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BF952C-7EEC-4E04-AEA9-40E7FE745A4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hu-HU"/>
        </a:p>
      </dgm:t>
    </dgm:pt>
    <dgm:pt modelId="{B9A5EEBB-BAD4-4136-A19A-0C450D7C9B0F}">
      <dgm:prSet phldrT="[Szöveg]"/>
      <dgm:spPr/>
      <dgm:t>
        <a:bodyPr/>
        <a:lstStyle/>
        <a:p>
          <a:r>
            <a:rPr lang="hu-HU" dirty="0"/>
            <a:t>Adatbázis</a:t>
          </a:r>
        </a:p>
      </dgm:t>
    </dgm:pt>
    <dgm:pt modelId="{B52653D1-7A5C-4AE8-A731-E140371F9FBB}" type="parTrans" cxnId="{8FE84426-92D6-42AA-8535-E428CE6F9D9B}">
      <dgm:prSet/>
      <dgm:spPr/>
      <dgm:t>
        <a:bodyPr/>
        <a:lstStyle/>
        <a:p>
          <a:endParaRPr lang="hu-HU"/>
        </a:p>
      </dgm:t>
    </dgm:pt>
    <dgm:pt modelId="{04968886-99C5-4D3B-A2D7-4B320CA3F95A}" type="sibTrans" cxnId="{8FE84426-92D6-42AA-8535-E428CE6F9D9B}">
      <dgm:prSet/>
      <dgm:spPr/>
      <dgm:t>
        <a:bodyPr/>
        <a:lstStyle/>
        <a:p>
          <a:endParaRPr lang="hu-HU"/>
        </a:p>
      </dgm:t>
    </dgm:pt>
    <dgm:pt modelId="{83963127-54FF-4813-A980-2D3583519325}">
      <dgm:prSet phldrT="[Szöveg]"/>
      <dgm:spPr/>
      <dgm:t>
        <a:bodyPr/>
        <a:lstStyle/>
        <a:p>
          <a:r>
            <a:rPr lang="hu-HU" dirty="0" err="1"/>
            <a:t>Turning</a:t>
          </a:r>
          <a:r>
            <a:rPr lang="hu-HU" dirty="0"/>
            <a:t> (</a:t>
          </a:r>
          <a:r>
            <a:rPr lang="hu-HU" dirty="0" err="1"/>
            <a:t>angle</a:t>
          </a:r>
          <a:r>
            <a:rPr lang="hu-HU" dirty="0"/>
            <a:t>)</a:t>
          </a:r>
        </a:p>
      </dgm:t>
    </dgm:pt>
    <dgm:pt modelId="{C3A5FF7D-7CEA-48CA-B179-7B6D34235272}" type="parTrans" cxnId="{E2E6F3F3-2F85-4D46-B80D-6A076DDD5EB9}">
      <dgm:prSet/>
      <dgm:spPr/>
      <dgm:t>
        <a:bodyPr/>
        <a:lstStyle/>
        <a:p>
          <a:endParaRPr lang="hu-HU"/>
        </a:p>
      </dgm:t>
    </dgm:pt>
    <dgm:pt modelId="{8F075F67-49C8-4E34-9CEE-14B09B75523E}" type="sibTrans" cxnId="{E2E6F3F3-2F85-4D46-B80D-6A076DDD5EB9}">
      <dgm:prSet/>
      <dgm:spPr/>
      <dgm:t>
        <a:bodyPr/>
        <a:lstStyle/>
        <a:p>
          <a:endParaRPr lang="hu-HU"/>
        </a:p>
      </dgm:t>
    </dgm:pt>
    <dgm:pt modelId="{C967387F-73DD-44E0-8E71-3FB1B8F3FC22}">
      <dgm:prSet phldrT="[Szöveg]"/>
      <dgm:spPr/>
      <dgm:t>
        <a:bodyPr/>
        <a:lstStyle/>
        <a:p>
          <a:r>
            <a:rPr lang="hu-HU" dirty="0"/>
            <a:t>Read out</a:t>
          </a:r>
        </a:p>
      </dgm:t>
    </dgm:pt>
    <dgm:pt modelId="{4265B87A-2698-4826-874C-88B56CA33121}" type="parTrans" cxnId="{7640A720-683E-47D1-946A-6D5B7C77BBC7}">
      <dgm:prSet/>
      <dgm:spPr/>
      <dgm:t>
        <a:bodyPr/>
        <a:lstStyle/>
        <a:p>
          <a:endParaRPr lang="hu-HU"/>
        </a:p>
      </dgm:t>
    </dgm:pt>
    <dgm:pt modelId="{3DD087C5-26E9-48AB-B946-2B06C3A79470}" type="sibTrans" cxnId="{7640A720-683E-47D1-946A-6D5B7C77BBC7}">
      <dgm:prSet/>
      <dgm:spPr/>
      <dgm:t>
        <a:bodyPr/>
        <a:lstStyle/>
        <a:p>
          <a:endParaRPr lang="hu-HU"/>
        </a:p>
      </dgm:t>
    </dgm:pt>
    <dgm:pt modelId="{8392C7A1-50B2-4F9A-9FC0-FCACB5FAED91}">
      <dgm:prSet phldrT="[Szöveg]"/>
      <dgm:spPr/>
      <dgm:t>
        <a:bodyPr/>
        <a:lstStyle/>
        <a:p>
          <a:r>
            <a:rPr lang="hu-HU" dirty="0" err="1"/>
            <a:t>Temperature</a:t>
          </a:r>
          <a:r>
            <a:rPr lang="hu-HU" dirty="0"/>
            <a:t> / </a:t>
          </a:r>
          <a:r>
            <a:rPr lang="hu-HU" dirty="0" err="1"/>
            <a:t>pressure</a:t>
          </a:r>
          <a:endParaRPr lang="hu-HU" dirty="0"/>
        </a:p>
      </dgm:t>
    </dgm:pt>
    <dgm:pt modelId="{57AED0CA-BFA0-4BE4-BD34-9C370E4DD0D7}" type="parTrans" cxnId="{4800F540-3685-4363-B765-929868D69DB3}">
      <dgm:prSet/>
      <dgm:spPr/>
      <dgm:t>
        <a:bodyPr/>
        <a:lstStyle/>
        <a:p>
          <a:endParaRPr lang="hu-HU"/>
        </a:p>
      </dgm:t>
    </dgm:pt>
    <dgm:pt modelId="{9583E6A1-5943-4B4B-A8D5-959BA547D633}" type="sibTrans" cxnId="{4800F540-3685-4363-B765-929868D69DB3}">
      <dgm:prSet/>
      <dgm:spPr/>
      <dgm:t>
        <a:bodyPr/>
        <a:lstStyle/>
        <a:p>
          <a:endParaRPr lang="hu-HU"/>
        </a:p>
      </dgm:t>
    </dgm:pt>
    <dgm:pt modelId="{DF6D68C2-7A04-4CC8-A2E9-FD3DDD753B78}">
      <dgm:prSet phldrT="[Szöveg]"/>
      <dgm:spPr/>
      <dgm:t>
        <a:bodyPr/>
        <a:lstStyle/>
        <a:p>
          <a:r>
            <a:rPr lang="hu-HU" dirty="0" err="1"/>
            <a:t>Movement</a:t>
          </a:r>
          <a:endParaRPr lang="hu-HU" dirty="0"/>
        </a:p>
      </dgm:t>
    </dgm:pt>
    <dgm:pt modelId="{7F47E94B-2C6C-486F-8E77-FA5BFA86A669}" type="parTrans" cxnId="{7A0A6EBE-076B-48B2-BF3C-ACE1521C03AF}">
      <dgm:prSet/>
      <dgm:spPr/>
      <dgm:t>
        <a:bodyPr/>
        <a:lstStyle/>
        <a:p>
          <a:endParaRPr lang="hu-HU"/>
        </a:p>
      </dgm:t>
    </dgm:pt>
    <dgm:pt modelId="{45F85CBE-AD3D-41B9-9F90-72E801E137EF}" type="sibTrans" cxnId="{7A0A6EBE-076B-48B2-BF3C-ACE1521C03AF}">
      <dgm:prSet/>
      <dgm:spPr/>
      <dgm:t>
        <a:bodyPr/>
        <a:lstStyle/>
        <a:p>
          <a:endParaRPr lang="hu-HU"/>
        </a:p>
      </dgm:t>
    </dgm:pt>
    <dgm:pt modelId="{9FAB3A1F-742F-45DA-8B48-20928C090FDE}">
      <dgm:prSet phldrT="[Szöveg]"/>
      <dgm:spPr/>
      <dgm:t>
        <a:bodyPr/>
        <a:lstStyle/>
        <a:p>
          <a:r>
            <a:rPr lang="hu-HU" dirty="0" err="1"/>
            <a:t>Seizmic</a:t>
          </a:r>
          <a:r>
            <a:rPr lang="hu-HU" dirty="0"/>
            <a:t> </a:t>
          </a:r>
          <a:r>
            <a:rPr lang="hu-HU" dirty="0" err="1"/>
            <a:t>noise</a:t>
          </a:r>
          <a:endParaRPr lang="hu-HU" dirty="0"/>
        </a:p>
      </dgm:t>
    </dgm:pt>
    <dgm:pt modelId="{1783DC89-FE1B-4628-98F2-FF8FD540446C}" type="parTrans" cxnId="{BDFEDC48-4F1B-4EE5-A26B-43364FFD8058}">
      <dgm:prSet/>
      <dgm:spPr/>
      <dgm:t>
        <a:bodyPr/>
        <a:lstStyle/>
        <a:p>
          <a:endParaRPr lang="hu-HU"/>
        </a:p>
      </dgm:t>
    </dgm:pt>
    <dgm:pt modelId="{72E30332-6EE0-4812-BA5B-6FA025FF2F36}" type="sibTrans" cxnId="{BDFEDC48-4F1B-4EE5-A26B-43364FFD8058}">
      <dgm:prSet/>
      <dgm:spPr/>
      <dgm:t>
        <a:bodyPr/>
        <a:lstStyle/>
        <a:p>
          <a:endParaRPr lang="hu-HU"/>
        </a:p>
      </dgm:t>
    </dgm:pt>
    <dgm:pt modelId="{6187B9E0-A0AE-46AC-90EE-4C6C56BC745F}">
      <dgm:prSet phldrT="[Szöveg]"/>
      <dgm:spPr/>
      <dgm:t>
        <a:bodyPr/>
        <a:lstStyle/>
        <a:p>
          <a:r>
            <a:rPr lang="hu-HU" dirty="0" err="1"/>
            <a:t>Rain</a:t>
          </a:r>
          <a:endParaRPr lang="hu-HU" dirty="0"/>
        </a:p>
      </dgm:t>
    </dgm:pt>
    <dgm:pt modelId="{E5612D68-D741-43C8-A965-0CA1FC2C9946}" type="parTrans" cxnId="{9A788CAE-5F05-4D64-BBD3-F5295DFD6450}">
      <dgm:prSet/>
      <dgm:spPr/>
      <dgm:t>
        <a:bodyPr/>
        <a:lstStyle/>
        <a:p>
          <a:endParaRPr lang="hu-HU"/>
        </a:p>
      </dgm:t>
    </dgm:pt>
    <dgm:pt modelId="{278D463C-719F-410E-A5D6-C8925D3624B6}" type="sibTrans" cxnId="{9A788CAE-5F05-4D64-BBD3-F5295DFD6450}">
      <dgm:prSet/>
      <dgm:spPr/>
      <dgm:t>
        <a:bodyPr/>
        <a:lstStyle/>
        <a:p>
          <a:endParaRPr lang="hu-HU"/>
        </a:p>
      </dgm:t>
    </dgm:pt>
    <dgm:pt modelId="{A4C33A55-18BC-48CC-A3C1-37BB6180FDBB}">
      <dgm:prSet phldrT="[Szöveg]"/>
      <dgm:spPr/>
      <dgm:t>
        <a:bodyPr/>
        <a:lstStyle/>
        <a:p>
          <a:r>
            <a:rPr lang="hu-HU" dirty="0" err="1"/>
            <a:t>Measurement</a:t>
          </a:r>
          <a:r>
            <a:rPr lang="hu-HU" dirty="0"/>
            <a:t> </a:t>
          </a:r>
          <a:r>
            <a:rPr lang="hu-HU" dirty="0" err="1"/>
            <a:t>parameters</a:t>
          </a:r>
          <a:endParaRPr lang="hu-HU" dirty="0"/>
        </a:p>
      </dgm:t>
    </dgm:pt>
    <dgm:pt modelId="{E0FEE1C3-F0B0-4A7B-BF8E-72C89BC41FB5}" type="parTrans" cxnId="{C438343B-EE3E-4350-B87E-5CFE4CE783B4}">
      <dgm:prSet/>
      <dgm:spPr/>
      <dgm:t>
        <a:bodyPr/>
        <a:lstStyle/>
        <a:p>
          <a:endParaRPr lang="hu-HU"/>
        </a:p>
      </dgm:t>
    </dgm:pt>
    <dgm:pt modelId="{5D07C038-038B-466D-8A23-55A60A2EF869}" type="sibTrans" cxnId="{C438343B-EE3E-4350-B87E-5CFE4CE783B4}">
      <dgm:prSet/>
      <dgm:spPr/>
      <dgm:t>
        <a:bodyPr/>
        <a:lstStyle/>
        <a:p>
          <a:endParaRPr lang="hu-HU"/>
        </a:p>
      </dgm:t>
    </dgm:pt>
    <dgm:pt modelId="{AC3976F9-90DC-4C6D-9542-18B5FF9E8846}" type="pres">
      <dgm:prSet presAssocID="{82BF952C-7EEC-4E04-AEA9-40E7FE745A4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5FBC1D5-3533-4858-AF3F-86B531193A6A}" type="pres">
      <dgm:prSet presAssocID="{B9A5EEBB-BAD4-4136-A19A-0C450D7C9B0F}" presName="centerShape" presStyleLbl="node0" presStyleIdx="0" presStyleCnt="1"/>
      <dgm:spPr/>
    </dgm:pt>
    <dgm:pt modelId="{F9BDCC7C-31DB-4279-ACC0-E148383E9164}" type="pres">
      <dgm:prSet presAssocID="{E0FEE1C3-F0B0-4A7B-BF8E-72C89BC41FB5}" presName="parTrans" presStyleLbl="bgSibTrans2D1" presStyleIdx="0" presStyleCnt="7"/>
      <dgm:spPr/>
    </dgm:pt>
    <dgm:pt modelId="{BE613102-2E5F-406E-B1F8-2DB0631D234B}" type="pres">
      <dgm:prSet presAssocID="{A4C33A55-18BC-48CC-A3C1-37BB6180FDBB}" presName="node" presStyleLbl="node1" presStyleIdx="0" presStyleCnt="7">
        <dgm:presLayoutVars>
          <dgm:bulletEnabled val="1"/>
        </dgm:presLayoutVars>
      </dgm:prSet>
      <dgm:spPr/>
    </dgm:pt>
    <dgm:pt modelId="{467765E6-688D-437B-B9C3-C85F938DD234}" type="pres">
      <dgm:prSet presAssocID="{C3A5FF7D-7CEA-48CA-B179-7B6D34235272}" presName="parTrans" presStyleLbl="bgSibTrans2D1" presStyleIdx="1" presStyleCnt="7"/>
      <dgm:spPr/>
    </dgm:pt>
    <dgm:pt modelId="{74CF36DB-1488-4D63-8772-ADFE36D9C677}" type="pres">
      <dgm:prSet presAssocID="{83963127-54FF-4813-A980-2D3583519325}" presName="node" presStyleLbl="node1" presStyleIdx="1" presStyleCnt="7">
        <dgm:presLayoutVars>
          <dgm:bulletEnabled val="1"/>
        </dgm:presLayoutVars>
      </dgm:prSet>
      <dgm:spPr/>
    </dgm:pt>
    <dgm:pt modelId="{1006CFCF-980F-4A0B-B537-790C9CFC2D36}" type="pres">
      <dgm:prSet presAssocID="{4265B87A-2698-4826-874C-88B56CA33121}" presName="parTrans" presStyleLbl="bgSibTrans2D1" presStyleIdx="2" presStyleCnt="7"/>
      <dgm:spPr/>
    </dgm:pt>
    <dgm:pt modelId="{328813A3-43C0-4341-A8D1-403F91078B5B}" type="pres">
      <dgm:prSet presAssocID="{C967387F-73DD-44E0-8E71-3FB1B8F3FC22}" presName="node" presStyleLbl="node1" presStyleIdx="2" presStyleCnt="7">
        <dgm:presLayoutVars>
          <dgm:bulletEnabled val="1"/>
        </dgm:presLayoutVars>
      </dgm:prSet>
      <dgm:spPr/>
    </dgm:pt>
    <dgm:pt modelId="{A1A66CC0-E456-437A-A8B7-C0850A03714F}" type="pres">
      <dgm:prSet presAssocID="{57AED0CA-BFA0-4BE4-BD34-9C370E4DD0D7}" presName="parTrans" presStyleLbl="bgSibTrans2D1" presStyleIdx="3" presStyleCnt="7"/>
      <dgm:spPr/>
    </dgm:pt>
    <dgm:pt modelId="{93726378-418F-4828-BBC6-9121118BC032}" type="pres">
      <dgm:prSet presAssocID="{8392C7A1-50B2-4F9A-9FC0-FCACB5FAED91}" presName="node" presStyleLbl="node1" presStyleIdx="3" presStyleCnt="7">
        <dgm:presLayoutVars>
          <dgm:bulletEnabled val="1"/>
        </dgm:presLayoutVars>
      </dgm:prSet>
      <dgm:spPr/>
    </dgm:pt>
    <dgm:pt modelId="{AAF838DE-090B-430A-A0BB-07FF8E0781CD}" type="pres">
      <dgm:prSet presAssocID="{7F47E94B-2C6C-486F-8E77-FA5BFA86A669}" presName="parTrans" presStyleLbl="bgSibTrans2D1" presStyleIdx="4" presStyleCnt="7"/>
      <dgm:spPr/>
    </dgm:pt>
    <dgm:pt modelId="{3C8A9513-2D7F-436A-A64E-3B5586A0198B}" type="pres">
      <dgm:prSet presAssocID="{DF6D68C2-7A04-4CC8-A2E9-FD3DDD753B78}" presName="node" presStyleLbl="node1" presStyleIdx="4" presStyleCnt="7">
        <dgm:presLayoutVars>
          <dgm:bulletEnabled val="1"/>
        </dgm:presLayoutVars>
      </dgm:prSet>
      <dgm:spPr/>
    </dgm:pt>
    <dgm:pt modelId="{E76DB72C-5F38-4173-ACCF-3902E792C9E9}" type="pres">
      <dgm:prSet presAssocID="{1783DC89-FE1B-4628-98F2-FF8FD540446C}" presName="parTrans" presStyleLbl="bgSibTrans2D1" presStyleIdx="5" presStyleCnt="7"/>
      <dgm:spPr/>
    </dgm:pt>
    <dgm:pt modelId="{66688E7C-36D5-40FF-B989-94E1CFDC9740}" type="pres">
      <dgm:prSet presAssocID="{9FAB3A1F-742F-45DA-8B48-20928C090FDE}" presName="node" presStyleLbl="node1" presStyleIdx="5" presStyleCnt="7">
        <dgm:presLayoutVars>
          <dgm:bulletEnabled val="1"/>
        </dgm:presLayoutVars>
      </dgm:prSet>
      <dgm:spPr/>
    </dgm:pt>
    <dgm:pt modelId="{FD9F6D23-E141-4318-906C-D12E90C688EC}" type="pres">
      <dgm:prSet presAssocID="{E5612D68-D741-43C8-A965-0CA1FC2C9946}" presName="parTrans" presStyleLbl="bgSibTrans2D1" presStyleIdx="6" presStyleCnt="7"/>
      <dgm:spPr/>
    </dgm:pt>
    <dgm:pt modelId="{CFA60C7A-40C9-43F0-92AB-934B16F2301F}" type="pres">
      <dgm:prSet presAssocID="{6187B9E0-A0AE-46AC-90EE-4C6C56BC745F}" presName="node" presStyleLbl="node1" presStyleIdx="6" presStyleCnt="7">
        <dgm:presLayoutVars>
          <dgm:bulletEnabled val="1"/>
        </dgm:presLayoutVars>
      </dgm:prSet>
      <dgm:spPr/>
    </dgm:pt>
  </dgm:ptLst>
  <dgm:cxnLst>
    <dgm:cxn modelId="{6D1E9E07-9BA7-4634-A408-87B47140AFB6}" type="presOf" srcId="{57AED0CA-BFA0-4BE4-BD34-9C370E4DD0D7}" destId="{A1A66CC0-E456-437A-A8B7-C0850A03714F}" srcOrd="0" destOrd="0" presId="urn:microsoft.com/office/officeart/2005/8/layout/radial4"/>
    <dgm:cxn modelId="{E86C1D0E-2C6B-4AE4-B3A5-2B793D7A8BE9}" type="presOf" srcId="{7F47E94B-2C6C-486F-8E77-FA5BFA86A669}" destId="{AAF838DE-090B-430A-A0BB-07FF8E0781CD}" srcOrd="0" destOrd="0" presId="urn:microsoft.com/office/officeart/2005/8/layout/radial4"/>
    <dgm:cxn modelId="{BBC25912-CAA3-4E23-9B58-812883FA95B1}" type="presOf" srcId="{A4C33A55-18BC-48CC-A3C1-37BB6180FDBB}" destId="{BE613102-2E5F-406E-B1F8-2DB0631D234B}" srcOrd="0" destOrd="0" presId="urn:microsoft.com/office/officeart/2005/8/layout/radial4"/>
    <dgm:cxn modelId="{58FDEC12-A450-414D-97F9-5D8ADEC52B5C}" type="presOf" srcId="{E5612D68-D741-43C8-A965-0CA1FC2C9946}" destId="{FD9F6D23-E141-4318-906C-D12E90C688EC}" srcOrd="0" destOrd="0" presId="urn:microsoft.com/office/officeart/2005/8/layout/radial4"/>
    <dgm:cxn modelId="{0B860B13-C282-4669-AEC0-4127D57FA5FC}" type="presOf" srcId="{6187B9E0-A0AE-46AC-90EE-4C6C56BC745F}" destId="{CFA60C7A-40C9-43F0-92AB-934B16F2301F}" srcOrd="0" destOrd="0" presId="urn:microsoft.com/office/officeart/2005/8/layout/radial4"/>
    <dgm:cxn modelId="{09297B17-CCFD-4459-895A-57539639278A}" type="presOf" srcId="{83963127-54FF-4813-A980-2D3583519325}" destId="{74CF36DB-1488-4D63-8772-ADFE36D9C677}" srcOrd="0" destOrd="0" presId="urn:microsoft.com/office/officeart/2005/8/layout/radial4"/>
    <dgm:cxn modelId="{4F2CAD1D-5A23-40C1-9224-7A9066209310}" type="presOf" srcId="{4265B87A-2698-4826-874C-88B56CA33121}" destId="{1006CFCF-980F-4A0B-B537-790C9CFC2D36}" srcOrd="0" destOrd="0" presId="urn:microsoft.com/office/officeart/2005/8/layout/radial4"/>
    <dgm:cxn modelId="{7640A720-683E-47D1-946A-6D5B7C77BBC7}" srcId="{B9A5EEBB-BAD4-4136-A19A-0C450D7C9B0F}" destId="{C967387F-73DD-44E0-8E71-3FB1B8F3FC22}" srcOrd="2" destOrd="0" parTransId="{4265B87A-2698-4826-874C-88B56CA33121}" sibTransId="{3DD087C5-26E9-48AB-B946-2B06C3A79470}"/>
    <dgm:cxn modelId="{8A0F8721-5588-483D-BCB8-046CA72ED89B}" type="presOf" srcId="{B9A5EEBB-BAD4-4136-A19A-0C450D7C9B0F}" destId="{85FBC1D5-3533-4858-AF3F-86B531193A6A}" srcOrd="0" destOrd="0" presId="urn:microsoft.com/office/officeart/2005/8/layout/radial4"/>
    <dgm:cxn modelId="{8FE84426-92D6-42AA-8535-E428CE6F9D9B}" srcId="{82BF952C-7EEC-4E04-AEA9-40E7FE745A4F}" destId="{B9A5EEBB-BAD4-4136-A19A-0C450D7C9B0F}" srcOrd="0" destOrd="0" parTransId="{B52653D1-7A5C-4AE8-A731-E140371F9FBB}" sibTransId="{04968886-99C5-4D3B-A2D7-4B320CA3F95A}"/>
    <dgm:cxn modelId="{09A3AF29-95E5-49B4-8F58-BEE9AFCAEA2E}" type="presOf" srcId="{C3A5FF7D-7CEA-48CA-B179-7B6D34235272}" destId="{467765E6-688D-437B-B9C3-C85F938DD234}" srcOrd="0" destOrd="0" presId="urn:microsoft.com/office/officeart/2005/8/layout/radial4"/>
    <dgm:cxn modelId="{C438343B-EE3E-4350-B87E-5CFE4CE783B4}" srcId="{B9A5EEBB-BAD4-4136-A19A-0C450D7C9B0F}" destId="{A4C33A55-18BC-48CC-A3C1-37BB6180FDBB}" srcOrd="0" destOrd="0" parTransId="{E0FEE1C3-F0B0-4A7B-BF8E-72C89BC41FB5}" sibTransId="{5D07C038-038B-466D-8A23-55A60A2EF869}"/>
    <dgm:cxn modelId="{4800F540-3685-4363-B765-929868D69DB3}" srcId="{B9A5EEBB-BAD4-4136-A19A-0C450D7C9B0F}" destId="{8392C7A1-50B2-4F9A-9FC0-FCACB5FAED91}" srcOrd="3" destOrd="0" parTransId="{57AED0CA-BFA0-4BE4-BD34-9C370E4DD0D7}" sibTransId="{9583E6A1-5943-4B4B-A8D5-959BA547D633}"/>
    <dgm:cxn modelId="{BDFEDC48-4F1B-4EE5-A26B-43364FFD8058}" srcId="{B9A5EEBB-BAD4-4136-A19A-0C450D7C9B0F}" destId="{9FAB3A1F-742F-45DA-8B48-20928C090FDE}" srcOrd="5" destOrd="0" parTransId="{1783DC89-FE1B-4628-98F2-FF8FD540446C}" sibTransId="{72E30332-6EE0-4812-BA5B-6FA025FF2F36}"/>
    <dgm:cxn modelId="{9A788CAE-5F05-4D64-BBD3-F5295DFD6450}" srcId="{B9A5EEBB-BAD4-4136-A19A-0C450D7C9B0F}" destId="{6187B9E0-A0AE-46AC-90EE-4C6C56BC745F}" srcOrd="6" destOrd="0" parTransId="{E5612D68-D741-43C8-A965-0CA1FC2C9946}" sibTransId="{278D463C-719F-410E-A5D6-C8925D3624B6}"/>
    <dgm:cxn modelId="{FD95AEBA-17BA-420D-8160-4EA3E9F24921}" type="presOf" srcId="{82BF952C-7EEC-4E04-AEA9-40E7FE745A4F}" destId="{AC3976F9-90DC-4C6D-9542-18B5FF9E8846}" srcOrd="0" destOrd="0" presId="urn:microsoft.com/office/officeart/2005/8/layout/radial4"/>
    <dgm:cxn modelId="{7A0A6EBE-076B-48B2-BF3C-ACE1521C03AF}" srcId="{B9A5EEBB-BAD4-4136-A19A-0C450D7C9B0F}" destId="{DF6D68C2-7A04-4CC8-A2E9-FD3DDD753B78}" srcOrd="4" destOrd="0" parTransId="{7F47E94B-2C6C-486F-8E77-FA5BFA86A669}" sibTransId="{45F85CBE-AD3D-41B9-9F90-72E801E137EF}"/>
    <dgm:cxn modelId="{AFC342C2-59DD-4A23-A00D-0BE8228115D5}" type="presOf" srcId="{1783DC89-FE1B-4628-98F2-FF8FD540446C}" destId="{E76DB72C-5F38-4173-ACCF-3902E792C9E9}" srcOrd="0" destOrd="0" presId="urn:microsoft.com/office/officeart/2005/8/layout/radial4"/>
    <dgm:cxn modelId="{47D9B7D7-A6B3-49E8-BEE3-2A580D5FC242}" type="presOf" srcId="{DF6D68C2-7A04-4CC8-A2E9-FD3DDD753B78}" destId="{3C8A9513-2D7F-436A-A64E-3B5586A0198B}" srcOrd="0" destOrd="0" presId="urn:microsoft.com/office/officeart/2005/8/layout/radial4"/>
    <dgm:cxn modelId="{8BE978DD-A614-4AEC-B38E-2E7E9221A3F0}" type="presOf" srcId="{C967387F-73DD-44E0-8E71-3FB1B8F3FC22}" destId="{328813A3-43C0-4341-A8D1-403F91078B5B}" srcOrd="0" destOrd="0" presId="urn:microsoft.com/office/officeart/2005/8/layout/radial4"/>
    <dgm:cxn modelId="{95E639EA-21E9-4CEF-9E5B-39193FA61255}" type="presOf" srcId="{9FAB3A1F-742F-45DA-8B48-20928C090FDE}" destId="{66688E7C-36D5-40FF-B989-94E1CFDC9740}" srcOrd="0" destOrd="0" presId="urn:microsoft.com/office/officeart/2005/8/layout/radial4"/>
    <dgm:cxn modelId="{659A6BEC-F5F5-40B6-AFCF-2D1DB354C9CC}" type="presOf" srcId="{8392C7A1-50B2-4F9A-9FC0-FCACB5FAED91}" destId="{93726378-418F-4828-BBC6-9121118BC032}" srcOrd="0" destOrd="0" presId="urn:microsoft.com/office/officeart/2005/8/layout/radial4"/>
    <dgm:cxn modelId="{E2E6F3F3-2F85-4D46-B80D-6A076DDD5EB9}" srcId="{B9A5EEBB-BAD4-4136-A19A-0C450D7C9B0F}" destId="{83963127-54FF-4813-A980-2D3583519325}" srcOrd="1" destOrd="0" parTransId="{C3A5FF7D-7CEA-48CA-B179-7B6D34235272}" sibTransId="{8F075F67-49C8-4E34-9CEE-14B09B75523E}"/>
    <dgm:cxn modelId="{660971F5-6A13-47F1-AA50-F8E353445B55}" type="presOf" srcId="{E0FEE1C3-F0B0-4A7B-BF8E-72C89BC41FB5}" destId="{F9BDCC7C-31DB-4279-ACC0-E148383E9164}" srcOrd="0" destOrd="0" presId="urn:microsoft.com/office/officeart/2005/8/layout/radial4"/>
    <dgm:cxn modelId="{C51305E6-6E0B-4BB0-8DE9-CFF2D872FE9B}" type="presParOf" srcId="{AC3976F9-90DC-4C6D-9542-18B5FF9E8846}" destId="{85FBC1D5-3533-4858-AF3F-86B531193A6A}" srcOrd="0" destOrd="0" presId="urn:microsoft.com/office/officeart/2005/8/layout/radial4"/>
    <dgm:cxn modelId="{6D57A9B2-1D94-41DA-940C-6E2B75CDEC9D}" type="presParOf" srcId="{AC3976F9-90DC-4C6D-9542-18B5FF9E8846}" destId="{F9BDCC7C-31DB-4279-ACC0-E148383E9164}" srcOrd="1" destOrd="0" presId="urn:microsoft.com/office/officeart/2005/8/layout/radial4"/>
    <dgm:cxn modelId="{8F5F12C2-E9EA-4F5C-A107-8ECDFB72F18E}" type="presParOf" srcId="{AC3976F9-90DC-4C6D-9542-18B5FF9E8846}" destId="{BE613102-2E5F-406E-B1F8-2DB0631D234B}" srcOrd="2" destOrd="0" presId="urn:microsoft.com/office/officeart/2005/8/layout/radial4"/>
    <dgm:cxn modelId="{8D4200CF-1A6D-4CBD-9AE4-6DE9D131B59E}" type="presParOf" srcId="{AC3976F9-90DC-4C6D-9542-18B5FF9E8846}" destId="{467765E6-688D-437B-B9C3-C85F938DD234}" srcOrd="3" destOrd="0" presId="urn:microsoft.com/office/officeart/2005/8/layout/radial4"/>
    <dgm:cxn modelId="{22B6CCC5-C324-47AB-B8BB-EDD250B82A56}" type="presParOf" srcId="{AC3976F9-90DC-4C6D-9542-18B5FF9E8846}" destId="{74CF36DB-1488-4D63-8772-ADFE36D9C677}" srcOrd="4" destOrd="0" presId="urn:microsoft.com/office/officeart/2005/8/layout/radial4"/>
    <dgm:cxn modelId="{FED6F0C0-5760-47D2-9457-F44C03DACBD1}" type="presParOf" srcId="{AC3976F9-90DC-4C6D-9542-18B5FF9E8846}" destId="{1006CFCF-980F-4A0B-B537-790C9CFC2D36}" srcOrd="5" destOrd="0" presId="urn:microsoft.com/office/officeart/2005/8/layout/radial4"/>
    <dgm:cxn modelId="{17B10F69-D878-40F2-9AF2-FDE574A57606}" type="presParOf" srcId="{AC3976F9-90DC-4C6D-9542-18B5FF9E8846}" destId="{328813A3-43C0-4341-A8D1-403F91078B5B}" srcOrd="6" destOrd="0" presId="urn:microsoft.com/office/officeart/2005/8/layout/radial4"/>
    <dgm:cxn modelId="{619A847E-C5FB-4F26-9C4A-6822A926E866}" type="presParOf" srcId="{AC3976F9-90DC-4C6D-9542-18B5FF9E8846}" destId="{A1A66CC0-E456-437A-A8B7-C0850A03714F}" srcOrd="7" destOrd="0" presId="urn:microsoft.com/office/officeart/2005/8/layout/radial4"/>
    <dgm:cxn modelId="{7722274E-FFA3-42C8-AFBF-52AFB54A6778}" type="presParOf" srcId="{AC3976F9-90DC-4C6D-9542-18B5FF9E8846}" destId="{93726378-418F-4828-BBC6-9121118BC032}" srcOrd="8" destOrd="0" presId="urn:microsoft.com/office/officeart/2005/8/layout/radial4"/>
    <dgm:cxn modelId="{D44EF5F6-CEB4-4AF8-8D93-CDE7AB4B995E}" type="presParOf" srcId="{AC3976F9-90DC-4C6D-9542-18B5FF9E8846}" destId="{AAF838DE-090B-430A-A0BB-07FF8E0781CD}" srcOrd="9" destOrd="0" presId="urn:microsoft.com/office/officeart/2005/8/layout/radial4"/>
    <dgm:cxn modelId="{3F6ADC2D-FAC1-4C22-BF68-F3AB104F62F3}" type="presParOf" srcId="{AC3976F9-90DC-4C6D-9542-18B5FF9E8846}" destId="{3C8A9513-2D7F-436A-A64E-3B5586A0198B}" srcOrd="10" destOrd="0" presId="urn:microsoft.com/office/officeart/2005/8/layout/radial4"/>
    <dgm:cxn modelId="{1981E5FF-10D8-4590-A777-64243E6E569B}" type="presParOf" srcId="{AC3976F9-90DC-4C6D-9542-18B5FF9E8846}" destId="{E76DB72C-5F38-4173-ACCF-3902E792C9E9}" srcOrd="11" destOrd="0" presId="urn:microsoft.com/office/officeart/2005/8/layout/radial4"/>
    <dgm:cxn modelId="{9731DCB7-C24D-4983-B329-52ABFADF76F7}" type="presParOf" srcId="{AC3976F9-90DC-4C6D-9542-18B5FF9E8846}" destId="{66688E7C-36D5-40FF-B989-94E1CFDC9740}" srcOrd="12" destOrd="0" presId="urn:microsoft.com/office/officeart/2005/8/layout/radial4"/>
    <dgm:cxn modelId="{C00C72D6-DB97-4051-847D-F6CCC053E4A8}" type="presParOf" srcId="{AC3976F9-90DC-4C6D-9542-18B5FF9E8846}" destId="{FD9F6D23-E141-4318-906C-D12E90C688EC}" srcOrd="13" destOrd="0" presId="urn:microsoft.com/office/officeart/2005/8/layout/radial4"/>
    <dgm:cxn modelId="{523D80FB-7B69-4DD2-8BAC-19EAACDC8A52}" type="presParOf" srcId="{AC3976F9-90DC-4C6D-9542-18B5FF9E8846}" destId="{CFA60C7A-40C9-43F0-92AB-934B16F2301F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FBC1D5-3533-4858-AF3F-86B531193A6A}">
      <dsp:nvSpPr>
        <dsp:cNvPr id="0" name=""/>
        <dsp:cNvSpPr/>
      </dsp:nvSpPr>
      <dsp:spPr>
        <a:xfrm>
          <a:off x="2809356" y="2675637"/>
          <a:ext cx="1848887" cy="18488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200" kern="1200" dirty="0"/>
            <a:t>Adatbázis</a:t>
          </a:r>
        </a:p>
      </dsp:txBody>
      <dsp:txXfrm>
        <a:off x="3080119" y="2946400"/>
        <a:ext cx="1307361" cy="1307361"/>
      </dsp:txXfrm>
    </dsp:sp>
    <dsp:sp modelId="{F9BDCC7C-31DB-4279-ACC0-E148383E9164}">
      <dsp:nvSpPr>
        <dsp:cNvPr id="0" name=""/>
        <dsp:cNvSpPr/>
      </dsp:nvSpPr>
      <dsp:spPr>
        <a:xfrm rot="10800000">
          <a:off x="652845" y="3336614"/>
          <a:ext cx="2037902" cy="52693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13102-2E5F-406E-B1F8-2DB0631D234B}">
      <dsp:nvSpPr>
        <dsp:cNvPr id="0" name=""/>
        <dsp:cNvSpPr/>
      </dsp:nvSpPr>
      <dsp:spPr>
        <a:xfrm>
          <a:off x="5734" y="3082392"/>
          <a:ext cx="1294221" cy="10353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 err="1"/>
            <a:t>Measurement</a:t>
          </a:r>
          <a:r>
            <a:rPr lang="hu-HU" sz="1500" kern="1200" dirty="0"/>
            <a:t> </a:t>
          </a:r>
          <a:r>
            <a:rPr lang="hu-HU" sz="1500" kern="1200" dirty="0" err="1"/>
            <a:t>parameters</a:t>
          </a:r>
          <a:endParaRPr lang="hu-HU" sz="1500" kern="1200" dirty="0"/>
        </a:p>
      </dsp:txBody>
      <dsp:txXfrm>
        <a:off x="36059" y="3112717"/>
        <a:ext cx="1233571" cy="974726"/>
      </dsp:txXfrm>
    </dsp:sp>
    <dsp:sp modelId="{467765E6-688D-437B-B9C3-C85F938DD234}">
      <dsp:nvSpPr>
        <dsp:cNvPr id="0" name=""/>
        <dsp:cNvSpPr/>
      </dsp:nvSpPr>
      <dsp:spPr>
        <a:xfrm rot="12600000">
          <a:off x="929101" y="2305613"/>
          <a:ext cx="2037902" cy="52693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1978602"/>
            <a:satOff val="-12954"/>
            <a:lumOff val="28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F36DB-1488-4D63-8772-ADFE36D9C677}">
      <dsp:nvSpPr>
        <dsp:cNvPr id="0" name=""/>
        <dsp:cNvSpPr/>
      </dsp:nvSpPr>
      <dsp:spPr>
        <a:xfrm>
          <a:off x="418504" y="1541915"/>
          <a:ext cx="1294221" cy="1035376"/>
        </a:xfrm>
        <a:prstGeom prst="roundRect">
          <a:avLst>
            <a:gd name="adj" fmla="val 10000"/>
          </a:avLst>
        </a:prstGeom>
        <a:solidFill>
          <a:schemeClr val="accent2">
            <a:hueOff val="1978602"/>
            <a:satOff val="-12954"/>
            <a:lumOff val="2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 err="1"/>
            <a:t>Turning</a:t>
          </a:r>
          <a:r>
            <a:rPr lang="hu-HU" sz="1500" kern="1200" dirty="0"/>
            <a:t> (</a:t>
          </a:r>
          <a:r>
            <a:rPr lang="hu-HU" sz="1500" kern="1200" dirty="0" err="1"/>
            <a:t>angle</a:t>
          </a:r>
          <a:r>
            <a:rPr lang="hu-HU" sz="1500" kern="1200" dirty="0"/>
            <a:t>)</a:t>
          </a:r>
        </a:p>
      </dsp:txBody>
      <dsp:txXfrm>
        <a:off x="448829" y="1572240"/>
        <a:ext cx="1233571" cy="974726"/>
      </dsp:txXfrm>
    </dsp:sp>
    <dsp:sp modelId="{1006CFCF-980F-4A0B-B537-790C9CFC2D36}">
      <dsp:nvSpPr>
        <dsp:cNvPr id="0" name=""/>
        <dsp:cNvSpPr/>
      </dsp:nvSpPr>
      <dsp:spPr>
        <a:xfrm rot="14400000">
          <a:off x="1683847" y="1550867"/>
          <a:ext cx="2037902" cy="52693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3957205"/>
            <a:satOff val="-25907"/>
            <a:lumOff val="56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813A3-43C0-4341-A8D1-403F91078B5B}">
      <dsp:nvSpPr>
        <dsp:cNvPr id="0" name=""/>
        <dsp:cNvSpPr/>
      </dsp:nvSpPr>
      <dsp:spPr>
        <a:xfrm>
          <a:off x="1546212" y="414207"/>
          <a:ext cx="1294221" cy="1035376"/>
        </a:xfrm>
        <a:prstGeom prst="roundRect">
          <a:avLst>
            <a:gd name="adj" fmla="val 10000"/>
          </a:avLst>
        </a:prstGeom>
        <a:solidFill>
          <a:schemeClr val="accent2">
            <a:hueOff val="3957205"/>
            <a:satOff val="-25907"/>
            <a:lumOff val="568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Read out</a:t>
          </a:r>
        </a:p>
      </dsp:txBody>
      <dsp:txXfrm>
        <a:off x="1576537" y="444532"/>
        <a:ext cx="1233571" cy="974726"/>
      </dsp:txXfrm>
    </dsp:sp>
    <dsp:sp modelId="{A1A66CC0-E456-437A-A8B7-C0850A03714F}">
      <dsp:nvSpPr>
        <dsp:cNvPr id="0" name=""/>
        <dsp:cNvSpPr/>
      </dsp:nvSpPr>
      <dsp:spPr>
        <a:xfrm rot="16200000">
          <a:off x="2714848" y="1274611"/>
          <a:ext cx="2037902" cy="52693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5935807"/>
            <a:satOff val="-38860"/>
            <a:lumOff val="85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26378-418F-4828-BBC6-9121118BC032}">
      <dsp:nvSpPr>
        <dsp:cNvPr id="0" name=""/>
        <dsp:cNvSpPr/>
      </dsp:nvSpPr>
      <dsp:spPr>
        <a:xfrm>
          <a:off x="3086689" y="1438"/>
          <a:ext cx="1294221" cy="1035376"/>
        </a:xfrm>
        <a:prstGeom prst="roundRect">
          <a:avLst>
            <a:gd name="adj" fmla="val 10000"/>
          </a:avLst>
        </a:prstGeom>
        <a:solidFill>
          <a:schemeClr val="accent2">
            <a:hueOff val="5935807"/>
            <a:satOff val="-38860"/>
            <a:lumOff val="85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 err="1"/>
            <a:t>Temperature</a:t>
          </a:r>
          <a:r>
            <a:rPr lang="hu-HU" sz="1500" kern="1200" dirty="0"/>
            <a:t> / </a:t>
          </a:r>
          <a:r>
            <a:rPr lang="hu-HU" sz="1500" kern="1200" dirty="0" err="1"/>
            <a:t>pressure</a:t>
          </a:r>
          <a:endParaRPr lang="hu-HU" sz="1500" kern="1200" dirty="0"/>
        </a:p>
      </dsp:txBody>
      <dsp:txXfrm>
        <a:off x="3117014" y="31763"/>
        <a:ext cx="1233571" cy="974726"/>
      </dsp:txXfrm>
    </dsp:sp>
    <dsp:sp modelId="{AAF838DE-090B-430A-A0BB-07FF8E0781CD}">
      <dsp:nvSpPr>
        <dsp:cNvPr id="0" name=""/>
        <dsp:cNvSpPr/>
      </dsp:nvSpPr>
      <dsp:spPr>
        <a:xfrm rot="18000000">
          <a:off x="3745850" y="1550867"/>
          <a:ext cx="2037902" cy="52693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7914410"/>
            <a:satOff val="-51814"/>
            <a:lumOff val="113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8A9513-2D7F-436A-A64E-3B5586A0198B}">
      <dsp:nvSpPr>
        <dsp:cNvPr id="0" name=""/>
        <dsp:cNvSpPr/>
      </dsp:nvSpPr>
      <dsp:spPr>
        <a:xfrm>
          <a:off x="4627166" y="414207"/>
          <a:ext cx="1294221" cy="1035376"/>
        </a:xfrm>
        <a:prstGeom prst="roundRect">
          <a:avLst>
            <a:gd name="adj" fmla="val 10000"/>
          </a:avLst>
        </a:prstGeom>
        <a:solidFill>
          <a:schemeClr val="accent2">
            <a:hueOff val="7914410"/>
            <a:satOff val="-51814"/>
            <a:lumOff val="113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 err="1"/>
            <a:t>Movement</a:t>
          </a:r>
          <a:endParaRPr lang="hu-HU" sz="1500" kern="1200" dirty="0"/>
        </a:p>
      </dsp:txBody>
      <dsp:txXfrm>
        <a:off x="4657491" y="444532"/>
        <a:ext cx="1233571" cy="974726"/>
      </dsp:txXfrm>
    </dsp:sp>
    <dsp:sp modelId="{E76DB72C-5F38-4173-ACCF-3902E792C9E9}">
      <dsp:nvSpPr>
        <dsp:cNvPr id="0" name=""/>
        <dsp:cNvSpPr/>
      </dsp:nvSpPr>
      <dsp:spPr>
        <a:xfrm rot="19800000">
          <a:off x="4500595" y="2305613"/>
          <a:ext cx="2037902" cy="52693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9893011"/>
            <a:satOff val="-64767"/>
            <a:lumOff val="142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688E7C-36D5-40FF-B989-94E1CFDC9740}">
      <dsp:nvSpPr>
        <dsp:cNvPr id="0" name=""/>
        <dsp:cNvSpPr/>
      </dsp:nvSpPr>
      <dsp:spPr>
        <a:xfrm>
          <a:off x="5754874" y="1541915"/>
          <a:ext cx="1294221" cy="1035376"/>
        </a:xfrm>
        <a:prstGeom prst="roundRect">
          <a:avLst>
            <a:gd name="adj" fmla="val 10000"/>
          </a:avLst>
        </a:prstGeom>
        <a:solidFill>
          <a:schemeClr val="accent2">
            <a:hueOff val="9893011"/>
            <a:satOff val="-64767"/>
            <a:lumOff val="1421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 err="1"/>
            <a:t>Seizmic</a:t>
          </a:r>
          <a:r>
            <a:rPr lang="hu-HU" sz="1500" kern="1200" dirty="0"/>
            <a:t> </a:t>
          </a:r>
          <a:r>
            <a:rPr lang="hu-HU" sz="1500" kern="1200" dirty="0" err="1"/>
            <a:t>noise</a:t>
          </a:r>
          <a:endParaRPr lang="hu-HU" sz="1500" kern="1200" dirty="0"/>
        </a:p>
      </dsp:txBody>
      <dsp:txXfrm>
        <a:off x="5785199" y="1572240"/>
        <a:ext cx="1233571" cy="974726"/>
      </dsp:txXfrm>
    </dsp:sp>
    <dsp:sp modelId="{FD9F6D23-E141-4318-906C-D12E90C688EC}">
      <dsp:nvSpPr>
        <dsp:cNvPr id="0" name=""/>
        <dsp:cNvSpPr/>
      </dsp:nvSpPr>
      <dsp:spPr>
        <a:xfrm>
          <a:off x="4776851" y="3336614"/>
          <a:ext cx="2037902" cy="52693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60C7A-40C9-43F0-92AB-934B16F2301F}">
      <dsp:nvSpPr>
        <dsp:cNvPr id="0" name=""/>
        <dsp:cNvSpPr/>
      </dsp:nvSpPr>
      <dsp:spPr>
        <a:xfrm>
          <a:off x="6167643" y="3082392"/>
          <a:ext cx="1294221" cy="1035376"/>
        </a:xfrm>
        <a:prstGeom prst="roundRect">
          <a:avLst>
            <a:gd name="adj" fmla="val 10000"/>
          </a:avLst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 err="1"/>
            <a:t>Rain</a:t>
          </a:r>
          <a:endParaRPr lang="hu-HU" sz="1500" kern="1200" dirty="0"/>
        </a:p>
      </dsp:txBody>
      <dsp:txXfrm>
        <a:off x="6197968" y="3112717"/>
        <a:ext cx="1233571" cy="974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14355-4389-4B5F-9B03-A22BD61A4589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0AB02-8FE9-41EA-B8A6-5577E73659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3751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0AB02-8FE9-41EA-B8A6-5577E73659BB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304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zabadkézi sokszög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  <p:sp>
        <p:nvSpPr>
          <p:cNvPr id="9" name="Élőláb hely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/>
              <a:t>Kép beszúrásához kattintson az ikonra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abadkézi sokszög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zabadkézi sokszög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/>
              <a:t>Mintaszöveg szerkesztése</a:t>
            </a:r>
          </a:p>
          <a:p>
            <a:pPr lvl="1" eaLnBrk="1" latinLnBrk="0" hangingPunct="1"/>
            <a:r>
              <a:rPr kumimoji="0" lang="hu-HU"/>
              <a:t>Második szint</a:t>
            </a:r>
          </a:p>
          <a:p>
            <a:pPr lvl="2" eaLnBrk="1" latinLnBrk="0" hangingPunct="1"/>
            <a:r>
              <a:rPr kumimoji="0" lang="hu-HU"/>
              <a:t>Harmadik szint</a:t>
            </a:r>
          </a:p>
          <a:p>
            <a:pPr lvl="3" eaLnBrk="1" latinLnBrk="0" hangingPunct="1"/>
            <a:r>
              <a:rPr kumimoji="0" lang="hu-HU"/>
              <a:t>Negyedik szint</a:t>
            </a:r>
          </a:p>
          <a:p>
            <a:pPr lvl="4" eaLnBrk="1" latinLnBrk="0" hangingPunct="1"/>
            <a:r>
              <a:rPr kumimoji="0" lang="hu-HU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8E24AE-D438-4C55-8EA9-9A26C9CE7CFC}" type="datetimeFigureOut">
              <a:rPr lang="hu-HU" smtClean="0"/>
              <a:t>2019.06.12.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601A6AD-CF08-4AC3-A8C2-BF8E5521FA64}" type="slidenum">
              <a:rPr lang="hu-HU" smtClean="0"/>
              <a:t>‹#›</a:t>
            </a:fld>
            <a:endParaRPr lang="hu-H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Measurement</a:t>
            </a:r>
            <a:r>
              <a:rPr lang="hu-HU" dirty="0"/>
              <a:t> </a:t>
            </a:r>
            <a:r>
              <a:rPr lang="hu-HU" dirty="0" err="1"/>
              <a:t>system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new</a:t>
            </a:r>
            <a:r>
              <a:rPr lang="hu-HU" dirty="0"/>
              <a:t> Eötvös </a:t>
            </a:r>
            <a:r>
              <a:rPr lang="hu-HU" dirty="0" err="1"/>
              <a:t>experiment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/>
              <a:t>Challenges</a:t>
            </a:r>
            <a:r>
              <a:rPr lang="hu-HU" dirty="0"/>
              <a:t> and </a:t>
            </a:r>
            <a:r>
              <a:rPr lang="hu-HU" dirty="0" err="1"/>
              <a:t>Experiences</a:t>
            </a:r>
            <a:r>
              <a:rPr lang="hu-HU" dirty="0"/>
              <a:t>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6876256" y="6165304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u-HU" dirty="0"/>
              <a:t>György Szondy</a:t>
            </a:r>
          </a:p>
          <a:p>
            <a:pPr algn="r"/>
            <a:r>
              <a:rPr lang="hu-HU" dirty="0"/>
              <a:t>2019.06.12</a:t>
            </a:r>
          </a:p>
        </p:txBody>
      </p:sp>
    </p:spTree>
    <p:extLst>
      <p:ext uri="{BB962C8B-B14F-4D97-AF65-F5344CB8AC3E}">
        <p14:creationId xmlns:p14="http://schemas.microsoft.com/office/powerpoint/2010/main" val="2990622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Readout</a:t>
            </a:r>
          </a:p>
        </p:txBody>
      </p:sp>
      <p:pic>
        <p:nvPicPr>
          <p:cNvPr id="6" name="Tartalom helye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07901"/>
            <a:ext cx="2156057" cy="1617043"/>
          </a:xfrm>
        </p:spPr>
      </p:pic>
      <p:pic>
        <p:nvPicPr>
          <p:cNvPr id="6146" name="Picture 2" descr="C:\Users\gyszondy\AppData\Local\Microsoft\Windows\Temporary Internet Files\Content.IE5\S62THBEK\guvcview-graba-videos-webcam-gnu-linux_1_58240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92" y="234888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gyszondy\AppData\Local\Microsoft\Windows\Temporary Internet Files\Content.IE5\S62THBEK\guvcview-graba-videos-webcam-gnu-linux_1_58240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91" y="4756829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020" y="4725144"/>
            <a:ext cx="2111924" cy="1583943"/>
          </a:xfrm>
          <a:prstGeom prst="rect">
            <a:avLst/>
          </a:prstGeom>
        </p:spPr>
      </p:pic>
      <p:sp>
        <p:nvSpPr>
          <p:cNvPr id="8" name="Téglalap 7"/>
          <p:cNvSpPr/>
          <p:nvPr/>
        </p:nvSpPr>
        <p:spPr>
          <a:xfrm>
            <a:off x="875899" y="3140968"/>
            <a:ext cx="2111925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Java</a:t>
            </a:r>
            <a:br>
              <a:rPr lang="hu-HU" dirty="0"/>
            </a:br>
            <a:r>
              <a:rPr lang="hu-HU" sz="1200" dirty="0" err="1"/>
              <a:t>sarxos</a:t>
            </a:r>
            <a:endParaRPr lang="hu-HU" sz="1200" dirty="0"/>
          </a:p>
          <a:p>
            <a:pPr algn="ctr"/>
            <a:r>
              <a:rPr lang="hu-HU" sz="1200" dirty="0"/>
              <a:t>2x 1-4fps</a:t>
            </a:r>
          </a:p>
          <a:p>
            <a:pPr algn="ctr"/>
            <a:r>
              <a:rPr lang="hu-HU" sz="1200" dirty="0"/>
              <a:t>1280x960</a:t>
            </a:r>
          </a:p>
        </p:txBody>
      </p:sp>
      <p:cxnSp>
        <p:nvCxnSpPr>
          <p:cNvPr id="10" name="Szögletes összekötő 9"/>
          <p:cNvCxnSpPr>
            <a:stCxn id="6146" idx="2"/>
            <a:endCxn id="8" idx="1"/>
          </p:cNvCxnSpPr>
          <p:nvPr/>
        </p:nvCxnSpPr>
        <p:spPr>
          <a:xfrm rot="16200000" flipH="1">
            <a:off x="254213" y="3203358"/>
            <a:ext cx="866564" cy="37680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zögletes összekötő 11"/>
          <p:cNvCxnSpPr>
            <a:stCxn id="6147" idx="0"/>
            <a:endCxn id="8" idx="1"/>
          </p:cNvCxnSpPr>
          <p:nvPr/>
        </p:nvCxnSpPr>
        <p:spPr>
          <a:xfrm rot="5400000" flipH="1" flipV="1">
            <a:off x="221603" y="4102533"/>
            <a:ext cx="931785" cy="37680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zövegdoboz 15"/>
          <p:cNvSpPr txBox="1"/>
          <p:nvPr/>
        </p:nvSpPr>
        <p:spPr>
          <a:xfrm>
            <a:off x="4291464" y="1237109"/>
            <a:ext cx="3736920" cy="161582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sz="1100" dirty="0">
                <a:latin typeface="Calibri" panose="020F0502020204030204" pitchFamily="34" charset="0"/>
              </a:rPr>
              <a:t>H_20190218_114726.544.jpg, 155.8435, 0.0202, 0.86, 1.7386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H_20190218_114727.606.jpg, 152.7628, 0.0176, 1.83, 2.4534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H_20190218_114728.566.jpg, 149.6436, 0.0203, 1.10, 2.5621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H_20190218_114729.572.jpg, 153.9009, 0.0262, 1.11, 2.2506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H_20190218_114730.562.jpg, 153.0890, 0.0281, 0.78, 2.8987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H_20190218_114731.603.jpg, 148.3597, 0.0249, 1.29, 2.8036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H_20190218_114732.594.jpg, 149.9744, 0.0309, 1.00, 2.1401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H_20190218_114733.585.jpg, 152.7125, 0.0206, 1.92, 2.8343</a:t>
            </a:r>
          </a:p>
          <a:p>
            <a:r>
              <a:rPr lang="pt-BR" sz="1100" dirty="0">
                <a:latin typeface="Calibri" panose="020F0502020204030204" pitchFamily="34" charset="0"/>
              </a:rPr>
              <a:t>H_20190218_114734.552.jpg, 147.9093, 0.0243, 0.72, 2.1567</a:t>
            </a:r>
            <a:endParaRPr lang="hu-HU" sz="1100" dirty="0">
              <a:latin typeface="Calibri" panose="020F0502020204030204" pitchFamily="34" charset="0"/>
            </a:endParaRPr>
          </a:p>
        </p:txBody>
      </p:sp>
      <p:sp>
        <p:nvSpPr>
          <p:cNvPr id="20" name="Téglalap 19"/>
          <p:cNvSpPr/>
          <p:nvPr/>
        </p:nvSpPr>
        <p:spPr>
          <a:xfrm>
            <a:off x="3131840" y="3140968"/>
            <a:ext cx="1944216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Python</a:t>
            </a:r>
            <a:br>
              <a:rPr lang="hu-HU" dirty="0"/>
            </a:br>
            <a:r>
              <a:rPr lang="hu-HU" sz="1200" dirty="0" err="1"/>
              <a:t>Numpy</a:t>
            </a:r>
            <a:r>
              <a:rPr lang="hu-HU" sz="1200" dirty="0"/>
              <a:t>, </a:t>
            </a:r>
            <a:r>
              <a:rPr lang="hu-HU" sz="1200" dirty="0" err="1"/>
              <a:t>Matplotlib</a:t>
            </a:r>
            <a:r>
              <a:rPr lang="hu-HU" sz="1200" dirty="0"/>
              <a:t>, </a:t>
            </a:r>
            <a:r>
              <a:rPr lang="hu-HU" sz="1200" dirty="0" err="1"/>
              <a:t>OpenCV</a:t>
            </a:r>
            <a:endParaRPr lang="hu-HU" dirty="0"/>
          </a:p>
        </p:txBody>
      </p:sp>
      <p:sp>
        <p:nvSpPr>
          <p:cNvPr id="24" name="Felfelé nyíl 23"/>
          <p:cNvSpPr/>
          <p:nvPr/>
        </p:nvSpPr>
        <p:spPr>
          <a:xfrm>
            <a:off x="2267744" y="2852936"/>
            <a:ext cx="204633" cy="2159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Felfelé nyíl 24"/>
          <p:cNvSpPr/>
          <p:nvPr/>
        </p:nvSpPr>
        <p:spPr>
          <a:xfrm flipV="1">
            <a:off x="2267744" y="4581128"/>
            <a:ext cx="204633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Felfelé nyíl 25"/>
          <p:cNvSpPr/>
          <p:nvPr/>
        </p:nvSpPr>
        <p:spPr>
          <a:xfrm>
            <a:off x="4499992" y="2897346"/>
            <a:ext cx="204633" cy="2159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Felfelé nyíl 26"/>
          <p:cNvSpPr/>
          <p:nvPr/>
        </p:nvSpPr>
        <p:spPr>
          <a:xfrm flipV="1">
            <a:off x="3419872" y="2852936"/>
            <a:ext cx="204633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839" y="4756829"/>
            <a:ext cx="4464496" cy="184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églalap 28"/>
          <p:cNvSpPr/>
          <p:nvPr/>
        </p:nvSpPr>
        <p:spPr>
          <a:xfrm>
            <a:off x="5228456" y="3140968"/>
            <a:ext cx="1944216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Python</a:t>
            </a:r>
          </a:p>
        </p:txBody>
      </p:sp>
      <p:sp>
        <p:nvSpPr>
          <p:cNvPr id="30" name="Felfelé nyíl 29"/>
          <p:cNvSpPr/>
          <p:nvPr/>
        </p:nvSpPr>
        <p:spPr>
          <a:xfrm flipV="1">
            <a:off x="6098247" y="2883697"/>
            <a:ext cx="204633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Felfelé nyíl 30"/>
          <p:cNvSpPr/>
          <p:nvPr/>
        </p:nvSpPr>
        <p:spPr>
          <a:xfrm flipV="1">
            <a:off x="6098247" y="4581128"/>
            <a:ext cx="204633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Szövegdoboz 31"/>
          <p:cNvSpPr txBox="1"/>
          <p:nvPr/>
        </p:nvSpPr>
        <p:spPr>
          <a:xfrm>
            <a:off x="803891" y="1903762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25px / osztás</a:t>
            </a:r>
          </a:p>
        </p:txBody>
      </p:sp>
      <p:sp>
        <p:nvSpPr>
          <p:cNvPr id="21" name="Téglalap 20"/>
          <p:cNvSpPr/>
          <p:nvPr/>
        </p:nvSpPr>
        <p:spPr>
          <a:xfrm>
            <a:off x="5724128" y="979304"/>
            <a:ext cx="18053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200" dirty="0"/>
              <a:t>1/1000 osztás felbontás</a:t>
            </a:r>
          </a:p>
        </p:txBody>
      </p:sp>
    </p:spTree>
    <p:extLst>
      <p:ext uri="{BB962C8B-B14F-4D97-AF65-F5344CB8AC3E}">
        <p14:creationId xmlns:p14="http://schemas.microsoft.com/office/powerpoint/2010/main" val="4124379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Collecting</a:t>
            </a:r>
            <a:r>
              <a:rPr lang="hu-HU" dirty="0"/>
              <a:t> </a:t>
            </a:r>
            <a:r>
              <a:rPr lang="hu-HU" dirty="0" err="1"/>
              <a:t>environmental</a:t>
            </a:r>
            <a:r>
              <a:rPr lang="hu-HU" dirty="0"/>
              <a:t> </a:t>
            </a:r>
            <a:r>
              <a:rPr lang="hu-HU" dirty="0" err="1"/>
              <a:t>data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464213"/>
            <a:ext cx="3600400" cy="3151472"/>
          </a:xfrm>
        </p:spPr>
      </p:pic>
      <p:pic>
        <p:nvPicPr>
          <p:cNvPr id="7170" name="Picture 2" descr="C:\Users\gyszondy\AppData\Local\Microsoft\Windows\Temporary Internet Files\Content.IE5\S62THBEK\0M2eK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25288"/>
            <a:ext cx="432048" cy="125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gyszondy\AppData\Local\Microsoft\Windows\Temporary Internet Files\Content.IE5\HFMO5HK0\Computer_ico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2" y="3140968"/>
            <a:ext cx="1785199" cy="119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gyszondy\AppData\Local\Microsoft\Windows\Temporary Internet Files\Content.IE5\HFMO5HK0\esp32-thing-breadboard[1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3" t="21398" r="17357" b="24683"/>
          <a:stretch/>
        </p:blipFill>
        <p:spPr bwMode="auto">
          <a:xfrm>
            <a:off x="1115616" y="3484950"/>
            <a:ext cx="980388" cy="50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gyszondy\AppData\Local\Microsoft\Windows\Temporary Internet Files\Content.IE5\S62THBEK\0M2eK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90" y="3109464"/>
            <a:ext cx="432048" cy="125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gyszondy\AppData\Local\Microsoft\Windows\Temporary Internet Files\Content.IE5\S62THBEK\0M2eK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44" y="4693640"/>
            <a:ext cx="432048" cy="125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Egyenes összekötő nyíllal 5"/>
          <p:cNvCxnSpPr>
            <a:stCxn id="8" idx="3"/>
            <a:endCxn id="7" idx="1"/>
          </p:cNvCxnSpPr>
          <p:nvPr/>
        </p:nvCxnSpPr>
        <p:spPr>
          <a:xfrm>
            <a:off x="903638" y="3737284"/>
            <a:ext cx="211978" cy="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zögletes összekötő 10"/>
          <p:cNvCxnSpPr>
            <a:stCxn id="9" idx="3"/>
            <a:endCxn id="7171" idx="2"/>
          </p:cNvCxnSpPr>
          <p:nvPr/>
        </p:nvCxnSpPr>
        <p:spPr>
          <a:xfrm flipV="1">
            <a:off x="879292" y="4333674"/>
            <a:ext cx="3001130" cy="98778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Egyenes összekötő 13"/>
          <p:cNvCxnSpPr>
            <a:stCxn id="7" idx="3"/>
            <a:endCxn id="7171" idx="1"/>
          </p:cNvCxnSpPr>
          <p:nvPr/>
        </p:nvCxnSpPr>
        <p:spPr>
          <a:xfrm>
            <a:off x="2096004" y="3737321"/>
            <a:ext cx="891818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1835696" y="3944089"/>
            <a:ext cx="1276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/>
              <a:t>Serial</a:t>
            </a:r>
            <a:r>
              <a:rPr lang="hu-HU" sz="1200" dirty="0"/>
              <a:t> over USB</a:t>
            </a:r>
          </a:p>
        </p:txBody>
      </p:sp>
      <p:sp>
        <p:nvSpPr>
          <p:cNvPr id="17" name="Szövegdoboz 16"/>
          <p:cNvSpPr txBox="1"/>
          <p:nvPr/>
        </p:nvSpPr>
        <p:spPr>
          <a:xfrm>
            <a:off x="2604110" y="5373216"/>
            <a:ext cx="131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/>
              <a:t>M-bus</a:t>
            </a:r>
            <a:r>
              <a:rPr lang="hu-HU" sz="1200" dirty="0"/>
              <a:t> over USB</a:t>
            </a:r>
          </a:p>
        </p:txBody>
      </p:sp>
      <p:cxnSp>
        <p:nvCxnSpPr>
          <p:cNvPr id="22" name="Egyenes összekötő 21"/>
          <p:cNvCxnSpPr/>
          <p:nvPr/>
        </p:nvCxnSpPr>
        <p:spPr>
          <a:xfrm>
            <a:off x="1018901" y="2060848"/>
            <a:ext cx="16872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24"/>
          <p:cNvCxnSpPr>
            <a:endCxn id="20" idx="2"/>
          </p:cNvCxnSpPr>
          <p:nvPr/>
        </p:nvCxnSpPr>
        <p:spPr>
          <a:xfrm>
            <a:off x="1009627" y="2153108"/>
            <a:ext cx="25000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25"/>
          <p:cNvCxnSpPr/>
          <p:nvPr/>
        </p:nvCxnSpPr>
        <p:spPr>
          <a:xfrm>
            <a:off x="1018901" y="2257569"/>
            <a:ext cx="16872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zögletes összekötő 29"/>
          <p:cNvCxnSpPr>
            <a:stCxn id="20" idx="6"/>
            <a:endCxn id="7171" idx="0"/>
          </p:cNvCxnSpPr>
          <p:nvPr/>
        </p:nvCxnSpPr>
        <p:spPr>
          <a:xfrm>
            <a:off x="1605810" y="2153108"/>
            <a:ext cx="2274612" cy="987860"/>
          </a:xfrm>
          <a:prstGeom prst="bent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Ellipszis 19"/>
          <p:cNvSpPr/>
          <p:nvPr/>
        </p:nvSpPr>
        <p:spPr>
          <a:xfrm>
            <a:off x="1259632" y="1973088"/>
            <a:ext cx="34617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56556"/>
            <a:ext cx="2664296" cy="198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églalap 30"/>
          <p:cNvSpPr/>
          <p:nvPr/>
        </p:nvSpPr>
        <p:spPr>
          <a:xfrm>
            <a:off x="1095750" y="3109464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err="1"/>
              <a:t>Arduino</a:t>
            </a:r>
            <a:r>
              <a:rPr lang="hu-HU" dirty="0"/>
              <a:t> C++</a:t>
            </a:r>
          </a:p>
        </p:txBody>
      </p:sp>
      <p:sp>
        <p:nvSpPr>
          <p:cNvPr id="35" name="Szövegdoboz 34"/>
          <p:cNvSpPr txBox="1"/>
          <p:nvPr/>
        </p:nvSpPr>
        <p:spPr>
          <a:xfrm>
            <a:off x="4082708" y="2043179"/>
            <a:ext cx="106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LabView</a:t>
            </a:r>
            <a:endParaRPr lang="hu-HU" dirty="0"/>
          </a:p>
        </p:txBody>
      </p:sp>
      <p:sp>
        <p:nvSpPr>
          <p:cNvPr id="36" name="Folyamatábra: Adatok 35"/>
          <p:cNvSpPr/>
          <p:nvPr/>
        </p:nvSpPr>
        <p:spPr>
          <a:xfrm>
            <a:off x="7936091" y="2420888"/>
            <a:ext cx="1152128" cy="720080"/>
          </a:xfrm>
          <a:prstGeom prst="flowChartInputOutp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CSV</a:t>
            </a:r>
          </a:p>
        </p:txBody>
      </p:sp>
      <p:sp>
        <p:nvSpPr>
          <p:cNvPr id="32" name="Kanyar felfelé 31"/>
          <p:cNvSpPr/>
          <p:nvPr/>
        </p:nvSpPr>
        <p:spPr>
          <a:xfrm flipV="1">
            <a:off x="7936091" y="2076600"/>
            <a:ext cx="668357" cy="27228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8" name="Felfelé nyíl 37"/>
          <p:cNvSpPr/>
          <p:nvPr/>
        </p:nvSpPr>
        <p:spPr>
          <a:xfrm flipV="1">
            <a:off x="8399815" y="3186118"/>
            <a:ext cx="204633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669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hu-HU" dirty="0"/>
              <a:t>Egyéb környezeti zavarok – BME</a:t>
            </a:r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9687" y="2226887"/>
            <a:ext cx="5762625" cy="327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525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Example</a:t>
            </a:r>
            <a:r>
              <a:rPr lang="hu-HU" dirty="0"/>
              <a:t>: </a:t>
            </a:r>
            <a:r>
              <a:rPr lang="hu-HU" dirty="0" err="1"/>
              <a:t>Serbian</a:t>
            </a:r>
            <a:r>
              <a:rPr lang="hu-HU" dirty="0"/>
              <a:t> </a:t>
            </a:r>
            <a:r>
              <a:rPr lang="hu-HU" dirty="0" err="1"/>
              <a:t>earthquake</a:t>
            </a:r>
            <a:r>
              <a:rPr lang="hu-HU" dirty="0"/>
              <a:t> 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2082006"/>
            <a:ext cx="5829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649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How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 </a:t>
            </a:r>
            <a:r>
              <a:rPr lang="hu-HU" dirty="0" err="1"/>
              <a:t>all</a:t>
            </a:r>
            <a:r>
              <a:rPr lang="hu-HU" dirty="0"/>
              <a:t> </a:t>
            </a:r>
            <a:r>
              <a:rPr lang="hu-HU" dirty="0" err="1"/>
              <a:t>comes</a:t>
            </a:r>
            <a:r>
              <a:rPr lang="hu-HU" dirty="0"/>
              <a:t> </a:t>
            </a:r>
            <a:r>
              <a:rPr lang="hu-HU" dirty="0" err="1"/>
              <a:t>together</a:t>
            </a:r>
            <a:r>
              <a:rPr lang="hu-HU" dirty="0"/>
              <a:t>?</a:t>
            </a:r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011606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2453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Továbblépések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Hőterhelés</a:t>
            </a:r>
            <a:r>
              <a:rPr lang="hu-HU" dirty="0"/>
              <a:t> csökkentése </a:t>
            </a: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dirty="0"/>
              <a:t> Rock64 mini számítógép</a:t>
            </a:r>
          </a:p>
          <a:p>
            <a:r>
              <a:rPr lang="hu-HU" dirty="0"/>
              <a:t>Új hőmérők online bekötése</a:t>
            </a:r>
          </a:p>
          <a:p>
            <a:r>
              <a:rPr lang="hu-HU" dirty="0"/>
              <a:t>Adatfeldolgozási lépések implementálása</a:t>
            </a:r>
          </a:p>
          <a:p>
            <a:r>
              <a:rPr lang="hu-HU" dirty="0"/>
              <a:t>Skála </a:t>
            </a:r>
            <a:r>
              <a:rPr lang="hu-HU" dirty="0" err="1"/>
              <a:t>nemlinearitás</a:t>
            </a:r>
            <a:r>
              <a:rPr lang="hu-HU" dirty="0"/>
              <a:t> kezelése</a:t>
            </a:r>
          </a:p>
          <a:p>
            <a:endParaRPr lang="hu-HU" dirty="0"/>
          </a:p>
          <a:p>
            <a:r>
              <a:rPr lang="hu-HU" dirty="0"/>
              <a:t>Sok agyalás, matek és programozás</a:t>
            </a:r>
          </a:p>
        </p:txBody>
      </p:sp>
    </p:spTree>
    <p:extLst>
      <p:ext uri="{BB962C8B-B14F-4D97-AF65-F5344CB8AC3E}">
        <p14:creationId xmlns:p14="http://schemas.microsoft.com/office/powerpoint/2010/main" val="103761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err="1"/>
              <a:t>Finally</a:t>
            </a:r>
            <a:r>
              <a:rPr lang="hu-HU"/>
              <a:t>:</a:t>
            </a:r>
            <a:br>
              <a:rPr lang="hu-HU" dirty="0"/>
            </a:br>
            <a:r>
              <a:rPr lang="hu-HU" dirty="0"/>
              <a:t>The </a:t>
            </a:r>
            <a:r>
              <a:rPr lang="hu-HU" dirty="0" err="1"/>
              <a:t>Janossy</a:t>
            </a:r>
            <a:r>
              <a:rPr lang="hu-HU" dirty="0"/>
              <a:t> </a:t>
            </a:r>
            <a:r>
              <a:rPr lang="hu-HU" dirty="0" err="1"/>
              <a:t>Undeground</a:t>
            </a:r>
            <a:r>
              <a:rPr lang="hu-HU" dirty="0"/>
              <a:t> </a:t>
            </a:r>
            <a:r>
              <a:rPr lang="hu-HU" dirty="0" err="1"/>
              <a:t>Lab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990192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az az ekvivalencia elv?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529" y="1600200"/>
            <a:ext cx="3630941" cy="4525963"/>
          </a:xfrm>
        </p:spPr>
      </p:pic>
      <p:sp>
        <p:nvSpPr>
          <p:cNvPr id="5" name="Szövegdoboz 4"/>
          <p:cNvSpPr txBox="1"/>
          <p:nvPr/>
        </p:nvSpPr>
        <p:spPr>
          <a:xfrm>
            <a:off x="6372200" y="3344251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~10</a:t>
            </a:r>
            <a:r>
              <a:rPr lang="hu-HU" baseline="30000" dirty="0"/>
              <a:t>-3</a:t>
            </a:r>
            <a:r>
              <a:rPr lang="hu-HU" dirty="0"/>
              <a:t> pontosság</a:t>
            </a:r>
          </a:p>
        </p:txBody>
      </p:sp>
    </p:spTree>
    <p:extLst>
      <p:ext uri="{BB962C8B-B14F-4D97-AF65-F5344CB8AC3E}">
        <p14:creationId xmlns:p14="http://schemas.microsoft.com/office/powerpoint/2010/main" val="265805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Eötvös </a:t>
            </a:r>
            <a:r>
              <a:rPr lang="hu-HU" dirty="0" err="1"/>
              <a:t>Experiment</a:t>
            </a:r>
            <a:r>
              <a:rPr lang="hu-HU" dirty="0"/>
              <a:t> 1906-1908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9342"/>
            <a:ext cx="7467600" cy="4187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152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Heterogenius</a:t>
            </a:r>
            <a:r>
              <a:rPr lang="hu-HU" dirty="0"/>
              <a:t> team (</a:t>
            </a:r>
            <a:r>
              <a:rPr lang="hu-HU" dirty="0" err="1"/>
              <a:t>since</a:t>
            </a:r>
            <a:r>
              <a:rPr lang="hu-HU" dirty="0"/>
              <a:t> 2017)</a:t>
            </a: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Physicists</a:t>
            </a:r>
            <a:r>
              <a:rPr lang="hu-HU" dirty="0"/>
              <a:t> – MTA Wigner FKK</a:t>
            </a:r>
          </a:p>
          <a:p>
            <a:r>
              <a:rPr lang="hu-HU" dirty="0" err="1"/>
              <a:t>Geophysicists</a:t>
            </a:r>
            <a:r>
              <a:rPr lang="hu-HU" dirty="0"/>
              <a:t> – </a:t>
            </a:r>
            <a:br>
              <a:rPr lang="hu-HU" dirty="0"/>
            </a:br>
            <a:r>
              <a:rPr lang="hu-HU" dirty="0"/>
              <a:t>BME </a:t>
            </a:r>
            <a:r>
              <a:rPr lang="hu-HU" dirty="0" err="1"/>
              <a:t>Geodesial</a:t>
            </a:r>
            <a:r>
              <a:rPr lang="hu-HU" dirty="0"/>
              <a:t> </a:t>
            </a:r>
            <a:r>
              <a:rPr lang="hu-HU" dirty="0" err="1"/>
              <a:t>Surveying</a:t>
            </a:r>
            <a:endParaRPr lang="hu-HU" dirty="0"/>
          </a:p>
          <a:p>
            <a:r>
              <a:rPr lang="hu-HU" dirty="0" err="1"/>
              <a:t>Teachers</a:t>
            </a:r>
            <a:r>
              <a:rPr lang="hu-HU" dirty="0"/>
              <a:t> and </a:t>
            </a:r>
            <a:r>
              <a:rPr lang="hu-HU" dirty="0" err="1"/>
              <a:t>Students</a:t>
            </a:r>
            <a:r>
              <a:rPr lang="hu-HU" dirty="0"/>
              <a:t> – BME </a:t>
            </a:r>
            <a:r>
              <a:rPr lang="hu-HU" dirty="0" err="1"/>
              <a:t>Control</a:t>
            </a:r>
            <a:r>
              <a:rPr lang="hu-HU" dirty="0"/>
              <a:t> </a:t>
            </a:r>
            <a:r>
              <a:rPr lang="hu-HU" dirty="0" err="1"/>
              <a:t>engineering</a:t>
            </a:r>
            <a:r>
              <a:rPr lang="hu-HU" dirty="0"/>
              <a:t> and </a:t>
            </a:r>
            <a:r>
              <a:rPr lang="hu-HU" dirty="0" err="1"/>
              <a:t>informatics</a:t>
            </a:r>
            <a:endParaRPr lang="hu-HU" dirty="0"/>
          </a:p>
          <a:p>
            <a:r>
              <a:rPr lang="hu-HU" dirty="0" err="1"/>
              <a:t>Other</a:t>
            </a:r>
            <a:r>
              <a:rPr lang="hu-HU" dirty="0"/>
              <a:t> </a:t>
            </a:r>
            <a:r>
              <a:rPr lang="hu-HU" dirty="0" err="1"/>
              <a:t>volunteers</a:t>
            </a:r>
            <a:r>
              <a:rPr lang="hu-HU" dirty="0"/>
              <a:t> and </a:t>
            </a:r>
            <a:r>
              <a:rPr lang="hu-HU" dirty="0" err="1"/>
              <a:t>externals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81779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Mérés elve Eötvös ingával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620044"/>
            <a:ext cx="69342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439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err="1"/>
              <a:t>Modernization</a:t>
            </a:r>
            <a:r>
              <a:rPr lang="hu-HU" dirty="0"/>
              <a:t> of </a:t>
            </a:r>
            <a:br>
              <a:rPr lang="hu-HU" dirty="0"/>
            </a:br>
            <a:r>
              <a:rPr lang="hu-HU" dirty="0"/>
              <a:t>Eötvös Torsion </a:t>
            </a:r>
            <a:r>
              <a:rPr lang="hu-HU" dirty="0" err="1"/>
              <a:t>balance</a:t>
            </a:r>
            <a:endParaRPr lang="hu-H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9088" y="1600200"/>
            <a:ext cx="319382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161" y="1600200"/>
            <a:ext cx="309167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821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Main </a:t>
            </a:r>
            <a:r>
              <a:rPr lang="hu-HU" dirty="0" err="1"/>
              <a:t>parts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modernization</a:t>
            </a:r>
            <a:endParaRPr lang="hu-H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96042"/>
            <a:ext cx="3657600" cy="413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18143"/>
            <a:ext cx="3657600" cy="349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85184"/>
            <a:ext cx="1944216" cy="145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608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Informatikai feladatok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Inga forgatás</a:t>
            </a:r>
          </a:p>
          <a:p>
            <a:pPr lvl="1"/>
            <a:r>
              <a:rPr lang="hu-HU" dirty="0"/>
              <a:t>Szabályozás</a:t>
            </a:r>
          </a:p>
          <a:p>
            <a:pPr lvl="1"/>
            <a:r>
              <a:rPr lang="hu-HU" dirty="0"/>
              <a:t>Mérési program végrehajtása</a:t>
            </a:r>
          </a:p>
          <a:p>
            <a:r>
              <a:rPr lang="hu-HU" dirty="0"/>
              <a:t>Leolvasás</a:t>
            </a:r>
          </a:p>
          <a:p>
            <a:pPr lvl="1"/>
            <a:r>
              <a:rPr lang="hu-HU" dirty="0"/>
              <a:t>Képek készítése</a:t>
            </a:r>
          </a:p>
          <a:p>
            <a:pPr lvl="1"/>
            <a:r>
              <a:rPr lang="hu-HU" dirty="0"/>
              <a:t>Értékek leolvasása</a:t>
            </a:r>
          </a:p>
          <a:p>
            <a:pPr lvl="1"/>
            <a:r>
              <a:rPr lang="hu-HU" dirty="0"/>
              <a:t>Csillapítási görbe illesztése</a:t>
            </a:r>
          </a:p>
          <a:p>
            <a:r>
              <a:rPr lang="hu-HU" dirty="0"/>
              <a:t>Környezeti paraméterek</a:t>
            </a:r>
          </a:p>
          <a:p>
            <a:pPr lvl="1"/>
            <a:r>
              <a:rPr lang="hu-HU" dirty="0"/>
              <a:t>Hőmérséklet, nyomás</a:t>
            </a:r>
          </a:p>
          <a:p>
            <a:pPr lvl="1"/>
            <a:r>
              <a:rPr lang="hu-HU" dirty="0"/>
              <a:t>Mozgás</a:t>
            </a:r>
          </a:p>
          <a:p>
            <a:pPr lvl="1"/>
            <a:r>
              <a:rPr lang="hu-HU" dirty="0"/>
              <a:t>Szeizmikus zajok</a:t>
            </a:r>
          </a:p>
          <a:p>
            <a:pPr lvl="1"/>
            <a:r>
              <a:rPr lang="hu-HU" dirty="0"/>
              <a:t>Csapadék</a:t>
            </a:r>
          </a:p>
          <a:p>
            <a:r>
              <a:rPr lang="hu-HU" dirty="0"/>
              <a:t>Feldolgozás, kiértékelés</a:t>
            </a:r>
          </a:p>
        </p:txBody>
      </p:sp>
      <p:sp>
        <p:nvSpPr>
          <p:cNvPr id="9" name="Tartalom helye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hu-HU" dirty="0"/>
          </a:p>
          <a:p>
            <a:pPr lvl="1"/>
            <a:r>
              <a:rPr lang="hu-HU" dirty="0" err="1"/>
              <a:t>Arduino</a:t>
            </a:r>
            <a:r>
              <a:rPr lang="hu-HU" dirty="0"/>
              <a:t> alapú cucc (C++)</a:t>
            </a:r>
          </a:p>
          <a:p>
            <a:pPr lvl="1"/>
            <a:r>
              <a:rPr lang="hu-HU" dirty="0" err="1"/>
              <a:t>LabView</a:t>
            </a:r>
            <a:r>
              <a:rPr lang="hu-HU" dirty="0"/>
              <a:t> rendszer</a:t>
            </a:r>
            <a:br>
              <a:rPr lang="hu-HU" dirty="0"/>
            </a:br>
            <a:endParaRPr lang="hu-HU" dirty="0"/>
          </a:p>
          <a:p>
            <a:endParaRPr lang="hu-HU" dirty="0"/>
          </a:p>
          <a:p>
            <a:pPr lvl="1"/>
            <a:r>
              <a:rPr lang="hu-HU" dirty="0"/>
              <a:t>Java alapú program</a:t>
            </a:r>
          </a:p>
          <a:p>
            <a:pPr lvl="1"/>
            <a:r>
              <a:rPr lang="hu-HU" dirty="0"/>
              <a:t>Python</a:t>
            </a:r>
          </a:p>
          <a:p>
            <a:pPr lvl="1"/>
            <a:r>
              <a:rPr lang="hu-HU" dirty="0"/>
              <a:t>Python</a:t>
            </a:r>
            <a:br>
              <a:rPr lang="hu-HU" dirty="0"/>
            </a:br>
            <a:endParaRPr lang="hu-HU" dirty="0"/>
          </a:p>
          <a:p>
            <a:endParaRPr lang="hu-HU" dirty="0"/>
          </a:p>
          <a:p>
            <a:pPr lvl="1"/>
            <a:r>
              <a:rPr lang="hu-HU" dirty="0" err="1"/>
              <a:t>Arduino&amp;Labview</a:t>
            </a:r>
            <a:r>
              <a:rPr lang="hu-HU" dirty="0"/>
              <a:t> </a:t>
            </a:r>
            <a:r>
              <a:rPr lang="hu-HU" dirty="0">
                <a:sym typeface="Wingdings" panose="05000000000000000000" pitchFamily="2" charset="2"/>
              </a:rPr>
              <a:t> C++</a:t>
            </a:r>
          </a:p>
          <a:p>
            <a:pPr lvl="1"/>
            <a:r>
              <a:rPr lang="hu-HU" dirty="0"/>
              <a:t>Java alapú program</a:t>
            </a:r>
          </a:p>
          <a:p>
            <a:pPr lvl="1"/>
            <a:r>
              <a:rPr lang="hu-HU" dirty="0"/>
              <a:t>Python</a:t>
            </a:r>
          </a:p>
          <a:p>
            <a:pPr lvl="1"/>
            <a:r>
              <a:rPr lang="hu-HU" dirty="0"/>
              <a:t>?</a:t>
            </a:r>
          </a:p>
          <a:p>
            <a:r>
              <a:rPr lang="hu-HU" dirty="0"/>
              <a:t>Python 2 </a:t>
            </a:r>
            <a:r>
              <a:rPr lang="hu-HU" dirty="0" err="1"/>
              <a:t>PostgreSQL</a:t>
            </a:r>
            <a:r>
              <a:rPr lang="hu-HU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78526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Automatic</a:t>
            </a:r>
            <a:r>
              <a:rPr lang="hu-HU" dirty="0"/>
              <a:t> </a:t>
            </a:r>
            <a:r>
              <a:rPr lang="hu-HU" dirty="0" err="1"/>
              <a:t>turn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122" name="Picture 2" descr="C:\Users\gyszondy\AppData\Local\Microsoft\Windows\Temporary Internet Files\Content.IE5\S62THBEK\1200px-Nema_17_Stepper_Motor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28395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gyszondy\AppData\Local\Microsoft\Windows\Temporary Internet Files\Content.IE5\HFMO5HK0\esp32-thing-breadboard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89084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gyszondy\AppData\Local\Microsoft\Windows\Temporary Internet Files\Content.IE5\1RD5CRUG\Pic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1930435" cy="136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gyszondy\AppData\Local\Microsoft\Windows\Temporary Internet Files\Content.IE5\1RD5CRUG\stepper-inside-fals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89084"/>
            <a:ext cx="232703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Egyenes összekötő 7"/>
          <p:cNvCxnSpPr>
            <a:stCxn id="5128" idx="3"/>
            <a:endCxn id="5131" idx="1"/>
          </p:cNvCxnSpPr>
          <p:nvPr/>
        </p:nvCxnSpPr>
        <p:spPr>
          <a:xfrm>
            <a:off x="4427984" y="4437156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4375809" y="4149080"/>
            <a:ext cx="1276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/>
              <a:t>Serial</a:t>
            </a:r>
            <a:r>
              <a:rPr lang="hu-HU" sz="1200" dirty="0"/>
              <a:t> over USB</a:t>
            </a:r>
          </a:p>
        </p:txBody>
      </p:sp>
      <p:sp>
        <p:nvSpPr>
          <p:cNvPr id="14" name="Folyamatábra: Adatok 13"/>
          <p:cNvSpPr/>
          <p:nvPr/>
        </p:nvSpPr>
        <p:spPr>
          <a:xfrm>
            <a:off x="5497760" y="5445224"/>
            <a:ext cx="2746648" cy="720080"/>
          </a:xfrm>
          <a:prstGeom prst="flowChartInputOutp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err="1"/>
              <a:t>Measurement</a:t>
            </a:r>
            <a:r>
              <a:rPr lang="hu-HU" dirty="0"/>
              <a:t> program</a:t>
            </a:r>
          </a:p>
        </p:txBody>
      </p:sp>
      <p:sp>
        <p:nvSpPr>
          <p:cNvPr id="15" name="Felfelé nyíl 14"/>
          <p:cNvSpPr/>
          <p:nvPr/>
        </p:nvSpPr>
        <p:spPr>
          <a:xfrm>
            <a:off x="6743631" y="5157236"/>
            <a:ext cx="204633" cy="2159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099" y="1628801"/>
            <a:ext cx="2002558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441" y="2282577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Egyenes összekötő 27"/>
          <p:cNvCxnSpPr>
            <a:stCxn id="5132" idx="2"/>
            <a:endCxn id="5128" idx="0"/>
          </p:cNvCxnSpPr>
          <p:nvPr/>
        </p:nvCxnSpPr>
        <p:spPr>
          <a:xfrm flipH="1">
            <a:off x="3455876" y="2708921"/>
            <a:ext cx="502" cy="10801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Szövegdoboz 28"/>
          <p:cNvSpPr txBox="1"/>
          <p:nvPr/>
        </p:nvSpPr>
        <p:spPr>
          <a:xfrm>
            <a:off x="3456378" y="2799906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RS 422</a:t>
            </a:r>
          </a:p>
        </p:txBody>
      </p:sp>
      <p:sp>
        <p:nvSpPr>
          <p:cNvPr id="18" name="Szövegdoboz 17"/>
          <p:cNvSpPr txBox="1"/>
          <p:nvPr/>
        </p:nvSpPr>
        <p:spPr>
          <a:xfrm>
            <a:off x="2716432" y="507589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Arduino</a:t>
            </a:r>
            <a:r>
              <a:rPr lang="hu-HU" dirty="0"/>
              <a:t> C++</a:t>
            </a:r>
          </a:p>
        </p:txBody>
      </p:sp>
      <p:sp>
        <p:nvSpPr>
          <p:cNvPr id="33" name="Szövegdoboz 32"/>
          <p:cNvSpPr txBox="1"/>
          <p:nvPr/>
        </p:nvSpPr>
        <p:spPr>
          <a:xfrm>
            <a:off x="6242948" y="3347700"/>
            <a:ext cx="106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LabView</a:t>
            </a:r>
            <a:endParaRPr lang="hu-HU" dirty="0"/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19435"/>
            <a:ext cx="2685121" cy="202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445224"/>
            <a:ext cx="2147829" cy="140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5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8" grpId="0"/>
      <p:bldP spid="33" grpId="0"/>
    </p:bldLst>
  </p:timing>
</p:sld>
</file>

<file path=ppt/theme/theme1.xml><?xml version="1.0" encoding="utf-8"?>
<a:theme xmlns:a="http://schemas.openxmlformats.org/drawingml/2006/main" name="Technika">
  <a:themeElements>
    <a:clrScheme name="Technik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k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k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341</TotalTime>
  <Words>296</Words>
  <Application>Microsoft Office PowerPoint</Application>
  <PresentationFormat>Diavetítés a képernyőre (4:3 oldalarány)</PresentationFormat>
  <Paragraphs>91</Paragraphs>
  <Slides>16</Slides>
  <Notes>1</Notes>
  <HiddenSlides>6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1" baseType="lpstr">
      <vt:lpstr>Arial</vt:lpstr>
      <vt:lpstr>Calibri</vt:lpstr>
      <vt:lpstr>Franklin Gothic Book</vt:lpstr>
      <vt:lpstr>Wingdings 2</vt:lpstr>
      <vt:lpstr>Technika</vt:lpstr>
      <vt:lpstr>Measurement system of the new Eötvös experiment</vt:lpstr>
      <vt:lpstr>Mi az az ekvivalencia elv?</vt:lpstr>
      <vt:lpstr>Eötvös Experiment 1906-1908</vt:lpstr>
      <vt:lpstr>Heterogenius team (since 2017)</vt:lpstr>
      <vt:lpstr>Mérés elve Eötvös ingával</vt:lpstr>
      <vt:lpstr>Modernization of  Eötvös Torsion balance</vt:lpstr>
      <vt:lpstr>Main parts of the modernization</vt:lpstr>
      <vt:lpstr>Informatikai feladatok</vt:lpstr>
      <vt:lpstr>Automatic turn</vt:lpstr>
      <vt:lpstr>Readout</vt:lpstr>
      <vt:lpstr>Collecting environmental data</vt:lpstr>
      <vt:lpstr>Egyéb környezeti zavarok – BME</vt:lpstr>
      <vt:lpstr>Example: Serbian earthquake </vt:lpstr>
      <vt:lpstr>How it all comes together?</vt:lpstr>
      <vt:lpstr>Továbblépések</vt:lpstr>
      <vt:lpstr>Finally: The Janossy Undeground Lab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ekvivalencia-elv újramérése</dc:title>
  <dc:creator>gyszondy</dc:creator>
  <cp:lastModifiedBy>György Szondy</cp:lastModifiedBy>
  <cp:revision>24</cp:revision>
  <dcterms:created xsi:type="dcterms:W3CDTF">2019-02-24T10:53:07Z</dcterms:created>
  <dcterms:modified xsi:type="dcterms:W3CDTF">2019-06-12T12:20:37Z</dcterms:modified>
</cp:coreProperties>
</file>