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ink/ink1.xml" ContentType="application/inkml+xml"/>
  <Override PartName="/ppt/ink/ink2.xml" ContentType="application/inkml+xml"/>
  <Override PartName="/ppt/ink/ink3.xml" ContentType="application/inkml+xml"/>
  <Override PartName="/ppt/ink/ink4.xml" ContentType="application/inkml+xml"/>
  <Override PartName="/ppt/ink/ink5.xml" ContentType="application/inkml+xml"/>
  <Override PartName="/ppt/ink/ink6.xml" ContentType="application/inkml+xml"/>
  <Override PartName="/ppt/ink/ink7.xml" ContentType="application/inkml+xml"/>
  <Override PartName="/ppt/ink/ink8.xml" ContentType="application/inkml+xml"/>
  <Override PartName="/ppt/ink/ink9.xml" ContentType="application/inkml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4"/>
  </p:notesMasterIdLst>
  <p:sldIdLst>
    <p:sldId id="256" r:id="rId2"/>
    <p:sldId id="309" r:id="rId3"/>
    <p:sldId id="272" r:id="rId4"/>
    <p:sldId id="269" r:id="rId5"/>
    <p:sldId id="303" r:id="rId6"/>
    <p:sldId id="302" r:id="rId7"/>
    <p:sldId id="264" r:id="rId8"/>
    <p:sldId id="263" r:id="rId9"/>
    <p:sldId id="312" r:id="rId10"/>
    <p:sldId id="310" r:id="rId11"/>
    <p:sldId id="261" r:id="rId12"/>
    <p:sldId id="313" r:id="rId13"/>
    <p:sldId id="333" r:id="rId14"/>
    <p:sldId id="293" r:id="rId15"/>
    <p:sldId id="258" r:id="rId16"/>
    <p:sldId id="328" r:id="rId17"/>
    <p:sldId id="262" r:id="rId18"/>
    <p:sldId id="305" r:id="rId19"/>
    <p:sldId id="276" r:id="rId20"/>
    <p:sldId id="265" r:id="rId21"/>
    <p:sldId id="308" r:id="rId22"/>
    <p:sldId id="273" r:id="rId23"/>
    <p:sldId id="266" r:id="rId24"/>
    <p:sldId id="267" r:id="rId25"/>
    <p:sldId id="318" r:id="rId26"/>
    <p:sldId id="317" r:id="rId27"/>
    <p:sldId id="320" r:id="rId28"/>
    <p:sldId id="321" r:id="rId29"/>
    <p:sldId id="323" r:id="rId30"/>
    <p:sldId id="322" r:id="rId31"/>
    <p:sldId id="287" r:id="rId32"/>
    <p:sldId id="300" r:id="rId33"/>
    <p:sldId id="288" r:id="rId34"/>
    <p:sldId id="268" r:id="rId35"/>
    <p:sldId id="291" r:id="rId36"/>
    <p:sldId id="324" r:id="rId37"/>
    <p:sldId id="327" r:id="rId38"/>
    <p:sldId id="325" r:id="rId39"/>
    <p:sldId id="332" r:id="rId40"/>
    <p:sldId id="331" r:id="rId41"/>
    <p:sldId id="329" r:id="rId42"/>
    <p:sldId id="330" r:id="rId4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1F5AED"/>
    <a:srgbClr val="0091FE"/>
    <a:srgbClr val="0088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03" autoAdjust="0"/>
    <p:restoredTop sz="94660"/>
  </p:normalViewPr>
  <p:slideViewPr>
    <p:cSldViewPr snapToGrid="0">
      <p:cViewPr varScale="1">
        <p:scale>
          <a:sx n="93" d="100"/>
          <a:sy n="93" d="100"/>
        </p:scale>
        <p:origin x="72" y="27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/Relationships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6:28.992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27 24 11976 0 0,'0'0'266'0'0,"0"0"44"0"0,0 0 15 0 0,0 0-26 0 0,0 0-87 0 0,0 0 370 0 0,0 0 180 0 0,0 0 35 0 0,-4-7 323 0 0,3 6 1770 0 0,11 29-2843 0 0,-8-20 150 0 0,-2-7-142 0 0,1 1 0 0 0,-1 0 1 0 0,0-1-1 0 0,1 1 0 0 0,0-1 1 0 0,-1 1-1 0 0,1-1 0 0 0,0 1 1 0 0,0-1-1 0 0,0 0 0 0 0,0 1 1 0 0,0-1-1 0 0,0 0 0 0 0,0 0 1 0 0,0 1-1 0 0,0-1 0 0 0,1 0 1 0 0,-1 0-1 0 0,0 0 0 0 0,1-1 1 0 0,-1 1-1 0 0,1 0 0 0 0,-1 0 1 0 0,1-1-1 0 0,-1 1 0 0 0,1-1 1 0 0,0 1-56 0 0,10-1-190 0 0,-1-4 508 0 0,-6-36-161 0 0,-29 14 696 0 0,7 24-671 0 0,16 2-97 0 0,1 0 91 0 0,0 0 31 0 0,0 0 7 0 0,0 1-34 0 0,0 4-168 0 0,15 48-804 0 0,-12-45 803 0 0,-2-6 44 0 0,-1-2 15 0 0,10-6 466 0 0,2-24-365 0 0,-11 29-116 0 0,-3 0 14 0 0,-6-2-2 0 0,1 0 2 0 0,5 25 7 0 0,2-20-20 0 0,0-2 21 0 0,5-10 150 0 0,-6-5-203 0 0,-12 2 64 0 0,-4 6 5 0 0,3 14-43 0 0,13-6-120 0 0,1 0 13 0 0,0 6 46 0 0,4 6 11 0 0,6 6-53 0 0,-6-15 42 0 0,1-4 11 0 0,18-16 150 0 0,-15-3 87 0 0,-7 17-194 0 0,-16-18 53 0 0,8 14-28 0 0,-16 9 168 0 0,9 8-226 0 0,8 6-10 0 0,6 11 0 0 0,0-27 7 0 0,1 0 0 0 0,-1 0 1 0 0,1 0-1 0 0,-1 0 0 0 0,1 0 0 0 0,-1 0 0 0 0,1 0 0 0 0,0 0 0 0 0,0 0 0 0 0,-1 0 0 0 0,1-1 1 0 0,0 1-1 0 0,0 0 0 0 0,0 0 0 0 0,0-1 0 0 0,0 1 0 0 0,0-1 0 0 0,0 1 0 0 0,0-1 0 0 0,0 1 1 0 0,0-1-1 0 0,0 0 0 0 0,0 1 0 0 0,0-1 0 0 0,1 0 0 0 0,-1 0 0 0 0,0 0 0 0 0,0 0 0 0 0,0 0 1 0 0,0 0-1 0 0,1 0 0 0 0,-1 0 0 0 0,0 0 0 0 0,0-1 0 0 0,0 1 0 0 0,0 0 0 0 0,0-1 0 0 0,0 1 1 0 0,0-1-1 0 0,0 1 0 0 0,0-1 0 0 0,0 0 0 0 0,0 1 0 0 0,0-1 0 0 0,0 0 0 0 0,0 0 0 0 0,-1 0 1 0 0,1 1-1 0 0,0-1 0 0 0,0 0 0 0 0,-1 0 0 0 0,1 0 0 0 0,-1 0 0 0 0,1 0 0 0 0,-1 0 0 0 0,1 0 1 0 0,-1 0-1 0 0,0-1 0 0 0,1 1 0 0 0,-1 0 0 0 0,0 0 0 0 0,0 0 0 0 0,0-1-7 0 0,5-14 0 0 0,-11-9 0 0 0,-8 15 0 0 0,-8 5 0 0 0,5 5 0 0 0,11 5 0 0 0,-7 13-12 0 0,17-5-108 0 0,5 2 108 0 0,-3-10 12 0 0,11 0 0 0 0,0-13-17 0 0,-15 7-68 0 0,-2 1-11 0 0,0 0 6 0 0,0 0-116 0 0,8-16-3745 0 0,-7 7-3731 0 0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6:41.876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47 53 20271 0 0,'0'0'463'0'0,"0"0"61"0"0,0 0 29 0 0,0 0-58 0 0,-2 1-324 0 0,-4 2-67 0 0,4-2 80 0 0,0 0 1 0 0,0 1-1 0 0,0-1 1 0 0,0 1-1 0 0,0-1 1 0 0,0 1-1 0 0,1 0 1 0 0,-1 0-1 0 0,0 0 1 0 0,1 0-1 0 0,0 0 1 0 0,-1 0-1 0 0,1 0 1 0 0,0 1-1 0 0,0-1 1 0 0,1 0-1 0 0,-1 1 1 0 0,0-1-1 0 0,1 0 1 0 0,-1 1-1 0 0,1 1-184 0 0,8-5 172 0 0,-6-2-158 0 0,0 1-1 0 0,0-1 1 0 0,0 1 0 0 0,-1-1-1 0 0,1 1 1 0 0,-1-1 0 0 0,0 0-1 0 0,0 0 1 0 0,0 0 0 0 0,0 0-1 0 0,0 1 1 0 0,0-1-1 0 0,-1 0 1 0 0,0-1 0 0 0,1 1-1 0 0,-1 0 1 0 0,0 0 0 0 0,-1 0-1 0 0,1 0 1 0 0,0 0 0 0 0,-1 0-1 0 0,0-2-13 0 0,-8-15 75 0 0,7 19-22 0 0,-1-2 17 0 0,2 2 15 0 0,0 1-16 0 0,-2 0-1 0 0,-5 11 194 0 0,6-17-896 0 0,1 1-42 0 0,-2-2-1040 0 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6:42.569"/>
    </inkml:context>
    <inkml:brush xml:id="br0">
      <inkml:brushProperty name="width" value="0.05" units="cm"/>
      <inkml:brushProperty name="height" value="0.05" units="cm"/>
      <inkml:brushProperty name="color" value="#00A0D7"/>
    </inkml:brush>
  </inkml:definitions>
  <inkml:trace contextRef="#ctx0" brushRef="#br0">18 82 12264 0 0,'0'0'273'0'0,"0"0"40"0"0,0 0 23 0 0,0 0-33 0 0,0 0 22 0 0,0 0 821 0 0,0 0 373 0 0,0 0 76 0 0,0 0-82 0 0,0 0-417 0 0,0 0-185 0 0,0 0-42 0 0,0 0-51 0 0,0 0-197 0 0,0 0-86 0 0,0 0-21 0 0,0 0-56 0 0,0 0-232 0 0,-5-5-6 0 0,1-13-354 0 0,4 5 68 0 0,0 12 236 0 0,0 1 70 0 0,0 0 16 0 0,0 0-16 0 0,0 0-94 0 0,0 0-39 0 0,0 0-10 0 0,0 0-6 0 0,0 0-22 0 0,-6 19 75 0 0,3-9-74 0 0,4-10-70 0 0,-1 1 0 0 0,0-1 0 0 0,0 0 0 0 0,1 1 0 0 0,-1-1 1 0 0,0 0-1 0 0,0 1 0 0 0,1-1 0 0 0,-1 0 0 0 0,0 0 1 0 0,1 0-1 0 0,-1 1 0 0 0,1-1 0 0 0,-1 0 0 0 0,0 0 1 0 0,1 0-1 0 0,-1 0 0 0 0,1 1 0 0 0,-1-1 0 0 0,0 0 1 0 0,1 0-1 0 0,-1 0 0 0 0,1 0 0 0 0,-1 0 0 0 0,0 0 1 0 0,1 0-1 0 0,-1 0 0 0 0,1 0 0 0 0,-1-1 0 0 0,0 1 0 0 0,1 0 1 0 0,-1 0-1 0 0,1 0 0 0 0,-1 0 0 0 0,0 0 0 0 0,1-1 1 0 0,-1 1-1 0 0,0 0 0 0 0,1 0 0 0 0,-1-1 0 0 0,0 1 1 0 0,1 0-1 0 0,-1-1 0 0 0,0 1 0 0 0,0 0 0 0 0,1-1 1 0 0,-1 1-1 0 0,0 0 0 0 0,0-1 0 0 0,0 1 0 0 0,1 0 1 0 0,-1-1-1 0 0,0 1 0 0 0,0-1 0 0 0,0 1 0 0 0,0 0 1 0 0,0-1-2 0 0,1 0 1 0 0,1-2-4 0 0,1 0 0 0 0,-1-1-1 0 0,0 1 1 0 0,0-1 0 0 0,0 1-1 0 0,0-1 1 0 0,-1 0-1 0 0,1 0 1 0 0,-1 0 0 0 0,0 0-1 0 0,0 0 1 0 0,-1 0 0 0 0,1 0-1 0 0,-1 0 1 0 0,0 0 0 0 0,0-3 4 0 0,0 5 56 0 0,-1 4 8 0 0,-2 33 205 0 0,12-22-670 0 0,-6-11-243 0 0,2 3 951 0 0,2-1-8235 0 0,1 0-229 0 0</inkml:trace>
</inkml:ink>
</file>

<file path=ppt/ink/ink4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6:31.190"/>
    </inkml:context>
    <inkml:brush xml:id="br0">
      <inkml:brushProperty name="width" value="0.05" units="cm"/>
      <inkml:brushProperty name="height" value="0.05" units="cm"/>
      <inkml:brushProperty name="color" value="#00A0D7"/>
    </inkml:brush>
    <inkml:brush xml:id="br1">
      <inkml:brushProperty name="width" value="0.05" units="cm"/>
      <inkml:brushProperty name="height" value="0.05" units="cm"/>
    </inkml:brush>
  </inkml:definitions>
  <inkml:trace contextRef="#ctx0" brushRef="#br0">247 24 11720 0 0,'0'0'901'0'0,"0"0"-418"0"0,0 0 433 0 0,0 0 253 0 0,0 0 51 0 0,0 0-91 0 0,0 0-424 0 0,0 0-185 0 0,-10 1 971 0 0,9 1-1467 0 0,0 0 1 0 0,0 1-1 0 0,0-1 0 0 0,0 0 0 0 0,1 0 1 0 0,-1 1-1 0 0,1-1 0 0 0,-1 0 0 0 0,1 1 1 0 0,0-1-1 0 0,0 0 0 0 0,0 1 0 0 0,0-1 1 0 0,1 0-1 0 0,-1 1 0 0 0,1-1 1 0 0,-1 0-1 0 0,1 1 0 0 0,0-1 0 0 0,0 0 1 0 0,0 0-1 0 0,0 0 0 0 0,0 0 0 0 0,0 0 1 0 0,2 2-25 0 0,5 7 172 0 0,-7-10-70 0 0,15 3 877 0 0,-14-5-940 0 0,-1 0 0 0 0,1-1 0 0 0,0 1 0 0 0,0-1 0 0 0,-1 1 0 0 0,1-1 0 0 0,-1 0 0 0 0,1 0 0 0 0,-1 0 0 0 0,0 0 0 0 0,1 0 0 0 0,-1 0-1 0 0,0 0 1 0 0,0 0 0 0 0,-1 0 0 0 0,1 0 0 0 0,0 0 0 0 0,-1-1 0 0 0,1 1 0 0 0,-1 0 0 0 0,0 0 0 0 0,0-1 0 0 0,0 1 0 0 0,0 0 0 0 0,0-1 0 0 0,0 1 0 0 0,-1-1-39 0 0,-1-20 321 0 0,-8 30 423 0 0,1 17-744 0 0,14 1 0 0 0,-1-19 11 0 0,-4-5 1 0 0,1 0-1 0 0,0-1 1 0 0,-1 1-1 0 0,1-1 1 0 0,0 1-1 0 0,0-1 1 0 0,0 1 0 0 0,0-1-1 0 0,-1 1 1 0 0,1-1-1 0 0,0 0 1 0 0,0 0-1 0 0,0 1 1 0 0,0-1 0 0 0,0 0-1 0 0,0 0 1 0 0,0 0-1 0 0,0 0 1 0 0,0 0 0 0 0,0 0-1 0 0,0 0 1 0 0,0-1-1 0 0,-1 1 1 0 0,1 0-1 0 0,0 0 1 0 0,0-1 0 0 0,0 1-1 0 0,0 0 1 0 0,0-1-1 0 0,0 1 1 0 0,-1-1-1 0 0,1 1 1 0 0,0-1 0 0 0,0 0-1 0 0,0 0-11 0 0,12-24 262 0 0,-13 22-177 0 0,-5-21 44 0 0,-9 5-42 0 0,-14 7 108 0 0,25 13-142 0 0,-3 5-40 0 0,0 10-13 0 0,6-7 0 0 0,5 11 0 0 0,7-5 11 0 0,-10-15 46 0 0,4-3 29 0 0,-2-1 6 0 0,-4-21 65 0 0,-15-2-126 0 0,15 26-344 0 0,-5-2 499 0 0,5 4-4909 0 0,0 9 3107 0 0</inkml:trace>
  <inkml:trace contextRef="#ctx0" brushRef="#br1" timeOffset="16713.605">127 883 10912 0 0,'0'0'248'0'0,"0"0"34"0"0,0 0 20 0 0,0 0-38 0 0,0 0-59 0 0,0 0 387 0 0,0 0 192 0 0,0 0 43 0 0,0 0-23 0 0,0 0-118 0 0,0 0-50 0 0,0 0-11 0 0,0 0-13 0 0,0 0-49 0 0,0 0-19 0 0,10-9 1569 0 0,26-22 547 0 0,47-34-485 0 0,8-35-690 0 0,-46 52-1165 0 0,-22 26-240 0 0,17-32-80 0 0,-30 36 159 0 0,-10 17 62 0 0,0 1 31 0 0,0-1-28 0 0,3-1-128 0 0,-2 0-43 0 0,-1-4-31 0 0,0 4 31 0 0,-20-10 64 0 0,-4 12-42 0 0,-3 16-11 0 0,2-11 0 0 0,-6 10-64 0 0,12-1 0 0 0,10 4 0 0 0,6-14 0 0 0,7-11 0 0 0,14-16 0 0 0,-9 15 0 0 0,23-16 0 0 0,-8 15 0 0 0,-11 8 0 0 0,13 6 0 0 0,-3 19 0 0 0,-5 40 200 0 0,-22-39-157 0 0,4-25-145 0 0,0 0 2 0 0,0 0-28 0 0,0 0-160 0 0,0 0-68 0 0,0 0-17 0 0,0 0-223 0 0,8-20-6026 0 0,-7 8-1207 0 0</inkml:trace>
  <inkml:trace contextRef="#ctx0" brushRef="#br1" timeOffset="18989.252">173 114 10280 0 0,'0'0'465'0'0,"0"0"-4"0"0,0 0-166 0 0,0 0 386 0 0,0 0 205 0 0,0 0 39 0 0,0 0-29 0 0,0 0-160 0 0,0 0-68 0 0,0 0-18 0 0,0 0-36 0 0,-10 5 1595 0 0,-7 33-312 0 0,16-36-1594 0 0,1-2-14 0 0,0 0-1 0 0,0 0-10 0 0,-9 16 356 0 0,-17 102 66 0 0,8-31 488 0 0,18-56-852 0 0,0-29-226 0 0,0-2-13 0 0,0 0-8 0 0,0 0-1 0 0,0 0-30 0 0,-1 2-130 0 0,-11 45-346 0 0,7-27 1794 0 0,3-6-1113 0 0,-7 10 74 0 0,5-13-337 0 0,4-12 0 0 0,0 1 1 0 0,0-1-1 0 0,0 1 0 0 0,0-1 0 0 0,0 1 1 0 0,0-1-1 0 0,0 1 0 0 0,0-1 1 0 0,0 1-1 0 0,0-1 0 0 0,-1 1 0 0 0,1-1 1 0 0,0 1-1 0 0,0-1 0 0 0,-1 1 0 0 0,1-1 1 0 0,0 1-1 0 0,0-1 0 0 0,-1 1 1 0 0,1 0-1 0 0,-1-1 0 0 0,1 1 0 0 0,0 0 1 0 0,-1-1-1 0 0,1 1 0 0 0,-1 0 0 0 0,1 0 1 0 0,-1-1-1 0 0,1 1 0 0 0,-1 0 0 0 0,1 0 1 0 0,-1 0-1 0 0,1-1 0 0 0,-1 1 1 0 0,1 0-1 0 0,-1 0 0 0 0,1 0 0 0 0,-1 0 1 0 0,1 0-1 0 0,-1 0 0 0 0,1 0 0 0 0,-1 0 1 0 0,1 0-1 0 0,-1 1 0 0 0,0-1 0 0 0,1 0 1 0 0,-1 0-1 0 0,1 0 0 0 0,0 1 1 0 0,-1-1-1 0 0,1 0 0 0 0,-1 0 0 0 0,1 1 1 0 0,-1-1-1 0 0,1 0 0 0 0,0 1 0 0 0,-1-1 1 0 0,1 1-1 0 0,0-1 0 0 0,-1 1 0 0 0,-9-53 0 0 0,-4-1 0 0 0,6 28 0 0 0,7 19 27 0 0,1 5 110 0 0,-4-2-144 0 0,8 30-86 0 0,33 59 93 0 0,-23-35 0 0 0,-10-43 0 0 0,2-1 0 0 0,1-5 20 0 0,-6-2 89 0 0,17-29 313 0 0,26-53-302 0 0,-24 43-218 0 0,-20 38-76 0 0,0 0-18 0 0,3-4 52 0 0,-2 4 229 0 0,-1 1 42 0 0,0 0-69 0 0,0 0-247 0 0,0 0-110 0 0,0 0-22 0 0,0 0-137 0 0,0 0-568 0 0,0 0-251 0 0,5 3-6576 0 0,-1 1 656 0 0</inkml:trace>
</inkml:ink>
</file>

<file path=ppt/ink/ink5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7:01.395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415 159 4656 0 0,'0'0'133'0'0,"0"0"171"0"0,0 0 633 0 0,0 0 278 0 0,0 0 53 0 0,0 0-53 0 0,0 0-269 0 0,0 0-119 0 0,0 0-24 0 0,0 0-18 0 0,0 0-61 0 0,0 0-27 0 0,0 0-7 0 0,0 0-21 0 0,0 0-80 0 0,0 0-40 0 0,0 0-5 0 0,0 0-14 0 0,0 0-62 0 0,-16-16 3622 0 0,-21 0-2155 0 0,8 15-1326 0 0,-108-4-9 0 0,68 10 1052 0 0,5-5-2288 0 0,47 0 702 0 0,16 0 8 0 0,1 0 17 0 0,-2 0-3 0 0,-3-3-9 0 0,4 2-11 0 0,1 1 1 0 0,1-2-14 0 0,60-53 8 0 0,-32 28 1 0 0,-11 14 0 0 0,-5-10-26 0 0,-12 21 92 0 0,-24 19 638 0 0,9-4-757 0 0,-23 26 42 0 0,-4 2 22 0 0,14-17-75 0 0,18-16 0 0 0,2-4 13 0 0,5-4 51 0 0,2 0 8 0 0,9 8 198 0 0,106 61 303 0 0,-115-68-671 0 0,1-1-1 0 0,-1 0 1 0 0,0 0 0 0 0,1 1 0 0 0,-1-1-1 0 0,1 0 1 0 0,-1 0 0 0 0,1 0-1 0 0,0 0 1 0 0,-1 0 0 0 0,1 0-1 0 0,-1 0 1 0 0,1 0 0 0 0,-1 0 0 0 0,1 0-1 0 0,-1 0 1 0 0,1 0 0 0 0,-1 0-1 0 0,1 0 1 0 0,-1 0 0 0 0,1 0-1 0 0,-1-1 1 0 0,1 1 0 0 0,-1 0 0 0 0,1 0-1 0 0,-1-1 1 0 0,1 1 0 0 0,-1 0-1 0 0,0-1 1 0 0,1 1 0 0 0,-1 0-1 0 0,1-1 1 0 0,-1 1 0 0 0,0-1 0 0 0,1 1-1 0 0,-1 0 1 0 0,0-1 0 0 0,0 1-1 0 0,1-1 1 0 0,-1 1 0 0 0,0-1-1 0 0,0 1 1 0 0,0-1 0 0 0,0 1 0 0 0,0-1-1 0 0,1 1 1 0 0,-1-1 0 0 0,0 0-1 0 0,0 1 1 0 0,0-1 0 0 0,0 1-1 0 0,-1-1 1 0 0,1 1 0 0 0,0-1 0 0 0,0 1-1 0 0,0-1 1 0 0,0 1 0 0 0,0-1-1 0 0,-1 1 99 0 0,1 0-2112 0 0</inkml:trace>
</inkml:ink>
</file>

<file path=ppt/ink/ink6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6:43.352"/>
    </inkml:context>
    <inkml:brush xml:id="br0">
      <inkml:brushProperty name="width" value="0.05" units="cm"/>
      <inkml:brushProperty name="height" value="0.05" units="cm"/>
      <inkml:brushProperty name="color" value="#00A0D7"/>
    </inkml:brush>
    <inkml:brush xml:id="br1">
      <inkml:brushProperty name="width" value="0.05" units="cm"/>
      <inkml:brushProperty name="height" value="0.05" units="cm"/>
    </inkml:brush>
  </inkml:definitions>
  <inkml:trace contextRef="#ctx0" brushRef="#br0">61 855 15664 0 0,'0'0'356'0'0,"0"0"49"0"0,0 0 21 0 0,0 0-42 0 0,-1 1-250 0 0,-20 14 4130 0 0,20-14-2935 0 0,1-1-860 0 0,-1 1-375 0 0,-2 5-14 0 0,2-5 280 0 0,1-1 125 0 0,0 0 24 0 0,0 0-66 0 0,0-9-278 0 0,-4-71-165 0 0,-1 40 1240 0 0,-9 56-716 0 0,12-12-504 0 0,0 0 0 0 0,1 0-1 0 0,0 1 1 0 0,0-1 0 0 0,0 0 0 0 0,0 0-1 0 0,0 1 1 0 0,1-1 0 0 0,0 1 0 0 0,0-1-1 0 0,0 1 1 0 0,1-1 0 0 0,-1 0 0 0 0,1 1-1 0 0,0-1 1 0 0,1 3-20 0 0,12 34 0 0 0,0-36 0 0 0,-12-6 2 0 0,-1 0 1 0 0,1 1-1 0 0,-1-1 0 0 0,1 0 0 0 0,-1-1 1 0 0,1 1-1 0 0,-1 0 0 0 0,0 0 0 0 0,1-1 0 0 0,-1 1 1 0 0,0 0-1 0 0,0-1 0 0 0,0 1 0 0 0,0-1 1 0 0,0 0-1 0 0,0 1 0 0 0,-1-1 0 0 0,1 0 0 0 0,0 1 1 0 0,-1-1-1 0 0,0 0 0 0 0,1 0 0 0 0,-1 0 1 0 0,0 1-1 0 0,0-1 0 0 0,0 0 0 0 0,0 0 1 0 0,0 0-1 0 0,0 0-2 0 0,2-10 7 0 0,-14-28-2789 0 0,10 38-72 0 0,-2-2-5333 0 0</inkml:trace>
  <inkml:trace contextRef="#ctx0" brushRef="#br0" timeOffset="816.148">426 5 12808 0 0,'0'0'374'0'0,"0"0"0"0"0,0 0 14 0 0,0 0 948 0 0,0 0 441 0 0,0 0 88 0 0,0 0-104 0 0,0 0-518 0 0,0 0-230 0 0,0 0-42 0 0,0 0-82 0 0,0 0-303 0 0,-10 4 664 0 0,-2 11-710 0 0,11-14-400 0 0,1-1-17 0 0,0 6 625 0 0,0-35-724 0 0,0 27 30 0 0,-1 4 5 0 0,-7 28-75 0 0,10-26 57 0 0,0 0-2803 0 0,-2-4 1455 0 0</inkml:trace>
  <inkml:trace contextRef="#ctx0" brushRef="#br1" timeOffset="19517.427">257 32 12064 0 0,'0'0'273'0'0,"0"0"40"0"0,0 0 21 0 0,0 0-44 0 0,0 0-43 0 0,0 0 530 0 0,0 0 250 0 0,0 0 49 0 0,0 0-35 0 0,0 0-188 0 0,0 0-79 0 0,0 0-20 0 0,0 0-55 0 0,0 0-224 0 0,0 0-99 0 0,0 0-22 0 0,0 0-16 0 0,0 0-62 0 0,0 0-27 0 0,0 0-8 0 0,0 0-6 0 0,0 0-23 0 0,-6 6 385 0 0,1-3-452 0 0,1 1-1 0 0,0 0 0 0 0,-1 1 1 0 0,2-1-1 0 0,-1 1 0 0 0,0-1 1 0 0,1 1-1 0 0,0 0 1 0 0,0 1-1 0 0,1-1 0 0 0,-3 5-144 0 0,-17 30 632 0 0,2 10-432 0 0,-24 22 1024 0 0,13-10-1193 0 0,30-51 30 0 0,0-4-49 0 0,-2-1-12 0 0,-1 0 21 0 0,3-5 89 0 0,1-1 31 0 0,0 0 3 0 0,0 0 29 0 0,0 0 125 0 0,0 0 56 0 0,0 0 13 0 0,0 0-48 0 0,0 0-227 0 0,0 0-174 0 0,0 0-56 0 0,0 0-13 0 0,0-8-1 0 0,0-165-29 0 0,-19 245 106 0 0,7 26 75 0 0,11-62 139 0 0,15-34 18 0 0,-10-4-135 0 0,0 0 1 0 0,1-1-1 0 0,-1 0 0 0 0,0 0 0 0 0,0 0 0 0 0,0-1 1 0 0,-1 1-1 0 0,1-1 0 0 0,-1 0 0 0 0,0 0 1 0 0,0 0-1 0 0,1-3-22 0 0,34-35 170 0 0,-26 27-186 0 0,-12 15-116 0 0,0 0-21 0 0,0 0 1 0 0,0 0-33 0 0,0 0-142 0 0,0 0-66 0 0,0 0-14 0 0,0 0-125 0 0,0 0-520 0 0,0 0-225 0 0,0 0-906 0 0,0 0-3617 0 0,0 0-1547 0 0</inkml:trace>
  <inkml:trace contextRef="#ctx0" brushRef="#br1" timeOffset="20932.897">97 702 11976 0 0,'0'0'266'0'0,"0"0"44"0"0,0 0 15 0 0,0 0-26 0 0,0 0-17 0 0,0 0 668 0 0,0 0 306 0 0,6-14 3686 0 0,47-37 19 0 0,-29 37-4915 0 0,-15 10 30 0 0,-1-1 0 0 0,0 0 0 0 0,-1 0 0 0 0,1-1 0 0 0,-1 0 1 0 0,0 0-1 0 0,0 0 0 0 0,-1-1 0 0 0,4-5-76 0 0,58-83 1861 0 0,-45 65-1441 0 0,-5 7-235 0 0,0 1-99 0 0,-18 21-32 0 0,-1 1 5 0 0,-26-4-47 0 0,5 11 41 0 0,13-2-42 0 0,1-1-11 0 0,-18-1 53 0 0,93-43-42 0 0,-60 37-11 0 0,-2 2 16 0 0,-4 1 59 0 0,-1 0-6 0 0,14 5 347 0 0,-5 33-149 0 0,-9-7-154 0 0,0-4 23 0 0,0-21-308 0 0,2-12-5678 0 0,0-1-292 0 0,-2 2-1649 0 0</inkml:trace>
</inkml:ink>
</file>

<file path=ppt/ink/ink7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7:06.036"/>
    </inkml:context>
    <inkml:brush xml:id="br0">
      <inkml:brushProperty name="width" value="0.05" units="cm"/>
      <inkml:brushProperty name="height" value="0.05" units="cm"/>
    </inkml:brush>
  </inkml:definitions>
  <inkml:trace contextRef="#ctx0" brushRef="#br0">1 0 8288 0 0,'0'0'190'0'0,"0"0"28"0"0,0 0 7 0 0,0 0 94 0 0,0 0 370 0 0,0 0 160 0 0,0 0 30 0 0,0 0-24 0 0,0 0-134 0 0,0 0-60 0 0,0 0-11 0 0,0 0-20 0 0,0 0-74 0 0,0 0-38 0 0,0 0-7 0 0,0 0 49 0 0,0 0 203 0 0,11 12 2317 0 0,9 7-1019 0 0,3 1-925 0 0,-18-13-1001 0 0,0 0 0 0 0,0 1 1 0 0,-1 0-1 0 0,0 0 0 0 0,-1 0 0 0 0,0 1 0 0 0,0-1 0 0 0,-1 1 0 0 0,1 7-135 0 0,24 36 402 0 0,-26-49-322 0 0,5 7-20 0 0,-2 0 0 0 0,1 0 0 0 0,-2 1-1 0 0,1-1 1 0 0,-1 1 0 0 0,-1 0-1 0 0,0 0 1 0 0,0 7-60 0 0,7 33 171 0 0,-9-49-118 0 0,0-2 11 0 0,0 0 0 0 0,0 0 0 0 0,0 0 6 0 0,0 0 20 0 0,0 0 6 0 0,0 0 2 0 0,0 0 4 0 0,0 0 2 0 0,1-2-17 0 0,3-34-70 0 0,1-11-17 0 0,-5 22 0 0 0,4-24 0 0 0,-8 22 0 0 0,8 2 0 0 0,-3 1 0 0 0,-1 37 0 0 0,-5 14 0 0 0,5-18 0 0 0,4 39 0 0 0,-4-28 0 0 0,0-4 0 0 0,-1-9 0 0 0,-7-2 0 0 0,-1-5 0 0 0,-26-11 28 0 0,33 10 115 0 0,2 1 38 0 0,0 0 3 0 0,-6-4-617 0 0,0 3 485 0 0,4 2-6412 0 0,2-1-1490 0 0</inkml:trace>
</inkml:ink>
</file>

<file path=ppt/ink/ink8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36:34.511"/>
    </inkml:context>
    <inkml:brush xml:id="br0">
      <inkml:brushProperty name="width" value="0.05" units="cm"/>
      <inkml:brushProperty name="height" value="0.05" units="cm"/>
      <inkml:brushProperty name="color" value="#00A0D7"/>
    </inkml:brush>
    <inkml:brush xml:id="br1">
      <inkml:brushProperty name="width" value="0.05" units="cm"/>
      <inkml:brushProperty name="height" value="0.05" units="cm"/>
    </inkml:brush>
  </inkml:definitions>
  <inkml:trace contextRef="#ctx0" brushRef="#br0">822 267 13504 0 0,'0'0'306'0'0,"0"0"46"0"0,0 0 22 0 0,0 0-49 0 0,-11 5 556 0 0,1 3 2387 0 0,-1 19-2329 0 0,11-26-762 0 0,0 24 758 0 0,17-11-735 0 0,-16-13-108 0 0,14-10 530 0 0,-13 9-578 0 0,0-1-1 0 0,-1 0 1 0 0,1-1-1 0 0,-1 1 1 0 0,0 0-1 0 0,1 0 1 0 0,-1-1-1 0 0,0 1 1 0 0,0-1-1 0 0,1 1 1 0 0,-1-1 0 0 0,0 1-1 0 0,-1-1 1 0 0,1 1-1 0 0,0-1 1 0 0,0 0-1 0 0,-1 0 1 0 0,1 1-1 0 0,-1-1 1 0 0,1 0-1 0 0,-1 0 1 0 0,0 0-1 0 0,0 0 1 0 0,0 0-1 0 0,0 1 1 0 0,0-1-1 0 0,0 0 1 0 0,-1 0-1 0 0,1 0-43 0 0,0-1 10 0 0,-10-15 582 0 0,-12-6 144 0 0,22 24-544 0 0,0 0-34 0 0,0 0-20 0 0,0 0-2 0 0,-19 5 64 0 0,12 3-200 0 0,4-4 0 0 0,2 0 0 0 0,-1 1 0 0 0,0 0 0 0 0,1-1 0 0 0,0 1 0 0 0,0 0 0 0 0,1 0 0 0 0,-1-1 0 0 0,1 1 0 0 0,0 0 0 0 0,0 0 0 0 0,0 0 0 0 0,1 0 0 0 0,0-1 0 0 0,0 1 0 0 0,0 0 0 0 0,0 0 0 0 0,5 10 0 0 0,-2-8 0 0 0,5-2 0 0 0,-1-5 18 0 0,-7 1-2 0 0,-1-1 1 0 0,1 0 0 0 0,0 0 0 0 0,0 0 0 0 0,0 0 0 0 0,0-1 0 0 0,0 1 0 0 0,0 0-1 0 0,0 0 1 0 0,0 0 0 0 0,0-1 0 0 0,0 1 0 0 0,0-1 0 0 0,0 1 0 0 0,0-1 0 0 0,0 1-1 0 0,-1-1 1 0 0,1 1 0 0 0,0-1 0 0 0,0 1 0 0 0,-1-1 0 0 0,1 0 0 0 0,0 0 0 0 0,-1 1-1 0 0,1-1 1 0 0,-1 0 0 0 0,1 0 0 0 0,-1 0 0 0 0,1 0 0 0 0,-1 0 0 0 0,0 0 0 0 0,1 1-1 0 0,-1-1 1 0 0,0 0 0 0 0,1-1-17 0 0,6-14 140 0 0,-12-25 28 0 0,4 39-152 0 0,0 0 0 0 0,0 0 0 0 0,0 0-1 0 0,0 0 1 0 0,-1 0 0 0 0,1 0 0 0 0,-1 0 0 0 0,1 1 0 0 0,-1-1-1 0 0,0 1 1 0 0,1-1 0 0 0,-1 1 0 0 0,0-1 0 0 0,0 1-1 0 0,0 0 1 0 0,0 0 0 0 0,0 0 0 0 0,0 0 0 0 0,0 1 0 0 0,-1-1-1 0 0,1 0 1 0 0,0 1-16 0 0,0 0 8 0 0,0-1 0 0 0,0 1-1 0 0,0 0 1 0 0,1 0 0 0 0,-1 0-1 0 0,0 0 1 0 0,0 1 0 0 0,0-1-1 0 0,0 0 1 0 0,1 1 0 0 0,-1-1-1 0 0,0 1 1 0 0,0 0 0 0 0,1 0-1 0 0,-1-1 1 0 0,0 1 0 0 0,1 0-1 0 0,-1 0 1 0 0,1 1 0 0 0,-1-1-1 0 0,1 0 1 0 0,0 0 0 0 0,-1 1-1 0 0,1-1 1 0 0,0 1-1 0 0,0-1 1 0 0,0 1 0 0 0,0-1-1 0 0,0 1 1 0 0,0 0 0 0 0,1-1-1 0 0,-1 1 1 0 0,0 0 0 0 0,1 0-1 0 0,0-1 1 0 0,-1 2-8 0 0,10 44-144 0 0,17-22 84 0 0,-19-21 60 0 0,4-4 0 0 0,13-21 210 0 0,-20 12-169 0 0,-4 6 2 0 0,1 0-35 0 0,-2 1 0 0 0,1-1 1 0 0,0 0-1 0 0,-1 0 1 0 0,1 0-1 0 0,-1 1 1 0 0,0-1-1 0 0,0 0 1 0 0,0 1-1 0 0,0-1 1 0 0,0 1-1 0 0,-1-1 1 0 0,1 1-1 0 0,-1 0 1 0 0,1-1-1 0 0,-1 1 1 0 0,0 0-1 0 0,0 0 1 0 0,0 0-1 0 0,0 0 0 0 0,0 0 1 0 0,-1 1-1 0 0,1-1 1 0 0,-1 1-1 0 0,1 0 1 0 0,-3-2-9 0 0,-10-7 50 0 0,15 10-97 0 0,0 1 0 0 0,0-1-1 0 0,0 0 1 0 0,0 1 0 0 0,1-1 0 0 0,-1 1 0 0 0,0-1-1 0 0,0 0 1 0 0,0 1 0 0 0,0-1 0 0 0,0 0-1 0 0,0 1 1 0 0,0-1 0 0 0,0 0 0 0 0,0 1-1 0 0,0-1 1 0 0,-1 0 0 0 0,1 1 0 0 0,0-1-1 0 0,0 1 1 0 0,0-1 0 0 0,0 0 0 0 0,0 1 0 0 0,-1-1-1 0 0,1 0 1 0 0,0 0 0 0 0,0 1 0 0 0,-1-1-1 0 0,1 0 1 0 0,0 0 0 0 0,0 1 0 0 0,-1-1-1 0 0,1 0 1 0 0,0 0 0 0 0,-1 1 0 0 0,1-1-1 0 0,0 0 1 0 0,-1 0 0 0 0,1 0 0 0 0,0 0 0 0 0,-1 0-1 0 0,1 0 1 0 0,0 0 0 0 0,-1 1 0 0 0,1-1-1 0 0,0 0 1 0 0,-1 0 0 0 0,1 0 0 0 0,0 0-1 0 0,-1-1 1 0 0,1 1 0 0 0,-1 0 47 0 0,4 11-2740 0 0,-3-9 972 0 0</inkml:trace>
  <inkml:trace contextRef="#ctx0" brushRef="#br0" timeOffset="1308.447">836 1293 10512 0 0,'0'0'306'0'0,"0"0"-4"0"0,0 0-29 0 0,0 0 595 0 0,0 0 277 0 0,-2-1 58 0 0,-1-3-1280 0 0,-2 4 2398 0 0,1 5 4321 0 0,-1 34-5906 0 0,5-38-486 0 0,5 6 640 0 0,-1-41-686 0 0,-4 29-204 0 0,-4-2 0 0 0,-1 4 0 0 0,1 9 0 0 0,0 3 0 0 0,4 1 0 0 0,8-9 0 0 0,-7-1 20 0 0,0 0 1 0 0,0-1-1 0 0,0 1 0 0 0,0-1 0 0 0,0 1 0 0 0,0-1 1 0 0,0 1-1 0 0,0-1 0 0 0,0 1 0 0 0,-1-1 0 0 0,1 0 0 0 0,0 0 1 0 0,0 1-1 0 0,-1-1 0 0 0,1 0 0 0 0,0 0 0 0 0,-1 0 1 0 0,1 0-1 0 0,-1 0 0 0 0,1 0 0 0 0,-1 0 0 0 0,0 0 0 0 0,1 0 1 0 0,-1 0-1 0 0,0 0 0 0 0,0 0 0 0 0,1 0 0 0 0,-1 0 1 0 0,0-1-21 0 0,0 2 318 0 0,0 0-36 0 0,0 0-160 0 0,0-2-64 0 0,-9-19 136 0 0,8 20-62 0 0,1 1-9 0 0,0 0-10 0 0,-1 0-20 0 0,-5 0-53 0 0,4 0 67 0 0,2 0-140 0 0,1 1 0 0 0,-1 0 0 0 0,0-1 0 0 0,1 1 0 0 0,-1-1 1 0 0,0 1-1 0 0,1 0 0 0 0,-1-1 0 0 0,1 1 0 0 0,-1-1 0 0 0,1 0 0 0 0,-1 1 0 0 0,1-1 0 0 0,-1 1 0 0 0,1-1 0 0 0,-1 0 0 0 0,1 1 0 0 0,-1-1 0 0 0,1 0 0 0 0,0 0 0 0 0,-1 1 1 0 0,1-1-1 0 0,0 0 0 0 0,-1 0 0 0 0,1 0 0 0 0,0 0 0 0 0,-1 0 0 0 0,1 0 0 0 0,0 0 0 0 0,-1 0 0 0 0,1 0 0 0 0,-1 0 0 0 0,1 0 0 0 0,0 0 0 0 0,-1 0 0 0 0,1-1 1 0 0,0 1-1 0 0,-1 0 0 0 0,1-1 0 0 0,-1 1 0 0 0,1 0 0 0 0,0-1 0 0 0,-1 1 0 0 0,1 0 0 0 0,-1-1 0 0 0,1 1 0 0 0,-1-1 0 0 0,0 1 0 0 0,1-1 0 0 0,-1 1 0 0 0,1-1 0 0 0,-1 1 1 0 0,0-1-1 0 0,0 0 0 0 0,1 1 0 0 0,-1-1 33 0 0,7-3-1650 0 0,-6 3 56 0 0</inkml:trace>
  <inkml:trace contextRef="#ctx0" brushRef="#br1" timeOffset="17654.518">503 234 9184 0 0,'0'0'208'0'0,"0"0"33"0"0,0 0 14 0 0,0 0 70 0 0,0 0 294 0 0,0 0 134 0 0,0 0 23 0 0,0 0 3 0 0,0 0-17 0 0,0 0-8 0 0,0 0-2 0 0,0 0-11 0 0,0 0-45 0 0,-14-13 5806 0 0,-3-8-5207 0 0,15 20-1051 0 0,2 1-20 0 0,0 0-7 0 0,-17-16 1346 0 0,-42-10-422 0 0,-10-11-414 0 0,16 2-426 0 0,48 32-278 0 0,-22-10 105 0 0,23 13-86 0 0,-6 0-31 0 0,0-2-11 0 0,6-3 11 0 0,-5 20 42 0 0,8 13-53 0 0,5 4 0 0 0,6-4 0 0 0,-10-27 4 0 0,0-2 4 0 0,1 1 0 0 0,-1 0 0 0 0,0 0 0 0 0,0 0 0 0 0,0 0 0 0 0,0 0 1 0 0,0 0-1 0 0,0 0 0 0 0,0 0 0 0 0,1 0 0 0 0,-1 0 0 0 0,0 0 0 0 0,0 0 1 0 0,0 0-1 0 0,0 0 0 0 0,0 0 0 0 0,0 0 0 0 0,1 0 0 0 0,-1 0 1 0 0,0 0-1 0 0,0 0 0 0 0,0 0 0 0 0,0 0 0 0 0,0 0 0 0 0,0 0 0 0 0,1 0 1 0 0,-1 0-1 0 0,0 0 0 0 0,0 0 0 0 0,0 0 0 0 0,0 0-8 0 0,-9-80 64 0 0,4 44-64 0 0,2 23 0 0 0,6 5 0 0 0,-3 0 0 0 0,0 1-11 0 0,19-1-42 0 0,4 6 53 0 0,-22 2 2 0 0,1-1 0 0 0,-1 1 0 0 0,0 0 0 0 0,1-1 0 0 0,-1 1 0 0 0,1 0 0 0 0,-1 0 1 0 0,0 0-1 0 0,1 0 0 0 0,-1 0 0 0 0,1 0 0 0 0,-1 1 0 0 0,1-1 0 0 0,-1 0 0 0 0,0 1 0 0 0,1-1 0 0 0,-1 1 0 0 0,0-1 0 0 0,1 1 0 0 0,-1 0 0 0 0,0-1 0 0 0,0 1 0 0 0,0 0 0 0 0,1 0 0 0 0,-1 0 0 0 0,0 1-2 0 0,4 1 12 0 0,0 0-1 0 0,0-1 0 0 0,0 1 0 0 0,0-1 0 0 0,0 0 0 0 0,0 0 0 0 0,1-1 0 0 0,-1 0 1 0 0,1 1-1 0 0,-1-2 0 0 0,1 1 0 0 0,-1-1 0 0 0,1 0 0 0 0,0 0 0 0 0,-1 0 0 0 0,6-2-11 0 0,12 2 128 0 0,-23-6-222 0 0,0 4-5951 0 0,0 2 3521 0 0</inkml:trace>
  <inkml:trace contextRef="#ctx0" brushRef="#br1" timeOffset="22128.923">759 1111 9072 0 0,'0'0'200'0'0,"0"0"33"0"0,0 0 15 0 0,0 0 81 0 0,0 0 314 0 0,0 0 130 0 0,0 0 26 0 0,0 0-32 0 0,0 0-169 0 0,0 0-76 0 0,0 0-12 0 0,0 0-3 0 0,0 0 5 0 0,0 0 7 0 0,0 0 0 0 0,0 0 0 0 0,0 0-7 0 0,0 0-7 0 0,0 0-1 0 0,0 0-12 0 0,0 0-50 0 0,0 0-24 0 0,0 0-2 0 0,0 0-16 0 0,0 0-69 0 0,0 0-38 0 0,0 0-5 0 0,0 0-13 0 0,0 0-56 0 0,0 0-26 0 0,0 0-8 0 0,0 0-5 0 0,0 0-17 0 0,0 0-10 0 0,0 0-1 0 0,0 0-2 0 0,0 0-12 0 0,5-9 590 0 0,-5-13 496 0 0,0 21-1112 0 0,-5-5 484 0 0,-18-57 719 0 0,18 37-1005 0 0,-35-42-99 0 0,39 61-40 0 0,-8 1-86 0 0,-14-26-21 0 0,19 25-64 0 0,-5-13 11 0 0,7 18 31 0 0,-1 0-19 0 0,1 2 36 0 0,-5 6-5 0 0,-20 38 429 0 0,22-7-792 0 0,5-36 362 0 0,0-1 11 0 0,0 0 1 0 0,8-20 59 0 0,20-53-113 0 0,-9 33-11 0 0,-15 34 0 0 0,-1 1 11 0 0,-2 3 42 0 0,-1 2 11 0 0,13 5 85 0 0,43 30 333 0 0,-33-15-438 0 0,-17-40-885 0 0,-7 9-3314 0 0,1 8-613 0 0,0 2-3942 0 0</inkml:trace>
  <inkml:trace contextRef="#ctx0" brushRef="#br0" timeOffset="5273.958">1398 1353 9616 0 0,'0'0'216'0'0,"0"0"32"0"0,0 0 12 0 0,0 0 134 0 0,0 0 502 0 0,0 0 215 0 0,0 0 45 0 0,0 0-8 0 0,0 0-79 0 0,0 0-40 0 0,0 0-5 0 0,0 0-30 0 0,0 0-130 0 0,0 0-58 0 0,0 0-7 0 0,0 0-64 0 0,0 0-249 0 0,0 0-108 0 0,0 0-24 0 0,0 0-27 0 0,0 0-107 0 0,0 0-48 0 0,0 0-11 0 0,0 0-17 0 0,0 0-61 0 0,0 0-8 0 0,0-7-9 0 0,0 0-55 0 0,0 6 42 0 0,0 1 11 0 0,0 0 0 0 0,0 15 72 0 0,3-11-125 0 0,-1-5 3 0 0,-1 1 1 0 0,1-1 0 0 0,-1 0-1 0 0,1 0 1 0 0,-1 0-1 0 0,0 0 1 0 0,1 0 0 0 0,-1-1-1 0 0,0 1 1 0 0,0 0-1 0 0,0 0 1 0 0,0-1-1 0 0,0 1 1 0 0,0-1 0 0 0,0 1-1 0 0,-1-1 1 0 0,1 1-1 0 0,-1-1 1 0 0,1 1-1 0 0,-1-1 1 0 0,1 0 0 0 0,-1 1-1 0 0,0-1 1 0 0,0 0-1 0 0,1 1 1 0 0,-1-1-1 0 0,0 0 1 0 0,-1 0 0 0 0,1 1-1 0 0,0-2-14 0 0,-1-12 54 0 0,-2 11-28 0 0,2 3 49 0 0,1 1-6 0 0,0 0-5 0 0,0 0 0 0 0,0 0 0 0 0,-4 9 0 0 0,4-7-79 0 0,-1 0-1 0 0,1 0 1 0 0,-1 0-1 0 0,1 0 1 0 0,0 0-1 0 0,0 0 1 0 0,0 0-1 0 0,0 0 1 0 0,0 0-1 0 0,0 0 1 0 0,0 0-1 0 0,1 0 1 0 0,-1 0-1 0 0,1 0 1 0 0,0 0-1 0 0,-1 0 1 0 0,1 0-1 0 0,0 0 1 0 0,0-1 0 0 0,0 1-1 0 0,0 0 1 0 0,1-1-1 0 0,-1 1 1 0 0,0-1-1 0 0,1 1 1 0 0,-1-1-1 0 0,1 1 1 0 0,-1-1-1 0 0,1 0 1 0 0,0 0-1 0 0,0 1 16 0 0,-1-2-78 0 0,20 4-2036 0 0,-5-5-4952 0 0,-3-3 5 0 0</inkml:trace>
  <inkml:trace contextRef="#ctx0" brushRef="#br1" timeOffset="33229.648">1474 1261 11864 0 0,'0'0'266'0'0,"0"0"44"0"0,0 0 12 0 0,0 0-34 0 0,0 0-45 0 0,0 0 513 0 0,0 0 240 0 0,0 0 48 0 0,0 0 4 0 0,0 0-27 0 0,0 0-12 0 0,0 0-1 0 0,0 0-66 0 0,0 0-280 0 0,0 0-118 0 0,0 0-28 0 0,6-10 668 0 0,20-28 186 0 0,38-33-108 0 0,-5 16-390 0 0,-13 6-353 0 0,-9 20-366 0 0,-19 12-100 0 0,-14 4 23 0 0,-4 11-6 0 0,0 2-2 0 0,8-10 580 0 0,-19 7-674 0 0,1 7 25 0 0,-9 1 1 0 0,-49 12 0 0 0,49-14 0 0 0,5 0 280 0 0,29-10 0 0 0,48-18-304 0 0,-34 14-184 0 0,-28 11 395 0 0,5 1-150 0 0,-3 5-37 0 0,0 2 0 0 0,-3 11-12 0 0,0-16-48 0 0,0-3-12 0 0,0 2 12 0 0,-3 6 64 0 0,2-6 73 0 0,1-2 5 0 0,0 0-86 0 0,0 0-327 0 0,0 0-145 0 0,0 0-32 0 0,3-5-741 0 0,-2-3-3919 0 0,0 4 499 0 0,3-4-2764 0 0</inkml:trace>
  <inkml:trace contextRef="#ctx0" brushRef="#br0" timeOffset="2644.172">1433 738 8808 0 0,'0'0'257'0'0,"0"0"-2"0"0,0 0 37 0 0,0 0 750 0 0,0 0 352 0 0,0 0 70 0 0,0 0 17 0 0,0 0 39 0 0,0 0 14 0 0,0 0 2 0 0,0 0-97 0 0,0 0-410 0 0,-16 4 2198 0 0,14 0-3200 0 0,0-1-1 0 0,0 1 1 0 0,1 0 0 0 0,-1-1 0 0 0,1 1-1 0 0,0 0 1 0 0,0 0 0 0 0,0 0-1 0 0,0 0 1 0 0,1 0 0 0 0,-1 0 0 0 0,1 0-1 0 0,0 0 1 0 0,0 0 0 0 0,1 0 0 0 0,-1 0-1 0 0,1 0 1 0 0,0 0 0 0 0,0 0-1 0 0,0 0 1 0 0,2 3-27 0 0,-3-6 4 0 0,1 0 1 0 0,-1 1-1 0 0,0-1 0 0 0,1 0 0 0 0,-1 0 0 0 0,1 0 1 0 0,0 0-1 0 0,-1 0 0 0 0,1 0 0 0 0,0 0 0 0 0,-1 0 1 0 0,1-1-1 0 0,0 1 0 0 0,0 0 0 0 0,0 0 0 0 0,0-1 1 0 0,0 1-1 0 0,0 0 0 0 0,0-1 0 0 0,0 1 0 0 0,0-1 1 0 0,0 1-1 0 0,0-1 0 0 0,0 0 0 0 0,0 1 0 0 0,1-1 0 0 0,-1 0 1 0 0,0 0-1 0 0,0 0 0 0 0,0 0 0 0 0,0 0 0 0 0,1 0 1 0 0,-1 0-1 0 0,0 0 0 0 0,0 0 0 0 0,0 0 0 0 0,0-1 1 0 0,1 1-1 0 0,-1-1 0 0 0,0 1 0 0 0,0-1 0 0 0,0 1 1 0 0,0-1-1 0 0,0 1 0 0 0,0-1 0 0 0,0 0 0 0 0,0 0-4 0 0,3-1 22 0 0,7-18 111 0 0,-8 13-126 0 0,1 0 0 0 0,-1-1 1 0 0,0 1-1 0 0,-1-1 0 0 0,0 0 0 0 0,0 0 0 0 0,0 1 0 0 0,-1-1 0 0 0,0-6-7 0 0,-1 8 4 0 0,-9-5 60 0 0,5 9-56 0 0,-12 2 106 0 0,13 1-111 0 0,1 0 1 0 0,-1 1 0 0 0,1-1 0 0 0,0 1 0 0 0,0-1-1 0 0,0 1 1 0 0,0 0 0 0 0,0 0 0 0 0,0 0 0 0 0,1 0-1 0 0,-1 0 1 0 0,0 1 0 0 0,1-1 0 0 0,0 0 0 0 0,0 1 0 0 0,-1-1-1 0 0,1 1 1 0 0,1-1 0 0 0,-1 1 0 0 0,0 0-4 0 0,1-2-2 0 0,4 23 2 0 0,0-16 0 0 0,-3 3 1 0 0,7-4 38 0 0,-4-5-7 0 0,-3-1 39 0 0,14-7 144 0 0,-9-1-164 0 0,-5 5-45 0 0,0 1 1 0 0,0 0-1 0 0,1-1 1 0 0,-1 1-1 0 0,0-1 1 0 0,0 1-1 0 0,-1-1 1 0 0,1 1-1 0 0,0-1 1 0 0,0 0-1 0 0,-1 0 1 0 0,1 1-1 0 0,-1-1 1 0 0,0 0-1 0 0,1 0 0 0 0,-1 1 1 0 0,0-1-1 0 0,0 0 1 0 0,0 0-1 0 0,0 0 1 0 0,-1 1-1 0 0,1-1 1 0 0,0 0-1 0 0,-1 0 1 0 0,1 0-7 0 0,-3-7 43 0 0,-13-11 42 0 0,-9 5 48 0 0,-7 28 219 0 0,22 19-271 0 0,11-25-74 0 0,12 16-7 0 0,-10-22 0 0 0,20 2 0 0 0,-22-4-28 0 0,1 0-1 0 0,0 0 1 0 0,0 0-1 0 0,-1-1 1 0 0,1 1-1 0 0,-1-1 0 0 0,1 1 1 0 0,-1-1-1 0 0,0 1 1 0 0,0-1-1 0 0,1 0 1 0 0,-1 0-1 0 0,0 1 1 0 0,-1-1-1 0 0,1 0 1 0 0,0 0-1 0 0,0 0 1 0 0,-1 0-1 0 0,1 0 1 0 0,-1 0-1 0 0,0 0 1 0 0,0 0-1 0 0,1 0 1 0 0,-1 0-1 0 0,-1-1 1 0 0,1 1-1 0 0,0 0 0 0 0,0 0 1 0 0,-1 0-1 0 0,1 0 1 0 0,-1 0-1 0 0,0 0 1 0 0,1 0-1 0 0,-1 0 1 0 0,0 1-1 0 0,0-1 1 0 0,0 0-1 0 0,-1 0 29 0 0,1-4-1497 0 0,0 2-1999 0 0,-2 0-4530 0 0</inkml:trace>
  <inkml:trace contextRef="#ctx0" brushRef="#br0" timeOffset="6458.899">1648 202 17015 0 0,'0'0'388'0'0,"0"0"52"0"0,0 0 30 0 0,0 0-56 0 0,-10 0-254 0 0,-5 0-162 0 0,0 0 4680 0 0,13 0-4290 0 0,2 0 110 0 0,-4 9 604 0 0,13-3-1086 0 0,-6-8-16 0 0,0-2 0 0 0,-1 1 0 0 0,1 0 0 0 0,-1 0 0 0 0,0-1 0 0 0,1 1 0 0 0,-2-1 0 0 0,1 0 0 0 0,0 1 0 0 0,-1-1 0 0 0,1 0 0 0 0,-1 0 0 0 0,0 0 0 0 0,-1 0 0 0 0,1 0 0 0 0,-1 0 0 0 0,1-1 0 0 0,-1 1 0 0 0,-1 0 0 0 0,1 0 0 0 0,0 0 0 0 0,-1-2 0 0 0,0-2 0 0 0,-3-7 0 0 0,3 15 53 0 0,0 1-1 0 0,0-1 1 0 0,1 1 0 0 0,-1-1-1 0 0,0 1 1 0 0,0 0 0 0 0,1-1-1 0 0,-1 1 1 0 0,0 0-1 0 0,1 0 1 0 0,-1 0 0 0 0,1-1-1 0 0,-1 1 1 0 0,1 0 0 0 0,-1 0-1 0 0,1 0 1 0 0,0 0 0 0 0,-1 0-1 0 0,1 0 1 0 0,0 0-1 0 0,0 0 1 0 0,0 0 0 0 0,-1 0-1 0 0,1-1 1 0 0,0 1 0 0 0,0 0-1 0 0,1 0 1 0 0,-1 0-1 0 0,0 0 1 0 0,0 0 0 0 0,0 0-1 0 0,1 0 1 0 0,-1 0 0 0 0,0 0-1 0 0,1 0 1 0 0,0 1-53 0 0,9 7 6 0 0,-6 2 137 0 0,1-8-131 0 0,3-7-12 0 0,-4-3 0 0 0,-2-23-884 0 0,-3 20 388 0 0,1 8-7334 0 0,0 2 809 0 0</inkml:trace>
  <inkml:trace contextRef="#ctx0" brushRef="#br1" timeOffset="25130.101">1419 138 8088 0 0,'0'0'182'0'0,"0"0"29"0"0,0 0 12 0 0,0 0 114 0 0,0 0 476 0 0,0 0 209 0 0,0 0 39 0 0,0 0-21 0 0,0 0-128 0 0,0 0-59 0 0,0 0-11 0 0,0 0-30 0 0,0 0-118 0 0,0 0-49 0 0,0 0-6 0 0,0 0-28 0 0,0 0-97 0 0,0 0-39 0 0,-17 0 2181 0 0,-53 45-1014 0 0,57-34-1425 0 0,-47 21 949 0 0,11-19-319 0 0,26-1-462 0 0,10-5-310 0 0,12-6-22 0 0,1-1 17 0 0,0 0 15 0 0,-9-5 236 0 0,10-1-309 0 0,22-59-1 0 0,12 3 41 0 0,-16 35-40 0 0,-10 14 99 0 0,-12 21 112 0 0,-12 24 96 0 0,-68 79-328 0 0,75-93-70 0 0,20-9 15 0 0,81 23 720 0 0,-59-20-323 0 0,-32-12-247 0 0,1 0-17 0 0,-2 0-5 0 0,0 1-11 0 0,6-1-209 0 0,-6-1-40 0 0,0 0-17 0 0,3-25-3243 0 0,-4 21 1672 0 0</inkml:trace>
  <inkml:trace contextRef="#ctx0" brushRef="#br1" timeOffset="34952.254">1516 681 8208 0 0,'0'0'182'0'0,"0"0"29"0"0,0 0 13 0 0,0 0 148 0 0,0 0 595 0 0,0 0 258 0 0,0 0 50 0 0,0 0-61 0 0,0 0-275 0 0,0 0-126 0 0,0 0-21 0 0,0 0-48 0 0,0 0-176 0 0,0 0-79 0 0,0 0-10 0 0,0 0-24 0 0,0 0-79 0 0,0 0-31 0 0,0 0-8 0 0,0 0-17 0 0,0 0-66 0 0,0 0-29 0 0,10-9 1034 0 0,3-11-55 0 0,1-7-70 0 0,30-82 718 0 0,-12 48-1156 0 0,-9 23-161 0 0,1-6-190 0 0,-7 20-334 0 0,-15 22 31 0 0,1 0-20 0 0,-3 2 2 0 0,0 0-110 0 0,0 0-39 0 0,0 0-3 0 0,-2 0 21 0 0,-8 3 86 0 0,-14 10 21 0 0,-27 11 456 0 0,10 11-543 0 0,40-33-27 0 0,1-2-13 0 0,1-1 20 0 0,34-35 86 0 0,-6 3 21 0 0,-1 9 0 0 0,-14 16 0 0 0,-6 5 0 0 0,-3 8 0 0 0,14 18 0 0 0,6 33 1891 0 0,-24-55-1981 0 0,-1-1 41 0 0,0 0 125 0 0,0 0 15 0 0,0 0-87 0 0,9-34-5599 0 0,-9 26 3515 0 0</inkml:trace>
  <inkml:trace contextRef="#ctx0" brushRef="#br0" timeOffset="-2136.763">133 960 11552 0 0,'0'0'334'0'0,"0"0"5"0"0,0 0-52 0 0,0 0 585 0 0,0 0 285 0 0,0 0 54 0 0,0 0-77 0 0,0 0-342 0 0,0 0-153 0 0,0 0-30 0 0,0 0-37 0 0,0 0-124 0 0,10 14 1267 0 0,-10-13-1649 0 0,1 0 0 0 0,0 0 0 0 0,0 0 0 0 0,0 0 0 0 0,-1 0 0 0 0,1 0 0 0 0,0-1 0 0 0,0 1 0 0 0,0 0 0 0 0,1 0 0 0 0,-1-1 0 0 0,0 1 0 0 0,0-1 0 0 0,0 1 0 0 0,0-1 0 0 0,1 1 0 0 0,-1-1 0 0 0,0 0 0 0 0,0 0 0 0 0,1 1 0 0 0,-1-1 0 0 0,0 0 0 0 0,0 0 0 0 0,1 0 0 0 0,-1-1 0 0 0,0 1 0 0 0,0 0 0 0 0,1 0 0 0 0,-1-1 0 0 0,1 1-66 0 0,-1-1 52 0 0,1 0 1 0 0,-1 0 0 0 0,0 0 0 0 0,1 0-1 0 0,-1 0 1 0 0,0 0 0 0 0,0 0 0 0 0,0 0-1 0 0,0-1 1 0 0,0 1 0 0 0,0 0-1 0 0,0-1 1 0 0,0 1 0 0 0,-1-1 0 0 0,1 1-1 0 0,0-1 1 0 0,-1 1 0 0 0,1-1 0 0 0,-1 1-1 0 0,0-1 1 0 0,0 0 0 0 0,1 1 0 0 0,-1-2-53 0 0,3-10 217 0 0,-11-12 262 0 0,2 19-462 0 0,-1 1-6 0 0,6 5 42 0 0,1 0 17 0 0,-9 13-50 0 0,5-4-84 0 0,8 11 110 0 0,-4-16-110 0 0,5 5 48 0 0,2-4 32 0 0,-4-5 32 0 0,-2-1-49 0 0,1 1-1 0 0,-1-1 0 0 0,0 0 1 0 0,1 0-1 0 0,-1 0 1 0 0,0 0-1 0 0,0 0 0 0 0,0-1 1 0 0,0 1-1 0 0,0 0 1 0 0,0 0-1 0 0,0-1 0 0 0,0 1 1 0 0,0-1-1 0 0,-1 1 1 0 0,1-1-1 0 0,-1 1 0 0 0,1-1 1 0 0,-1 1-1 0 0,1-1 1 0 0,-1 1-1 0 0,0-1 0 0 0,0 1 1 0 0,0-1-1 0 0,0 0 1 0 0,0 1-1 0 0,0-1 0 0 0,0 1 1 0 0,0-1-1 0 0,-1 0 1 0 0,1 1-1 0 0,-1-1 0 0 0,1 1 1 0 0,-1-1-1 0 0,1 1 1 0 0,-1-1-1 0 0,0 1 0 0 0,0 0 1 0 0,0-1-1 0 0,0 1 2 0 0,-27-29 522 0 0,11 43-324 0 0,16 7-227 0 0,1-4-470 0 0,0-15 367 0 0,0-1 184 0 0,2 1 79 0 0,7 5-340 0 0,-1-9 183 0 0,-1-5 26 0 0,-6 7 26 0 0,-1 0 0 0 0,1 0 0 0 0,-1 0 0 0 0,1 0 0 0 0,-1 0 0 0 0,0 0 0 0 0,1 0 0 0 0,-1 0 0 0 0,0 0 0 0 0,0 0 0 0 0,0 0 0 0 0,0 0 0 0 0,0 0-1 0 0,0 0 1 0 0,0 0 0 0 0,0 0 0 0 0,0 0 0 0 0,0 0 0 0 0,0 0 0 0 0,-1 0 0 0 0,1 0 0 0 0,-1 0 0 0 0,1 0 0 0 0,0 0 0 0 0,-1 0 0 0 0,1 0 0 0 0,-1 0 0 0 0,0 0 0 0 0,1 1 0 0 0,-1-1 0 0 0,0 0 0 0 0,0 0-1 0 0,1 1 1 0 0,-1-1 0 0 0,0 0 0 0 0,0 1 0 0 0,0-1 0 0 0,0 1-26 0 0,-11-13 197 0 0,11 13-196 0 0,1-1 0 0 0,-1 1 0 0 0,1-1 0 0 0,-1 1 0 0 0,1 0 0 0 0,-1-1 0 0 0,1 1 1 0 0,-1-1-1 0 0,0 1 0 0 0,1 0 0 0 0,-1 0 0 0 0,0-1 0 0 0,1 1 0 0 0,-1 0 0 0 0,0 0 0 0 0,1 0 0 0 0,-1 0 0 0 0,0 0 0 0 0,1 0 0 0 0,-1 0 1 0 0,0 0-1 0 0,1 0 0 0 0,-1 0 0 0 0,0 0 0 0 0,1 0 0 0 0,-1 0 0 0 0,0 0 0 0 0,1 1 0 0 0,-1-1 0 0 0,0 0 0 0 0,1 0 0 0 0,-1 1 1 0 0,1-1-1 0 0,-1 1 0 0 0,0-1 0 0 0,1 0 0 0 0,-1 1 0 0 0,1-1 0 0 0,-1 1 0 0 0,1-1 0 0 0,0 1 0 0 0,-1 0 0 0 0,1-1 0 0 0,-1 1 1 0 0,1-1-1 0 0,0 1 0 0 0,0 0 0 0 0,-1-1 0 0 0,1 1 0 0 0,0 0 0 0 0,0-1 0 0 0,0 1 0 0 0,0 0-1 0 0,-1 1-29 0 0,0 0-56 0 0,-1 0 0 0 0,1 0-1 0 0,1 0 1 0 0,-1 0-1 0 0,0 0 1 0 0,0 1 0 0 0,1-1-1 0 0,-1 0 1 0 0,1 0-1 0 0,0 1 1 0 0,0-1-1 0 0,0 0 1 0 0,0 1 0 0 0,0-1-1 0 0,0 0 1 0 0,0 1-1 0 0,1-1 1 0 0,-1 0 0 0 0,1 0-1 0 0,0 0 1 0 0,0 1-1 0 0,0 0 86 0 0,4 10-7402 0 0,3-5-167 0 0</inkml:trace>
  <inkml:trace contextRef="#ctx0" brushRef="#br1" timeOffset="37524.012">107 1049 7632 0 0,'0'0'166'0'0,"0"0"29"0"0,0 0 14 0 0,0 0 110 0 0,0 0 412 0 0,0 0 182 0 0,0 0 42 0 0,0 0-11 0 0,0 0-68 0 0,0 0-32 0 0,0 0-4 0 0,0 0-27 0 0,0 0-112 0 0,0 0-49 0 0,0 0-11 0 0,0 0-35 0 0,0 0-148 0 0,0 0-66 0 0,0 0-9 0 0,0 0-22 0 0,0 0-69 0 0,0 0-32 0 0,0 0-4 0 0,0 0 2 0 0,0 0 4 0 0,0 0 2 0 0,-5 10 680 0 0,-31 111 1088 0 0,17-30-1189 0 0,18-89-790 0 0,-2 5 11 0 0,-7 13 130 0 0,6-15-122 0 0,3-4 4 0 0,1-1-68 0 0,0 0 1 0 0,0 1 0 0 0,0-1 0 0 0,0 0 0 0 0,0 0 0 0 0,-1 1 0 0 0,1-1 0 0 0,0 0 0 0 0,0 0 0 0 0,0 1 0 0 0,-1-1 0 0 0,1 0 0 0 0,0 0 0 0 0,0 0-1 0 0,-1 1 1 0 0,1-1 0 0 0,0 0 0 0 0,0 0 0 0 0,-1 0 0 0 0,1 0 0 0 0,0 1 0 0 0,0-1 0 0 0,-1 0 0 0 0,1 0 0 0 0,0 0 0 0 0,-1 0 0 0 0,1 0 0 0 0,0 0-1 0 0,-1 0 1 0 0,1 0 0 0 0,0 0 0 0 0,-1 0 0 0 0,1 0 0 0 0,0 0 0 0 0,0 0 0 0 0,-1 0 0 0 0,1-1 0 0 0,0 1 0 0 0,-1 0 0 0 0,1 0 0 0 0,0 0 0 0 0,0 0-1 0 0,-1 0 1 0 0,1-1 0 0 0,0 1 0 0 0,0 0 0 0 0,-1 0 0 0 0,1 0 0 0 0,0-1 0 0 0,0 1 0 0 0,0 0 0 0 0,-1 0 0 0 0,1-1 0 0 0,0 1 0 0 0,0 0-1 0 0,0-1 1 0 0,0 1 0 0 0,0 0 0 0 0,0 0 0 0 0,-1-1 0 0 0,1 1 0 0 0,0 0 0 0 0,0-1 0 0 0,0 1 0 0 0,0 0 0 0 0,0-1 0 0 0,0 1 0 0 0,0 0 0 0 0,0-1-9 0 0,-8-25 142 0 0,3-46 62 0 0,9 112-204 0 0,5 10 0 0 0,9 26 12 0 0,-17-69 52 0 0,-1-6 26 0 0,0-1-8 0 0,0 0-4 0 0,0 0-6 0 0,1 0 13 0 0,3-1-61 0 0,0-1 1 0 0,-1 1-1 0 0,0-1 0 0 0,1 0 1 0 0,-1 0-1 0 0,0 0 1 0 0,0 0-1 0 0,0-1 0 0 0,0 1 1 0 0,-1-1-1 0 0,1 0 0 0 0,-1 0 1 0 0,1 0-1 0 0,-1 0 1 0 0,0 0-1 0 0,0 0 0 0 0,0-1 1 0 0,-1 1-1 0 0,1-1 1 0 0,-1 1-1 0 0,0-1 0 0 0,1-2-24 0 0,8-15 45 0 0,-2-2 3 0 0,-7 22-131 0 0,-1 1-26 0 0,0 0-3 0 0,15 13-1828 0 0,-13-6-1496 0 0,-2-7 1452 0 0</inkml:trace>
  <inkml:trace contextRef="#ctx0" brushRef="#br1" timeOffset="40223.147">940 538 5856 0 0,'0'0'126'0'0,"0"0"150"0"0,0 0 524 0 0,0 0 234 0 0,0 0 43 0 0,0 0-44 0 0,0 0-221 0 0,0 0-92 0 0,0 0-16 0 0,0 0-32 0 0,0 0-106 0 0,0 0-44 0 0,0 0-8 0 0,0 0 67 0 0,0 0 290 0 0,0 0 120 0 0,0 0 29 0 0,0 0-37 0 0,0 0-172 0 0,0 0-71 0 0,0 0-18 0 0,0 0-32 0 0,0 0-130 0 0,0 0-59 0 0,6 10 815 0 0,43 18 448 0 0,-12-9-1293 0 0,-5 0-153 0 0,25 7 78 0 0,-55-26-444 0 0,-2 0 95 0 0,1 0 7 0 0,20 9 561 0 0,-20-9-580 0 0,-1 0-98 0 0,0 0-60 0 0,0 0-18 0 0,1-2 21 0 0,2-13 96 0 0,-7-6 24 0 0,-10-10 64 0 0,-4 7 1831 0 0,18 23-2030 0 0,0 1-60 0 0,0 0-18 0 0,0 0-14 0 0,0 0-43 0 0,0 0-18 0 0,0 0-7 0 0,0 0 107 0 0,0 0 453 0 0,0 0 198 0 0,0 0 38 0 0,10-4-1870 0 0,45 53 2225 0 0,-48-43-845 0 0,-1 12 95 0 0,-18 6 385 0 0,10-23-251 0 0,0-1-56 0 0,-18 14-576 0 0,1-15 208 0 0,-29 33 61 0 0,34-19 83 0 0,13-11-45 0 0,1-2-142 0 0,0 0-42 0 0,0 0-3 0 0,0 0 21 0 0,0 0 90 0 0,0 0 38 0 0,0 0 10 0 0,0 0-37 0 0,5 9-492 0 0,0-5-7035 0 0,2-1-437 0 0</inkml:trace>
</inkml:ink>
</file>

<file path=ppt/ink/ink9.xml><?xml version="1.0" encoding="utf-8"?>
<inkml:ink xmlns:inkml="http://www.w3.org/2003/InkML">
  <inkml:definitions>
    <inkml:context xml:id="ctx0">
      <inkml:inkSource xml:id="inkSrc0">
        <inkml:traceFormat>
          <inkml:channel name="X" type="integer" min="-2.14748E9" max="2.14748E9" units="cm"/>
          <inkml:channel name="Y" type="integer" min="-2.14748E9" max="2.14748E9" units="cm"/>
          <inkml:channel name="F" type="integer" max="32767" units="dev"/>
          <inkml:channel name="OA" type="integer" max="360" units="deg"/>
          <inkml:channel name="OE" type="integer" max="90" units="deg"/>
        </inkml:traceFormat>
        <inkml:channelProperties>
          <inkml:channelProperty channel="X" name="resolution" value="1000" units="1/cm"/>
          <inkml:channelProperty channel="Y" name="resolution" value="1000" units="1/cm"/>
          <inkml:channelProperty channel="F" name="resolution" value="0" units="1/dev"/>
          <inkml:channelProperty channel="OA" name="resolution" value="1000" units="1/deg"/>
          <inkml:channelProperty channel="OE" name="resolution" value="1000" units="1/deg"/>
        </inkml:channelProperties>
      </inkml:inkSource>
      <inkml:timestamp xml:id="ts0" timeString="2018-09-24T19:40:11.998"/>
    </inkml:context>
    <inkml:brush xml:id="br0">
      <inkml:brushProperty name="width" value="0.05" units="cm"/>
      <inkml:brushProperty name="height" value="0.05" units="cm"/>
      <inkml:brushProperty name="color" value="#7F7F7F"/>
    </inkml:brush>
  </inkml:definitions>
  <inkml:trace contextRef="#ctx0" brushRef="#br0">161 0 8640 0 0,'0'0'197'0'0,"0"0"24"0"0,0 0 17 0 0,-1 1-77 0 0,-2-1 6917 0 0,1-1 2146 0 0,-4 10-6768 0 0,12 39-1733 0 0,8 14-239 0 0,-6-9-40 0 0,-7-43-348 0 0,5 20 349 0 0,-6-27-445 0 0,2 1 11 0 0,-2 0 31 0 0,1-1-31 0 0,0 1-11 0 0,-1-1 11 0 0,0-2 42 0 0,0-1 11 0 0,0 0 0 0 0,0 0 0 0 0,0 0 0 0 0,0 0 0 0 0,0 0 0 0 0,0 1-11 0 0,-1 1-31 0 0,0-2 31 0 0,1 0 11 0 0,0 1-11 0 0,-2 0-31 0 0,2-1 31 0 0,-1 1 0 0 0,-2 2-31 0 0,-1-1 20 0 0,0-2-20 0 0,3 0 20 0 0,0 0-20 0 0,0 0 20 0 0,-1 1-31 0 0,-1-1-11 0 0,0 0 11 0 0,-1 1 31 0 0,2 0-20 0 0,-2 0 20 0 0,-39 15-31 0 0,13 8-11 0 0,-8 5 0 0 0,4 0 72 0 0,30-25-72 0 0,2 0 0 0 0,20-1 0 0 0,42-6 0 0 0,4 6 0 0 0,-18 9 0 0 0,16-3 212 0 0,-29 2-16 0 0,19-6 7 0 0,-52-5-150 0 0,0 0 11 0 0,0 0 0 0 0,0 0 1 0 0,-15 6-121 0 0,-7 9 7 0 0,-15 16 369 0 0,-50 35-320 0 0,15-20 0 0 0,34-19-75 0 0,37-26 33 0 0,0 2 31 0 0,1 0 0 0 0,27 1-95 0 0,-6-7 99 0 0,-2-1 6 0 0,0 1 1 0 0,0 1-1 0 0,0 0 0 0 0,0 2 1 0 0,1 0-1 0 0,-1 1 1 0 0,57 7-684 0 0,-28 3 1351 0 0,7-9-1370 0 0,-32 1 1106 0 0,-23-3-150 0 0,0 0-29 0 0,3 2-128 0 0,-1 0-96 0 0,-6-1 0 0 0,-3 1-73 0 0,0-1 0 0 0,1 1 0 0 0,-1 0 0 0 0,1 1 0 0 0,0-1 1 0 0,-1 1-1 0 0,1 1 0 0 0,0-1 0 0 0,1 1 0 0 0,-1 0 0 0 0,1 0 0 0 0,-2 2 73 0 0,-12 8-93 0 0,-18 14 825 0 0,-44 25-1437 0 0,34 6 678 0 0,18-27 54 0 0,13-15-27 0 0,15-17 145 0 0,1 0 79 0 0,-2 8 348 0 0,34-10-572 0 0,46 0-968 0 0,-31 6 1037 0 0,-3-4 830 0 0,51 0-899 0 0,-71 4 0 0 0,-21-4 0 0 0,-1 1 0 0 0,1 0-37 0 0,-2-1-154 0 0,-1 0-53 0 0,0 0-4 0 0,-1 0 41 0 0,-32 19 166 0 0,-7 0 437 0 0,-4 32-792 0 0,7-5 396 0 0,2 5 172 0 0,16-37 624 0 0,-12 13-796 0 0,30-25 0 0 0,15 5 0 0 0,9-7 0 0 0,30-2 0 0 0,-18 9 0 0 0,-31-6 0 0 0,19 4 0 0 0,-15 10 0 0 0,-8-11 0 0 0,2 25-968 0 0,-1-25 968 0 0,0 0 0 0 0,0 0 27 0 0,-1-3 118 0 0,0-1 79 0 0,0 0 28 0 0,0 0-65 0 0,0 0-290 0 0,0 0-121 0 0,0 0-28 0 0,0-1 39 0 0,2-12-536 0 0,0 10-2277 0 0,0 0-3128 0 0,0-1-3279 0 0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E16A55-5E56-4B6A-8567-1F0B7AF8EC27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C9B34C7-6727-49AA-AF45-438761DEC9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817442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BC05FE-B1F5-4D75-88C3-EAFE19DBE1AD}" type="slidenum">
              <a:rPr lang="LID4096" smtClean="0"/>
              <a:t>7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33223842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ABC05FE-B1F5-4D75-88C3-EAFE19DBE1AD}" type="slidenum">
              <a:rPr lang="LID4096" smtClean="0"/>
              <a:t>39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8020841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8571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34584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6494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85086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59097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213969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193087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5536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26933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01138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24558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9276D-7467-424C-8092-7B804CD23EBC}" type="datetimeFigureOut">
              <a:rPr lang="en-GB" smtClean="0"/>
              <a:t>10/06/2019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C4605D-9270-413F-BB1C-3F040E68AB7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48198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1.png"/><Relationship Id="rId4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png"/><Relationship Id="rId3" Type="http://schemas.openxmlformats.org/officeDocument/2006/relationships/image" Target="../media/image36.png"/><Relationship Id="rId7" Type="http://schemas.openxmlformats.org/officeDocument/2006/relationships/image" Target="../media/image4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9.png"/><Relationship Id="rId5" Type="http://schemas.openxmlformats.org/officeDocument/2006/relationships/image" Target="../media/image38.png"/><Relationship Id="rId10" Type="http://schemas.openxmlformats.org/officeDocument/2006/relationships/image" Target="../media/image43.png"/><Relationship Id="rId4" Type="http://schemas.openxmlformats.org/officeDocument/2006/relationships/image" Target="../media/image37.png"/><Relationship Id="rId9" Type="http://schemas.openxmlformats.org/officeDocument/2006/relationships/image" Target="../media/image42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1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0.png"/><Relationship Id="rId2" Type="http://schemas.openxmlformats.org/officeDocument/2006/relationships/image" Target="../media/image31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.jpe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4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10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55.png"/><Relationship Id="rId4" Type="http://schemas.openxmlformats.org/officeDocument/2006/relationships/image" Target="../media/image5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0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customXml" Target="../ink/ink1.xml"/><Relationship Id="rId13" Type="http://schemas.openxmlformats.org/officeDocument/2006/relationships/image" Target="../media/image11.emf"/><Relationship Id="rId18" Type="http://schemas.openxmlformats.org/officeDocument/2006/relationships/customXml" Target="../ink/ink6.xml"/><Relationship Id="rId3" Type="http://schemas.openxmlformats.org/officeDocument/2006/relationships/image" Target="../media/image9.png"/><Relationship Id="rId21" Type="http://schemas.openxmlformats.org/officeDocument/2006/relationships/image" Target="../media/image15.emf"/><Relationship Id="rId7" Type="http://schemas.openxmlformats.org/officeDocument/2006/relationships/image" Target="../media/image13.png"/><Relationship Id="rId12" Type="http://schemas.openxmlformats.org/officeDocument/2006/relationships/customXml" Target="../ink/ink3.xml"/><Relationship Id="rId17" Type="http://schemas.openxmlformats.org/officeDocument/2006/relationships/image" Target="../media/image13.emf"/><Relationship Id="rId25" Type="http://schemas.openxmlformats.org/officeDocument/2006/relationships/image" Target="../media/image24.png"/><Relationship Id="rId2" Type="http://schemas.openxmlformats.org/officeDocument/2006/relationships/notesSlide" Target="../notesSlides/notesSlide1.xml"/><Relationship Id="rId16" Type="http://schemas.openxmlformats.org/officeDocument/2006/relationships/customXml" Target="../ink/ink5.xml"/><Relationship Id="rId20" Type="http://schemas.openxmlformats.org/officeDocument/2006/relationships/customXml" Target="../ink/ink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11" Type="http://schemas.openxmlformats.org/officeDocument/2006/relationships/image" Target="../media/image10.emf"/><Relationship Id="rId24" Type="http://schemas.openxmlformats.org/officeDocument/2006/relationships/customXml" Target="../ink/ink9.xml"/><Relationship Id="rId5" Type="http://schemas.openxmlformats.org/officeDocument/2006/relationships/image" Target="../media/image12.png"/><Relationship Id="rId15" Type="http://schemas.openxmlformats.org/officeDocument/2006/relationships/image" Target="../media/image12.emf"/><Relationship Id="rId23" Type="http://schemas.openxmlformats.org/officeDocument/2006/relationships/image" Target="../media/image16.emf"/><Relationship Id="rId10" Type="http://schemas.openxmlformats.org/officeDocument/2006/relationships/customXml" Target="../ink/ink2.xml"/><Relationship Id="rId19" Type="http://schemas.openxmlformats.org/officeDocument/2006/relationships/image" Target="../media/image14.emf"/><Relationship Id="rId4" Type="http://schemas.openxmlformats.org/officeDocument/2006/relationships/image" Target="../media/image11.png"/><Relationship Id="rId9" Type="http://schemas.openxmlformats.org/officeDocument/2006/relationships/image" Target="../media/image9.emf"/><Relationship Id="rId14" Type="http://schemas.openxmlformats.org/officeDocument/2006/relationships/customXml" Target="../ink/ink4.xml"/><Relationship Id="rId22" Type="http://schemas.openxmlformats.org/officeDocument/2006/relationships/customXml" Target="../ink/ink8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2213429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>
            <a:noAutofit/>
          </a:bodyPr>
          <a:lstStyle/>
          <a:p>
            <a:r>
              <a:rPr lang="en-GB" sz="4400" b="1" dirty="0" smtClean="0"/>
              <a:t>Hyperfine cross-over resonances producing Lamb-dips</a:t>
            </a:r>
            <a:r>
              <a:rPr lang="en-GB" sz="4400" dirty="0" smtClean="0"/>
              <a:t/>
            </a:r>
            <a:br>
              <a:rPr lang="en-GB" sz="4400" dirty="0" smtClean="0"/>
            </a:br>
            <a:r>
              <a:rPr lang="en-GB" sz="4400" b="1" dirty="0" smtClean="0"/>
              <a:t>and Lamb-peaks in the saturation spectrum of HD</a:t>
            </a:r>
            <a:br>
              <a:rPr lang="en-GB" sz="4400" b="1" dirty="0" smtClean="0"/>
            </a:br>
            <a:endParaRPr lang="en-GB" sz="4400" dirty="0"/>
          </a:p>
        </p:txBody>
      </p:sp>
      <p:sp>
        <p:nvSpPr>
          <p:cNvPr id="5" name="TextBox 4"/>
          <p:cNvSpPr txBox="1"/>
          <p:nvPr/>
        </p:nvSpPr>
        <p:spPr>
          <a:xfrm>
            <a:off x="1001343" y="3403954"/>
            <a:ext cx="10350500" cy="2185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b="1" dirty="0"/>
              <a:t>M.L. DIOUF</a:t>
            </a:r>
            <a:r>
              <a:rPr lang="en-GB" sz="2400" baseline="30000" dirty="0"/>
              <a:t>1</a:t>
            </a:r>
            <a:r>
              <a:rPr lang="en-GB" sz="2400" b="1" dirty="0"/>
              <a:t>, F.M.J. COZIJN</a:t>
            </a:r>
            <a:r>
              <a:rPr lang="en-GB" sz="2400" baseline="30000" dirty="0"/>
              <a:t>1</a:t>
            </a:r>
            <a:r>
              <a:rPr lang="en-GB" sz="2400" b="1" dirty="0"/>
              <a:t>, B. DARQUIÉ</a:t>
            </a:r>
            <a:r>
              <a:rPr lang="en-GB" sz="2400" baseline="30000" dirty="0"/>
              <a:t>2</a:t>
            </a:r>
            <a:r>
              <a:rPr lang="en-GB" sz="2400" b="1" dirty="0"/>
              <a:t>, E.J. SALUMBIDES</a:t>
            </a:r>
            <a:r>
              <a:rPr lang="en-GB" sz="2400" baseline="30000" dirty="0"/>
              <a:t>1</a:t>
            </a:r>
            <a:r>
              <a:rPr lang="en-GB" sz="2400" b="1" dirty="0"/>
              <a:t>, AND W. </a:t>
            </a:r>
            <a:r>
              <a:rPr lang="en-GB" sz="2400" b="1" dirty="0" smtClean="0"/>
              <a:t>UBACHS</a:t>
            </a:r>
            <a:r>
              <a:rPr lang="en-GB" sz="2400" baseline="30000" dirty="0" smtClean="0"/>
              <a:t>1</a:t>
            </a:r>
          </a:p>
          <a:p>
            <a:endParaRPr lang="en-GB" sz="2400" baseline="30000" dirty="0" smtClean="0"/>
          </a:p>
          <a:p>
            <a:r>
              <a:rPr lang="en-GB" baseline="30000" dirty="0"/>
              <a:t>1</a:t>
            </a:r>
            <a:r>
              <a:rPr lang="en-GB" dirty="0"/>
              <a:t>Department of Physics and Astronomy, </a:t>
            </a:r>
            <a:r>
              <a:rPr lang="en-GB" dirty="0" err="1"/>
              <a:t>LaserLaB</a:t>
            </a:r>
            <a:r>
              <a:rPr lang="en-GB" dirty="0"/>
              <a:t>, </a:t>
            </a:r>
            <a:r>
              <a:rPr lang="en-GB" dirty="0" err="1"/>
              <a:t>Vrije</a:t>
            </a:r>
            <a:r>
              <a:rPr lang="en-GB" dirty="0"/>
              <a:t> </a:t>
            </a:r>
            <a:r>
              <a:rPr lang="en-GB" dirty="0" err="1"/>
              <a:t>Universiteit</a:t>
            </a:r>
            <a:r>
              <a:rPr lang="en-GB" dirty="0"/>
              <a:t>, De </a:t>
            </a:r>
            <a:r>
              <a:rPr lang="en-GB" dirty="0" err="1"/>
              <a:t>Boelelaan</a:t>
            </a:r>
            <a:r>
              <a:rPr lang="en-GB" dirty="0"/>
              <a:t> 1081, 1081 HV Amsterdam, The Netherlands</a:t>
            </a:r>
          </a:p>
          <a:p>
            <a:r>
              <a:rPr lang="fr-FR" baseline="30000" dirty="0"/>
              <a:t>2</a:t>
            </a:r>
            <a:r>
              <a:rPr lang="fr-FR" dirty="0"/>
              <a:t>Laboratoire de Physique des Lasers, Université Paris 13, Sorbonne Paris Cité et CNRS, 99 av J B Clément, 93430 Villetaneuse, France</a:t>
            </a:r>
            <a:endParaRPr lang="en-GB" dirty="0"/>
          </a:p>
          <a:p>
            <a:endParaRPr lang="en-GB" sz="2400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66478" t="68487" r="22480" b="25467"/>
          <a:stretch/>
        </p:blipFill>
        <p:spPr>
          <a:xfrm>
            <a:off x="9810749" y="5755821"/>
            <a:ext cx="1937259" cy="707231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3"/>
          <a:srcRect l="51318" t="68487" r="34898" b="25836"/>
          <a:stretch/>
        </p:blipFill>
        <p:spPr>
          <a:xfrm>
            <a:off x="610507" y="5755821"/>
            <a:ext cx="2418443" cy="664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7399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725" r="6577" b="48256"/>
          <a:stretch/>
        </p:blipFill>
        <p:spPr>
          <a:xfrm>
            <a:off x="628495" y="899886"/>
            <a:ext cx="11004705" cy="5261429"/>
          </a:xfrm>
        </p:spPr>
      </p:pic>
      <p:sp>
        <p:nvSpPr>
          <p:cNvPr id="6" name="Rectangle 5"/>
          <p:cNvSpPr/>
          <p:nvPr/>
        </p:nvSpPr>
        <p:spPr>
          <a:xfrm>
            <a:off x="776436" y="478972"/>
            <a:ext cx="3970641" cy="216262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/>
          <p:cNvSpPr/>
          <p:nvPr/>
        </p:nvSpPr>
        <p:spPr>
          <a:xfrm>
            <a:off x="4747078" y="478972"/>
            <a:ext cx="6247494" cy="269965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" name="TextBox 1"/>
              <p:cNvSpPr txBox="1"/>
              <p:nvPr/>
            </p:nvSpPr>
            <p:spPr>
              <a:xfrm>
                <a:off x="6822410" y="509138"/>
                <a:ext cx="3170285" cy="39074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Finesse=150 000,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𝐿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𝑒𝑞</m:t>
                        </m:r>
                      </m:sub>
                    </m:sSub>
                    <m:r>
                      <a:rPr lang="en-US" b="0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=46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2" name="TextBox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22410" y="509138"/>
                <a:ext cx="3170285" cy="390748"/>
              </a:xfrm>
              <a:prstGeom prst="rect">
                <a:avLst/>
              </a:prstGeom>
              <a:blipFill>
                <a:blip r:embed="rId3"/>
                <a:stretch>
                  <a:fillRect l="-1538" t="-7813" b="-20313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77603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0" r="6577" b="48256"/>
          <a:stretch/>
        </p:blipFill>
        <p:spPr>
          <a:xfrm>
            <a:off x="744383" y="914401"/>
            <a:ext cx="10729160" cy="5101772"/>
          </a:xfrm>
        </p:spPr>
      </p:pic>
      <p:sp>
        <p:nvSpPr>
          <p:cNvPr id="5" name="Rectangle 4"/>
          <p:cNvSpPr/>
          <p:nvPr/>
        </p:nvSpPr>
        <p:spPr>
          <a:xfrm>
            <a:off x="744382" y="2408465"/>
            <a:ext cx="4197731" cy="360770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54920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0" r="6577" b="48256"/>
          <a:stretch/>
        </p:blipFill>
        <p:spPr>
          <a:xfrm>
            <a:off x="744383" y="914401"/>
            <a:ext cx="10729160" cy="5101772"/>
          </a:xfrm>
        </p:spPr>
      </p:pic>
      <p:sp>
        <p:nvSpPr>
          <p:cNvPr id="5" name="Rectangle 4"/>
          <p:cNvSpPr/>
          <p:nvPr/>
        </p:nvSpPr>
        <p:spPr>
          <a:xfrm>
            <a:off x="3969657" y="3091543"/>
            <a:ext cx="6923314" cy="287382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 rot="5400000">
            <a:off x="9580536" y="1755339"/>
            <a:ext cx="399708" cy="360467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960624" y="1735717"/>
            <a:ext cx="399708" cy="1355826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533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40" r="6577" b="48256"/>
          <a:stretch/>
        </p:blipFill>
        <p:spPr>
          <a:xfrm>
            <a:off x="744383" y="914401"/>
            <a:ext cx="10729160" cy="5101772"/>
          </a:xfrm>
        </p:spPr>
      </p:pic>
      <p:sp>
        <p:nvSpPr>
          <p:cNvPr id="5" name="Rectangle 4"/>
          <p:cNvSpPr/>
          <p:nvPr/>
        </p:nvSpPr>
        <p:spPr>
          <a:xfrm>
            <a:off x="3969657" y="3091543"/>
            <a:ext cx="6923314" cy="287382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/>
          <p:cNvSpPr/>
          <p:nvPr/>
        </p:nvSpPr>
        <p:spPr>
          <a:xfrm rot="5400000">
            <a:off x="9580536" y="1755339"/>
            <a:ext cx="399708" cy="360467"/>
          </a:xfrm>
          <a:prstGeom prst="rect">
            <a:avLst/>
          </a:prstGeom>
          <a:solidFill>
            <a:schemeClr val="accent1">
              <a:alpha val="52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/>
          <p:cNvSpPr/>
          <p:nvPr/>
        </p:nvSpPr>
        <p:spPr>
          <a:xfrm>
            <a:off x="9960624" y="1735717"/>
            <a:ext cx="399708" cy="1399032"/>
          </a:xfrm>
          <a:prstGeom prst="rect">
            <a:avLst/>
          </a:prstGeom>
          <a:solidFill>
            <a:schemeClr val="accent1">
              <a:alpha val="51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/>
          <p:cNvSpPr/>
          <p:nvPr/>
        </p:nvSpPr>
        <p:spPr>
          <a:xfrm>
            <a:off x="9960624" y="3131289"/>
            <a:ext cx="399708" cy="1723249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/>
          <p:cNvSpPr/>
          <p:nvPr/>
        </p:nvSpPr>
        <p:spPr>
          <a:xfrm>
            <a:off x="6856956" y="4627529"/>
            <a:ext cx="3108960" cy="182880"/>
          </a:xfrm>
          <a:prstGeom prst="rect">
            <a:avLst/>
          </a:prstGeom>
          <a:solidFill>
            <a:schemeClr val="accent1">
              <a:alpha val="37000"/>
            </a:schemeClr>
          </a:solidFill>
          <a:ln>
            <a:noFill/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0530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2"/>
          <a:srcRect l="6008" t="20408" r="51616" b="35671"/>
          <a:stretch/>
        </p:blipFill>
        <p:spPr>
          <a:xfrm>
            <a:off x="5884869" y="1309321"/>
            <a:ext cx="6307131" cy="43580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3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Experiments (2018)  Amsterdam and </a:t>
            </a:r>
            <a:r>
              <a:rPr lang="en-US" dirty="0"/>
              <a:t>HEFEI 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4"/>
          <a:srcRect l="18825" t="8479" r="11612" b="8625"/>
          <a:stretch/>
        </p:blipFill>
        <p:spPr>
          <a:xfrm>
            <a:off x="504496" y="1362240"/>
            <a:ext cx="5657595" cy="449465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504496" y="5759669"/>
            <a:ext cx="11041117" cy="923330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nl-NL" dirty="0" smtClean="0"/>
              <a:t> </a:t>
            </a:r>
          </a:p>
          <a:p>
            <a:r>
              <a:rPr lang="nl-NL" dirty="0" smtClean="0"/>
              <a:t>Cozijn et al., </a:t>
            </a:r>
            <a:r>
              <a:rPr lang="nl-NL" i="1" dirty="0" smtClean="0"/>
              <a:t>PRL</a:t>
            </a:r>
            <a:r>
              <a:rPr lang="nl-NL" dirty="0" smtClean="0"/>
              <a:t> </a:t>
            </a:r>
            <a:r>
              <a:rPr lang="nl-NL" b="1" dirty="0" smtClean="0"/>
              <a:t>120</a:t>
            </a:r>
            <a:r>
              <a:rPr lang="nl-NL" dirty="0" smtClean="0"/>
              <a:t>, 153002 (2018)</a:t>
            </a:r>
          </a:p>
          <a:p>
            <a:r>
              <a:rPr lang="nl-NL" dirty="0" smtClean="0"/>
              <a:t>	</a:t>
            </a:r>
            <a:r>
              <a:rPr lang="nl-NL" u="sng" dirty="0" smtClean="0"/>
              <a:t>Amsterdam</a:t>
            </a:r>
            <a:r>
              <a:rPr lang="en-US" dirty="0" smtClean="0"/>
              <a:t> </a:t>
            </a:r>
          </a:p>
          <a:p>
            <a:r>
              <a:rPr lang="en-US" dirty="0" smtClean="0"/>
              <a:t>			</a:t>
            </a:r>
          </a:p>
          <a:p>
            <a:r>
              <a:rPr lang="en-US" dirty="0"/>
              <a:t>	</a:t>
            </a:r>
            <a:r>
              <a:rPr lang="en-US" dirty="0" smtClean="0"/>
              <a:t>Tao et al., </a:t>
            </a:r>
            <a:r>
              <a:rPr lang="en-US" i="1" dirty="0" smtClean="0"/>
              <a:t>PRL</a:t>
            </a:r>
            <a:r>
              <a:rPr lang="en-US" b="1" i="1" dirty="0" smtClean="0"/>
              <a:t> </a:t>
            </a:r>
            <a:r>
              <a:rPr lang="en-US" b="1" dirty="0" smtClean="0"/>
              <a:t>120</a:t>
            </a:r>
            <a:r>
              <a:rPr lang="en-US" dirty="0" smtClean="0"/>
              <a:t>, 153001 (2018)</a:t>
            </a:r>
          </a:p>
          <a:p>
            <a:r>
              <a:rPr lang="en-US" i="1" dirty="0"/>
              <a:t>	</a:t>
            </a:r>
            <a:r>
              <a:rPr lang="en-US" i="1" dirty="0" smtClean="0"/>
              <a:t>	</a:t>
            </a:r>
            <a:r>
              <a:rPr lang="en-US" u="sng" dirty="0" smtClean="0"/>
              <a:t>HEFEI</a:t>
            </a:r>
            <a:endParaRPr lang="en-GB" u="sng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840010" y="5575003"/>
                <a:ext cx="4382813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𝑓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r>
                      <m:rPr>
                        <m:nor/>
                      </m:rPr>
                      <a:rPr lang="en-GB"/>
                      <m:t>217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r>
                      <m:rPr>
                        <m:nor/>
                      </m:rPr>
                      <a:rPr lang="en-GB"/>
                      <m:t>105</m:t>
                    </m:r>
                    <m:r>
                      <m:rPr>
                        <m:nor/>
                      </m:rPr>
                      <a:rPr lang="en-US" b="0" i="0" smtClean="0"/>
                      <m:t> </m:t>
                    </m:r>
                    <m:r>
                      <m:rPr>
                        <m:nor/>
                      </m:rPr>
                      <a:rPr lang="en-GB"/>
                      <m:t>182.79</m:t>
                    </m:r>
                  </m:oMath>
                </a14:m>
                <a:r>
                  <a:rPr lang="en-GB" dirty="0" smtClean="0"/>
                  <a:t> MHz</a:t>
                </a:r>
                <a:endParaRPr lang="en-GB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840010" y="5575003"/>
                <a:ext cx="4382813" cy="369332"/>
              </a:xfrm>
              <a:prstGeom prst="rect">
                <a:avLst/>
              </a:prstGeom>
              <a:blipFill>
                <a:blip r:embed="rId5"/>
                <a:stretch>
                  <a:fillRect l="-417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564570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20721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/>
              <a:t>HD R(1) discrepancy</a:t>
            </a:r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504496" y="5759669"/>
            <a:ext cx="11041117" cy="646331"/>
          </a:xfrm>
          <a:prstGeom prst="rect">
            <a:avLst/>
          </a:prstGeom>
          <a:noFill/>
        </p:spPr>
        <p:txBody>
          <a:bodyPr wrap="square" numCol="2" rtlCol="0">
            <a:spAutoFit/>
          </a:bodyPr>
          <a:lstStyle/>
          <a:p>
            <a:r>
              <a:rPr lang="en-US" dirty="0" smtClean="0"/>
              <a:t>[1]</a:t>
            </a:r>
            <a:r>
              <a:rPr lang="nl-NL" dirty="0"/>
              <a:t> Cozijn et al., </a:t>
            </a:r>
            <a:r>
              <a:rPr lang="nl-NL" i="1" dirty="0" smtClean="0"/>
              <a:t>PRL</a:t>
            </a:r>
            <a:r>
              <a:rPr lang="nl-NL" dirty="0" smtClean="0"/>
              <a:t> </a:t>
            </a:r>
            <a:r>
              <a:rPr lang="nl-NL" b="1" dirty="0"/>
              <a:t>120</a:t>
            </a:r>
            <a:r>
              <a:rPr lang="nl-NL" dirty="0"/>
              <a:t>, 153002 (2018</a:t>
            </a:r>
            <a:r>
              <a:rPr lang="nl-NL" dirty="0" smtClean="0"/>
              <a:t>)	</a:t>
            </a:r>
          </a:p>
          <a:p>
            <a:r>
              <a:rPr lang="nl-NL" dirty="0" smtClean="0"/>
              <a:t>[2]Tao et al.</a:t>
            </a:r>
            <a:r>
              <a:rPr lang="nl-NL" i="1" dirty="0" smtClean="0"/>
              <a:t>, PRL </a:t>
            </a:r>
            <a:r>
              <a:rPr lang="nl-NL" b="1" dirty="0" smtClean="0"/>
              <a:t>120</a:t>
            </a:r>
            <a:r>
              <a:rPr lang="nl-NL" dirty="0" smtClean="0"/>
              <a:t>, 153001 (2018)</a:t>
            </a:r>
            <a:endParaRPr lang="en-US" b="1" dirty="0"/>
          </a:p>
          <a:p>
            <a:r>
              <a:rPr lang="en-US" dirty="0" smtClean="0"/>
              <a:t> [3]</a:t>
            </a:r>
            <a:r>
              <a:rPr lang="en-US" dirty="0" err="1" smtClean="0"/>
              <a:t>Czachorowski</a:t>
            </a:r>
            <a:r>
              <a:rPr lang="en-US" dirty="0" smtClean="0"/>
              <a:t> et al., PRA </a:t>
            </a:r>
            <a:r>
              <a:rPr lang="en-US" b="1" dirty="0" smtClean="0"/>
              <a:t>98</a:t>
            </a:r>
            <a:r>
              <a:rPr lang="en-US" dirty="0" smtClean="0"/>
              <a:t>, 052506 (2018)</a:t>
            </a:r>
          </a:p>
          <a:p>
            <a:r>
              <a:rPr lang="en-US" dirty="0" smtClean="0"/>
              <a:t> [4]</a:t>
            </a:r>
            <a:r>
              <a:rPr lang="en-US" dirty="0"/>
              <a:t> </a:t>
            </a:r>
            <a:r>
              <a:rPr lang="en-US" dirty="0" err="1" smtClean="0"/>
              <a:t>Fasci</a:t>
            </a:r>
            <a:r>
              <a:rPr lang="en-US" dirty="0" smtClean="0"/>
              <a:t> et al., PRA 98, 022516 (2018)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10268" y="1207213"/>
            <a:ext cx="8313446" cy="4552456"/>
          </a:xfrm>
        </p:spPr>
      </p:pic>
    </p:spTree>
    <p:extLst>
      <p:ext uri="{BB962C8B-B14F-4D97-AF65-F5344CB8AC3E}">
        <p14:creationId xmlns:p14="http://schemas.microsoft.com/office/powerpoint/2010/main" val="36344938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HD hyperfine levels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83780" y="1056291"/>
                <a:ext cx="10859814" cy="5015570"/>
              </a:xfrm>
            </p:spPr>
            <p:txBody>
              <a:bodyPr>
                <a:normAutofit fontScale="92500" lnSpcReduction="10000"/>
              </a:bodyPr>
              <a:lstStyle/>
              <a:p>
                <a:endParaRPr lang="en-US" sz="2400" dirty="0" smtClean="0"/>
              </a:p>
              <a:p>
                <a:r>
                  <a:rPr lang="en-US" sz="2400" dirty="0" smtClean="0"/>
                  <a:t>Interaction nuclear spins( d-p):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=1,</m:t>
                    </m:r>
                  </m:oMath>
                </a14:m>
                <a:r>
                  <a:rPr lang="en-US" sz="2400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sz="2400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sz="24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sz="24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sz="2400" dirty="0" smtClean="0"/>
                  <a:t> </a:t>
                </a:r>
              </a:p>
              <a:p>
                <a:pPr marL="0" indent="0">
                  <a:buNone/>
                </a:pPr>
                <a:r>
                  <a:rPr lang="en-GB" sz="2400" dirty="0"/>
                  <a:t> </a:t>
                </a:r>
                <a:r>
                  <a:rPr lang="en-GB" sz="2400" dirty="0" smtClean="0"/>
                  <a:t> and rotational quantum number J</a:t>
                </a:r>
              </a:p>
              <a:p>
                <a:endParaRPr lang="en-GB" sz="2400" dirty="0" smtClean="0"/>
              </a:p>
              <a:p>
                <a:pPr lvl="1"/>
                <a:r>
                  <a:rPr lang="en-US" sz="2000" dirty="0" smtClean="0"/>
                  <a:t>v=0, J=1 </a:t>
                </a:r>
                <a14:m>
                  <m:oMath xmlns:m="http://schemas.openxmlformats.org/officeDocument/2006/math">
                    <m:r>
                      <a:rPr lang="en-US" sz="20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000" dirty="0" smtClean="0"/>
                  <a:t> 5 levels</a:t>
                </a:r>
              </a:p>
              <a:p>
                <a:pPr lvl="1"/>
                <a:r>
                  <a:rPr lang="en-US" sz="2000" dirty="0" smtClean="0"/>
                  <a:t>v=2, </a:t>
                </a:r>
                <a:r>
                  <a:rPr lang="en-US" sz="2000" dirty="0"/>
                  <a:t>J=2 </a:t>
                </a:r>
                <a14:m>
                  <m:oMath xmlns:m="http://schemas.openxmlformats.org/officeDocument/2006/math">
                    <m:r>
                      <a:rPr lang="en-US" sz="2000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sz="2000" dirty="0" smtClean="0"/>
                  <a:t> 6 levels </a:t>
                </a:r>
              </a:p>
              <a:p>
                <a:pPr marL="457200" lvl="1" indent="0">
                  <a:buNone/>
                </a:pPr>
                <a:r>
                  <a:rPr lang="en-GB" sz="2000" dirty="0" smtClean="0"/>
                  <a:t>	</a:t>
                </a:r>
                <a:endParaRPr lang="en-US" sz="2000" dirty="0"/>
              </a:p>
              <a:p>
                <a:r>
                  <a:rPr lang="en-US" sz="2400" dirty="0" smtClean="0"/>
                  <a:t>Allowed transitions </a:t>
                </a:r>
                <a14:m>
                  <m:oMath xmlns:m="http://schemas.openxmlformats.org/officeDocument/2006/math"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sz="2400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  <m:r>
                      <a:rPr lang="en-US" sz="2400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skw"/>
                        <m:ctrlP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num>
                      <m:den>
                        <m:r>
                          <a:rPr lang="en-US" sz="16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den>
                    </m:f>
                    <m:r>
                      <a:rPr lang="en-US" sz="2400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sz="2400" dirty="0" smtClean="0"/>
                  <a:t> </a:t>
                </a:r>
                <a14:m>
                  <m:oMath xmlns:m="http://schemas.openxmlformats.org/officeDocument/2006/math">
                    <m:r>
                      <a:rPr lang="en-US" sz="2400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sz="2400" b="0" i="0" dirty="0" smtClean="0">
                    <a:latin typeface="+mj-lt"/>
                  </a:rPr>
                  <a:t> </a:t>
                </a:r>
                <a:r>
                  <a:rPr lang="en-US" sz="2400" b="0" i="0" dirty="0" smtClean="0"/>
                  <a:t>21 transitions</a:t>
                </a:r>
              </a:p>
              <a:p>
                <a:endParaRPr lang="en-US" sz="2400" b="0" i="0" dirty="0" smtClean="0"/>
              </a:p>
              <a:p>
                <a:endParaRPr lang="en-US" sz="2400" dirty="0" smtClean="0"/>
              </a:p>
              <a:p>
                <a:endParaRPr lang="en-US" sz="2400" dirty="0" smtClean="0"/>
              </a:p>
              <a:p>
                <a:endParaRPr lang="en-US" sz="2400" dirty="0"/>
              </a:p>
              <a:p>
                <a:pPr marL="0" indent="0">
                  <a:buNone/>
                </a:pPr>
                <a:r>
                  <a:rPr lang="en-GB" sz="2000" dirty="0" smtClean="0"/>
                  <a:t>N</a:t>
                </a:r>
                <a:r>
                  <a:rPr lang="en-GB" sz="2000" dirty="0"/>
                  <a:t>. F. Ramsey and H. R. Lewis, Phys. Rev. </a:t>
                </a:r>
                <a:r>
                  <a:rPr lang="en-GB" sz="2000" b="1" dirty="0"/>
                  <a:t>108</a:t>
                </a:r>
                <a:r>
                  <a:rPr lang="en-GB" sz="2000" dirty="0"/>
                  <a:t>, 1246 (1957</a:t>
                </a:r>
                <a:r>
                  <a:rPr lang="en-GB" sz="2000" dirty="0" smtClean="0"/>
                  <a:t>)</a:t>
                </a:r>
                <a:endParaRPr lang="en-US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780" y="1056291"/>
                <a:ext cx="10859814" cy="5015570"/>
              </a:xfrm>
              <a:blipFill>
                <a:blip r:embed="rId3"/>
                <a:stretch>
                  <a:fillRect l="-674" t="-364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6" name="Picture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8841" y="1559119"/>
            <a:ext cx="5538956" cy="4574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7579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HD R(1) Hyperfine structure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8404" y="1471140"/>
            <a:ext cx="8717553" cy="5242156"/>
          </a:xfrm>
        </p:spPr>
      </p:pic>
      <p:sp>
        <p:nvSpPr>
          <p:cNvPr id="3" name="TextBox 2"/>
          <p:cNvSpPr txBox="1"/>
          <p:nvPr/>
        </p:nvSpPr>
        <p:spPr>
          <a:xfrm>
            <a:off x="9858362" y="3907552"/>
            <a:ext cx="275743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P. </a:t>
            </a:r>
            <a:r>
              <a:rPr lang="en-US" dirty="0" err="1" smtClean="0"/>
              <a:t>Dupr</a:t>
            </a:r>
            <a:r>
              <a:rPr lang="fr-FR" dirty="0" smtClean="0"/>
              <a:t>é </a:t>
            </a:r>
            <a:r>
              <a:rPr lang="en-US" dirty="0" smtClean="0"/>
              <a:t>and J. Gauss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22871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0954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/>
              <a:t>Results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30101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1635" y="1213945"/>
            <a:ext cx="8746045" cy="5259289"/>
          </a:xfrm>
        </p:spPr>
      </p:pic>
      <p:sp>
        <p:nvSpPr>
          <p:cNvPr id="5" name="TextBox 4"/>
          <p:cNvSpPr txBox="1"/>
          <p:nvPr/>
        </p:nvSpPr>
        <p:spPr>
          <a:xfrm>
            <a:off x="4078515" y="814675"/>
            <a:ext cx="4078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HD R(1)</a:t>
            </a:r>
            <a:endParaRPr lang="en-GB" sz="28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TextBox 5"/>
              <p:cNvSpPr txBox="1"/>
              <p:nvPr/>
            </p:nvSpPr>
            <p:spPr>
              <a:xfrm>
                <a:off x="7895772" y="814675"/>
                <a:ext cx="1669143" cy="52322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C</m:t>
                          </m:r>
                        </m:e>
                        <m:sub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sSub>
                        <m:sSubPr>
                          <m:ctrlPr>
                            <a:rPr lang="en-GB" sz="280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H</m:t>
                          </m:r>
                        </m:e>
                        <m:sub>
                          <m:r>
                            <a:rPr lang="en-US" sz="2800" b="0" i="0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b>
                      </m:sSub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 </m:t>
                      </m:r>
                      <m:r>
                        <m:rPr>
                          <m:sty m:val="p"/>
                        </m:rPr>
                        <a:rPr lang="en-US" sz="2800" b="0" i="0" smtClean="0">
                          <a:latin typeface="Cambria Math" panose="02040503050406030204" pitchFamily="18" charset="0"/>
                        </a:rPr>
                        <m:t>R</m:t>
                      </m:r>
                      <m:r>
                        <a:rPr lang="en-US" sz="2800" b="0" i="0" smtClean="0">
                          <a:latin typeface="Cambria Math" panose="02040503050406030204" pitchFamily="18" charset="0"/>
                        </a:rPr>
                        <m:t>(9)</m:t>
                      </m:r>
                    </m:oMath>
                  </m:oMathPara>
                </a14:m>
                <a:endParaRPr lang="en-GB" sz="2800" dirty="0"/>
              </a:p>
            </p:txBody>
          </p:sp>
        </mc:Choice>
        <mc:Fallback xmlns="">
          <p:sp>
            <p:nvSpPr>
              <p:cNvPr id="6" name="TextBox 5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895772" y="814675"/>
                <a:ext cx="1669143" cy="523220"/>
              </a:xfrm>
              <a:prstGeom prst="rect">
                <a:avLst/>
              </a:prstGeo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736663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33974"/>
            <a:ext cx="12191999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/>
              <a:t>Motivation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74451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13186" y="869696"/>
            <a:ext cx="8825831" cy="5307267"/>
          </a:xfrm>
        </p:spPr>
      </p:pic>
    </p:spTree>
    <p:extLst>
      <p:ext uri="{BB962C8B-B14F-4D97-AF65-F5344CB8AC3E}">
        <p14:creationId xmlns:p14="http://schemas.microsoft.com/office/powerpoint/2010/main" val="379487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59982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/>
              <a:t>Interpretation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95148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C31263-C1B5-4280-BFED-B0E819B155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nl-NL" dirty="0" smtClean="0"/>
              <a:t>	Crossovers </a:t>
            </a:r>
            <a:r>
              <a:rPr lang="nl-NL" dirty="0"/>
              <a:t>in </a:t>
            </a:r>
            <a:r>
              <a:rPr lang="nl-NL" dirty="0" err="1"/>
              <a:t>saturation</a:t>
            </a:r>
            <a:r>
              <a:rPr lang="nl-NL" dirty="0"/>
              <a:t> </a:t>
            </a:r>
            <a:r>
              <a:rPr lang="nl-NL" dirty="0" err="1"/>
              <a:t>spectroscopy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1DA6835-4F44-4F8A-B02B-B024A524F4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EDDC-9230-4D29-BFAA-4E8B24350E58}" type="slidenum">
              <a:rPr lang="LID4096" smtClean="0"/>
              <a:t>22</a:t>
            </a:fld>
            <a:endParaRPr lang="LID4096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69BB37D-FFD4-47FE-BB47-1232E7504E61}"/>
              </a:ext>
            </a:extLst>
          </p:cNvPr>
          <p:cNvGrpSpPr/>
          <p:nvPr/>
        </p:nvGrpSpPr>
        <p:grpSpPr>
          <a:xfrm>
            <a:off x="2145798" y="2714447"/>
            <a:ext cx="3457442" cy="87627"/>
            <a:chOff x="522337" y="2137410"/>
            <a:chExt cx="3457442" cy="87627"/>
          </a:xfrm>
        </p:grpSpPr>
        <p:cxnSp>
          <p:nvCxnSpPr>
            <p:cNvPr id="6" name="Straight Arrow Connector 5">
              <a:extLst>
                <a:ext uri="{FF2B5EF4-FFF2-40B4-BE49-F238E27FC236}">
                  <a16:creationId xmlns:a16="http://schemas.microsoft.com/office/drawing/2014/main" id="{B2FBF38F-3605-4FFC-BBFC-2D6BE468A469}"/>
                </a:ext>
              </a:extLst>
            </p:cNvPr>
            <p:cNvCxnSpPr/>
            <p:nvPr/>
          </p:nvCxnSpPr>
          <p:spPr>
            <a:xfrm>
              <a:off x="522337" y="2181225"/>
              <a:ext cx="1476375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6BFE0C63-31AA-4A97-8BE9-1230C038D9F0}"/>
                </a:ext>
              </a:extLst>
            </p:cNvPr>
            <p:cNvCxnSpPr>
              <a:cxnSpLocks/>
            </p:cNvCxnSpPr>
            <p:nvPr/>
          </p:nvCxnSpPr>
          <p:spPr>
            <a:xfrm rot="10800000">
              <a:off x="2503404" y="2181224"/>
              <a:ext cx="1476375" cy="0"/>
            </a:xfrm>
            <a:prstGeom prst="straightConnector1">
              <a:avLst/>
            </a:prstGeom>
            <a:ln w="7620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072059AF-6336-4AC5-93CC-E0EA88C46F66}"/>
                </a:ext>
              </a:extLst>
            </p:cNvPr>
            <p:cNvSpPr/>
            <p:nvPr/>
          </p:nvSpPr>
          <p:spPr>
            <a:xfrm>
              <a:off x="2216113" y="2137410"/>
              <a:ext cx="87627" cy="8762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6C638A77-3BC5-48FB-A996-EE9FEC478BA8}"/>
              </a:ext>
            </a:extLst>
          </p:cNvPr>
          <p:cNvGrpSpPr/>
          <p:nvPr/>
        </p:nvGrpSpPr>
        <p:grpSpPr>
          <a:xfrm>
            <a:off x="6591996" y="2678920"/>
            <a:ext cx="3467343" cy="87627"/>
            <a:chOff x="522337" y="4242435"/>
            <a:chExt cx="3467343" cy="87627"/>
          </a:xfrm>
        </p:grpSpPr>
        <p:cxnSp>
          <p:nvCxnSpPr>
            <p:cNvPr id="8" name="Straight Arrow Connector 7">
              <a:extLst>
                <a:ext uri="{FF2B5EF4-FFF2-40B4-BE49-F238E27FC236}">
                  <a16:creationId xmlns:a16="http://schemas.microsoft.com/office/drawing/2014/main" id="{D725DEB0-60CE-465E-9FC5-CEA8B7C0ED70}"/>
                </a:ext>
              </a:extLst>
            </p:cNvPr>
            <p:cNvCxnSpPr>
              <a:cxnSpLocks/>
            </p:cNvCxnSpPr>
            <p:nvPr/>
          </p:nvCxnSpPr>
          <p:spPr>
            <a:xfrm>
              <a:off x="522337" y="4286250"/>
              <a:ext cx="1437432" cy="0"/>
            </a:xfrm>
            <a:prstGeom prst="straightConnector1">
              <a:avLst/>
            </a:prstGeom>
            <a:ln w="76200">
              <a:solidFill>
                <a:srgbClr val="1792D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53FEDDCF-A8EA-43B4-AD2D-5C7619128F8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563020" y="4286249"/>
              <a:ext cx="1426660" cy="0"/>
            </a:xfrm>
            <a:prstGeom prst="straightConnector1">
              <a:avLst/>
            </a:prstGeom>
            <a:ln w="7620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Oval 50">
              <a:extLst>
                <a:ext uri="{FF2B5EF4-FFF2-40B4-BE49-F238E27FC236}">
                  <a16:creationId xmlns:a16="http://schemas.microsoft.com/office/drawing/2014/main" id="{31E1B36F-C33F-4FEB-BB6F-38B1FE3B28CA}"/>
                </a:ext>
              </a:extLst>
            </p:cNvPr>
            <p:cNvSpPr/>
            <p:nvPr/>
          </p:nvSpPr>
          <p:spPr>
            <a:xfrm>
              <a:off x="2256370" y="4242435"/>
              <a:ext cx="87627" cy="87627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3" name="Straight Arrow Connector 52">
              <a:extLst>
                <a:ext uri="{FF2B5EF4-FFF2-40B4-BE49-F238E27FC236}">
                  <a16:creationId xmlns:a16="http://schemas.microsoft.com/office/drawing/2014/main" id="{2FEC7C17-D9F9-47B6-997C-4DEE13DDF6F4}"/>
                </a:ext>
              </a:extLst>
            </p:cNvPr>
            <p:cNvCxnSpPr/>
            <p:nvPr/>
          </p:nvCxnSpPr>
          <p:spPr>
            <a:xfrm flipH="1">
              <a:off x="1998712" y="4286248"/>
              <a:ext cx="227409" cy="0"/>
            </a:xfrm>
            <a:prstGeom prst="straightConnector1">
              <a:avLst/>
            </a:prstGeom>
            <a:ln w="28575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5" name="TextBox 54">
            <a:extLst>
              <a:ext uri="{FF2B5EF4-FFF2-40B4-BE49-F238E27FC236}">
                <a16:creationId xmlns:a16="http://schemas.microsoft.com/office/drawing/2014/main" id="{EBB76CA8-97E5-4E21-9276-BF6BAE01E1C3}"/>
              </a:ext>
            </a:extLst>
          </p:cNvPr>
          <p:cNvSpPr txBox="1"/>
          <p:nvPr/>
        </p:nvSpPr>
        <p:spPr>
          <a:xfrm>
            <a:off x="5603241" y="2964181"/>
            <a:ext cx="65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endParaRPr lang="en-US" dirty="0"/>
          </a:p>
        </p:txBody>
      </p:sp>
      <p:grpSp>
        <p:nvGrpSpPr>
          <p:cNvPr id="94" name="Group 93">
            <a:extLst>
              <a:ext uri="{FF2B5EF4-FFF2-40B4-BE49-F238E27FC236}">
                <a16:creationId xmlns:a16="http://schemas.microsoft.com/office/drawing/2014/main" id="{E02498F5-0226-41C9-A3D4-76ACA14687BC}"/>
              </a:ext>
            </a:extLst>
          </p:cNvPr>
          <p:cNvGrpSpPr/>
          <p:nvPr/>
        </p:nvGrpSpPr>
        <p:grpSpPr>
          <a:xfrm>
            <a:off x="3528329" y="4063543"/>
            <a:ext cx="947729" cy="1896551"/>
            <a:chOff x="4889478" y="1684615"/>
            <a:chExt cx="947729" cy="1896551"/>
          </a:xfrm>
        </p:grpSpPr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1B4F1DA9-AB45-41EB-AE59-5076537A981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39770" y="1876426"/>
              <a:ext cx="1" cy="15430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E5A86B9E-7D7D-40B3-B4EB-35F8FF37C33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043771" y="1878806"/>
              <a:ext cx="1" cy="15430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4D00FF0E-EA40-40D2-BCA6-32D57D7BDCC9}"/>
                </a:ext>
              </a:extLst>
            </p:cNvPr>
            <p:cNvCxnSpPr/>
            <p:nvPr/>
          </p:nvCxnSpPr>
          <p:spPr>
            <a:xfrm>
              <a:off x="4890135" y="3429000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0A466AD1-D6DD-42E7-9623-4CA39C396C76}"/>
                </a:ext>
              </a:extLst>
            </p:cNvPr>
            <p:cNvCxnSpPr/>
            <p:nvPr/>
          </p:nvCxnSpPr>
          <p:spPr>
            <a:xfrm>
              <a:off x="4889478" y="1869281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42D9F6B3-966D-4122-A708-DC0EE272AAF6}"/>
                    </a:ext>
                  </a:extLst>
                </p:cNvPr>
                <p:cNvSpPr/>
                <p:nvPr/>
              </p:nvSpPr>
              <p:spPr>
                <a:xfrm>
                  <a:off x="5287248" y="3211834"/>
                  <a:ext cx="54995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8" name="Rectangle 57">
                  <a:extLst>
                    <a:ext uri="{FF2B5EF4-FFF2-40B4-BE49-F238E27FC236}">
                      <a16:creationId xmlns:a16="http://schemas.microsoft.com/office/drawing/2014/main" id="{42D9F6B3-966D-4122-A708-DC0EE272AAF6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87248" y="3211834"/>
                  <a:ext cx="549959" cy="369332"/>
                </a:xfrm>
                <a:prstGeom prst="rect">
                  <a:avLst/>
                </a:prstGeom>
                <a:blipFill>
                  <a:blip r:embed="rId3"/>
                  <a:stretch>
                    <a:fillRect l="-55556" t="-119672" r="-14444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CB5EB87D-B542-48EE-9291-3F990D539001}"/>
                    </a:ext>
                  </a:extLst>
                </p:cNvPr>
                <p:cNvSpPr/>
                <p:nvPr/>
              </p:nvSpPr>
              <p:spPr>
                <a:xfrm>
                  <a:off x="5277375" y="1684615"/>
                  <a:ext cx="5472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0" name="Rectangle 59">
                  <a:extLst>
                    <a:ext uri="{FF2B5EF4-FFF2-40B4-BE49-F238E27FC236}">
                      <a16:creationId xmlns:a16="http://schemas.microsoft.com/office/drawing/2014/main" id="{CB5EB87D-B542-48EE-9291-3F990D539001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77375" y="1684615"/>
                  <a:ext cx="547266" cy="369332"/>
                </a:xfrm>
                <a:prstGeom prst="rect">
                  <a:avLst/>
                </a:prstGeom>
                <a:blipFill>
                  <a:blip r:embed="rId4"/>
                  <a:stretch>
                    <a:fillRect l="-55556" t="-121667" r="-14444" b="-188333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</p:grpSp>
      <p:grpSp>
        <p:nvGrpSpPr>
          <p:cNvPr id="96" name="Group 95">
            <a:extLst>
              <a:ext uri="{FF2B5EF4-FFF2-40B4-BE49-F238E27FC236}">
                <a16:creationId xmlns:a16="http://schemas.microsoft.com/office/drawing/2014/main" id="{3FF27A73-BE51-404C-A449-79D94F51E648}"/>
              </a:ext>
            </a:extLst>
          </p:cNvPr>
          <p:cNvGrpSpPr/>
          <p:nvPr/>
        </p:nvGrpSpPr>
        <p:grpSpPr>
          <a:xfrm>
            <a:off x="6558594" y="3277059"/>
            <a:ext cx="1784753" cy="2818678"/>
            <a:chOff x="4484328" y="3680357"/>
            <a:chExt cx="1784753" cy="2818678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BB75E08E-E3EE-479E-A08B-48089287CE98}"/>
                    </a:ext>
                  </a:extLst>
                </p:cNvPr>
                <p:cNvSpPr/>
                <p:nvPr/>
              </p:nvSpPr>
              <p:spPr>
                <a:xfrm>
                  <a:off x="5641217" y="4842886"/>
                  <a:ext cx="627864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1" name="Rectangle 60">
                  <a:extLst>
                    <a:ext uri="{FF2B5EF4-FFF2-40B4-BE49-F238E27FC236}">
                      <a16:creationId xmlns:a16="http://schemas.microsoft.com/office/drawing/2014/main" id="{BB75E08E-E3EE-479E-A08B-48089287CE9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641217" y="4842886"/>
                  <a:ext cx="627864" cy="369332"/>
                </a:xfrm>
                <a:prstGeom prst="rect">
                  <a:avLst/>
                </a:prstGeom>
                <a:blipFill>
                  <a:blip r:embed="rId5"/>
                  <a:stretch>
                    <a:fillRect l="-49515" t="-119672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461C72E9-711A-4271-BA6D-FEE5477C523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12080" y="4793433"/>
              <a:ext cx="1" cy="1543050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0D3F3C0D-0BF7-4C30-A3C3-0DED9DD19B1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683456" y="4542732"/>
              <a:ext cx="409620" cy="1786374"/>
            </a:xfrm>
            <a:prstGeom prst="straightConnector1">
              <a:avLst/>
            </a:prstGeom>
            <a:ln w="19050">
              <a:solidFill>
                <a:srgbClr val="1792D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A68AF42E-052F-4BB8-A447-AF5243D1219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128294" y="5044136"/>
              <a:ext cx="381198" cy="1292347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6F004803-9425-4DD3-A810-6AF465EC4F4D}"/>
                </a:ext>
              </a:extLst>
            </p:cNvPr>
            <p:cNvCxnSpPr/>
            <p:nvPr/>
          </p:nvCxnSpPr>
          <p:spPr>
            <a:xfrm>
              <a:off x="4887210" y="6336483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3F970308-02C5-43A9-834D-AC8E10413B87}"/>
                </a:ext>
              </a:extLst>
            </p:cNvPr>
            <p:cNvCxnSpPr/>
            <p:nvPr/>
          </p:nvCxnSpPr>
          <p:spPr>
            <a:xfrm>
              <a:off x="5313768" y="5017272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53919125-ED47-4BD7-8ECB-A28F342F7BEE}"/>
                </a:ext>
              </a:extLst>
            </p:cNvPr>
            <p:cNvCxnSpPr/>
            <p:nvPr/>
          </p:nvCxnSpPr>
          <p:spPr>
            <a:xfrm>
              <a:off x="4484328" y="4526231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910E56BD-5CCB-4B32-A6B6-78FAABAAA728}"/>
                </a:ext>
              </a:extLst>
            </p:cNvPr>
            <p:cNvCxnSpPr/>
            <p:nvPr/>
          </p:nvCxnSpPr>
          <p:spPr>
            <a:xfrm>
              <a:off x="4877685" y="4793433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CA9CD5FD-FC1A-4B07-8DD5-8DE4A57BD5C9}"/>
                    </a:ext>
                  </a:extLst>
                </p:cNvPr>
                <p:cNvSpPr/>
                <p:nvPr/>
              </p:nvSpPr>
              <p:spPr>
                <a:xfrm>
                  <a:off x="5255397" y="6129703"/>
                  <a:ext cx="549959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𝐺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59" name="Rectangle 58">
                  <a:extLst>
                    <a:ext uri="{FF2B5EF4-FFF2-40B4-BE49-F238E27FC236}">
                      <a16:creationId xmlns:a16="http://schemas.microsoft.com/office/drawing/2014/main" id="{CA9CD5FD-FC1A-4B07-8DD5-8DE4A57BD5C9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5255397" y="6129703"/>
                  <a:ext cx="549959" cy="369332"/>
                </a:xfrm>
                <a:prstGeom prst="rect">
                  <a:avLst/>
                </a:prstGeom>
                <a:blipFill>
                  <a:blip r:embed="rId6"/>
                  <a:stretch>
                    <a:fillRect l="-54945" t="-119672" r="-13187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78F140BA-ADB3-4C94-83CC-CDB8412EFB2C}"/>
                    </a:ext>
                  </a:extLst>
                </p:cNvPr>
                <p:cNvSpPr/>
                <p:nvPr/>
              </p:nvSpPr>
              <p:spPr>
                <a:xfrm>
                  <a:off x="4808660" y="4316727"/>
                  <a:ext cx="633187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𝐸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2" name="Rectangle 61">
                  <a:extLst>
                    <a:ext uri="{FF2B5EF4-FFF2-40B4-BE49-F238E27FC236}">
                      <a16:creationId xmlns:a16="http://schemas.microsoft.com/office/drawing/2014/main" id="{78F140BA-ADB3-4C94-83CC-CDB8412EFB2C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4808660" y="4316727"/>
                  <a:ext cx="633187" cy="369332"/>
                </a:xfrm>
                <a:prstGeom prst="rect">
                  <a:avLst/>
                </a:prstGeom>
                <a:blipFill>
                  <a:blip r:embed="rId7"/>
                  <a:stretch>
                    <a:fillRect l="-48077" t="-119672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9B1C3F7-F110-4703-B990-E01C93B8590C}"/>
                </a:ext>
              </a:extLst>
            </p:cNvPr>
            <p:cNvSpPr txBox="1"/>
            <p:nvPr/>
          </p:nvSpPr>
          <p:spPr>
            <a:xfrm>
              <a:off x="4621602" y="3680357"/>
              <a:ext cx="13694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V</a:t>
              </a:r>
              <a:r>
                <a:rPr lang="en-US" dirty="0"/>
                <a:t>-scheme</a:t>
              </a:r>
            </a:p>
            <a:p>
              <a:pPr algn="ctr"/>
              <a:r>
                <a:rPr lang="en-US" dirty="0"/>
                <a:t>‘dip-like’</a:t>
              </a:r>
            </a:p>
          </p:txBody>
        </p: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87B2DC9E-C22C-459A-BA4B-E1735D3B0530}"/>
              </a:ext>
            </a:extLst>
          </p:cNvPr>
          <p:cNvGrpSpPr/>
          <p:nvPr/>
        </p:nvGrpSpPr>
        <p:grpSpPr>
          <a:xfrm>
            <a:off x="8523937" y="3283408"/>
            <a:ext cx="1790160" cy="2835255"/>
            <a:chOff x="6418884" y="3363626"/>
            <a:chExt cx="1790160" cy="2835255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32268D61-BFA3-49F9-BCAB-463686998B95}"/>
                    </a:ext>
                  </a:extLst>
                </p:cNvPr>
                <p:cNvSpPr/>
                <p:nvPr/>
              </p:nvSpPr>
              <p:spPr>
                <a:xfrm>
                  <a:off x="7185591" y="3982020"/>
                  <a:ext cx="547266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𝐸</m:t>
                            </m:r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3" name="Rectangle 62">
                  <a:extLst>
                    <a:ext uri="{FF2B5EF4-FFF2-40B4-BE49-F238E27FC236}">
                      <a16:creationId xmlns:a16="http://schemas.microsoft.com/office/drawing/2014/main" id="{32268D61-BFA3-49F9-BCAB-463686998B95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185591" y="3982020"/>
                  <a:ext cx="547266" cy="369332"/>
                </a:xfrm>
                <a:prstGeom prst="rect">
                  <a:avLst/>
                </a:prstGeom>
                <a:blipFill>
                  <a:blip r:embed="rId8"/>
                  <a:stretch>
                    <a:fillRect l="-55556" t="-119672" r="-14444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15009111-42B1-43AA-868E-341463A51EC8}"/>
                    </a:ext>
                  </a:extLst>
                </p:cNvPr>
                <p:cNvSpPr/>
                <p:nvPr/>
              </p:nvSpPr>
              <p:spPr>
                <a:xfrm>
                  <a:off x="6834858" y="5829549"/>
                  <a:ext cx="635110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1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4" name="Rectangle 63">
                  <a:extLst>
                    <a:ext uri="{FF2B5EF4-FFF2-40B4-BE49-F238E27FC236}">
                      <a16:creationId xmlns:a16="http://schemas.microsoft.com/office/drawing/2014/main" id="{15009111-42B1-43AA-868E-341463A51EC8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834858" y="5829549"/>
                  <a:ext cx="635110" cy="369332"/>
                </a:xfrm>
                <a:prstGeom prst="rect">
                  <a:avLst/>
                </a:prstGeom>
                <a:blipFill>
                  <a:blip r:embed="rId9"/>
                  <a:stretch>
                    <a:fillRect l="-49038" t="-119672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mc:AlternateContent xmlns:mc="http://schemas.openxmlformats.org/markup-compatibility/2006" xmlns:a14="http://schemas.microsoft.com/office/drawing/2010/main">
          <mc:Choice Requires="a14"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005DAE15-B700-486E-B1DB-50D7FFE8B31E}"/>
                    </a:ext>
                  </a:extLst>
                </p:cNvPr>
                <p:cNvSpPr/>
                <p:nvPr/>
              </p:nvSpPr>
              <p:spPr>
                <a:xfrm>
                  <a:off x="7568612" y="5341434"/>
                  <a:ext cx="640432" cy="369332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d>
                          <m:dPr>
                            <m:begChr m:val="|"/>
                            <m:endChr m:val="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𝐺</m:t>
                                </m:r>
                              </m:e>
                              <m:sub>
                                <m:r>
                                  <a:rPr lang="en-US" i="1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b>
                            </m:sSub>
                            <m:r>
                              <a:rPr lang="en-US" i="1">
                                <a:latin typeface="Cambria Math" panose="02040503050406030204" pitchFamily="18" charset="0"/>
                              </a:rPr>
                              <m:t>⟩</m:t>
                            </m:r>
                          </m:e>
                        </m:d>
                      </m:oMath>
                    </m:oMathPara>
                  </a14:m>
                  <a:endParaRPr lang="en-US" dirty="0"/>
                </a:p>
              </p:txBody>
            </p:sp>
          </mc:Choice>
          <mc:Fallback xmlns="">
            <p:sp>
              <p:nvSpPr>
                <p:cNvPr id="65" name="Rectangle 64">
                  <a:extLst>
                    <a:ext uri="{FF2B5EF4-FFF2-40B4-BE49-F238E27FC236}">
                      <a16:creationId xmlns:a16="http://schemas.microsoft.com/office/drawing/2014/main" id="{005DAE15-B700-486E-B1DB-50D7FFE8B31E}"/>
                    </a:ext>
                  </a:extLst>
                </p:cNvPr>
                <p:cNvSpPr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7568612" y="5341434"/>
                  <a:ext cx="640432" cy="369332"/>
                </a:xfrm>
                <a:prstGeom prst="rect">
                  <a:avLst/>
                </a:prstGeom>
                <a:blipFill>
                  <a:blip r:embed="rId10"/>
                  <a:stretch>
                    <a:fillRect l="-48571" t="-119672" b="-183607"/>
                  </a:stretch>
                </a:blipFill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38" name="Straight Arrow Connector 37">
              <a:extLst>
                <a:ext uri="{FF2B5EF4-FFF2-40B4-BE49-F238E27FC236}">
                  <a16:creationId xmlns:a16="http://schemas.microsoft.com/office/drawing/2014/main" id="{46CF8DE0-B9DE-4C57-8351-E580A4197E8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681335" y="4208355"/>
              <a:ext cx="307047" cy="1811537"/>
            </a:xfrm>
            <a:prstGeom prst="straightConnector1">
              <a:avLst/>
            </a:prstGeom>
            <a:ln w="19050">
              <a:solidFill>
                <a:srgbClr val="1792D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9D57494E-736B-4B5D-83FA-4D248D0486B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039237" y="4208355"/>
              <a:ext cx="13500" cy="1573946"/>
            </a:xfrm>
            <a:prstGeom prst="straightConnector1">
              <a:avLst/>
            </a:prstGeom>
            <a:ln w="19050">
              <a:solidFill>
                <a:schemeClr val="accent6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12A945E8-F9EC-4EDC-8796-25F80C67B335}"/>
                </a:ext>
              </a:extLst>
            </p:cNvPr>
            <p:cNvCxnSpPr/>
            <p:nvPr/>
          </p:nvCxnSpPr>
          <p:spPr>
            <a:xfrm>
              <a:off x="6860762" y="4194602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1D3F2DE2-E003-4891-813E-2C1DC637602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103592" y="4208356"/>
              <a:ext cx="332166" cy="1325669"/>
            </a:xfrm>
            <a:prstGeom prst="straightConnector1">
              <a:avLst/>
            </a:prstGeom>
            <a:ln w="19050">
              <a:solidFill>
                <a:srgbClr val="FF0000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>
              <a:extLst>
                <a:ext uri="{FF2B5EF4-FFF2-40B4-BE49-F238E27FC236}">
                  <a16:creationId xmlns:a16="http://schemas.microsoft.com/office/drawing/2014/main" id="{30AAA710-1034-44B6-9FB5-7DD3C178D88E}"/>
                </a:ext>
              </a:extLst>
            </p:cNvPr>
            <p:cNvCxnSpPr/>
            <p:nvPr/>
          </p:nvCxnSpPr>
          <p:spPr>
            <a:xfrm>
              <a:off x="6501715" y="6019891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67106A9E-9063-4E0B-8121-55DB6C8B97D9}"/>
                </a:ext>
              </a:extLst>
            </p:cNvPr>
            <p:cNvCxnSpPr/>
            <p:nvPr/>
          </p:nvCxnSpPr>
          <p:spPr>
            <a:xfrm>
              <a:off x="7226208" y="5552510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A161F864-E3AE-41BC-83F1-21461D70C407}"/>
                </a:ext>
              </a:extLst>
            </p:cNvPr>
            <p:cNvCxnSpPr/>
            <p:nvPr/>
          </p:nvCxnSpPr>
          <p:spPr>
            <a:xfrm>
              <a:off x="6843187" y="5796054"/>
              <a:ext cx="419100" cy="0"/>
            </a:xfrm>
            <a:prstGeom prst="line">
              <a:avLst/>
            </a:prstGeom>
            <a:ln w="38100">
              <a:solidFill>
                <a:schemeClr val="tx1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6CE353B-79E3-406C-BCF4-DB7497C74BEC}"/>
                </a:ext>
              </a:extLst>
            </p:cNvPr>
            <p:cNvSpPr txBox="1"/>
            <p:nvPr/>
          </p:nvSpPr>
          <p:spPr>
            <a:xfrm>
              <a:off x="6418884" y="3363626"/>
              <a:ext cx="1369416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 </a:t>
              </a:r>
              <a:r>
                <a:rPr lang="el-GR" dirty="0">
                  <a:latin typeface="Times New Roman" panose="02020603050405020304" pitchFamily="18" charset="0"/>
                  <a:cs typeface="Times New Roman" panose="02020603050405020304" pitchFamily="18" charset="0"/>
                </a:rPr>
                <a:t>Λ</a:t>
              </a:r>
              <a:r>
                <a:rPr lang="en-US" dirty="0">
                  <a:cs typeface="Times New Roman" panose="02020603050405020304" pitchFamily="18" charset="0"/>
                </a:rPr>
                <a:t>-scheme</a:t>
              </a:r>
            </a:p>
            <a:p>
              <a:pPr algn="ctr"/>
              <a:r>
                <a:rPr lang="en-US" dirty="0">
                  <a:cs typeface="Times New Roman" panose="02020603050405020304" pitchFamily="18" charset="0"/>
                </a:rPr>
                <a:t>‘peak-like’</a:t>
              </a:r>
              <a:endParaRPr lang="en-US" dirty="0"/>
            </a:p>
          </p:txBody>
        </p:sp>
      </p:grpSp>
      <p:sp>
        <p:nvSpPr>
          <p:cNvPr id="97" name="Rectangle: Rounded Corners 96">
            <a:extLst>
              <a:ext uri="{FF2B5EF4-FFF2-40B4-BE49-F238E27FC236}">
                <a16:creationId xmlns:a16="http://schemas.microsoft.com/office/drawing/2014/main" id="{5B5D627D-10C1-47C2-A8DD-5565E97F3FA1}"/>
              </a:ext>
            </a:extLst>
          </p:cNvPr>
          <p:cNvSpPr/>
          <p:nvPr/>
        </p:nvSpPr>
        <p:spPr>
          <a:xfrm>
            <a:off x="1799763" y="1531267"/>
            <a:ext cx="4216432" cy="4689782"/>
          </a:xfrm>
          <a:prstGeom prst="roundRect">
            <a:avLst>
              <a:gd name="adj" fmla="val 851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Rectangle: Rounded Corners 97">
            <a:extLst>
              <a:ext uri="{FF2B5EF4-FFF2-40B4-BE49-F238E27FC236}">
                <a16:creationId xmlns:a16="http://schemas.microsoft.com/office/drawing/2014/main" id="{38939FAA-534D-41D7-9AC6-083A6FE17113}"/>
              </a:ext>
            </a:extLst>
          </p:cNvPr>
          <p:cNvSpPr/>
          <p:nvPr/>
        </p:nvSpPr>
        <p:spPr>
          <a:xfrm>
            <a:off x="6248013" y="1531267"/>
            <a:ext cx="4216432" cy="4689782"/>
          </a:xfrm>
          <a:prstGeom prst="roundRect">
            <a:avLst>
              <a:gd name="adj" fmla="val 8518"/>
            </a:avLst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9B8C3382-F39C-40C1-A864-B504D77D6E8A}"/>
              </a:ext>
            </a:extLst>
          </p:cNvPr>
          <p:cNvSpPr txBox="1"/>
          <p:nvPr/>
        </p:nvSpPr>
        <p:spPr>
          <a:xfrm>
            <a:off x="2314925" y="1687436"/>
            <a:ext cx="304929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Doppler free Lamb-dip</a:t>
            </a:r>
          </a:p>
        </p:txBody>
      </p:sp>
      <p:sp>
        <p:nvSpPr>
          <p:cNvPr id="100" name="TextBox 99">
            <a:extLst>
              <a:ext uri="{FF2B5EF4-FFF2-40B4-BE49-F238E27FC236}">
                <a16:creationId xmlns:a16="http://schemas.microsoft.com/office/drawing/2014/main" id="{2E5776A1-2A45-4A49-B16E-415C0EAD1577}"/>
              </a:ext>
            </a:extLst>
          </p:cNvPr>
          <p:cNvSpPr txBox="1"/>
          <p:nvPr/>
        </p:nvSpPr>
        <p:spPr>
          <a:xfrm>
            <a:off x="6833063" y="1688838"/>
            <a:ext cx="3147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/>
              <a:t>Crossover resonances</a:t>
            </a:r>
          </a:p>
        </p:txBody>
      </p:sp>
    </p:spTree>
    <p:extLst>
      <p:ext uri="{BB962C8B-B14F-4D97-AF65-F5344CB8AC3E}">
        <p14:creationId xmlns:p14="http://schemas.microsoft.com/office/powerpoint/2010/main" val="40941316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8" grpId="0" animBg="1"/>
      <p:bldP spid="100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Crossovers effect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819" t="14337" r="4608" b="5527"/>
          <a:stretch/>
        </p:blipFill>
        <p:spPr>
          <a:xfrm>
            <a:off x="1468725" y="1899868"/>
            <a:ext cx="7117447" cy="42450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9254358" y="1690688"/>
            <a:ext cx="266962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21 hyperfine transitions</a:t>
            </a:r>
          </a:p>
          <a:p>
            <a:endParaRPr lang="en-US" dirty="0"/>
          </a:p>
          <a:p>
            <a:r>
              <a:rPr lang="en-US" dirty="0" smtClean="0">
                <a:solidFill>
                  <a:srgbClr val="FF0000"/>
                </a:solidFill>
              </a:rPr>
              <a:t>36 V-crossovers</a:t>
            </a:r>
          </a:p>
          <a:p>
            <a:endParaRPr lang="en-US" dirty="0"/>
          </a:p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32 </a:t>
            </a:r>
            <a:r>
              <a:rPr lang="el-GR" dirty="0" smtClean="0">
                <a:solidFill>
                  <a:schemeClr val="accent6">
                    <a:lumMod val="75000"/>
                  </a:schemeClr>
                </a:solidFill>
              </a:rPr>
              <a:t>Λ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-crossovers</a:t>
            </a:r>
            <a:endParaRPr lang="en-GB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9117724" y="3668110"/>
            <a:ext cx="23858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Crossovers strength approximate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2930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Density matrix simulation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fontScale="85000" lnSpcReduction="20000"/>
              </a:bodyPr>
              <a:lstStyle/>
              <a:p>
                <a:r>
                  <a:rPr lang="en-US" dirty="0" smtClean="0"/>
                  <a:t>Hamiltonian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𝐻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𝐻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0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𝜇</m:t>
                    </m:r>
                  </m:oMath>
                </a14:m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dirty="0" smtClean="0"/>
                  <a:t>: </a:t>
                </a:r>
              </a:p>
              <a:p>
                <a:endParaRPr lang="en-US" dirty="0" smtClean="0"/>
              </a:p>
              <a:p>
                <a14:m>
                  <m:oMath xmlns:m="http://schemas.openxmlformats.org/officeDocument/2006/math">
                    <m:f>
                      <m:f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2</m:t>
                        </m:r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𝜋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h</m:t>
                        </m:r>
                      </m:den>
                    </m:f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</m:oMath>
                </a14:m>
                <a:r>
                  <a:rPr lang="en-US" dirty="0" smtClean="0"/>
                  <a:t>.</a:t>
                </a:r>
                <a14:m>
                  <m:oMath xmlns:m="http://schemas.openxmlformats.org/officeDocument/2006/math">
                    <m:r>
                      <a:rPr lang="en-US" i="1" dirty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∈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→ </m:t>
                    </m:r>
                    <m:sSub>
                      <m:sSubPr>
                        <m:ctrlPr>
                          <a:rPr lang="en-US" b="0" i="1" dirty="0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b="0" i="1" dirty="0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Ω</m:t>
                        </m:r>
                      </m:e>
                      <m:sub>
                        <m:r>
                          <a:rPr lang="en-US" b="0" i="1" dirty="0" smtClean="0">
                            <a:latin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dirty="0" smtClean="0">
                        <a:latin typeface="Cambria Math" panose="02040503050406030204" pitchFamily="18" charset="0"/>
                      </a:rPr>
                      <m:t>, </m:t>
                    </m:r>
                  </m:oMath>
                </a14:m>
                <a:r>
                  <a:rPr lang="en-US" dirty="0" smtClean="0"/>
                  <a:t>the </a:t>
                </a:r>
                <a:r>
                  <a:rPr lang="en-US" dirty="0" err="1" smtClean="0"/>
                  <a:t>rabi</a:t>
                </a:r>
                <a:r>
                  <a:rPr lang="en-US" dirty="0" smtClean="0"/>
                  <a:t> frequency between 2 states </a:t>
                </a:r>
                <a:r>
                  <a:rPr lang="en-US" dirty="0" err="1" smtClean="0"/>
                  <a:t>i</a:t>
                </a:r>
                <a:r>
                  <a:rPr lang="en-US" dirty="0" smtClean="0"/>
                  <a:t> and j</a:t>
                </a:r>
              </a:p>
              <a:p>
                <a:endParaRPr lang="en-US" b="1" dirty="0" smtClean="0"/>
              </a:p>
              <a:p>
                <a:r>
                  <a:rPr lang="en-US" dirty="0" smtClean="0"/>
                  <a:t>Relaxation rates matrix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endParaRPr lang="en-US" dirty="0" smtClean="0"/>
              </a:p>
              <a:p>
                <a:endParaRPr lang="en-US" dirty="0"/>
              </a:p>
              <a:p>
                <a:r>
                  <a:rPr lang="en-US" b="1" dirty="0" err="1" smtClean="0"/>
                  <a:t>Liouville</a:t>
                </a:r>
                <a:r>
                  <a:rPr lang="en-US" b="1" dirty="0" smtClean="0"/>
                  <a:t> equation:</a:t>
                </a:r>
                <a:endParaRPr lang="en-US" b="1" dirty="0"/>
              </a:p>
              <a:p>
                <a:pPr marL="457200" lvl="1" indent="0" algn="ctr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GB" b="1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a:rPr lang="en-GB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</m:acc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=−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𝝅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𝒉</m:t>
                          </m:r>
                        </m:den>
                      </m:f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𝒊</m:t>
                      </m:r>
                      <m:d>
                        <m:dPr>
                          <m:begChr m:val="["/>
                          <m:endChr m:val="]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𝑯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  <m:r>
                        <a:rPr lang="en-US" b="1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𝟏</m:t>
                          </m:r>
                        </m:num>
                        <m:den>
                          <m:r>
                            <a:rPr lang="en-US" b="1" i="1" smtClean="0">
                              <a:latin typeface="Cambria Math" panose="02040503050406030204" pitchFamily="18" charset="0"/>
                            </a:rPr>
                            <m:t>𝟐</m:t>
                          </m:r>
                        </m:den>
                      </m:f>
                      <m:d>
                        <m:dPr>
                          <m:begChr m:val="{"/>
                          <m:endChr m:val="}"/>
                          <m:ctrlPr>
                            <a:rPr lang="en-US" b="1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𝜸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1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𝝆</m:t>
                          </m:r>
                        </m:e>
                      </m:d>
                    </m:oMath>
                  </m:oMathPara>
                </a14:m>
                <a:endParaRPr lang="en-GB" b="1" dirty="0" smtClean="0"/>
              </a:p>
              <a:p>
                <a:pPr marL="457200" lvl="1" indent="0" algn="ctr">
                  <a:buNone/>
                </a:pPr>
                <a:endParaRPr lang="en-US" b="1" dirty="0" smtClean="0"/>
              </a:p>
              <a:p>
                <a:pPr lvl="1" algn="ctr"/>
                <a:r>
                  <a:rPr lang="en-US" dirty="0"/>
                  <a:t>Doppler profile : The spectrum is determined by summing different velocity  of The Maxwell-Boltzmann distribution</a:t>
                </a:r>
              </a:p>
              <a:p>
                <a:pPr lvl="1"/>
                <a:endParaRPr lang="en-GB" b="1" dirty="0"/>
              </a:p>
            </p:txBody>
          </p:sp>
        </mc:Choice>
        <mc:Fallback xmlns="">
          <p:sp>
            <p:nvSpPr>
              <p:cNvPr id="4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812" t="-3221" r="-17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3087232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Simple Bloch equations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US" dirty="0"/>
                  <a:t>	</a:t>
                </a:r>
                <a:r>
                  <a:rPr lang="en-US" dirty="0" smtClean="0"/>
                  <a:t>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i="1" smtClean="0">
                        <a:solidFill>
                          <a:schemeClr val="accent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accent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accent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accent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accent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accent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rgbClr val="FF0000"/>
                    </a:solidFill>
                  </a:rPr>
                  <a:t> 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en-US" i="1" smtClean="0">
                        <a:solidFill>
                          <a:srgbClr val="FF0000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i="1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rgbClr val="FF0000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rgbClr val="FF0000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rgbClr val="FF0000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rgbClr val="FF0000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/>
              </a:p>
              <a:p>
                <a:pPr marL="0" indent="0">
                  <a:buNone/>
                </a:pPr>
                <a:endParaRPr lang="en-US" dirty="0"/>
              </a:p>
              <a:p>
                <a:pPr marL="0" indent="0" algn="just">
                  <a:buNone/>
                </a:pPr>
                <a:r>
                  <a:rPr lang="en-GB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		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solidFill>
                          <a:schemeClr val="accent6">
                            <a:lumMod val="75000"/>
                          </a:schemeClr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</a:rPr>
                              <m:t>ħ</m:t>
                            </m:r>
                          </m:den>
                        </m:f>
                        <m:sSub>
                          <m:sSubPr>
                            <m:ctrlPr>
                              <a:rPr lang="en-US" i="1" dirty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d>
                          <m:dPr>
                            <m:ctrlPr>
                              <a:rPr lang="en-US" b="0" i="1" dirty="0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accent6">
                                        <a:lumMod val="75000"/>
                                      </a:schemeClr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)−(</m:t>
                        </m:r>
                        <m:r>
                          <a:rPr lang="en-US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accent6">
                                    <a:lumMod val="75000"/>
                                  </a:schemeClr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accent6">
                                <a:lumMod val="75000"/>
                              </a:schemeClr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accent6">
                        <a:lumMod val="75000"/>
                      </a:schemeClr>
                    </a:solidFill>
                  </a:rPr>
                  <a:t>)</a:t>
                </a:r>
                <a:endParaRPr lang="en-US" dirty="0">
                  <a:solidFill>
                    <a:schemeClr val="accent6">
                      <a:lumMod val="75000"/>
                    </a:schemeClr>
                  </a:solidFill>
                </a:endParaRPr>
              </a:p>
              <a:p>
                <a:pPr marL="0" indent="0" algn="ctr">
                  <a:buNone/>
                </a:pPr>
                <a:endParaRPr lang="en-GB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227868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Simple Bloch equations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 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d>
                          <m:d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)−(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3210674" y="1686044"/>
            <a:ext cx="642135" cy="3230139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16194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Simple Bloch equations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584033" y="1325563"/>
                <a:ext cx="10738945" cy="48999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 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d>
                          <m:dPr>
                            <m:ctrlPr>
                              <a:rPr lang="en-US" b="0" i="1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f>
                              <m:fPr>
                                <m:ctrlP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𝑖</m:t>
                                </m:r>
                              </m:num>
                              <m:den>
                                <m:r>
                                  <m:rPr>
                                    <m:nor/>
                                  </m:rPr>
                                  <a:rPr lang="en-GB" i="1">
                                    <a:solidFill>
                                      <a:schemeClr val="tx1"/>
                                    </a:solidFill>
                                  </a:rPr>
                                  <m:t>ħ</m:t>
                                </m:r>
                              </m:den>
                            </m:f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  <m:t>𝑉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d>
                              <m:dPr>
                                <m:ctrlP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</m:ctrlPr>
                              </m:d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𝑗𝑗</m:t>
                                    </m:r>
                                  </m:sub>
                                </m:s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−</m:t>
                                </m:r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𝜌</m:t>
                                    </m:r>
                                  </m:e>
                                  <m:sub>
                                    <m:r>
                                      <a:rPr lang="en-US" b="0" i="1" dirty="0" smtClean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𝑖𝑖</m:t>
                                    </m:r>
                                  </m:sub>
                                </m:sSub>
                              </m:e>
                            </m:d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 −(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84033" y="1325563"/>
                <a:ext cx="10738945" cy="489995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4637069" y="1629536"/>
            <a:ext cx="2991493" cy="3445898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6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Simple Bloch equations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 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d>
                          <m:d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)−(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520683" y="4243227"/>
            <a:ext cx="2512032" cy="559942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7919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Simple Bloch equations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</p:spPr>
            <p:txBody>
              <a:bodyPr>
                <a:normAutofit/>
              </a:bodyPr>
              <a:lstStyle/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  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  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 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d>
                          <m:d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)−(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GB" dirty="0" smtClean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Rectangle 3"/>
          <p:cNvSpPr/>
          <p:nvPr/>
        </p:nvSpPr>
        <p:spPr>
          <a:xfrm>
            <a:off x="7664521" y="1952090"/>
            <a:ext cx="2512032" cy="1695236"/>
          </a:xfrm>
          <a:prstGeom prst="rect">
            <a:avLst/>
          </a:prstGeom>
          <a:solidFill>
            <a:schemeClr val="accent1">
              <a:alpha val="10000"/>
            </a:schemeClr>
          </a:solidFill>
          <a:ln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971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BA2243-F0F6-4E57-B821-435052CDC26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Hydrogen </a:t>
            </a:r>
            <a:r>
              <a:rPr lang="en-US" dirty="0"/>
              <a:t>(and isotopes) as a benchmark </a:t>
            </a:r>
            <a:r>
              <a:rPr lang="en-US" dirty="0" smtClean="0"/>
              <a:t>	molecules</a:t>
            </a:r>
            <a:endParaRPr lang="LID4096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936E96-5D59-47AA-8A6A-F4C7A08D04C7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/>
                  <a:t>Best calculated neutral molecule</a:t>
                </a:r>
              </a:p>
              <a:p>
                <a:pPr lvl="1"/>
                <a:r>
                  <a:rPr lang="en-US" dirty="0"/>
                  <a:t>‘simple’4-body system</a:t>
                </a:r>
              </a:p>
              <a:p>
                <a:r>
                  <a:rPr lang="nl-NL" dirty="0"/>
                  <a:t>Excellent test </a:t>
                </a:r>
                <a:r>
                  <a:rPr lang="nl-NL" dirty="0" err="1"/>
                  <a:t>for</a:t>
                </a:r>
                <a:r>
                  <a:rPr lang="nl-NL" dirty="0"/>
                  <a:t> </a:t>
                </a:r>
                <a:r>
                  <a:rPr lang="nl-NL" dirty="0" err="1"/>
                  <a:t>molecular</a:t>
                </a:r>
                <a:r>
                  <a:rPr lang="nl-NL" dirty="0"/>
                  <a:t> QED </a:t>
                </a:r>
                <a:r>
                  <a:rPr lang="nl-NL" dirty="0" err="1"/>
                  <a:t>theory</a:t>
                </a:r>
                <a:endParaRPr lang="en-US" dirty="0"/>
              </a:p>
              <a:p>
                <a:r>
                  <a:rPr lang="en-US" dirty="0"/>
                  <a:t>Extract fundamental constants from theory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𝐹</m:t>
                      </m:r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𝜈</m:t>
                      </m:r>
                    </m:oMath>
                  </m:oMathPara>
                </a14:m>
                <a:endParaRPr lang="en-US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4800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↓</m:t>
                      </m:r>
                    </m:oMath>
                  </m:oMathPara>
                </a14:m>
                <a:endParaRPr lang="en-US" sz="4800" i="1" dirty="0">
                  <a:latin typeface="Cambria Math" panose="02040503050406030204" pitchFamily="18" charset="0"/>
                  <a:ea typeface="Cambria Math" panose="02040503050406030204" pitchFamily="18" charset="0"/>
                </a:endParaRP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𝑟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b="0" i="0" smtClean="0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US" b="0" i="1" smtClean="0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𝜇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</m:oMath>
                  </m:oMathPara>
                </a14:m>
                <a:endParaRPr lang="en-US" dirty="0" smtClean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𝐹</m:t>
                          </m:r>
                        </m:e>
                        <m:sup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−1</m:t>
                          </m:r>
                        </m:sup>
                      </m:sSup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𝛼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𝑅</m:t>
                              </m:r>
                            </m:e>
                            <m:sub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∞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p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sSub>
                            <m:sSubPr>
                              <m:ctrlP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i="1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𝜇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>
                                  <a:latin typeface="Cambria Math" panose="02040503050406030204" pitchFamily="18" charset="0"/>
                                  <a:ea typeface="Cambria Math" panose="02040503050406030204" pitchFamily="18" charset="0"/>
                                </a:rPr>
                                <m:t>d</m:t>
                              </m:r>
                            </m:sub>
                          </m:sSub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,</m:t>
                          </m:r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𝜈</m:t>
                          </m:r>
                        </m:e>
                      </m:d>
                      <m:r>
                        <a:rPr lang="en-US" i="1">
                          <a:latin typeface="Cambria Math" panose="02040503050406030204" pitchFamily="18" charset="0"/>
                          <a:ea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i="1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𝑟</m:t>
                          </m:r>
                        </m:e>
                        <m:sub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  <a:ea typeface="Cambria Math" panose="02040503050406030204" pitchFamily="18" charset="0"/>
                            </a:rPr>
                            <m:t>p</m:t>
                          </m:r>
                        </m:sub>
                      </m:sSub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FB936E96-5D59-47AA-8A6A-F4C7A08D04C7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3"/>
                <a:stretch>
                  <a:fillRect l="-1043" t="-308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1901F9A-7E18-48F9-9391-0B19304FEF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EDDC-9230-4D29-BFAA-4E8B24350E58}" type="slidenum">
              <a:rPr lang="LID4096" smtClean="0"/>
              <a:t>3</a:t>
            </a:fld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9939234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Simple Bloch equations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</p:spPr>
            <p:txBody>
              <a:bodyPr>
                <a:normAutofit lnSpcReduction="10000"/>
              </a:bodyPr>
              <a:lstStyle/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US" dirty="0">
                    <a:solidFill>
                      <a:schemeClr val="tx1"/>
                    </a:solidFill>
                  </a:rPr>
                  <a:t>	</a:t>
                </a:r>
                <a:r>
                  <a:rPr lang="en-US" dirty="0" smtClean="0">
                    <a:solidFill>
                      <a:schemeClr val="tx1"/>
                    </a:solidFill>
                  </a:rPr>
                  <a:t>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𝑖𝑖</m:t>
                        </m:r>
                      </m:sub>
                    </m:sSub>
                    <m:r>
                      <a:rPr lang="en-US" b="0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 </m:t>
                    </m:r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 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𝑗𝑗</m:t>
                        </m:r>
                      </m:sub>
                    </m:sSub>
                    <m:r>
                      <a:rPr lang="en-US" i="1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𝑖</m:t>
                        </m:r>
                      </m:sub>
                      <m:sup/>
                      <m:e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−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d>
                          <m:d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  <a:ea typeface="Cambria Math" panose="02040503050406030204" pitchFamily="18" charset="0"/>
                                      </a:rPr>
                                      <m:t>𝑖𝑗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𝑖𝑗</m:t>
                                </m:r>
                              </m:sub>
                            </m:s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sSub>
                                  <m:sSubPr>
                                    <m:ctrlP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𝑉</m:t>
                                    </m:r>
                                  </m:e>
                                  <m:sub>
                                    <m:r>
                                      <a:rPr lang="en-US" i="1" dirty="0">
                                        <a:solidFill>
                                          <a:schemeClr val="tx1"/>
                                        </a:solidFill>
                                        <a:latin typeface="Cambria Math" panose="02040503050406030204" pitchFamily="18" charset="0"/>
                                      </a:rPr>
                                      <m:t>𝑗𝑖</m:t>
                                    </m:r>
                                  </m:sub>
                                </m:s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𝑗𝑖</m:t>
                                </m:r>
                              </m:sub>
                            </m:sSub>
                          </m:e>
                        </m:d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𝛾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𝑝𝑜𝑝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,</m:t>
                            </m:r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𝑗𝑗</m:t>
                            </m:r>
                          </m:sub>
                        </m:sSub>
                      </m:e>
                    </m:nary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>
                  <a:buNone/>
                </a:pP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just">
                  <a:buNone/>
                </a:pPr>
                <a:r>
                  <a:rPr lang="en-GB" dirty="0" smtClean="0">
                    <a:solidFill>
                      <a:schemeClr val="tx1"/>
                    </a:solidFill>
                  </a:rPr>
                  <a:t>		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acc>
                          <m:accPr>
                            <m:chr m:val="̇"/>
                            <m:ctrlP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accPr>
                          <m:e>
                            <m:r>
                              <a:rPr lang="en-GB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𝜌</m:t>
                            </m:r>
                          </m:e>
                        </m:acc>
                      </m:e>
                      <m:sub>
                        <m: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i="1">
                        <a:solidFill>
                          <a:schemeClr val="tx1"/>
                        </a:solidFill>
                        <a:latin typeface="Cambria Math" panose="02040503050406030204" pitchFamily="18" charset="0"/>
                      </a:rPr>
                      <m:t>=</m:t>
                    </m:r>
                    <m:nary>
                      <m:naryPr>
                        <m:chr m:val="∑"/>
                        <m:supHide m:val="on"/>
                        <m:ctrl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naryPr>
                      <m:sub>
                        <m:r>
                          <m:rPr>
                            <m:brk m:alnAt="7"/>
                          </m:rPr>
                          <a:rPr lang="en-US" i="1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𝑗</m:t>
                        </m:r>
                      </m:sub>
                      <m:sup/>
                      <m:e>
                        <m:r>
                          <a:rPr lang="en-US" b="0" i="1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  <m:t>(</m:t>
                        </m:r>
                        <m:f>
                          <m:fPr>
                            <m:ctrlP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r>
                              <a:rPr lang="en-US" i="1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𝑖</m:t>
                            </m:r>
                          </m:num>
                          <m:den>
                            <m:r>
                              <m:rPr>
                                <m:nor/>
                              </m:rPr>
                              <a:rPr lang="en-GB" i="1">
                                <a:solidFill>
                                  <a:schemeClr val="tx1"/>
                                </a:solidFill>
                              </a:rPr>
                              <m:t>ħ</m:t>
                            </m:r>
                          </m:den>
                        </m:f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  <m:t>𝑉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𝑖𝑗</m:t>
                            </m:r>
                          </m:sub>
                        </m:sSub>
                        <m:d>
                          <m:dPr>
                            <m:ctrlP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</m:ctrlPr>
                          </m:dPr>
                          <m:e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𝑗𝑗</m:t>
                                </m:r>
                              </m:sub>
                            </m:sSub>
                            <m:r>
                              <a:rPr lang="en-US" b="0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−</m:t>
                            </m:r>
                            <m:sSub>
                              <m:sSubPr>
                                <m:ctrlP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a:rPr lang="en-US" i="1" dirty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𝜌</m:t>
                                </m:r>
                              </m:e>
                              <m:sub>
                                <m:r>
                                  <a:rPr lang="en-US" b="0" i="1" dirty="0" smtClean="0">
                                    <a:solidFill>
                                      <a:schemeClr val="tx1"/>
                                    </a:solidFill>
                                    <a:latin typeface="Cambria Math" panose="02040503050406030204" pitchFamily="18" charset="0"/>
                                    <a:ea typeface="Cambria Math" panose="02040503050406030204" pitchFamily="18" charset="0"/>
                                  </a:rPr>
                                  <m:t>𝑖𝑖</m:t>
                                </m:r>
                              </m:sub>
                            </m:sSub>
                          </m:e>
                        </m:d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)−(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sSub>
                          <m:sSubPr>
                            <m:ctrlP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i="1" dirty="0" smtClean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𝜟</m:t>
                            </m:r>
                          </m:e>
                          <m:sub>
                            <m:r>
                              <a:rPr lang="en-US" i="1" dirty="0">
                                <a:solidFill>
                                  <a:schemeClr val="tx1"/>
                                </a:solidFill>
                                <a:latin typeface="Cambria Math" panose="02040503050406030204" pitchFamily="18" charset="0"/>
                                <a:ea typeface="Cambria Math" panose="02040503050406030204" pitchFamily="18" charset="0"/>
                              </a:rPr>
                              <m:t>𝑖𝑖</m:t>
                            </m:r>
                          </m:sub>
                        </m:sSub>
                      </m:e>
                    </m:nary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+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𝜌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)</a:t>
                </a:r>
                <a:endParaRPr lang="en-US" dirty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endParaRPr lang="en-GB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:r>
                  <a:rPr lang="en-US" dirty="0" smtClean="0">
                    <a:solidFill>
                      <a:schemeClr val="tx1"/>
                    </a:solidFill>
                  </a:rPr>
                  <a:t>Fixed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𝑝𝑜𝑝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𝑖𝑗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=65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𝑘𝐻𝑧</m:t>
                    </m:r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 and varied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endParaRPr lang="en-US" dirty="0" smtClean="0">
                  <a:solidFill>
                    <a:schemeClr val="tx1"/>
                  </a:solidFill>
                </a:endParaRPr>
              </a:p>
              <a:p>
                <a:pPr marL="0" indent="0" algn="ctr"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𝑐𝑜h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</m:oMath>
                </a14:m>
                <a:r>
                  <a:rPr lang="en-US" dirty="0" smtClean="0">
                    <a:solidFill>
                      <a:schemeClr val="tx1"/>
                    </a:solidFill>
                  </a:rPr>
                  <a:t>=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𝑝𝑜𝑝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𝑖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,</m:t>
                        </m:r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𝑗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+</m:t>
                    </m:r>
                    <m:sSub>
                      <m:sSubPr>
                        <m:ctrlP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dirty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𝛾</m:t>
                        </m:r>
                      </m:e>
                      <m:sub>
                        <m:r>
                          <a:rPr lang="en-US" b="0" i="1" dirty="0" smtClean="0">
                            <a:solidFill>
                              <a:schemeClr val="tx1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.</m:t>
                    </m:r>
                    <m:r>
                      <a:rPr lang="en-US" b="0" i="1" dirty="0" smtClean="0">
                        <a:solidFill>
                          <a:schemeClr val="tx1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𝑃</m:t>
                    </m:r>
                  </m:oMath>
                </a14:m>
                <a:endParaRPr lang="en-US" dirty="0">
                  <a:solidFill>
                    <a:schemeClr val="tx1"/>
                  </a:solidFill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4855" y="1277007"/>
                <a:ext cx="10738945" cy="4899956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10804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0985" y="958543"/>
                <a:ext cx="11653870" cy="4575187"/>
              </a:xfrm>
            </p:spPr>
            <p:txBody>
              <a:bodyPr>
                <a:normAutofit fontScale="92500" lnSpcReduction="20000"/>
              </a:bodyPr>
              <a:lstStyle/>
              <a:p>
                <a:endParaRPr lang="en-US" sz="3500" dirty="0">
                  <a:latin typeface="+mj-lt"/>
                  <a:ea typeface="+mj-ea"/>
                  <a:cs typeface="+mj-cs"/>
                </a:endParaRPr>
              </a:p>
              <a:p>
                <a:r>
                  <a:rPr lang="en-US" dirty="0" smtClean="0"/>
                  <a:t>Stationary solutions needed -&gt; time of integration needs to be long enough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Integration of the rate equation is done for each velocity</a:t>
                </a:r>
              </a:p>
              <a:p>
                <a:r>
                  <a:rPr lang="en-US" dirty="0" smtClean="0"/>
                  <a:t>The distance between two velocity components need to be smaller than the </a:t>
                </a:r>
                <a14:m>
                  <m:oMath xmlns:m="http://schemas.openxmlformats.org/officeDocument/2006/math">
                    <m:r>
                      <a:rPr lang="en-US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 smtClean="0"/>
                  <a:t>, the HWHM</a:t>
                </a:r>
              </a:p>
              <a:p>
                <a:pPr lvl="1"/>
                <a:r>
                  <a:rPr lang="en-US" dirty="0" smtClean="0"/>
                  <a:t>For HD, let’s assume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 smtClean="0"/>
                  <a:t>=50Khz, the Doppler broadened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GB" dirty="0" smtClean="0"/>
                  <a:t> is 750 MHz</a:t>
                </a:r>
              </a:p>
              <a:p>
                <a:pPr lvl="1"/>
                <a:r>
                  <a:rPr lang="en-US" dirty="0" smtClean="0"/>
                  <a:t>So we need more than 15000 velocity components </a:t>
                </a:r>
                <a:endParaRPr lang="en-GB" dirty="0" smtClean="0"/>
              </a:p>
              <a:p>
                <a:r>
                  <a:rPr lang="en-US" dirty="0" smtClean="0"/>
                  <a:t>For each velocity the equation needs to be solved for all the detuning</a:t>
                </a:r>
              </a:p>
              <a:p>
                <a:pPr lvl="1"/>
                <a:r>
                  <a:rPr lang="en-US" dirty="0" smtClean="0"/>
                  <a:t>Detuning needs to be smaller than the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𝛾</m:t>
                    </m:r>
                  </m:oMath>
                </a14:m>
                <a:r>
                  <a:rPr lang="en-US" dirty="0" smtClean="0"/>
                  <a:t> </a:t>
                </a:r>
              </a:p>
              <a:p>
                <a:pPr marL="457200" lvl="1" indent="0">
                  <a:buNone/>
                </a:pPr>
                <a:endParaRPr lang="en-US" dirty="0"/>
              </a:p>
              <a:p>
                <a:pPr marL="457200" lvl="1" indent="0">
                  <a:buNone/>
                </a:pPr>
                <a:r>
                  <a:rPr lang="en-US" dirty="0" smtClean="0"/>
                  <a:t>So we need a calculation time of 15000x15000 at least.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0985" y="958543"/>
                <a:ext cx="11653870" cy="4575187"/>
              </a:xfrm>
              <a:blipFill>
                <a:blip r:embed="rId2"/>
                <a:stretch>
                  <a:fillRect l="-7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TextBox 3"/>
              <p:cNvSpPr txBox="1"/>
              <p:nvPr/>
            </p:nvSpPr>
            <p:spPr>
              <a:xfrm>
                <a:off x="4955102" y="1717556"/>
                <a:ext cx="167640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dirty="0" smtClean="0">
                    <a:solidFill>
                      <a:srgbClr val="FF0000"/>
                    </a:solidFill>
                  </a:rPr>
                  <a:t>Around 850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𝜇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FF0000"/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sub>
                    </m:sSub>
                  </m:oMath>
                </a14:m>
                <a:endParaRPr lang="en-GB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4" name="TextBox 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955102" y="1717556"/>
                <a:ext cx="1676400" cy="369332"/>
              </a:xfrm>
              <a:prstGeom prst="rect">
                <a:avLst/>
              </a:prstGeom>
              <a:blipFill>
                <a:blip r:embed="rId3"/>
                <a:stretch>
                  <a:fillRect l="-3273" t="-10000" b="-26667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TextBox 4"/>
          <p:cNvSpPr txBox="1"/>
          <p:nvPr/>
        </p:nvSpPr>
        <p:spPr>
          <a:xfrm>
            <a:off x="3431628" y="5659821"/>
            <a:ext cx="457725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Between </a:t>
            </a:r>
            <a:r>
              <a:rPr lang="en-US" dirty="0" smtClean="0">
                <a:solidFill>
                  <a:srgbClr val="FF0000"/>
                </a:solidFill>
              </a:rPr>
              <a:t>10 and 20 secs each</a:t>
            </a:r>
            <a:endParaRPr lang="en-GB" dirty="0">
              <a:solidFill>
                <a:srgbClr val="FF0000"/>
              </a:solidFill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0" y="12486"/>
            <a:ext cx="12192000" cy="1325563"/>
          </a:xfrm>
          <a:prstGeom prst="rect">
            <a:avLst/>
          </a:prstGeom>
          <a:blipFill>
            <a:blip r:embed="rId4">
              <a:alphaModFix amt="42000"/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	Why is a computer cluster needed ?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130006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allAtOnce"/>
      <p:bldP spid="5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Lisa </a:t>
            </a:r>
            <a:endParaRPr lang="en-GB" dirty="0"/>
          </a:p>
        </p:txBody>
      </p:sp>
      <p:pic>
        <p:nvPicPr>
          <p:cNvPr id="1026" name="Picture 2" descr="Local:/sites/default/files/lisaklein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7649" y="1364948"/>
            <a:ext cx="4324351" cy="4592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370874" y="4105337"/>
            <a:ext cx="38257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Normal pc task done in one Hour</a:t>
            </a:r>
            <a:endParaRPr lang="en-GB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52345" y="4892566"/>
            <a:ext cx="379423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 smtClean="0">
                <a:solidFill>
                  <a:srgbClr val="FF0000"/>
                </a:solidFill>
              </a:rPr>
              <a:t>In Lisa : 1 min done</a:t>
            </a:r>
          </a:p>
          <a:p>
            <a:endParaRPr lang="en-US" i="1" dirty="0">
              <a:solidFill>
                <a:srgbClr val="FF0000"/>
              </a:solidFill>
            </a:endParaRPr>
          </a:p>
          <a:p>
            <a:endParaRPr lang="en-US" i="1" dirty="0" smtClean="0">
              <a:solidFill>
                <a:srgbClr val="FF0000"/>
              </a:solidFill>
            </a:endParaRPr>
          </a:p>
          <a:p>
            <a:r>
              <a:rPr lang="en-US" i="1" dirty="0" smtClean="0">
                <a:solidFill>
                  <a:srgbClr val="FF0000"/>
                </a:solidFill>
              </a:rPr>
              <a:t>1 whole spectrum done in 18 hours</a:t>
            </a:r>
            <a:endParaRPr lang="en-GB" i="1" dirty="0">
              <a:solidFill>
                <a:srgbClr val="FF000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297302" y="1510084"/>
            <a:ext cx="319514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Parallelization needed with the different Nodes</a:t>
            </a:r>
            <a:endParaRPr lang="en-GB" dirty="0"/>
          </a:p>
        </p:txBody>
      </p:sp>
      <p:pic>
        <p:nvPicPr>
          <p:cNvPr id="6" name="Picture 2" descr="RÃ©sultat de recherche d'images pour &quot;computer cluster&quot;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12764" y="2327631"/>
            <a:ext cx="2286000" cy="1619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8522576" y="5996970"/>
            <a:ext cx="347892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/>
              <a:t>More info on: </a:t>
            </a:r>
            <a:r>
              <a:rPr lang="en-US" sz="1400" i="1" dirty="0"/>
              <a:t>https://userinfo.surfsara.nl/systems/lisa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527499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5" grpId="0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0263" y="1376934"/>
            <a:ext cx="8979939" cy="5399937"/>
          </a:xfrm>
        </p:spPr>
      </p:pic>
      <p:sp>
        <p:nvSpPr>
          <p:cNvPr id="4" name="Title 1"/>
          <p:cNvSpPr txBox="1">
            <a:spLocks/>
          </p:cNvSpPr>
          <p:nvPr/>
        </p:nvSpPr>
        <p:spPr>
          <a:xfrm>
            <a:off x="0" y="0"/>
            <a:ext cx="12192000" cy="1325563"/>
          </a:xfrm>
          <a:prstGeom prst="rect">
            <a:avLst/>
          </a:prstGeom>
          <a:blipFill>
            <a:blip r:embed="rId3">
              <a:alphaModFix amt="42000"/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	Calculation </a:t>
            </a:r>
            <a:r>
              <a:rPr lang="en-US" dirty="0"/>
              <a:t>o</a:t>
            </a:r>
            <a:r>
              <a:rPr lang="en-US" dirty="0" smtClean="0"/>
              <a:t>utcome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866084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331" y="236305"/>
            <a:ext cx="10781033" cy="6482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3890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Remarks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Lamb peak extrapolation </a:t>
            </a:r>
            <a:r>
              <a:rPr lang="en-US" b="1" dirty="0" smtClean="0">
                <a:solidFill>
                  <a:srgbClr val="FF0000"/>
                </a:solidFill>
              </a:rPr>
              <a:t>8kHz</a:t>
            </a:r>
            <a:r>
              <a:rPr lang="en-US" dirty="0" smtClean="0"/>
              <a:t> from the </a:t>
            </a:r>
            <a:r>
              <a:rPr lang="en-US" dirty="0" err="1" smtClean="0"/>
              <a:t>Hyperfineless</a:t>
            </a:r>
            <a:r>
              <a:rPr lang="en-US" dirty="0" smtClean="0"/>
              <a:t> center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Theory :		</a:t>
            </a:r>
            <a:r>
              <a:rPr lang="de-DE" dirty="0" smtClean="0">
                <a:solidFill>
                  <a:schemeClr val="accent1"/>
                </a:solidFill>
              </a:rPr>
              <a:t>217 </a:t>
            </a:r>
            <a:r>
              <a:rPr lang="de-DE" dirty="0">
                <a:solidFill>
                  <a:schemeClr val="accent1"/>
                </a:solidFill>
              </a:rPr>
              <a:t>105 </a:t>
            </a:r>
            <a:r>
              <a:rPr lang="de-DE" dirty="0" smtClean="0">
                <a:solidFill>
                  <a:schemeClr val="accent1"/>
                </a:solidFill>
              </a:rPr>
              <a:t>180.200 </a:t>
            </a:r>
            <a:r>
              <a:rPr lang="de-DE" dirty="0">
                <a:solidFill>
                  <a:schemeClr val="accent1"/>
                </a:solidFill>
              </a:rPr>
              <a:t>[</a:t>
            </a:r>
            <a:r>
              <a:rPr lang="de-DE" dirty="0" smtClean="0">
                <a:solidFill>
                  <a:schemeClr val="accent1"/>
                </a:solidFill>
              </a:rPr>
              <a:t>900] </a:t>
            </a:r>
            <a:r>
              <a:rPr lang="de-DE" dirty="0">
                <a:solidFill>
                  <a:schemeClr val="accent1"/>
                </a:solidFill>
              </a:rPr>
              <a:t>MHz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578813" y="3179362"/>
            <a:ext cx="6313056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Peak frequency:</a:t>
            </a:r>
          </a:p>
          <a:p>
            <a:pPr algn="ctr"/>
            <a:endParaRPr lang="en-US" dirty="0"/>
          </a:p>
          <a:p>
            <a:pPr algn="ctr"/>
            <a:r>
              <a:rPr lang="en-US" sz="3600" b="1" dirty="0" smtClean="0">
                <a:solidFill>
                  <a:srgbClr val="FF0000"/>
                </a:solidFill>
              </a:rPr>
              <a:t>217 105 181.895 [50] MHz</a:t>
            </a:r>
          </a:p>
          <a:p>
            <a:pPr algn="ctr"/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738566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/>
            <p:txBody>
              <a:bodyPr/>
              <a:lstStyle/>
              <a:p>
                <a:pPr algn="just"/>
                <a:r>
                  <a:rPr lang="en-US" b="0" dirty="0" smtClean="0"/>
                  <a:t>					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US" b="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US" dirty="0"/>
                  <a:t/>
                </a:r>
                <a:br>
                  <a:rPr lang="en-US" dirty="0"/>
                </a:b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blipFill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8446" y="1805077"/>
            <a:ext cx="9409275" cy="4774630"/>
          </a:xfrm>
        </p:spPr>
      </p:pic>
    </p:spTree>
    <p:extLst>
      <p:ext uri="{BB962C8B-B14F-4D97-AF65-F5344CB8AC3E}">
        <p14:creationId xmlns:p14="http://schemas.microsoft.com/office/powerpoint/2010/main" val="3410731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Conclusion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HD spectroscopy gives rise to a complicated line profile</a:t>
            </a:r>
          </a:p>
          <a:p>
            <a:endParaRPr lang="en-US" dirty="0"/>
          </a:p>
          <a:p>
            <a:r>
              <a:rPr lang="en-US" dirty="0"/>
              <a:t>Explanation of previous discrepancy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Complex hyperfine structure gives rise </a:t>
            </a:r>
            <a:r>
              <a:rPr lang="en-US" smtClean="0"/>
              <a:t>to crossover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Bloch equation can mimic that shape with certain parameters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87515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Improve the Bloch equation model</a:t>
            </a:r>
          </a:p>
          <a:p>
            <a:endParaRPr lang="en-US" dirty="0" smtClean="0"/>
          </a:p>
          <a:p>
            <a:r>
              <a:rPr lang="en-US" dirty="0" smtClean="0"/>
              <a:t>Cryogenic cooled cell is getting build</a:t>
            </a:r>
          </a:p>
          <a:p>
            <a:pPr lvl="1"/>
            <a:r>
              <a:rPr lang="en-US" dirty="0" smtClean="0"/>
              <a:t>Enhancement of population of the lower states</a:t>
            </a:r>
          </a:p>
          <a:p>
            <a:pPr lvl="1"/>
            <a:r>
              <a:rPr lang="en-US" dirty="0" smtClean="0"/>
              <a:t>Transit time longer</a:t>
            </a:r>
          </a:p>
          <a:p>
            <a:pPr lvl="1"/>
            <a:r>
              <a:rPr lang="en-US" dirty="0" smtClean="0"/>
              <a:t>R(0) (top of water line) can therefore be reached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R(0) hyperfine structure simpler</a:t>
            </a:r>
            <a:endParaRPr lang="en-GB" dirty="0"/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Outlook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60869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1BC2E6F3-8463-4109-A252-88CB0C0E2F39" descr="image2.jpeg">
            <a:extLst>
              <a:ext uri="{FF2B5EF4-FFF2-40B4-BE49-F238E27FC236}">
                <a16:creationId xmlns:a16="http://schemas.microsoft.com/office/drawing/2014/main" id="{B03F9162-A9C7-4A20-8A42-A35C3F17817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632" y="1435861"/>
            <a:ext cx="5730626" cy="43311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7F4C84-D1B4-4D83-AD85-51FD0E7AF12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66245" y="1507818"/>
            <a:ext cx="3524765" cy="481678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en-US" sz="3200" b="1" dirty="0"/>
              <a:t>NICE-OHMS team</a:t>
            </a:r>
          </a:p>
          <a:p>
            <a:r>
              <a:rPr lang="en-US" dirty="0">
                <a:solidFill>
                  <a:srgbClr val="006AAC"/>
                </a:solidFill>
              </a:rPr>
              <a:t>Frank </a:t>
            </a:r>
            <a:r>
              <a:rPr lang="en-US" dirty="0" smtClean="0">
                <a:solidFill>
                  <a:srgbClr val="006AAC"/>
                </a:solidFill>
              </a:rPr>
              <a:t>Cozijn</a:t>
            </a:r>
          </a:p>
          <a:p>
            <a:r>
              <a:rPr lang="en-US" dirty="0">
                <a:solidFill>
                  <a:srgbClr val="006AAC"/>
                </a:solidFill>
              </a:rPr>
              <a:t>Meissa </a:t>
            </a:r>
            <a:r>
              <a:rPr lang="en-US" dirty="0" smtClean="0">
                <a:solidFill>
                  <a:srgbClr val="006AAC"/>
                </a:solidFill>
              </a:rPr>
              <a:t>Diouf</a:t>
            </a:r>
            <a:endParaRPr lang="en-US" dirty="0">
              <a:solidFill>
                <a:srgbClr val="006AAC"/>
              </a:solidFill>
            </a:endParaRPr>
          </a:p>
          <a:p>
            <a:r>
              <a:rPr lang="en-US" dirty="0" err="1" smtClean="0">
                <a:solidFill>
                  <a:srgbClr val="006AAC"/>
                </a:solidFill>
              </a:rPr>
              <a:t>Edcel</a:t>
            </a:r>
            <a:r>
              <a:rPr lang="en-US" dirty="0" smtClean="0">
                <a:solidFill>
                  <a:srgbClr val="006AAC"/>
                </a:solidFill>
              </a:rPr>
              <a:t> </a:t>
            </a:r>
            <a:r>
              <a:rPr lang="en-US" dirty="0">
                <a:solidFill>
                  <a:srgbClr val="006AAC"/>
                </a:solidFill>
              </a:rPr>
              <a:t>Salumbides</a:t>
            </a:r>
          </a:p>
          <a:p>
            <a:r>
              <a:rPr lang="en-US" dirty="0" err="1" smtClean="0">
                <a:solidFill>
                  <a:srgbClr val="006AAC"/>
                </a:solidFill>
              </a:rPr>
              <a:t>Wim</a:t>
            </a:r>
            <a:r>
              <a:rPr lang="en-US" dirty="0" smtClean="0">
                <a:solidFill>
                  <a:srgbClr val="006AAC"/>
                </a:solidFill>
              </a:rPr>
              <a:t> Ubachs</a:t>
            </a:r>
          </a:p>
          <a:p>
            <a:r>
              <a:rPr lang="en-US" dirty="0">
                <a:solidFill>
                  <a:srgbClr val="006AAC"/>
                </a:solidFill>
              </a:rPr>
              <a:t>Patrick </a:t>
            </a:r>
            <a:r>
              <a:rPr lang="en-US" dirty="0" err="1" smtClean="0">
                <a:solidFill>
                  <a:srgbClr val="006AAC"/>
                </a:solidFill>
              </a:rPr>
              <a:t>Dupré</a:t>
            </a:r>
            <a:endParaRPr lang="en-US" dirty="0" smtClean="0">
              <a:solidFill>
                <a:srgbClr val="006AAC"/>
              </a:solidFill>
            </a:endParaRPr>
          </a:p>
          <a:p>
            <a:r>
              <a:rPr lang="en-US" dirty="0" smtClean="0">
                <a:solidFill>
                  <a:srgbClr val="006AAC"/>
                </a:solidFill>
              </a:rPr>
              <a:t>Benoit </a:t>
            </a:r>
            <a:r>
              <a:rPr lang="en-US" dirty="0" err="1" smtClean="0">
                <a:solidFill>
                  <a:srgbClr val="006AAC"/>
                </a:solidFill>
              </a:rPr>
              <a:t>Darqui</a:t>
            </a:r>
            <a:r>
              <a:rPr lang="fr-FR" dirty="0" smtClean="0">
                <a:solidFill>
                  <a:srgbClr val="006AAC"/>
                </a:solidFill>
              </a:rPr>
              <a:t>é</a:t>
            </a:r>
            <a:endParaRPr lang="en-US" dirty="0">
              <a:solidFill>
                <a:srgbClr val="006AAC"/>
              </a:solidFill>
            </a:endParaRPr>
          </a:p>
          <a:p>
            <a:endParaRPr lang="en-US" dirty="0"/>
          </a:p>
          <a:p>
            <a:pPr marL="0" indent="0">
              <a:buNone/>
            </a:pPr>
            <a:r>
              <a:rPr lang="en-US" sz="3200" b="1" dirty="0"/>
              <a:t>Technician</a:t>
            </a:r>
          </a:p>
          <a:p>
            <a:r>
              <a:rPr lang="en-US" dirty="0"/>
              <a:t>Rob Kortekaas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79E820-8227-4820-89B3-56AB7C9A66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EDDC-9230-4D29-BFAA-4E8B24350E58}" type="slidenum">
              <a:rPr lang="LID4096" smtClean="0"/>
              <a:t>39</a:t>
            </a:fld>
            <a:endParaRPr lang="LID4096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A627467-EE00-4628-8F68-9AEA361858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681539" y="5799203"/>
            <a:ext cx="1761007" cy="838815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B22F76A-98DC-430C-8A52-363E06327E2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10772" y="5715747"/>
            <a:ext cx="2721595" cy="1005728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EBAD86CE-267B-4B3F-8F31-7D822935B2D4}"/>
              </a:ext>
            </a:extLst>
          </p:cNvPr>
          <p:cNvSpPr/>
          <p:nvPr/>
        </p:nvSpPr>
        <p:spPr>
          <a:xfrm>
            <a:off x="2429717" y="2681173"/>
            <a:ext cx="638175" cy="638175"/>
          </a:xfrm>
          <a:prstGeom prst="ellipse">
            <a:avLst/>
          </a:prstGeom>
          <a:noFill/>
          <a:ln w="73025">
            <a:solidFill>
              <a:srgbClr val="1792D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A9A9C6D7-E257-42CF-89F5-3400D77429CF}"/>
              </a:ext>
            </a:extLst>
          </p:cNvPr>
          <p:cNvSpPr/>
          <p:nvPr/>
        </p:nvSpPr>
        <p:spPr>
          <a:xfrm>
            <a:off x="1048776" y="2962793"/>
            <a:ext cx="713110" cy="713110"/>
          </a:xfrm>
          <a:prstGeom prst="ellipse">
            <a:avLst/>
          </a:prstGeom>
          <a:noFill/>
          <a:ln w="73025">
            <a:solidFill>
              <a:srgbClr val="1792D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C8AA72C-BA2A-49F9-B3EC-3F515AB54A75}"/>
              </a:ext>
            </a:extLst>
          </p:cNvPr>
          <p:cNvSpPr/>
          <p:nvPr/>
        </p:nvSpPr>
        <p:spPr>
          <a:xfrm>
            <a:off x="4465563" y="3151080"/>
            <a:ext cx="1049646" cy="1049646"/>
          </a:xfrm>
          <a:prstGeom prst="ellipse">
            <a:avLst/>
          </a:prstGeom>
          <a:noFill/>
          <a:ln w="73025">
            <a:solidFill>
              <a:srgbClr val="1792D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07664FDA-3AC7-4A33-A56B-EBAC3043CFF9}"/>
              </a:ext>
            </a:extLst>
          </p:cNvPr>
          <p:cNvSpPr/>
          <p:nvPr/>
        </p:nvSpPr>
        <p:spPr>
          <a:xfrm>
            <a:off x="4797881" y="2517169"/>
            <a:ext cx="503584" cy="536472"/>
          </a:xfrm>
          <a:prstGeom prst="ellipse">
            <a:avLst/>
          </a:prstGeom>
          <a:noFill/>
          <a:ln w="73025">
            <a:solidFill>
              <a:srgbClr val="1792D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  <p:sp>
        <p:nvSpPr>
          <p:cNvPr id="17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6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Acknowledgements</a:t>
            </a:r>
            <a:endParaRPr lang="en-GB" dirty="0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EBAD86CE-267B-4B3F-8F31-7D822935B2D4}"/>
              </a:ext>
            </a:extLst>
          </p:cNvPr>
          <p:cNvSpPr/>
          <p:nvPr/>
        </p:nvSpPr>
        <p:spPr>
          <a:xfrm>
            <a:off x="394688" y="3465112"/>
            <a:ext cx="858759" cy="1004146"/>
          </a:xfrm>
          <a:prstGeom prst="ellipse">
            <a:avLst/>
          </a:prstGeom>
          <a:noFill/>
          <a:ln w="73025">
            <a:solidFill>
              <a:srgbClr val="1792D1">
                <a:alpha val="50000"/>
              </a:srgb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LID4096"/>
          </a:p>
        </p:txBody>
      </p:sp>
    </p:spTree>
    <p:extLst>
      <p:ext uri="{BB962C8B-B14F-4D97-AF65-F5344CB8AC3E}">
        <p14:creationId xmlns:p14="http://schemas.microsoft.com/office/powerpoint/2010/main" val="264506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5" grpId="0" animBg="1"/>
      <p:bldP spid="16" grpId="0" animBg="1"/>
      <p:bldP spid="12" grpId="0" animBg="1"/>
      <p:bldP spid="1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Content Placeholder 3"/>
          <p:cNvPicPr>
            <a:picLocks noChangeAspect="1"/>
          </p:cNvPicPr>
          <p:nvPr/>
        </p:nvPicPr>
        <p:blipFill rotWithShape="1">
          <a:blip r:embed="rId2"/>
          <a:srcRect l="27406" t="21840" r="28636" b="30216"/>
          <a:stretch/>
        </p:blipFill>
        <p:spPr>
          <a:xfrm>
            <a:off x="9322865" y="3416551"/>
            <a:ext cx="2869135" cy="208614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D894082-589C-4B88-8178-6C21B10F52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195200"/>
          </a:xfrm>
          <a:blipFill>
            <a:blip r:embed="rId3">
              <a:alphaModFix amt="42000"/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pPr algn="ctr"/>
            <a:r>
              <a:rPr lang="en-US" dirty="0" smtClean="0"/>
              <a:t>Vibrations </a:t>
            </a:r>
            <a:r>
              <a:rPr lang="en-US" dirty="0"/>
              <a:t>in hydrogen as probe for new physics</a:t>
            </a:r>
            <a:endParaRPr lang="LID4096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4C149C-CBD7-4DA5-9FFD-C592D365380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43518" y="3496263"/>
            <a:ext cx="4524375" cy="2698541"/>
          </a:xfrm>
        </p:spPr>
        <p:txBody>
          <a:bodyPr/>
          <a:lstStyle/>
          <a:p>
            <a:r>
              <a:rPr lang="en-US" dirty="0"/>
              <a:t>Cavendish </a:t>
            </a:r>
            <a:r>
              <a:rPr lang="en-US" dirty="0" smtClean="0"/>
              <a:t>experiment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/>
              <a:t>Bounds on fifth forces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A8E9719-BF91-410C-9B94-F25D1F3A07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EDDC-9230-4D29-BFAA-4E8B24350E58}" type="slidenum">
              <a:rPr lang="LID4096" smtClean="0"/>
              <a:t>4</a:t>
            </a:fld>
            <a:endParaRPr lang="LID4096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73D09675-D116-41EF-B0DB-C44921944ED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09135" y="1557437"/>
            <a:ext cx="4119120" cy="4251411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3C7E58E-76FF-43CE-AAC1-C7E0BBADEEEA}"/>
              </a:ext>
            </a:extLst>
          </p:cNvPr>
          <p:cNvGrpSpPr/>
          <p:nvPr/>
        </p:nvGrpSpPr>
        <p:grpSpPr>
          <a:xfrm>
            <a:off x="6932958" y="1557434"/>
            <a:ext cx="2345497" cy="1780268"/>
            <a:chOff x="5389905" y="1557434"/>
            <a:chExt cx="2345497" cy="1780268"/>
          </a:xfrm>
        </p:grpSpPr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BCA73E10-F94B-4068-BD92-0E9C2EE4D6D9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5389905" y="1557434"/>
              <a:ext cx="2345497" cy="1581052"/>
              <a:chOff x="5024781" y="2095680"/>
              <a:chExt cx="2154960" cy="1452615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153B8BA-89EE-4E38-9A7A-98F1F95ACE06}"/>
                  </a:ext>
                </a:extLst>
              </p:cNvPr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024781" y="2095680"/>
                <a:ext cx="2154960" cy="1302840"/>
              </a:xfrm>
              <a:prstGeom prst="rect">
                <a:avLst/>
              </a:prstGeom>
            </p:spPr>
          </p:pic>
          <p:sp>
            <p:nvSpPr>
              <p:cNvPr id="7" name="Line 4">
                <a:extLst>
                  <a:ext uri="{FF2B5EF4-FFF2-40B4-BE49-F238E27FC236}">
                    <a16:creationId xmlns:a16="http://schemas.microsoft.com/office/drawing/2014/main" id="{05CE842E-0CCA-4D5C-B1CF-F5F1CF78006B}"/>
                  </a:ext>
                </a:extLst>
              </p:cNvPr>
              <p:cNvSpPr/>
              <p:nvPr/>
            </p:nvSpPr>
            <p:spPr>
              <a:xfrm flipV="1">
                <a:off x="5879171" y="3233250"/>
                <a:ext cx="971387" cy="315045"/>
              </a:xfrm>
              <a:prstGeom prst="line">
                <a:avLst/>
              </a:prstGeom>
              <a:ln w="18360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</p:sp>
        </p:grpSp>
        <mc:AlternateContent xmlns:mc="http://schemas.openxmlformats.org/markup-compatibility/2006" xmlns:a14="http://schemas.microsoft.com/office/drawing/2010/main">
          <mc:Choice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C30CF38-1682-4462-9EE5-7E6C06D93EAC}"/>
                    </a:ext>
                  </a:extLst>
                </p:cNvPr>
                <p:cNvSpPr txBox="1"/>
                <p:nvPr/>
              </p:nvSpPr>
              <p:spPr>
                <a:xfrm>
                  <a:off x="6505882" y="2950032"/>
                  <a:ext cx="871231" cy="387670"/>
                </a:xfrm>
                <a:prstGeom prst="rect">
                  <a:avLst/>
                </a:prstGeom>
                <a:noFill/>
              </p:spPr>
              <p:txBody>
                <a:bodyPr wrap="squar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m:rPr>
                            <m:sty m:val="p"/>
                          </m:rPr>
                          <a:rPr lang="en-US" sz="2400">
                            <a:latin typeface="Cambria Math" panose="02040503050406030204" pitchFamily="18" charset="0"/>
                          </a:rPr>
                          <m:t>r</m:t>
                        </m:r>
                        <m:r>
                          <a:rPr lang="en-US" sz="2400">
                            <a:latin typeface="Cambria Math" panose="02040503050406030204" pitchFamily="18" charset="0"/>
                          </a:rPr>
                          <m:t> ~ </m:t>
                        </m:r>
                        <m:r>
                          <a:rPr lang="en-US" sz="2400" i="1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Å</m:t>
                        </m:r>
                      </m:oMath>
                    </m:oMathPara>
                  </a14:m>
                  <a:endParaRPr lang="LID4096" sz="2400" dirty="0"/>
                </a:p>
              </p:txBody>
            </p:sp>
          </mc:Choice>
          <mc:Fallback xmlns="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AC30CF38-1682-4462-9EE5-7E6C06D93EAC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505882" y="2950032"/>
                  <a:ext cx="871231" cy="387670"/>
                </a:xfrm>
                <a:prstGeom prst="rect">
                  <a:avLst/>
                </a:prstGeom>
                <a:blipFill>
                  <a:blip r:embed="rId6"/>
                  <a:stretch>
                    <a:fillRect t="-10938" r="-4895" b="-14063"/>
                  </a:stretch>
                </a:blipFill>
              </p:spPr>
              <p:txBody>
                <a:bodyPr/>
                <a:lstStyle/>
                <a:p>
                  <a:r>
                    <a:rPr lang="LID4096">
                      <a:noFill/>
                    </a:rPr>
                    <a:t> </a:t>
                  </a:r>
                </a:p>
              </p:txBody>
            </p:sp>
          </mc:Fallback>
        </mc:AlternateContent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8BB4BE8A-F09E-4C88-A30D-B50ABEF5E611}"/>
              </a:ext>
            </a:extLst>
          </p:cNvPr>
          <p:cNvSpPr/>
          <p:nvPr/>
        </p:nvSpPr>
        <p:spPr>
          <a:xfrm>
            <a:off x="2624681" y="5998807"/>
            <a:ext cx="48143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ID4096" dirty="0">
                <a:solidFill>
                  <a:srgbClr val="006AAC"/>
                </a:solidFill>
              </a:rPr>
              <a:t>E</a:t>
            </a:r>
            <a:r>
              <a:rPr lang="en-GB" dirty="0">
                <a:solidFill>
                  <a:srgbClr val="006AAC"/>
                </a:solidFill>
              </a:rPr>
              <a:t>.</a:t>
            </a:r>
            <a:r>
              <a:rPr lang="LID4096" dirty="0">
                <a:solidFill>
                  <a:srgbClr val="006AAC"/>
                </a:solidFill>
              </a:rPr>
              <a:t>J</a:t>
            </a:r>
            <a:r>
              <a:rPr lang="en-GB" dirty="0">
                <a:solidFill>
                  <a:srgbClr val="006AAC"/>
                </a:solidFill>
              </a:rPr>
              <a:t>.</a:t>
            </a:r>
            <a:r>
              <a:rPr lang="LID4096" dirty="0">
                <a:solidFill>
                  <a:srgbClr val="006AAC"/>
                </a:solidFill>
              </a:rPr>
              <a:t>S</a:t>
            </a:r>
            <a:r>
              <a:rPr lang="en-GB" dirty="0" err="1">
                <a:solidFill>
                  <a:srgbClr val="006AAC"/>
                </a:solidFill>
              </a:rPr>
              <a:t>alumbides</a:t>
            </a:r>
            <a:r>
              <a:rPr lang="LID4096" dirty="0">
                <a:solidFill>
                  <a:srgbClr val="006AAC"/>
                </a:solidFill>
              </a:rPr>
              <a:t>, J. Komasa, K. Pachucki,</a:t>
            </a:r>
            <a:r>
              <a:rPr lang="en-US" dirty="0">
                <a:solidFill>
                  <a:srgbClr val="006AAC"/>
                </a:solidFill>
              </a:rPr>
              <a:t> </a:t>
            </a:r>
            <a:r>
              <a:rPr lang="LID4096" i="1" dirty="0">
                <a:solidFill>
                  <a:srgbClr val="006AAC"/>
                </a:solidFill>
              </a:rPr>
              <a:t>et al.</a:t>
            </a:r>
            <a:r>
              <a:rPr lang="LID4096" dirty="0">
                <a:solidFill>
                  <a:srgbClr val="006AAC"/>
                </a:solidFill>
              </a:rPr>
              <a:t>, </a:t>
            </a:r>
            <a:endParaRPr lang="en-US" dirty="0">
              <a:solidFill>
                <a:srgbClr val="006AAC"/>
              </a:solidFill>
            </a:endParaRPr>
          </a:p>
          <a:p>
            <a:r>
              <a:rPr lang="LID4096" i="1" dirty="0">
                <a:solidFill>
                  <a:srgbClr val="006AAC"/>
                </a:solidFill>
              </a:rPr>
              <a:t>Phys. Rev. D </a:t>
            </a:r>
            <a:r>
              <a:rPr lang="LID4096" b="1" dirty="0">
                <a:solidFill>
                  <a:srgbClr val="006AAC"/>
                </a:solidFill>
              </a:rPr>
              <a:t>87</a:t>
            </a:r>
            <a:r>
              <a:rPr lang="LID4096" dirty="0">
                <a:solidFill>
                  <a:srgbClr val="006AAC"/>
                </a:solidFill>
              </a:rPr>
              <a:t>, 112008 (2013)</a:t>
            </a:r>
          </a:p>
        </p:txBody>
      </p:sp>
    </p:spTree>
    <p:extLst>
      <p:ext uri="{BB962C8B-B14F-4D97-AF65-F5344CB8AC3E}">
        <p14:creationId xmlns:p14="http://schemas.microsoft.com/office/powerpoint/2010/main" val="1016076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0" y="2609636"/>
            <a:ext cx="12192000" cy="1325563"/>
          </a:xfrm>
          <a:prstGeom prst="rect">
            <a:avLst/>
          </a:prstGeo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Thank you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96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HD hyperfine levels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83780" y="1056291"/>
                <a:ext cx="10859814" cy="5015570"/>
              </a:xfrm>
            </p:spPr>
            <p:txBody>
              <a:bodyPr>
                <a:normAutofit lnSpcReduction="10000"/>
              </a:bodyPr>
              <a:lstStyle/>
              <a:p>
                <a:endParaRPr lang="en-US" dirty="0" smtClean="0"/>
              </a:p>
              <a:p>
                <a:r>
                  <a:rPr lang="en-US" dirty="0" smtClean="0"/>
                  <a:t>Interaction between nuclear spins( d-p):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=1,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𝑝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=</m:t>
                    </m:r>
                    <m:f>
                      <m:fPr>
                        <m:type m:val="skw"/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GB" dirty="0" smtClean="0"/>
                  <a:t> and rotational quantum number J</a:t>
                </a:r>
              </a:p>
              <a:p>
                <a:endParaRPr lang="en-GB" dirty="0" smtClean="0"/>
              </a:p>
              <a:p>
                <a:pPr lvl="1"/>
                <a:r>
                  <a:rPr lang="en-US" dirty="0" smtClean="0"/>
                  <a:t>v=0, J=1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dirty="0" smtClean="0"/>
                  <a:t> 5 levels        F=(</a:t>
                </a:r>
                <a14:m>
                  <m:oMath xmlns:m="http://schemas.openxmlformats.org/officeDocument/2006/math">
                    <m:r>
                      <a:rPr lang="en-US" b="0" i="0" smtClean="0">
                        <a:latin typeface="Cambria Math" panose="02040503050406030204" pitchFamily="18" charset="0"/>
                      </a:rPr>
                      <m:t>(−)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 smtClean="0"/>
                  <a:t>,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+)</m:t>
                    </m:r>
                  </m:oMath>
                </a14:m>
                <a:r>
                  <a:rPr lang="en-US" dirty="0"/>
                  <a:t> 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,(−)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v=2, </a:t>
                </a:r>
                <a:r>
                  <a:rPr lang="en-US" dirty="0"/>
                  <a:t>J=2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GB" dirty="0" smtClean="0"/>
                  <a:t> 6 levels 	   F=</a:t>
                </a:r>
                <a:r>
                  <a:rPr lang="en-US" dirty="0" smtClean="0"/>
                  <a:t>(</a:t>
                </a:r>
                <a14:m>
                  <m:oMath xmlns:m="http://schemas.openxmlformats.org/officeDocument/2006/math"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7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1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</m:oMath>
                </a14:m>
                <a:r>
                  <a:rPr lang="en-US" dirty="0"/>
                  <a:t>, </a:t>
                </a:r>
                <a14:m>
                  <m:oMath xmlns:m="http://schemas.openxmlformats.org/officeDocument/2006/math"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3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>
                        <a:latin typeface="Cambria Math" panose="02040503050406030204" pitchFamily="18" charset="0"/>
                      </a:rPr>
                      <m:t>(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+</m:t>
                    </m:r>
                    <m:r>
                      <a:rPr lang="en-US">
                        <a:latin typeface="Cambria Math" panose="02040503050406030204" pitchFamily="18" charset="0"/>
                      </a:rPr>
                      <m:t>)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,</m:t>
                    </m:r>
                    <m:r>
                      <a:rPr lang="en-US" b="0" i="1" smtClean="0">
                        <a:latin typeface="Cambria Math" panose="02040503050406030204" pitchFamily="18" charset="0"/>
                      </a:rPr>
                      <m:t>(−)</m:t>
                    </m:r>
                    <m:f>
                      <m:fPr>
                        <m:type m:val="skw"/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i="1">
                            <a:latin typeface="Cambria Math" panose="02040503050406030204" pitchFamily="18" charset="0"/>
                          </a:rPr>
                          <m:t>5</m:t>
                        </m:r>
                      </m:num>
                      <m:den>
                        <m:r>
                          <a:rPr lang="en-US" i="1">
                            <a:latin typeface="Cambria Math" panose="02040503050406030204" pitchFamily="18" charset="0"/>
                          </a:rPr>
                          <m:t>2</m:t>
                        </m:r>
                      </m:den>
                    </m:f>
                    <m:r>
                      <a:rPr lang="en-US" i="1">
                        <a:latin typeface="Cambria Math" panose="02040503050406030204" pitchFamily="18" charset="0"/>
                      </a:rPr>
                      <m:t>)</m:t>
                    </m:r>
                  </m:oMath>
                </a14:m>
                <a:endParaRPr lang="en-US" dirty="0" smtClean="0"/>
              </a:p>
              <a:p>
                <a:pPr lvl="1"/>
                <a:endParaRPr lang="en-US" dirty="0"/>
              </a:p>
              <a:p>
                <a:r>
                  <a:rPr lang="en-US" dirty="0" smtClean="0"/>
                  <a:t>Allowed transitions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∆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𝐹</m:t>
                    </m:r>
                    <m:r>
                      <a:rPr lang="en-US" i="1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=0</m:t>
                    </m:r>
                    <m:r>
                      <a:rPr lang="en-US" b="0" i="0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,</m:t>
                    </m:r>
                    <m:f>
                      <m:fPr>
                        <m:type m:val="skw"/>
                        <m:ctrlP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+</m:t>
                        </m:r>
                      </m:num>
                      <m:den>
                        <m:r>
                          <a:rPr lang="en-US" sz="18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</a:rPr>
                          <m:t>−</m:t>
                        </m:r>
                      </m:den>
                    </m:f>
                    <m:r>
                      <a:rPr lang="en-US" i="1" dirty="0" smtClean="0">
                        <a:latin typeface="Cambria Math" panose="02040503050406030204" pitchFamily="18" charset="0"/>
                      </a:rPr>
                      <m:t>1</m:t>
                    </m:r>
                  </m:oMath>
                </a14:m>
                <a:r>
                  <a:rPr lang="en-US" dirty="0" smtClean="0"/>
                  <a:t>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</m:t>
                    </m:r>
                  </m:oMath>
                </a14:m>
                <a:r>
                  <a:rPr lang="en-US" b="0" i="0" dirty="0" smtClean="0">
                    <a:latin typeface="+mj-lt"/>
                  </a:rPr>
                  <a:t> </a:t>
                </a:r>
                <a:r>
                  <a:rPr lang="en-US" b="0" i="0" dirty="0" smtClean="0"/>
                  <a:t>21 transitions</a:t>
                </a:r>
              </a:p>
              <a:p>
                <a:endParaRPr lang="en-US" b="0" i="0" dirty="0" smtClean="0"/>
              </a:p>
              <a:p>
                <a:endParaRPr lang="en-US" dirty="0"/>
              </a:p>
              <a:p>
                <a:pPr marL="0" indent="0">
                  <a:buNone/>
                </a:pPr>
                <a:r>
                  <a:rPr lang="en-GB" sz="2400" dirty="0" smtClean="0"/>
                  <a:t>	N</a:t>
                </a:r>
                <a:r>
                  <a:rPr lang="en-GB" sz="2400" dirty="0"/>
                  <a:t>. F. Ramsey and H. R. Lewis, Phys. Rev. </a:t>
                </a:r>
                <a:r>
                  <a:rPr lang="en-GB" sz="2400" b="1" dirty="0"/>
                  <a:t>108</a:t>
                </a:r>
                <a:r>
                  <a:rPr lang="en-GB" sz="2400" dirty="0"/>
                  <a:t>, 1246 (1957</a:t>
                </a:r>
                <a:r>
                  <a:rPr lang="en-GB" sz="2400" dirty="0" smtClean="0"/>
                  <a:t>)</a:t>
                </a:r>
                <a:endParaRPr lang="en-US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83780" y="1056291"/>
                <a:ext cx="10859814" cy="5015570"/>
              </a:xfrm>
              <a:blipFill>
                <a:blip r:embed="rId3"/>
                <a:stretch>
                  <a:fillRect l="-1011" r="-50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48827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6704" y="375197"/>
            <a:ext cx="8923282" cy="5966151"/>
          </a:xfrm>
        </p:spPr>
      </p:pic>
    </p:spTree>
    <p:extLst>
      <p:ext uri="{BB962C8B-B14F-4D97-AF65-F5344CB8AC3E}">
        <p14:creationId xmlns:p14="http://schemas.microsoft.com/office/powerpoint/2010/main" val="2703409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2" name="Title 1"/>
              <p:cNvSpPr>
                <a:spLocks noGrp="1"/>
              </p:cNvSpPr>
              <p:nvPr>
                <p:ph type="title"/>
              </p:nvPr>
            </p:nvSpPr>
            <p:spPr>
              <a:xfrm>
                <a:off x="0" y="0"/>
                <a:ext cx="12192000" cy="1325563"/>
              </a:xfrm>
              <a:blipFill>
                <a:blip r:embed="rId2">
                  <a:alphaModFix amt="42000"/>
                </a:blip>
                <a:tile tx="0" ty="0" sx="100000" sy="100000" flip="none" algn="tl"/>
              </a:blipFill>
            </p:spPr>
            <p:txBody>
              <a:bodyPr/>
              <a:lstStyle/>
              <a:p>
                <a:r>
                  <a:rPr lang="en-US" dirty="0" smtClean="0"/>
                  <a:t>	History of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nor/>
                          </m:rPr>
                          <a:rPr lang="en-US" dirty="0"/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</m:oMath>
                </a14:m>
                <a:r>
                  <a:rPr lang="en-GB" dirty="0" smtClean="0"/>
                  <a:t> and </a:t>
                </a:r>
                <a:r>
                  <a:rPr lang="en-US" dirty="0"/>
                  <a:t>HD </a:t>
                </a:r>
                <a:endParaRPr lang="en-GB" dirty="0"/>
              </a:p>
            </p:txBody>
          </p:sp>
        </mc:Choice>
        <mc:Fallback xmlns="">
          <p:sp>
            <p:nvSpPr>
              <p:cNvPr id="2" name="Title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title"/>
              </p:nvPr>
            </p:nvSpPr>
            <p:spPr>
              <a:xfrm>
                <a:off x="0" y="0"/>
                <a:ext cx="12192000" cy="1325563"/>
              </a:xfrm>
              <a:blipFill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 panose="02040503050406030204" pitchFamily="18" charset="0"/>
                          </a:rPr>
                          <m:t>H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 </m:t>
                    </m:r>
                  </m:oMath>
                </a14:m>
                <a:r>
                  <a:rPr lang="en-GB" dirty="0" smtClean="0"/>
                  <a:t>quadrupole transitions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→ </m:t>
                    </m:r>
                  </m:oMath>
                </a14:m>
                <a:r>
                  <a:rPr lang="en-GB" dirty="0" smtClean="0"/>
                  <a:t>very low intensity</a:t>
                </a:r>
              </a:p>
              <a:p>
                <a:r>
                  <a:rPr lang="en-US" dirty="0" smtClean="0"/>
                  <a:t>Absorption path length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~50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r>
                  <a:rPr lang="en-GB" dirty="0" smtClean="0"/>
                  <a:t> for 1 </a:t>
                </a:r>
                <a:r>
                  <a:rPr lang="en-GB" dirty="0" err="1" smtClean="0"/>
                  <a:t>atm</a:t>
                </a:r>
                <a:r>
                  <a:rPr lang="en-GB" dirty="0" smtClean="0"/>
                  <a:t> </a:t>
                </a:r>
              </a:p>
              <a:p>
                <a:endParaRPr lang="en-GB" dirty="0" smtClean="0"/>
              </a:p>
              <a:p>
                <a:r>
                  <a:rPr lang="en-US" dirty="0" smtClean="0"/>
                  <a:t>HD weak dipole transition due to non-adiabatic effects</a:t>
                </a:r>
              </a:p>
              <a:p>
                <a:r>
                  <a:rPr lang="en-US" dirty="0"/>
                  <a:t>Absorption path length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~</m:t>
                    </m:r>
                    <m:r>
                      <a:rPr lang="en-US" b="0" i="0" smtClean="0">
                        <a:latin typeface="Cambria Math" panose="02040503050406030204" pitchFamily="18" charset="0"/>
                      </a:rPr>
                      <m:t>1 </m:t>
                    </m:r>
                    <m:r>
                      <m:rPr>
                        <m:sty m:val="p"/>
                      </m:rPr>
                      <a:rPr lang="en-US" b="0" i="0" smtClean="0">
                        <a:latin typeface="Cambria Math" panose="02040503050406030204" pitchFamily="18" charset="0"/>
                      </a:rPr>
                      <m:t>km</m:t>
                    </m:r>
                  </m:oMath>
                </a14:m>
                <a:r>
                  <a:rPr lang="en-GB" dirty="0"/>
                  <a:t> for 1 </a:t>
                </a:r>
                <a:r>
                  <a:rPr lang="en-GB" dirty="0" err="1"/>
                  <a:t>atm</a:t>
                </a:r>
                <a:r>
                  <a:rPr lang="en-GB" dirty="0"/>
                  <a:t> </a:t>
                </a:r>
              </a:p>
              <a:p>
                <a:endParaRPr lang="en-US" dirty="0" smtClean="0"/>
              </a:p>
              <a:p>
                <a:r>
                  <a:rPr lang="en-US" dirty="0" smtClean="0"/>
                  <a:t>Herzberg in the 1950 : at 3 </a:t>
                </a:r>
                <a:r>
                  <a:rPr lang="en-US" dirty="0" err="1" smtClean="0"/>
                  <a:t>atm</a:t>
                </a:r>
                <a:r>
                  <a:rPr lang="en-US" dirty="0" smtClean="0"/>
                  <a:t>  / path of 200m</a:t>
                </a:r>
                <a:endParaRPr lang="en-US" dirty="0"/>
              </a:p>
              <a:p>
                <a:pPr marL="0" indent="0">
                  <a:buNone/>
                </a:pPr>
                <a:endParaRPr lang="en-US" dirty="0" smtClean="0"/>
              </a:p>
              <a:p>
                <a:pPr marL="0" indent="0">
                  <a:buNone/>
                </a:pPr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4"/>
                <a:stretch>
                  <a:fillRect l="-1043" t="-22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4" name="Picture 18" descr="C:\Users\Wim Ubachs\Contacts\Desktop\FOM-Prog-BMDC\Plaatjes\Herzberg in lab.jpg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794" r="1542" b="-1"/>
          <a:stretch/>
        </p:blipFill>
        <p:spPr bwMode="auto">
          <a:xfrm>
            <a:off x="8152545" y="3729016"/>
            <a:ext cx="4039456" cy="3128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139750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39453" t="11547" r="42377" b="13091"/>
          <a:stretch/>
        </p:blipFill>
        <p:spPr>
          <a:xfrm rot="5400000">
            <a:off x="4173585" y="-735832"/>
            <a:ext cx="3605046" cy="9968028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/>
          <a:srcRect l="26653" t="9073" r="29338" b="77904"/>
          <a:stretch/>
        </p:blipFill>
        <p:spPr>
          <a:xfrm>
            <a:off x="203200" y="355601"/>
            <a:ext cx="10814979" cy="19739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60820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31">
            <a:extLst>
              <a:ext uri="{FF2B5EF4-FFF2-40B4-BE49-F238E27FC236}">
                <a16:creationId xmlns:a16="http://schemas.microsoft.com/office/drawing/2014/main" id="{959EB434-B584-4101-8864-AE118B600C5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134288" y="1489486"/>
            <a:ext cx="6600825" cy="2143125"/>
          </a:xfrm>
          <a:prstGeom prst="rect">
            <a:avLst/>
          </a:prstGeom>
        </p:spPr>
      </p:pic>
      <p:pic>
        <p:nvPicPr>
          <p:cNvPr id="136" name="Picture 135">
            <a:extLst>
              <a:ext uri="{FF2B5EF4-FFF2-40B4-BE49-F238E27FC236}">
                <a16:creationId xmlns:a16="http://schemas.microsoft.com/office/drawing/2014/main" id="{6708B544-E79B-41E5-8C39-D507CFCAF7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134288" y="1495643"/>
            <a:ext cx="6715125" cy="1638300"/>
          </a:xfrm>
          <a:prstGeom prst="rect">
            <a:avLst/>
          </a:prstGeom>
        </p:spPr>
      </p:pic>
      <p:sp>
        <p:nvSpPr>
          <p:cNvPr id="135" name="Rectangle: Rounded Corners 134">
            <a:extLst>
              <a:ext uri="{FF2B5EF4-FFF2-40B4-BE49-F238E27FC236}">
                <a16:creationId xmlns:a16="http://schemas.microsoft.com/office/drawing/2014/main" id="{A6794066-C201-400A-B190-E74B35396918}"/>
              </a:ext>
            </a:extLst>
          </p:cNvPr>
          <p:cNvSpPr/>
          <p:nvPr/>
        </p:nvSpPr>
        <p:spPr>
          <a:xfrm>
            <a:off x="8224780" y="2845006"/>
            <a:ext cx="2328913" cy="1602715"/>
          </a:xfrm>
          <a:prstGeom prst="roundRect">
            <a:avLst>
              <a:gd name="adj" fmla="val 5489"/>
            </a:avLst>
          </a:prstGeom>
          <a:solidFill>
            <a:schemeClr val="bg2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4" name="Picture 133">
            <a:extLst>
              <a:ext uri="{FF2B5EF4-FFF2-40B4-BE49-F238E27FC236}">
                <a16:creationId xmlns:a16="http://schemas.microsoft.com/office/drawing/2014/main" id="{0AC7F828-7E8F-4718-99B6-AEFEB2D2132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10800000">
            <a:off x="8316593" y="2933459"/>
            <a:ext cx="2145280" cy="139850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40E274-29CE-482B-9A65-ED6D4B1482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-11211"/>
            <a:ext cx="12192000" cy="1325563"/>
          </a:xfrm>
          <a:blipFill>
            <a:blip r:embed="rId6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r>
              <a:rPr lang="en-US" dirty="0" smtClean="0"/>
              <a:t>	Direct </a:t>
            </a:r>
            <a:r>
              <a:rPr lang="en-US" dirty="0"/>
              <a:t>excitation of first overtone band in HD</a:t>
            </a:r>
            <a:endParaRPr lang="LID4096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0510FDD-AE9A-4E2E-AB48-145AE4CEB4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EDDC-9230-4D29-BFAA-4E8B24350E58}" type="slidenum">
              <a:rPr lang="LID4096" smtClean="0"/>
              <a:t>7</a:t>
            </a:fld>
            <a:endParaRPr lang="LID4096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A86FA3D-0A5F-43B7-983F-538446A90E9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44759" y="2951387"/>
            <a:ext cx="2131502" cy="1329744"/>
          </a:xfrm>
          <a:prstGeom prst="rect">
            <a:avLst/>
          </a:prstGeom>
        </p:spPr>
      </p:pic>
      <mc:AlternateContent xmlns:mc="http://schemas.openxmlformats.org/markup-compatibility/2006" xmlns:p14="http://schemas.microsoft.com/office/powerpoint/2010/main">
        <mc:Choice Requires="p14">
          <p:contentPart p14:bwMode="auto" r:id="rId8">
            <p14:nvContentPartPr>
              <p14:cNvPr id="33" name="Ink 32">
                <a:extLst>
                  <a:ext uri="{FF2B5EF4-FFF2-40B4-BE49-F238E27FC236}">
                    <a16:creationId xmlns:a16="http://schemas.microsoft.com/office/drawing/2014/main" id="{B865E874-6E3D-4289-ABCE-8BCE8A8B7F73}"/>
                  </a:ext>
                </a:extLst>
              </p14:cNvPr>
              <p14:cNvContentPartPr/>
              <p14:nvPr/>
            </p14:nvContentPartPr>
            <p14:xfrm>
              <a:off x="6761724" y="2095962"/>
              <a:ext cx="33120" cy="30600"/>
            </p14:xfrm>
          </p:contentPart>
        </mc:Choice>
        <mc:Fallback xmlns="">
          <p:pic>
            <p:nvPicPr>
              <p:cNvPr id="33" name="Ink 32">
                <a:extLst>
                  <a:ext uri="{FF2B5EF4-FFF2-40B4-BE49-F238E27FC236}">
                    <a16:creationId xmlns:a16="http://schemas.microsoft.com/office/drawing/2014/main" id="{B865E874-6E3D-4289-ABCE-8BCE8A8B7F73}"/>
                  </a:ext>
                </a:extLst>
              </p:cNvPr>
              <p:cNvPicPr/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6749259" y="2083002"/>
                <a:ext cx="57337" cy="55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0">
            <p14:nvContentPartPr>
              <p14:cNvPr id="41" name="Ink 40">
                <a:extLst>
                  <a:ext uri="{FF2B5EF4-FFF2-40B4-BE49-F238E27FC236}">
                    <a16:creationId xmlns:a16="http://schemas.microsoft.com/office/drawing/2014/main" id="{B6B960F5-6027-48B6-BFBD-B2E067606F4B}"/>
                  </a:ext>
                </a:extLst>
              </p14:cNvPr>
              <p14:cNvContentPartPr/>
              <p14:nvPr/>
            </p14:nvContentPartPr>
            <p14:xfrm>
              <a:off x="7991454" y="1733756"/>
              <a:ext cx="16920" cy="36720"/>
            </p14:xfrm>
          </p:contentPart>
        </mc:Choice>
        <mc:Fallback xmlns="">
          <p:pic>
            <p:nvPicPr>
              <p:cNvPr id="41" name="Ink 40">
                <a:extLst>
                  <a:ext uri="{FF2B5EF4-FFF2-40B4-BE49-F238E27FC236}">
                    <a16:creationId xmlns:a16="http://schemas.microsoft.com/office/drawing/2014/main" id="{B6B960F5-6027-48B6-BFBD-B2E067606F4B}"/>
                  </a:ext>
                </a:extLst>
              </p:cNvPr>
              <p:cNvPicPr/>
              <p:nvPr/>
            </p:nvPicPr>
            <p:blipFill>
              <a:blip r:embed="rId11"/>
              <a:stretch>
                <a:fillRect/>
              </a:stretch>
            </p:blipFill>
            <p:spPr>
              <a:xfrm>
                <a:off x="7979214" y="1721516"/>
                <a:ext cx="40680" cy="6228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2">
            <p14:nvContentPartPr>
              <p14:cNvPr id="42" name="Ink 41">
                <a:extLst>
                  <a:ext uri="{FF2B5EF4-FFF2-40B4-BE49-F238E27FC236}">
                    <a16:creationId xmlns:a16="http://schemas.microsoft.com/office/drawing/2014/main" id="{729D2EB1-0C84-43C5-AD3A-53C4FB9A948D}"/>
                  </a:ext>
                </a:extLst>
              </p14:cNvPr>
              <p14:cNvContentPartPr/>
              <p14:nvPr/>
            </p14:nvContentPartPr>
            <p14:xfrm>
              <a:off x="7771854" y="1965956"/>
              <a:ext cx="24840" cy="29520"/>
            </p14:xfrm>
          </p:contentPart>
        </mc:Choice>
        <mc:Fallback xmlns="">
          <p:pic>
            <p:nvPicPr>
              <p:cNvPr id="42" name="Ink 41">
                <a:extLst>
                  <a:ext uri="{FF2B5EF4-FFF2-40B4-BE49-F238E27FC236}">
                    <a16:creationId xmlns:a16="http://schemas.microsoft.com/office/drawing/2014/main" id="{729D2EB1-0C84-43C5-AD3A-53C4FB9A948D}"/>
                  </a:ext>
                </a:extLst>
              </p:cNvPr>
              <p:cNvPicPr/>
              <p:nvPr/>
            </p:nvPicPr>
            <p:blipFill>
              <a:blip r:embed="rId13"/>
              <a:stretch>
                <a:fillRect/>
              </a:stretch>
            </p:blipFill>
            <p:spPr>
              <a:xfrm>
                <a:off x="7758724" y="1952796"/>
                <a:ext cx="45777" cy="5548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4">
            <p14:nvContentPartPr>
              <p14:cNvPr id="47" name="Ink 46">
                <a:extLst>
                  <a:ext uri="{FF2B5EF4-FFF2-40B4-BE49-F238E27FC236}">
                    <a16:creationId xmlns:a16="http://schemas.microsoft.com/office/drawing/2014/main" id="{A692E80F-4267-42F7-B2CF-0E9DA5594D3B}"/>
                  </a:ext>
                </a:extLst>
              </p14:cNvPr>
              <p14:cNvContentPartPr/>
              <p14:nvPr/>
            </p14:nvContentPartPr>
            <p14:xfrm>
              <a:off x="6774785" y="1752116"/>
              <a:ext cx="173880" cy="318240"/>
            </p14:xfrm>
          </p:contentPart>
        </mc:Choice>
        <mc:Fallback xmlns="">
          <p:pic>
            <p:nvPicPr>
              <p:cNvPr id="47" name="Ink 46">
                <a:extLst>
                  <a:ext uri="{FF2B5EF4-FFF2-40B4-BE49-F238E27FC236}">
                    <a16:creationId xmlns:a16="http://schemas.microsoft.com/office/drawing/2014/main" id="{A692E80F-4267-42F7-B2CF-0E9DA5594D3B}"/>
                  </a:ext>
                </a:extLst>
              </p:cNvPr>
              <p:cNvPicPr/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6761133" y="1739502"/>
                <a:ext cx="200106" cy="340946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6">
            <p14:nvContentPartPr>
              <p14:cNvPr id="51" name="Ink 50">
                <a:extLst>
                  <a:ext uri="{FF2B5EF4-FFF2-40B4-BE49-F238E27FC236}">
                    <a16:creationId xmlns:a16="http://schemas.microsoft.com/office/drawing/2014/main" id="{5FD3E672-00A3-4EB1-8307-E8CD9403D4BC}"/>
                  </a:ext>
                </a:extLst>
              </p14:cNvPr>
              <p14:cNvContentPartPr/>
              <p14:nvPr/>
            </p14:nvContentPartPr>
            <p14:xfrm>
              <a:off x="7786614" y="1716116"/>
              <a:ext cx="149400" cy="81360"/>
            </p14:xfrm>
          </p:contentPart>
        </mc:Choice>
        <mc:Fallback xmlns="">
          <p:pic>
            <p:nvPicPr>
              <p:cNvPr id="51" name="Ink 50">
                <a:extLst>
                  <a:ext uri="{FF2B5EF4-FFF2-40B4-BE49-F238E27FC236}">
                    <a16:creationId xmlns:a16="http://schemas.microsoft.com/office/drawing/2014/main" id="{5FD3E672-00A3-4EB1-8307-E8CD9403D4BC}"/>
                  </a:ext>
                </a:extLst>
              </p:cNvPr>
              <p:cNvPicPr/>
              <p:nvPr/>
            </p:nvPicPr>
            <p:blipFill>
              <a:blip r:embed="rId17"/>
              <a:stretch>
                <a:fillRect/>
              </a:stretch>
            </p:blipFill>
            <p:spPr>
              <a:xfrm>
                <a:off x="7772608" y="1702436"/>
                <a:ext cx="173103" cy="10944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8">
            <p14:nvContentPartPr>
              <p14:cNvPr id="54" name="Ink 53">
                <a:extLst>
                  <a:ext uri="{FF2B5EF4-FFF2-40B4-BE49-F238E27FC236}">
                    <a16:creationId xmlns:a16="http://schemas.microsoft.com/office/drawing/2014/main" id="{B44B7B2A-EB46-4F83-911C-7AE10F5C5A8A}"/>
                  </a:ext>
                </a:extLst>
              </p14:cNvPr>
              <p14:cNvContentPartPr/>
              <p14:nvPr/>
            </p14:nvContentPartPr>
            <p14:xfrm>
              <a:off x="7922433" y="1832215"/>
              <a:ext cx="153360" cy="320040"/>
            </p14:xfrm>
          </p:contentPart>
        </mc:Choice>
        <mc:Fallback xmlns="">
          <p:pic>
            <p:nvPicPr>
              <p:cNvPr id="54" name="Ink 53">
                <a:extLst>
                  <a:ext uri="{FF2B5EF4-FFF2-40B4-BE49-F238E27FC236}">
                    <a16:creationId xmlns:a16="http://schemas.microsoft.com/office/drawing/2014/main" id="{B44B7B2A-EB46-4F83-911C-7AE10F5C5A8A}"/>
                  </a:ext>
                </a:extLst>
              </p:cNvPr>
              <p:cNvPicPr/>
              <p:nvPr/>
            </p:nvPicPr>
            <p:blipFill>
              <a:blip r:embed="rId19"/>
              <a:stretch>
                <a:fillRect/>
              </a:stretch>
            </p:blipFill>
            <p:spPr>
              <a:xfrm>
                <a:off x="7908785" y="1818191"/>
                <a:ext cx="179578" cy="347729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0">
            <p14:nvContentPartPr>
              <p14:cNvPr id="55" name="Ink 54">
                <a:extLst>
                  <a:ext uri="{FF2B5EF4-FFF2-40B4-BE49-F238E27FC236}">
                    <a16:creationId xmlns:a16="http://schemas.microsoft.com/office/drawing/2014/main" id="{3523AE75-1C13-463C-A453-D12DE208510C}"/>
                  </a:ext>
                </a:extLst>
              </p14:cNvPr>
              <p14:cNvContentPartPr/>
              <p14:nvPr/>
            </p14:nvContentPartPr>
            <p14:xfrm>
              <a:off x="7774734" y="2018516"/>
              <a:ext cx="63000" cy="125640"/>
            </p14:xfrm>
          </p:contentPart>
        </mc:Choice>
        <mc:Fallback xmlns="">
          <p:pic>
            <p:nvPicPr>
              <p:cNvPr id="55" name="Ink 54">
                <a:extLst>
                  <a:ext uri="{FF2B5EF4-FFF2-40B4-BE49-F238E27FC236}">
                    <a16:creationId xmlns:a16="http://schemas.microsoft.com/office/drawing/2014/main" id="{3523AE75-1C13-463C-A453-D12DE208510C}"/>
                  </a:ext>
                </a:extLst>
              </p:cNvPr>
              <p:cNvPicPr/>
              <p:nvPr/>
            </p:nvPicPr>
            <p:blipFill>
              <a:blip r:embed="rId21"/>
              <a:stretch>
                <a:fillRect/>
              </a:stretch>
            </p:blipFill>
            <p:spPr>
              <a:xfrm>
                <a:off x="7765014" y="2008824"/>
                <a:ext cx="86400" cy="148973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22">
            <p14:nvContentPartPr>
              <p14:cNvPr id="63" name="Ink 62">
                <a:extLst>
                  <a:ext uri="{FF2B5EF4-FFF2-40B4-BE49-F238E27FC236}">
                    <a16:creationId xmlns:a16="http://schemas.microsoft.com/office/drawing/2014/main" id="{C6224F58-ACFD-43F4-A8D6-7A7C8B73527C}"/>
                  </a:ext>
                </a:extLst>
              </p14:cNvPr>
              <p14:cNvContentPartPr/>
              <p14:nvPr/>
            </p14:nvContentPartPr>
            <p14:xfrm>
              <a:off x="7006134" y="1684436"/>
              <a:ext cx="627480" cy="496080"/>
            </p14:xfrm>
          </p:contentPart>
        </mc:Choice>
        <mc:Fallback xmlns="">
          <p:pic>
            <p:nvPicPr>
              <p:cNvPr id="63" name="Ink 62">
                <a:extLst>
                  <a:ext uri="{FF2B5EF4-FFF2-40B4-BE49-F238E27FC236}">
                    <a16:creationId xmlns:a16="http://schemas.microsoft.com/office/drawing/2014/main" id="{C6224F58-ACFD-43F4-A8D6-7A7C8B73527C}"/>
                  </a:ext>
                </a:extLst>
              </p:cNvPr>
              <p:cNvPicPr/>
              <p:nvPr/>
            </p:nvPicPr>
            <p:blipFill>
              <a:blip r:embed="rId23"/>
              <a:stretch>
                <a:fillRect/>
              </a:stretch>
            </p:blipFill>
            <p:spPr>
              <a:xfrm>
                <a:off x="6992814" y="1670036"/>
                <a:ext cx="654840" cy="523800"/>
              </a:xfrm>
              <a:prstGeom prst="rect">
                <a:avLst/>
              </a:prstGeom>
            </p:spPr>
          </p:pic>
        </mc:Fallback>
      </mc:AlternateContent>
      <p:grpSp>
        <p:nvGrpSpPr>
          <p:cNvPr id="66" name="Group 65">
            <a:extLst>
              <a:ext uri="{FF2B5EF4-FFF2-40B4-BE49-F238E27FC236}">
                <a16:creationId xmlns:a16="http://schemas.microsoft.com/office/drawing/2014/main" id="{F291CA93-F577-4C4F-8ACC-613AEB1D14DF}"/>
              </a:ext>
            </a:extLst>
          </p:cNvPr>
          <p:cNvGrpSpPr/>
          <p:nvPr/>
        </p:nvGrpSpPr>
        <p:grpSpPr>
          <a:xfrm>
            <a:off x="4600183" y="2756829"/>
            <a:ext cx="475101" cy="990478"/>
            <a:chOff x="3650586" y="2861440"/>
            <a:chExt cx="475101" cy="990478"/>
          </a:xfrm>
        </p:grpSpPr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C884C0BA-2AC3-49A9-8520-47D810642C76}"/>
                </a:ext>
              </a:extLst>
            </p:cNvPr>
            <p:cNvSpPr/>
            <p:nvPr/>
          </p:nvSpPr>
          <p:spPr>
            <a:xfrm>
              <a:off x="3841907" y="3568138"/>
              <a:ext cx="283780" cy="28378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5754C4F5-6D1D-4DF4-B337-9191E7341083}"/>
                </a:ext>
              </a:extLst>
            </p:cNvPr>
            <p:cNvSpPr/>
            <p:nvPr/>
          </p:nvSpPr>
          <p:spPr>
            <a:xfrm>
              <a:off x="3783971" y="2861440"/>
              <a:ext cx="283780" cy="283780"/>
            </a:xfrm>
            <a:prstGeom prst="ellipse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5" name="Oval 14">
              <a:extLst>
                <a:ext uri="{FF2B5EF4-FFF2-40B4-BE49-F238E27FC236}">
                  <a16:creationId xmlns:a16="http://schemas.microsoft.com/office/drawing/2014/main" id="{BEACB2D3-9309-44B6-8B82-1AE31C6FFA4F}"/>
                </a:ext>
              </a:extLst>
            </p:cNvPr>
            <p:cNvSpPr/>
            <p:nvPr/>
          </p:nvSpPr>
          <p:spPr>
            <a:xfrm>
              <a:off x="3650586" y="2881513"/>
              <a:ext cx="283780" cy="283780"/>
            </a:xfrm>
            <a:prstGeom prst="ellipse">
              <a:avLst/>
            </a:prstGeom>
            <a:solidFill>
              <a:srgbClr val="0070C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mc:AlternateContent xmlns:mc="http://schemas.openxmlformats.org/markup-compatibility/2006" xmlns:p14="http://schemas.microsoft.com/office/powerpoint/2010/main">
          <mc:Choice Requires="p14">
            <p:contentPart p14:bwMode="auto" r:id="rId24">
              <p14:nvContentPartPr>
                <p14:cNvPr id="65" name="Ink 64">
                  <a:extLst>
                    <a:ext uri="{FF2B5EF4-FFF2-40B4-BE49-F238E27FC236}">
                      <a16:creationId xmlns:a16="http://schemas.microsoft.com/office/drawing/2014/main" id="{89D8B47F-A3E5-4156-961D-6E848A2B7915}"/>
                    </a:ext>
                  </a:extLst>
                </p14:cNvPr>
                <p14:cNvContentPartPr/>
                <p14:nvPr/>
              </p14:nvContentPartPr>
              <p14:xfrm>
                <a:off x="3814811" y="3132019"/>
                <a:ext cx="167040" cy="424440"/>
              </p14:xfrm>
            </p:contentPart>
          </mc:Choice>
          <mc:Fallback xmlns="">
            <p:pic>
              <p:nvPicPr>
                <p:cNvPr id="65" name="Ink 64">
                  <a:extLst>
                    <a:ext uri="{FF2B5EF4-FFF2-40B4-BE49-F238E27FC236}">
                      <a16:creationId xmlns:a16="http://schemas.microsoft.com/office/drawing/2014/main" id="{89D8B47F-A3E5-4156-961D-6E848A2B7915}"/>
                    </a:ext>
                  </a:extLst>
                </p:cNvPr>
                <p:cNvPicPr/>
                <p:nvPr/>
              </p:nvPicPr>
              <p:blipFill>
                <a:blip r:embed="rId25"/>
                <a:stretch>
                  <a:fillRect/>
                </a:stretch>
              </p:blipFill>
              <p:spPr>
                <a:xfrm>
                  <a:off x="3805811" y="3123019"/>
                  <a:ext cx="184680" cy="442080"/>
                </a:xfrm>
                <a:prstGeom prst="rect">
                  <a:avLst/>
                </a:prstGeom>
              </p:spPr>
            </p:pic>
          </mc:Fallback>
        </mc:AlternateContent>
      </p:grpSp>
      <p:grpSp>
        <p:nvGrpSpPr>
          <p:cNvPr id="137" name="Group 136">
            <a:extLst>
              <a:ext uri="{FF2B5EF4-FFF2-40B4-BE49-F238E27FC236}">
                <a16:creationId xmlns:a16="http://schemas.microsoft.com/office/drawing/2014/main" id="{AC9169DE-460A-4B65-B296-C447F1FD3921}"/>
              </a:ext>
            </a:extLst>
          </p:cNvPr>
          <p:cNvGrpSpPr/>
          <p:nvPr/>
        </p:nvGrpSpPr>
        <p:grpSpPr>
          <a:xfrm>
            <a:off x="4157043" y="2104246"/>
            <a:ext cx="3193850" cy="1769438"/>
            <a:chOff x="2633043" y="2104246"/>
            <a:chExt cx="3193850" cy="1769438"/>
          </a:xfrm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0C45B0D-A84A-4AF6-86E7-CFDA23577DE7}"/>
                </a:ext>
              </a:extLst>
            </p:cNvPr>
            <p:cNvSpPr/>
            <p:nvPr/>
          </p:nvSpPr>
          <p:spPr>
            <a:xfrm>
              <a:off x="5730874" y="2104246"/>
              <a:ext cx="96019" cy="96019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81D87723-52EC-4D16-8239-5C7CF908E201}"/>
                </a:ext>
              </a:extLst>
            </p:cNvPr>
            <p:cNvSpPr/>
            <p:nvPr/>
          </p:nvSpPr>
          <p:spPr>
            <a:xfrm>
              <a:off x="2633043" y="2540300"/>
              <a:ext cx="1302542" cy="1333384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B7FCFEC-933C-461B-9974-15A2BAAAE1A6}"/>
                </a:ext>
              </a:extLst>
            </p:cNvPr>
            <p:cNvCxnSpPr>
              <a:cxnSpLocks/>
              <a:endCxn id="64" idx="1"/>
            </p:cNvCxnSpPr>
            <p:nvPr/>
          </p:nvCxnSpPr>
          <p:spPr>
            <a:xfrm flipV="1">
              <a:off x="3109913" y="2118308"/>
              <a:ext cx="2635023" cy="441719"/>
            </a:xfrm>
            <a:prstGeom prst="line">
              <a:avLst/>
            </a:prstGeom>
            <a:ln w="9525"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72" name="Straight Connector 71">
              <a:extLst>
                <a:ext uri="{FF2B5EF4-FFF2-40B4-BE49-F238E27FC236}">
                  <a16:creationId xmlns:a16="http://schemas.microsoft.com/office/drawing/2014/main" id="{83089437-1AC2-42EF-8D5D-BFE32951208D}"/>
                </a:ext>
              </a:extLst>
            </p:cNvPr>
            <p:cNvCxnSpPr>
              <a:cxnSpLocks/>
              <a:stCxn id="64" idx="5"/>
            </p:cNvCxnSpPr>
            <p:nvPr/>
          </p:nvCxnSpPr>
          <p:spPr>
            <a:xfrm flipH="1">
              <a:off x="3638047" y="2186203"/>
              <a:ext cx="2174784" cy="1572997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2036C6AC-C344-4B6C-B5FD-CE4758C04C2D}"/>
              </a:ext>
            </a:extLst>
          </p:cNvPr>
          <p:cNvGrpSpPr/>
          <p:nvPr/>
        </p:nvGrpSpPr>
        <p:grpSpPr>
          <a:xfrm>
            <a:off x="2046340" y="3165413"/>
            <a:ext cx="5649863" cy="3571715"/>
            <a:chOff x="522337" y="3165410"/>
            <a:chExt cx="5649863" cy="3571715"/>
          </a:xfrm>
        </p:grpSpPr>
        <p:cxnSp>
          <p:nvCxnSpPr>
            <p:cNvPr id="100" name="Straight Connector 99">
              <a:extLst>
                <a:ext uri="{FF2B5EF4-FFF2-40B4-BE49-F238E27FC236}">
                  <a16:creationId xmlns:a16="http://schemas.microsoft.com/office/drawing/2014/main" id="{09A5F6AD-2F96-4942-867B-5D76F112650D}"/>
                </a:ext>
              </a:extLst>
            </p:cNvPr>
            <p:cNvCxnSpPr>
              <a:cxnSpLocks/>
            </p:cNvCxnSpPr>
            <p:nvPr/>
          </p:nvCxnSpPr>
          <p:spPr>
            <a:xfrm>
              <a:off x="2233612" y="5110162"/>
              <a:ext cx="1895524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DD5E5219-8F85-4D3A-8DE8-8270EE405AD3}"/>
                </a:ext>
              </a:extLst>
            </p:cNvPr>
            <p:cNvCxnSpPr>
              <a:cxnSpLocks/>
            </p:cNvCxnSpPr>
            <p:nvPr/>
          </p:nvCxnSpPr>
          <p:spPr>
            <a:xfrm>
              <a:off x="2586038" y="6062662"/>
              <a:ext cx="1000125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711D2F96-4B90-40DD-96D1-E3F8E972E9B1}"/>
                </a:ext>
              </a:extLst>
            </p:cNvPr>
            <p:cNvCxnSpPr>
              <a:cxnSpLocks/>
            </p:cNvCxnSpPr>
            <p:nvPr/>
          </p:nvCxnSpPr>
          <p:spPr>
            <a:xfrm>
              <a:off x="2424113" y="5700712"/>
              <a:ext cx="1371600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Straight Connector 112">
              <a:extLst>
                <a:ext uri="{FF2B5EF4-FFF2-40B4-BE49-F238E27FC236}">
                  <a16:creationId xmlns:a16="http://schemas.microsoft.com/office/drawing/2014/main" id="{0AA3B81E-536E-48B9-995E-0A8E8B23D2E0}"/>
                </a:ext>
              </a:extLst>
            </p:cNvPr>
            <p:cNvCxnSpPr>
              <a:cxnSpLocks/>
            </p:cNvCxnSpPr>
            <p:nvPr/>
          </p:nvCxnSpPr>
          <p:spPr>
            <a:xfrm>
              <a:off x="2395538" y="5629274"/>
              <a:ext cx="144780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FD4A32FB-F36A-48CC-ABEE-26A0AB35BA8C}"/>
                </a:ext>
              </a:extLst>
            </p:cNvPr>
            <p:cNvCxnSpPr>
              <a:cxnSpLocks/>
            </p:cNvCxnSpPr>
            <p:nvPr/>
          </p:nvCxnSpPr>
          <p:spPr>
            <a:xfrm>
              <a:off x="2357438" y="5562599"/>
              <a:ext cx="1533525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9E163344-7873-4C04-A52D-443062CF200B}"/>
                </a:ext>
              </a:extLst>
            </p:cNvPr>
            <p:cNvCxnSpPr>
              <a:cxnSpLocks/>
            </p:cNvCxnSpPr>
            <p:nvPr/>
          </p:nvCxnSpPr>
          <p:spPr>
            <a:xfrm>
              <a:off x="2357438" y="5486399"/>
              <a:ext cx="1590675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Connector 108">
              <a:extLst>
                <a:ext uri="{FF2B5EF4-FFF2-40B4-BE49-F238E27FC236}">
                  <a16:creationId xmlns:a16="http://schemas.microsoft.com/office/drawing/2014/main" id="{0925E9B9-3D9B-4537-9353-DFE4E08B5E2E}"/>
                </a:ext>
              </a:extLst>
            </p:cNvPr>
            <p:cNvCxnSpPr>
              <a:cxnSpLocks/>
            </p:cNvCxnSpPr>
            <p:nvPr/>
          </p:nvCxnSpPr>
          <p:spPr>
            <a:xfrm>
              <a:off x="2187180" y="5038725"/>
              <a:ext cx="1956552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2B1D61DF-7EAF-4FF5-94F3-02C8B0063922}"/>
                </a:ext>
              </a:extLst>
            </p:cNvPr>
            <p:cNvCxnSpPr>
              <a:cxnSpLocks/>
            </p:cNvCxnSpPr>
            <p:nvPr/>
          </p:nvCxnSpPr>
          <p:spPr>
            <a:xfrm>
              <a:off x="2164202" y="4953000"/>
              <a:ext cx="2045848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5D89A650-12E9-423E-9E95-2B89F7118C29}"/>
                </a:ext>
              </a:extLst>
            </p:cNvPr>
            <p:cNvCxnSpPr>
              <a:cxnSpLocks/>
            </p:cNvCxnSpPr>
            <p:nvPr/>
          </p:nvCxnSpPr>
          <p:spPr>
            <a:xfrm>
              <a:off x="2147533" y="4876799"/>
              <a:ext cx="2101158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0D4DA300-AB3D-4E3F-A23D-0DF79E25A68F}"/>
                </a:ext>
              </a:extLst>
            </p:cNvPr>
            <p:cNvCxnSpPr>
              <a:cxnSpLocks/>
            </p:cNvCxnSpPr>
            <p:nvPr/>
          </p:nvCxnSpPr>
          <p:spPr>
            <a:xfrm>
              <a:off x="2134835" y="4800013"/>
              <a:ext cx="2148041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03048C1D-E7CB-44D8-9C50-940E27F79CB7}"/>
                </a:ext>
              </a:extLst>
            </p:cNvPr>
            <p:cNvCxnSpPr>
              <a:cxnSpLocks/>
            </p:cNvCxnSpPr>
            <p:nvPr/>
          </p:nvCxnSpPr>
          <p:spPr>
            <a:xfrm>
              <a:off x="2614613" y="6129337"/>
              <a:ext cx="934160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227059E8-556A-4E20-A8D3-736C94603842}"/>
                </a:ext>
              </a:extLst>
            </p:cNvPr>
            <p:cNvCxnSpPr>
              <a:cxnSpLocks/>
            </p:cNvCxnSpPr>
            <p:nvPr/>
          </p:nvCxnSpPr>
          <p:spPr>
            <a:xfrm>
              <a:off x="2690812" y="6262687"/>
              <a:ext cx="756047" cy="0"/>
            </a:xfrm>
            <a:prstGeom prst="line">
              <a:avLst/>
            </a:prstGeom>
            <a:ln w="19050">
              <a:solidFill>
                <a:srgbClr val="FF0000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486152FC-A8AA-4655-BD08-0AEF012A8C3C}"/>
                </a:ext>
              </a:extLst>
            </p:cNvPr>
            <p:cNvCxnSpPr>
              <a:cxnSpLocks/>
            </p:cNvCxnSpPr>
            <p:nvPr/>
          </p:nvCxnSpPr>
          <p:spPr>
            <a:xfrm>
              <a:off x="2631282" y="6196012"/>
              <a:ext cx="863203" cy="0"/>
            </a:xfrm>
            <a:prstGeom prst="line">
              <a:avLst/>
            </a:prstGeom>
            <a:ln w="12700">
              <a:solidFill>
                <a:srgbClr val="FF0000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3AD0969-3116-48CC-B04E-F631574D8E55}"/>
                </a:ext>
              </a:extLst>
            </p:cNvPr>
            <p:cNvSpPr/>
            <p:nvPr/>
          </p:nvSpPr>
          <p:spPr>
            <a:xfrm>
              <a:off x="522337" y="4315355"/>
              <a:ext cx="5649863" cy="2421770"/>
            </a:xfrm>
            <a:prstGeom prst="ellipse">
              <a:avLst/>
            </a:prstGeom>
            <a:noFill/>
            <a:ln w="95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E58D81A1-CC0C-4D30-8699-164AAE42679E}"/>
                </a:ext>
              </a:extLst>
            </p:cNvPr>
            <p:cNvCxnSpPr>
              <a:cxnSpLocks/>
              <a:stCxn id="82" idx="1"/>
            </p:cNvCxnSpPr>
            <p:nvPr/>
          </p:nvCxnSpPr>
          <p:spPr>
            <a:xfrm flipH="1">
              <a:off x="1104902" y="3189872"/>
              <a:ext cx="2166996" cy="159469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>
              <a:extLst>
                <a:ext uri="{FF2B5EF4-FFF2-40B4-BE49-F238E27FC236}">
                  <a16:creationId xmlns:a16="http://schemas.microsoft.com/office/drawing/2014/main" id="{EC094800-2159-403A-B03A-8A78549F512E}"/>
                </a:ext>
              </a:extLst>
            </p:cNvPr>
            <p:cNvCxnSpPr>
              <a:cxnSpLocks/>
              <a:stCxn id="82" idx="7"/>
            </p:cNvCxnSpPr>
            <p:nvPr/>
          </p:nvCxnSpPr>
          <p:spPr>
            <a:xfrm>
              <a:off x="3390014" y="3189872"/>
              <a:ext cx="2508342" cy="181992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C541E9E5-D0E7-49A9-B7E5-0B826EB2D7EB}"/>
                </a:ext>
              </a:extLst>
            </p:cNvPr>
            <p:cNvSpPr/>
            <p:nvPr/>
          </p:nvSpPr>
          <p:spPr>
            <a:xfrm>
              <a:off x="3247436" y="3165410"/>
              <a:ext cx="167040" cy="167040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5CCA2297-67BF-4FB2-A719-86740936E528}"/>
                </a:ext>
              </a:extLst>
            </p:cNvPr>
            <p:cNvSpPr/>
            <p:nvPr/>
          </p:nvSpPr>
          <p:spPr>
            <a:xfrm>
              <a:off x="2019300" y="4424363"/>
              <a:ext cx="2447925" cy="2152665"/>
            </a:xfrm>
            <a:custGeom>
              <a:avLst/>
              <a:gdLst>
                <a:gd name="connsiteX0" fmla="*/ 0 w 2447925"/>
                <a:gd name="connsiteY0" fmla="*/ 28575 h 2152665"/>
                <a:gd name="connsiteX1" fmla="*/ 1038225 w 2447925"/>
                <a:gd name="connsiteY1" fmla="*/ 2152650 h 2152665"/>
                <a:gd name="connsiteX2" fmla="*/ 2447925 w 2447925"/>
                <a:gd name="connsiteY2" fmla="*/ 0 h 2152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447925" h="2152665">
                  <a:moveTo>
                    <a:pt x="0" y="28575"/>
                  </a:moveTo>
                  <a:cubicBezTo>
                    <a:pt x="315119" y="1092994"/>
                    <a:pt x="630238" y="2157413"/>
                    <a:pt x="1038225" y="2152650"/>
                  </a:cubicBezTo>
                  <a:cubicBezTo>
                    <a:pt x="1446213" y="2147888"/>
                    <a:pt x="2281238" y="365125"/>
                    <a:pt x="2447925" y="0"/>
                  </a:cubicBezTo>
                </a:path>
              </a:pathLst>
            </a:cu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38" name="Group 137">
            <a:extLst>
              <a:ext uri="{FF2B5EF4-FFF2-40B4-BE49-F238E27FC236}">
                <a16:creationId xmlns:a16="http://schemas.microsoft.com/office/drawing/2014/main" id="{0A46D817-6247-45B5-BB2E-B8C1E7DAFC80}"/>
              </a:ext>
            </a:extLst>
          </p:cNvPr>
          <p:cNvGrpSpPr/>
          <p:nvPr/>
        </p:nvGrpSpPr>
        <p:grpSpPr>
          <a:xfrm>
            <a:off x="4314828" y="4804095"/>
            <a:ext cx="520305" cy="1387836"/>
            <a:chOff x="2790825" y="4804095"/>
            <a:chExt cx="520305" cy="1387836"/>
          </a:xfrm>
        </p:grpSpPr>
        <p:cxnSp>
          <p:nvCxnSpPr>
            <p:cNvPr id="127" name="Straight Arrow Connector 126">
              <a:extLst>
                <a:ext uri="{FF2B5EF4-FFF2-40B4-BE49-F238E27FC236}">
                  <a16:creationId xmlns:a16="http://schemas.microsoft.com/office/drawing/2014/main" id="{1BAD8B4F-2026-46C8-BA8E-FB850CA8D3C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790825" y="4948236"/>
              <a:ext cx="234950" cy="124369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>
              <a:extLst>
                <a:ext uri="{FF2B5EF4-FFF2-40B4-BE49-F238E27FC236}">
                  <a16:creationId xmlns:a16="http://schemas.microsoft.com/office/drawing/2014/main" id="{12A83691-A983-43E7-89D5-7B28CA24CC2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933503" y="4876118"/>
              <a:ext cx="234950" cy="124369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Straight Arrow Connector 129">
              <a:extLst>
                <a:ext uri="{FF2B5EF4-FFF2-40B4-BE49-F238E27FC236}">
                  <a16:creationId xmlns:a16="http://schemas.microsoft.com/office/drawing/2014/main" id="{BF06DEEB-CC6B-4993-AB38-6EACE806480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076180" y="4804095"/>
              <a:ext cx="234950" cy="124369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42" name="TextBox 141">
            <a:extLst>
              <a:ext uri="{FF2B5EF4-FFF2-40B4-BE49-F238E27FC236}">
                <a16:creationId xmlns:a16="http://schemas.microsoft.com/office/drawing/2014/main" id="{8492B390-2DBF-4CC2-8805-BD4AB55E6542}"/>
              </a:ext>
            </a:extLst>
          </p:cNvPr>
          <p:cNvSpPr txBox="1"/>
          <p:nvPr/>
        </p:nvSpPr>
        <p:spPr>
          <a:xfrm>
            <a:off x="4964019" y="6137806"/>
            <a:ext cx="52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v</a:t>
            </a:r>
            <a:r>
              <a:rPr lang="en-US" dirty="0"/>
              <a:t>=0</a:t>
            </a:r>
            <a:endParaRPr lang="en-US" i="1" dirty="0"/>
          </a:p>
        </p:txBody>
      </p:sp>
      <p:sp>
        <p:nvSpPr>
          <p:cNvPr id="143" name="TextBox 142">
            <a:extLst>
              <a:ext uri="{FF2B5EF4-FFF2-40B4-BE49-F238E27FC236}">
                <a16:creationId xmlns:a16="http://schemas.microsoft.com/office/drawing/2014/main" id="{4B1F7A5E-9D87-45C2-90EA-6FDBB6E04583}"/>
              </a:ext>
            </a:extLst>
          </p:cNvPr>
          <p:cNvSpPr txBox="1"/>
          <p:nvPr/>
        </p:nvSpPr>
        <p:spPr>
          <a:xfrm>
            <a:off x="5328318" y="5546237"/>
            <a:ext cx="52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v</a:t>
            </a:r>
            <a:r>
              <a:rPr lang="en-US" dirty="0"/>
              <a:t>=1</a:t>
            </a:r>
            <a:endParaRPr lang="en-US" i="1" dirty="0"/>
          </a:p>
        </p:txBody>
      </p:sp>
      <p:sp>
        <p:nvSpPr>
          <p:cNvPr id="144" name="TextBox 143">
            <a:extLst>
              <a:ext uri="{FF2B5EF4-FFF2-40B4-BE49-F238E27FC236}">
                <a16:creationId xmlns:a16="http://schemas.microsoft.com/office/drawing/2014/main" id="{1991D8EE-AA94-4A2F-A0F8-135421A6FE99}"/>
              </a:ext>
            </a:extLst>
          </p:cNvPr>
          <p:cNvSpPr txBox="1"/>
          <p:nvPr/>
        </p:nvSpPr>
        <p:spPr>
          <a:xfrm>
            <a:off x="5630804" y="4963717"/>
            <a:ext cx="52489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i="1" dirty="0"/>
              <a:t>v</a:t>
            </a:r>
            <a:r>
              <a:rPr lang="en-US" dirty="0"/>
              <a:t>=2</a:t>
            </a:r>
            <a:endParaRPr lang="en-US" i="1" dirty="0"/>
          </a:p>
        </p:txBody>
      </p:sp>
      <p:sp>
        <p:nvSpPr>
          <p:cNvPr id="145" name="TextBox 144">
            <a:extLst>
              <a:ext uri="{FF2B5EF4-FFF2-40B4-BE49-F238E27FC236}">
                <a16:creationId xmlns:a16="http://schemas.microsoft.com/office/drawing/2014/main" id="{44FF0902-CFFD-4A54-885C-ABF5BE23BA45}"/>
              </a:ext>
            </a:extLst>
          </p:cNvPr>
          <p:cNvSpPr txBox="1"/>
          <p:nvPr/>
        </p:nvSpPr>
        <p:spPr>
          <a:xfrm>
            <a:off x="2127111" y="5408327"/>
            <a:ext cx="20346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i="1" dirty="0"/>
              <a:t>R-</a:t>
            </a:r>
            <a:r>
              <a:rPr lang="en-US" dirty="0"/>
              <a:t>branch (</a:t>
            </a:r>
            <a:r>
              <a:rPr lang="el-GR" i="1" dirty="0"/>
              <a:t>Δ</a:t>
            </a:r>
            <a:r>
              <a:rPr lang="en-US" i="1" dirty="0"/>
              <a:t>J</a:t>
            </a:r>
            <a:r>
              <a:rPr lang="en-US" dirty="0"/>
              <a:t>=+1)</a:t>
            </a:r>
          </a:p>
          <a:p>
            <a:pPr algn="just"/>
            <a:r>
              <a:rPr lang="en-US" sz="1400" dirty="0"/>
              <a:t>Dipole transitions</a:t>
            </a:r>
          </a:p>
        </p:txBody>
      </p:sp>
      <p:cxnSp>
        <p:nvCxnSpPr>
          <p:cNvPr id="147" name="Straight Arrow Connector 146">
            <a:extLst>
              <a:ext uri="{FF2B5EF4-FFF2-40B4-BE49-F238E27FC236}">
                <a16:creationId xmlns:a16="http://schemas.microsoft.com/office/drawing/2014/main" id="{C73EEBAB-DA7B-40E6-9BA1-8C2D53108DA9}"/>
              </a:ext>
            </a:extLst>
          </p:cNvPr>
          <p:cNvCxnSpPr>
            <a:cxnSpLocks/>
          </p:cNvCxnSpPr>
          <p:nvPr/>
        </p:nvCxnSpPr>
        <p:spPr>
          <a:xfrm>
            <a:off x="8162925" y="3632712"/>
            <a:ext cx="90707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8" name="Straight Arrow Connector 147">
            <a:extLst>
              <a:ext uri="{FF2B5EF4-FFF2-40B4-BE49-F238E27FC236}">
                <a16:creationId xmlns:a16="http://schemas.microsoft.com/office/drawing/2014/main" id="{46E25681-4982-4D81-8ECA-B89E84025A41}"/>
              </a:ext>
            </a:extLst>
          </p:cNvPr>
          <p:cNvCxnSpPr>
            <a:cxnSpLocks/>
          </p:cNvCxnSpPr>
          <p:nvPr/>
        </p:nvCxnSpPr>
        <p:spPr>
          <a:xfrm rot="10800000">
            <a:off x="9735888" y="3632712"/>
            <a:ext cx="5264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9" name="Straight Arrow Connector 148">
            <a:extLst>
              <a:ext uri="{FF2B5EF4-FFF2-40B4-BE49-F238E27FC236}">
                <a16:creationId xmlns:a16="http://schemas.microsoft.com/office/drawing/2014/main" id="{0A718F15-2C00-4067-9AD6-F83D47E3C636}"/>
              </a:ext>
            </a:extLst>
          </p:cNvPr>
          <p:cNvCxnSpPr>
            <a:cxnSpLocks/>
          </p:cNvCxnSpPr>
          <p:nvPr/>
        </p:nvCxnSpPr>
        <p:spPr>
          <a:xfrm>
            <a:off x="8162382" y="4013381"/>
            <a:ext cx="1248131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0" name="Straight Arrow Connector 149">
            <a:extLst>
              <a:ext uri="{FF2B5EF4-FFF2-40B4-BE49-F238E27FC236}">
                <a16:creationId xmlns:a16="http://schemas.microsoft.com/office/drawing/2014/main" id="{FF552C17-0A3F-4C8E-B5C4-924C5D1DE17B}"/>
              </a:ext>
            </a:extLst>
          </p:cNvPr>
          <p:cNvCxnSpPr>
            <a:cxnSpLocks/>
          </p:cNvCxnSpPr>
          <p:nvPr/>
        </p:nvCxnSpPr>
        <p:spPr>
          <a:xfrm rot="10800000">
            <a:off x="9424628" y="4013119"/>
            <a:ext cx="526425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1" name="TextBox 150">
            <a:extLst>
              <a:ext uri="{FF2B5EF4-FFF2-40B4-BE49-F238E27FC236}">
                <a16:creationId xmlns:a16="http://schemas.microsoft.com/office/drawing/2014/main" id="{9B071E46-4F21-49C0-A211-CECBC798765B}"/>
              </a:ext>
            </a:extLst>
          </p:cNvPr>
          <p:cNvSpPr txBox="1"/>
          <p:nvPr/>
        </p:nvSpPr>
        <p:spPr>
          <a:xfrm>
            <a:off x="6081003" y="3295514"/>
            <a:ext cx="21151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Doppler-broadened</a:t>
            </a:r>
          </a:p>
          <a:p>
            <a:pPr algn="r"/>
            <a:r>
              <a:rPr lang="en-US" sz="1400" dirty="0"/>
              <a:t>1.5 GHz FWHM</a:t>
            </a:r>
          </a:p>
        </p:txBody>
      </p:sp>
      <p:sp>
        <p:nvSpPr>
          <p:cNvPr id="159" name="TextBox 158">
            <a:extLst>
              <a:ext uri="{FF2B5EF4-FFF2-40B4-BE49-F238E27FC236}">
                <a16:creationId xmlns:a16="http://schemas.microsoft.com/office/drawing/2014/main" id="{06EAB991-F77C-4FD1-8BB6-048D8AAFC9D9}"/>
              </a:ext>
            </a:extLst>
          </p:cNvPr>
          <p:cNvSpPr txBox="1"/>
          <p:nvPr/>
        </p:nvSpPr>
        <p:spPr>
          <a:xfrm>
            <a:off x="6526859" y="3832620"/>
            <a:ext cx="16355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dirty="0"/>
              <a:t>Doppler-free</a:t>
            </a:r>
          </a:p>
          <a:p>
            <a:pPr algn="r"/>
            <a:r>
              <a:rPr lang="en-US" sz="1400" dirty="0"/>
              <a:t>~ 300 kHz FWHM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035916EE-D697-47DB-988E-0CAF1AF3B7D2}"/>
              </a:ext>
            </a:extLst>
          </p:cNvPr>
          <p:cNvSpPr txBox="1"/>
          <p:nvPr/>
        </p:nvSpPr>
        <p:spPr>
          <a:xfrm>
            <a:off x="7679282" y="4588684"/>
            <a:ext cx="2988719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Last years result</a:t>
            </a:r>
          </a:p>
          <a:p>
            <a:r>
              <a:rPr lang="nl-NL" sz="1400" dirty="0">
                <a:solidFill>
                  <a:srgbClr val="006AAC"/>
                </a:solidFill>
              </a:rPr>
              <a:t>    Cozijn </a:t>
            </a:r>
            <a:r>
              <a:rPr lang="nl-NL" sz="1400" i="1" dirty="0">
                <a:solidFill>
                  <a:srgbClr val="006AAC"/>
                </a:solidFill>
              </a:rPr>
              <a:t>et al</a:t>
            </a:r>
            <a:r>
              <a:rPr lang="nl-NL" sz="1400" dirty="0">
                <a:solidFill>
                  <a:srgbClr val="006AAC"/>
                </a:solidFill>
              </a:rPr>
              <a:t>., </a:t>
            </a:r>
            <a:r>
              <a:rPr lang="nl-NL" sz="1400" i="1" dirty="0">
                <a:solidFill>
                  <a:srgbClr val="006AAC"/>
                </a:solidFill>
              </a:rPr>
              <a:t>PRL</a:t>
            </a:r>
            <a:r>
              <a:rPr lang="nl-NL" sz="1400" dirty="0">
                <a:solidFill>
                  <a:srgbClr val="006AAC"/>
                </a:solidFill>
              </a:rPr>
              <a:t> 120, 153002 (2018)</a:t>
            </a:r>
            <a:endParaRPr lang="en-US" sz="1400" dirty="0">
              <a:solidFill>
                <a:srgbClr val="006AAC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Lamb-dip:</a:t>
            </a:r>
            <a:br>
              <a:rPr lang="en-US" dirty="0"/>
            </a:br>
            <a:r>
              <a:rPr lang="en-US" sz="1600" dirty="0"/>
              <a:t>Saturation power is 10 </a:t>
            </a:r>
            <a:r>
              <a:rPr lang="en-US" sz="1600" dirty="0" smtClean="0"/>
              <a:t>kW</a:t>
            </a:r>
          </a:p>
          <a:p>
            <a:r>
              <a:rPr lang="en-US" sz="1600" dirty="0"/>
              <a:t> </a:t>
            </a:r>
            <a:r>
              <a:rPr lang="en-US" sz="1600" dirty="0" smtClean="0"/>
              <a:t>      In our case : 100 W</a:t>
            </a:r>
            <a:r>
              <a:rPr lang="en-US" sz="1600" dirty="0"/>
              <a:t>	</a:t>
            </a:r>
          </a:p>
        </p:txBody>
      </p:sp>
    </p:spTree>
    <p:extLst>
      <p:ext uri="{BB962C8B-B14F-4D97-AF65-F5344CB8AC3E}">
        <p14:creationId xmlns:p14="http://schemas.microsoft.com/office/powerpoint/2010/main" val="8967207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2" grpId="0"/>
      <p:bldP spid="143" grpId="0"/>
      <p:bldP spid="144" grpId="0"/>
      <p:bldP spid="145" grpId="0"/>
      <p:bldP spid="151" grpId="0"/>
      <p:bldP spid="159" grpId="0"/>
      <p:bldP spid="16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41D78E03-D53A-4F58-A99C-F881A057F7DF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551" y="4314295"/>
            <a:ext cx="2700000" cy="191009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D2E2217C-FDC6-44CA-B021-5C29044F74A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551" y="4314291"/>
            <a:ext cx="2700000" cy="191009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B3C0528-D0C4-4D34-8FE7-D6122D4E36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92" y="12260"/>
            <a:ext cx="12183907" cy="1325563"/>
          </a:xfrm>
          <a:blipFill>
            <a:blip r:embed="rId4">
              <a:alphaModFix amt="42000"/>
            </a:blip>
            <a:tile tx="0" ty="0" sx="100000" sy="100000" flip="none" algn="tl"/>
          </a:blipFill>
        </p:spPr>
        <p:txBody>
          <a:bodyPr>
            <a:normAutofit/>
          </a:bodyPr>
          <a:lstStyle/>
          <a:p>
            <a:r>
              <a:rPr lang="en-US" sz="3900" dirty="0" smtClean="0"/>
              <a:t>	NICE-OHMS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	</a:t>
            </a:r>
            <a:r>
              <a:rPr lang="en-US" sz="2400" dirty="0" smtClean="0"/>
              <a:t>Noise-Immune </a:t>
            </a:r>
            <a:r>
              <a:rPr lang="en-US" sz="2400" dirty="0"/>
              <a:t>Cavity-Enhanced Optical Heterodyne Molecular Spectroscopy</a:t>
            </a:r>
            <a:endParaRPr lang="LID4096" sz="2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76D4276-E8B1-4FFD-A607-7680816713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3820" y="1511366"/>
            <a:ext cx="10699980" cy="4665597"/>
          </a:xfrm>
        </p:spPr>
        <p:txBody>
          <a:bodyPr>
            <a:normAutofit/>
          </a:bodyPr>
          <a:lstStyle/>
          <a:p>
            <a:r>
              <a:rPr lang="en-US" dirty="0"/>
              <a:t>Frequency Modulation Spectroscopy (FMS) in a cavity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Signals identical to FMS</a:t>
            </a:r>
          </a:p>
          <a:p>
            <a:pPr lvl="1"/>
            <a:r>
              <a:rPr lang="en-US" dirty="0"/>
              <a:t>Dispersion measurement</a:t>
            </a:r>
          </a:p>
          <a:p>
            <a:pPr lvl="1"/>
            <a:r>
              <a:rPr lang="en-US" dirty="0"/>
              <a:t>Additional </a:t>
            </a:r>
            <a:r>
              <a:rPr lang="en-US" dirty="0" err="1"/>
              <a:t>wm</a:t>
            </a:r>
            <a:r>
              <a:rPr lang="en-US" dirty="0"/>
              <a:t>-dither</a:t>
            </a:r>
          </a:p>
          <a:p>
            <a:pPr marL="269875" lvl="1" indent="0">
              <a:buNone/>
            </a:pPr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D4D78A4-9D0D-4127-A130-883EA47605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B0EDDC-9230-4D29-BFAA-4E8B24350E58}" type="slidenum">
              <a:rPr lang="LID4096" smtClean="0"/>
              <a:t>8</a:t>
            </a:fld>
            <a:endParaRPr lang="LID4096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350067B-E8E3-4957-87C5-BE690E3107B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34408" y="2065984"/>
            <a:ext cx="1578211" cy="141300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4CABC08F-C058-4CB7-8C1A-51606F560D3D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651113" y="2075486"/>
            <a:ext cx="2042876" cy="1352854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AE4ED475-72A7-487E-9059-AD100291F59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183162" y="2050711"/>
            <a:ext cx="2042876" cy="1427260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2F440186-3120-4B60-8303-74DBD6016F14}"/>
              </a:ext>
            </a:extLst>
          </p:cNvPr>
          <p:cNvSpPr txBox="1"/>
          <p:nvPr/>
        </p:nvSpPr>
        <p:spPr>
          <a:xfrm>
            <a:off x="4192549" y="2316570"/>
            <a:ext cx="86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+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24EF992-C19F-4CE2-8E84-A1399B2E20B3}"/>
              </a:ext>
            </a:extLst>
          </p:cNvPr>
          <p:cNvSpPr txBox="1"/>
          <p:nvPr/>
        </p:nvSpPr>
        <p:spPr>
          <a:xfrm>
            <a:off x="6720184" y="2289951"/>
            <a:ext cx="86621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/>
              <a:t>=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D28A7C9C-475F-411B-BE5B-55D8A4F4063B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43693" y="4138974"/>
            <a:ext cx="1980000" cy="14007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53150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556782"/>
            <a:ext cx="12191999" cy="1325563"/>
          </a:xfrm>
          <a:blipFill>
            <a:blip r:embed="rId2">
              <a:alphaModFix amt="42000"/>
            </a:blip>
            <a:tile tx="0" ty="0" sx="100000" sy="100000" flip="none" algn="tl"/>
          </a:blipFill>
        </p:spPr>
        <p:txBody>
          <a:bodyPr/>
          <a:lstStyle/>
          <a:p>
            <a:pPr algn="ctr"/>
            <a:r>
              <a:rPr lang="en-US" dirty="0" smtClean="0"/>
              <a:t>Setup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5332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3694</TotalTime>
  <Words>538</Words>
  <Application>Microsoft Office PowerPoint</Application>
  <PresentationFormat>Widescreen</PresentationFormat>
  <Paragraphs>259</Paragraphs>
  <Slides>42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42</vt:i4>
      </vt:variant>
    </vt:vector>
  </HeadingPairs>
  <TitlesOfParts>
    <vt:vector size="48" baseType="lpstr">
      <vt:lpstr>Arial</vt:lpstr>
      <vt:lpstr>Calibri</vt:lpstr>
      <vt:lpstr>Calibri Light</vt:lpstr>
      <vt:lpstr>Cambria Math</vt:lpstr>
      <vt:lpstr>Times New Roman</vt:lpstr>
      <vt:lpstr>Office Theme</vt:lpstr>
      <vt:lpstr>Hyperfine cross-over resonances producing Lamb-dips and Lamb-peaks in the saturation spectrum of HD </vt:lpstr>
      <vt:lpstr>Motivation</vt:lpstr>
      <vt:lpstr> Hydrogen (and isotopes) as a benchmark  molecules</vt:lpstr>
      <vt:lpstr>Vibrations in hydrogen as probe for new physics</vt:lpstr>
      <vt:lpstr> History of "H" _2 and HD </vt:lpstr>
      <vt:lpstr>PowerPoint Presentation</vt:lpstr>
      <vt:lpstr> Direct excitation of first overtone band in HD</vt:lpstr>
      <vt:lpstr> NICE-OHMS  Noise-Immune Cavity-Enhanced Optical Heterodyne Molecular Spectroscopy</vt:lpstr>
      <vt:lpstr>Setup</vt:lpstr>
      <vt:lpstr>PowerPoint Presentation</vt:lpstr>
      <vt:lpstr>PowerPoint Presentation</vt:lpstr>
      <vt:lpstr>PowerPoint Presentation</vt:lpstr>
      <vt:lpstr>PowerPoint Presentation</vt:lpstr>
      <vt:lpstr> Experiments (2018)  Amsterdam and HEFEI </vt:lpstr>
      <vt:lpstr>HD R(1) discrepancy</vt:lpstr>
      <vt:lpstr> HD hyperfine levels</vt:lpstr>
      <vt:lpstr> HD R(1) Hyperfine structure</vt:lpstr>
      <vt:lpstr>Results</vt:lpstr>
      <vt:lpstr>PowerPoint Presentation</vt:lpstr>
      <vt:lpstr>PowerPoint Presentation</vt:lpstr>
      <vt:lpstr>Interpretation</vt:lpstr>
      <vt:lpstr> Crossovers in saturation spectroscopy</vt:lpstr>
      <vt:lpstr> Crossovers effect</vt:lpstr>
      <vt:lpstr> Density matrix simulation</vt:lpstr>
      <vt:lpstr> Simple Bloch equations</vt:lpstr>
      <vt:lpstr> Simple Bloch equations</vt:lpstr>
      <vt:lpstr> Simple Bloch equations</vt:lpstr>
      <vt:lpstr> Simple Bloch equations</vt:lpstr>
      <vt:lpstr> Simple Bloch equations</vt:lpstr>
      <vt:lpstr> Simple Bloch equations</vt:lpstr>
      <vt:lpstr>PowerPoint Presentation</vt:lpstr>
      <vt:lpstr>Lisa </vt:lpstr>
      <vt:lpstr>PowerPoint Presentation</vt:lpstr>
      <vt:lpstr>PowerPoint Presentation</vt:lpstr>
      <vt:lpstr> Remarks</vt:lpstr>
      <vt:lpstr>     2σ </vt:lpstr>
      <vt:lpstr> Conclusion</vt:lpstr>
      <vt:lpstr> Outlook</vt:lpstr>
      <vt:lpstr> Acknowledgements</vt:lpstr>
      <vt:lpstr>PowerPoint Presentation</vt:lpstr>
      <vt:lpstr> HD hyperfine levels</vt:lpstr>
      <vt:lpstr>PowerPoint Presentation</vt:lpstr>
    </vt:vector>
  </TitlesOfParts>
  <Company>Vrije Universiteit Amsterdam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Hyperfine cross-over resonances producing Lamb-dips and Lamb-peaks in the saturation spectrum of HD</dc:title>
  <dc:creator>Meissa Libasse Diouf</dc:creator>
  <cp:lastModifiedBy>Meissa Libasse Diouf</cp:lastModifiedBy>
  <cp:revision>115</cp:revision>
  <dcterms:created xsi:type="dcterms:W3CDTF">2019-05-30T11:23:52Z</dcterms:created>
  <dcterms:modified xsi:type="dcterms:W3CDTF">2019-06-10T20:56:48Z</dcterms:modified>
</cp:coreProperties>
</file>