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540" y="17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ED488-5CC1-4D09-8B13-FFCE4FE2AAC9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E3F1DA-524A-4F41-8AD4-20AD6A562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022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3F1DA-524A-4F41-8AD4-20AD6A5622D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04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A41F5-D4C3-4F7C-A341-90135DDFF802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F25-3E82-4BE1-97A7-BE033805C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A41F5-D4C3-4F7C-A341-90135DDFF802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F25-3E82-4BE1-97A7-BE033805C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A41F5-D4C3-4F7C-A341-90135DDFF802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F25-3E82-4BE1-97A7-BE033805C9A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A41F5-D4C3-4F7C-A341-90135DDFF802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F25-3E82-4BE1-97A7-BE033805C9A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A41F5-D4C3-4F7C-A341-90135DDFF802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F25-3E82-4BE1-97A7-BE033805C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A41F5-D4C3-4F7C-A341-90135DDFF802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F25-3E82-4BE1-97A7-BE033805C9A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A41F5-D4C3-4F7C-A341-90135DDFF802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F25-3E82-4BE1-97A7-BE033805C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A41F5-D4C3-4F7C-A341-90135DDFF802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F25-3E82-4BE1-97A7-BE033805C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A41F5-D4C3-4F7C-A341-90135DDFF802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F25-3E82-4BE1-97A7-BE033805C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A41F5-D4C3-4F7C-A341-90135DDFF802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F25-3E82-4BE1-97A7-BE033805C9A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A41F5-D4C3-4F7C-A341-90135DDFF802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1F25-3E82-4BE1-97A7-BE033805C9A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93A41F5-D4C3-4F7C-A341-90135DDFF802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C071F25-3E82-4BE1-97A7-BE033805C9A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5241" y="2132856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Maiandra GD" panose="020E0502030308020204" pitchFamily="34" charset="0"/>
              </a:rPr>
              <a:t/>
            </a:r>
            <a:br>
              <a:rPr lang="en-US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Maiandra GD" panose="020E0502030308020204" pitchFamily="34" charset="0"/>
              </a:rPr>
            </a:br>
            <a:r>
              <a:rPr lang="en-US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Maiandra GD" panose="020E0502030308020204" pitchFamily="34" charset="0"/>
              </a:rPr>
              <a:t>Nonrelativistic </a:t>
            </a:r>
            <a:r>
              <a:rPr lang="en-US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Maiandra GD" panose="020E0502030308020204" pitchFamily="34" charset="0"/>
              </a:rPr>
              <a:t>ionization energy levels of a helium atom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/>
            </a:r>
            <a:b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6400800" cy="576064"/>
          </a:xfrm>
        </p:spPr>
        <p:txBody>
          <a:bodyPr>
            <a:normAutofit fontScale="85000" lnSpcReduction="20000"/>
          </a:bodyPr>
          <a:lstStyle/>
          <a:p>
            <a:endParaRPr lang="en-US" b="1" u="sng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r>
              <a:rPr lang="en-US" b="1" u="sng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D</a:t>
            </a:r>
            <a:r>
              <a:rPr lang="en-US" b="1" u="sng" dirty="0">
                <a:solidFill>
                  <a:schemeClr val="tx1"/>
                </a:solidFill>
                <a:latin typeface="Baskerville Old Face" panose="02020602080505020303" pitchFamily="18" charset="0"/>
              </a:rPr>
              <a:t>. </a:t>
            </a:r>
            <a:r>
              <a:rPr lang="en-US" b="1" u="sng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Aznabayev</a:t>
            </a:r>
            <a: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,  A. </a:t>
            </a:r>
            <a:r>
              <a:rPr lang="en-US" b="1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Bekbaev</a:t>
            </a:r>
            <a: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,  V. </a:t>
            </a:r>
            <a:r>
              <a:rPr lang="en-US" b="1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Korobov</a:t>
            </a:r>
            <a:endParaRPr lang="ru-RU" b="1" baseline="300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1552B54-44AA-4076-B1BE-B912EDF199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22" y="260644"/>
            <a:ext cx="1911651" cy="1224135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7" name="Рисунок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60647"/>
            <a:ext cx="1944216" cy="122413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8" name="Picture 6" descr="C:\Users\Admin\Desktop\СТАТЬЯ УРОВНИ ЭНЕРГИЙ АТОМА ГЕЛИЯ\Дамир доки\Доки сотрудников\Азнабаев Д.Т\2014-2016\Свои командировки и отпуск\2019\Венгрия\Свой постер\tihany_felett_kesken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0647"/>
            <a:ext cx="4752528" cy="12241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1371600" y="6093296"/>
            <a:ext cx="6400800" cy="625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899592" y="6093295"/>
            <a:ext cx="7632847" cy="782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i="1" dirty="0" smtClean="0">
                <a:solidFill>
                  <a:schemeClr val="tx1"/>
                </a:solidFill>
              </a:rPr>
              <a:t>Balaton </a:t>
            </a:r>
            <a:r>
              <a:rPr lang="en-US" sz="1600" b="1" i="1" dirty="0" err="1">
                <a:solidFill>
                  <a:schemeClr val="tx1"/>
                </a:solidFill>
              </a:rPr>
              <a:t>Limnological</a:t>
            </a:r>
            <a:r>
              <a:rPr lang="en-US" sz="1600" b="1" i="1" dirty="0">
                <a:solidFill>
                  <a:schemeClr val="tx1"/>
                </a:solidFill>
              </a:rPr>
              <a:t> Research Institute of the Hungarian Academy of Sciences, </a:t>
            </a:r>
            <a:endParaRPr lang="en-US" sz="1600" b="1" i="1" dirty="0" smtClean="0">
              <a:solidFill>
                <a:schemeClr val="tx1"/>
              </a:solidFill>
            </a:endParaRPr>
          </a:p>
          <a:p>
            <a:r>
              <a:rPr lang="en-US" sz="1600" b="1" i="1" dirty="0" smtClean="0">
                <a:solidFill>
                  <a:schemeClr val="tx1"/>
                </a:solidFill>
              </a:rPr>
              <a:t>9-14 </a:t>
            </a:r>
            <a:r>
              <a:rPr lang="en-US" sz="1600" b="1" i="1" dirty="0">
                <a:solidFill>
                  <a:schemeClr val="tx1"/>
                </a:solidFill>
              </a:rPr>
              <a:t>June 2019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700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162069"/>
            <a:ext cx="5544616" cy="67787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1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The </a:t>
            </a:r>
            <a:r>
              <a:rPr lang="en-US" sz="12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nonliner</a:t>
            </a:r>
            <a:r>
              <a:rPr lang="en-US" sz="1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parameters from are generated using the following simple formulas</a:t>
            </a:r>
            <a:r>
              <a:rPr lang="en-US" sz="1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:</a:t>
            </a:r>
            <a:endParaRPr lang="ru-RU" sz="1200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251520" y="134076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3" name="Заголовок 2"/>
          <p:cNvSpPr txBox="1">
            <a:spLocks/>
          </p:cNvSpPr>
          <p:nvPr/>
        </p:nvSpPr>
        <p:spPr>
          <a:xfrm>
            <a:off x="179512" y="188640"/>
            <a:ext cx="8712968" cy="1072530"/>
          </a:xfrm>
          <a:prstGeom prst="rect">
            <a:avLst/>
          </a:prstGeom>
          <a:solidFill>
            <a:schemeClr val="bg2">
              <a:lumMod val="75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err="1" smtClean="0"/>
              <a:t>Variational</a:t>
            </a:r>
            <a:r>
              <a:rPr lang="en-US" dirty="0" smtClean="0"/>
              <a:t> Method</a:t>
            </a:r>
            <a:endParaRPr lang="ru-RU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733256"/>
            <a:ext cx="7920880" cy="980728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068" y="1787966"/>
            <a:ext cx="4104456" cy="80553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9" name="Заголовок 2"/>
          <p:cNvSpPr txBox="1">
            <a:spLocks/>
          </p:cNvSpPr>
          <p:nvPr/>
        </p:nvSpPr>
        <p:spPr>
          <a:xfrm>
            <a:off x="179512" y="1261170"/>
            <a:ext cx="3899077" cy="526796"/>
          </a:xfrm>
          <a:prstGeom prst="rect">
            <a:avLst/>
          </a:prstGeom>
          <a:solidFill>
            <a:schemeClr val="bg1"/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200" dirty="0" smtClean="0">
                <a:solidFill>
                  <a:schemeClr val="tx1"/>
                </a:solidFill>
              </a:rPr>
              <a:t>The wave function are taken in the form:</a:t>
            </a: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409" y="3861048"/>
            <a:ext cx="4315774" cy="18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085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489519"/>
              </p:ext>
            </p:extLst>
          </p:nvPr>
        </p:nvGraphicFramePr>
        <p:xfrm>
          <a:off x="63302" y="1863687"/>
          <a:ext cx="4364682" cy="153431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969698"/>
                <a:gridCol w="3394984"/>
              </a:tblGrid>
              <a:tr h="240983">
                <a:tc gridSpan="2">
                  <a:txBody>
                    <a:bodyPr/>
                    <a:lstStyle/>
                    <a:p>
                      <a:r>
                        <a:rPr lang="de-AT" sz="800" dirty="0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  </a:t>
                      </a:r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TABLE I. Convergence of the nonrelativistic energy of the ground state of a helium atom.</a:t>
                      </a:r>
                      <a:endParaRPr lang="ru-RU" sz="800" b="0" dirty="0">
                        <a:solidFill>
                          <a:schemeClr val="tx1"/>
                        </a:solidFill>
                        <a:latin typeface="Century" panose="02040604050505020304" pitchFamily="18" charset="0"/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800" dirty="0">
                        <a:solidFill>
                          <a:schemeClr val="tx1"/>
                        </a:solidFill>
                        <a:latin typeface="Century" panose="020406040505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40983">
                <a:tc>
                  <a:txBody>
                    <a:bodyPr/>
                    <a:lstStyle/>
                    <a:p>
                      <a:pPr algn="ctr"/>
                      <a:r>
                        <a:rPr lang="de-AT" sz="800" dirty="0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            Basis </a:t>
                      </a:r>
                      <a:r>
                        <a:rPr lang="de-AT" sz="800" i="1" dirty="0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(N)</a:t>
                      </a:r>
                      <a:endParaRPr lang="ru-RU" sz="800" i="1" dirty="0">
                        <a:solidFill>
                          <a:schemeClr val="tx1"/>
                        </a:solidFill>
                        <a:latin typeface="Century" panose="02040604050505020304" pitchFamily="18" charset="0"/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800" dirty="0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  </a:t>
                      </a:r>
                      <a:r>
                        <a:rPr lang="de-AT" sz="800" dirty="0" err="1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Energy</a:t>
                      </a:r>
                      <a:r>
                        <a:rPr lang="de-AT" sz="800" dirty="0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 (in </a:t>
                      </a:r>
                      <a:r>
                        <a:rPr lang="de-AT" sz="800" dirty="0" err="1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a.u</a:t>
                      </a:r>
                      <a:r>
                        <a:rPr lang="de-AT" sz="800" dirty="0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.) </a:t>
                      </a:r>
                      <a:endParaRPr lang="ru-RU" sz="800" dirty="0">
                        <a:solidFill>
                          <a:schemeClr val="tx1"/>
                        </a:solidFill>
                        <a:latin typeface="Century" panose="02040604050505020304" pitchFamily="18" charset="0"/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1070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Century" panose="02040604050505020304" pitchFamily="18" charset="0"/>
                        </a:rPr>
                        <a:t>               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10000</a:t>
                      </a:r>
                      <a:endParaRPr lang="ru-RU" sz="800" dirty="0">
                        <a:latin typeface="Century" panose="02040604050505020304" pitchFamily="18" charset="0"/>
                      </a:endParaRPr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Century" panose="02040604050505020304" pitchFamily="18" charset="0"/>
                        </a:rPr>
                        <a:t>-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2.90372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43770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34119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59831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11592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45193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9</a:t>
                      </a:r>
                      <a:endParaRPr lang="ru-RU" sz="800" dirty="0">
                        <a:latin typeface="Century" panose="02040604050505020304" pitchFamily="18" charset="0"/>
                      </a:endParaRPr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01531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Century" panose="02040604050505020304" pitchFamily="18" charset="0"/>
                        </a:rPr>
                        <a:t>               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14000</a:t>
                      </a:r>
                      <a:endParaRPr lang="ru-RU" sz="800" dirty="0">
                        <a:latin typeface="Century" panose="020406040505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Century" panose="02040604050505020304" pitchFamily="18" charset="0"/>
                        </a:rPr>
                        <a:t>-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2.90372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43770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34119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59831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11592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45194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398</a:t>
                      </a:r>
                      <a:endParaRPr lang="ru-RU" sz="800" dirty="0">
                        <a:latin typeface="Century" panose="020406040505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01531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Century" panose="02040604050505020304" pitchFamily="18" charset="0"/>
                        </a:rPr>
                        <a:t>               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18000</a:t>
                      </a:r>
                      <a:endParaRPr lang="ru-RU" sz="800" dirty="0">
                        <a:latin typeface="Century" panose="020406040505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Century" panose="02040604050505020304" pitchFamily="18" charset="0"/>
                        </a:rPr>
                        <a:t>-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2.90372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43770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34119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59831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11592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45194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40432</a:t>
                      </a:r>
                      <a:endParaRPr lang="ru-RU" sz="800" dirty="0">
                        <a:latin typeface="Century" panose="020406040505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0263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Century" panose="02040604050505020304" pitchFamily="18" charset="0"/>
                        </a:rPr>
                        <a:t>               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22000</a:t>
                      </a:r>
                      <a:endParaRPr lang="ru-RU" sz="800" dirty="0">
                        <a:latin typeface="Century" panose="020406040505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Century" panose="02040604050505020304" pitchFamily="18" charset="0"/>
                        </a:rPr>
                        <a:t>-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2.90372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43770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34119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59831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11592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45194</a:t>
                      </a:r>
                      <a:r>
                        <a:rPr lang="en-US" sz="8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40443</a:t>
                      </a:r>
                      <a:endParaRPr lang="ru-RU" sz="800" dirty="0">
                        <a:latin typeface="Century" panose="020406040505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04138"/>
              </p:ext>
            </p:extLst>
          </p:nvPr>
        </p:nvGraphicFramePr>
        <p:xfrm>
          <a:off x="66700" y="3861048"/>
          <a:ext cx="4361284" cy="204873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050629"/>
                <a:gridCol w="589015"/>
                <a:gridCol w="2721640"/>
              </a:tblGrid>
              <a:tr h="307686">
                <a:tc gridSpan="3">
                  <a:txBody>
                    <a:bodyPr/>
                    <a:lstStyle/>
                    <a:p>
                      <a:pPr algn="just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TABLE II. Comparison of nonrelativistic energies of the ground state of a helium atom.</a:t>
                      </a:r>
                      <a:endParaRPr lang="ru-RU" sz="800" b="0" dirty="0">
                        <a:solidFill>
                          <a:schemeClr val="tx1"/>
                        </a:solidFill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Century" panose="020406040505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Century" panose="020406040505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30765">
                <a:tc>
                  <a:txBody>
                    <a:bodyPr/>
                    <a:lstStyle/>
                    <a:p>
                      <a:r>
                        <a:rPr lang="de-AT" sz="800" dirty="0" err="1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Author</a:t>
                      </a:r>
                      <a:r>
                        <a:rPr lang="de-AT" sz="800" dirty="0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 (</a:t>
                      </a:r>
                      <a:r>
                        <a:rPr lang="de-AT" sz="800" dirty="0" err="1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year</a:t>
                      </a:r>
                      <a:r>
                        <a:rPr lang="de-AT" sz="800" dirty="0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)</a:t>
                      </a:r>
                      <a:endParaRPr lang="ru-RU" sz="800" dirty="0">
                        <a:solidFill>
                          <a:schemeClr val="tx1"/>
                        </a:solidFill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800" dirty="0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Basis </a:t>
                      </a:r>
                      <a:r>
                        <a:rPr lang="de-AT" sz="600" dirty="0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(N)</a:t>
                      </a:r>
                      <a:endParaRPr lang="ru-RU" sz="600" dirty="0">
                        <a:solidFill>
                          <a:schemeClr val="tx1"/>
                        </a:solidFill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800" dirty="0" err="1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Energy</a:t>
                      </a:r>
                      <a:r>
                        <a:rPr lang="de-AT" sz="800" dirty="0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 (in </a:t>
                      </a:r>
                      <a:r>
                        <a:rPr lang="de-AT" sz="800" dirty="0" err="1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a.u</a:t>
                      </a:r>
                      <a:r>
                        <a:rPr lang="de-AT" sz="800" dirty="0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.) </a:t>
                      </a:r>
                      <a:endParaRPr lang="ru-RU" sz="800" dirty="0">
                        <a:solidFill>
                          <a:schemeClr val="tx1"/>
                        </a:solidFill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765">
                <a:tc>
                  <a:txBody>
                    <a:bodyPr/>
                    <a:lstStyle/>
                    <a:p>
                      <a:r>
                        <a:rPr lang="de-AT" sz="800" dirty="0" smtClean="0">
                          <a:latin typeface="Century" panose="02040604050505020304" pitchFamily="18" charset="0"/>
                        </a:rPr>
                        <a:t>Drake et al. (2002)</a:t>
                      </a:r>
                      <a:endParaRPr lang="ru-RU" sz="800" dirty="0"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2358 </a:t>
                      </a:r>
                      <a:endParaRPr lang="ru-RU" sz="800" dirty="0"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600" dirty="0" smtClean="0">
                          <a:latin typeface="Century" panose="02040604050505020304" pitchFamily="18" charset="0"/>
                        </a:rPr>
                        <a:t>−2.90372 43770 34119 598311</a:t>
                      </a:r>
                      <a:endParaRPr lang="ru-RU" sz="600" dirty="0"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0765">
                <a:tc>
                  <a:txBody>
                    <a:bodyPr/>
                    <a:lstStyle/>
                    <a:p>
                      <a:r>
                        <a:rPr lang="de-AT" sz="800" dirty="0" err="1" smtClean="0">
                          <a:latin typeface="Century" panose="02040604050505020304" pitchFamily="18" charset="0"/>
                        </a:rPr>
                        <a:t>Korobov</a:t>
                      </a:r>
                      <a:r>
                        <a:rPr lang="de-AT" sz="800" dirty="0" smtClean="0">
                          <a:latin typeface="Century" panose="02040604050505020304" pitchFamily="18" charset="0"/>
                        </a:rPr>
                        <a:t> (2002)</a:t>
                      </a:r>
                      <a:endParaRPr lang="ru-RU" sz="800" dirty="0"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5200 </a:t>
                      </a:r>
                      <a:endParaRPr lang="ru-RU" sz="800" dirty="0"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600" dirty="0" smtClean="0">
                          <a:latin typeface="Century" panose="02040604050505020304" pitchFamily="18" charset="0"/>
                        </a:rPr>
                        <a:t>−2.90372 43770 34119 59831 1159</a:t>
                      </a:r>
                      <a:endParaRPr lang="ru-RU" sz="600" dirty="0"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8158">
                <a:tc>
                  <a:txBody>
                    <a:bodyPr/>
                    <a:lstStyle/>
                    <a:p>
                      <a:r>
                        <a:rPr lang="de-AT" sz="800" dirty="0" smtClean="0">
                          <a:latin typeface="Century" panose="02040604050505020304" pitchFamily="18" charset="0"/>
                        </a:rPr>
                        <a:t>Schwartz (2006)</a:t>
                      </a:r>
                      <a:endParaRPr lang="ru-RU" sz="800" dirty="0"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24099 </a:t>
                      </a:r>
                      <a:endParaRPr lang="ru-RU" sz="800" dirty="0"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600" dirty="0" smtClean="0">
                          <a:latin typeface="Century" panose="02040604050505020304" pitchFamily="18" charset="0"/>
                        </a:rPr>
                        <a:t>−2.90372 43770 34119 59831 11592 45194 40444</a:t>
                      </a:r>
                      <a:r>
                        <a:rPr lang="en-US" sz="600" baseline="0" dirty="0" smtClean="0"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ru-RU" sz="600" dirty="0" smtClean="0">
                          <a:latin typeface="Century" panose="02040604050505020304" pitchFamily="18" charset="0"/>
                        </a:rPr>
                        <a:t>66969 25310</a:t>
                      </a:r>
                      <a:r>
                        <a:rPr lang="en-US" sz="600" dirty="0" smtClean="0">
                          <a:latin typeface="Century" panose="02040604050505020304" pitchFamily="18" charset="0"/>
                        </a:rPr>
                        <a:t>  </a:t>
                      </a:r>
                      <a:endParaRPr lang="ru-RU" sz="600" dirty="0"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8158">
                <a:tc>
                  <a:txBody>
                    <a:bodyPr/>
                    <a:lstStyle/>
                    <a:p>
                      <a:r>
                        <a:rPr lang="de-AT" sz="800" dirty="0" err="1" smtClean="0">
                          <a:latin typeface="Century" panose="02040604050505020304" pitchFamily="18" charset="0"/>
                        </a:rPr>
                        <a:t>Nakashima</a:t>
                      </a:r>
                      <a:r>
                        <a:rPr lang="de-AT" sz="800" dirty="0" smtClean="0">
                          <a:latin typeface="Century" panose="02040604050505020304" pitchFamily="18" charset="0"/>
                        </a:rPr>
                        <a:t>, </a:t>
                      </a:r>
                      <a:r>
                        <a:rPr lang="de-AT" sz="800" dirty="0" err="1" smtClean="0">
                          <a:latin typeface="Century" panose="02040604050505020304" pitchFamily="18" charset="0"/>
                        </a:rPr>
                        <a:t>Nakatsuji</a:t>
                      </a:r>
                      <a:r>
                        <a:rPr lang="de-AT" sz="800" dirty="0" smtClean="0">
                          <a:latin typeface="Century" panose="02040604050505020304" pitchFamily="18" charset="0"/>
                        </a:rPr>
                        <a:t> (2007)</a:t>
                      </a:r>
                      <a:endParaRPr lang="ru-RU" sz="800" dirty="0"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22709 </a:t>
                      </a:r>
                      <a:endParaRPr lang="ru-RU" sz="800" dirty="0"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600" dirty="0" smtClean="0">
                          <a:latin typeface="Century" panose="02040604050505020304" pitchFamily="18" charset="0"/>
                        </a:rPr>
                        <a:t>−2.90372 43770 34119 59831 11592 45194 40444 66969</a:t>
                      </a:r>
                      <a:endParaRPr lang="ru-RU" sz="600" dirty="0"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7919">
                <a:tc>
                  <a:txBody>
                    <a:bodyPr/>
                    <a:lstStyle/>
                    <a:p>
                      <a:r>
                        <a:rPr lang="de-AT" sz="800" dirty="0" smtClean="0">
                          <a:latin typeface="Century" panose="02040604050505020304" pitchFamily="18" charset="0"/>
                        </a:rPr>
                        <a:t>This </a:t>
                      </a:r>
                      <a:r>
                        <a:rPr lang="de-AT" sz="800" dirty="0" err="1" smtClean="0">
                          <a:latin typeface="Century" panose="02040604050505020304" pitchFamily="18" charset="0"/>
                        </a:rPr>
                        <a:t>work</a:t>
                      </a:r>
                      <a:endParaRPr lang="ru-RU" sz="800" dirty="0"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Century" panose="02040604050505020304" pitchFamily="18" charset="0"/>
                        </a:rPr>
                        <a:t>22000</a:t>
                      </a:r>
                      <a:endParaRPr lang="ru-RU" sz="800" dirty="0"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600" dirty="0" smtClean="0">
                          <a:latin typeface="Century" panose="02040604050505020304" pitchFamily="18" charset="0"/>
                        </a:rPr>
                        <a:t>−2.90372 43770 34119 59831 11592 45194 40443</a:t>
                      </a:r>
                      <a:endParaRPr lang="ru-RU" sz="600" dirty="0"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88993"/>
            <a:ext cx="5365750" cy="1555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Заголовок 2"/>
          <p:cNvSpPr txBox="1">
            <a:spLocks/>
          </p:cNvSpPr>
          <p:nvPr/>
        </p:nvSpPr>
        <p:spPr>
          <a:xfrm>
            <a:off x="4716016" y="1844824"/>
            <a:ext cx="4392488" cy="4309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n-US" sz="800" dirty="0" smtClean="0">
                <a:solidFill>
                  <a:schemeClr val="tx1"/>
                </a:solidFill>
              </a:rPr>
              <a:t>TABLE III. </a:t>
            </a:r>
            <a:r>
              <a:rPr lang="en-US" sz="800" dirty="0">
                <a:solidFill>
                  <a:schemeClr val="tx1"/>
                </a:solidFill>
              </a:rPr>
              <a:t>Nonrelativistic energies of the S, P, D, and F states of a helium atom. N is the number of basis functions. The two lines represent two consecutive calculations with the largest basis sets to show convergent digits. The third line presents calculations by Drake and Yan [23].</a:t>
            </a:r>
            <a:endParaRPr lang="ru-RU" sz="800" dirty="0">
              <a:solidFill>
                <a:schemeClr val="tx1"/>
              </a:solidFill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28663"/>
            <a:ext cx="4392488" cy="4629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05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492896"/>
            <a:ext cx="504056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44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449</TotalTime>
  <Words>271</Words>
  <Application>Microsoft Office PowerPoint</Application>
  <PresentationFormat>Экран (4:3)</PresentationFormat>
  <Paragraphs>40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Волна</vt:lpstr>
      <vt:lpstr> Nonrelativistic ionization energy levels of a helium atom </vt:lpstr>
      <vt:lpstr>The nonliner parameters from are generated using the following simple formulas: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Nonrelativistic ionization energy levels of a helium atom</dc:title>
  <dc:creator>kea</dc:creator>
  <cp:lastModifiedBy>kea</cp:lastModifiedBy>
  <cp:revision>26</cp:revision>
  <dcterms:created xsi:type="dcterms:W3CDTF">2019-06-06T13:08:58Z</dcterms:created>
  <dcterms:modified xsi:type="dcterms:W3CDTF">2019-06-07T14:59:48Z</dcterms:modified>
</cp:coreProperties>
</file>