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  <p:sldMasterId id="2147483747" r:id="rId2"/>
    <p:sldMasterId id="2147483734" r:id="rId3"/>
  </p:sldMasterIdLst>
  <p:notesMasterIdLst>
    <p:notesMasterId r:id="rId51"/>
  </p:notesMasterIdLst>
  <p:sldIdLst>
    <p:sldId id="256" r:id="rId4"/>
    <p:sldId id="659" r:id="rId5"/>
    <p:sldId id="729" r:id="rId6"/>
    <p:sldId id="658" r:id="rId7"/>
    <p:sldId id="656" r:id="rId8"/>
    <p:sldId id="657" r:id="rId9"/>
    <p:sldId id="492" r:id="rId10"/>
    <p:sldId id="359" r:id="rId11"/>
    <p:sldId id="726" r:id="rId12"/>
    <p:sldId id="661" r:id="rId13"/>
    <p:sldId id="496" r:id="rId14"/>
    <p:sldId id="723" r:id="rId15"/>
    <p:sldId id="677" r:id="rId16"/>
    <p:sldId id="708" r:id="rId17"/>
    <p:sldId id="709" r:id="rId18"/>
    <p:sldId id="710" r:id="rId19"/>
    <p:sldId id="678" r:id="rId20"/>
    <p:sldId id="679" r:id="rId21"/>
    <p:sldId id="681" r:id="rId22"/>
    <p:sldId id="682" r:id="rId23"/>
    <p:sldId id="684" r:id="rId24"/>
    <p:sldId id="685" r:id="rId25"/>
    <p:sldId id="686" r:id="rId26"/>
    <p:sldId id="687" r:id="rId27"/>
    <p:sldId id="688" r:id="rId28"/>
    <p:sldId id="689" r:id="rId29"/>
    <p:sldId id="727" r:id="rId30"/>
    <p:sldId id="383" r:id="rId31"/>
    <p:sldId id="390" r:id="rId32"/>
    <p:sldId id="728" r:id="rId33"/>
    <p:sldId id="328" r:id="rId34"/>
    <p:sldId id="596" r:id="rId35"/>
    <p:sldId id="557" r:id="rId36"/>
    <p:sldId id="558" r:id="rId37"/>
    <p:sldId id="605" r:id="rId38"/>
    <p:sldId id="637" r:id="rId39"/>
    <p:sldId id="711" r:id="rId40"/>
    <p:sldId id="713" r:id="rId41"/>
    <p:sldId id="613" r:id="rId42"/>
    <p:sldId id="624" r:id="rId43"/>
    <p:sldId id="731" r:id="rId44"/>
    <p:sldId id="715" r:id="rId45"/>
    <p:sldId id="716" r:id="rId46"/>
    <p:sldId id="719" r:id="rId47"/>
    <p:sldId id="720" r:id="rId48"/>
    <p:sldId id="635" r:id="rId49"/>
    <p:sldId id="655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FD78"/>
    <a:srgbClr val="FFFF99"/>
    <a:srgbClr val="FFFFCC"/>
    <a:srgbClr val="CCFFCC"/>
    <a:srgbClr val="EBEBEB"/>
    <a:srgbClr val="006600"/>
    <a:srgbClr val="FFFFFF"/>
    <a:srgbClr val="00808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0" autoAdjust="0"/>
    <p:restoredTop sz="95172" autoAdjust="0"/>
  </p:normalViewPr>
  <p:slideViewPr>
    <p:cSldViewPr>
      <p:cViewPr varScale="1">
        <p:scale>
          <a:sx n="90" d="100"/>
          <a:sy n="90" d="100"/>
        </p:scale>
        <p:origin x="880" y="192"/>
      </p:cViewPr>
      <p:guideLst>
        <p:guide pos="2880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096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Лист1!$A$2:$A$6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</c:v>
                </c:pt>
                <c:pt idx="1">
                  <c:v>1</c:v>
                </c:pt>
                <c:pt idx="2">
                  <c:v>0.8</c:v>
                </c:pt>
                <c:pt idx="3">
                  <c:v>0.5</c:v>
                </c:pt>
                <c:pt idx="4">
                  <c:v>0.21000000000000008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75-B046-AFD0-5E833706F6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DBB5C-66B8-422A-85FF-A57728A6B446}" type="datetimeFigureOut">
              <a:rPr lang="en-GB" smtClean="0"/>
              <a:pPr/>
              <a:t>07/06/2019</a:t>
            </a:fld>
            <a:endParaRPr lang="en-GB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3F031-8D90-4A0B-BF2E-91460A0F7C7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B3F031-8D90-4A0B-BF2E-91460A0F7C70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37573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57712" cy="3417888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FBF0055-E104-40E0-B46E-B60892A85C09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57712" cy="3417888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FBF0055-E104-40E0-B46E-B60892A85C09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568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57712" cy="3417888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FBF0055-E104-40E0-B46E-B60892A85C09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4248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E59DBD-7942-4823-B4A9-31C7009D0465}" type="slidenum">
              <a:rPr lang="en-US"/>
              <a:pPr/>
              <a:t>33</a:t>
            </a:fld>
            <a:endParaRPr lang="en-US" dirty="0"/>
          </a:p>
        </p:txBody>
      </p:sp>
      <p:sp>
        <p:nvSpPr>
          <p:cNvPr id="37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/>
              <a:t>psi(2D) in Y(3S)→</a:t>
            </a:r>
            <a:r>
              <a:rPr lang="el-GR"/>
              <a:t>γ</a:t>
            </a:r>
            <a:r>
              <a:rPr lang="pl-PL"/>
              <a:t>psi by Cleo </a:t>
            </a:r>
            <a:endParaRPr lang="el-G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A41E5C-AF29-4B7B-90E4-2C6658D7B275}" type="slidenum">
              <a:rPr lang="ru-RU"/>
              <a:pPr/>
              <a:t>35</a:t>
            </a:fld>
            <a:endParaRPr lang="ru-RU" dirty="0"/>
          </a:p>
        </p:txBody>
      </p:sp>
      <p:sp>
        <p:nvSpPr>
          <p:cNvPr id="1922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57712" cy="3417888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FBF0055-E104-40E0-B46E-B60892A85C09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A41E5C-AF29-4B7B-90E4-2C6658D7B275}" type="slidenum">
              <a:rPr lang="ru-RU"/>
              <a:pPr/>
              <a:t>37</a:t>
            </a:fld>
            <a:endParaRPr lang="ru-RU" dirty="0"/>
          </a:p>
        </p:txBody>
      </p:sp>
      <p:sp>
        <p:nvSpPr>
          <p:cNvPr id="1922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A41E5C-AF29-4B7B-90E4-2C6658D7B275}" type="slidenum">
              <a:rPr lang="ru-RU"/>
              <a:pPr/>
              <a:t>38</a:t>
            </a:fld>
            <a:endParaRPr lang="ru-RU" dirty="0"/>
          </a:p>
        </p:txBody>
      </p:sp>
      <p:sp>
        <p:nvSpPr>
          <p:cNvPr id="1922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132FB08-2A4B-433C-B858-B44026102EC8}" type="slidenum">
              <a:rPr lang="ru-RU" smtClean="0"/>
              <a:pPr/>
              <a:t>39</a:t>
            </a:fld>
            <a:endParaRPr lang="ru-RU" dirty="0"/>
          </a:p>
        </p:txBody>
      </p:sp>
      <p:sp>
        <p:nvSpPr>
          <p:cNvPr id="81923" name="Rectangle 7"/>
          <p:cNvSpPr txBox="1">
            <a:spLocks noGrp="1" noChangeArrowheads="1"/>
          </p:cNvSpPr>
          <p:nvPr/>
        </p:nvSpPr>
        <p:spPr bwMode="auto">
          <a:xfrm>
            <a:off x="3884463" y="8685877"/>
            <a:ext cx="2970470" cy="45528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91" tIns="46796" rIns="89991" bIns="46796" anchor="b"/>
          <a:lstStyle/>
          <a:p>
            <a:pPr algn="r" defTabSz="449885">
              <a:tabLst>
                <a:tab pos="723918" algn="l"/>
                <a:tab pos="1447836" algn="l"/>
                <a:tab pos="2171754" algn="l"/>
                <a:tab pos="2895672" algn="l"/>
              </a:tabLst>
            </a:pPr>
            <a:fld id="{3119041C-0148-432D-9F1C-B692282B1C38}" type="slidenum">
              <a:rPr lang="ru-RU" sz="1200" b="1">
                <a:solidFill>
                  <a:srgbClr val="000000"/>
                </a:solidFill>
                <a:cs typeface="Arial" pitchFamily="34" charset="0"/>
              </a:rPr>
              <a:pPr algn="r" defTabSz="449885">
                <a:tabLst>
                  <a:tab pos="723918" algn="l"/>
                  <a:tab pos="1447836" algn="l"/>
                  <a:tab pos="2171754" algn="l"/>
                  <a:tab pos="2895672" algn="l"/>
                </a:tabLst>
              </a:pPr>
              <a:t>39</a:t>
            </a:fld>
            <a:endParaRPr lang="ru-RU" sz="12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7013" cy="4114587"/>
          </a:xfrm>
          <a:noFill/>
          <a:ln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0C26D31-A999-40CB-B62E-84356EC2845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120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BE07D1C8-F3CB-4030-A0DB-E8AF768D0F36}" type="slidenum">
              <a:rPr lang="ru-RU" sz="1200">
                <a:solidFill>
                  <a:schemeClr val="tx1"/>
                </a:solidFill>
                <a:latin typeface="Arial" charset="0"/>
              </a:rPr>
              <a:pPr algn="r" defTabSz="914400"/>
              <a:t>5</a:t>
            </a:fld>
            <a:endParaRPr lang="ru-RU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1440" tIns="45720" rIns="91440" bIns="45720"/>
          <a:lstStyle/>
          <a:p>
            <a:pPr defTabSz="914400"/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3524ACC-F4B4-44EC-9FDE-96978ABF7B37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5427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91" tIns="46796" rIns="89991" bIns="46796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DB09F67D-2E3D-459A-8AC7-CAABFC7BB1EA}" type="slidenum">
              <a:rPr lang="ru-RU" sz="1200" b="1">
                <a:solidFill>
                  <a:srgbClr val="000000"/>
                </a:solidFill>
                <a:latin typeface="Arial" charset="0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7</a:t>
            </a:fld>
            <a:endParaRPr lang="ru-RU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1059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D78E81-7161-40DD-8DC7-FC632E410016}" type="slidenum">
              <a:rPr lang="ru-RU"/>
              <a:pPr/>
              <a:t>8</a:t>
            </a:fld>
            <a:endParaRPr lang="ru-RU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599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3524ACC-F4B4-44EC-9FDE-96978ABF7B37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5427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91" tIns="46796" rIns="89991" bIns="46796" anchor="b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DB09F67D-2E3D-459A-8AC7-CAABFC7BB1EA}" type="slidenum">
              <a:rPr lang="ru-RU" sz="1200" b="1">
                <a:solidFill>
                  <a:srgbClr val="000000"/>
                </a:solidFill>
                <a:latin typeface="Arial" charset="0"/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9</a:t>
            </a:fld>
            <a:endParaRPr lang="ru-RU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1280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スライド イメージ プレースホルダ 1">
            <a:extLst>
              <a:ext uri="{FF2B5EF4-FFF2-40B4-BE49-F238E27FC236}">
                <a16:creationId xmlns:a16="http://schemas.microsoft.com/office/drawing/2014/main" id="{CAEA508B-55D8-4D40-B06C-687A73313B2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ノート プレースホルダ 2">
            <a:extLst>
              <a:ext uri="{FF2B5EF4-FFF2-40B4-BE49-F238E27FC236}">
                <a16:creationId xmlns:a16="http://schemas.microsoft.com/office/drawing/2014/main" id="{EB0EC697-9AEF-5244-9B86-A7F2229DB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/>
              <a:t>Actually, existence of such exotic states have long been discussed, and were mentioned and discussed since the birth of original paper by Gell-Mann on the quark model.</a:t>
            </a:r>
            <a:endParaRPr lang="ja-JP" altLang="en-US"/>
          </a:p>
        </p:txBody>
      </p:sp>
      <p:sp>
        <p:nvSpPr>
          <p:cNvPr id="49156" name="スライド番号プレースホルダ 3">
            <a:extLst>
              <a:ext uri="{FF2B5EF4-FFF2-40B4-BE49-F238E27FC236}">
                <a16:creationId xmlns:a16="http://schemas.microsoft.com/office/drawing/2014/main" id="{04948E9A-C257-AC4E-A68A-71A2ECEBC4F3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2AE31CB-006F-F24C-B0D6-26A325EAAA09}" type="slidenum">
              <a:rPr lang="ja-JP" altLang="en-US">
                <a:solidFill>
                  <a:srgbClr val="000000"/>
                </a:solidFill>
              </a:rPr>
              <a:pPr eaLnBrk="1" hangingPunct="1"/>
              <a:t>11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416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FE50355-4388-44B9-88E0-3485CAAC4D6E}" type="slidenum">
              <a:rPr lang="ru-RU"/>
              <a:pPr/>
              <a:t>16</a:t>
            </a:fld>
            <a:endParaRPr lang="ru-RU" dirty="0"/>
          </a:p>
        </p:txBody>
      </p:sp>
      <p:sp>
        <p:nvSpPr>
          <p:cNvPr id="43011" name="Rectangle 7"/>
          <p:cNvSpPr txBox="1">
            <a:spLocks noGrp="1" noChangeArrowheads="1"/>
          </p:cNvSpPr>
          <p:nvPr/>
        </p:nvSpPr>
        <p:spPr bwMode="auto">
          <a:xfrm>
            <a:off x="3884463" y="8685877"/>
            <a:ext cx="2970470" cy="45528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91" tIns="46796" rIns="89991" bIns="46796" anchor="b"/>
          <a:lstStyle/>
          <a:p>
            <a:pPr defTabSz="449885">
              <a:tabLst>
                <a:tab pos="723918" algn="l"/>
                <a:tab pos="1447836" algn="l"/>
                <a:tab pos="2171754" algn="l"/>
                <a:tab pos="2895672" algn="l"/>
              </a:tabLst>
            </a:pPr>
            <a:fld id="{D9A3A690-B994-42FF-8FD1-F500A60AD637}" type="slidenum">
              <a:rPr lang="ru-RU" sz="1200" b="1">
                <a:solidFill>
                  <a:srgbClr val="000000"/>
                </a:solidFill>
                <a:latin typeface="Arial" charset="0"/>
                <a:cs typeface="Arial" charset="0"/>
              </a:rPr>
              <a:pPr defTabSz="449885">
                <a:tabLst>
                  <a:tab pos="723918" algn="l"/>
                  <a:tab pos="1447836" algn="l"/>
                  <a:tab pos="2171754" algn="l"/>
                  <a:tab pos="2895672" algn="l"/>
                </a:tabLst>
              </a:pPr>
              <a:t>16</a:t>
            </a:fld>
            <a:endParaRPr lang="ru-RU" sz="12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7013" cy="4114587"/>
          </a:xfrm>
          <a:noFill/>
          <a:ln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031-8D90-4A0B-BF2E-91460A0F7C70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0A19-BE58-A446-9ED1-E99334A805A0}" type="datetime1">
              <a:rPr lang="ru-RU" smtClean="0"/>
              <a:t>07.06.2019</a:t>
            </a:fld>
            <a:endParaRPr lang="en-GB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8BDA-15AD-A448-9E30-1FD8CBE23685}" type="datetime1">
              <a:rPr lang="ru-RU" smtClean="0"/>
              <a:t>07.06.2019</a:t>
            </a:fld>
            <a:endParaRPr lang="en-GB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9100E-1729-704F-BE78-796E729CC128}" type="datetime1">
              <a:rPr lang="ru-RU" smtClean="0"/>
              <a:t>07.06.2019</a:t>
            </a:fld>
            <a:endParaRPr lang="en-GB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/>
              <a:t>マスタ タイトルの書式設定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6381B-2DCA-944B-9303-740CACFFC182}" type="datetime1">
              <a:rPr lang="ru-RU" smtClean="0">
                <a:solidFill>
                  <a:prstClr val="black"/>
                </a:solidFill>
              </a:rPr>
              <a:t>07.06.2019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971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B1809B-1419-AF4E-9A4C-7502BCA99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3076B1E-9C65-D947-9D7F-72A1ADBF4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C5998D-6D0A-7A41-9C1B-B86B66E79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3F9E-1B7E-374E-AEB6-0D62557FFFBF}" type="datetime1">
              <a:rPr lang="ru-RU" smtClean="0"/>
              <a:t>07.06.2019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EA850D-5589-7B43-A61B-62330CC74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915557-02D9-3741-89D0-0458D7C11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37BC5-C2B9-5A4C-8547-6F6DE859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714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24CD76-E214-0045-8175-1A227C3AE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970138-1B2E-284F-B990-B37A98B5B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E67F5D-0868-AA42-9953-E492A161D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AAB1-5972-3740-A1FC-A77C03BAF811}" type="datetime1">
              <a:rPr lang="ru-RU" smtClean="0"/>
              <a:t>07.06.2019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31D5AC-F808-754A-8BA8-56892C4D3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A28ADE-8405-D949-BD2B-C1AF8ABE6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37BC5-C2B9-5A4C-8547-6F6DE859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7358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1D24FE-1F0B-CA45-B753-7B91B4752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E0F4F0-5D5D-4240-A07D-8174AC792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2D965D-5502-854F-B4B6-3AE1219C8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1B00D-1CEE-EE47-BF1C-99189696A92B}" type="datetime1">
              <a:rPr lang="ru-RU" smtClean="0"/>
              <a:t>07.06.2019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7443B0-91CF-8F43-B26C-758D22491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32A562-DD36-8D43-B2BA-DD38D5398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37BC5-C2B9-5A4C-8547-6F6DE859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11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5B9843-976A-FF4B-BF4F-6E170C101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1A680B-2FE0-8141-BBA1-EDE418AECC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D39334A-3D59-284D-A735-877251BDF0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E988DB-6EB6-C349-92D3-A870EB643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C9473-CB80-DF4B-8BC8-A2E424BA8A18}" type="datetime1">
              <a:rPr lang="ru-RU" smtClean="0"/>
              <a:t>07.06.2019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182A7E-85D9-4A41-B397-AC8EB63C2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71ED37-2EC1-844B-8499-93C706E8B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37BC5-C2B9-5A4C-8547-6F6DE859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421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AEB1AE-8C45-6341-8E96-5A4CEB659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7FB49C-ED29-554A-826B-8F6DD7FD4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A223972-4887-AE41-BA09-FDB0FE68CE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BB0BBA6-F297-0946-A7A3-830E323373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1E846D6-CD5E-0343-B7DF-75A96DA31F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491CE19-E2C5-6943-9721-15325E03D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9E47-C8D6-F44D-8258-53CEDEE6529B}" type="datetime1">
              <a:rPr lang="ru-RU" smtClean="0"/>
              <a:t>07.06.2019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8870453-142A-0B4E-972F-B8FB0B980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F0EDC82-0952-964B-8FC0-58E5FAD63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37BC5-C2B9-5A4C-8547-6F6DE859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6893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327525-31E0-194D-A686-A296C89FB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D2E3521-C553-8142-9588-933BE01A8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3683A-9FAE-3242-AC56-F88F35D3DD7E}" type="datetime1">
              <a:rPr lang="ru-RU" smtClean="0"/>
              <a:t>07.06.2019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6355EB0-A559-C243-B9BB-46F4317A1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4AFCF68-247E-8A47-B2D0-C5619B263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37BC5-C2B9-5A4C-8547-6F6DE859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5823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F4EAE54-4B18-3143-8735-DCEA23603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7BD44-79A9-3B4F-B685-5DA4199566BE}" type="datetime1">
              <a:rPr lang="ru-RU" smtClean="0"/>
              <a:t>07.06.2019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B5AB310-CA81-874B-BCD1-C222D9794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253FE4A-CEC7-CC44-A977-DF70234E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37BC5-C2B9-5A4C-8547-6F6DE859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461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3CEC6-90BC-0043-9B88-B6A9D951B156}" type="datetime1">
              <a:rPr lang="ru-RU" smtClean="0"/>
              <a:t>07.06.2019</a:t>
            </a:fld>
            <a:endParaRPr lang="en-GB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F8E34C-82E4-AC4F-A985-F087D6235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AC2F2D-A720-9244-A7E6-92150760C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46B1FB7-B1EE-B945-90DC-193B0A5981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6A9476-FDBC-4243-B402-95F96BBCF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0F770-7353-B447-9125-3CC68F2EC1AC}" type="datetime1">
              <a:rPr lang="ru-RU" smtClean="0"/>
              <a:t>07.06.2019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167FDD-F9FF-134F-8784-E5B799A74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E0A7A9-4458-B54B-B5EB-DEB8280C7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37BC5-C2B9-5A4C-8547-6F6DE859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8111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442E9B-DDFD-754A-9AE1-041D5B9F8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E39D2A7-D5B4-FE4C-9237-E268F6B715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6BF8DD9-8BE3-404D-87CC-AD4C26B1E4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B0522C-0BD4-9A46-89D9-F3194A9EC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41226-5228-9848-B6B6-17D128823B8D}" type="datetime1">
              <a:rPr lang="ru-RU" smtClean="0"/>
              <a:t>07.06.2019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C733F9-C956-FE4D-B7CB-22175F409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3B4538-ECB6-FB45-AE61-BAECCE049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37BC5-C2B9-5A4C-8547-6F6DE859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1153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CCEC89-1460-3D40-84EC-0AED43143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F0E2803-3C71-C14F-AB6C-4F34773F3A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F96690-8DD6-2349-AFE7-79311EE56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08BE-C181-9D44-B46E-7B8A60331876}" type="datetime1">
              <a:rPr lang="ru-RU" smtClean="0"/>
              <a:t>07.06.2019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FD51B9-B21B-6A4F-8A54-00EE010E5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7E00DF-908E-944D-95EB-71F78C1CA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37BC5-C2B9-5A4C-8547-6F6DE859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3106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09C5538-AF81-4644-B419-FF518A6E37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5182546-702C-D448-9216-61D57007F5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4652D0-83DC-EA47-B6F7-725B07AB1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0C838-8ED9-584E-A7A6-E221B7F61F64}" type="datetime1">
              <a:rPr lang="ru-RU" smtClean="0"/>
              <a:t>07.06.2019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C014A6-14E6-1646-A5B4-E1777D2E2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ACACA0-233E-3D4A-A94A-1B875ADA2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37BC5-C2B9-5A4C-8547-6F6DE859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3332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D6D89-349A-9746-92E8-AA0942DDF12F}" type="datetime1">
              <a:rPr lang="ru-RU" smtClean="0">
                <a:solidFill>
                  <a:srgbClr val="000000"/>
                </a:solidFill>
              </a:rPr>
              <a:t>07.06.2019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39DFBD-22A5-45B0-88B3-F6A83FD7881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57AB0-4BDC-204B-AB02-6848D4CA4567}" type="datetime1">
              <a:rPr lang="ru-RU" smtClean="0">
                <a:solidFill>
                  <a:srgbClr val="000000"/>
                </a:solidFill>
              </a:rPr>
              <a:t>07.06.2019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E57143-3E92-4772-BB53-D3962E846D7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D54BC-314C-6047-BA4D-D62A67FF753D}" type="datetime1">
              <a:rPr lang="ru-RU" smtClean="0">
                <a:solidFill>
                  <a:srgbClr val="000000"/>
                </a:solidFill>
              </a:rPr>
              <a:t>07.06.2019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A6998-30B3-4257-81B1-B93251E136B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D1AA1-CF80-4D43-AFDD-97940F410C51}" type="datetime1">
              <a:rPr lang="ru-RU" smtClean="0">
                <a:solidFill>
                  <a:srgbClr val="000000"/>
                </a:solidFill>
              </a:rPr>
              <a:t>07.06.2019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4B8134-DD36-4296-949F-A94F5A391D4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463B6-C146-9943-9AC8-C81AD61B3A2F}" type="datetime1">
              <a:rPr lang="ru-RU" smtClean="0">
                <a:solidFill>
                  <a:srgbClr val="000000"/>
                </a:solidFill>
              </a:rPr>
              <a:t>07.06.2019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797C9C-C66F-4E57-A678-73D4D6E545E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CAC05-7495-A74F-9FB5-8C5614F2C350}" type="datetime1">
              <a:rPr lang="ru-RU" smtClean="0">
                <a:solidFill>
                  <a:srgbClr val="000000"/>
                </a:solidFill>
              </a:rPr>
              <a:t>07.06.2019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B1ED1-942A-4899-A769-AADCB3A6D1C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1B44-075A-EF47-B51F-9AFCEA393361}" type="datetime1">
              <a:rPr lang="ru-RU" smtClean="0"/>
              <a:t>07.06.2019</a:t>
            </a:fld>
            <a:endParaRPr lang="en-GB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4CF7F-7016-934F-815A-A0AE0DD6A252}" type="datetime1">
              <a:rPr lang="ru-RU" smtClean="0">
                <a:solidFill>
                  <a:srgbClr val="000000"/>
                </a:solidFill>
              </a:rPr>
              <a:t>07.06.2019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BF9178-517A-4E4D-B795-1EA020A5414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73C23-8EDB-FD4D-88FD-5EA1BD9F2F4C}" type="datetime1">
              <a:rPr lang="ru-RU" smtClean="0">
                <a:solidFill>
                  <a:srgbClr val="000000"/>
                </a:solidFill>
              </a:rPr>
              <a:t>07.06.2019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9A5F00-82D7-415B-8F4C-D5E7CBD5D8D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2C399-08D9-D740-AFDD-06004933A44F}" type="datetime1">
              <a:rPr lang="ru-RU" smtClean="0">
                <a:solidFill>
                  <a:srgbClr val="000000"/>
                </a:solidFill>
              </a:rPr>
              <a:t>07.06.2019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9E48B8-6957-4AC6-8070-24E60C5D07E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A3D6B-6479-7F44-8A81-F9E90E69E1E5}" type="datetime1">
              <a:rPr lang="ru-RU" smtClean="0">
                <a:solidFill>
                  <a:srgbClr val="000000"/>
                </a:solidFill>
              </a:rPr>
              <a:t>07.06.2019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745A67-DBAB-4690-87DE-1CDAF686CC4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37B46-F83B-9540-8107-851FDC203D2C}" type="datetime1">
              <a:rPr lang="ru-RU" smtClean="0">
                <a:solidFill>
                  <a:srgbClr val="000000"/>
                </a:solidFill>
              </a:rPr>
              <a:t>07.06.2019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8546D4-A12A-49DD-A67C-2C6759D2071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8336E-E834-7042-9F37-1DDA742DFBF1}" type="datetime1">
              <a:rPr lang="ru-RU" smtClean="0">
                <a:solidFill>
                  <a:srgbClr val="000000"/>
                </a:solidFill>
              </a:rPr>
              <a:t>07.06.2019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A62966-3C0D-4B2B-8F19-921EBF8C61E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8CE3F-8566-D04D-BB29-68D6BF3CC414}" type="datetime1">
              <a:rPr lang="ru-RU" smtClean="0"/>
              <a:t>07.06.2019</a:t>
            </a:fld>
            <a:endParaRPr lang="en-GB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FD90-EE97-A948-AC6A-C00646A85A85}" type="datetime1">
              <a:rPr lang="ru-RU" smtClean="0"/>
              <a:t>07.06.2019</a:t>
            </a:fld>
            <a:endParaRPr lang="en-GB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41B0B-04E4-1548-9D38-89B1B89452A6}" type="datetime1">
              <a:rPr lang="ru-RU" smtClean="0"/>
              <a:t>07.06.2019</a:t>
            </a:fld>
            <a:endParaRPr lang="en-GB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E869-4C55-4047-BD2F-25AA8B75B008}" type="datetime1">
              <a:rPr lang="ru-RU" smtClean="0"/>
              <a:t>07.06.2019</a:t>
            </a:fld>
            <a:endParaRPr lang="en-GB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F6E5B-CBF6-3C47-97DF-42491A046380}" type="datetime1">
              <a:rPr lang="ru-RU" smtClean="0"/>
              <a:t>07.06.2019</a:t>
            </a:fld>
            <a:endParaRPr lang="en-GB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4843-E874-DD49-A25D-673944C87E32}" type="datetime1">
              <a:rPr lang="ru-RU" smtClean="0"/>
              <a:t>07.06.2019</a:t>
            </a:fld>
            <a:endParaRPr lang="en-GB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C44DF-F62E-4A4E-9945-90C954E15A63}" type="datetime1">
              <a:rPr lang="ru-RU" smtClean="0"/>
              <a:t>07.06.2019</a:t>
            </a:fld>
            <a:endParaRPr lang="en-GB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9202-E079-4A08-AD72-292CD527283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75A6A0-DDBC-F54A-B83F-9DA02BFEF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E3BBC9-D472-6343-8F56-0712F5D00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CBF648-E00A-784B-9818-DC45DCA295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44775-5300-EA41-A0FF-C241CB2DBD1F}" type="datetime1">
              <a:rPr lang="ru-RU" smtClean="0"/>
              <a:t>07.06.2019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B51068-7992-D146-B25F-A7C63546A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64D74D-CC49-1346-B54F-C3191D4F1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37BC5-C2B9-5A4C-8547-6F6DE8595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509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 i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371339-6725-514F-B267-5BD99EAA5B85}" type="datetime1">
              <a:rPr lang="ru-RU" smtClean="0">
                <a:solidFill>
                  <a:srgbClr val="000000"/>
                </a:solidFill>
              </a:rPr>
              <a:t>07.06.2019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BF8F49-3B3A-4049-A8E8-67E18E33D0D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emf"/><Relationship Id="rId9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1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png"/><Relationship Id="rId11" Type="http://schemas.openxmlformats.org/officeDocument/2006/relationships/image" Target="../media/image15.png"/><Relationship Id="rId5" Type="http://schemas.openxmlformats.org/officeDocument/2006/relationships/image" Target="../media/image45.png"/><Relationship Id="rId15" Type="http://schemas.openxmlformats.org/officeDocument/2006/relationships/image" Target="../media/image52.png"/><Relationship Id="rId10" Type="http://schemas.openxmlformats.org/officeDocument/2006/relationships/image" Target="../media/image29.jpeg"/><Relationship Id="rId4" Type="http://schemas.openxmlformats.org/officeDocument/2006/relationships/image" Target="../media/image44.png"/><Relationship Id="rId9" Type="http://schemas.openxmlformats.org/officeDocument/2006/relationships/image" Target="../media/image49.jpeg"/><Relationship Id="rId1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if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73.wmf"/><Relationship Id="rId4" Type="http://schemas.openxmlformats.org/officeDocument/2006/relationships/image" Target="../media/image4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tif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2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4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4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4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9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4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tif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4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gi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.png"/><Relationship Id="rId4" Type="http://schemas.openxmlformats.org/officeDocument/2006/relationships/image" Target="../media/image108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d/abstract/10.1103/PhysRevD.98.030001" TargetMode="External"/><Relationship Id="rId2" Type="http://schemas.openxmlformats.org/officeDocument/2006/relationships/hyperlink" Target="http://pdg.lbl.gov/2018/html/authors_2018.html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4.wmf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5511B14-77D5-4B42-8539-C2761E8DC6BE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6" t="-1481" r="13638" b="-646"/>
          <a:stretch/>
        </p:blipFill>
        <p:spPr>
          <a:xfrm>
            <a:off x="-1" y="-99392"/>
            <a:ext cx="9144001" cy="702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908720"/>
            <a:ext cx="6624736" cy="1929996"/>
          </a:xfrm>
          <a:noFill/>
        </p:spPr>
        <p:txBody>
          <a:bodyPr>
            <a:noAutofit/>
          </a:bodyPr>
          <a:lstStyle/>
          <a:p>
            <a:r>
              <a:rPr lang="en" sz="4000" b="1" dirty="0">
                <a:solidFill>
                  <a:srgbClr val="FFFF00"/>
                </a:solidFill>
              </a:rPr>
              <a:t>New States in </a:t>
            </a:r>
            <a:r>
              <a:rPr lang="en" sz="4000" b="1" dirty="0" err="1">
                <a:solidFill>
                  <a:srgbClr val="FFFF00"/>
                </a:solidFill>
              </a:rPr>
              <a:t>Charmonium</a:t>
            </a:r>
            <a:r>
              <a:rPr lang="ru-RU" sz="4000" b="1" dirty="0">
                <a:solidFill>
                  <a:srgbClr val="FFFF00"/>
                </a:solidFill>
              </a:rPr>
              <a:t> </a:t>
            </a:r>
            <a:br>
              <a:rPr lang="en-US" sz="4000" b="1" dirty="0">
                <a:solidFill>
                  <a:srgbClr val="FFFF00"/>
                </a:solidFill>
              </a:rPr>
            </a:br>
            <a:r>
              <a:rPr lang="en" sz="4000" b="1" dirty="0">
                <a:solidFill>
                  <a:srgbClr val="FFFF00"/>
                </a:solidFill>
              </a:rPr>
              <a:t>and </a:t>
            </a:r>
            <a:br>
              <a:rPr lang="en" sz="4000" b="1" dirty="0">
                <a:solidFill>
                  <a:srgbClr val="FFFF00"/>
                </a:solidFill>
              </a:rPr>
            </a:br>
            <a:r>
              <a:rPr lang="en" sz="4000" b="1" dirty="0">
                <a:solidFill>
                  <a:srgbClr val="FFFF00"/>
                </a:solidFill>
              </a:rPr>
              <a:t>Bottomonium Families</a:t>
            </a:r>
            <a:endParaRPr lang="en-GB" sz="4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2924944"/>
            <a:ext cx="2520280" cy="504056"/>
          </a:xfrm>
        </p:spPr>
        <p:txBody>
          <a:bodyPr>
            <a:normAutofit/>
          </a:bodyPr>
          <a:lstStyle/>
          <a:p>
            <a:r>
              <a:rPr lang="en-US" sz="2400" b="1" i="1" dirty="0">
                <a:solidFill>
                  <a:srgbClr val="FFFF99"/>
                </a:solidFill>
              </a:rPr>
              <a:t>Galina Pakhlova</a:t>
            </a:r>
            <a:endParaRPr lang="en-GB" sz="2400" b="1" i="1" dirty="0">
              <a:solidFill>
                <a:srgbClr val="FFFF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239053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i="1" dirty="0">
                <a:solidFill>
                  <a:schemeClr val="bg1"/>
                </a:solidFill>
              </a:rPr>
              <a:t>International Conference on Precision Physics and Fundamental Physical Constants FFK-2019 						</a:t>
            </a:r>
            <a:r>
              <a:rPr lang="en" i="1" dirty="0" err="1">
                <a:solidFill>
                  <a:schemeClr val="bg1"/>
                </a:solidFill>
              </a:rPr>
              <a:t>Tihany</a:t>
            </a:r>
            <a:r>
              <a:rPr lang="en" i="1" dirty="0">
                <a:solidFill>
                  <a:schemeClr val="bg1"/>
                </a:solidFill>
              </a:rPr>
              <a:t>, Hungary, 10-14 June 2019</a:t>
            </a:r>
            <a:endParaRPr lang="en-US" sz="1400" i="1" dirty="0">
              <a:solidFill>
                <a:schemeClr val="bg1"/>
              </a:solidFill>
            </a:endParaRPr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BE324F52-872A-1C4B-A88C-7F95DEDD0C67}"/>
              </a:ext>
            </a:extLst>
          </p:cNvPr>
          <p:cNvGrpSpPr/>
          <p:nvPr/>
        </p:nvGrpSpPr>
        <p:grpSpPr>
          <a:xfrm>
            <a:off x="107504" y="124232"/>
            <a:ext cx="8928992" cy="993721"/>
            <a:chOff x="107504" y="124232"/>
            <a:chExt cx="8928992" cy="993721"/>
          </a:xfrm>
        </p:grpSpPr>
        <p:pic>
          <p:nvPicPr>
            <p:cNvPr id="8" name="Рисунок 7" descr="index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67486" y="124232"/>
              <a:ext cx="1284834" cy="763484"/>
            </a:xfrm>
            <a:prstGeom prst="rect">
              <a:avLst/>
            </a:prstGeom>
          </p:spPr>
        </p:pic>
        <p:pic>
          <p:nvPicPr>
            <p:cNvPr id="9" name="Рисунок 8" descr="index3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169730" y="124232"/>
              <a:ext cx="866766" cy="993721"/>
            </a:xfrm>
            <a:prstGeom prst="rect">
              <a:avLst/>
            </a:prstGeom>
          </p:spPr>
        </p:pic>
        <p:pic>
          <p:nvPicPr>
            <p:cNvPr id="11" name="Picture 1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7504" y="124232"/>
              <a:ext cx="866766" cy="898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5189CE-5453-4741-944A-E945C9A0E1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4" t="7729" r="753" b="3208"/>
          <a:stretch/>
        </p:blipFill>
        <p:spPr>
          <a:xfrm>
            <a:off x="-162845" y="-99392"/>
            <a:ext cx="9532719" cy="6957392"/>
          </a:xfrm>
          <a:prstGeom prst="rect">
            <a:avLst/>
          </a:prstGeom>
        </p:spPr>
      </p:pic>
      <p:sp>
        <p:nvSpPr>
          <p:cNvPr id="9" name="Rectangle 1"/>
          <p:cNvSpPr txBox="1">
            <a:spLocks noChangeArrowheads="1"/>
          </p:cNvSpPr>
          <p:nvPr/>
        </p:nvSpPr>
        <p:spPr>
          <a:xfrm>
            <a:off x="674260" y="2420888"/>
            <a:ext cx="7858180" cy="1872208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Exotic 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Charmoniumlike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states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139F56E-7237-2D44-9A2C-F44080BD3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Группа 10">
            <a:extLst>
              <a:ext uri="{FF2B5EF4-FFF2-40B4-BE49-F238E27FC236}">
                <a16:creationId xmlns:a16="http://schemas.microsoft.com/office/drawing/2014/main" id="{693DC9F8-D403-9D46-B5CC-632B3EA69B55}"/>
              </a:ext>
            </a:extLst>
          </p:cNvPr>
          <p:cNvGrpSpPr>
            <a:grpSpLocks/>
          </p:cNvGrpSpPr>
          <p:nvPr/>
        </p:nvGrpSpPr>
        <p:grpSpPr bwMode="auto">
          <a:xfrm>
            <a:off x="4787205" y="980728"/>
            <a:ext cx="4105275" cy="2785626"/>
            <a:chOff x="5038725" y="692151"/>
            <a:chExt cx="4105276" cy="2785501"/>
          </a:xfrm>
        </p:grpSpPr>
        <p:pic>
          <p:nvPicPr>
            <p:cNvPr id="19508" name="Picture 2">
              <a:extLst>
                <a:ext uri="{FF2B5EF4-FFF2-40B4-BE49-F238E27FC236}">
                  <a16:creationId xmlns:a16="http://schemas.microsoft.com/office/drawing/2014/main" id="{150E9A9F-8AF9-DB4E-89B5-C6B2352D01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8725" y="692151"/>
              <a:ext cx="4105275" cy="144145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pic>
          <p:nvPicPr>
            <p:cNvPr id="19509" name="Picture 37">
              <a:extLst>
                <a:ext uri="{FF2B5EF4-FFF2-40B4-BE49-F238E27FC236}">
                  <a16:creationId xmlns:a16="http://schemas.microsoft.com/office/drawing/2014/main" id="{3D4F2D46-D672-8043-95EB-EC572DCF62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2159001"/>
              <a:ext cx="3887788" cy="109220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sp>
          <p:nvSpPr>
            <p:cNvPr id="19510" name="Text Box 38">
              <a:extLst>
                <a:ext uri="{FF2B5EF4-FFF2-40B4-BE49-F238E27FC236}">
                  <a16:creationId xmlns:a16="http://schemas.microsoft.com/office/drawing/2014/main" id="{E3F899B4-69F1-164D-A245-A809DCA584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67625" y="1052513"/>
              <a:ext cx="1223963" cy="264676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eaLnBrk="0" hangingPunct="0"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eaLnBrk="0" hangingPunct="0"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eaLnBrk="0" hangingPunct="0"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eaLnBrk="0" hangingPunct="0"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defTabSz="914400" eaLnBrk="1" hangingPunct="1">
                <a:lnSpc>
                  <a:spcPct val="80000"/>
                </a:lnSpc>
              </a:pPr>
              <a:r>
                <a:rPr lang="en-US" altLang="ru-RU" sz="1400" b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March 1976</a:t>
              </a:r>
              <a:endParaRPr lang="ru-RU" altLang="ru-RU" sz="1400" b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9511" name="Text Box 39">
              <a:extLst>
                <a:ext uri="{FF2B5EF4-FFF2-40B4-BE49-F238E27FC236}">
                  <a16:creationId xmlns:a16="http://schemas.microsoft.com/office/drawing/2014/main" id="{C5217E1B-4D5D-2246-B9B6-D9C4294086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96336" y="3212976"/>
              <a:ext cx="1400175" cy="264676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eaLnBrk="0" hangingPunct="0"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eaLnBrk="0" hangingPunct="0"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eaLnBrk="0" hangingPunct="0"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eaLnBrk="0" hangingPunct="0"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A5002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defTabSz="914400" eaLnBrk="1" hangingPunct="1">
                <a:lnSpc>
                  <a:spcPct val="80000"/>
                </a:lnSpc>
              </a:pPr>
              <a:r>
                <a:rPr lang="en-US" altLang="ru-RU" sz="1400" b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November</a:t>
              </a:r>
              <a:r>
                <a:rPr lang="ru-RU" altLang="ru-RU" sz="1400" b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ru-RU" sz="1400" b="1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1976</a:t>
              </a:r>
              <a:endParaRPr lang="ru-RU" altLang="ru-RU" sz="1400" b="1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19512" name="Line 51">
              <a:extLst>
                <a:ext uri="{FF2B5EF4-FFF2-40B4-BE49-F238E27FC236}">
                  <a16:creationId xmlns:a16="http://schemas.microsoft.com/office/drawing/2014/main" id="{09630F93-C816-5049-8841-2D61E42D97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14963" y="1130301"/>
              <a:ext cx="1712913" cy="15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461" name="Text Box 2">
            <a:extLst>
              <a:ext uri="{FF2B5EF4-FFF2-40B4-BE49-F238E27FC236}">
                <a16:creationId xmlns:a16="http://schemas.microsoft.com/office/drawing/2014/main" id="{66D357B2-1DF8-8642-A365-D4ADFE295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064" y="-27384"/>
            <a:ext cx="3816424" cy="773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A5002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Multiquark states</a:t>
            </a:r>
            <a:endParaRPr lang="ru-RU" altLang="ru-RU" sz="28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3" name="Text Box 3">
            <a:extLst>
              <a:ext uri="{FF2B5EF4-FFF2-40B4-BE49-F238E27FC236}">
                <a16:creationId xmlns:a16="http://schemas.microsoft.com/office/drawing/2014/main" id="{E7493065-E318-0247-A71D-8EDC6A8069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5091584"/>
            <a:ext cx="4211513" cy="87074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285750" indent="-28575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b="1" u="sng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Tetraquark </a:t>
            </a:r>
          </a:p>
          <a:p>
            <a:pPr marL="285750" indent="-28575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tightly bound four-quark state </a:t>
            </a:r>
          </a:p>
          <a:p>
            <a:pPr marL="285750" indent="-285750" fontAlgn="base">
              <a:spcBef>
                <a:spcPct val="20000"/>
              </a:spcBef>
              <a:spcAft>
                <a:spcPct val="0"/>
              </a:spcAft>
              <a:defRPr/>
            </a:pPr>
            <a:endParaRPr lang="en-US" sz="20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31788" indent="-331788" defTabSz="449263" fontAlgn="base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A50021"/>
              </a:buClr>
              <a:buFont typeface="Wingdings" pitchFamily="2" charset="2"/>
              <a:buNone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</a:pPr>
            <a:endParaRPr lang="en-US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74738" lvl="1" indent="-617538" defTabSz="449263" fontAlgn="base">
              <a:spcBef>
                <a:spcPts val="450"/>
              </a:spcBef>
              <a:spcAft>
                <a:spcPct val="0"/>
              </a:spcAft>
              <a:buClr>
                <a:srgbClr val="A50021"/>
              </a:buClr>
              <a:buFont typeface="Wingdings" pitchFamily="2" charset="2"/>
              <a:buNone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</a:pP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" name="Рисунок 65" descr="Рисунок21.png">
            <a:extLst>
              <a:ext uri="{FF2B5EF4-FFF2-40B4-BE49-F238E27FC236}">
                <a16:creationId xmlns:a16="http://schemas.microsoft.com/office/drawing/2014/main" id="{83D1407A-0DEA-A648-9F80-219AC2D47BF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926927">
            <a:off x="7333702" y="4526905"/>
            <a:ext cx="1422400" cy="1181100"/>
          </a:xfrm>
          <a:prstGeom prst="rect">
            <a:avLst/>
          </a:prstGeom>
          <a:noFill/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3EF4D50-7A7A-424D-8437-8A4045630039}"/>
              </a:ext>
            </a:extLst>
          </p:cNvPr>
          <p:cNvSpPr/>
          <p:nvPr/>
        </p:nvSpPr>
        <p:spPr>
          <a:xfrm>
            <a:off x="4747839" y="3861048"/>
            <a:ext cx="40671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b="1" u="sng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Molecular state</a:t>
            </a:r>
          </a:p>
          <a:p>
            <a:pPr marL="285750" lvl="0" indent="-28575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two loosely bound charm mesons</a:t>
            </a:r>
          </a:p>
        </p:txBody>
      </p:sp>
      <p:pic>
        <p:nvPicPr>
          <p:cNvPr id="69" name="Рисунок 68" descr="Рисунок20.png">
            <a:extLst>
              <a:ext uri="{FF2B5EF4-FFF2-40B4-BE49-F238E27FC236}">
                <a16:creationId xmlns:a16="http://schemas.microsoft.com/office/drawing/2014/main" id="{6C571B72-53DD-3D49-81E7-D4E4EC2577AF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405385">
            <a:off x="3274452" y="4869534"/>
            <a:ext cx="1193800" cy="1155700"/>
          </a:xfrm>
          <a:prstGeom prst="rect">
            <a:avLst/>
          </a:prstGeom>
          <a:noFill/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BE953A9-3E59-5146-8B11-DBE8A3E837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372" y="5661992"/>
            <a:ext cx="1612900" cy="1295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8401B40-F88C-FA46-B372-8CB6E7095496}"/>
              </a:ext>
            </a:extLst>
          </p:cNvPr>
          <p:cNvSpPr/>
          <p:nvPr/>
        </p:nvSpPr>
        <p:spPr>
          <a:xfrm>
            <a:off x="2267744" y="6047399"/>
            <a:ext cx="4572000" cy="6488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31788" lvl="0" indent="-331788" defTabSz="449263" fontAlgn="base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A50021"/>
              </a:buCl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</a:pPr>
            <a:r>
              <a:rPr lang="en-US" sz="2000" b="1" u="sng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Pentaquark</a:t>
            </a:r>
            <a:r>
              <a:rPr lang="en-US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31788" lvl="0" indent="-331788" defTabSz="449263" fontAlgn="base">
              <a:lnSpc>
                <a:spcPct val="80000"/>
              </a:lnSpc>
              <a:spcBef>
                <a:spcPts val="450"/>
              </a:spcBef>
              <a:spcAft>
                <a:spcPct val="0"/>
              </a:spcAft>
              <a:buClr>
                <a:srgbClr val="A50021"/>
              </a:buCl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</a:pPr>
            <a:r>
              <a:rPr lang="en-US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tightly bound five-quark state </a:t>
            </a: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6A2D9387-A141-064B-9B37-56D5DB44DC10}"/>
              </a:ext>
            </a:extLst>
          </p:cNvPr>
          <p:cNvGrpSpPr/>
          <p:nvPr/>
        </p:nvGrpSpPr>
        <p:grpSpPr>
          <a:xfrm>
            <a:off x="0" y="61041"/>
            <a:ext cx="4595132" cy="4880127"/>
            <a:chOff x="0" y="61041"/>
            <a:chExt cx="4595132" cy="4880127"/>
          </a:xfrm>
        </p:grpSpPr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id="{BD889E51-C245-7749-8069-F6019CD83D90}"/>
                </a:ext>
              </a:extLst>
            </p:cNvPr>
            <p:cNvGrpSpPr/>
            <p:nvPr/>
          </p:nvGrpSpPr>
          <p:grpSpPr>
            <a:xfrm>
              <a:off x="0" y="61041"/>
              <a:ext cx="4595132" cy="4880127"/>
              <a:chOff x="0" y="61041"/>
              <a:chExt cx="4595132" cy="4880127"/>
            </a:xfrm>
          </p:grpSpPr>
          <p:pic>
            <p:nvPicPr>
              <p:cNvPr id="19458" name="Picture 2">
                <a:extLst>
                  <a:ext uri="{FF2B5EF4-FFF2-40B4-BE49-F238E27FC236}">
                    <a16:creationId xmlns:a16="http://schemas.microsoft.com/office/drawing/2014/main" id="{D422C016-9D31-D745-B25E-A34329F776A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61041"/>
                <a:ext cx="4595132" cy="1254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9459" name="図形グループ 8">
                <a:extLst>
                  <a:ext uri="{FF2B5EF4-FFF2-40B4-BE49-F238E27FC236}">
                    <a16:creationId xmlns:a16="http://schemas.microsoft.com/office/drawing/2014/main" id="{2520A74B-7C3E-E841-8830-24FCC77E10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3850" y="1334368"/>
                <a:ext cx="4067175" cy="3606800"/>
                <a:chOff x="2373313" y="2330450"/>
                <a:chExt cx="4705350" cy="4171950"/>
              </a:xfrm>
            </p:grpSpPr>
            <p:pic>
              <p:nvPicPr>
                <p:cNvPr id="19513" name="Picture 3">
                  <a:extLst>
                    <a:ext uri="{FF2B5EF4-FFF2-40B4-BE49-F238E27FC236}">
                      <a16:creationId xmlns:a16="http://schemas.microsoft.com/office/drawing/2014/main" id="{5A74450D-6F04-344D-9D56-AE731AD5088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73313" y="2330450"/>
                  <a:ext cx="4705350" cy="41719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6" name="直線コネクタ 5">
                  <a:extLst>
                    <a:ext uri="{FF2B5EF4-FFF2-40B4-BE49-F238E27FC236}">
                      <a16:creationId xmlns:a16="http://schemas.microsoft.com/office/drawing/2014/main" id="{19118A7B-3680-424A-BD00-4C671A2F7C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55873" y="4311758"/>
                  <a:ext cx="1832747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直線コネクタ 6">
                  <a:extLst>
                    <a:ext uri="{FF2B5EF4-FFF2-40B4-BE49-F238E27FC236}">
                      <a16:creationId xmlns:a16="http://schemas.microsoft.com/office/drawing/2014/main" id="{DBC1DBF6-ECC8-7549-8824-5F3F88DED1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92691" y="4493575"/>
                  <a:ext cx="1795929" cy="548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線コネクタ 7">
                  <a:extLst>
                    <a:ext uri="{FF2B5EF4-FFF2-40B4-BE49-F238E27FC236}">
                      <a16:creationId xmlns:a16="http://schemas.microsoft.com/office/drawing/2014/main" id="{3A0BAAC6-6BFA-4A45-93B0-AA1ED50570D7}"/>
                    </a:ext>
                  </a:extLst>
                </p:cNvPr>
                <p:cNvCxnSpPr/>
                <p:nvPr/>
              </p:nvCxnSpPr>
              <p:spPr>
                <a:xfrm>
                  <a:off x="3901358" y="5876240"/>
                  <a:ext cx="1111138" cy="1837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469" name="Прямоугольник 61">
                <a:extLst>
                  <a:ext uri="{FF2B5EF4-FFF2-40B4-BE49-F238E27FC236}">
                    <a16:creationId xmlns:a16="http://schemas.microsoft.com/office/drawing/2014/main" id="{00BAFC91-949F-1449-A52E-C4DA1F0867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3688" y="332656"/>
                <a:ext cx="1316386" cy="264688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rgbClr val="A5002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rgbClr val="A5002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rgbClr val="A5002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rgbClr val="A5002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rgbClr val="A5002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A5002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A5002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A5002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rgbClr val="A5002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algn="ctr" defTabSz="914400" eaLnBrk="1" hangingPunct="1">
                  <a:lnSpc>
                    <a:spcPct val="80000"/>
                  </a:lnSpc>
                </a:pPr>
                <a:r>
                  <a:rPr lang="en-US" altLang="ru-RU" sz="1400" b="1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February 19</a:t>
                </a:r>
                <a:r>
                  <a:rPr lang="ru-RU" altLang="ru-RU" sz="1400" b="1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64</a:t>
                </a:r>
              </a:p>
            </p:txBody>
          </p:sp>
          <p:cxnSp>
            <p:nvCxnSpPr>
              <p:cNvPr id="64" name="Прямая соединительная линия 63">
                <a:extLst>
                  <a:ext uri="{FF2B5EF4-FFF2-40B4-BE49-F238E27FC236}">
                    <a16:creationId xmlns:a16="http://schemas.microsoft.com/office/drawing/2014/main" id="{9272146F-7084-9141-AC49-24702D8A47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5066" y="1484784"/>
                <a:ext cx="1008782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020FE529-251F-D041-A195-4BD6A773DE54}"/>
                </a:ext>
              </a:extLst>
            </p:cNvPr>
            <p:cNvSpPr/>
            <p:nvPr/>
          </p:nvSpPr>
          <p:spPr>
            <a:xfrm>
              <a:off x="323528" y="2505942"/>
              <a:ext cx="3849891" cy="775866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>
                    <a:alpha val="18000"/>
                  </a:schemeClr>
                </a:solidFill>
              </a:endParaRPr>
            </a:p>
          </p:txBody>
        </p:sp>
      </p:grp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C319169-59F2-6A4D-812D-49F80F0B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11</a:t>
            </a:fld>
            <a:endParaRPr lang="en-GB" dirty="0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3108E8BC-7071-624D-9BA2-819761CFC413}"/>
              </a:ext>
            </a:extLst>
          </p:cNvPr>
          <p:cNvCxnSpPr/>
          <p:nvPr/>
        </p:nvCxnSpPr>
        <p:spPr>
          <a:xfrm>
            <a:off x="5796136" y="2780928"/>
            <a:ext cx="2376264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853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1"/>
          <p:cNvSpPr txBox="1">
            <a:spLocks noChangeArrowheads="1"/>
          </p:cNvSpPr>
          <p:nvPr/>
        </p:nvSpPr>
        <p:spPr>
          <a:xfrm>
            <a:off x="-144016" y="44624"/>
            <a:ext cx="954055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 charmoniumlike states </a:t>
            </a:r>
          </a:p>
        </p:txBody>
      </p:sp>
      <p:grpSp>
        <p:nvGrpSpPr>
          <p:cNvPr id="2" name="Группа 58"/>
          <p:cNvGrpSpPr/>
          <p:nvPr/>
        </p:nvGrpSpPr>
        <p:grpSpPr>
          <a:xfrm>
            <a:off x="6235757" y="882324"/>
            <a:ext cx="2550319" cy="2029328"/>
            <a:chOff x="6134159" y="-95422"/>
            <a:chExt cx="2550319" cy="2029328"/>
          </a:xfrm>
        </p:grpSpPr>
        <p:sp>
          <p:nvSpPr>
            <p:cNvPr id="122" name="Овал 121"/>
            <p:cNvSpPr/>
            <p:nvPr/>
          </p:nvSpPr>
          <p:spPr>
            <a:xfrm rot="19885840">
              <a:off x="6134159" y="-95422"/>
              <a:ext cx="2550319" cy="20293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6270602" y="-92796"/>
              <a:ext cx="2273301" cy="1822452"/>
              <a:chOff x="4349" y="-290"/>
              <a:chExt cx="1432" cy="1148"/>
            </a:xfrm>
          </p:grpSpPr>
          <p:sp>
            <p:nvSpPr>
              <p:cNvPr id="102" name="Oval 3"/>
              <p:cNvSpPr>
                <a:spLocks noChangeArrowheads="1"/>
              </p:cNvSpPr>
              <p:nvPr/>
            </p:nvSpPr>
            <p:spPr bwMode="auto">
              <a:xfrm>
                <a:off x="4829" y="-290"/>
                <a:ext cx="544" cy="499"/>
              </a:xfrm>
              <a:prstGeom prst="ellipse">
                <a:avLst/>
              </a:prstGeom>
              <a:gradFill rotWithShape="0">
                <a:gsLst>
                  <a:gs pos="0">
                    <a:srgbClr val="8686A8"/>
                  </a:gs>
                  <a:gs pos="100000">
                    <a:srgbClr val="CCCCFF"/>
                  </a:gs>
                </a:gsLst>
                <a:path path="shape">
                  <a:fillToRect l="50000" t="50000" r="50000" b="50000"/>
                </a:path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sz="4800" b="1" dirty="0">
                    <a:solidFill>
                      <a:srgbClr val="000066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119" name="Line 4"/>
              <p:cNvSpPr>
                <a:spLocks noChangeShapeType="1"/>
              </p:cNvSpPr>
              <p:nvPr/>
            </p:nvSpPr>
            <p:spPr bwMode="auto">
              <a:xfrm>
                <a:off x="5056" y="-154"/>
                <a:ext cx="127" cy="1"/>
              </a:xfrm>
              <a:prstGeom prst="line">
                <a:avLst/>
              </a:prstGeom>
              <a:noFill/>
              <a:ln w="3816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>
                  <a:solidFill>
                    <a:srgbClr val="A50021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20" name="Oval 5"/>
              <p:cNvSpPr>
                <a:spLocks noChangeArrowheads="1"/>
              </p:cNvSpPr>
              <p:nvPr/>
            </p:nvSpPr>
            <p:spPr bwMode="auto">
              <a:xfrm>
                <a:off x="5237" y="-63"/>
                <a:ext cx="544" cy="499"/>
              </a:xfrm>
              <a:prstGeom prst="ellipse">
                <a:avLst/>
              </a:prstGeom>
              <a:gradFill rotWithShape="0">
                <a:gsLst>
                  <a:gs pos="0">
                    <a:srgbClr val="634359"/>
                  </a:gs>
                  <a:gs pos="100000">
                    <a:srgbClr val="D793C2"/>
                  </a:gs>
                </a:gsLst>
                <a:path path="shape">
                  <a:fillToRect l="50000" t="50000" r="50000" b="50000"/>
                </a:path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sz="4800" b="1" dirty="0">
                    <a:solidFill>
                      <a:srgbClr val="000066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121" name="Oval 6"/>
              <p:cNvSpPr>
                <a:spLocks noChangeArrowheads="1"/>
              </p:cNvSpPr>
              <p:nvPr/>
            </p:nvSpPr>
            <p:spPr bwMode="auto">
              <a:xfrm rot="17340000">
                <a:off x="4598" y="-26"/>
                <a:ext cx="635" cy="1134"/>
              </a:xfrm>
              <a:prstGeom prst="ellipse">
                <a:avLst/>
              </a:prstGeom>
              <a:noFill/>
              <a:ln w="28440">
                <a:solidFill>
                  <a:srgbClr val="717EB5"/>
                </a:solidFill>
                <a:prstDash val="sysDot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dirty="0">
                  <a:solidFill>
                    <a:srgbClr val="A50021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</p:grpSp>
        <p:sp>
          <p:nvSpPr>
            <p:cNvPr id="123" name="TextBox 122"/>
            <p:cNvSpPr txBox="1"/>
            <p:nvPr/>
          </p:nvSpPr>
          <p:spPr>
            <a:xfrm rot="1425819">
              <a:off x="6558634" y="795070"/>
              <a:ext cx="1308371" cy="778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&amp;</a:t>
              </a:r>
            </a:p>
            <a:p>
              <a:pPr algn="ctr"/>
              <a:r>
                <a:rPr lang="en-US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something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13" name="Рисунок 112" descr="Рисунок2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2472" y="620688"/>
            <a:ext cx="1117600" cy="1181100"/>
          </a:xfrm>
          <a:prstGeom prst="rect">
            <a:avLst/>
          </a:prstGeom>
          <a:noFill/>
        </p:spPr>
      </p:pic>
      <p:pic>
        <p:nvPicPr>
          <p:cNvPr id="114" name="Рисунок 113" descr="Рисунок2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07644" y="2394615"/>
            <a:ext cx="1460500" cy="1003300"/>
          </a:xfrm>
          <a:prstGeom prst="rect">
            <a:avLst/>
          </a:prstGeom>
          <a:noFill/>
        </p:spPr>
      </p:pic>
      <p:sp>
        <p:nvSpPr>
          <p:cNvPr id="115" name="Text Box 3"/>
          <p:cNvSpPr txBox="1">
            <a:spLocks noChangeArrowheads="1"/>
          </p:cNvSpPr>
          <p:nvPr/>
        </p:nvSpPr>
        <p:spPr bwMode="auto">
          <a:xfrm>
            <a:off x="399678" y="692696"/>
            <a:ext cx="3122304" cy="1008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r>
              <a:rPr lang="en-US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Charmonium hybrids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States with excited gluonic 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degrees of freedom</a:t>
            </a:r>
          </a:p>
        </p:txBody>
      </p:sp>
      <p:sp>
        <p:nvSpPr>
          <p:cNvPr id="116" name="Text Box 3"/>
          <p:cNvSpPr txBox="1">
            <a:spLocks noChangeArrowheads="1"/>
          </p:cNvSpPr>
          <p:nvPr/>
        </p:nvSpPr>
        <p:spPr bwMode="auto">
          <a:xfrm>
            <a:off x="399678" y="2262107"/>
            <a:ext cx="3956298" cy="129546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65000"/>
            </a:pPr>
            <a:r>
              <a:rPr lang="en-US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Hadrocharmonium </a:t>
            </a: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65000"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Specific charmonium state “coated” </a:t>
            </a: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65000"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by excited light-hadron matter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7" name="Прямоугольник 116"/>
          <p:cNvSpPr/>
          <p:nvPr/>
        </p:nvSpPr>
        <p:spPr>
          <a:xfrm>
            <a:off x="5098610" y="3949530"/>
            <a:ext cx="3816424" cy="175432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311045" indent="-311045">
              <a:spcBef>
                <a:spcPct val="20000"/>
              </a:spcBef>
              <a:buClr>
                <a:srgbClr val="A50021"/>
              </a:buClr>
              <a:buSzPct val="65000"/>
            </a:pPr>
            <a:r>
              <a:rPr lang="en-US" sz="2000" b="1" u="sng" dirty="0">
                <a:solidFill>
                  <a:srgbClr val="002060"/>
                </a:solidFill>
              </a:rPr>
              <a:t>Threshold effects</a:t>
            </a:r>
          </a:p>
          <a:p>
            <a:pPr marL="311045" indent="-311045">
              <a:spcBef>
                <a:spcPct val="20000"/>
              </a:spcBef>
              <a:buClr>
                <a:srgbClr val="A50021"/>
              </a:buClr>
              <a:buSzPct val="65000"/>
            </a:pPr>
            <a:r>
              <a:rPr lang="en-US" sz="2000" dirty="0">
                <a:solidFill>
                  <a:srgbClr val="002060"/>
                </a:solidFill>
              </a:rPr>
              <a:t>Virtual states at thresholds</a:t>
            </a:r>
          </a:p>
          <a:p>
            <a:pPr marL="311045" indent="-311045">
              <a:spcBef>
                <a:spcPct val="20000"/>
              </a:spcBef>
              <a:buClr>
                <a:srgbClr val="A50021"/>
              </a:buClr>
              <a:buSzPct val="65000"/>
            </a:pPr>
            <a:r>
              <a:rPr lang="en-US" sz="2000" dirty="0" err="1">
                <a:solidFill>
                  <a:srgbClr val="002060"/>
                </a:solidFill>
              </a:rPr>
              <a:t>Charmonium</a:t>
            </a:r>
            <a:r>
              <a:rPr lang="en-US" sz="2000" dirty="0">
                <a:solidFill>
                  <a:srgbClr val="002060"/>
                </a:solidFill>
              </a:rPr>
              <a:t> states with masses shifted by nearby </a:t>
            </a:r>
            <a:r>
              <a:rPr lang="en-US" sz="2000" b="1" dirty="0">
                <a:solidFill>
                  <a:srgbClr val="002060"/>
                </a:solidFill>
              </a:rPr>
              <a:t>D</a:t>
            </a:r>
            <a:r>
              <a:rPr lang="en-US" sz="2000" b="1" baseline="-25000" dirty="0">
                <a:solidFill>
                  <a:srgbClr val="002060"/>
                </a:solidFill>
              </a:rPr>
              <a:t>(s)</a:t>
            </a:r>
            <a:r>
              <a:rPr lang="en-US" sz="2000" b="1" baseline="30000" dirty="0">
                <a:solidFill>
                  <a:srgbClr val="002060"/>
                </a:solidFill>
              </a:rPr>
              <a:t>(*)</a:t>
            </a:r>
            <a:r>
              <a:rPr lang="en-US" sz="2000" b="1" dirty="0">
                <a:solidFill>
                  <a:srgbClr val="002060"/>
                </a:solidFill>
              </a:rPr>
              <a:t>D</a:t>
            </a:r>
            <a:r>
              <a:rPr lang="en-US" sz="2000" b="1" baseline="-25000" dirty="0">
                <a:solidFill>
                  <a:srgbClr val="002060"/>
                </a:solidFill>
              </a:rPr>
              <a:t>(s)</a:t>
            </a:r>
            <a:r>
              <a:rPr lang="en-US" sz="2000" b="1" baseline="30000" dirty="0">
                <a:solidFill>
                  <a:srgbClr val="002060"/>
                </a:solidFill>
              </a:rPr>
              <a:t>(*)</a:t>
            </a:r>
            <a:r>
              <a:rPr lang="en-US" sz="2000" dirty="0">
                <a:solidFill>
                  <a:srgbClr val="002060"/>
                </a:solidFill>
              </a:rPr>
              <a:t> thresholds </a:t>
            </a:r>
          </a:p>
        </p:txBody>
      </p:sp>
      <p:sp>
        <p:nvSpPr>
          <p:cNvPr id="118" name="Прямоугольник 117"/>
          <p:cNvSpPr/>
          <p:nvPr/>
        </p:nvSpPr>
        <p:spPr>
          <a:xfrm>
            <a:off x="488424" y="3949530"/>
            <a:ext cx="343550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0" indent="-259204">
              <a:spcBef>
                <a:spcPct val="20000"/>
              </a:spcBef>
              <a:buClr>
                <a:srgbClr val="A50021"/>
              </a:buClr>
              <a:buSzPct val="65000"/>
            </a:pPr>
            <a:r>
              <a:rPr lang="en-US" sz="2000" b="1" u="sng" dirty="0" err="1">
                <a:solidFill>
                  <a:srgbClr val="002060"/>
                </a:solidFill>
                <a:latin typeface="+mj-lt"/>
              </a:rPr>
              <a:t>Rescattering</a:t>
            </a:r>
            <a:r>
              <a:rPr lang="en-US" sz="2000" b="1" u="sng" dirty="0">
                <a:solidFill>
                  <a:srgbClr val="002060"/>
                </a:solidFill>
                <a:latin typeface="+mj-lt"/>
              </a:rPr>
              <a:t> </a:t>
            </a:r>
          </a:p>
          <a:p>
            <a:pPr marL="70" indent="-259204">
              <a:spcBef>
                <a:spcPct val="20000"/>
              </a:spcBef>
              <a:buClr>
                <a:srgbClr val="A50021"/>
              </a:buClr>
              <a:buSzPct val="65000"/>
            </a:pPr>
            <a:r>
              <a:rPr lang="en-US" sz="2000" dirty="0">
                <a:solidFill>
                  <a:srgbClr val="002060"/>
                </a:solidFill>
                <a:latin typeface="+mj-lt"/>
              </a:rPr>
              <a:t>Two D-mesons, produced closely, exchange quarks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4D690B4-4361-4941-B0B5-8086755C9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3581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1"/>
          <p:cNvSpPr txBox="1">
            <a:spLocks noChangeArrowheads="1"/>
          </p:cNvSpPr>
          <p:nvPr/>
        </p:nvSpPr>
        <p:spPr>
          <a:xfrm>
            <a:off x="-180528" y="44624"/>
            <a:ext cx="9433048" cy="75492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Charmoniumlike states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before PDG2018 naming scheme</a:t>
            </a: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8DA8670F-D79B-2247-9B34-382DD12C7DED}"/>
              </a:ext>
            </a:extLst>
          </p:cNvPr>
          <p:cNvGrpSpPr/>
          <p:nvPr/>
        </p:nvGrpSpPr>
        <p:grpSpPr>
          <a:xfrm>
            <a:off x="735495" y="764704"/>
            <a:ext cx="7652929" cy="3906639"/>
            <a:chOff x="735495" y="980728"/>
            <a:chExt cx="7652929" cy="3906639"/>
          </a:xfrm>
        </p:grpSpPr>
        <p:pic>
          <p:nvPicPr>
            <p:cNvPr id="65" name="Picture 1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5495" y="980728"/>
              <a:ext cx="4829175" cy="3887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75495" y="2757140"/>
              <a:ext cx="244475" cy="147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" name="Oval 15"/>
            <p:cNvSpPr>
              <a:spLocks noChangeArrowheads="1"/>
            </p:cNvSpPr>
            <p:nvPr/>
          </p:nvSpPr>
          <p:spPr bwMode="auto">
            <a:xfrm flipH="1">
              <a:off x="1305408" y="3025428"/>
              <a:ext cx="163512" cy="169862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Oval 16"/>
            <p:cNvSpPr>
              <a:spLocks noChangeArrowheads="1"/>
            </p:cNvSpPr>
            <p:nvPr/>
          </p:nvSpPr>
          <p:spPr bwMode="auto">
            <a:xfrm flipH="1">
              <a:off x="2186470" y="3220690"/>
              <a:ext cx="163513" cy="169863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Oval 17"/>
            <p:cNvSpPr>
              <a:spLocks noChangeArrowheads="1"/>
            </p:cNvSpPr>
            <p:nvPr/>
          </p:nvSpPr>
          <p:spPr bwMode="auto">
            <a:xfrm flipH="1">
              <a:off x="3477108" y="2549178"/>
              <a:ext cx="163512" cy="168275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Oval 19"/>
            <p:cNvSpPr>
              <a:spLocks noChangeArrowheads="1"/>
            </p:cNvSpPr>
            <p:nvPr/>
          </p:nvSpPr>
          <p:spPr bwMode="auto">
            <a:xfrm flipH="1">
              <a:off x="2616683" y="2553940"/>
              <a:ext cx="163512" cy="169863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Oval 20"/>
            <p:cNvSpPr>
              <a:spLocks noChangeArrowheads="1"/>
            </p:cNvSpPr>
            <p:nvPr/>
          </p:nvSpPr>
          <p:spPr bwMode="auto">
            <a:xfrm flipH="1">
              <a:off x="1305408" y="2149128"/>
              <a:ext cx="163512" cy="169862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Oval 21"/>
            <p:cNvSpPr>
              <a:spLocks noChangeArrowheads="1"/>
            </p:cNvSpPr>
            <p:nvPr/>
          </p:nvSpPr>
          <p:spPr bwMode="auto">
            <a:xfrm flipH="1">
              <a:off x="4386745" y="1968153"/>
              <a:ext cx="163513" cy="169862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Oval 22"/>
            <p:cNvSpPr>
              <a:spLocks noChangeArrowheads="1"/>
            </p:cNvSpPr>
            <p:nvPr/>
          </p:nvSpPr>
          <p:spPr bwMode="auto">
            <a:xfrm flipH="1">
              <a:off x="4386745" y="1825278"/>
              <a:ext cx="163513" cy="169862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Oval 23"/>
            <p:cNvSpPr>
              <a:spLocks noChangeArrowheads="1"/>
            </p:cNvSpPr>
            <p:nvPr/>
          </p:nvSpPr>
          <p:spPr bwMode="auto">
            <a:xfrm flipH="1">
              <a:off x="4386745" y="1325215"/>
              <a:ext cx="163513" cy="169863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Oval 24"/>
            <p:cNvSpPr>
              <a:spLocks noChangeArrowheads="1"/>
            </p:cNvSpPr>
            <p:nvPr/>
          </p:nvSpPr>
          <p:spPr bwMode="auto">
            <a:xfrm flipH="1">
              <a:off x="3077058" y="2622203"/>
              <a:ext cx="163512" cy="169862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Oval 25"/>
            <p:cNvSpPr>
              <a:spLocks noChangeArrowheads="1"/>
            </p:cNvSpPr>
            <p:nvPr/>
          </p:nvSpPr>
          <p:spPr bwMode="auto">
            <a:xfrm flipH="1">
              <a:off x="1305408" y="2526953"/>
              <a:ext cx="163512" cy="169862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 Box 29"/>
            <p:cNvSpPr txBox="1">
              <a:spLocks noChangeArrowheads="1"/>
            </p:cNvSpPr>
            <p:nvPr/>
          </p:nvSpPr>
          <p:spPr bwMode="auto">
            <a:xfrm>
              <a:off x="5808717" y="1609055"/>
              <a:ext cx="85151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Z(4430)</a:t>
              </a:r>
              <a:r>
                <a:rPr lang="en-US" sz="1400" b="1" baseline="30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1400" b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Text Box 30"/>
            <p:cNvSpPr txBox="1">
              <a:spLocks noChangeArrowheads="1"/>
            </p:cNvSpPr>
            <p:nvPr/>
          </p:nvSpPr>
          <p:spPr bwMode="auto">
            <a:xfrm>
              <a:off x="5808717" y="1880840"/>
              <a:ext cx="85151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Z(4250)</a:t>
              </a:r>
              <a:r>
                <a:rPr lang="en-US" sz="1400" b="1" baseline="30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1400" b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Text Box 31"/>
            <p:cNvSpPr txBox="1">
              <a:spLocks noChangeArrowheads="1"/>
            </p:cNvSpPr>
            <p:nvPr/>
          </p:nvSpPr>
          <p:spPr bwMode="auto">
            <a:xfrm>
              <a:off x="5810319" y="2295178"/>
              <a:ext cx="84991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Z(4050</a:t>
              </a:r>
              <a:r>
                <a:rPr lang="en-US" sz="1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r>
                <a:rPr lang="en-US" sz="1400" baseline="30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14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Text Box 32"/>
            <p:cNvSpPr txBox="1">
              <a:spLocks noChangeArrowheads="1"/>
            </p:cNvSpPr>
            <p:nvPr/>
          </p:nvSpPr>
          <p:spPr bwMode="auto">
            <a:xfrm>
              <a:off x="4486758" y="1266478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Y(4660)</a:t>
              </a:r>
              <a:endParaRPr lang="ru-RU" sz="1400" b="1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Text Box 33"/>
            <p:cNvSpPr txBox="1">
              <a:spLocks noChangeArrowheads="1"/>
            </p:cNvSpPr>
            <p:nvPr/>
          </p:nvSpPr>
          <p:spPr bwMode="auto">
            <a:xfrm>
              <a:off x="4486758" y="1767891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Y(4360</a:t>
              </a:r>
              <a:r>
                <a:rPr lang="en-US" sz="14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Text Box 34"/>
            <p:cNvSpPr txBox="1">
              <a:spLocks noChangeArrowheads="1"/>
            </p:cNvSpPr>
            <p:nvPr/>
          </p:nvSpPr>
          <p:spPr bwMode="auto">
            <a:xfrm>
              <a:off x="4486758" y="1909415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Y(4260</a:t>
              </a:r>
              <a:r>
                <a:rPr lang="en-US" sz="14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6" name="Text Box 36"/>
            <p:cNvSpPr txBox="1">
              <a:spLocks noChangeArrowheads="1"/>
            </p:cNvSpPr>
            <p:nvPr/>
          </p:nvSpPr>
          <p:spPr bwMode="auto">
            <a:xfrm>
              <a:off x="2103647" y="2276872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X(3915)</a:t>
              </a:r>
              <a:endParaRPr lang="ru-RU" sz="1400" b="1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Text Box 37"/>
            <p:cNvSpPr txBox="1">
              <a:spLocks noChangeArrowheads="1"/>
            </p:cNvSpPr>
            <p:nvPr/>
          </p:nvSpPr>
          <p:spPr bwMode="auto">
            <a:xfrm>
              <a:off x="2699233" y="2292003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X(3872)</a:t>
              </a:r>
              <a:endParaRPr lang="ru-RU" sz="1400" b="1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Text Box 38"/>
            <p:cNvSpPr txBox="1">
              <a:spLocks noChangeArrowheads="1"/>
            </p:cNvSpPr>
            <p:nvPr/>
          </p:nvSpPr>
          <p:spPr bwMode="auto">
            <a:xfrm>
              <a:off x="1114908" y="2653953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X(3940)</a:t>
              </a:r>
              <a:endParaRPr lang="ru-RU" sz="1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Text Box 39"/>
            <p:cNvSpPr txBox="1">
              <a:spLocks noChangeArrowheads="1"/>
            </p:cNvSpPr>
            <p:nvPr/>
          </p:nvSpPr>
          <p:spPr bwMode="auto">
            <a:xfrm>
              <a:off x="1086333" y="1930053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X(4160)</a:t>
              </a:r>
              <a:endParaRPr lang="ru-RU" sz="1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Text Box 44"/>
            <p:cNvSpPr txBox="1">
              <a:spLocks noChangeArrowheads="1"/>
            </p:cNvSpPr>
            <p:nvPr/>
          </p:nvSpPr>
          <p:spPr bwMode="auto">
            <a:xfrm>
              <a:off x="5367820" y="4579590"/>
              <a:ext cx="43473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J</a:t>
              </a:r>
              <a:r>
                <a:rPr lang="en-US" sz="14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PC</a:t>
              </a:r>
              <a:endParaRPr lang="ru-RU" sz="14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Text Box 95"/>
            <p:cNvSpPr txBox="1">
              <a:spLocks noChangeArrowheads="1"/>
            </p:cNvSpPr>
            <p:nvPr/>
          </p:nvSpPr>
          <p:spPr bwMode="auto">
            <a:xfrm>
              <a:off x="4528033" y="2480915"/>
              <a:ext cx="84510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</a:t>
              </a:r>
              <a:r>
                <a:rPr lang="en-US" sz="1400" b="1" baseline="-25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2</a:t>
              </a:r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(382</a:t>
              </a:r>
              <a:r>
                <a:rPr lang="ru-RU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3</a:t>
              </a:r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)</a:t>
              </a:r>
              <a:endParaRPr lang="ru-RU" sz="1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Text Box 137"/>
            <p:cNvSpPr txBox="1">
              <a:spLocks noChangeArrowheads="1"/>
            </p:cNvSpPr>
            <p:nvPr/>
          </p:nvSpPr>
          <p:spPr bwMode="auto">
            <a:xfrm>
              <a:off x="4635983" y="4012853"/>
              <a:ext cx="47481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S=1</a:t>
              </a:r>
              <a:endParaRPr lang="ru-RU" sz="1400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AutoShape 135"/>
            <p:cNvSpPr>
              <a:spLocks/>
            </p:cNvSpPr>
            <p:nvPr/>
          </p:nvSpPr>
          <p:spPr bwMode="auto">
            <a:xfrm rot="16200000">
              <a:off x="4793145" y="3712815"/>
              <a:ext cx="161925" cy="1311275"/>
            </a:xfrm>
            <a:prstGeom prst="rightBrace">
              <a:avLst>
                <a:gd name="adj1" fmla="val 59311"/>
                <a:gd name="adj2" fmla="val 50000"/>
              </a:avLst>
            </a:prstGeom>
            <a:noFill/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Text Box 137"/>
            <p:cNvSpPr txBox="1">
              <a:spLocks noChangeArrowheads="1"/>
            </p:cNvSpPr>
            <p:nvPr/>
          </p:nvSpPr>
          <p:spPr bwMode="auto">
            <a:xfrm>
              <a:off x="2884970" y="4012853"/>
              <a:ext cx="47481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S=1</a:t>
              </a:r>
              <a:endParaRPr lang="ru-RU" sz="1400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AutoShape 135"/>
            <p:cNvSpPr>
              <a:spLocks/>
            </p:cNvSpPr>
            <p:nvPr/>
          </p:nvSpPr>
          <p:spPr bwMode="auto">
            <a:xfrm rot="16200000">
              <a:off x="3042926" y="3713609"/>
              <a:ext cx="161925" cy="1309688"/>
            </a:xfrm>
            <a:prstGeom prst="rightBrace">
              <a:avLst>
                <a:gd name="adj1" fmla="val 59239"/>
                <a:gd name="adj2" fmla="val 50000"/>
              </a:avLst>
            </a:prstGeom>
            <a:noFill/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Text Box 137"/>
            <p:cNvSpPr txBox="1">
              <a:spLocks noChangeArrowheads="1"/>
            </p:cNvSpPr>
            <p:nvPr/>
          </p:nvSpPr>
          <p:spPr bwMode="auto">
            <a:xfrm>
              <a:off x="3748570" y="4117628"/>
              <a:ext cx="47481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S=0</a:t>
              </a:r>
              <a:endParaRPr lang="ru-RU" sz="1400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7" name="Text Box 137"/>
            <p:cNvSpPr txBox="1">
              <a:spLocks noChangeArrowheads="1"/>
            </p:cNvSpPr>
            <p:nvPr/>
          </p:nvSpPr>
          <p:spPr bwMode="auto">
            <a:xfrm>
              <a:off x="1984858" y="4117628"/>
              <a:ext cx="47481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S=0</a:t>
              </a:r>
              <a:endParaRPr lang="ru-RU" sz="1400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Text Box 31"/>
            <p:cNvSpPr txBox="1">
              <a:spLocks noChangeArrowheads="1"/>
            </p:cNvSpPr>
            <p:nvPr/>
          </p:nvSpPr>
          <p:spPr bwMode="auto">
            <a:xfrm>
              <a:off x="5796136" y="2476153"/>
              <a:ext cx="91242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1400" b="1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(4020)</a:t>
              </a:r>
              <a:r>
                <a:rPr lang="en-US" sz="1400" b="1" baseline="30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1400" b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Text Box 31"/>
            <p:cNvSpPr txBox="1">
              <a:spLocks noChangeArrowheads="1"/>
            </p:cNvSpPr>
            <p:nvPr/>
          </p:nvSpPr>
          <p:spPr bwMode="auto">
            <a:xfrm>
              <a:off x="5819811" y="2660303"/>
              <a:ext cx="91242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1400" b="1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(3900)</a:t>
              </a:r>
              <a:r>
                <a:rPr lang="en-US" sz="1400" b="1" baseline="30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1400" b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6" name="Group 91"/>
            <p:cNvGrpSpPr>
              <a:grpSpLocks/>
            </p:cNvGrpSpPr>
            <p:nvPr/>
          </p:nvGrpSpPr>
          <p:grpSpPr bwMode="auto">
            <a:xfrm>
              <a:off x="5082075" y="2728565"/>
              <a:ext cx="452438" cy="538163"/>
              <a:chOff x="3227" y="1332"/>
              <a:chExt cx="285" cy="339"/>
            </a:xfrm>
          </p:grpSpPr>
          <p:sp>
            <p:nvSpPr>
              <p:cNvPr id="110" name="Text Box 92"/>
              <p:cNvSpPr txBox="1">
                <a:spLocks noChangeArrowheads="1"/>
              </p:cNvSpPr>
              <p:nvPr/>
            </p:nvSpPr>
            <p:spPr bwMode="auto">
              <a:xfrm>
                <a:off x="3227" y="1477"/>
                <a:ext cx="280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DD</a:t>
                </a:r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1" name="Rectangle 93"/>
              <p:cNvSpPr>
                <a:spLocks noChangeArrowheads="1"/>
              </p:cNvSpPr>
              <p:nvPr/>
            </p:nvSpPr>
            <p:spPr bwMode="auto">
              <a:xfrm>
                <a:off x="3339" y="1332"/>
                <a:ext cx="173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_</a:t>
                </a:r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4" name="Text Box 30"/>
            <p:cNvSpPr txBox="1">
              <a:spLocks noChangeArrowheads="1"/>
            </p:cNvSpPr>
            <p:nvPr/>
          </p:nvSpPr>
          <p:spPr bwMode="auto">
            <a:xfrm>
              <a:off x="5808717" y="2060848"/>
              <a:ext cx="85151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Z(42</a:t>
              </a:r>
              <a:r>
                <a:rPr lang="ru-RU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0)</a:t>
              </a:r>
              <a:r>
                <a:rPr lang="en-US" sz="1400" b="1" baseline="30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1400" b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Oval 94"/>
            <p:cNvSpPr>
              <a:spLocks noChangeArrowheads="1"/>
            </p:cNvSpPr>
            <p:nvPr/>
          </p:nvSpPr>
          <p:spPr bwMode="auto">
            <a:xfrm flipH="1">
              <a:off x="4820133" y="2696815"/>
              <a:ext cx="163512" cy="169863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Text Box 32"/>
            <p:cNvSpPr txBox="1">
              <a:spLocks noChangeArrowheads="1"/>
            </p:cNvSpPr>
            <p:nvPr/>
          </p:nvSpPr>
          <p:spPr bwMode="auto">
            <a:xfrm>
              <a:off x="4599825" y="1428328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Х</a:t>
              </a:r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(4630)</a:t>
              </a:r>
              <a:endParaRPr lang="ru-RU" sz="1400" b="1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Блок-схема: узел 108"/>
            <p:cNvSpPr/>
            <p:nvPr/>
          </p:nvSpPr>
          <p:spPr bwMode="auto">
            <a:xfrm>
              <a:off x="4383918" y="1448073"/>
              <a:ext cx="144462" cy="144463"/>
            </a:xfrm>
            <a:prstGeom prst="flowChartConnector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6" name="Oval 19"/>
            <p:cNvSpPr>
              <a:spLocks noChangeArrowheads="1"/>
            </p:cNvSpPr>
            <p:nvPr/>
          </p:nvSpPr>
          <p:spPr bwMode="auto">
            <a:xfrm flipH="1">
              <a:off x="3039751" y="1988840"/>
              <a:ext cx="160787" cy="165278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7" name="Oval 24"/>
            <p:cNvSpPr>
              <a:spLocks noChangeArrowheads="1"/>
            </p:cNvSpPr>
            <p:nvPr/>
          </p:nvSpPr>
          <p:spPr bwMode="auto">
            <a:xfrm flipH="1">
              <a:off x="3039751" y="2204864"/>
              <a:ext cx="160787" cy="165277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8" name="Text Box 37"/>
            <p:cNvSpPr txBox="1">
              <a:spLocks noChangeArrowheads="1"/>
            </p:cNvSpPr>
            <p:nvPr/>
          </p:nvSpPr>
          <p:spPr bwMode="auto">
            <a:xfrm>
              <a:off x="3255775" y="1916832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X(</a:t>
              </a:r>
              <a:r>
                <a:rPr lang="ru-RU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4274</a:t>
              </a:r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b="1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9" name="Oval 19"/>
            <p:cNvSpPr>
              <a:spLocks noChangeArrowheads="1"/>
            </p:cNvSpPr>
            <p:nvPr/>
          </p:nvSpPr>
          <p:spPr bwMode="auto">
            <a:xfrm flipH="1">
              <a:off x="2607703" y="1628800"/>
              <a:ext cx="160787" cy="165278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0" name="Oval 19"/>
            <p:cNvSpPr>
              <a:spLocks noChangeArrowheads="1"/>
            </p:cNvSpPr>
            <p:nvPr/>
          </p:nvSpPr>
          <p:spPr bwMode="auto">
            <a:xfrm flipH="1">
              <a:off x="2607703" y="1268760"/>
              <a:ext cx="160787" cy="165278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1" name="Text Box 37"/>
            <p:cNvSpPr txBox="1">
              <a:spLocks noChangeArrowheads="1"/>
            </p:cNvSpPr>
            <p:nvPr/>
          </p:nvSpPr>
          <p:spPr bwMode="auto">
            <a:xfrm>
              <a:off x="3255775" y="2132856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X(</a:t>
              </a:r>
              <a:r>
                <a:rPr lang="ru-RU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4140</a:t>
              </a:r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b="1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2" name="Text Box 37"/>
            <p:cNvSpPr txBox="1">
              <a:spLocks noChangeArrowheads="1"/>
            </p:cNvSpPr>
            <p:nvPr/>
          </p:nvSpPr>
          <p:spPr bwMode="auto">
            <a:xfrm>
              <a:off x="2823727" y="1268760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X(</a:t>
              </a:r>
              <a:r>
                <a:rPr lang="ru-RU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4700</a:t>
              </a:r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b="1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3" name="Text Box 37"/>
            <p:cNvSpPr txBox="1">
              <a:spLocks noChangeArrowheads="1"/>
            </p:cNvSpPr>
            <p:nvPr/>
          </p:nvSpPr>
          <p:spPr bwMode="auto">
            <a:xfrm>
              <a:off x="2823727" y="1556792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X(</a:t>
              </a:r>
              <a:r>
                <a:rPr lang="ru-RU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4500</a:t>
              </a:r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b="1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2" name="Прямоугольник 151"/>
            <p:cNvSpPr/>
            <p:nvPr/>
          </p:nvSpPr>
          <p:spPr>
            <a:xfrm>
              <a:off x="2236920" y="2791671"/>
              <a:ext cx="94684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90000"/>
              </a:pPr>
              <a:r>
                <a:rPr lang="en-US" sz="1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1400" b="1" baseline="30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lang="en-US" sz="1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(38</a:t>
              </a:r>
              <a:r>
                <a:rPr lang="ru-RU" sz="1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r>
                <a:rPr lang="en-US" sz="1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0)</a:t>
              </a:r>
            </a:p>
          </p:txBody>
        </p:sp>
        <p:sp>
          <p:nvSpPr>
            <p:cNvPr id="170" name="Oval 19"/>
            <p:cNvSpPr>
              <a:spLocks noChangeArrowheads="1"/>
            </p:cNvSpPr>
            <p:nvPr/>
          </p:nvSpPr>
          <p:spPr bwMode="auto">
            <a:xfrm flipH="1">
              <a:off x="2607703" y="2706340"/>
              <a:ext cx="163512" cy="169863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5" name="Text Box 34"/>
            <p:cNvSpPr txBox="1">
              <a:spLocks noChangeArrowheads="1"/>
            </p:cNvSpPr>
            <p:nvPr/>
          </p:nvSpPr>
          <p:spPr bwMode="auto">
            <a:xfrm>
              <a:off x="4485041" y="2061815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Y(42</a:t>
              </a:r>
              <a:r>
                <a:rPr lang="ru-RU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14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5" name="Oval 19"/>
            <p:cNvSpPr>
              <a:spLocks noChangeArrowheads="1"/>
            </p:cNvSpPr>
            <p:nvPr/>
          </p:nvSpPr>
          <p:spPr bwMode="auto">
            <a:xfrm flipH="1">
              <a:off x="4395692" y="2053266"/>
              <a:ext cx="160787" cy="165278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6" name="Text Box 33"/>
            <p:cNvSpPr txBox="1">
              <a:spLocks noChangeArrowheads="1"/>
            </p:cNvSpPr>
            <p:nvPr/>
          </p:nvSpPr>
          <p:spPr bwMode="auto">
            <a:xfrm>
              <a:off x="4485041" y="1625015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Y(43</a:t>
              </a:r>
              <a:r>
                <a:rPr lang="ru-RU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r>
                <a:rPr lang="en-US" sz="14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14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7" name="Oval 19"/>
            <p:cNvSpPr>
              <a:spLocks noChangeArrowheads="1"/>
            </p:cNvSpPr>
            <p:nvPr/>
          </p:nvSpPr>
          <p:spPr bwMode="auto">
            <a:xfrm flipH="1">
              <a:off x="4395692" y="1696076"/>
              <a:ext cx="160787" cy="165278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Oval 94">
              <a:extLst>
                <a:ext uri="{FF2B5EF4-FFF2-40B4-BE49-F238E27FC236}">
                  <a16:creationId xmlns:a16="http://schemas.microsoft.com/office/drawing/2014/main" id="{D6DB947F-A71C-1C40-9850-B8FD7124023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272584" y="2683073"/>
              <a:ext cx="163512" cy="169863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89677EED-71BE-A44A-8856-138264E209BC}"/>
                </a:ext>
              </a:extLst>
            </p:cNvPr>
            <p:cNvSpPr/>
            <p:nvPr/>
          </p:nvSpPr>
          <p:spPr>
            <a:xfrm>
              <a:off x="4788024" y="2761183"/>
              <a:ext cx="84510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</a:t>
              </a:r>
              <a:r>
                <a:rPr lang="en-US" sz="1400" b="1" baseline="-25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3</a:t>
              </a:r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(3842)</a:t>
              </a:r>
              <a:endParaRPr lang="ru-RU" sz="1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Правильный пятиугольник 7">
              <a:extLst>
                <a:ext uri="{FF2B5EF4-FFF2-40B4-BE49-F238E27FC236}">
                  <a16:creationId xmlns:a16="http://schemas.microsoft.com/office/drawing/2014/main" id="{0E4CBBF1-16FF-3641-8C3E-DB3C281DC9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07437" y="1546882"/>
              <a:ext cx="312835" cy="297942"/>
            </a:xfrm>
            <a:prstGeom prst="pent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E1F8D6D-7B3B-414A-90CC-719E2F684EBD}"/>
                </a:ext>
              </a:extLst>
            </p:cNvPr>
            <p:cNvSpPr txBox="1"/>
            <p:nvPr/>
          </p:nvSpPr>
          <p:spPr>
            <a:xfrm>
              <a:off x="7461567" y="1897087"/>
              <a:ext cx="926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P</a:t>
              </a:r>
              <a:r>
                <a:rPr lang="en-US" sz="1400" b="1" baseline="-25000" dirty="0"/>
                <a:t>C</a:t>
              </a:r>
              <a:r>
                <a:rPr lang="en-US" sz="1400" b="1" baseline="30000" dirty="0"/>
                <a:t>+</a:t>
              </a:r>
              <a:r>
                <a:rPr lang="en-US" sz="1400" b="1" dirty="0"/>
                <a:t>(4312)</a:t>
              </a:r>
              <a:endParaRPr lang="ru-RU" sz="1400" b="1" dirty="0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1B382AB5-DE03-A24D-AF06-7F6F902AAF11}"/>
                </a:ext>
              </a:extLst>
            </p:cNvPr>
            <p:cNvSpPr txBox="1"/>
            <p:nvPr/>
          </p:nvSpPr>
          <p:spPr>
            <a:xfrm>
              <a:off x="7236296" y="1609055"/>
              <a:ext cx="926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P</a:t>
              </a:r>
              <a:r>
                <a:rPr lang="en-US" sz="1400" b="1" baseline="-25000" dirty="0"/>
                <a:t>C</a:t>
              </a:r>
              <a:r>
                <a:rPr lang="en-US" sz="1400" b="1" baseline="30000" dirty="0"/>
                <a:t>+</a:t>
              </a:r>
              <a:r>
                <a:rPr lang="en-US" sz="1400" b="1" dirty="0"/>
                <a:t>(4440)</a:t>
              </a:r>
              <a:endParaRPr lang="ru-RU" sz="1400" b="1" dirty="0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346D21E6-694C-7C4C-AD2C-9820F78373A4}"/>
                </a:ext>
              </a:extLst>
            </p:cNvPr>
            <p:cNvSpPr txBox="1"/>
            <p:nvPr/>
          </p:nvSpPr>
          <p:spPr>
            <a:xfrm>
              <a:off x="7020272" y="1393031"/>
              <a:ext cx="926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P</a:t>
              </a:r>
              <a:r>
                <a:rPr lang="en-US" sz="1400" b="1" baseline="-25000" dirty="0"/>
                <a:t>C</a:t>
              </a:r>
              <a:r>
                <a:rPr lang="en-US" sz="1400" b="1" baseline="30000" dirty="0"/>
                <a:t>+</a:t>
              </a:r>
              <a:r>
                <a:rPr lang="en-US" sz="1400" b="1" dirty="0"/>
                <a:t>(4457)</a:t>
              </a:r>
              <a:endParaRPr lang="ru-RU" sz="1400" b="1" dirty="0"/>
            </a:p>
          </p:txBody>
        </p:sp>
        <p:sp>
          <p:nvSpPr>
            <p:cNvPr id="114" name="Правильный пятиугольник 113">
              <a:extLst>
                <a:ext uri="{FF2B5EF4-FFF2-40B4-BE49-F238E27FC236}">
                  <a16:creationId xmlns:a16="http://schemas.microsoft.com/office/drawing/2014/main" id="{5D42383F-CC3F-9144-A5A2-5CA5D8F73A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23461" y="1690898"/>
              <a:ext cx="312835" cy="297942"/>
            </a:xfrm>
            <a:prstGeom prst="pent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Правильный пятиугольник 114">
              <a:extLst>
                <a:ext uri="{FF2B5EF4-FFF2-40B4-BE49-F238E27FC236}">
                  <a16:creationId xmlns:a16="http://schemas.microsoft.com/office/drawing/2014/main" id="{F329A521-859B-CC40-AB6E-698750BEA2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4288" y="1844824"/>
              <a:ext cx="312835" cy="297942"/>
            </a:xfrm>
            <a:prstGeom prst="pentagon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Ромб 11">
              <a:extLst>
                <a:ext uri="{FF2B5EF4-FFF2-40B4-BE49-F238E27FC236}">
                  <a16:creationId xmlns:a16="http://schemas.microsoft.com/office/drawing/2014/main" id="{CB0C718F-B901-DC41-987E-14901277F6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44294" y="1628800"/>
              <a:ext cx="323850" cy="323850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Ромб 115">
              <a:extLst>
                <a:ext uri="{FF2B5EF4-FFF2-40B4-BE49-F238E27FC236}">
                  <a16:creationId xmlns:a16="http://schemas.microsoft.com/office/drawing/2014/main" id="{5F2551AC-B996-1F48-B4F9-0B05B0A4F6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44294" y="1916832"/>
              <a:ext cx="323850" cy="323850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Ромб 116">
              <a:extLst>
                <a:ext uri="{FF2B5EF4-FFF2-40B4-BE49-F238E27FC236}">
                  <a16:creationId xmlns:a16="http://schemas.microsoft.com/office/drawing/2014/main" id="{0BF4CCBD-7803-AD4D-AC00-2783D10F0B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44294" y="2025030"/>
              <a:ext cx="323850" cy="323850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Ромб 117">
              <a:extLst>
                <a:ext uri="{FF2B5EF4-FFF2-40B4-BE49-F238E27FC236}">
                  <a16:creationId xmlns:a16="http://schemas.microsoft.com/office/drawing/2014/main" id="{D6DAA2FE-BC39-4E41-A3EE-B0AD3933F3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8104" y="2313062"/>
              <a:ext cx="323850" cy="323850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4" name="Ромб 133">
              <a:extLst>
                <a:ext uri="{FF2B5EF4-FFF2-40B4-BE49-F238E27FC236}">
                  <a16:creationId xmlns:a16="http://schemas.microsoft.com/office/drawing/2014/main" id="{5AA3458A-3EC7-1648-B330-FEF24D7832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8104" y="2420888"/>
              <a:ext cx="323850" cy="323850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9" name="Ромб 138">
              <a:extLst>
                <a:ext uri="{FF2B5EF4-FFF2-40B4-BE49-F238E27FC236}">
                  <a16:creationId xmlns:a16="http://schemas.microsoft.com/office/drawing/2014/main" id="{978E376A-0A80-E74A-AA6A-D0CDD133B1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08104" y="2636912"/>
              <a:ext cx="323850" cy="323850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37A422-8875-E342-B96F-58B5DC186F17}"/>
                </a:ext>
              </a:extLst>
            </p:cNvPr>
            <p:cNvSpPr txBox="1"/>
            <p:nvPr/>
          </p:nvSpPr>
          <p:spPr>
            <a:xfrm rot="20915590">
              <a:off x="6732240" y="3079052"/>
              <a:ext cx="159530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highlight>
                    <a:srgbClr val="FFFF00"/>
                  </a:highlight>
                </a:rPr>
                <a:t>CHARGED!!!</a:t>
              </a:r>
              <a:endParaRPr lang="ru-RU" b="1" dirty="0">
                <a:solidFill>
                  <a:srgbClr val="FF0000"/>
                </a:solidFill>
                <a:highlight>
                  <a:srgbClr val="FFFF00"/>
                </a:highlight>
              </a:endParaRPr>
            </a:p>
          </p:txBody>
        </p:sp>
        <p:sp>
          <p:nvSpPr>
            <p:cNvPr id="14" name="Двойная стрелка влево/вверх 13">
              <a:extLst>
                <a:ext uri="{FF2B5EF4-FFF2-40B4-BE49-F238E27FC236}">
                  <a16:creationId xmlns:a16="http://schemas.microsoft.com/office/drawing/2014/main" id="{65F0567D-C08D-5240-9DCB-D04EC5FE20B9}"/>
                </a:ext>
              </a:extLst>
            </p:cNvPr>
            <p:cNvSpPr/>
            <p:nvPr/>
          </p:nvSpPr>
          <p:spPr>
            <a:xfrm rot="21027276">
              <a:off x="6652847" y="2269487"/>
              <a:ext cx="850392" cy="850392"/>
            </a:xfrm>
            <a:prstGeom prst="leftUpArrow">
              <a:avLst/>
            </a:prstGeom>
            <a:solidFill>
              <a:srgbClr val="FF000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0" name="Группа 58">
            <a:extLst>
              <a:ext uri="{FF2B5EF4-FFF2-40B4-BE49-F238E27FC236}">
                <a16:creationId xmlns:a16="http://schemas.microsoft.com/office/drawing/2014/main" id="{4454DCBA-CF69-5741-9B9A-54756593BCDB}"/>
              </a:ext>
            </a:extLst>
          </p:cNvPr>
          <p:cNvGrpSpPr/>
          <p:nvPr/>
        </p:nvGrpSpPr>
        <p:grpSpPr>
          <a:xfrm>
            <a:off x="6235757" y="4424008"/>
            <a:ext cx="2550319" cy="2029328"/>
            <a:chOff x="6134159" y="-95422"/>
            <a:chExt cx="2550319" cy="2029328"/>
          </a:xfrm>
        </p:grpSpPr>
        <p:sp>
          <p:nvSpPr>
            <p:cNvPr id="141" name="Овал 140">
              <a:extLst>
                <a:ext uri="{FF2B5EF4-FFF2-40B4-BE49-F238E27FC236}">
                  <a16:creationId xmlns:a16="http://schemas.microsoft.com/office/drawing/2014/main" id="{3859B73F-E720-154B-96C6-1D203AF9C400}"/>
                </a:ext>
              </a:extLst>
            </p:cNvPr>
            <p:cNvSpPr/>
            <p:nvPr/>
          </p:nvSpPr>
          <p:spPr>
            <a:xfrm rot="19885840">
              <a:off x="6134159" y="-95422"/>
              <a:ext cx="2550319" cy="20293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  <p:grpSp>
          <p:nvGrpSpPr>
            <p:cNvPr id="142" name="Group 2">
              <a:extLst>
                <a:ext uri="{FF2B5EF4-FFF2-40B4-BE49-F238E27FC236}">
                  <a16:creationId xmlns:a16="http://schemas.microsoft.com/office/drawing/2014/main" id="{8F6DA2B0-21B2-0C40-8C99-94B2168BE9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0602" y="-92796"/>
              <a:ext cx="2273301" cy="1822452"/>
              <a:chOff x="4349" y="-290"/>
              <a:chExt cx="1432" cy="1148"/>
            </a:xfrm>
          </p:grpSpPr>
          <p:sp>
            <p:nvSpPr>
              <p:cNvPr id="144" name="Oval 3">
                <a:extLst>
                  <a:ext uri="{FF2B5EF4-FFF2-40B4-BE49-F238E27FC236}">
                    <a16:creationId xmlns:a16="http://schemas.microsoft.com/office/drawing/2014/main" id="{6E31FC12-17DA-F54E-9D03-D2BD9D948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9" y="-290"/>
                <a:ext cx="544" cy="499"/>
              </a:xfrm>
              <a:prstGeom prst="ellipse">
                <a:avLst/>
              </a:prstGeom>
              <a:gradFill rotWithShape="0">
                <a:gsLst>
                  <a:gs pos="0">
                    <a:srgbClr val="8686A8"/>
                  </a:gs>
                  <a:gs pos="100000">
                    <a:srgbClr val="CCCCFF"/>
                  </a:gs>
                </a:gsLst>
                <a:path path="shape">
                  <a:fillToRect l="50000" t="50000" r="50000" b="50000"/>
                </a:path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sz="4800" b="1" dirty="0">
                    <a:solidFill>
                      <a:srgbClr val="000066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145" name="Line 4">
                <a:extLst>
                  <a:ext uri="{FF2B5EF4-FFF2-40B4-BE49-F238E27FC236}">
                    <a16:creationId xmlns:a16="http://schemas.microsoft.com/office/drawing/2014/main" id="{685AD9CC-12A3-8C4C-B5A7-C7976CAD0F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6" y="-154"/>
                <a:ext cx="127" cy="1"/>
              </a:xfrm>
              <a:prstGeom prst="line">
                <a:avLst/>
              </a:prstGeom>
              <a:noFill/>
              <a:ln w="3816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>
                  <a:solidFill>
                    <a:srgbClr val="A50021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46" name="Oval 5">
                <a:extLst>
                  <a:ext uri="{FF2B5EF4-FFF2-40B4-BE49-F238E27FC236}">
                    <a16:creationId xmlns:a16="http://schemas.microsoft.com/office/drawing/2014/main" id="{2DB759A4-D988-B243-B749-8950CA81F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7" y="-63"/>
                <a:ext cx="544" cy="499"/>
              </a:xfrm>
              <a:prstGeom prst="ellipse">
                <a:avLst/>
              </a:prstGeom>
              <a:gradFill rotWithShape="0">
                <a:gsLst>
                  <a:gs pos="0">
                    <a:srgbClr val="634359"/>
                  </a:gs>
                  <a:gs pos="100000">
                    <a:srgbClr val="D793C2"/>
                  </a:gs>
                </a:gsLst>
                <a:path path="shape">
                  <a:fillToRect l="50000" t="50000" r="50000" b="50000"/>
                </a:path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sz="4800" b="1" dirty="0">
                    <a:solidFill>
                      <a:srgbClr val="000066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147" name="Oval 6">
                <a:extLst>
                  <a:ext uri="{FF2B5EF4-FFF2-40B4-BE49-F238E27FC236}">
                    <a16:creationId xmlns:a16="http://schemas.microsoft.com/office/drawing/2014/main" id="{89816EB0-2F95-7040-B5E9-66DC1D290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340000">
                <a:off x="4598" y="-26"/>
                <a:ext cx="635" cy="1134"/>
              </a:xfrm>
              <a:prstGeom prst="ellipse">
                <a:avLst/>
              </a:prstGeom>
              <a:noFill/>
              <a:ln w="28440">
                <a:solidFill>
                  <a:srgbClr val="717EB5"/>
                </a:solidFill>
                <a:prstDash val="sysDot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dirty="0">
                  <a:solidFill>
                    <a:srgbClr val="A50021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</p:grp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FEB9D13-2EFB-AB41-9BC2-5EED44A47EFC}"/>
                </a:ext>
              </a:extLst>
            </p:cNvPr>
            <p:cNvSpPr txBox="1"/>
            <p:nvPr/>
          </p:nvSpPr>
          <p:spPr>
            <a:xfrm rot="1425819">
              <a:off x="6558634" y="795070"/>
              <a:ext cx="1308371" cy="7786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&amp;</a:t>
              </a:r>
            </a:p>
            <a:p>
              <a:pPr algn="ctr"/>
              <a:r>
                <a:rPr lang="en-US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something</a:t>
              </a:r>
              <a:endPara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B032032D-CE6F-5C4D-BA6C-B5D75384E530}"/>
              </a:ext>
            </a:extLst>
          </p:cNvPr>
          <p:cNvGrpSpPr/>
          <p:nvPr/>
        </p:nvGrpSpPr>
        <p:grpSpPr>
          <a:xfrm>
            <a:off x="292682" y="4966136"/>
            <a:ext cx="5963666" cy="1631216"/>
            <a:chOff x="292682" y="4725144"/>
            <a:chExt cx="5963666" cy="1631216"/>
          </a:xfrm>
        </p:grpSpPr>
        <p:sp>
          <p:nvSpPr>
            <p:cNvPr id="124" name="Прямоугольник 123"/>
            <p:cNvSpPr/>
            <p:nvPr/>
          </p:nvSpPr>
          <p:spPr>
            <a:xfrm>
              <a:off x="292682" y="4725144"/>
              <a:ext cx="5963666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2002</a:t>
              </a:r>
              <a:r>
                <a:rPr lang="en-US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-2019 </a:t>
              </a:r>
            </a:p>
            <a:p>
              <a:pPr marL="457200" indent="-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Discovery of </a:t>
              </a:r>
              <a:r>
                <a:rPr lang="en-US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two dozens exotic </a:t>
              </a:r>
              <a:r>
                <a:rPr lang="en-US" sz="2000" b="1" dirty="0" err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charmonium</a:t>
              </a:r>
              <a:r>
                <a:rPr lang="en-US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states</a:t>
              </a:r>
            </a:p>
            <a:p>
              <a:pPr marL="457200" indent="-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or charmoniumlike states </a:t>
              </a:r>
            </a:p>
            <a:p>
              <a:pPr marL="457200" indent="-457200" fontAlgn="base">
                <a:spcBef>
                  <a:spcPct val="0"/>
                </a:spcBef>
                <a:spcAft>
                  <a:spcPct val="0"/>
                </a:spcAft>
              </a:pPr>
              <a:endPara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457200" indent="-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All of them above open charm threshold </a:t>
              </a:r>
              <a:endPara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" name="Стрелка вправо 1">
              <a:extLst>
                <a:ext uri="{FF2B5EF4-FFF2-40B4-BE49-F238E27FC236}">
                  <a16:creationId xmlns:a16="http://schemas.microsoft.com/office/drawing/2014/main" id="{FBAC53CF-3146-F34D-B435-6DDA4BB53D58}"/>
                </a:ext>
              </a:extLst>
            </p:cNvPr>
            <p:cNvSpPr/>
            <p:nvPr/>
          </p:nvSpPr>
          <p:spPr>
            <a:xfrm>
              <a:off x="3467789" y="5482494"/>
              <a:ext cx="2318014" cy="190758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rgbClr val="FF0000"/>
                  </a:solidFill>
                </a:ln>
              </a:endParaRPr>
            </a:p>
          </p:txBody>
        </p:sp>
      </p:grp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DB15DA-DD80-C142-B374-A5E38F8DD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838FCE8-837F-9D4A-98E6-3D6A8E37B1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6" r="19192" b="-2728"/>
          <a:stretch/>
        </p:blipFill>
        <p:spPr>
          <a:xfrm>
            <a:off x="-36512" y="-171400"/>
            <a:ext cx="9364700" cy="7272808"/>
          </a:xfrm>
          <a:prstGeom prst="rect">
            <a:avLst/>
          </a:prstGeom>
        </p:spPr>
      </p:pic>
      <p:sp>
        <p:nvSpPr>
          <p:cNvPr id="3" name="Заголовок 8"/>
          <p:cNvSpPr txBox="1">
            <a:spLocks/>
          </p:cNvSpPr>
          <p:nvPr/>
        </p:nvSpPr>
        <p:spPr>
          <a:xfrm>
            <a:off x="1691680" y="4674226"/>
            <a:ext cx="5768725" cy="221115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X(3872) 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as </a:t>
            </a:r>
          </a:p>
          <a:p>
            <a:pPr algn="ctr">
              <a:spcBef>
                <a:spcPct val="0"/>
              </a:spcBef>
              <a:defRPr/>
            </a:pPr>
            <a:r>
              <a:rPr lang="el-GR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sz="3200" b="1" baseline="-25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c1</a:t>
            </a:r>
            <a:r>
              <a:rPr lang="en-US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(3872) in PDG2018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7"/>
          <p:cNvGrpSpPr/>
          <p:nvPr/>
        </p:nvGrpSpPr>
        <p:grpSpPr>
          <a:xfrm>
            <a:off x="35496" y="44624"/>
            <a:ext cx="8968135" cy="6676419"/>
            <a:chOff x="35496" y="44624"/>
            <a:chExt cx="8968135" cy="6676419"/>
          </a:xfrm>
        </p:grpSpPr>
        <p:sp>
          <p:nvSpPr>
            <p:cNvPr id="45" name="Text Box 28"/>
            <p:cNvSpPr txBox="1">
              <a:spLocks noChangeArrowheads="1"/>
            </p:cNvSpPr>
            <p:nvPr/>
          </p:nvSpPr>
          <p:spPr bwMode="auto">
            <a:xfrm>
              <a:off x="35496" y="5742170"/>
              <a:ext cx="5904655" cy="9788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>
                <a:spcBef>
                  <a:spcPts val="544"/>
                </a:spcBef>
                <a:buSzPct val="65000"/>
              </a:pPr>
              <a:r>
                <a:rPr lang="en-US" sz="1500" b="1" dirty="0"/>
                <a:t> </a:t>
              </a:r>
              <a:r>
                <a:rPr lang="en-US" dirty="0">
                  <a:solidFill>
                    <a:srgbClr val="002060"/>
                  </a:solidFill>
                </a:rPr>
                <a:t>M</a:t>
              </a:r>
              <a:r>
                <a:rPr lang="en-US" baseline="-25000" dirty="0">
                  <a:solidFill>
                    <a:srgbClr val="002060"/>
                  </a:solidFill>
                </a:rPr>
                <a:t>X</a:t>
              </a:r>
              <a:r>
                <a:rPr lang="en-US" dirty="0">
                  <a:solidFill>
                    <a:srgbClr val="002060"/>
                  </a:solidFill>
                </a:rPr>
                <a:t> close to </a:t>
              </a:r>
              <a:r>
                <a:rPr lang="en-US" b="1" dirty="0">
                  <a:solidFill>
                    <a:srgbClr val="C00000"/>
                  </a:solidFill>
                </a:rPr>
                <a:t>D</a:t>
              </a:r>
              <a:r>
                <a:rPr lang="en-US" b="1" baseline="30000" dirty="0">
                  <a:solidFill>
                    <a:srgbClr val="C00000"/>
                  </a:solidFill>
                </a:rPr>
                <a:t>0</a:t>
              </a:r>
              <a:r>
                <a:rPr lang="en-US" b="1" dirty="0">
                  <a:solidFill>
                    <a:srgbClr val="C00000"/>
                  </a:solidFill>
                </a:rPr>
                <a:t>D</a:t>
              </a:r>
              <a:r>
                <a:rPr lang="en-US" b="1" baseline="30000" dirty="0">
                  <a:solidFill>
                    <a:srgbClr val="C00000"/>
                  </a:solidFill>
                </a:rPr>
                <a:t>*0</a:t>
              </a:r>
              <a:r>
                <a:rPr lang="en-US" dirty="0">
                  <a:solidFill>
                    <a:srgbClr val="002060"/>
                  </a:solidFill>
                </a:rPr>
                <a:t> threshold </a:t>
              </a:r>
              <a:r>
                <a:rPr lang="en-US" b="1" dirty="0">
                  <a:solidFill>
                    <a:srgbClr val="C00000"/>
                  </a:solidFill>
                </a:rPr>
                <a:t>M = 3871.69± 0.17 MeV </a:t>
              </a:r>
            </a:p>
            <a:p>
              <a:pPr>
                <a:buSzPct val="65000"/>
              </a:pPr>
              <a:r>
                <a:rPr lang="en-US" dirty="0">
                  <a:solidFill>
                    <a:srgbClr val="002060"/>
                  </a:solidFill>
                </a:rPr>
                <a:t>      not clear below or above: </a:t>
              </a:r>
              <a:r>
                <a:rPr lang="en-US" b="1" dirty="0">
                  <a:solidFill>
                    <a:srgbClr val="C00000"/>
                  </a:solidFill>
                </a:rPr>
                <a:t>Δm = – 0.01 ± 0.18 MeV</a:t>
              </a:r>
            </a:p>
            <a:p>
              <a:pPr>
                <a:spcBef>
                  <a:spcPts val="544"/>
                </a:spcBef>
                <a:buSzPct val="65000"/>
              </a:pPr>
              <a:r>
                <a:rPr lang="en-US" dirty="0">
                  <a:solidFill>
                    <a:srgbClr val="002060"/>
                  </a:solidFill>
                </a:rPr>
                <a:t> Surprisingly narrow:  </a:t>
              </a:r>
              <a:r>
                <a:rPr lang="el-GR" b="1" dirty="0">
                  <a:solidFill>
                    <a:srgbClr val="C00000"/>
                  </a:solidFill>
                </a:rPr>
                <a:t>Γ</a:t>
              </a:r>
              <a:r>
                <a:rPr lang="en-US" b="1" baseline="-25000" dirty="0">
                  <a:solidFill>
                    <a:srgbClr val="C00000"/>
                  </a:solidFill>
                </a:rPr>
                <a:t>tot</a:t>
              </a:r>
              <a:r>
                <a:rPr lang="en-US" b="1" dirty="0">
                  <a:solidFill>
                    <a:srgbClr val="C00000"/>
                  </a:solidFill>
                </a:rPr>
                <a:t>&lt; 1.2 MeV </a:t>
              </a:r>
              <a:r>
                <a:rPr lang="en-US" dirty="0">
                  <a:solidFill>
                    <a:srgbClr val="002060"/>
                  </a:solidFill>
                  <a:sym typeface="Symbol" pitchFamily="18" charset="2"/>
                </a:rPr>
                <a:t>at 90% CL</a:t>
              </a:r>
            </a:p>
          </p:txBody>
        </p:sp>
        <p:pic>
          <p:nvPicPr>
            <p:cNvPr id="34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 l="4554" t="7058" r="2277" b="2353"/>
            <a:stretch>
              <a:fillRect/>
            </a:stretch>
          </p:blipFill>
          <p:spPr bwMode="auto">
            <a:xfrm>
              <a:off x="2505065" y="1050087"/>
              <a:ext cx="2653715" cy="2326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3" name="Группа 23"/>
            <p:cNvGrpSpPr/>
            <p:nvPr/>
          </p:nvGrpSpPr>
          <p:grpSpPr>
            <a:xfrm>
              <a:off x="5993338" y="4544442"/>
              <a:ext cx="2724247" cy="2124918"/>
              <a:chOff x="504967" y="4080680"/>
              <a:chExt cx="3797612" cy="2805729"/>
            </a:xfrm>
          </p:grpSpPr>
          <p:pic>
            <p:nvPicPr>
              <p:cNvPr id="7169" name="Picture 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25275" y="4080680"/>
                <a:ext cx="3577304" cy="28057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70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04967" y="4143565"/>
                <a:ext cx="233173" cy="1607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25" name="Picture 2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9980" y="44624"/>
              <a:ext cx="2413440" cy="2409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5264" y="260648"/>
              <a:ext cx="472320" cy="409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931390" y="44624"/>
              <a:ext cx="1480370" cy="2530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>
              <a:spAutoFit/>
            </a:bodyPr>
            <a:lstStyle/>
            <a:p>
              <a:r>
                <a:rPr lang="en-US" sz="1100" b="1" i="1" dirty="0"/>
                <a:t>PR</a:t>
              </a:r>
              <a:r>
                <a:rPr lang="ru-RU" sz="1100" b="1" i="1" dirty="0"/>
                <a:t>L91</a:t>
              </a:r>
              <a:r>
                <a:rPr lang="en-US" sz="1100" b="1" i="1" dirty="0"/>
                <a:t>, </a:t>
              </a:r>
              <a:r>
                <a:rPr lang="ru-RU" sz="1100" b="1" i="1" dirty="0"/>
                <a:t>262001</a:t>
              </a:r>
              <a:r>
                <a:rPr lang="en-US" sz="1100" b="1" i="1" dirty="0"/>
                <a:t> (</a:t>
              </a:r>
              <a:r>
                <a:rPr lang="ru-RU" sz="1100" b="1" i="1" dirty="0"/>
                <a:t>2003</a:t>
              </a:r>
              <a:r>
                <a:rPr lang="en-US" sz="1100" b="1" i="1" dirty="0"/>
                <a:t>)</a:t>
              </a:r>
              <a:endParaRPr lang="ru-RU" sz="1100" b="1" i="1" dirty="0"/>
            </a:p>
          </p:txBody>
        </p:sp>
        <p:sp>
          <p:nvSpPr>
            <p:cNvPr id="29" name="Text Box 26"/>
            <p:cNvSpPr txBox="1">
              <a:spLocks noChangeArrowheads="1"/>
            </p:cNvSpPr>
            <p:nvPr/>
          </p:nvSpPr>
          <p:spPr bwMode="auto">
            <a:xfrm>
              <a:off x="395536" y="2348880"/>
              <a:ext cx="969011" cy="2308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0" rIns="82945" bIns="0">
              <a:spAutoFit/>
            </a:bodyPr>
            <a:lstStyle/>
            <a:p>
              <a:r>
                <a:rPr lang="en-US" sz="1500" b="1" dirty="0"/>
                <a:t>M(J/</a:t>
              </a:r>
              <a:r>
                <a:rPr lang="en-US" sz="1500" b="1" dirty="0">
                  <a:sym typeface="Symbol" pitchFamily="18" charset="2"/>
                </a:rPr>
                <a:t></a:t>
              </a:r>
              <a:r>
                <a:rPr lang="el-GR" sz="1500" b="1">
                  <a:sym typeface="Symbol" pitchFamily="18" charset="2"/>
                </a:rPr>
                <a:t>ππ</a:t>
              </a:r>
              <a:r>
                <a:rPr lang="en-US" sz="1500" b="1" dirty="0">
                  <a:sym typeface="Symbol" pitchFamily="18" charset="2"/>
                </a:rPr>
                <a:t>)</a:t>
              </a:r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1475656" y="1124744"/>
              <a:ext cx="526583" cy="360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10</a:t>
              </a:r>
              <a:r>
                <a:rPr lang="el-GR" b="1">
                  <a:solidFill>
                    <a:srgbClr val="FF0000"/>
                  </a:solidFill>
                </a:rPr>
                <a:t>σ</a:t>
              </a:r>
            </a:p>
          </p:txBody>
        </p:sp>
        <p:pic>
          <p:nvPicPr>
            <p:cNvPr id="3073" name="Picture 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4153" y="3349273"/>
              <a:ext cx="3205719" cy="2148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" name="Picture 5" descr="dzero_11-18"/>
            <p:cNvPicPr>
              <a:picLocks noChangeAspect="1" noChangeArrowheads="1"/>
            </p:cNvPicPr>
            <p:nvPr/>
          </p:nvPicPr>
          <p:blipFill>
            <a:blip r:embed="rId9" cstate="print"/>
            <a:srcRect l="1890" t="8392" r="3307" b="2797"/>
            <a:stretch>
              <a:fillRect/>
            </a:stretch>
          </p:blipFill>
          <p:spPr>
            <a:xfrm>
              <a:off x="6198038" y="51049"/>
              <a:ext cx="2805593" cy="2448448"/>
            </a:xfrm>
            <a:prstGeom prst="rect">
              <a:avLst/>
            </a:prstGeom>
            <a:noFill/>
            <a:ln w="28575">
              <a:noFill/>
            </a:ln>
          </p:spPr>
        </p:pic>
        <p:pic>
          <p:nvPicPr>
            <p:cNvPr id="42" name="Picture 12" descr="d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>
            <a:xfrm>
              <a:off x="8398080" y="112112"/>
              <a:ext cx="496838" cy="258931"/>
            </a:xfrm>
            <a:prstGeom prst="rect">
              <a:avLst/>
            </a:prstGeom>
            <a:noFill/>
            <a:ln/>
          </p:spPr>
        </p:pic>
        <p:pic>
          <p:nvPicPr>
            <p:cNvPr id="43" name="Picture 10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087446" y="1151729"/>
              <a:ext cx="475200" cy="540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625541" y="3506616"/>
              <a:ext cx="554895" cy="383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Прямоугольник 19"/>
            <p:cNvSpPr/>
            <p:nvPr/>
          </p:nvSpPr>
          <p:spPr>
            <a:xfrm>
              <a:off x="3451494" y="116632"/>
              <a:ext cx="2488658" cy="637754"/>
            </a:xfrm>
            <a:prstGeom prst="rect">
              <a:avLst/>
            </a:prstGeom>
          </p:spPr>
          <p:txBody>
            <a:bodyPr wrap="none" lIns="82945" tIns="41473" rIns="82945" bIns="41473">
              <a:spAutoFit/>
            </a:bodyPr>
            <a:lstStyle/>
            <a:p>
              <a:pPr algn="r"/>
              <a:r>
                <a:rPr lang="en-US" b="1" dirty="0">
                  <a:solidFill>
                    <a:srgbClr val="002060"/>
                  </a:solidFill>
                </a:rPr>
                <a:t>First observed by </a:t>
              </a:r>
              <a:r>
                <a:rPr lang="en-US" b="1" dirty="0">
                  <a:solidFill>
                    <a:srgbClr val="C00000"/>
                  </a:solidFill>
                </a:rPr>
                <a:t>Belle</a:t>
              </a:r>
              <a:r>
                <a:rPr lang="en-US" b="1" dirty="0">
                  <a:solidFill>
                    <a:srgbClr val="002060"/>
                  </a:solidFill>
                </a:rPr>
                <a:t> </a:t>
              </a:r>
            </a:p>
            <a:p>
              <a:pPr algn="r"/>
              <a:r>
                <a:rPr lang="en-US" b="1" dirty="0">
                  <a:solidFill>
                    <a:srgbClr val="002060"/>
                  </a:solidFill>
                </a:rPr>
                <a:t>in </a:t>
              </a:r>
              <a:r>
                <a:rPr lang="en-US" b="1" dirty="0">
                  <a:solidFill>
                    <a:srgbClr val="C00000"/>
                  </a:solidFill>
                </a:rPr>
                <a:t>B→K </a:t>
              </a:r>
              <a:r>
                <a:rPr lang="en-US" b="1" dirty="0">
                  <a:solidFill>
                    <a:srgbClr val="FF0000"/>
                  </a:solidFill>
                </a:rPr>
                <a:t>J/</a:t>
              </a:r>
              <a:r>
                <a:rPr lang="en-US" b="1" dirty="0">
                  <a:solidFill>
                    <a:srgbClr val="FF0000"/>
                  </a:solidFill>
                  <a:sym typeface="Symbol" pitchFamily="18" charset="2"/>
                </a:rPr>
                <a:t></a:t>
              </a:r>
              <a:r>
                <a:rPr lang="el-GR" b="1" dirty="0">
                  <a:solidFill>
                    <a:srgbClr val="FF0000"/>
                  </a:solidFill>
                  <a:sym typeface="Symbol" pitchFamily="18" charset="2"/>
                </a:rPr>
                <a:t>π</a:t>
              </a:r>
              <a:r>
                <a:rPr lang="en-US" b="1" baseline="30000" dirty="0">
                  <a:solidFill>
                    <a:srgbClr val="FF0000"/>
                  </a:solidFill>
                  <a:sym typeface="Symbol" pitchFamily="18" charset="2"/>
                </a:rPr>
                <a:t>+</a:t>
              </a:r>
              <a:r>
                <a:rPr lang="el-GR" b="1" dirty="0">
                  <a:solidFill>
                    <a:srgbClr val="FF0000"/>
                  </a:solidFill>
                  <a:sym typeface="Symbol" pitchFamily="18" charset="2"/>
                </a:rPr>
                <a:t>π</a:t>
              </a:r>
              <a:r>
                <a:rPr lang="en-US" b="1" baseline="30000" dirty="0">
                  <a:solidFill>
                    <a:srgbClr val="FF0000"/>
                  </a:solidFill>
                  <a:sym typeface="Symbol" pitchFamily="18" charset="2"/>
                </a:rPr>
                <a:t>–</a:t>
              </a:r>
              <a:endParaRPr lang="ru-RU" sz="1300" b="1" dirty="0">
                <a:solidFill>
                  <a:srgbClr val="FF0000"/>
                </a:solidFill>
              </a:endParaRPr>
            </a:p>
          </p:txBody>
        </p:sp>
        <p:pic>
          <p:nvPicPr>
            <p:cNvPr id="38" name="Picture 6"/>
            <p:cNvPicPr>
              <a:picLocks noChangeAspect="1" noChangeArrowheads="1"/>
            </p:cNvPicPr>
            <p:nvPr/>
          </p:nvPicPr>
          <p:blipFill>
            <a:blip r:embed="rId13" cstate="print"/>
            <a:srcRect l="368" t="4465" r="1839" b="496"/>
            <a:stretch>
              <a:fillRect/>
            </a:stretch>
          </p:blipFill>
          <p:spPr bwMode="auto">
            <a:xfrm>
              <a:off x="5138470" y="2133068"/>
              <a:ext cx="2896371" cy="214224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pic>
          <p:nvPicPr>
            <p:cNvPr id="39" name="Picture 11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441192" y="2191222"/>
              <a:ext cx="502840" cy="49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" name="Прямоугольник 30"/>
            <p:cNvSpPr/>
            <p:nvPr/>
          </p:nvSpPr>
          <p:spPr>
            <a:xfrm>
              <a:off x="3500430" y="4429132"/>
              <a:ext cx="2222558" cy="1314862"/>
            </a:xfrm>
            <a:prstGeom prst="rect">
              <a:avLst/>
            </a:prstGeom>
          </p:spPr>
          <p:txBody>
            <a:bodyPr wrap="square" lIns="82945" tIns="41473" rIns="82945" bIns="41473">
              <a:spAutoFit/>
            </a:bodyPr>
            <a:lstStyle/>
            <a:p>
              <a:r>
                <a:rPr lang="en-US" sz="1600" b="0" i="1" dirty="0">
                  <a:solidFill>
                    <a:srgbClr val="002060"/>
                  </a:solidFill>
                </a:rPr>
                <a:t>Hadronic collisions: </a:t>
              </a:r>
            </a:p>
            <a:p>
              <a:r>
                <a:rPr lang="en-US" sz="1600" b="0" i="1" dirty="0">
                  <a:solidFill>
                    <a:srgbClr val="002060"/>
                  </a:solidFill>
                </a:rPr>
                <a:t>produced mostly promptly; only </a:t>
              </a:r>
            </a:p>
            <a:p>
              <a:r>
                <a:rPr lang="en-US" sz="1600" b="0" i="1" dirty="0">
                  <a:solidFill>
                    <a:srgbClr val="C00000"/>
                  </a:solidFill>
                </a:rPr>
                <a:t>0.263±0.023±0.016 </a:t>
              </a:r>
            </a:p>
            <a:p>
              <a:r>
                <a:rPr lang="en-US" sz="1600" b="0" i="1" dirty="0">
                  <a:solidFill>
                    <a:srgbClr val="002060"/>
                  </a:solidFill>
                </a:rPr>
                <a:t>from B-decays (CMS)</a:t>
              </a:r>
            </a:p>
          </p:txBody>
        </p:sp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336621" y="4653136"/>
              <a:ext cx="430426" cy="436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Прямоугольник 31"/>
            <p:cNvSpPr/>
            <p:nvPr/>
          </p:nvSpPr>
          <p:spPr bwMode="auto">
            <a:xfrm>
              <a:off x="7292160" y="120973"/>
              <a:ext cx="656640" cy="1555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945" tIns="41473" rIns="82945" bIns="41473" numCol="1" rtlCol="0" anchor="t" anchorCtr="0" compatLnSpc="1">
              <a:prstTxWarp prst="textNoShape">
                <a:avLst/>
              </a:prstTxWarp>
            </a:bodyPr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 sz="1600" b="1" dirty="0"/>
            </a:p>
          </p:txBody>
        </p:sp>
        <p:sp>
          <p:nvSpPr>
            <p:cNvPr id="36" name="Text Box 37"/>
            <p:cNvSpPr txBox="1">
              <a:spLocks noChangeArrowheads="1"/>
            </p:cNvSpPr>
            <p:nvPr/>
          </p:nvSpPr>
          <p:spPr bwMode="auto">
            <a:xfrm>
              <a:off x="3563888" y="836712"/>
              <a:ext cx="1488384" cy="2530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lIns="82945" tIns="41473" rIns="82945" bIns="41473">
              <a:spAutoFit/>
            </a:bodyPr>
            <a:lstStyle/>
            <a:p>
              <a:r>
                <a:rPr lang="en-US" sz="1100" b="1" i="1" dirty="0"/>
                <a:t>PRD73, 011101 (2006)</a:t>
              </a:r>
              <a:endParaRPr lang="ru-RU" sz="1100" b="1" i="1" dirty="0"/>
            </a:p>
          </p:txBody>
        </p:sp>
        <p:sp>
          <p:nvSpPr>
            <p:cNvPr id="37" name="Rectangle 24"/>
            <p:cNvSpPr>
              <a:spLocks noChangeArrowheads="1"/>
            </p:cNvSpPr>
            <p:nvPr/>
          </p:nvSpPr>
          <p:spPr bwMode="auto">
            <a:xfrm>
              <a:off x="629111" y="3175967"/>
              <a:ext cx="1494617" cy="2530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r>
                <a:rPr lang="en-US" sz="1100" b="1" i="1" dirty="0"/>
                <a:t>EPJ C72 1972 (2012)</a:t>
              </a:r>
              <a:endParaRPr lang="ru-RU" sz="1100" b="1" i="1" dirty="0"/>
            </a:p>
          </p:txBody>
        </p:sp>
        <p:sp>
          <p:nvSpPr>
            <p:cNvPr id="44" name="Rectangle 24"/>
            <p:cNvSpPr>
              <a:spLocks noChangeArrowheads="1"/>
            </p:cNvSpPr>
            <p:nvPr/>
          </p:nvSpPr>
          <p:spPr bwMode="auto">
            <a:xfrm>
              <a:off x="7152200" y="4509120"/>
              <a:ext cx="1524256" cy="2530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/>
              <a:r>
                <a:rPr lang="en-US" sz="1100" b="1" i="1" dirty="0"/>
                <a:t>JHEP 04, 154 (2013)</a:t>
              </a:r>
              <a:endParaRPr lang="ru-RU" sz="1100" b="1" i="1" dirty="0"/>
            </a:p>
          </p:txBody>
        </p:sp>
        <p:sp>
          <p:nvSpPr>
            <p:cNvPr id="46" name="Rectangle 24"/>
            <p:cNvSpPr>
              <a:spLocks noChangeArrowheads="1"/>
            </p:cNvSpPr>
            <p:nvPr/>
          </p:nvSpPr>
          <p:spPr bwMode="auto">
            <a:xfrm>
              <a:off x="6388231" y="3573016"/>
              <a:ext cx="1568145" cy="2530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/>
              <a:r>
                <a:rPr lang="en-US" sz="1100" b="1" i="1" dirty="0"/>
                <a:t>PR</a:t>
              </a:r>
              <a:r>
                <a:rPr lang="ru-RU" sz="1100" b="1" i="1" dirty="0"/>
                <a:t>L9</a:t>
              </a:r>
              <a:r>
                <a:rPr lang="en-US" sz="1100" b="1" i="1" dirty="0"/>
                <a:t>3, 072</a:t>
              </a:r>
              <a:r>
                <a:rPr lang="ru-RU" sz="1100" b="1" i="1" dirty="0"/>
                <a:t>001</a:t>
              </a:r>
              <a:r>
                <a:rPr lang="en-US" sz="1100" b="1" i="1" dirty="0"/>
                <a:t> (</a:t>
              </a:r>
              <a:r>
                <a:rPr lang="ru-RU" sz="1100" b="1" i="1" dirty="0"/>
                <a:t>200</a:t>
              </a:r>
              <a:r>
                <a:rPr lang="en-US" sz="1100" b="1" i="1" dirty="0"/>
                <a:t>4)</a:t>
              </a:r>
              <a:endParaRPr lang="ru-RU" sz="1100" b="1" i="1" dirty="0"/>
            </a:p>
          </p:txBody>
        </p:sp>
        <p:sp>
          <p:nvSpPr>
            <p:cNvPr id="47" name="Rectangle 24"/>
            <p:cNvSpPr>
              <a:spLocks noChangeArrowheads="1"/>
            </p:cNvSpPr>
            <p:nvPr/>
          </p:nvSpPr>
          <p:spPr bwMode="auto">
            <a:xfrm>
              <a:off x="7340102" y="1772816"/>
              <a:ext cx="1480370" cy="25303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>
              <a:spAutoFit/>
            </a:bodyPr>
            <a:lstStyle/>
            <a:p>
              <a:r>
                <a:rPr lang="en-US" sz="1100" b="1" i="1" dirty="0"/>
                <a:t>PR</a:t>
              </a:r>
              <a:r>
                <a:rPr lang="ru-RU" sz="1100" b="1" i="1" dirty="0"/>
                <a:t>L9</a:t>
              </a:r>
              <a:r>
                <a:rPr lang="en-US" sz="1100" b="1" i="1" dirty="0"/>
                <a:t>3, 162</a:t>
              </a:r>
              <a:r>
                <a:rPr lang="ru-RU" sz="1100" b="1" i="1" dirty="0"/>
                <a:t>00</a:t>
              </a:r>
              <a:r>
                <a:rPr lang="en-US" sz="1100" b="1" i="1" dirty="0"/>
                <a:t>2 (</a:t>
              </a:r>
              <a:r>
                <a:rPr lang="ru-RU" sz="1100" b="1" i="1" dirty="0"/>
                <a:t>200</a:t>
              </a:r>
              <a:r>
                <a:rPr lang="en-US" sz="1100" b="1" i="1" dirty="0"/>
                <a:t>4)</a:t>
              </a:r>
              <a:endParaRPr lang="ru-RU" sz="1100" b="1" i="1" dirty="0"/>
            </a:p>
          </p:txBody>
        </p:sp>
      </p:grpSp>
      <p:sp>
        <p:nvSpPr>
          <p:cNvPr id="33" name="Text Box 19"/>
          <p:cNvSpPr txBox="1">
            <a:spLocks noChangeArrowheads="1"/>
          </p:cNvSpPr>
          <p:nvPr/>
        </p:nvSpPr>
        <p:spPr bwMode="auto">
          <a:xfrm>
            <a:off x="3635896" y="3429000"/>
            <a:ext cx="1440160" cy="94553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PC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++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finally</a:t>
            </a:r>
          </a:p>
          <a:p>
            <a:pPr algn="ctr">
              <a:buFont typeface="Wingdings" pitchFamily="2" charset="2"/>
              <a:buNone/>
            </a:pP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established</a:t>
            </a:r>
            <a:endParaRPr lang="en-US" b="1" baseline="30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5" name="TextBox 31"/>
          <p:cNvSpPr txBox="1">
            <a:spLocks noChangeArrowheads="1"/>
          </p:cNvSpPr>
          <p:nvPr/>
        </p:nvSpPr>
        <p:spPr bwMode="auto">
          <a:xfrm>
            <a:off x="1629290" y="404664"/>
            <a:ext cx="1582486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Belle top cited</a:t>
            </a:r>
          </a:p>
          <a:p>
            <a:pPr algn="ctr"/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1600+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BAC5001-F6C1-0C4C-9133-2C6DDF06EB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902896" y="6448251"/>
            <a:ext cx="2133600" cy="365125"/>
          </a:xfrm>
        </p:spPr>
        <p:txBody>
          <a:bodyPr/>
          <a:lstStyle/>
          <a:p>
            <a:fld id="{D4C49B74-5DB2-4B03-B1D2-7F6A3C51C318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Таблица 36"/>
          <p:cNvGraphicFramePr>
            <a:graphicFrameLocks noGrp="1"/>
          </p:cNvGraphicFramePr>
          <p:nvPr/>
        </p:nvGraphicFramePr>
        <p:xfrm>
          <a:off x="142844" y="3497454"/>
          <a:ext cx="4392488" cy="31462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917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Search</a:t>
                      </a:r>
                      <a:r>
                        <a:rPr lang="en-US" sz="16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for X(3872) partners decays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Molecules</a:t>
                      </a:r>
                      <a:r>
                        <a:rPr lang="en-US" sz="1600" i="1" baseline="0" dirty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 </a:t>
                      </a:r>
                      <a:r>
                        <a:rPr lang="en-US" sz="1600" i="1" dirty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with  J</a:t>
                      </a:r>
                      <a:r>
                        <a:rPr lang="en-US" sz="1600" i="1" baseline="30000" dirty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PC</a:t>
                      </a:r>
                      <a:r>
                        <a:rPr lang="en-US" sz="1600" i="1" dirty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 = 0</a:t>
                      </a:r>
                      <a:r>
                        <a:rPr lang="en-US" sz="1600" i="1" baseline="30000" dirty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++</a:t>
                      </a:r>
                      <a:r>
                        <a:rPr lang="en-US" sz="1600" i="1" dirty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, 1</a:t>
                      </a:r>
                      <a:r>
                        <a:rPr lang="en-US" sz="1600" i="1" baseline="30000" dirty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+–</a:t>
                      </a:r>
                      <a:r>
                        <a:rPr lang="en-US" sz="1600" i="1" dirty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, 2</a:t>
                      </a:r>
                      <a:r>
                        <a:rPr lang="en-US" sz="1600" i="1" baseline="30000" dirty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++</a:t>
                      </a:r>
                      <a:r>
                        <a:rPr lang="en-US" sz="1600" i="1" dirty="0">
                          <a:solidFill>
                            <a:schemeClr val="tx1"/>
                          </a:solidFill>
                          <a:sym typeface="Symbol" pitchFamily="18" charset="2"/>
                        </a:rPr>
                        <a:t>…</a:t>
                      </a:r>
                      <a:r>
                        <a:rPr lang="en-US" sz="1600" i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 </a:t>
                      </a:r>
                      <a:endParaRPr lang="en-US" sz="1600" i="1" baseline="30000" dirty="0">
                        <a:solidFill>
                          <a:srgbClr val="C00000"/>
                        </a:solidFill>
                        <a:sym typeface="Symbol" pitchFamily="18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12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</a:t>
                      </a:r>
                      <a:r>
                        <a:rPr lang="en-US" sz="1600" b="1" baseline="-25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c1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 </a:t>
                      </a:r>
                      <a:endParaRPr lang="ru-RU" sz="1600" b="1" dirty="0">
                        <a:solidFill>
                          <a:srgbClr val="C00000"/>
                        </a:solidFill>
                        <a:sym typeface="Symbol" pitchFamily="18" charset="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</a:t>
                      </a:r>
                      <a:r>
                        <a:rPr lang="en-US" sz="1600" b="1" baseline="-25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c2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 </a:t>
                      </a:r>
                      <a:endParaRPr lang="en-US" sz="1600" b="1" baseline="-25000" dirty="0">
                        <a:solidFill>
                          <a:srgbClr val="C00000"/>
                        </a:solidFill>
                        <a:sym typeface="Symbol" pitchFamily="18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Forbidden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 by C-parity conservation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  <a:sym typeface="Wingdings" pitchFamily="2" charset="2"/>
                        </a:rPr>
                        <a:t>C-odd partners: tetraquark, molecule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  <a:sym typeface="Wingdings" pitchFamily="2" charset="2"/>
                        </a:rPr>
                        <a:t>UL : </a:t>
                      </a:r>
                      <a:r>
                        <a:rPr lang="en-US" sz="1600" b="0" baseline="0" dirty="0">
                          <a:solidFill>
                            <a:srgbClr val="C00000"/>
                          </a:solidFill>
                          <a:latin typeface="+mn-lt"/>
                          <a:sym typeface="Wingdings" pitchFamily="2" charset="2"/>
                        </a:rPr>
                        <a:t>&lt; 1/4 from </a:t>
                      </a:r>
                      <a:r>
                        <a:rPr lang="en-US" sz="16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J/</a:t>
                      </a:r>
                      <a:r>
                        <a:rPr lang="ru-RU" sz="16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 </a:t>
                      </a:r>
                      <a:r>
                        <a:rPr lang="en-US" sz="16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aseline="30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+</a:t>
                      </a:r>
                      <a:r>
                        <a:rPr lang="en-US" sz="16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aseline="30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–   </a:t>
                      </a:r>
                      <a:endParaRPr lang="en-US" sz="1600" b="0" dirty="0">
                        <a:solidFill>
                          <a:srgbClr val="C00000"/>
                        </a:solidFill>
                        <a:latin typeface="+mn-lt"/>
                        <a:sym typeface="Wingdings" pitchFamily="2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1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J/ </a:t>
                      </a:r>
                      <a:endParaRPr lang="en-US" sz="1600" b="1" baseline="-25000" dirty="0">
                        <a:solidFill>
                          <a:srgbClr val="C00000"/>
                        </a:solidFill>
                        <a:sym typeface="Symbol" pitchFamily="18" charset="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>
                        <a:solidFill>
                          <a:srgbClr val="C00000"/>
                        </a:solidFill>
                        <a:latin typeface="+mn-lt"/>
                        <a:sym typeface="Symbol" pitchFamily="18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  <a:sym typeface="Wingdings" pitchFamily="2" charset="2"/>
                        </a:rPr>
                        <a:t>C-odd partners: tetraquark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  <a:sym typeface="Wingdings" pitchFamily="2" charset="2"/>
                        </a:rPr>
                        <a:t>UL : </a:t>
                      </a:r>
                      <a:r>
                        <a:rPr lang="en-US" sz="1600" b="0" baseline="0" dirty="0">
                          <a:solidFill>
                            <a:srgbClr val="C00000"/>
                          </a:solidFill>
                          <a:latin typeface="+mn-lt"/>
                          <a:sym typeface="Wingdings" pitchFamily="2" charset="2"/>
                        </a:rPr>
                        <a:t>&lt; 1/2 from </a:t>
                      </a:r>
                      <a:r>
                        <a:rPr lang="en-US" sz="16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J/</a:t>
                      </a:r>
                      <a:r>
                        <a:rPr lang="ru-RU" sz="16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 </a:t>
                      </a:r>
                      <a:r>
                        <a:rPr lang="en-US" sz="16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aseline="30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+</a:t>
                      </a:r>
                      <a:r>
                        <a:rPr lang="en-US" sz="16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aseline="30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–   </a:t>
                      </a:r>
                      <a:endParaRPr lang="en-US" sz="1600" b="0" dirty="0">
                        <a:solidFill>
                          <a:srgbClr val="C00000"/>
                        </a:solidFill>
                        <a:latin typeface="+mn-lt"/>
                        <a:sym typeface="Wingdings" pitchFamily="2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1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</a:t>
                      </a:r>
                      <a:r>
                        <a:rPr lang="en-US" sz="1600" b="1" baseline="-25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c 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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+mn-lt"/>
                        <a:sym typeface="Symbol" pitchFamily="18" charset="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</a:t>
                      </a:r>
                      <a:r>
                        <a:rPr lang="en-US" sz="1600" b="1" baseline="-25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c 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="1" baseline="30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0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+mn-lt"/>
                        <a:sym typeface="Symbol" pitchFamily="18" charset="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</a:t>
                      </a:r>
                      <a:r>
                        <a:rPr lang="en-US" sz="1600" b="1" baseline="-25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c 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="1" baseline="30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+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="1" baseline="30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–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+mn-lt"/>
                        <a:sym typeface="Symbol" pitchFamily="18" charset="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</a:t>
                      </a:r>
                      <a:r>
                        <a:rPr lang="en-US" sz="1600" b="1" baseline="-25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c 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</a:t>
                      </a:r>
                      <a:endParaRPr lang="en-US" sz="1600" b="1" dirty="0">
                        <a:solidFill>
                          <a:srgbClr val="C00000"/>
                        </a:solidFill>
                        <a:latin typeface="+mn-lt"/>
                        <a:sym typeface="Symbol" pitchFamily="18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Search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 for other X-like molecular states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  <a:sym typeface="Wingdings" pitchFamily="2" charset="2"/>
                        </a:rPr>
                        <a:t>UL :  </a:t>
                      </a:r>
                      <a:r>
                        <a:rPr lang="en-US" sz="1600" b="0" baseline="0" dirty="0">
                          <a:solidFill>
                            <a:srgbClr val="C00000"/>
                          </a:solidFill>
                          <a:latin typeface="+mn-lt"/>
                          <a:sym typeface="Wingdings" pitchFamily="2" charset="2"/>
                        </a:rPr>
                        <a:t>~ </a:t>
                      </a:r>
                      <a:r>
                        <a:rPr lang="en-US" sz="16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J/</a:t>
                      </a:r>
                      <a:r>
                        <a:rPr lang="ru-RU" sz="16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 </a:t>
                      </a:r>
                      <a:r>
                        <a:rPr lang="en-US" sz="16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r>
                        <a:rPr lang="en-US" sz="1600" baseline="300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+</a:t>
                      </a:r>
                      <a:r>
                        <a:rPr lang="en-US" sz="1600" dirty="0">
                          <a:solidFill>
                            <a:srgbClr val="C00000"/>
                          </a:solidFill>
                          <a:sym typeface="Symbol" pitchFamily="18" charset="2"/>
                        </a:rPr>
                        <a:t></a:t>
                      </a:r>
                      <a:endParaRPr lang="en-US" sz="1600" b="0" dirty="0">
                        <a:solidFill>
                          <a:srgbClr val="C00000"/>
                        </a:solidFill>
                        <a:latin typeface="+mn-lt"/>
                        <a:sym typeface="Wingdings" pitchFamily="2" charset="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rgbClr val="C00000"/>
                        </a:solidFill>
                        <a:latin typeface="+mn-lt"/>
                        <a:sym typeface="Symbol" pitchFamily="18" charset="2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5996778"/>
            <a:ext cx="58208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68"/>
          <p:cNvGrpSpPr>
            <a:grpSpLocks noChangeAspect="1"/>
          </p:cNvGrpSpPr>
          <p:nvPr/>
        </p:nvGrpSpPr>
        <p:grpSpPr>
          <a:xfrm>
            <a:off x="5013345" y="3631138"/>
            <a:ext cx="3879135" cy="3110230"/>
            <a:chOff x="179512" y="2780928"/>
            <a:chExt cx="4848916" cy="3887787"/>
          </a:xfrm>
        </p:grpSpPr>
        <p:pic>
          <p:nvPicPr>
            <p:cNvPr id="9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9512" y="2780928"/>
              <a:ext cx="4829175" cy="3887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19512" y="4557340"/>
              <a:ext cx="244475" cy="147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Oval 15"/>
            <p:cNvSpPr>
              <a:spLocks noChangeArrowheads="1"/>
            </p:cNvSpPr>
            <p:nvPr/>
          </p:nvSpPr>
          <p:spPr bwMode="auto">
            <a:xfrm flipH="1">
              <a:off x="749425" y="4825628"/>
              <a:ext cx="163512" cy="169862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 flipH="1">
              <a:off x="1630487" y="5020890"/>
              <a:ext cx="163513" cy="169863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Oval 17"/>
            <p:cNvSpPr>
              <a:spLocks noChangeArrowheads="1"/>
            </p:cNvSpPr>
            <p:nvPr/>
          </p:nvSpPr>
          <p:spPr bwMode="auto">
            <a:xfrm flipH="1">
              <a:off x="2921125" y="4349378"/>
              <a:ext cx="163512" cy="168275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Oval 20"/>
            <p:cNvSpPr>
              <a:spLocks noChangeArrowheads="1"/>
            </p:cNvSpPr>
            <p:nvPr/>
          </p:nvSpPr>
          <p:spPr bwMode="auto">
            <a:xfrm flipH="1">
              <a:off x="749425" y="3949328"/>
              <a:ext cx="163512" cy="169862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Oval 24"/>
            <p:cNvSpPr>
              <a:spLocks noChangeArrowheads="1"/>
            </p:cNvSpPr>
            <p:nvPr/>
          </p:nvSpPr>
          <p:spPr bwMode="auto">
            <a:xfrm flipH="1">
              <a:off x="2521075" y="4422403"/>
              <a:ext cx="163512" cy="169862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Oval 25"/>
            <p:cNvSpPr>
              <a:spLocks noChangeArrowheads="1"/>
            </p:cNvSpPr>
            <p:nvPr/>
          </p:nvSpPr>
          <p:spPr bwMode="auto">
            <a:xfrm flipH="1">
              <a:off x="749425" y="4327153"/>
              <a:ext cx="163512" cy="169862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37"/>
            <p:cNvSpPr txBox="1">
              <a:spLocks noChangeArrowheads="1"/>
            </p:cNvSpPr>
            <p:nvPr/>
          </p:nvSpPr>
          <p:spPr bwMode="auto">
            <a:xfrm>
              <a:off x="2179461" y="3899892"/>
              <a:ext cx="1100461" cy="423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strike="sngStrike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X(3872)</a:t>
              </a:r>
              <a:endParaRPr lang="ru-RU" sz="1600" b="1" strike="sngStrike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38"/>
            <p:cNvSpPr txBox="1">
              <a:spLocks noChangeArrowheads="1"/>
            </p:cNvSpPr>
            <p:nvPr/>
          </p:nvSpPr>
          <p:spPr bwMode="auto">
            <a:xfrm>
              <a:off x="558925" y="4454153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X(3940)</a:t>
              </a:r>
              <a:endParaRPr lang="ru-RU" sz="1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 Box 39"/>
            <p:cNvSpPr txBox="1">
              <a:spLocks noChangeArrowheads="1"/>
            </p:cNvSpPr>
            <p:nvPr/>
          </p:nvSpPr>
          <p:spPr bwMode="auto">
            <a:xfrm>
              <a:off x="530350" y="3730253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X(4160)</a:t>
              </a:r>
              <a:endParaRPr lang="ru-RU" sz="1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 Box 95"/>
            <p:cNvSpPr txBox="1">
              <a:spLocks noChangeArrowheads="1"/>
            </p:cNvSpPr>
            <p:nvPr/>
          </p:nvSpPr>
          <p:spPr bwMode="auto">
            <a:xfrm>
              <a:off x="3972050" y="4110688"/>
              <a:ext cx="1056378" cy="384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</a:t>
              </a:r>
              <a:r>
                <a:rPr lang="en-US" sz="1400" b="1" baseline="-25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2</a:t>
              </a:r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(3830)</a:t>
              </a:r>
              <a:endParaRPr lang="ru-RU" sz="1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Group 91"/>
            <p:cNvGrpSpPr>
              <a:grpSpLocks/>
            </p:cNvGrpSpPr>
            <p:nvPr/>
          </p:nvGrpSpPr>
          <p:grpSpPr bwMode="auto">
            <a:xfrm>
              <a:off x="4526092" y="4528765"/>
              <a:ext cx="452438" cy="538163"/>
              <a:chOff x="3227" y="1332"/>
              <a:chExt cx="285" cy="339"/>
            </a:xfrm>
          </p:grpSpPr>
          <p:sp>
            <p:nvSpPr>
              <p:cNvPr id="23" name="Text Box 92"/>
              <p:cNvSpPr txBox="1">
                <a:spLocks noChangeArrowheads="1"/>
              </p:cNvSpPr>
              <p:nvPr/>
            </p:nvSpPr>
            <p:spPr bwMode="auto">
              <a:xfrm>
                <a:off x="3227" y="1477"/>
                <a:ext cx="280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DD</a:t>
                </a:r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Rectangle 93"/>
              <p:cNvSpPr>
                <a:spLocks noChangeArrowheads="1"/>
              </p:cNvSpPr>
              <p:nvPr/>
            </p:nvSpPr>
            <p:spPr bwMode="auto">
              <a:xfrm>
                <a:off x="3339" y="1332"/>
                <a:ext cx="173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_</a:t>
                </a:r>
                <a:endPara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2" name="Oval 94"/>
            <p:cNvSpPr>
              <a:spLocks noChangeArrowheads="1"/>
            </p:cNvSpPr>
            <p:nvPr/>
          </p:nvSpPr>
          <p:spPr bwMode="auto">
            <a:xfrm flipH="1">
              <a:off x="4264150" y="4497015"/>
              <a:ext cx="163512" cy="169863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000496" y="785794"/>
            <a:ext cx="4928620" cy="211508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marL="311045" indent="-311045">
              <a:spcBef>
                <a:spcPts val="181"/>
              </a:spcBef>
            </a:pP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u="sng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u="sng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*0</a:t>
            </a: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molecular state: (the most popular today)</a:t>
            </a:r>
          </a:p>
          <a:p>
            <a:pPr marL="311045" indent="-311045">
              <a:spcBef>
                <a:spcPts val="181"/>
              </a:spcBef>
              <a:buSzPct val="100000"/>
              <a:buFont typeface="Courier New" pitchFamily="49" charset="0"/>
              <a:buChar char="o"/>
            </a:pP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~ M</a:t>
            </a:r>
            <a:r>
              <a:rPr lang="en-US" sz="16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baseline="-1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M</a:t>
            </a:r>
            <a:r>
              <a:rPr lang="en-US" sz="16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baseline="-1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*0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 not accidental</a:t>
            </a:r>
          </a:p>
          <a:p>
            <a:pPr marL="311045" indent="-311045">
              <a:spcBef>
                <a:spcPts val="181"/>
              </a:spcBef>
              <a:buSzPct val="100000"/>
              <a:buFont typeface="Courier New" pitchFamily="49" charset="0"/>
              <a:buChar char="o"/>
            </a:pP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16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PC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=1</a:t>
            </a:r>
            <a:r>
              <a:rPr lang="en-US" sz="16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++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(D</a:t>
            </a:r>
            <a:r>
              <a:rPr lang="en-US" sz="16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*0</a:t>
            </a: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in S-wave)</a:t>
            </a:r>
          </a:p>
          <a:p>
            <a:pPr marL="311045" indent="-311045">
              <a:spcBef>
                <a:spcPts val="181"/>
              </a:spcBef>
              <a:buSzPct val="100000"/>
              <a:buFont typeface="Courier New" pitchFamily="49" charset="0"/>
              <a:buChar char="o"/>
            </a:pPr>
            <a:r>
              <a:rPr lang="pl-PL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DD</a:t>
            </a:r>
            <a:r>
              <a:rPr lang="pl-PL" sz="16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pl-PL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decay </a:t>
            </a:r>
            <a:endParaRPr lang="en-US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11045" indent="-311045">
              <a:spcBef>
                <a:spcPts val="181"/>
              </a:spcBef>
              <a:buSzPct val="100000"/>
              <a:buFont typeface="Courier New" pitchFamily="49" charset="0"/>
              <a:buChar char="o"/>
            </a:pPr>
            <a:r>
              <a:rPr lang="en-US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Small  rate for decay into </a:t>
            </a:r>
            <a:r>
              <a:rPr lang="en-US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l-GR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ψγ</a:t>
            </a:r>
            <a:r>
              <a:rPr lang="en-US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 expected</a:t>
            </a:r>
            <a:endParaRPr lang="en-US" sz="1400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11045" indent="-311045">
              <a:spcBef>
                <a:spcPts val="181"/>
              </a:spcBef>
              <a:buSzPct val="100000"/>
              <a:buFont typeface="Courier New" pitchFamily="49" charset="0"/>
              <a:buChar char="o"/>
            </a:pPr>
            <a:r>
              <a:rPr lang="pl-PL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too large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X(3872) → </a:t>
            </a:r>
            <a:r>
              <a:rPr lang="el-GR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(2S)</a:t>
            </a:r>
            <a:r>
              <a:rPr lang="el-GR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endParaRPr lang="en-US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11045" indent="-311045">
              <a:spcBef>
                <a:spcPts val="181"/>
              </a:spcBef>
              <a:buSzPct val="100000"/>
              <a:buFont typeface="Courier New" pitchFamily="49" charset="0"/>
              <a:buChar char="o"/>
            </a:pP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too small binding energy: D</a:t>
            </a:r>
            <a:r>
              <a:rPr lang="en-US" sz="1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1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*0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too far in space to be produced in high energy pp collisions</a:t>
            </a:r>
            <a:r>
              <a:rPr lang="en-US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4644008" y="0"/>
            <a:ext cx="4499992" cy="8857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X(3872)</a:t>
            </a:r>
            <a:r>
              <a:rPr kumimoji="0" lang="en-US" sz="28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+mj-lt"/>
                <a:ea typeface="+mj-ea"/>
                <a:cs typeface="Times New Roman" pitchFamily="18" charset="0"/>
              </a:rPr>
              <a:t>i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nterpretation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860032" y="2924944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rgbClr val="C00000"/>
                </a:solidFill>
              </a:rPr>
              <a:t>Mixture of P-wave charmonium  </a:t>
            </a:r>
            <a:r>
              <a:rPr lang="el-GR" b="1" dirty="0">
                <a:solidFill>
                  <a:srgbClr val="C00000"/>
                </a:solidFill>
                <a:cs typeface="Times New Roman"/>
              </a:rPr>
              <a:t>χ</a:t>
            </a:r>
            <a:r>
              <a:rPr lang="en-US" b="1" baseline="-25000" dirty="0">
                <a:solidFill>
                  <a:srgbClr val="C00000"/>
                </a:solidFill>
              </a:rPr>
              <a:t>c1</a:t>
            </a:r>
            <a:r>
              <a:rPr lang="en-US" b="1" dirty="0">
                <a:solidFill>
                  <a:srgbClr val="C00000"/>
                </a:solidFill>
              </a:rPr>
              <a:t>(2P) and S-wave DD</a:t>
            </a:r>
            <a:r>
              <a:rPr lang="en-US" b="1" baseline="30000" dirty="0">
                <a:solidFill>
                  <a:srgbClr val="C00000"/>
                </a:solidFill>
              </a:rPr>
              <a:t>*0</a:t>
            </a:r>
            <a:r>
              <a:rPr lang="en-US" b="1" dirty="0">
                <a:solidFill>
                  <a:srgbClr val="C00000"/>
                </a:solidFill>
              </a:rPr>
              <a:t> molecule </a:t>
            </a:r>
          </a:p>
        </p:txBody>
      </p:sp>
      <p:grpSp>
        <p:nvGrpSpPr>
          <p:cNvPr id="36" name="Группа 35"/>
          <p:cNvGrpSpPr/>
          <p:nvPr/>
        </p:nvGrpSpPr>
        <p:grpSpPr>
          <a:xfrm>
            <a:off x="327179" y="-71462"/>
            <a:ext cx="3744754" cy="3643314"/>
            <a:chOff x="536800" y="0"/>
            <a:chExt cx="3320820" cy="3214686"/>
          </a:xfrm>
        </p:grpSpPr>
        <p:graphicFrame>
          <p:nvGraphicFramePr>
            <p:cNvPr id="29" name="Диаграмма 28"/>
            <p:cNvGraphicFramePr/>
            <p:nvPr/>
          </p:nvGraphicFramePr>
          <p:xfrm>
            <a:off x="714348" y="142852"/>
            <a:ext cx="3143272" cy="30718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0" name="Прямоугольник 29"/>
            <p:cNvSpPr/>
            <p:nvPr/>
          </p:nvSpPr>
          <p:spPr>
            <a:xfrm>
              <a:off x="536800" y="702214"/>
              <a:ext cx="576005" cy="3258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J/</a:t>
              </a: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sym typeface="Symbol" pitchFamily="18" charset="2"/>
                </a:rPr>
                <a:t></a:t>
              </a: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972561" y="252134"/>
              <a:ext cx="604435" cy="3258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chemeClr val="accent3">
                      <a:lumMod val="75000"/>
                    </a:schemeClr>
                  </a:solidFill>
                  <a:sym typeface="Symbol" pitchFamily="18" charset="2"/>
                </a:rPr>
                <a:t>J/</a:t>
              </a: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2245454" y="324036"/>
              <a:ext cx="547574" cy="3258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chemeClr val="tx2">
                      <a:lumMod val="75000"/>
                    </a:schemeClr>
                  </a:solidFill>
                  <a:sym typeface="Symbol" pitchFamily="18" charset="2"/>
                </a:rPr>
                <a:t>J/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476021" y="0"/>
              <a:ext cx="740902" cy="3258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b="1" dirty="0">
                  <a:solidFill>
                    <a:schemeClr val="accent4">
                      <a:lumMod val="75000"/>
                    </a:schemeClr>
                  </a:solidFill>
                  <a:sym typeface="Symbol" pitchFamily="18" charset="2"/>
                </a:rPr>
                <a:t>(2S)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060809" y="2530207"/>
              <a:ext cx="944181" cy="461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800" b="1" dirty="0">
                  <a:solidFill>
                    <a:srgbClr val="FFFF00"/>
                  </a:solidFill>
                  <a:sym typeface="Symbol" pitchFamily="18" charset="2"/>
                </a:rPr>
                <a:t>D</a:t>
              </a:r>
              <a:r>
                <a:rPr lang="en-US" sz="2800" b="1" baseline="30000" dirty="0">
                  <a:solidFill>
                    <a:srgbClr val="FFFF00"/>
                  </a:solidFill>
                  <a:sym typeface="Symbol" pitchFamily="18" charset="2"/>
                </a:rPr>
                <a:t>0</a:t>
              </a:r>
              <a:r>
                <a:rPr lang="en-US" sz="2800" b="1" dirty="0">
                  <a:solidFill>
                    <a:srgbClr val="FFFF00"/>
                  </a:solidFill>
                  <a:sym typeface="Symbol" pitchFamily="18" charset="2"/>
                </a:rPr>
                <a:t>D</a:t>
              </a:r>
              <a:r>
                <a:rPr lang="en-US" sz="2800" b="1" baseline="30000" dirty="0">
                  <a:solidFill>
                    <a:srgbClr val="FFFF00"/>
                  </a:solidFill>
                  <a:sym typeface="Symbol" pitchFamily="18" charset="2"/>
                </a:rPr>
                <a:t>*0</a:t>
              </a:r>
              <a:endParaRPr lang="en-US" sz="2800" b="1" dirty="0">
                <a:solidFill>
                  <a:srgbClr val="FFFF00"/>
                </a:solidFill>
                <a:sym typeface="Symbol" pitchFamily="18" charset="2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893750" y="1643050"/>
              <a:ext cx="1089177" cy="4073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C00000"/>
                  </a:solidFill>
                  <a:cs typeface="Times New Roman" pitchFamily="18" charset="0"/>
                </a:rPr>
                <a:t>X(3872)</a:t>
              </a:r>
              <a:endParaRPr lang="ru-RU" sz="2400" dirty="0"/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6532632" y="4202676"/>
            <a:ext cx="18020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l-G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c1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(3872) </a:t>
            </a:r>
            <a:r>
              <a:rPr lang="en-US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PDG2018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>
          <a:xfrm>
            <a:off x="7010432" y="6492899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B24951D-EA34-CB4A-970D-20ADECD0B7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9" t="32274" r="-1"/>
          <a:stretch/>
        </p:blipFill>
        <p:spPr>
          <a:xfrm>
            <a:off x="-209363" y="-120464"/>
            <a:ext cx="9562726" cy="70989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75092" y="908720"/>
            <a:ext cx="4429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FFFF00"/>
                </a:solidFill>
              </a:rPr>
              <a:t>Y family of exotic vector states 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0"/>
          <p:cNvGrpSpPr/>
          <p:nvPr/>
        </p:nvGrpSpPr>
        <p:grpSpPr>
          <a:xfrm>
            <a:off x="0" y="44624"/>
            <a:ext cx="8820472" cy="2016224"/>
            <a:chOff x="179512" y="404664"/>
            <a:chExt cx="8424936" cy="1865392"/>
          </a:xfrm>
        </p:grpSpPr>
        <p:grpSp>
          <p:nvGrpSpPr>
            <p:cNvPr id="3" name="Группа 18"/>
            <p:cNvGrpSpPr/>
            <p:nvPr/>
          </p:nvGrpSpPr>
          <p:grpSpPr>
            <a:xfrm>
              <a:off x="179512" y="404664"/>
              <a:ext cx="8424936" cy="1865392"/>
              <a:chOff x="179512" y="404664"/>
              <a:chExt cx="8424936" cy="1865392"/>
            </a:xfrm>
          </p:grpSpPr>
          <p:pic>
            <p:nvPicPr>
              <p:cNvPr id="14" name="Рисунок 13" descr="Рисунок11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3131840" y="476672"/>
                <a:ext cx="2448272" cy="1793384"/>
              </a:xfrm>
              <a:prstGeom prst="rect">
                <a:avLst/>
              </a:prstGeom>
            </p:spPr>
          </p:pic>
          <p:pic>
            <p:nvPicPr>
              <p:cNvPr id="15" name="Рисунок 14" descr="Рисунок12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993092" y="404664"/>
                <a:ext cx="2611356" cy="1800200"/>
              </a:xfrm>
              <a:prstGeom prst="rect">
                <a:avLst/>
              </a:prstGeom>
            </p:spPr>
          </p:pic>
          <p:pic>
            <p:nvPicPr>
              <p:cNvPr id="16" name="Рисунок 15" descr="Рисунок13.pn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79512" y="548680"/>
                <a:ext cx="2384543" cy="1656184"/>
              </a:xfrm>
              <a:prstGeom prst="rect">
                <a:avLst/>
              </a:prstGeom>
            </p:spPr>
          </p:pic>
        </p:grpSp>
        <p:sp>
          <p:nvSpPr>
            <p:cNvPr id="12" name="Прямоугольник 11"/>
            <p:cNvSpPr/>
            <p:nvPr/>
          </p:nvSpPr>
          <p:spPr>
            <a:xfrm>
              <a:off x="3923928" y="548680"/>
              <a:ext cx="1285929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→</a:t>
              </a:r>
              <a:r>
                <a:rPr lang="el-GR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r>
                <a:rPr lang="el-GR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ψ</a:t>
              </a:r>
              <a:r>
                <a:rPr lang="ru-RU" sz="12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(2</a:t>
              </a:r>
              <a:r>
                <a:rPr lang="en-US" sz="12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S)</a:t>
              </a:r>
              <a:endPara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259632" y="1351801"/>
              <a:ext cx="115212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→</a:t>
              </a:r>
              <a:r>
                <a:rPr lang="el-GR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200" b="1" baseline="3000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r>
                <a:rPr lang="it-IT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J/</a:t>
              </a:r>
              <a:r>
                <a:rPr lang="el-GR" sz="1200" b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ψ</a:t>
              </a:r>
              <a:endPara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88"/>
          <p:cNvGrpSpPr/>
          <p:nvPr/>
        </p:nvGrpSpPr>
        <p:grpSpPr>
          <a:xfrm>
            <a:off x="4860032" y="2961814"/>
            <a:ext cx="4176464" cy="3851562"/>
            <a:chOff x="4788025" y="2852936"/>
            <a:chExt cx="4176464" cy="3851562"/>
          </a:xfrm>
        </p:grpSpPr>
        <p:pic>
          <p:nvPicPr>
            <p:cNvPr id="18" name="Picture 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88025" y="2852936"/>
              <a:ext cx="4176464" cy="3851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Oval 21"/>
            <p:cNvSpPr>
              <a:spLocks noChangeArrowheads="1"/>
            </p:cNvSpPr>
            <p:nvPr/>
          </p:nvSpPr>
          <p:spPr bwMode="auto">
            <a:xfrm flipH="1">
              <a:off x="7945772" y="3831160"/>
              <a:ext cx="141413" cy="168279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Oval 22"/>
            <p:cNvSpPr>
              <a:spLocks noChangeArrowheads="1"/>
            </p:cNvSpPr>
            <p:nvPr/>
          </p:nvSpPr>
          <p:spPr bwMode="auto">
            <a:xfrm flipH="1">
              <a:off x="7945772" y="3689617"/>
              <a:ext cx="141413" cy="168279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Oval 23"/>
            <p:cNvSpPr>
              <a:spLocks noChangeArrowheads="1"/>
            </p:cNvSpPr>
            <p:nvPr/>
          </p:nvSpPr>
          <p:spPr bwMode="auto">
            <a:xfrm flipH="1">
              <a:off x="7945772" y="3194214"/>
              <a:ext cx="141413" cy="16828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32"/>
            <p:cNvSpPr txBox="1">
              <a:spLocks noChangeArrowheads="1"/>
            </p:cNvSpPr>
            <p:nvPr/>
          </p:nvSpPr>
          <p:spPr bwMode="auto">
            <a:xfrm>
              <a:off x="8032268" y="3136023"/>
              <a:ext cx="801482" cy="325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Y(4660)</a:t>
              </a:r>
              <a:endParaRPr lang="ru-RU" sz="12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 Box 33"/>
            <p:cNvSpPr txBox="1">
              <a:spLocks noChangeArrowheads="1"/>
            </p:cNvSpPr>
            <p:nvPr/>
          </p:nvSpPr>
          <p:spPr bwMode="auto">
            <a:xfrm>
              <a:off x="8032268" y="3546500"/>
              <a:ext cx="801482" cy="325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Y(4360</a:t>
              </a:r>
              <a:r>
                <a:rPr lang="en-US" sz="12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2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 Box 34"/>
            <p:cNvSpPr txBox="1">
              <a:spLocks noChangeArrowheads="1"/>
            </p:cNvSpPr>
            <p:nvPr/>
          </p:nvSpPr>
          <p:spPr bwMode="auto">
            <a:xfrm>
              <a:off x="8032268" y="3772970"/>
              <a:ext cx="801482" cy="325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Y(4260</a:t>
              </a:r>
              <a:r>
                <a:rPr lang="en-US" sz="12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2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 Box 32"/>
            <p:cNvSpPr txBox="1">
              <a:spLocks noChangeArrowheads="1"/>
            </p:cNvSpPr>
            <p:nvPr/>
          </p:nvSpPr>
          <p:spPr bwMode="auto">
            <a:xfrm>
              <a:off x="8130052" y="3296365"/>
              <a:ext cx="70564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X(4630)</a:t>
              </a:r>
              <a:endParaRPr lang="ru-RU" sz="12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Блок-схема: узел 63"/>
            <p:cNvSpPr/>
            <p:nvPr/>
          </p:nvSpPr>
          <p:spPr bwMode="auto">
            <a:xfrm>
              <a:off x="7943328" y="3315927"/>
              <a:ext cx="124937" cy="143116"/>
            </a:xfrm>
            <a:prstGeom prst="flowChartConnector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3" name="Прямая со стрелкой 72"/>
            <p:cNvCxnSpPr/>
            <p:nvPr/>
          </p:nvCxnSpPr>
          <p:spPr>
            <a:xfrm flipH="1">
              <a:off x="5724128" y="3933056"/>
              <a:ext cx="2308140" cy="1869436"/>
            </a:xfrm>
            <a:prstGeom prst="straightConnector1">
              <a:avLst/>
            </a:prstGeom>
            <a:ln w="19050">
              <a:solidFill>
                <a:srgbClr val="C00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 стрелкой 77"/>
            <p:cNvCxnSpPr/>
            <p:nvPr/>
          </p:nvCxnSpPr>
          <p:spPr>
            <a:xfrm flipH="1">
              <a:off x="5724128" y="3284984"/>
              <a:ext cx="2236132" cy="1584176"/>
            </a:xfrm>
            <a:prstGeom prst="straightConnector1">
              <a:avLst/>
            </a:prstGeom>
            <a:ln w="19050">
              <a:solidFill>
                <a:srgbClr val="C00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 стрелкой 79"/>
            <p:cNvCxnSpPr/>
            <p:nvPr/>
          </p:nvCxnSpPr>
          <p:spPr>
            <a:xfrm flipH="1">
              <a:off x="5724128" y="3789040"/>
              <a:ext cx="2304256" cy="1087794"/>
            </a:xfrm>
            <a:prstGeom prst="straightConnector1">
              <a:avLst/>
            </a:prstGeom>
            <a:ln w="19050">
              <a:solidFill>
                <a:srgbClr val="C00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Прямоугольник 84"/>
            <p:cNvSpPr/>
            <p:nvPr/>
          </p:nvSpPr>
          <p:spPr>
            <a:xfrm>
              <a:off x="6660232" y="3645024"/>
              <a:ext cx="56618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1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endParaRPr lang="en-GB" sz="1600" dirty="0">
                <a:solidFill>
                  <a:srgbClr val="C00000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246179" y="3717032"/>
              <a:ext cx="56618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1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endParaRPr lang="en-GB" sz="1600" dirty="0">
                <a:solidFill>
                  <a:srgbClr val="C00000"/>
                </a:solidFill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6228184" y="4797152"/>
              <a:ext cx="56618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1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endParaRPr lang="en-GB" sz="1600" dirty="0">
                <a:solidFill>
                  <a:srgbClr val="C00000"/>
                </a:solidFill>
              </a:endParaRPr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7164288" y="4797152"/>
              <a:ext cx="56618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1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600" b="1" baseline="300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endParaRPr lang="en-GB" sz="16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5" name="Группа 51"/>
          <p:cNvGrpSpPr>
            <a:grpSpLocks/>
          </p:cNvGrpSpPr>
          <p:nvPr/>
        </p:nvGrpSpPr>
        <p:grpSpPr bwMode="auto">
          <a:xfrm rot="1216494">
            <a:off x="7362399" y="5304666"/>
            <a:ext cx="1443037" cy="985838"/>
            <a:chOff x="2843215" y="5229231"/>
            <a:chExt cx="1443039" cy="985838"/>
          </a:xfrm>
        </p:grpSpPr>
        <p:grpSp>
          <p:nvGrpSpPr>
            <p:cNvPr id="6" name="Group 24"/>
            <p:cNvGrpSpPr>
              <a:grpSpLocks/>
            </p:cNvGrpSpPr>
            <p:nvPr/>
          </p:nvGrpSpPr>
          <p:grpSpPr bwMode="auto">
            <a:xfrm>
              <a:off x="2843215" y="5229231"/>
              <a:ext cx="1443039" cy="985838"/>
              <a:chOff x="3288" y="2835"/>
              <a:chExt cx="909" cy="621"/>
            </a:xfrm>
          </p:grpSpPr>
          <p:sp>
            <p:nvSpPr>
              <p:cNvPr id="94" name="AutoShape 25"/>
              <p:cNvSpPr>
                <a:spLocks noChangeArrowheads="1"/>
              </p:cNvSpPr>
              <p:nvPr/>
            </p:nvSpPr>
            <p:spPr bwMode="auto">
              <a:xfrm>
                <a:off x="3288" y="2835"/>
                <a:ext cx="909" cy="621"/>
              </a:xfrm>
              <a:prstGeom prst="cloudCallout">
                <a:avLst>
                  <a:gd name="adj1" fmla="val 11056"/>
                  <a:gd name="adj2" fmla="val 7810"/>
                </a:avLst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dirty="0">
                  <a:solidFill>
                    <a:srgbClr val="A5002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7" name="Group 26"/>
              <p:cNvGrpSpPr>
                <a:grpSpLocks/>
              </p:cNvGrpSpPr>
              <p:nvPr/>
            </p:nvGrpSpPr>
            <p:grpSpPr bwMode="auto">
              <a:xfrm>
                <a:off x="3500" y="2979"/>
                <a:ext cx="426" cy="318"/>
                <a:chOff x="3500" y="2979"/>
                <a:chExt cx="426" cy="318"/>
              </a:xfrm>
            </p:grpSpPr>
            <p:sp>
              <p:nvSpPr>
                <p:cNvPr id="96" name="Oval 27"/>
                <p:cNvSpPr>
                  <a:spLocks noChangeArrowheads="1"/>
                </p:cNvSpPr>
                <p:nvPr/>
              </p:nvSpPr>
              <p:spPr bwMode="auto">
                <a:xfrm>
                  <a:off x="3500" y="2987"/>
                  <a:ext cx="256" cy="26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34359"/>
                    </a:gs>
                    <a:gs pos="100000">
                      <a:srgbClr val="D793C2"/>
                    </a:gs>
                  </a:gsLst>
                  <a:path path="shape">
                    <a:fillToRect l="50000" t="50000" r="50000" b="50000"/>
                  </a:path>
                </a:gra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pPr algn="ctr" defTabSz="449263" fontAlgn="base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itchFamily="18" charset="0"/>
                    <a:buNone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ru-RU" sz="3200" dirty="0">
                      <a:solidFill>
                        <a:srgbClr val="000066"/>
                      </a:solidFill>
                      <a:latin typeface="Times New Roman" pitchFamily="18" charset="0"/>
                      <a:cs typeface="Times New Roman" pitchFamily="18" charset="0"/>
                    </a:rPr>
                    <a:t>c</a:t>
                  </a:r>
                </a:p>
              </p:txBody>
            </p:sp>
            <p:grpSp>
              <p:nvGrpSpPr>
                <p:cNvPr id="8" name="Group 28"/>
                <p:cNvGrpSpPr>
                  <a:grpSpLocks/>
                </p:cNvGrpSpPr>
                <p:nvPr/>
              </p:nvGrpSpPr>
              <p:grpSpPr bwMode="auto">
                <a:xfrm>
                  <a:off x="3668" y="2979"/>
                  <a:ext cx="258" cy="318"/>
                  <a:chOff x="3668" y="2979"/>
                  <a:chExt cx="258" cy="318"/>
                </a:xfrm>
              </p:grpSpPr>
              <p:sp>
                <p:nvSpPr>
                  <p:cNvPr id="98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3668" y="2989"/>
                    <a:ext cx="256" cy="26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4A5276"/>
                      </a:gs>
                      <a:gs pos="100000">
                        <a:srgbClr val="717EB5"/>
                      </a:gs>
                    </a:gsLst>
                    <a:path path="shape">
                      <a:fillToRect l="50000" t="50000" r="50000" b="50000"/>
                    </a:path>
                  </a:gradFill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lIns="90000" tIns="46800" rIns="90000" bIns="46800" anchor="ctr"/>
                  <a:lstStyle/>
                  <a:p>
                    <a:pPr algn="ctr" defTabSz="449263" fontAlgn="base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ru-RU" sz="32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c</a:t>
                    </a:r>
                  </a:p>
                </p:txBody>
              </p:sp>
              <p:sp>
                <p:nvSpPr>
                  <p:cNvPr id="99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03" y="2979"/>
                    <a:ext cx="223" cy="318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defTabSz="449263" fontAlgn="base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ru-RU" sz="4000" b="1" baseline="300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–</a:t>
                    </a:r>
                  </a:p>
                </p:txBody>
              </p:sp>
            </p:grpSp>
          </p:grpSp>
        </p:grpSp>
        <p:sp>
          <p:nvSpPr>
            <p:cNvPr id="92" name="Text Box 31"/>
            <p:cNvSpPr txBox="1">
              <a:spLocks noChangeArrowheads="1"/>
            </p:cNvSpPr>
            <p:nvPr/>
          </p:nvSpPr>
          <p:spPr bwMode="auto">
            <a:xfrm>
              <a:off x="3424238" y="5848351"/>
              <a:ext cx="293968" cy="3407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6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</a:p>
          </p:txBody>
        </p:sp>
        <p:sp>
          <p:nvSpPr>
            <p:cNvPr id="93" name="Text Box 32"/>
            <p:cNvSpPr txBox="1">
              <a:spLocks noChangeArrowheads="1"/>
            </p:cNvSpPr>
            <p:nvPr/>
          </p:nvSpPr>
          <p:spPr bwMode="auto">
            <a:xfrm>
              <a:off x="3736975" y="5240338"/>
              <a:ext cx="293968" cy="3407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16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</a:p>
          </p:txBody>
        </p:sp>
      </p:grpSp>
      <p:sp>
        <p:nvSpPr>
          <p:cNvPr id="48" name="Rectangle 137"/>
          <p:cNvSpPr txBox="1">
            <a:spLocks noChangeArrowheads="1"/>
          </p:cNvSpPr>
          <p:nvPr/>
        </p:nvSpPr>
        <p:spPr>
          <a:xfrm>
            <a:off x="35496" y="3861048"/>
            <a:ext cx="4896544" cy="2749336"/>
          </a:xfrm>
          <a:prstGeom prst="rect">
            <a:avLst/>
          </a:prstGeom>
          <a:noFill/>
          <a:ln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b="1" u="sng" dirty="0">
                <a:solidFill>
                  <a:srgbClr val="002060"/>
                </a:solidFill>
                <a:cs typeface="Times New Roman" pitchFamily="18" charset="0"/>
              </a:rPr>
              <a:t>Unlike  conventional charmonium</a:t>
            </a:r>
            <a:endParaRPr lang="en-GB" b="1" u="sng" dirty="0">
              <a:solidFill>
                <a:srgbClr val="00206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No room for Y states among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1</a:t>
            </a:r>
            <a:r>
              <a:rPr kumimoji="0" lang="en-US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– –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charmonium </a:t>
            </a:r>
          </a:p>
          <a:p>
            <a:pPr marL="285750" indent="-285750">
              <a:spcBef>
                <a:spcPct val="20000"/>
              </a:spcBef>
            </a:pP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3</a:t>
            </a:r>
            <a:r>
              <a:rPr kumimoji="0" lang="en-US" sz="140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3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S</a:t>
            </a:r>
            <a:r>
              <a:rPr kumimoji="0" lang="en-US" sz="140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1  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= 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(4040); 2</a:t>
            </a:r>
            <a:r>
              <a:rPr kumimoji="0" lang="en-US" sz="140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3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D</a:t>
            </a:r>
            <a:r>
              <a:rPr kumimoji="0" lang="en-US" sz="140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1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 =</a:t>
            </a:r>
            <a:r>
              <a:rPr kumimoji="0" lang="en-US" sz="140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(4160) ; 4</a:t>
            </a:r>
            <a:r>
              <a:rPr kumimoji="0" lang="en-US" sz="140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3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S</a:t>
            </a:r>
            <a:r>
              <a:rPr kumimoji="0" lang="en-US" sz="140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1</a:t>
            </a:r>
            <a:r>
              <a:rPr kumimoji="0" lang="en-US" sz="140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  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=</a:t>
            </a:r>
            <a:r>
              <a:rPr kumimoji="0" lang="en-US" sz="140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(4415);</a:t>
            </a:r>
            <a:r>
              <a:rPr kumimoji="0" lang="en-US" sz="140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masses of predicted 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3</a:t>
            </a:r>
            <a:r>
              <a:rPr kumimoji="0" lang="en-US" sz="140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3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D</a:t>
            </a:r>
            <a:r>
              <a:rPr kumimoji="0" lang="en-US" sz="140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1 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(4520);</a:t>
            </a:r>
            <a:r>
              <a:rPr kumimoji="0" lang="en-US" sz="140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 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5</a:t>
            </a:r>
            <a:r>
              <a:rPr kumimoji="0" lang="en-US" sz="140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3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S</a:t>
            </a:r>
            <a:r>
              <a:rPr kumimoji="0" lang="en-US" sz="140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1 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(4760); 4</a:t>
            </a:r>
            <a:r>
              <a:rPr kumimoji="0" lang="en-US" sz="140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3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D</a:t>
            </a:r>
            <a:r>
              <a:rPr kumimoji="0" lang="en-US" sz="140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1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Times New Roman" pitchFamily="18" charset="0"/>
              </a:rPr>
              <a:t>(4810</a:t>
            </a:r>
            <a:r>
              <a:rPr kumimoji="0" lang="en-US" sz="140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) are higher (lower) </a:t>
            </a:r>
          </a:p>
          <a:p>
            <a:pPr>
              <a:buFont typeface="Courier New" pitchFamily="49" charset="0"/>
              <a:buChar char="o"/>
            </a:pPr>
            <a:r>
              <a:rPr kumimoji="0" lang="en-US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Times New Roman" pitchFamily="18" charset="0"/>
              </a:rPr>
              <a:t> Absence of open charm production</a:t>
            </a:r>
          </a:p>
          <a:p>
            <a:pPr>
              <a:buFont typeface="Courier New" pitchFamily="49" charset="0"/>
              <a:buChar char="o"/>
            </a:pP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 Anomalous large partial width </a:t>
            </a:r>
          </a:p>
          <a:p>
            <a:r>
              <a:rPr lang="en-US" sz="1600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   (Y  J/) &gt; 1</a:t>
            </a:r>
            <a:r>
              <a:rPr lang="ru-RU" sz="1600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600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MeV</a:t>
            </a:r>
          </a:p>
          <a:p>
            <a:pPr>
              <a:buFont typeface="Courier New" pitchFamily="49" charset="0"/>
              <a:buChar char="o"/>
            </a:pP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Only one decay channel per one Y state:</a:t>
            </a:r>
          </a:p>
          <a:p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	</a:t>
            </a:r>
            <a:r>
              <a:rPr lang="en-US" sz="1600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light charmonium + 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4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/>
        </p:nvGraphicFramePr>
        <p:xfrm>
          <a:off x="107504" y="2204864"/>
          <a:ext cx="4608512" cy="13171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92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93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06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69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37">
                <a:tc>
                  <a:txBody>
                    <a:bodyPr/>
                    <a:lstStyle/>
                    <a:p>
                      <a:pPr algn="ctr"/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M(MeV)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300" b="1" dirty="0"/>
                        <a:t>Γ</a:t>
                      </a:r>
                      <a:r>
                        <a:rPr lang="en-US" sz="1300" b="1" dirty="0"/>
                        <a:t>(MeV)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decay mode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experiment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37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Y(4260)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4263</a:t>
                      </a:r>
                      <a:r>
                        <a:rPr lang="en-US" sz="1300" b="1" baseline="30000" dirty="0"/>
                        <a:t>+8</a:t>
                      </a:r>
                      <a:r>
                        <a:rPr lang="en-US" sz="1300" b="1" baseline="-25000" dirty="0"/>
                        <a:t>−9</a:t>
                      </a:r>
                      <a:r>
                        <a:rPr lang="en-US" sz="1300" b="1" dirty="0"/>
                        <a:t> 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95±14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J/</a:t>
                      </a:r>
                      <a:r>
                        <a:rPr lang="el-GR" sz="1300" b="1">
                          <a:sym typeface="Symbol"/>
                        </a:rPr>
                        <a:t>ψ</a:t>
                      </a:r>
                      <a:r>
                        <a:rPr lang="el-GR" sz="1300" b="1"/>
                        <a:t>ππ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baseline="0" dirty="0"/>
                        <a:t>BaBar</a:t>
                      </a:r>
                      <a:r>
                        <a:rPr lang="ru-RU" sz="1300" b="1" baseline="0" dirty="0"/>
                        <a:t>, </a:t>
                      </a:r>
                      <a:r>
                        <a:rPr lang="en-US" sz="1300" b="1" baseline="0" dirty="0"/>
                        <a:t>Belle</a:t>
                      </a:r>
                      <a:endParaRPr lang="ru-RU" sz="1300" b="1" baseline="0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37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Y(4360)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4361±13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74±18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300" b="1">
                          <a:sym typeface="Symbol"/>
                        </a:rPr>
                        <a:t>ψ</a:t>
                      </a:r>
                      <a:r>
                        <a:rPr lang="en-US" sz="1300" b="1" dirty="0">
                          <a:sym typeface="Symbol"/>
                        </a:rPr>
                        <a:t>(2S)</a:t>
                      </a:r>
                      <a:r>
                        <a:rPr lang="el-GR" sz="1300" b="1"/>
                        <a:t>ππ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baseline="0" dirty="0"/>
                        <a:t>BaBar, Belle</a:t>
                      </a:r>
                      <a:endParaRPr lang="ru-RU" sz="1300" b="1" baseline="0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37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>
                          <a:solidFill>
                            <a:srgbClr val="C00000"/>
                          </a:solidFill>
                        </a:rPr>
                        <a:t>X(46</a:t>
                      </a:r>
                      <a:r>
                        <a:rPr lang="ru-RU" sz="1300" b="1" dirty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sz="1300" b="1" dirty="0">
                          <a:solidFill>
                            <a:srgbClr val="C00000"/>
                          </a:solidFill>
                        </a:rPr>
                        <a:t>0)</a:t>
                      </a:r>
                      <a:endParaRPr lang="ru-RU" sz="13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>
                          <a:solidFill>
                            <a:srgbClr val="C00000"/>
                          </a:solidFill>
                        </a:rPr>
                        <a:t>4634</a:t>
                      </a:r>
                      <a:r>
                        <a:rPr lang="ru-RU" sz="1300" b="1" baseline="30000" dirty="0">
                          <a:solidFill>
                            <a:srgbClr val="C00000"/>
                          </a:solidFill>
                        </a:rPr>
                        <a:t>+9</a:t>
                      </a:r>
                      <a:r>
                        <a:rPr lang="ru-RU" sz="1300" b="1" baseline="-25000" dirty="0">
                          <a:solidFill>
                            <a:srgbClr val="C00000"/>
                          </a:solidFill>
                        </a:rPr>
                        <a:t>−11</a:t>
                      </a:r>
                      <a:endParaRPr lang="ru-RU" sz="1300" b="1" baseline="-250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>
                          <a:solidFill>
                            <a:srgbClr val="C00000"/>
                          </a:solidFill>
                        </a:rPr>
                        <a:t>92</a:t>
                      </a:r>
                      <a:r>
                        <a:rPr lang="ru-RU" sz="1300" b="1" baseline="30000" dirty="0">
                          <a:solidFill>
                            <a:srgbClr val="C00000"/>
                          </a:solidFill>
                        </a:rPr>
                        <a:t>+41</a:t>
                      </a:r>
                      <a:r>
                        <a:rPr lang="ru-RU" sz="1300" b="1" baseline="-25000" dirty="0">
                          <a:solidFill>
                            <a:srgbClr val="C00000"/>
                          </a:solidFill>
                        </a:rPr>
                        <a:t>−32</a:t>
                      </a:r>
                      <a:endParaRPr lang="ru-RU" sz="1300" b="1" baseline="-250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300" b="1" dirty="0">
                          <a:solidFill>
                            <a:srgbClr val="C00000"/>
                          </a:solidFill>
                        </a:rPr>
                        <a:t>Λ</a:t>
                      </a:r>
                      <a:r>
                        <a:rPr lang="ru-RU" sz="1300" b="1" baseline="-25000" dirty="0">
                          <a:solidFill>
                            <a:srgbClr val="C00000"/>
                          </a:solidFill>
                        </a:rPr>
                        <a:t>с</a:t>
                      </a:r>
                      <a:r>
                        <a:rPr lang="ru-RU" sz="1300" b="1" baseline="30000" dirty="0">
                          <a:solidFill>
                            <a:srgbClr val="C00000"/>
                          </a:solidFill>
                        </a:rPr>
                        <a:t>+</a:t>
                      </a:r>
                      <a:r>
                        <a:rPr lang="el-GR" sz="1300" b="1" dirty="0">
                          <a:solidFill>
                            <a:srgbClr val="C00000"/>
                          </a:solidFill>
                        </a:rPr>
                        <a:t>Λ</a:t>
                      </a:r>
                      <a:r>
                        <a:rPr lang="ru-RU" sz="1300" b="1" baseline="-25000" dirty="0">
                          <a:solidFill>
                            <a:srgbClr val="C00000"/>
                          </a:solidFill>
                        </a:rPr>
                        <a:t>с</a:t>
                      </a:r>
                      <a:r>
                        <a:rPr lang="el-GR" sz="1300" b="1" baseline="30000" dirty="0">
                          <a:solidFill>
                            <a:srgbClr val="C00000"/>
                          </a:solidFill>
                        </a:rPr>
                        <a:t>−</a:t>
                      </a:r>
                      <a:endParaRPr lang="ru-RU" sz="1300" b="1" baseline="300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baseline="0" dirty="0">
                          <a:solidFill>
                            <a:srgbClr val="C00000"/>
                          </a:solidFill>
                        </a:rPr>
                        <a:t>Belle</a:t>
                      </a:r>
                      <a:endParaRPr lang="ru-RU" sz="1300" b="1" baseline="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437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Y(4660)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/>
                        <a:t>4664±12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48±15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300" b="1">
                          <a:sym typeface="Symbol"/>
                        </a:rPr>
                        <a:t>ψ</a:t>
                      </a:r>
                      <a:r>
                        <a:rPr lang="en-US" sz="1300" b="1" dirty="0">
                          <a:sym typeface="Symbol"/>
                        </a:rPr>
                        <a:t>(2S)</a:t>
                      </a:r>
                      <a:r>
                        <a:rPr lang="el-GR" sz="1300" b="1"/>
                        <a:t>ππ</a:t>
                      </a:r>
                      <a:endParaRPr lang="ru-RU" sz="1300" b="1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baseline="0" dirty="0"/>
                        <a:t>BaBar</a:t>
                      </a:r>
                      <a:r>
                        <a:rPr lang="ru-RU" sz="1300" b="1" baseline="0" dirty="0"/>
                        <a:t>, </a:t>
                      </a:r>
                      <a:r>
                        <a:rPr lang="en-US" sz="1300" b="1" baseline="0" dirty="0"/>
                        <a:t>Belle</a:t>
                      </a:r>
                      <a:endParaRPr lang="ru-RU" sz="1300" b="1" baseline="0" dirty="0"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5072066" y="2000240"/>
            <a:ext cx="3929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Y states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at B factories via ISR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41" name="Номер слайда 40"/>
          <p:cNvSpPr>
            <a:spLocks noGrp="1"/>
          </p:cNvSpPr>
          <p:nvPr>
            <p:ph type="sldNum" sz="quarter" idx="12"/>
          </p:nvPr>
        </p:nvSpPr>
        <p:spPr>
          <a:xfrm>
            <a:off x="2643174" y="6421461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3945250"/>
            <a:ext cx="871296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it-IT" sz="20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it-IT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it-IT" sz="20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it-IT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→</a:t>
            </a:r>
            <a:r>
              <a:rPr lang="el-GR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it-IT" sz="20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it-IT" sz="20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it-IT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l-GR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cross section is inconsistent with a single pick of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Y(4260)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Two peaks are favored over one peak by 7.6 </a:t>
            </a:r>
            <a:r>
              <a:rPr lang="el-GR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990684"/>
              </p:ext>
            </p:extLst>
          </p:nvPr>
        </p:nvGraphicFramePr>
        <p:xfrm>
          <a:off x="395536" y="5038032"/>
          <a:ext cx="8424936" cy="1199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6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62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62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62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0636">
                <a:tc>
                  <a:txBody>
                    <a:bodyPr/>
                    <a:lstStyle/>
                    <a:p>
                      <a:pPr algn="l"/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M,</a:t>
                      </a:r>
                      <a:r>
                        <a:rPr lang="en-US" sz="1600" b="1" baseline="0" dirty="0"/>
                        <a:t> GeV/c</a:t>
                      </a:r>
                      <a:r>
                        <a:rPr lang="en-US" sz="1600" b="1" baseline="30000" dirty="0"/>
                        <a:t>2</a:t>
                      </a:r>
                      <a:endParaRPr lang="en-US" sz="1600" b="1" baseline="30000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/>
                        <a:t>Γ</a:t>
                      </a:r>
                      <a:r>
                        <a:rPr lang="en-US" sz="1600" b="1" dirty="0"/>
                        <a:t>, MeV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Decay</a:t>
                      </a:r>
                      <a:r>
                        <a:rPr lang="en-US" sz="1600" b="1" baseline="0" dirty="0"/>
                        <a:t> mode 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Y(4220),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BESIII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4222.0±3.1±1.4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44.1±4.3±2.0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>
                          <a:solidFill>
                            <a:srgbClr val="002060"/>
                          </a:solidFill>
                        </a:rPr>
                        <a:t>π</a:t>
                      </a:r>
                      <a:r>
                        <a:rPr lang="it-IT" sz="1600" b="1" baseline="30000" dirty="0">
                          <a:solidFill>
                            <a:srgbClr val="002060"/>
                          </a:solidFill>
                        </a:rPr>
                        <a:t>+</a:t>
                      </a:r>
                      <a:r>
                        <a:rPr lang="el-GR" sz="1600" b="1" dirty="0">
                          <a:solidFill>
                            <a:srgbClr val="002060"/>
                          </a:solidFill>
                        </a:rPr>
                        <a:t>π</a:t>
                      </a:r>
                      <a:r>
                        <a:rPr lang="it-IT" sz="1600" b="1" baseline="30000" dirty="0">
                          <a:solidFill>
                            <a:srgbClr val="002060"/>
                          </a:solidFill>
                        </a:rPr>
                        <a:t>− </a:t>
                      </a:r>
                      <a:r>
                        <a:rPr lang="it-IT" sz="1600" b="1" dirty="0" err="1">
                          <a:solidFill>
                            <a:srgbClr val="002060"/>
                          </a:solidFill>
                        </a:rPr>
                        <a:t>J</a:t>
                      </a:r>
                      <a:r>
                        <a:rPr lang="it-IT" sz="1600" b="1" dirty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el-GR" sz="1600" b="1" dirty="0">
                          <a:solidFill>
                            <a:srgbClr val="002060"/>
                          </a:solidFill>
                        </a:rPr>
                        <a:t>ψ</a:t>
                      </a:r>
                      <a:endParaRPr lang="en-GB" sz="16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Y(4360), BESIII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4320.0±10.4±7.0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101.4</a:t>
                      </a:r>
                      <a:r>
                        <a:rPr lang="en-US" sz="1600" b="1" baseline="30000" dirty="0">
                          <a:solidFill>
                            <a:srgbClr val="C00000"/>
                          </a:solidFill>
                        </a:rPr>
                        <a:t>+25.3</a:t>
                      </a:r>
                      <a:r>
                        <a:rPr lang="en-US" sz="1600" b="1" baseline="-26000" dirty="0">
                          <a:solidFill>
                            <a:srgbClr val="C00000"/>
                          </a:solidFill>
                        </a:rPr>
                        <a:t>−19.7</a:t>
                      </a: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±10.2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u="sng" dirty="0">
                          <a:solidFill>
                            <a:srgbClr val="002060"/>
                          </a:solidFill>
                        </a:rPr>
                        <a:t>π</a:t>
                      </a:r>
                      <a:r>
                        <a:rPr lang="it-IT" sz="1600" b="1" u="sng" baseline="30000" dirty="0">
                          <a:solidFill>
                            <a:srgbClr val="002060"/>
                          </a:solidFill>
                        </a:rPr>
                        <a:t>+</a:t>
                      </a:r>
                      <a:r>
                        <a:rPr lang="el-GR" sz="1600" b="1" u="sng" dirty="0">
                          <a:solidFill>
                            <a:srgbClr val="002060"/>
                          </a:solidFill>
                        </a:rPr>
                        <a:t>π</a:t>
                      </a:r>
                      <a:r>
                        <a:rPr lang="it-IT" sz="1600" b="1" u="sng" baseline="30000" dirty="0">
                          <a:solidFill>
                            <a:srgbClr val="002060"/>
                          </a:solidFill>
                        </a:rPr>
                        <a:t>− </a:t>
                      </a:r>
                      <a:r>
                        <a:rPr lang="it-IT" sz="1600" b="1" u="sng" dirty="0">
                          <a:solidFill>
                            <a:srgbClr val="002060"/>
                          </a:solidFill>
                        </a:rPr>
                        <a:t>J/</a:t>
                      </a:r>
                      <a:r>
                        <a:rPr lang="el-GR" sz="1600" b="1" u="sng" dirty="0">
                          <a:solidFill>
                            <a:srgbClr val="002060"/>
                          </a:solidFill>
                        </a:rPr>
                        <a:t>ψ</a:t>
                      </a:r>
                      <a:endParaRPr lang="en-GB" sz="1600" b="1" u="sng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" name="Группа 14"/>
          <p:cNvGrpSpPr/>
          <p:nvPr/>
        </p:nvGrpSpPr>
        <p:grpSpPr>
          <a:xfrm>
            <a:off x="50017" y="116632"/>
            <a:ext cx="9058487" cy="3528392"/>
            <a:chOff x="0" y="-322484"/>
            <a:chExt cx="9058487" cy="3528392"/>
          </a:xfrm>
        </p:grpSpPr>
        <p:pic>
          <p:nvPicPr>
            <p:cNvPr id="9216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32656"/>
              <a:ext cx="9058487" cy="2873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164" name="Rectangle 4"/>
            <p:cNvSpPr>
              <a:spLocks noChangeArrowheads="1"/>
            </p:cNvSpPr>
            <p:nvPr/>
          </p:nvSpPr>
          <p:spPr bwMode="auto">
            <a:xfrm>
              <a:off x="1334001" y="-322484"/>
              <a:ext cx="640899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28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+mj-lt"/>
                  <a:cs typeface="Arial" charset="0"/>
                </a:rPr>
                <a:t>Precise</a:t>
              </a:r>
              <a:r>
                <a:rPr kumimoji="0" lang="en-US" sz="2800" b="1" i="0" u="none" strike="noStrike" cap="none" normalizeH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+mj-lt"/>
                  <a:cs typeface="Arial" charset="0"/>
                </a:rPr>
                <a:t> measurements of </a:t>
              </a:r>
              <a:r>
                <a:rPr lang="it-IT" sz="28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e</a:t>
              </a:r>
              <a:r>
                <a:rPr lang="it-IT" sz="2800" b="1" baseline="30000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+</a:t>
              </a:r>
              <a:r>
                <a:rPr lang="it-IT" sz="28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e</a:t>
              </a:r>
              <a:r>
                <a:rPr lang="it-IT" sz="2800" b="1" baseline="30000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−</a:t>
              </a:r>
              <a:r>
                <a:rPr lang="it-IT" sz="28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 →</a:t>
              </a:r>
              <a:r>
                <a:rPr lang="el-GR" sz="28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π</a:t>
              </a:r>
              <a:r>
                <a:rPr lang="it-IT" sz="2800" b="1" baseline="30000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+</a:t>
              </a:r>
              <a:r>
                <a:rPr lang="el-GR" sz="28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π</a:t>
              </a:r>
              <a:r>
                <a:rPr lang="it-IT" sz="2800" b="1" baseline="30000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− </a:t>
              </a:r>
              <a:r>
                <a:rPr lang="it-IT" sz="28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J/</a:t>
              </a:r>
              <a:r>
                <a:rPr lang="el-GR" sz="28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ψ </a:t>
              </a:r>
              <a:endParaRPr kumimoji="0" lang="ru-RU" sz="2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cs typeface="Arial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15911" y="476672"/>
              <a:ext cx="1568057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ru-RU" sz="1100" b="1" i="1" dirty="0">
                  <a:cs typeface="Arial" charset="0"/>
                </a:rPr>
                <a:t>PRL118 </a:t>
              </a:r>
              <a:r>
                <a:rPr lang="en-US" sz="1100" b="1" i="1" dirty="0">
                  <a:cs typeface="Arial" charset="0"/>
                </a:rPr>
                <a:t>092001 </a:t>
              </a:r>
              <a:r>
                <a:rPr lang="ru-RU" sz="1100" b="1" i="1" dirty="0">
                  <a:cs typeface="Arial" charset="0"/>
                </a:rPr>
                <a:t>(2017) </a:t>
              </a:r>
              <a:endParaRPr lang="en-GB" sz="1100" i="1" dirty="0"/>
            </a:p>
          </p:txBody>
        </p:sp>
        <p:pic>
          <p:nvPicPr>
            <p:cNvPr id="11" name="Рисунок 10" descr="bes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836712"/>
              <a:ext cx="896373" cy="792088"/>
            </a:xfrm>
            <a:prstGeom prst="rect">
              <a:avLst/>
            </a:prstGeom>
          </p:spPr>
        </p:pic>
        <p:pic>
          <p:nvPicPr>
            <p:cNvPr id="12" name="Рисунок 11" descr="bes3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96107" y="548680"/>
              <a:ext cx="896373" cy="792088"/>
            </a:xfrm>
            <a:prstGeom prst="rect">
              <a:avLst/>
            </a:prstGeom>
          </p:spPr>
        </p:pic>
      </p:grp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E28D60C-F3CE-EF4C-A18B-8B8E7B80F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19</a:t>
            </a:fld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9144095" cy="6858000"/>
            <a:chOff x="0" y="0"/>
            <a:chExt cx="9144095" cy="6858000"/>
          </a:xfrm>
        </p:grpSpPr>
        <p:pic>
          <p:nvPicPr>
            <p:cNvPr id="15" name="Рисунок 14" descr="419833-studio-ghibli-wallpapers-1920x1080-for-mobile-hd.jpg"/>
            <p:cNvPicPr>
              <a:picLocks noChangeAspect="1"/>
            </p:cNvPicPr>
            <p:nvPr/>
          </p:nvPicPr>
          <p:blipFill>
            <a:blip r:embed="rId2" cstate="print"/>
            <a:srcRect r="25000"/>
            <a:stretch>
              <a:fillRect/>
            </a:stretch>
          </p:blipFill>
          <p:spPr>
            <a:xfrm>
              <a:off x="0" y="0"/>
              <a:ext cx="9144095" cy="6858000"/>
            </a:xfrm>
            <a:prstGeom prst="rect">
              <a:avLst/>
            </a:prstGeom>
          </p:spPr>
        </p:pic>
        <p:sp>
          <p:nvSpPr>
            <p:cNvPr id="5" name="Rectangle 1"/>
            <p:cNvSpPr txBox="1">
              <a:spLocks noChangeArrowheads="1"/>
            </p:cNvSpPr>
            <p:nvPr/>
          </p:nvSpPr>
          <p:spPr>
            <a:xfrm>
              <a:off x="714348" y="990418"/>
              <a:ext cx="7715304" cy="1214446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US" sz="40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Charmonium</a:t>
              </a:r>
              <a:r>
                <a:rPr lang="ru-RU" sz="40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40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in the standard </a:t>
              </a:r>
              <a:endPara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lnSpc>
                  <a:spcPct val="80000"/>
                </a:lnSpc>
                <a:spcBef>
                  <a:spcPct val="0"/>
                </a:spcBef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US" sz="40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quark model </a:t>
              </a:r>
            </a:p>
          </p:txBody>
        </p:sp>
        <p:grpSp>
          <p:nvGrpSpPr>
            <p:cNvPr id="2" name="Group 2"/>
            <p:cNvGrpSpPr>
              <a:grpSpLocks/>
            </p:cNvGrpSpPr>
            <p:nvPr/>
          </p:nvGrpSpPr>
          <p:grpSpPr bwMode="auto">
            <a:xfrm rot="208467">
              <a:off x="4192766" y="3169000"/>
              <a:ext cx="900113" cy="1657352"/>
              <a:chOff x="4544" y="-427"/>
              <a:chExt cx="567" cy="1044"/>
            </a:xfrm>
          </p:grpSpPr>
          <p:sp>
            <p:nvSpPr>
              <p:cNvPr id="9" name="Oval 3"/>
              <p:cNvSpPr>
                <a:spLocks noChangeArrowheads="1"/>
              </p:cNvSpPr>
              <p:nvPr/>
            </p:nvSpPr>
            <p:spPr bwMode="auto">
              <a:xfrm>
                <a:off x="4567" y="118"/>
                <a:ext cx="544" cy="4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3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3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sz="4800" b="1" dirty="0">
                    <a:solidFill>
                      <a:srgbClr val="000066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10" name="Line 4"/>
              <p:cNvSpPr>
                <a:spLocks noChangeShapeType="1"/>
              </p:cNvSpPr>
              <p:nvPr/>
            </p:nvSpPr>
            <p:spPr bwMode="auto">
              <a:xfrm>
                <a:off x="4772" y="283"/>
                <a:ext cx="127" cy="1"/>
              </a:xfrm>
              <a:prstGeom prst="line">
                <a:avLst/>
              </a:prstGeom>
              <a:noFill/>
              <a:ln w="3816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>
                  <a:solidFill>
                    <a:srgbClr val="A50021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1" name="Oval 5"/>
              <p:cNvSpPr>
                <a:spLocks noChangeArrowheads="1"/>
              </p:cNvSpPr>
              <p:nvPr/>
            </p:nvSpPr>
            <p:spPr bwMode="auto">
              <a:xfrm>
                <a:off x="4544" y="-427"/>
                <a:ext cx="544" cy="4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  <a:shade val="30000"/>
                      <a:satMod val="115000"/>
                    </a:schemeClr>
                  </a:gs>
                  <a:gs pos="50000">
                    <a:schemeClr val="bg2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2">
                      <a:lumMod val="75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sz="4800" b="1" dirty="0">
                    <a:solidFill>
                      <a:srgbClr val="000066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</p:grpSp>
      </p:grp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1F28AF1-4051-D64D-9EB3-DB9F1D892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52902" y="33333"/>
            <a:ext cx="878359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cs typeface="Arial" charset="0"/>
              </a:rPr>
              <a:t>Precise</a:t>
            </a:r>
            <a:r>
              <a:rPr kumimoji="0" lang="en-US" sz="2800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cs typeface="Arial" charset="0"/>
              </a:rPr>
              <a:t> measurements of </a:t>
            </a:r>
            <a:r>
              <a:rPr lang="it-IT" sz="28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e</a:t>
            </a:r>
            <a:r>
              <a:rPr lang="it-IT" sz="2800" b="1" baseline="300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+</a:t>
            </a:r>
            <a:r>
              <a:rPr lang="it-IT" sz="28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e</a:t>
            </a:r>
            <a:r>
              <a:rPr lang="it-IT" sz="2800" b="1" baseline="300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−</a:t>
            </a:r>
            <a:r>
              <a:rPr lang="it-IT" sz="28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 →</a:t>
            </a:r>
            <a:r>
              <a:rPr lang="el-GR" sz="28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π</a:t>
            </a:r>
            <a:r>
              <a:rPr lang="it-IT" sz="2800" b="1" baseline="300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+</a:t>
            </a:r>
            <a:r>
              <a:rPr lang="el-GR" sz="28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π</a:t>
            </a:r>
            <a:r>
              <a:rPr lang="it-IT" sz="2800" b="1" baseline="300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− </a:t>
            </a:r>
            <a:r>
              <a:rPr lang="el-GR" sz="28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ψ</a:t>
            </a:r>
            <a:r>
              <a:rPr lang="en-US" sz="28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(2S),</a:t>
            </a:r>
            <a:r>
              <a:rPr lang="el-GR" sz="28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el-GR" sz="2800" b="1" dirty="0">
                <a:solidFill>
                  <a:srgbClr val="C00000"/>
                </a:solidFill>
                <a:latin typeface="+mj-lt"/>
              </a:rPr>
              <a:t>π</a:t>
            </a:r>
            <a:r>
              <a:rPr lang="it-IT" sz="2800" b="1" baseline="30000" dirty="0">
                <a:solidFill>
                  <a:srgbClr val="C00000"/>
                </a:solidFill>
                <a:latin typeface="+mj-lt"/>
              </a:rPr>
              <a:t>+</a:t>
            </a:r>
            <a:r>
              <a:rPr lang="el-GR" sz="2800" b="1" dirty="0">
                <a:solidFill>
                  <a:srgbClr val="C00000"/>
                </a:solidFill>
                <a:latin typeface="+mj-lt"/>
              </a:rPr>
              <a:t>π</a:t>
            </a:r>
            <a:r>
              <a:rPr lang="it-IT" sz="2800" b="1" baseline="30000" dirty="0">
                <a:solidFill>
                  <a:srgbClr val="C00000"/>
                </a:solidFill>
                <a:latin typeface="+mj-lt"/>
              </a:rPr>
              <a:t>− </a:t>
            </a:r>
            <a:r>
              <a:rPr lang="en-US" sz="2800" b="1" dirty="0">
                <a:solidFill>
                  <a:srgbClr val="C00000"/>
                </a:solidFill>
                <a:latin typeface="+mj-lt"/>
              </a:rPr>
              <a:t>h</a:t>
            </a:r>
            <a:r>
              <a:rPr lang="en-US" sz="2800" b="1" baseline="-25000" dirty="0">
                <a:solidFill>
                  <a:srgbClr val="C00000"/>
                </a:solidFill>
                <a:latin typeface="+mj-lt"/>
              </a:rPr>
              <a:t>c</a:t>
            </a:r>
            <a:endParaRPr lang="en-GB" sz="2800" b="1" baseline="-25000" dirty="0">
              <a:solidFill>
                <a:srgbClr val="C00000"/>
              </a:solidFill>
              <a:latin typeface="+mj-lt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111000"/>
              </p:ext>
            </p:extLst>
          </p:nvPr>
        </p:nvGraphicFramePr>
        <p:xfrm>
          <a:off x="1691681" y="4597980"/>
          <a:ext cx="6048671" cy="15673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34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34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96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6340">
                <a:tc>
                  <a:txBody>
                    <a:bodyPr/>
                    <a:lstStyle/>
                    <a:p>
                      <a:pPr algn="l"/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M,</a:t>
                      </a:r>
                      <a:r>
                        <a:rPr lang="en-US" sz="1600" b="1" baseline="0" dirty="0"/>
                        <a:t> GeV/c2</a:t>
                      </a:r>
                      <a:endParaRPr lang="en-US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/>
                        <a:t>Γ</a:t>
                      </a:r>
                      <a:r>
                        <a:rPr lang="en-US" sz="1600" b="1" dirty="0"/>
                        <a:t>, MeV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Decay</a:t>
                      </a:r>
                      <a:r>
                        <a:rPr lang="en-US" sz="1600" b="1" baseline="0" dirty="0"/>
                        <a:t> mode 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011">
                <a:tc>
                  <a:txBody>
                    <a:bodyPr/>
                    <a:lstStyle/>
                    <a:p>
                      <a:pPr algn="l"/>
                      <a:r>
                        <a:rPr lang="en-US" sz="1400" b="1" u="none" baseline="0" dirty="0">
                          <a:solidFill>
                            <a:srgbClr val="C00000"/>
                          </a:solidFill>
                        </a:rPr>
                        <a:t>Y(4220)</a:t>
                      </a:r>
                      <a:endParaRPr lang="en-GB" sz="1400" b="1" u="none" baseline="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C00000"/>
                          </a:solidFill>
                        </a:rPr>
                        <a:t>4209.5±7.4±1.4</a:t>
                      </a:r>
                      <a:endParaRPr lang="en-GB" sz="1400" b="1" u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C00000"/>
                          </a:solidFill>
                        </a:rPr>
                        <a:t>80.1±24.6±2.9</a:t>
                      </a:r>
                      <a:endParaRPr lang="en-GB" sz="1400" b="1" u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u="none" dirty="0">
                          <a:solidFill>
                            <a:srgbClr val="C00000"/>
                          </a:solidFill>
                        </a:rPr>
                        <a:t>π</a:t>
                      </a:r>
                      <a:r>
                        <a:rPr lang="it-IT" sz="1400" b="1" u="none" baseline="30000" dirty="0">
                          <a:solidFill>
                            <a:srgbClr val="C00000"/>
                          </a:solidFill>
                        </a:rPr>
                        <a:t>+</a:t>
                      </a:r>
                      <a:r>
                        <a:rPr lang="el-GR" sz="1400" b="1" u="none" dirty="0">
                          <a:solidFill>
                            <a:srgbClr val="C00000"/>
                          </a:solidFill>
                        </a:rPr>
                        <a:t>π</a:t>
                      </a:r>
                      <a:r>
                        <a:rPr lang="it-IT" sz="1400" b="1" u="none" baseline="30000" dirty="0">
                          <a:solidFill>
                            <a:srgbClr val="C00000"/>
                          </a:solidFill>
                        </a:rPr>
                        <a:t>− </a:t>
                      </a:r>
                      <a:r>
                        <a:rPr lang="el-GR" sz="1400" b="1" u="none" dirty="0">
                          <a:solidFill>
                            <a:srgbClr val="C00000"/>
                          </a:solidFill>
                        </a:rPr>
                        <a:t>ψ</a:t>
                      </a:r>
                      <a:r>
                        <a:rPr lang="en-US" sz="1400" b="1" u="none" dirty="0">
                          <a:solidFill>
                            <a:srgbClr val="C00000"/>
                          </a:solidFill>
                        </a:rPr>
                        <a:t>(2S)</a:t>
                      </a:r>
                      <a:endParaRPr lang="en-GB" sz="1400" b="1" u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011">
                <a:tc>
                  <a:txBody>
                    <a:bodyPr/>
                    <a:lstStyle/>
                    <a:p>
                      <a:pPr algn="l"/>
                      <a:r>
                        <a:rPr lang="en-US" sz="1400" b="1" u="none" baseline="0" dirty="0">
                          <a:solidFill>
                            <a:srgbClr val="C00000"/>
                          </a:solidFill>
                        </a:rPr>
                        <a:t>Y(4220)</a:t>
                      </a:r>
                      <a:endParaRPr lang="en-GB" sz="1400" b="1" u="none" baseline="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C00000"/>
                          </a:solidFill>
                        </a:rPr>
                        <a:t>4218.4</a:t>
                      </a:r>
                      <a:r>
                        <a:rPr lang="en-US" sz="1400" b="1" u="none" baseline="30000" dirty="0">
                          <a:solidFill>
                            <a:srgbClr val="C00000"/>
                          </a:solidFill>
                        </a:rPr>
                        <a:t>+5.5</a:t>
                      </a:r>
                      <a:r>
                        <a:rPr lang="en-US" sz="1400" b="1" u="none" baseline="-25000" dirty="0">
                          <a:solidFill>
                            <a:srgbClr val="C00000"/>
                          </a:solidFill>
                        </a:rPr>
                        <a:t>−4.5</a:t>
                      </a:r>
                      <a:r>
                        <a:rPr lang="en-US" sz="1400" b="1" u="none" dirty="0">
                          <a:solidFill>
                            <a:srgbClr val="C00000"/>
                          </a:solidFill>
                        </a:rPr>
                        <a:t>±0.9</a:t>
                      </a:r>
                      <a:endParaRPr lang="en-GB" sz="1400" b="1" u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>
                          <a:solidFill>
                            <a:srgbClr val="C00000"/>
                          </a:solidFill>
                        </a:rPr>
                        <a:t>66.0</a:t>
                      </a:r>
                      <a:r>
                        <a:rPr lang="en-US" sz="1400" b="1" u="none" baseline="30000" dirty="0">
                          <a:solidFill>
                            <a:srgbClr val="C00000"/>
                          </a:solidFill>
                        </a:rPr>
                        <a:t>+12.3</a:t>
                      </a:r>
                      <a:r>
                        <a:rPr lang="en-US" sz="1400" b="1" u="none" baseline="-25000" dirty="0">
                          <a:solidFill>
                            <a:srgbClr val="C00000"/>
                          </a:solidFill>
                        </a:rPr>
                        <a:t>−8.3</a:t>
                      </a:r>
                      <a:r>
                        <a:rPr lang="en-US" sz="1400" b="1" u="none" dirty="0">
                          <a:solidFill>
                            <a:srgbClr val="C00000"/>
                          </a:solidFill>
                        </a:rPr>
                        <a:t>±0.4</a:t>
                      </a:r>
                      <a:endParaRPr lang="en-GB" sz="1400" b="1" u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u="none" dirty="0">
                          <a:solidFill>
                            <a:srgbClr val="C00000"/>
                          </a:solidFill>
                        </a:rPr>
                        <a:t>π</a:t>
                      </a:r>
                      <a:r>
                        <a:rPr lang="it-IT" sz="1400" b="1" u="none" baseline="30000" dirty="0">
                          <a:solidFill>
                            <a:srgbClr val="C00000"/>
                          </a:solidFill>
                        </a:rPr>
                        <a:t>+</a:t>
                      </a:r>
                      <a:r>
                        <a:rPr lang="el-GR" sz="1400" b="1" u="none" dirty="0">
                          <a:solidFill>
                            <a:srgbClr val="C00000"/>
                          </a:solidFill>
                        </a:rPr>
                        <a:t>π</a:t>
                      </a:r>
                      <a:r>
                        <a:rPr lang="it-IT" sz="1400" b="1" u="none" baseline="30000" dirty="0">
                          <a:solidFill>
                            <a:srgbClr val="C00000"/>
                          </a:solidFill>
                        </a:rPr>
                        <a:t>− </a:t>
                      </a:r>
                      <a:r>
                        <a:rPr lang="en-US" sz="1400" b="1" u="none" baseline="0" dirty="0">
                          <a:solidFill>
                            <a:srgbClr val="C00000"/>
                          </a:solidFill>
                        </a:rPr>
                        <a:t>h</a:t>
                      </a:r>
                      <a:r>
                        <a:rPr lang="en-US" sz="1400" b="1" u="none" baseline="-25000" dirty="0">
                          <a:solidFill>
                            <a:srgbClr val="C00000"/>
                          </a:solidFill>
                        </a:rPr>
                        <a:t>c</a:t>
                      </a:r>
                      <a:endParaRPr lang="en-GB" sz="1400" b="1" u="none" baseline="-250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0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baseline="0" dirty="0"/>
                        <a:t>Y(4390)</a:t>
                      </a:r>
                      <a:endParaRPr lang="en-GB" sz="1400" b="1" u="none" baseline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4383.8±4.2±0.8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84.2±12.5±2.1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u="none"/>
                        <a:t>π</a:t>
                      </a:r>
                      <a:r>
                        <a:rPr lang="it-IT" sz="1400" b="1" u="none" baseline="30000"/>
                        <a:t>+</a:t>
                      </a:r>
                      <a:r>
                        <a:rPr lang="el-GR" sz="1400" b="1" u="none"/>
                        <a:t>π</a:t>
                      </a:r>
                      <a:r>
                        <a:rPr lang="it-IT" sz="1400" b="1" u="none" baseline="30000"/>
                        <a:t>− </a:t>
                      </a:r>
                      <a:r>
                        <a:rPr lang="el-GR" sz="1400" b="1" u="none"/>
                        <a:t>ψ</a:t>
                      </a:r>
                      <a:r>
                        <a:rPr lang="en-US" sz="1400" b="1" u="none" dirty="0"/>
                        <a:t>(2S)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011">
                <a:tc>
                  <a:txBody>
                    <a:bodyPr/>
                    <a:lstStyle/>
                    <a:p>
                      <a:pPr algn="l"/>
                      <a:r>
                        <a:rPr lang="en-US" sz="1400" b="1" u="none" dirty="0"/>
                        <a:t>Y(4390)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4391.5</a:t>
                      </a:r>
                      <a:r>
                        <a:rPr lang="en-US" sz="1400" b="1" u="none" baseline="30000" dirty="0"/>
                        <a:t>+6.3</a:t>
                      </a:r>
                      <a:r>
                        <a:rPr lang="en-US" sz="1400" b="1" u="none" baseline="-25000" dirty="0"/>
                        <a:t>−6.8</a:t>
                      </a:r>
                      <a:r>
                        <a:rPr lang="en-US" sz="1400" b="1" u="none" dirty="0"/>
                        <a:t>±0.9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dirty="0"/>
                        <a:t>139.5</a:t>
                      </a:r>
                      <a:r>
                        <a:rPr lang="en-US" sz="1400" b="1" u="none" baseline="30000" dirty="0"/>
                        <a:t>+16.2</a:t>
                      </a:r>
                      <a:r>
                        <a:rPr lang="en-US" sz="1400" b="1" u="none" baseline="-25000" dirty="0"/>
                        <a:t>−20.6</a:t>
                      </a:r>
                      <a:r>
                        <a:rPr lang="en-US" sz="1400" b="1" u="none" dirty="0"/>
                        <a:t>±0.6</a:t>
                      </a:r>
                      <a:endParaRPr lang="en-GB" sz="14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u="none" dirty="0"/>
                        <a:t>π</a:t>
                      </a:r>
                      <a:r>
                        <a:rPr lang="it-IT" sz="1400" b="1" u="none" baseline="30000" dirty="0"/>
                        <a:t>+</a:t>
                      </a:r>
                      <a:r>
                        <a:rPr lang="el-GR" sz="1400" b="1" u="none" dirty="0"/>
                        <a:t>π</a:t>
                      </a:r>
                      <a:r>
                        <a:rPr lang="it-IT" sz="1400" b="1" u="none" baseline="30000" dirty="0"/>
                        <a:t>− </a:t>
                      </a:r>
                      <a:r>
                        <a:rPr lang="en-US" sz="1400" b="1" u="none" baseline="0" dirty="0"/>
                        <a:t>h</a:t>
                      </a:r>
                      <a:r>
                        <a:rPr lang="en-US" sz="1400" b="1" u="none" baseline="-25000" dirty="0"/>
                        <a:t>c</a:t>
                      </a:r>
                      <a:endParaRPr lang="en-GB" sz="1400" b="1" u="none" baseline="-250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" name="Группа 23"/>
          <p:cNvGrpSpPr/>
          <p:nvPr/>
        </p:nvGrpSpPr>
        <p:grpSpPr>
          <a:xfrm>
            <a:off x="179512" y="594568"/>
            <a:ext cx="8568952" cy="3810606"/>
            <a:chOff x="179512" y="594568"/>
            <a:chExt cx="8568952" cy="3810606"/>
          </a:xfrm>
        </p:grpSpPr>
        <p:pic>
          <p:nvPicPr>
            <p:cNvPr id="15360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2" y="594568"/>
              <a:ext cx="4091313" cy="3430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755576" y="4005064"/>
              <a:ext cx="58326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BESIII confirms lineshape in </a:t>
              </a:r>
              <a:r>
                <a:rPr lang="it-IT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it-IT" sz="2000" b="1" baseline="30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it-IT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it-IT" sz="2000" b="1" baseline="30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−</a:t>
              </a:r>
              <a:r>
                <a:rPr lang="it-IT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→</a:t>
              </a:r>
              <a:r>
                <a:rPr lang="el-GR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2000" b="1" baseline="30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l-GR" sz="2000" b="1" baseline="30000" dirty="0">
                  <a:solidFill>
                    <a:srgbClr val="C00000"/>
                  </a:solidFill>
                  <a:latin typeface="Times New Roman"/>
                  <a:cs typeface="Times New Roman"/>
                </a:rPr>
                <a:t>−</a:t>
              </a:r>
              <a:r>
                <a:rPr lang="el-GR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ψ</a:t>
              </a:r>
              <a:r>
                <a:rPr lang="en-US" sz="2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(2S) </a:t>
              </a:r>
              <a:endParaRPr lang="en-GB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3603" name="Rectangle 3"/>
            <p:cNvSpPr>
              <a:spLocks noChangeArrowheads="1"/>
            </p:cNvSpPr>
            <p:nvPr/>
          </p:nvSpPr>
          <p:spPr bwMode="auto">
            <a:xfrm>
              <a:off x="971600" y="836712"/>
              <a:ext cx="1584176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 i="1" dirty="0">
                  <a:cs typeface="Arial" charset="0"/>
                </a:rPr>
                <a:t>PRD96 032004 </a:t>
              </a:r>
              <a:r>
                <a:rPr kumimoji="0" lang="ru-RU" sz="11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(2017) </a:t>
              </a:r>
            </a:p>
          </p:txBody>
        </p:sp>
        <p:pic>
          <p:nvPicPr>
            <p:cNvPr id="10241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52032" y="666576"/>
              <a:ext cx="4396432" cy="3096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7092280" y="810592"/>
              <a:ext cx="1584176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 i="1" dirty="0">
                  <a:cs typeface="Arial" charset="0"/>
                </a:rPr>
                <a:t>PR</a:t>
              </a:r>
              <a:r>
                <a:rPr lang="en-US" sz="1100" b="1" i="1" dirty="0">
                  <a:cs typeface="Arial" charset="0"/>
                </a:rPr>
                <a:t>L118</a:t>
              </a:r>
              <a:r>
                <a:rPr lang="ru-RU" sz="1100" b="1" i="1" dirty="0">
                  <a:cs typeface="Arial" charset="0"/>
                </a:rPr>
                <a:t> 0</a:t>
              </a:r>
              <a:r>
                <a:rPr lang="en-US" sz="1100" b="1" i="1" dirty="0">
                  <a:cs typeface="Arial" charset="0"/>
                </a:rPr>
                <a:t>92002</a:t>
              </a:r>
              <a:r>
                <a:rPr lang="ru-RU" sz="1100" b="1" i="1" dirty="0">
                  <a:cs typeface="Arial" charset="0"/>
                </a:rPr>
                <a:t> </a:t>
              </a:r>
              <a:r>
                <a:rPr kumimoji="0" lang="ru-RU" sz="11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charset="0"/>
                </a:rPr>
                <a:t>(2017) </a:t>
              </a:r>
            </a:p>
          </p:txBody>
        </p:sp>
        <p:grpSp>
          <p:nvGrpSpPr>
            <p:cNvPr id="5" name="Группа 22"/>
            <p:cNvGrpSpPr/>
            <p:nvPr/>
          </p:nvGrpSpPr>
          <p:grpSpPr>
            <a:xfrm>
              <a:off x="1083339" y="1124744"/>
              <a:ext cx="7553386" cy="936104"/>
              <a:chOff x="1083339" y="1124744"/>
              <a:chExt cx="7553386" cy="936104"/>
            </a:xfrm>
          </p:grpSpPr>
          <p:pic>
            <p:nvPicPr>
              <p:cNvPr id="17" name="Рисунок 16" descr="bes3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083339" y="1268760"/>
                <a:ext cx="896373" cy="792088"/>
              </a:xfrm>
              <a:prstGeom prst="rect">
                <a:avLst/>
              </a:prstGeom>
            </p:spPr>
          </p:pic>
          <p:pic>
            <p:nvPicPr>
              <p:cNvPr id="19" name="Рисунок 18" descr="bes3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7740352" y="1124744"/>
                <a:ext cx="896373" cy="792088"/>
              </a:xfrm>
              <a:prstGeom prst="rect">
                <a:avLst/>
              </a:prstGeom>
            </p:spPr>
          </p:pic>
        </p:grpSp>
      </p:grpSp>
      <p:sp>
        <p:nvSpPr>
          <p:cNvPr id="36" name="Прямоугольник 35"/>
          <p:cNvSpPr/>
          <p:nvPr/>
        </p:nvSpPr>
        <p:spPr>
          <a:xfrm>
            <a:off x="7826543" y="1052736"/>
            <a:ext cx="849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/>
              <a:t>π</a:t>
            </a:r>
            <a:r>
              <a:rPr lang="it-IT" b="1" baseline="30000" dirty="0"/>
              <a:t>+</a:t>
            </a:r>
            <a:r>
              <a:rPr lang="el-GR" b="1" dirty="0"/>
              <a:t>π</a:t>
            </a:r>
            <a:r>
              <a:rPr lang="it-IT" b="1" baseline="30000" dirty="0"/>
              <a:t>− </a:t>
            </a:r>
            <a:r>
              <a:rPr lang="en-US" b="1" dirty="0"/>
              <a:t>h</a:t>
            </a:r>
            <a:r>
              <a:rPr lang="en-US" b="1" baseline="-25000" dirty="0"/>
              <a:t>c</a:t>
            </a:r>
            <a:endParaRPr lang="en-GB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1043608" y="1196752"/>
            <a:ext cx="1266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b="1">
                <a:cs typeface="Times New Roman" pitchFamily="18" charset="0"/>
              </a:rPr>
              <a:t>π</a:t>
            </a:r>
            <a:r>
              <a:rPr lang="it-IT" b="1" baseline="30000">
                <a:cs typeface="Times New Roman" pitchFamily="18" charset="0"/>
              </a:rPr>
              <a:t>+</a:t>
            </a:r>
            <a:r>
              <a:rPr lang="el-GR" b="1">
                <a:cs typeface="Times New Roman" pitchFamily="18" charset="0"/>
              </a:rPr>
              <a:t>π</a:t>
            </a:r>
            <a:r>
              <a:rPr lang="it-IT" b="1" baseline="30000">
                <a:cs typeface="Times New Roman" pitchFamily="18" charset="0"/>
              </a:rPr>
              <a:t>− </a:t>
            </a:r>
            <a:r>
              <a:rPr lang="el-GR" b="1">
                <a:cs typeface="Times New Roman" pitchFamily="18" charset="0"/>
              </a:rPr>
              <a:t>ψ</a:t>
            </a:r>
            <a:r>
              <a:rPr lang="en-US" b="1" dirty="0">
                <a:cs typeface="Times New Roman" pitchFamily="18" charset="0"/>
              </a:rPr>
              <a:t>(2S)</a:t>
            </a:r>
            <a:r>
              <a:rPr lang="el-GR" b="1">
                <a:cs typeface="Times New Roman" pitchFamily="18" charset="0"/>
              </a:rPr>
              <a:t> </a:t>
            </a:r>
            <a:endParaRPr lang="en-GB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E2269D-CD27-EF45-8C1A-B4B714CDC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45257"/>
            <a:ext cx="4464496" cy="792088"/>
          </a:xfrm>
        </p:spPr>
        <p:txBody>
          <a:bodyPr>
            <a:noAutofit/>
          </a:bodyPr>
          <a:lstStyle/>
          <a:p>
            <a:r>
              <a:rPr lang="ru-RU" sz="2800" b="1" dirty="0" err="1">
                <a:solidFill>
                  <a:srgbClr val="C00000"/>
                </a:solidFill>
              </a:rPr>
              <a:t>e</a:t>
            </a:r>
            <a:r>
              <a:rPr lang="ru-RU" sz="2800" b="1" baseline="30000" dirty="0" err="1">
                <a:solidFill>
                  <a:srgbClr val="C00000"/>
                </a:solidFill>
              </a:rPr>
              <a:t>+</a:t>
            </a:r>
            <a:r>
              <a:rPr lang="ru-RU" sz="2800" b="1" dirty="0" err="1">
                <a:solidFill>
                  <a:srgbClr val="C00000"/>
                </a:solidFill>
              </a:rPr>
              <a:t>e</a:t>
            </a:r>
            <a:r>
              <a:rPr lang="ru-RU" sz="2800" b="1" baseline="30000" dirty="0">
                <a:solidFill>
                  <a:srgbClr val="C00000"/>
                </a:solidFill>
              </a:rPr>
              <a:t>−</a:t>
            </a:r>
            <a:r>
              <a:rPr lang="ru-RU" sz="2800" b="1" dirty="0">
                <a:solidFill>
                  <a:srgbClr val="C00000"/>
                </a:solidFill>
              </a:rPr>
              <a:t>→ D</a:t>
            </a:r>
            <a:r>
              <a:rPr lang="ru-RU" sz="2800" b="1" baseline="30000" dirty="0">
                <a:solidFill>
                  <a:srgbClr val="C00000"/>
                </a:solidFill>
              </a:rPr>
              <a:t>0</a:t>
            </a:r>
            <a:r>
              <a:rPr lang="ru-RU" sz="2800" b="1" dirty="0">
                <a:solidFill>
                  <a:srgbClr val="C00000"/>
                </a:solidFill>
              </a:rPr>
              <a:t>D</a:t>
            </a:r>
            <a:r>
              <a:rPr lang="ru-RU" sz="2800" b="1" baseline="30000" dirty="0">
                <a:solidFill>
                  <a:srgbClr val="C00000"/>
                </a:solidFill>
              </a:rPr>
              <a:t>*–</a:t>
            </a:r>
            <a:r>
              <a:rPr lang="el-GR" sz="2800" b="1" dirty="0">
                <a:solidFill>
                  <a:srgbClr val="C00000"/>
                </a:solidFill>
              </a:rPr>
              <a:t>π</a:t>
            </a:r>
            <a:r>
              <a:rPr lang="ru-RU" sz="2800" b="1" baseline="30000" dirty="0">
                <a:solidFill>
                  <a:srgbClr val="C00000"/>
                </a:solidFill>
              </a:rPr>
              <a:t>+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067944" y="5961474"/>
            <a:ext cx="468052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kern="0" dirty="0">
                <a:solidFill>
                  <a:srgbClr val="002060"/>
                </a:solidFill>
                <a:cs typeface="Times New Roman" pitchFamily="18" charset="0"/>
              </a:rPr>
              <a:t>ψ(4415)→</a:t>
            </a:r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 D</a:t>
            </a:r>
            <a:r>
              <a:rPr lang="ru-RU" sz="2000" b="1" baseline="30000" dirty="0">
                <a:solidFill>
                  <a:srgbClr val="002060"/>
                </a:solidFill>
                <a:cs typeface="Times New Roman" pitchFamily="18" charset="0"/>
              </a:rPr>
              <a:t>0</a:t>
            </a:r>
            <a:r>
              <a:rPr lang="ru-RU" sz="2000" b="1" dirty="0">
                <a:solidFill>
                  <a:srgbClr val="FF0000"/>
                </a:solidFill>
                <a:cs typeface="Times New Roman" pitchFamily="18" charset="0"/>
              </a:rPr>
              <a:t>D</a:t>
            </a:r>
            <a:r>
              <a:rPr lang="ru-RU" sz="2000" b="1" baseline="-25000" dirty="0">
                <a:solidFill>
                  <a:srgbClr val="FF0000"/>
                </a:solidFill>
                <a:cs typeface="Times New Roman" pitchFamily="18" charset="0"/>
              </a:rPr>
              <a:t>2</a:t>
            </a:r>
            <a:r>
              <a:rPr lang="ru-RU" sz="2000" b="1" dirty="0">
                <a:solidFill>
                  <a:srgbClr val="FF0000"/>
                </a:solidFill>
                <a:cs typeface="Times New Roman" pitchFamily="18" charset="0"/>
              </a:rPr>
              <a:t>(2460)</a:t>
            </a:r>
            <a:r>
              <a:rPr lang="ru-RU" sz="2000" b="1" baseline="30000" dirty="0">
                <a:solidFill>
                  <a:srgbClr val="FF0000"/>
                </a:solidFill>
                <a:cs typeface="Times New Roman" pitchFamily="18" charset="0"/>
              </a:rPr>
              <a:t>0</a:t>
            </a:r>
            <a:r>
              <a:rPr lang="ru-RU" sz="2000" b="1" baseline="300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2060"/>
                </a:solidFill>
                <a:cs typeface="Times New Roman" pitchFamily="18" charset="0"/>
              </a:rPr>
              <a:t>→ </a:t>
            </a:r>
            <a:r>
              <a:rPr lang="ru-RU" sz="2000" b="1" kern="0" dirty="0">
                <a:solidFill>
                  <a:srgbClr val="002060"/>
                </a:solidFill>
              </a:rPr>
              <a:t>D</a:t>
            </a:r>
            <a:r>
              <a:rPr lang="ru-RU" sz="2000" b="1" kern="0" baseline="30000" dirty="0">
                <a:solidFill>
                  <a:srgbClr val="002060"/>
                </a:solidFill>
              </a:rPr>
              <a:t>0</a:t>
            </a:r>
            <a:r>
              <a:rPr lang="ru-RU" sz="2000" b="1" kern="0" dirty="0">
                <a:solidFill>
                  <a:srgbClr val="FF0000"/>
                </a:solidFill>
              </a:rPr>
              <a:t>D</a:t>
            </a:r>
            <a:r>
              <a:rPr lang="ru-RU" sz="2000" b="1" kern="0" baseline="30000" dirty="0">
                <a:solidFill>
                  <a:srgbClr val="FF0000"/>
                </a:solidFill>
              </a:rPr>
              <a:t>–</a:t>
            </a:r>
            <a:r>
              <a:rPr lang="el-GR" sz="2000" b="1" kern="0" dirty="0">
                <a:solidFill>
                  <a:srgbClr val="FF0000"/>
                </a:solidFill>
              </a:rPr>
              <a:t>π</a:t>
            </a:r>
            <a:r>
              <a:rPr lang="ru-RU" sz="2000" b="1" kern="0" baseline="30000" dirty="0">
                <a:solidFill>
                  <a:srgbClr val="FF0000"/>
                </a:solidFill>
              </a:rPr>
              <a:t>+</a:t>
            </a:r>
            <a:r>
              <a:rPr lang="ru-RU" sz="2000" b="1" kern="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000" b="1" kern="0" dirty="0">
                <a:solidFill>
                  <a:srgbClr val="FF0000"/>
                </a:solidFill>
                <a:cs typeface="Times New Roman" pitchFamily="18" charset="0"/>
              </a:rPr>
              <a:t> </a:t>
            </a:r>
          </a:p>
          <a:p>
            <a:r>
              <a:rPr lang="ru-RU" sz="2000" b="1" kern="0" dirty="0">
                <a:solidFill>
                  <a:srgbClr val="002060"/>
                </a:solidFill>
                <a:cs typeface="Times New Roman" pitchFamily="18" charset="0"/>
              </a:rPr>
              <a:t>ψ(4415)→</a:t>
            </a:r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 D</a:t>
            </a:r>
            <a:r>
              <a:rPr lang="ru-RU" sz="2000" b="1" baseline="30000" dirty="0">
                <a:solidFill>
                  <a:srgbClr val="002060"/>
                </a:solidFill>
                <a:cs typeface="Times New Roman" pitchFamily="18" charset="0"/>
              </a:rPr>
              <a:t>0</a:t>
            </a:r>
            <a:r>
              <a:rPr lang="ru-RU" sz="2000" b="1" dirty="0">
                <a:solidFill>
                  <a:srgbClr val="FF0000"/>
                </a:solidFill>
                <a:cs typeface="Times New Roman" pitchFamily="18" charset="0"/>
              </a:rPr>
              <a:t>D</a:t>
            </a:r>
            <a:r>
              <a:rPr lang="ru-RU" sz="2000" b="1" baseline="-25000" dirty="0">
                <a:solidFill>
                  <a:srgbClr val="FF0000"/>
                </a:solidFill>
                <a:cs typeface="Times New Roman" pitchFamily="18" charset="0"/>
              </a:rPr>
              <a:t>2</a:t>
            </a:r>
            <a:r>
              <a:rPr lang="ru-RU" sz="2000" b="1" dirty="0">
                <a:solidFill>
                  <a:srgbClr val="FF0000"/>
                </a:solidFill>
                <a:cs typeface="Times New Roman" pitchFamily="18" charset="0"/>
              </a:rPr>
              <a:t>(2460)</a:t>
            </a:r>
            <a:r>
              <a:rPr lang="ru-RU" sz="2000" b="1" baseline="30000" dirty="0">
                <a:solidFill>
                  <a:srgbClr val="FF0000"/>
                </a:solidFill>
                <a:cs typeface="Times New Roman" pitchFamily="18" charset="0"/>
              </a:rPr>
              <a:t>0 </a:t>
            </a:r>
            <a:r>
              <a:rPr lang="ru-RU" sz="2000" b="1" kern="0" dirty="0">
                <a:solidFill>
                  <a:srgbClr val="002060"/>
                </a:solidFill>
                <a:cs typeface="Times New Roman" pitchFamily="18" charset="0"/>
              </a:rPr>
              <a:t>→ </a:t>
            </a:r>
            <a:r>
              <a:rPr lang="ru-RU" sz="2000" b="1" kern="0" dirty="0">
                <a:solidFill>
                  <a:srgbClr val="002060"/>
                </a:solidFill>
              </a:rPr>
              <a:t>D</a:t>
            </a:r>
            <a:r>
              <a:rPr lang="ru-RU" sz="2000" b="1" kern="0" baseline="30000" dirty="0">
                <a:solidFill>
                  <a:srgbClr val="002060"/>
                </a:solidFill>
              </a:rPr>
              <a:t>0</a:t>
            </a:r>
            <a:r>
              <a:rPr lang="ru-RU" sz="2000" b="1" kern="0" dirty="0">
                <a:solidFill>
                  <a:srgbClr val="FF0000"/>
                </a:solidFill>
              </a:rPr>
              <a:t>D</a:t>
            </a:r>
            <a:r>
              <a:rPr lang="en-US" sz="2000" b="1" kern="0" baseline="30000" dirty="0">
                <a:solidFill>
                  <a:srgbClr val="FF0000"/>
                </a:solidFill>
              </a:rPr>
              <a:t>*</a:t>
            </a:r>
            <a:r>
              <a:rPr lang="ru-RU" sz="2000" b="1" kern="0" baseline="30000" dirty="0">
                <a:solidFill>
                  <a:srgbClr val="FF0000"/>
                </a:solidFill>
              </a:rPr>
              <a:t>–</a:t>
            </a:r>
            <a:r>
              <a:rPr lang="el-GR" sz="2000" b="1" kern="0" dirty="0">
                <a:solidFill>
                  <a:srgbClr val="FF0000"/>
                </a:solidFill>
              </a:rPr>
              <a:t>π</a:t>
            </a:r>
            <a:r>
              <a:rPr lang="ru-RU" sz="2000" b="1" kern="0" baseline="30000" dirty="0">
                <a:solidFill>
                  <a:srgbClr val="FF0000"/>
                </a:solidFill>
              </a:rPr>
              <a:t>+</a:t>
            </a:r>
            <a:r>
              <a:rPr lang="en-US" sz="2000" b="1" kern="0" baseline="30000" dirty="0">
                <a:solidFill>
                  <a:srgbClr val="FF0000"/>
                </a:solidFill>
              </a:rPr>
              <a:t>  </a:t>
            </a:r>
          </a:p>
        </p:txBody>
      </p:sp>
      <p:pic>
        <p:nvPicPr>
          <p:cNvPr id="51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6117707"/>
            <a:ext cx="504056" cy="40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3" name="Таблица 52">
            <a:extLst>
              <a:ext uri="{FF2B5EF4-FFF2-40B4-BE49-F238E27FC236}">
                <a16:creationId xmlns:a16="http://schemas.microsoft.com/office/drawing/2014/main" id="{80566B71-1DD5-1740-BCA1-5DE5EE15EF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61176"/>
              </p:ext>
            </p:extLst>
          </p:nvPr>
        </p:nvGraphicFramePr>
        <p:xfrm>
          <a:off x="827584" y="5013176"/>
          <a:ext cx="7568979" cy="8525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02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42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6323">
                <a:tc>
                  <a:txBody>
                    <a:bodyPr/>
                    <a:lstStyle/>
                    <a:p>
                      <a:pPr algn="l"/>
                      <a:endParaRPr lang="en-GB" sz="20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M,</a:t>
                      </a:r>
                      <a:r>
                        <a:rPr lang="en-US" sz="2000" b="1" baseline="0" dirty="0"/>
                        <a:t> GeV/c2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000" b="1" dirty="0"/>
                        <a:t>Γ</a:t>
                      </a:r>
                      <a:r>
                        <a:rPr lang="en-US" sz="2000" b="1" dirty="0"/>
                        <a:t>, MeV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Decay</a:t>
                      </a:r>
                      <a:r>
                        <a:rPr lang="en-US" sz="2000" b="1" baseline="0" dirty="0"/>
                        <a:t> mode </a:t>
                      </a:r>
                      <a:endParaRPr lang="en-GB" sz="2000" b="1" dirty="0"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281">
                <a:tc>
                  <a:txBody>
                    <a:bodyPr/>
                    <a:lstStyle/>
                    <a:p>
                      <a:pPr algn="l"/>
                      <a:r>
                        <a:rPr lang="en-US" sz="2000" b="1" u="none" baseline="0" dirty="0">
                          <a:solidFill>
                            <a:srgbClr val="C00000"/>
                          </a:solidFill>
                        </a:rPr>
                        <a:t>Y(4220)</a:t>
                      </a:r>
                      <a:endParaRPr lang="en-GB" sz="2000" b="1" u="none" baseline="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none" dirty="0">
                          <a:solidFill>
                            <a:srgbClr val="C00000"/>
                          </a:solidFill>
                        </a:rPr>
                        <a:t>4228.6±4.1±6.3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u="none" dirty="0">
                          <a:solidFill>
                            <a:srgbClr val="C00000"/>
                          </a:solidFill>
                        </a:rPr>
                        <a:t>77.0±6.8±6.3</a:t>
                      </a:r>
                      <a:endParaRPr lang="en-GB" sz="2000" b="1" u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</a:rPr>
                        <a:t>D</a:t>
                      </a:r>
                      <a:r>
                        <a:rPr lang="ru-RU" sz="2000" b="1" baseline="30000" dirty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</a:rPr>
                        <a:t>D</a:t>
                      </a:r>
                      <a:r>
                        <a:rPr lang="ru-RU" sz="2000" b="1" baseline="30000" dirty="0">
                          <a:solidFill>
                            <a:srgbClr val="C00000"/>
                          </a:solidFill>
                        </a:rPr>
                        <a:t>*–</a:t>
                      </a:r>
                      <a:r>
                        <a:rPr lang="el-GR" sz="2000" b="1" dirty="0">
                          <a:solidFill>
                            <a:srgbClr val="C00000"/>
                          </a:solidFill>
                        </a:rPr>
                        <a:t>π</a:t>
                      </a:r>
                      <a:r>
                        <a:rPr lang="ru-RU" sz="2000" b="1" baseline="30000" dirty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en-GB" sz="2000" b="1" u="non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8DF7162C-3D27-7C4E-B816-203F33BCDD2D}"/>
              </a:ext>
            </a:extLst>
          </p:cNvPr>
          <p:cNvSpPr/>
          <p:nvPr/>
        </p:nvSpPr>
        <p:spPr>
          <a:xfrm>
            <a:off x="1619672" y="4541058"/>
            <a:ext cx="591495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Two peaks are favored over one peak is greater  10 </a:t>
            </a:r>
            <a:r>
              <a:rPr lang="el-GR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8" name="Группа 47">
            <a:extLst>
              <a:ext uri="{FF2B5EF4-FFF2-40B4-BE49-F238E27FC236}">
                <a16:creationId xmlns:a16="http://schemas.microsoft.com/office/drawing/2014/main" id="{1097F867-D613-0944-918A-AE886576E599}"/>
              </a:ext>
            </a:extLst>
          </p:cNvPr>
          <p:cNvGrpSpPr/>
          <p:nvPr/>
        </p:nvGrpSpPr>
        <p:grpSpPr>
          <a:xfrm>
            <a:off x="683568" y="624873"/>
            <a:ext cx="7776864" cy="3937343"/>
            <a:chOff x="683568" y="649792"/>
            <a:chExt cx="7776864" cy="3937343"/>
          </a:xfrm>
        </p:grpSpPr>
        <p:pic>
          <p:nvPicPr>
            <p:cNvPr id="25" name="Рисунок 24">
              <a:extLst>
                <a:ext uri="{FF2B5EF4-FFF2-40B4-BE49-F238E27FC236}">
                  <a16:creationId xmlns:a16="http://schemas.microsoft.com/office/drawing/2014/main" id="{2BA5BE7A-978C-2748-A54E-CAB9FED52F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568" y="649792"/>
              <a:ext cx="7776864" cy="3937343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2843808" y="1772816"/>
              <a:ext cx="1053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C00000"/>
                  </a:solidFill>
                </a:rPr>
                <a:t>Y(4220)</a:t>
              </a:r>
            </a:p>
          </p:txBody>
        </p:sp>
        <p:cxnSp>
          <p:nvCxnSpPr>
            <p:cNvPr id="33" name="Прямая со стрелкой 32"/>
            <p:cNvCxnSpPr>
              <a:cxnSpLocks/>
              <a:stCxn id="26" idx="2"/>
            </p:cNvCxnSpPr>
            <p:nvPr/>
          </p:nvCxnSpPr>
          <p:spPr>
            <a:xfrm>
              <a:off x="3370555" y="2172926"/>
              <a:ext cx="265341" cy="464302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>
              <a:cxnSpLocks/>
            </p:cNvCxnSpPr>
            <p:nvPr/>
          </p:nvCxnSpPr>
          <p:spPr>
            <a:xfrm>
              <a:off x="4843139" y="1759967"/>
              <a:ext cx="872233" cy="522307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Рисунок 39" descr="bes3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30152" y="1034485"/>
              <a:ext cx="1219200" cy="933450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3800625" y="1034485"/>
              <a:ext cx="15634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C00000"/>
                  </a:solidFill>
                </a:rPr>
                <a:t>Y(4390) or </a:t>
              </a:r>
              <a:r>
                <a:rPr lang="el-GR" sz="2000" b="1" dirty="0">
                  <a:solidFill>
                    <a:srgbClr val="C00000"/>
                  </a:solidFill>
                </a:rPr>
                <a:t>ψ</a:t>
              </a:r>
              <a:r>
                <a:rPr lang="en-US" sz="2000" b="1" dirty="0">
                  <a:solidFill>
                    <a:srgbClr val="C00000"/>
                  </a:solidFill>
                </a:rPr>
                <a:t>(4415)?</a:t>
              </a:r>
              <a:endParaRPr lang="en-GB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32C52DDE-3182-DA4C-8057-23C0633D195B}"/>
                </a:ext>
              </a:extLst>
            </p:cNvPr>
            <p:cNvSpPr/>
            <p:nvPr/>
          </p:nvSpPr>
          <p:spPr>
            <a:xfrm>
              <a:off x="6050169" y="880596"/>
              <a:ext cx="1988044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b="1" i="1" dirty="0">
                  <a:cs typeface="Arial" charset="0"/>
                </a:rPr>
                <a:t>PR</a:t>
              </a:r>
              <a:r>
                <a:rPr lang="en-US" sz="1400" b="1" i="1" dirty="0">
                  <a:cs typeface="Arial" charset="0"/>
                </a:rPr>
                <a:t>L122,</a:t>
              </a:r>
              <a:r>
                <a:rPr lang="ru-RU" sz="1400" b="1" i="1" dirty="0">
                  <a:cs typeface="Arial" charset="0"/>
                </a:rPr>
                <a:t> </a:t>
              </a:r>
              <a:r>
                <a:rPr lang="en-US" sz="1400" b="1" i="1" dirty="0">
                  <a:cs typeface="Arial" charset="0"/>
                </a:rPr>
                <a:t>102002</a:t>
              </a:r>
              <a:r>
                <a:rPr lang="ru-RU" sz="1400" b="1" i="1" dirty="0">
                  <a:cs typeface="Arial" charset="0"/>
                </a:rPr>
                <a:t> (201</a:t>
              </a:r>
              <a:r>
                <a:rPr lang="en-US" sz="1400" b="1" i="1" dirty="0">
                  <a:cs typeface="Arial" charset="0"/>
                </a:rPr>
                <a:t>9</a:t>
              </a:r>
              <a:r>
                <a:rPr lang="ru-RU" sz="1400" b="1" i="1" dirty="0">
                  <a:cs typeface="Arial" charset="0"/>
                </a:rPr>
                <a:t>) </a:t>
              </a:r>
            </a:p>
          </p:txBody>
        </p:sp>
      </p:grp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4AC6CAB-10FC-064B-AA4A-8B0006789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21</a:t>
            </a:fld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031828"/>
              </p:ext>
            </p:extLst>
          </p:nvPr>
        </p:nvGraphicFramePr>
        <p:xfrm>
          <a:off x="107504" y="641263"/>
          <a:ext cx="8856983" cy="378786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78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6064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11553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Open</a:t>
                      </a:r>
                      <a:r>
                        <a:rPr lang="en-US" sz="1400" b="1" baseline="0" dirty="0">
                          <a:solidFill>
                            <a:srgbClr val="00B050"/>
                          </a:solidFill>
                          <a:latin typeface="+mn-lt"/>
                        </a:rPr>
                        <a:t> charm</a:t>
                      </a:r>
                      <a:endParaRPr lang="en-GB" sz="14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J/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ψπ</a:t>
                      </a:r>
                      <a:r>
                        <a:rPr lang="it-IT" sz="1400" b="1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+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π</a:t>
                      </a:r>
                      <a:r>
                        <a:rPr lang="it-IT" sz="1400" b="1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− 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(2S)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 π</a:t>
                      </a:r>
                      <a:r>
                        <a:rPr lang="it-IT" sz="1400" b="1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+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π</a:t>
                      </a:r>
                      <a:r>
                        <a:rPr lang="it-IT" sz="1400" b="1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− 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baseline="0" dirty="0">
                          <a:solidFill>
                            <a:schemeClr val="tx1"/>
                          </a:solidFill>
                          <a:latin typeface="+mn-lt"/>
                        </a:rPr>
                        <a:t>h</a:t>
                      </a:r>
                      <a:r>
                        <a:rPr lang="en-US" sz="1400" b="1" u="none" baseline="-25000" dirty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  <a:r>
                        <a:rPr lang="el-GR" sz="1400" b="1" u="none" dirty="0">
                          <a:solidFill>
                            <a:schemeClr val="tx1"/>
                          </a:solidFill>
                          <a:latin typeface="+mn-lt"/>
                        </a:rPr>
                        <a:t>π</a:t>
                      </a:r>
                      <a:r>
                        <a:rPr lang="it-IT" sz="1400" b="1" u="none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+</a:t>
                      </a:r>
                      <a:r>
                        <a:rPr lang="el-GR" sz="1400" b="1" u="none" dirty="0">
                          <a:solidFill>
                            <a:schemeClr val="tx1"/>
                          </a:solidFill>
                          <a:latin typeface="+mn-lt"/>
                        </a:rPr>
                        <a:t>π</a:t>
                      </a:r>
                      <a:r>
                        <a:rPr lang="it-IT" sz="1400" b="1" u="none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−</a:t>
                      </a:r>
                      <a:endParaRPr lang="en-GB" sz="1400" b="1" u="none" baseline="-25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J/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η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χ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c0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ω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χ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c2</a:t>
                      </a:r>
                      <a:r>
                        <a:rPr lang="el-GR" sz="1400" b="1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ω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212">
                <a:tc>
                  <a:txBody>
                    <a:bodyPr/>
                    <a:lstStyle/>
                    <a:p>
                      <a:pPr algn="ctr"/>
                      <a:r>
                        <a:rPr lang="el-GR" sz="1400" b="1">
                          <a:solidFill>
                            <a:srgbClr val="00B050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(3770)</a:t>
                      </a:r>
                      <a:endParaRPr lang="en-GB" sz="14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+</a:t>
                      </a:r>
                      <a:endParaRPr lang="en-GB" sz="14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3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>
                          <a:solidFill>
                            <a:srgbClr val="00B050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(4040)</a:t>
                      </a:r>
                      <a:endParaRPr lang="en-GB" sz="14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+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+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4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16</a:t>
                      </a: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0)</a:t>
                      </a:r>
                      <a:endParaRPr lang="en-GB" sz="14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+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+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62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Y(4220)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= 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23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0)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PDG 2018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Y(4260) = 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26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0)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PDG 2018</a:t>
                      </a:r>
                      <a:endParaRPr lang="en-GB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DD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  <a:latin typeface="+mn-lt"/>
                        </a:rPr>
                        <a:t>*</a:t>
                      </a:r>
                      <a:r>
                        <a:rPr lang="el-GR" sz="1400" b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π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+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+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+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+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Same state</a:t>
                      </a:r>
                      <a:r>
                        <a:rPr lang="en-GB" sz="1400" b="1" baseline="0" dirty="0">
                          <a:solidFill>
                            <a:srgbClr val="FF0000"/>
                          </a:solidFill>
                          <a:latin typeface="+mn-lt"/>
                        </a:rPr>
                        <a:t>?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05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Y(4390)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 = 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39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0)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PDG 2018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Y(4360) = 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36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0)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PDG 2018</a:t>
                      </a:r>
                      <a:endParaRPr lang="en-GB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+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+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+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+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Same state</a:t>
                      </a:r>
                      <a:r>
                        <a:rPr lang="en-GB" sz="1400" b="1" baseline="0" dirty="0">
                          <a:solidFill>
                            <a:srgbClr val="FF0000"/>
                          </a:solidFill>
                          <a:latin typeface="+mn-lt"/>
                        </a:rPr>
                        <a:t>?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1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Y(4390)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?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DD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  <a:latin typeface="+mn-lt"/>
                        </a:rPr>
                        <a:t>*</a:t>
                      </a:r>
                      <a:r>
                        <a:rPr lang="el-GR" sz="1400" b="1" dirty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π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(44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15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)</a:t>
                      </a:r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1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>
                          <a:solidFill>
                            <a:srgbClr val="00B050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(44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15</a:t>
                      </a:r>
                      <a:r>
                        <a:rPr lang="ru-RU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)</a:t>
                      </a:r>
                      <a:endParaRPr lang="en-GB" sz="14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latin typeface="+mn-lt"/>
                        </a:rPr>
                        <a:t>DD</a:t>
                      </a:r>
                      <a:r>
                        <a:rPr lang="el-GR" sz="1400" b="1">
                          <a:solidFill>
                            <a:srgbClr val="00B050"/>
                          </a:solidFill>
                          <a:latin typeface="+mn-lt"/>
                          <a:cs typeface="Times New Roman"/>
                        </a:rPr>
                        <a:t>π</a:t>
                      </a:r>
                      <a:endParaRPr lang="en-GB" sz="14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+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73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Y(4630)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= 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66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r>
                        <a:rPr lang="ru-RU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 PDG 2018</a:t>
                      </a:r>
                      <a:endParaRPr lang="en-GB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1">
                          <a:solidFill>
                            <a:srgbClr val="00B050"/>
                          </a:solidFill>
                          <a:latin typeface="+mn-lt"/>
                          <a:cs typeface="Times New Roman" pitchFamily="18" charset="0"/>
                        </a:rPr>
                        <a:t>Λ</a:t>
                      </a:r>
                      <a:r>
                        <a:rPr lang="en-US" sz="1400" b="1" baseline="-25000" dirty="0">
                          <a:solidFill>
                            <a:srgbClr val="00B050"/>
                          </a:solidFill>
                          <a:latin typeface="+mn-lt"/>
                          <a:cs typeface="Times New Roman" pitchFamily="18" charset="0"/>
                        </a:rPr>
                        <a:t>c</a:t>
                      </a:r>
                      <a:r>
                        <a:rPr lang="en-US" sz="1400" b="1" baseline="30000" dirty="0">
                          <a:solidFill>
                            <a:srgbClr val="00B050"/>
                          </a:solidFill>
                          <a:latin typeface="+mn-lt"/>
                          <a:cs typeface="Times New Roman" pitchFamily="18" charset="0"/>
                        </a:rPr>
                        <a:t>+</a:t>
                      </a:r>
                      <a:r>
                        <a:rPr lang="el-GR" sz="1400" b="1">
                          <a:solidFill>
                            <a:srgbClr val="00B050"/>
                          </a:solidFill>
                          <a:latin typeface="+mn-lt"/>
                          <a:cs typeface="Times New Roman" pitchFamily="18" charset="0"/>
                        </a:rPr>
                        <a:t>Λ</a:t>
                      </a:r>
                      <a:r>
                        <a:rPr lang="en-US" sz="1400" b="1" baseline="-25000" dirty="0">
                          <a:solidFill>
                            <a:srgbClr val="00B050"/>
                          </a:solidFill>
                          <a:latin typeface="+mn-lt"/>
                          <a:cs typeface="Times New Roman" pitchFamily="18" charset="0"/>
                        </a:rPr>
                        <a:t>c</a:t>
                      </a:r>
                      <a:r>
                        <a:rPr lang="en-US" sz="1400" b="1" baseline="30000" dirty="0">
                          <a:solidFill>
                            <a:srgbClr val="00B050"/>
                          </a:solidFill>
                          <a:latin typeface="+mn-lt"/>
                          <a:cs typeface="Times New Roman"/>
                        </a:rPr>
                        <a:t>−</a:t>
                      </a:r>
                      <a:endParaRPr lang="ru-RU" sz="1400" b="1" baseline="30000" dirty="0">
                        <a:solidFill>
                          <a:srgbClr val="00B05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Same state </a:t>
                      </a:r>
                      <a:r>
                        <a:rPr lang="el-GR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66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0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)</a:t>
                      </a:r>
                      <a:r>
                        <a:rPr lang="en-GB" sz="1400" b="1" baseline="0" dirty="0">
                          <a:solidFill>
                            <a:srgbClr val="FF0000"/>
                          </a:solidFill>
                          <a:latin typeface="+mn-lt"/>
                        </a:rPr>
                        <a:t>?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31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Y(4660) = </a:t>
                      </a:r>
                      <a:r>
                        <a:rPr lang="el-GR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ψ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(4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66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0)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PDG 2018</a:t>
                      </a:r>
                      <a:endParaRPr lang="en-GB" sz="1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+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+mn-lt"/>
                        </a:rPr>
                        <a:t>+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5" name="Rectangle 65"/>
          <p:cNvSpPr txBox="1">
            <a:spLocks noChangeArrowheads="1"/>
          </p:cNvSpPr>
          <p:nvPr/>
        </p:nvSpPr>
        <p:spPr bwMode="auto">
          <a:xfrm>
            <a:off x="143509" y="4653136"/>
            <a:ext cx="8856982" cy="19442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07" rIns="0" bIns="0" numCol="1" anchor="t" anchorCtr="0" compatLnSpc="1">
            <a:prstTxWarp prst="textNoShape">
              <a:avLst/>
            </a:prstTxWarp>
          </a:bodyPr>
          <a:lstStyle/>
          <a:p>
            <a:pPr defTabSz="449216" fontAlgn="base">
              <a:lnSpc>
                <a:spcPct val="120000"/>
              </a:lnSpc>
              <a:buClr>
                <a:srgbClr val="002060"/>
              </a:buClr>
              <a:buSzPct val="100000"/>
              <a:defRPr/>
            </a:pPr>
            <a:r>
              <a:rPr lang="ru-RU" sz="2000" b="1" kern="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 </a:t>
            </a:r>
            <a:r>
              <a:rPr lang="en-US" sz="2000" b="1" kern="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Y family contains three ( five?) exotic vector states</a:t>
            </a:r>
            <a:r>
              <a:rPr lang="en-US" sz="2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</a:t>
            </a:r>
          </a:p>
          <a:p>
            <a:pPr marL="457200" indent="-457200" defTabSz="449216" fontAlgn="base">
              <a:lnSpc>
                <a:spcPct val="120000"/>
              </a:lnSpc>
              <a:buClr>
                <a:srgbClr val="002060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000" b="1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000" b="1" strike="sngStrike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Only one </a:t>
            </a:r>
            <a:r>
              <a:rPr lang="en-US" sz="2000" b="1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 Few decay channels per one Y state </a:t>
            </a:r>
          </a:p>
          <a:p>
            <a:pPr marL="914400" lvl="1" indent="-457200" defTabSz="449216" fontAlgn="base">
              <a:lnSpc>
                <a:spcPct val="120000"/>
              </a:lnSpc>
              <a:buClr>
                <a:srgbClr val="002060"/>
              </a:buClr>
              <a:buSzPct val="100000"/>
              <a:buFont typeface="Courier New" pitchFamily="49" charset="0"/>
              <a:buChar char="o"/>
              <a:defRPr/>
            </a:pPr>
            <a:r>
              <a:rPr lang="ru-RU" sz="2000" b="1" dirty="0"/>
              <a:t>hadrocharmonium</a:t>
            </a:r>
            <a:r>
              <a:rPr lang="en-US" sz="2000" b="1" dirty="0"/>
              <a:t> is excluded!</a:t>
            </a:r>
            <a:endParaRPr lang="en-US" sz="2000" b="1" kern="0" dirty="0">
              <a:solidFill>
                <a:srgbClr val="C00000"/>
              </a:solidFill>
              <a:cs typeface="Times New Roman" pitchFamily="18" charset="0"/>
              <a:sym typeface="Symbol" pitchFamily="18" charset="2"/>
            </a:endParaRPr>
          </a:p>
          <a:p>
            <a:pPr marL="457200" indent="-457200" defTabSz="449216" fontAlgn="base">
              <a:lnSpc>
                <a:spcPct val="120000"/>
              </a:lnSpc>
              <a:buClr>
                <a:srgbClr val="002060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000" b="1" dirty="0">
                <a:solidFill>
                  <a:srgbClr val="002060"/>
                </a:solidFill>
                <a:cs typeface="Times New Roman" pitchFamily="18" charset="0"/>
              </a:rPr>
              <a:t>Nature of  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Y </a:t>
            </a:r>
            <a:r>
              <a:rPr lang="en-US" sz="2000" b="1" dirty="0">
                <a:solidFill>
                  <a:srgbClr val="002060"/>
                </a:solidFill>
                <a:cs typeface="Times New Roman" pitchFamily="18" charset="0"/>
              </a:rPr>
              <a:t>states?</a:t>
            </a:r>
            <a:endParaRPr lang="en-US" sz="2000" b="1" dirty="0"/>
          </a:p>
          <a:p>
            <a:pPr marL="457200" indent="-457200" defTabSz="449216" fontAlgn="base">
              <a:lnSpc>
                <a:spcPct val="120000"/>
              </a:lnSpc>
              <a:buClr>
                <a:srgbClr val="002060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000" b="1" u="sng" dirty="0">
                <a:solidFill>
                  <a:srgbClr val="C00000"/>
                </a:solidFill>
              </a:rPr>
              <a:t>PDG naming 2018</a:t>
            </a:r>
            <a:r>
              <a:rPr lang="ru-RU" sz="2000" b="1" u="sng" dirty="0">
                <a:solidFill>
                  <a:srgbClr val="C00000"/>
                </a:solidFill>
              </a:rPr>
              <a:t>: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Y states with J</a:t>
            </a:r>
            <a:r>
              <a:rPr lang="en-US" sz="2000" b="1" baseline="30000" dirty="0">
                <a:solidFill>
                  <a:srgbClr val="C00000"/>
                </a:solidFill>
                <a:cs typeface="Times New Roman" pitchFamily="18" charset="0"/>
              </a:rPr>
              <a:t>PC 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= 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1</a:t>
            </a:r>
            <a:r>
              <a:rPr lang="ru-RU" sz="2000" b="1" baseline="30000" dirty="0">
                <a:solidFill>
                  <a:srgbClr val="C00000"/>
                </a:solidFill>
                <a:cs typeface="Times New Roman" pitchFamily="18" charset="0"/>
              </a:rPr>
              <a:t>– –</a:t>
            </a:r>
            <a:r>
              <a:rPr lang="en-US" sz="2000" b="1" baseline="30000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 turn into </a:t>
            </a:r>
            <a:r>
              <a:rPr lang="el-GR" sz="2000" b="1" dirty="0">
                <a:solidFill>
                  <a:srgbClr val="C00000"/>
                </a:solidFill>
                <a:cs typeface="Times New Roman" pitchFamily="18" charset="0"/>
              </a:rPr>
              <a:t>ψ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 states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94516" y="3473"/>
            <a:ext cx="44829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Vector states summary 2019</a:t>
            </a:r>
            <a:endParaRPr lang="en-GB" sz="2800" b="1" dirty="0">
              <a:solidFill>
                <a:srgbClr val="C00000"/>
              </a:solidFill>
            </a:endParaRPr>
          </a:p>
          <a:p>
            <a:r>
              <a:rPr lang="en-US" baseline="30000" dirty="0">
                <a:latin typeface="Times New Roman"/>
                <a:cs typeface="Times New Roman"/>
              </a:rPr>
              <a:t>  </a:t>
            </a:r>
            <a:endParaRPr lang="en-GB" baseline="300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FE748C9-3F2B-924F-AA61-FF2954368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22</a:t>
            </a:fld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BCF40D82-8716-3844-ADCF-D0F04FE27016}"/>
              </a:ext>
            </a:extLst>
          </p:cNvPr>
          <p:cNvGrpSpPr/>
          <p:nvPr/>
        </p:nvGrpSpPr>
        <p:grpSpPr>
          <a:xfrm>
            <a:off x="0" y="404664"/>
            <a:ext cx="9144000" cy="5964470"/>
            <a:chOff x="0" y="404664"/>
            <a:chExt cx="9144000" cy="596447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571472" y="5661248"/>
              <a:ext cx="8001056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40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Charged charmoniumlike states</a:t>
              </a:r>
              <a:endParaRPr lang="en-GB" sz="4000" dirty="0">
                <a:solidFill>
                  <a:srgbClr val="C00000"/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769613" y="3149742"/>
              <a:ext cx="87395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b="1" dirty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4000" b="1" baseline="-25000" dirty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4000" b="1" baseline="30000" dirty="0"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4000" baseline="30000" dirty="0"/>
            </a:p>
          </p:txBody>
        </p:sp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707B3292-BFA5-924F-ACF5-02EF5D878B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04664"/>
              <a:ext cx="9144000" cy="4924425"/>
            </a:xfrm>
            <a:prstGeom prst="rect">
              <a:avLst/>
            </a:prstGeom>
          </p:spPr>
        </p:pic>
        <p:grpSp>
          <p:nvGrpSpPr>
            <p:cNvPr id="2" name="Группа 1">
              <a:extLst>
                <a:ext uri="{FF2B5EF4-FFF2-40B4-BE49-F238E27FC236}">
                  <a16:creationId xmlns:a16="http://schemas.microsoft.com/office/drawing/2014/main" id="{44CF0F7B-F10A-D243-A088-8962D05DCEEE}"/>
                </a:ext>
              </a:extLst>
            </p:cNvPr>
            <p:cNvGrpSpPr/>
            <p:nvPr/>
          </p:nvGrpSpPr>
          <p:grpSpPr>
            <a:xfrm>
              <a:off x="755576" y="4276576"/>
              <a:ext cx="1217613" cy="1052513"/>
              <a:chOff x="755576" y="4276576"/>
              <a:chExt cx="1217613" cy="1052513"/>
            </a:xfrm>
          </p:grpSpPr>
          <p:sp>
            <p:nvSpPr>
              <p:cNvPr id="7" name="Oval 15">
                <a:extLst>
                  <a:ext uri="{FF2B5EF4-FFF2-40B4-BE49-F238E27FC236}">
                    <a16:creationId xmlns:a16="http://schemas.microsoft.com/office/drawing/2014/main" id="{EB37258D-9700-0F4C-B780-168A88C24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576" y="4276576"/>
                <a:ext cx="1217613" cy="1052513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Oval 6">
                <a:extLst>
                  <a:ext uri="{FF2B5EF4-FFF2-40B4-BE49-F238E27FC236}">
                    <a16:creationId xmlns:a16="http://schemas.microsoft.com/office/drawing/2014/main" id="{284FB32B-2C8E-0F41-B3AB-009086D47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1626" y="4549626"/>
                <a:ext cx="406400" cy="41275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u</a:t>
                </a:r>
              </a:p>
            </p:txBody>
          </p:sp>
          <p:sp>
            <p:nvSpPr>
              <p:cNvPr id="10" name="Text Box 7">
                <a:extLst>
                  <a:ext uri="{FF2B5EF4-FFF2-40B4-BE49-F238E27FC236}">
                    <a16:creationId xmlns:a16="http://schemas.microsoft.com/office/drawing/2014/main" id="{5D3884F1-E896-084B-8EA4-EB4F9E081F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39726" y="4519464"/>
                <a:ext cx="355600" cy="503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 baseline="30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</a:p>
            </p:txBody>
          </p:sp>
          <p:sp>
            <p:nvSpPr>
              <p:cNvPr id="11" name="Oval 9">
                <a:extLst>
                  <a:ext uri="{FF2B5EF4-FFF2-40B4-BE49-F238E27FC236}">
                    <a16:creationId xmlns:a16="http://schemas.microsoft.com/office/drawing/2014/main" id="{78A27B81-F67F-6141-AE9F-E4A3284607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8489" y="4360714"/>
                <a:ext cx="406400" cy="4127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12" name="Oval 10">
                <a:extLst>
                  <a:ext uri="{FF2B5EF4-FFF2-40B4-BE49-F238E27FC236}">
                    <a16:creationId xmlns:a16="http://schemas.microsoft.com/office/drawing/2014/main" id="{00E9B4C9-3391-6443-AE50-5CAF88C68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4864" y="4676626"/>
                <a:ext cx="406400" cy="412750"/>
              </a:xfrm>
              <a:prstGeom prst="ellipse">
                <a:avLst/>
              </a:prstGeom>
              <a:gradFill rotWithShape="1">
                <a:gsLst>
                  <a:gs pos="0">
                    <a:srgbClr val="CCFF66"/>
                  </a:gs>
                  <a:gs pos="100000">
                    <a:srgbClr val="5E762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</a:p>
            </p:txBody>
          </p:sp>
          <p:sp>
            <p:nvSpPr>
              <p:cNvPr id="13" name="Oval 13">
                <a:extLst>
                  <a:ext uri="{FF2B5EF4-FFF2-40B4-BE49-F238E27FC236}">
                    <a16:creationId xmlns:a16="http://schemas.microsoft.com/office/drawing/2014/main" id="{EC3A6A08-264A-954E-849C-99867ABEBC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076" y="4827439"/>
                <a:ext cx="406400" cy="4127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4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4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14" name="Text Box 14">
                <a:extLst>
                  <a:ext uri="{FF2B5EF4-FFF2-40B4-BE49-F238E27FC236}">
                    <a16:creationId xmlns:a16="http://schemas.microsoft.com/office/drawing/2014/main" id="{1EAF3241-C5EB-DD41-98BE-9F61A4B2EC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15939" y="4811564"/>
                <a:ext cx="355600" cy="503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 baseline="30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</a:p>
            </p:txBody>
          </p:sp>
        </p:grpSp>
        <p:grpSp>
          <p:nvGrpSpPr>
            <p:cNvPr id="16" name="Group 19">
              <a:extLst>
                <a:ext uri="{FF2B5EF4-FFF2-40B4-BE49-F238E27FC236}">
                  <a16:creationId xmlns:a16="http://schemas.microsoft.com/office/drawing/2014/main" id="{2D59FFFB-E9E5-F042-948A-4432DB81F0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6395" y="4104679"/>
              <a:ext cx="1217613" cy="1052513"/>
              <a:chOff x="819" y="2296"/>
              <a:chExt cx="767" cy="663"/>
            </a:xfrm>
          </p:grpSpPr>
          <p:sp>
            <p:nvSpPr>
              <p:cNvPr id="17" name="Oval 15">
                <a:extLst>
                  <a:ext uri="{FF2B5EF4-FFF2-40B4-BE49-F238E27FC236}">
                    <a16:creationId xmlns:a16="http://schemas.microsoft.com/office/drawing/2014/main" id="{6E8D6488-B962-1344-B628-2B54C78BED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9" y="2296"/>
                <a:ext cx="767" cy="663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Oval 6">
                <a:extLst>
                  <a:ext uri="{FF2B5EF4-FFF2-40B4-BE49-F238E27FC236}">
                    <a16:creationId xmlns:a16="http://schemas.microsoft.com/office/drawing/2014/main" id="{AF0344E8-A631-CA4B-9224-A06EAFC7A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1" y="2468"/>
                <a:ext cx="256" cy="26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u</a:t>
                </a:r>
              </a:p>
            </p:txBody>
          </p:sp>
          <p:sp>
            <p:nvSpPr>
              <p:cNvPr id="19" name="Text Box 7">
                <a:extLst>
                  <a:ext uri="{FF2B5EF4-FFF2-40B4-BE49-F238E27FC236}">
                    <a16:creationId xmlns:a16="http://schemas.microsoft.com/office/drawing/2014/main" id="{190344D3-554C-354A-9CA3-BECC1B91AA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35" y="2449"/>
                <a:ext cx="224" cy="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 baseline="30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</a:p>
            </p:txBody>
          </p:sp>
          <p:sp>
            <p:nvSpPr>
              <p:cNvPr id="20" name="Oval 9">
                <a:extLst>
                  <a:ext uri="{FF2B5EF4-FFF2-40B4-BE49-F238E27FC236}">
                    <a16:creationId xmlns:a16="http://schemas.microsoft.com/office/drawing/2014/main" id="{AC3A499F-C60B-D745-BEE1-3F8AE81FA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8" y="2349"/>
                <a:ext cx="256" cy="26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21" name="Oval 10">
                <a:extLst>
                  <a:ext uri="{FF2B5EF4-FFF2-40B4-BE49-F238E27FC236}">
                    <a16:creationId xmlns:a16="http://schemas.microsoft.com/office/drawing/2014/main" id="{E4B735D5-83F7-E049-B0F7-7B0E85B48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8" y="2548"/>
                <a:ext cx="256" cy="260"/>
              </a:xfrm>
              <a:prstGeom prst="ellipse">
                <a:avLst/>
              </a:prstGeom>
              <a:gradFill rotWithShape="1">
                <a:gsLst>
                  <a:gs pos="0">
                    <a:srgbClr val="CCFF66"/>
                  </a:gs>
                  <a:gs pos="100000">
                    <a:srgbClr val="5E762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</a:p>
            </p:txBody>
          </p:sp>
          <p:sp>
            <p:nvSpPr>
              <p:cNvPr id="22" name="Oval 13">
                <a:extLst>
                  <a:ext uri="{FF2B5EF4-FFF2-40B4-BE49-F238E27FC236}">
                    <a16:creationId xmlns:a16="http://schemas.microsoft.com/office/drawing/2014/main" id="{272592C4-CD06-8144-B261-53DD95B29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9" y="2643"/>
                <a:ext cx="256" cy="26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4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4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23" name="Text Box 14">
                <a:extLst>
                  <a:ext uri="{FF2B5EF4-FFF2-40B4-BE49-F238E27FC236}">
                    <a16:creationId xmlns:a16="http://schemas.microsoft.com/office/drawing/2014/main" id="{9627ABA4-15D5-624A-9586-E7FEB6742EF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46" y="2633"/>
                <a:ext cx="224" cy="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 baseline="30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</a:p>
            </p:txBody>
          </p:sp>
        </p:grpSp>
        <p:grpSp>
          <p:nvGrpSpPr>
            <p:cNvPr id="24" name="Group 19">
              <a:extLst>
                <a:ext uri="{FF2B5EF4-FFF2-40B4-BE49-F238E27FC236}">
                  <a16:creationId xmlns:a16="http://schemas.microsoft.com/office/drawing/2014/main" id="{B4C1B34A-A585-8049-8D06-7E5BA314C1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2200" y="462113"/>
              <a:ext cx="1217613" cy="1052513"/>
              <a:chOff x="819" y="2296"/>
              <a:chExt cx="767" cy="663"/>
            </a:xfrm>
          </p:grpSpPr>
          <p:sp>
            <p:nvSpPr>
              <p:cNvPr id="25" name="Oval 15">
                <a:extLst>
                  <a:ext uri="{FF2B5EF4-FFF2-40B4-BE49-F238E27FC236}">
                    <a16:creationId xmlns:a16="http://schemas.microsoft.com/office/drawing/2014/main" id="{4C9628BC-DEE1-B940-87CA-812A4C08A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9" y="2296"/>
                <a:ext cx="767" cy="663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Oval 6">
                <a:extLst>
                  <a:ext uri="{FF2B5EF4-FFF2-40B4-BE49-F238E27FC236}">
                    <a16:creationId xmlns:a16="http://schemas.microsoft.com/office/drawing/2014/main" id="{0D5186F9-E688-C740-9DE3-D71963BF1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1" y="2468"/>
                <a:ext cx="256" cy="26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u</a:t>
                </a:r>
              </a:p>
            </p:txBody>
          </p:sp>
          <p:sp>
            <p:nvSpPr>
              <p:cNvPr id="27" name="Text Box 7">
                <a:extLst>
                  <a:ext uri="{FF2B5EF4-FFF2-40B4-BE49-F238E27FC236}">
                    <a16:creationId xmlns:a16="http://schemas.microsoft.com/office/drawing/2014/main" id="{533E53C9-39AA-9047-8A29-7EB38624F3C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35" y="2449"/>
                <a:ext cx="224" cy="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 baseline="30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</a:p>
            </p:txBody>
          </p:sp>
          <p:sp>
            <p:nvSpPr>
              <p:cNvPr id="28" name="Oval 9">
                <a:extLst>
                  <a:ext uri="{FF2B5EF4-FFF2-40B4-BE49-F238E27FC236}">
                    <a16:creationId xmlns:a16="http://schemas.microsoft.com/office/drawing/2014/main" id="{00FAAE9E-3538-FD4D-BE8B-30BB6271D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8" y="2349"/>
                <a:ext cx="256" cy="26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29" name="Oval 10">
                <a:extLst>
                  <a:ext uri="{FF2B5EF4-FFF2-40B4-BE49-F238E27FC236}">
                    <a16:creationId xmlns:a16="http://schemas.microsoft.com/office/drawing/2014/main" id="{16FC8285-5136-384D-BA32-4A16E3176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8" y="2548"/>
                <a:ext cx="256" cy="260"/>
              </a:xfrm>
              <a:prstGeom prst="ellipse">
                <a:avLst/>
              </a:prstGeom>
              <a:gradFill rotWithShape="1">
                <a:gsLst>
                  <a:gs pos="0">
                    <a:srgbClr val="CCFF66"/>
                  </a:gs>
                  <a:gs pos="100000">
                    <a:srgbClr val="5E762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</a:p>
            </p:txBody>
          </p:sp>
          <p:sp>
            <p:nvSpPr>
              <p:cNvPr id="30" name="Oval 13">
                <a:extLst>
                  <a:ext uri="{FF2B5EF4-FFF2-40B4-BE49-F238E27FC236}">
                    <a16:creationId xmlns:a16="http://schemas.microsoft.com/office/drawing/2014/main" id="{6D0046E0-960A-D74F-92BB-8C77FDCBC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9" y="2643"/>
                <a:ext cx="256" cy="26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4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4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31" name="Text Box 14">
                <a:extLst>
                  <a:ext uri="{FF2B5EF4-FFF2-40B4-BE49-F238E27FC236}">
                    <a16:creationId xmlns:a16="http://schemas.microsoft.com/office/drawing/2014/main" id="{BB4B7F42-AAF7-8841-8775-10BA40A59C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46" y="2633"/>
                <a:ext cx="224" cy="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 baseline="30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</a:p>
            </p:txBody>
          </p: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72008"/>
            <a:ext cx="3888432" cy="83671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7602859" y="2852936"/>
            <a:ext cx="1217613" cy="1052513"/>
            <a:chOff x="819" y="2296"/>
            <a:chExt cx="767" cy="663"/>
          </a:xfrm>
        </p:grpSpPr>
        <p:sp>
          <p:nvSpPr>
            <p:cNvPr id="10" name="Oval 15"/>
            <p:cNvSpPr>
              <a:spLocks noChangeArrowheads="1"/>
            </p:cNvSpPr>
            <p:nvPr/>
          </p:nvSpPr>
          <p:spPr bwMode="auto">
            <a:xfrm>
              <a:off x="819" y="2296"/>
              <a:ext cx="767" cy="663"/>
            </a:xfrm>
            <a:prstGeom prst="ellipse">
              <a:avLst/>
            </a:prstGeom>
            <a:solidFill>
              <a:srgbClr val="FFFF00">
                <a:alpha val="55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911" y="2468"/>
              <a:ext cx="256" cy="26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935" y="2449"/>
              <a:ext cx="224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–</a:t>
              </a: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1098" y="2349"/>
              <a:ext cx="256" cy="26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1228" y="2548"/>
              <a:ext cx="256" cy="260"/>
            </a:xfrm>
            <a:prstGeom prst="ellipse">
              <a:avLst/>
            </a:prstGeom>
            <a:gradFill rotWithShape="1">
              <a:gsLst>
                <a:gs pos="0">
                  <a:srgbClr val="CCFF66"/>
                </a:gs>
                <a:gs pos="100000">
                  <a:srgbClr val="5E762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1019" y="2643"/>
              <a:ext cx="256" cy="26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4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4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046" y="2633"/>
              <a:ext cx="224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–</a:t>
              </a:r>
            </a:p>
          </p:txBody>
        </p:sp>
      </p:grpSp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694484"/>
              </p:ext>
            </p:extLst>
          </p:nvPr>
        </p:nvGraphicFramePr>
        <p:xfrm>
          <a:off x="180683" y="4929198"/>
          <a:ext cx="8820473" cy="18489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2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58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022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6774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35648"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PDG2018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M(MeV)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>
                          <a:solidFill>
                            <a:schemeClr val="tx1"/>
                          </a:solidFill>
                        </a:rPr>
                        <a:t>Γ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(MeV)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J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PC</a:t>
                      </a:r>
                      <a:endParaRPr lang="ru-RU" sz="1600" b="1" baseline="30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decay mode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production mode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experiment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(4050)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X(4050)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4051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+24</a:t>
                      </a:r>
                      <a:r>
                        <a:rPr lang="en-US" sz="1600" b="1" baseline="-25000" dirty="0">
                          <a:solidFill>
                            <a:schemeClr val="tx1"/>
                          </a:solidFill>
                        </a:rPr>
                        <a:t>−</a:t>
                      </a:r>
                      <a:r>
                        <a:rPr lang="ru-RU" sz="1600" b="1" baseline="-25000" dirty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>
                          <a:solidFill>
                            <a:schemeClr val="tx1"/>
                          </a:solidFill>
                        </a:rPr>
                        <a:t>82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+5</a:t>
                      </a:r>
                      <a:r>
                        <a:rPr lang="ru-RU" sz="1600" b="1" baseline="30000" dirty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600" b="1" baseline="-25000" dirty="0">
                          <a:solidFill>
                            <a:schemeClr val="tx1"/>
                          </a:solidFill>
                        </a:rPr>
                        <a:t>−2</a:t>
                      </a:r>
                      <a:r>
                        <a:rPr lang="ru-RU" sz="1600" b="1" baseline="-2500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600" b="1" baseline="-25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dirty="0">
                          <a:solidFill>
                            <a:srgbClr val="FF0000"/>
                          </a:solidFill>
                        </a:rPr>
                        <a:t>χ</a:t>
                      </a:r>
                      <a:r>
                        <a:rPr lang="en-US" sz="1600" b="1" baseline="-25000" dirty="0">
                          <a:solidFill>
                            <a:srgbClr val="FF0000"/>
                          </a:solidFill>
                        </a:rPr>
                        <a:t>c1</a:t>
                      </a:r>
                      <a:r>
                        <a:rPr lang="el-GR" sz="1600" b="1" dirty="0">
                          <a:solidFill>
                            <a:srgbClr val="FF0000"/>
                          </a:solidFill>
                        </a:rPr>
                        <a:t>π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l-GR" sz="1600" b="1">
                          <a:solidFill>
                            <a:schemeClr val="tx1"/>
                          </a:solidFill>
                        </a:rPr>
                        <a:t>→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KZ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tx1"/>
                          </a:solidFill>
                        </a:rPr>
                        <a:t>Belle</a:t>
                      </a:r>
                      <a:endParaRPr lang="ru-RU" sz="16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(4250)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+mn-lt"/>
                        </a:rPr>
                        <a:t>X(4250)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4248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+1</a:t>
                      </a:r>
                      <a:r>
                        <a:rPr lang="ru-RU" sz="1600" b="1" baseline="30000" dirty="0">
                          <a:solidFill>
                            <a:schemeClr val="tx1"/>
                          </a:solidFill>
                        </a:rPr>
                        <a:t>90</a:t>
                      </a:r>
                      <a:r>
                        <a:rPr lang="en-US" sz="1600" b="1" baseline="-25000" dirty="0">
                          <a:solidFill>
                            <a:schemeClr val="tx1"/>
                          </a:solidFill>
                        </a:rPr>
                        <a:t>−</a:t>
                      </a:r>
                      <a:r>
                        <a:rPr lang="ru-RU" sz="1600" b="1" baseline="-25000" dirty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>
                          <a:solidFill>
                            <a:schemeClr val="tx1"/>
                          </a:solidFill>
                        </a:rPr>
                        <a:t>177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+320</a:t>
                      </a:r>
                      <a:r>
                        <a:rPr lang="en-US" sz="1600" b="1" baseline="-25000" dirty="0">
                          <a:solidFill>
                            <a:schemeClr val="tx1"/>
                          </a:solidFill>
                        </a:rPr>
                        <a:t>−7</a:t>
                      </a:r>
                      <a:r>
                        <a:rPr lang="ru-RU" sz="1600" b="1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600" b="1" baseline="-25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dirty="0">
                          <a:solidFill>
                            <a:srgbClr val="FF0000"/>
                          </a:solidFill>
                        </a:rPr>
                        <a:t>χ</a:t>
                      </a:r>
                      <a:r>
                        <a:rPr lang="en-US" sz="1600" b="1" baseline="-25000" dirty="0">
                          <a:solidFill>
                            <a:srgbClr val="FF0000"/>
                          </a:solidFill>
                        </a:rPr>
                        <a:t>c1</a:t>
                      </a:r>
                      <a:r>
                        <a:rPr lang="el-GR" sz="1600" b="1" dirty="0">
                          <a:solidFill>
                            <a:srgbClr val="FF0000"/>
                          </a:solidFill>
                        </a:rPr>
                        <a:t>π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l-GR" sz="1600" b="1">
                          <a:solidFill>
                            <a:schemeClr val="tx1"/>
                          </a:solidFill>
                        </a:rPr>
                        <a:t>→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KZ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tx1"/>
                          </a:solidFill>
                        </a:rPr>
                        <a:t>Belle</a:t>
                      </a:r>
                      <a:endParaRPr lang="ru-RU" sz="16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(4200)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en-US" sz="1400" b="1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(4200)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196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="1" baseline="30000" dirty="0">
                          <a:solidFill>
                            <a:schemeClr val="tx1"/>
                          </a:solidFill>
                        </a:rPr>
                        <a:t>31</a:t>
                      </a:r>
                      <a:r>
                        <a:rPr lang="en-US" sz="1600" b="1" baseline="-25000" dirty="0">
                          <a:solidFill>
                            <a:schemeClr val="tx1"/>
                          </a:solidFill>
                        </a:rPr>
                        <a:t>−</a:t>
                      </a:r>
                      <a:r>
                        <a:rPr lang="ru-RU" sz="1600" b="1" baseline="-25000" dirty="0">
                          <a:solidFill>
                            <a:schemeClr val="tx1"/>
                          </a:solidFill>
                        </a:rPr>
                        <a:t>29</a:t>
                      </a:r>
                      <a:r>
                        <a:rPr lang="ru-RU" sz="1600" b="1" baseline="30000" dirty="0">
                          <a:solidFill>
                            <a:schemeClr val="tx1"/>
                          </a:solidFill>
                        </a:rPr>
                        <a:t>+17</a:t>
                      </a:r>
                      <a:r>
                        <a:rPr lang="ru-RU" sz="1600" b="1" baseline="-2500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−13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baseline="0" dirty="0">
                          <a:solidFill>
                            <a:schemeClr val="tx1"/>
                          </a:solidFill>
                        </a:rPr>
                        <a:t>370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+1</a:t>
                      </a:r>
                      <a:r>
                        <a:rPr lang="ru-RU" sz="1600" b="1" baseline="30000" dirty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600" b="1" baseline="-25000" dirty="0">
                          <a:solidFill>
                            <a:schemeClr val="tx1"/>
                          </a:solidFill>
                        </a:rPr>
                        <a:t>−</a:t>
                      </a:r>
                      <a:r>
                        <a:rPr lang="ru-RU" sz="1600" b="1" baseline="-25000" dirty="0">
                          <a:solidFill>
                            <a:schemeClr val="tx1"/>
                          </a:solidFill>
                        </a:rPr>
                        <a:t>150</a:t>
                      </a:r>
                      <a:endParaRPr lang="ru-RU" sz="1600" b="1" baseline="-25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J/</a:t>
                      </a:r>
                      <a:r>
                        <a:rPr lang="el-GR" sz="1600" b="1" dirty="0" err="1">
                          <a:solidFill>
                            <a:srgbClr val="FF0000"/>
                          </a:solidFill>
                          <a:sym typeface="Symbol"/>
                        </a:rPr>
                        <a:t>ψ</a:t>
                      </a:r>
                      <a:r>
                        <a:rPr lang="el-GR" sz="1600" b="1" dirty="0" err="1">
                          <a:solidFill>
                            <a:srgbClr val="FF0000"/>
                          </a:solidFill>
                        </a:rPr>
                        <a:t>π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l-GR" sz="1600" b="1">
                          <a:solidFill>
                            <a:schemeClr val="tx1"/>
                          </a:solidFill>
                        </a:rPr>
                        <a:t>→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KZ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tx1"/>
                          </a:solidFill>
                        </a:rPr>
                        <a:t>Belle/LHCb</a:t>
                      </a:r>
                      <a:endParaRPr lang="ru-RU" sz="16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(4430)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en-US" sz="1400" b="1" baseline="-25000" dirty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(4430)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44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78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="1" baseline="30000" dirty="0">
                          <a:solidFill>
                            <a:schemeClr val="tx1"/>
                          </a:solidFill>
                        </a:rPr>
                        <a:t>15</a:t>
                      </a:r>
                      <a:r>
                        <a:rPr lang="en-US" sz="1600" b="1" baseline="-25000" dirty="0">
                          <a:solidFill>
                            <a:schemeClr val="tx1"/>
                          </a:solidFill>
                        </a:rPr>
                        <a:t>−18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</a:rPr>
                        <a:t>81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±31</a:t>
                      </a:r>
                      <a:endParaRPr lang="ru-RU" sz="1600" b="1" baseline="-25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dirty="0">
                          <a:solidFill>
                            <a:srgbClr val="FF0000"/>
                          </a:solidFill>
                        </a:rPr>
                        <a:t>ψ(2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S)</a:t>
                      </a:r>
                      <a:r>
                        <a:rPr lang="el-GR" sz="1600" b="1" dirty="0">
                          <a:solidFill>
                            <a:srgbClr val="FF0000"/>
                          </a:solidFill>
                        </a:rPr>
                        <a:t>π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n-US" sz="1600" b="1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J/</a:t>
                      </a:r>
                      <a:r>
                        <a:rPr lang="el-GR" sz="1600" b="1" dirty="0" err="1">
                          <a:solidFill>
                            <a:srgbClr val="FF0000"/>
                          </a:solidFill>
                          <a:sym typeface="Symbol"/>
                        </a:rPr>
                        <a:t>ψ</a:t>
                      </a:r>
                      <a:r>
                        <a:rPr lang="el-GR" sz="1600" b="1" dirty="0" err="1">
                          <a:solidFill>
                            <a:srgbClr val="FF0000"/>
                          </a:solidFill>
                        </a:rPr>
                        <a:t>π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l-GR" sz="1600" b="1">
                          <a:solidFill>
                            <a:schemeClr val="tx1"/>
                          </a:solidFill>
                        </a:rPr>
                        <a:t>→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KZ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tx1"/>
                          </a:solidFill>
                        </a:rPr>
                        <a:t>Belle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600" b="1" baseline="0" dirty="0">
                          <a:solidFill>
                            <a:schemeClr val="tx1"/>
                          </a:solidFill>
                        </a:rPr>
                        <a:t>LHCb</a:t>
                      </a:r>
                      <a:endParaRPr lang="ru-RU" sz="1600" b="1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2655" marR="32655" marT="32659" marB="3265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4" name="Группа 50"/>
          <p:cNvGrpSpPr/>
          <p:nvPr/>
        </p:nvGrpSpPr>
        <p:grpSpPr>
          <a:xfrm>
            <a:off x="0" y="743214"/>
            <a:ext cx="2880320" cy="2397754"/>
            <a:chOff x="4716016" y="260648"/>
            <a:chExt cx="4427984" cy="3093289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16016" y="400216"/>
              <a:ext cx="4427984" cy="2742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45482" y="539336"/>
              <a:ext cx="655496" cy="383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 Box 5"/>
            <p:cNvSpPr txBox="1">
              <a:spLocks noChangeArrowheads="1"/>
            </p:cNvSpPr>
            <p:nvPr/>
          </p:nvSpPr>
          <p:spPr bwMode="auto">
            <a:xfrm>
              <a:off x="6481795" y="260648"/>
              <a:ext cx="2464828" cy="337497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100" b="1" i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PRL 100, 142001 (2008)</a:t>
              </a:r>
              <a:endParaRPr lang="it-IT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6"/>
            <p:cNvSpPr>
              <a:spLocks noChangeArrowheads="1"/>
            </p:cNvSpPr>
            <p:nvPr/>
          </p:nvSpPr>
          <p:spPr bwMode="auto">
            <a:xfrm>
              <a:off x="6516216" y="908720"/>
              <a:ext cx="1076786" cy="43676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6.5 </a:t>
              </a:r>
              <a:r>
                <a:rPr lang="en-US" sz="16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</a:t>
              </a:r>
              <a:endPara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7"/>
            <p:cNvSpPr>
              <a:spLocks noChangeArrowheads="1"/>
            </p:cNvSpPr>
            <p:nvPr/>
          </p:nvSpPr>
          <p:spPr bwMode="auto">
            <a:xfrm>
              <a:off x="6037687" y="2956881"/>
              <a:ext cx="2278729" cy="397056"/>
            </a:xfrm>
            <a:prstGeom prst="rect">
              <a:avLst/>
            </a:prstGeom>
            <a:solidFill>
              <a:schemeClr val="bg1"/>
            </a:solidFill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ko-KR" sz="1400" b="1" dirty="0">
                  <a:latin typeface="Times New Roman" pitchFamily="18" charset="0"/>
                  <a:ea typeface="Gulim" pitchFamily="34" charset="-127"/>
                  <a:cs typeface="Times New Roman" pitchFamily="18" charset="0"/>
                </a:rPr>
                <a:t>M(</a:t>
              </a:r>
              <a:r>
                <a:rPr lang="el-GR" altLang="ko-KR" sz="1400" b="1">
                  <a:latin typeface="Times New Roman"/>
                  <a:ea typeface="Gulim" pitchFamily="34" charset="-127"/>
                  <a:cs typeface="Times New Roman"/>
                </a:rPr>
                <a:t>π</a:t>
              </a:r>
              <a:r>
                <a:rPr lang="en-US" altLang="ko-KR" sz="1400" b="1" baseline="30000" dirty="0">
                  <a:latin typeface="Times New Roman" pitchFamily="18" charset="0"/>
                  <a:ea typeface="Gulim" pitchFamily="34" charset="-127"/>
                  <a:cs typeface="Times New Roman" pitchFamily="18" charset="0"/>
                </a:rPr>
                <a:t>+</a:t>
              </a:r>
              <a:r>
                <a:rPr lang="el-GR" altLang="ko-KR" sz="1400" b="1">
                  <a:latin typeface="Times New Roman" pitchFamily="18" charset="0"/>
                  <a:ea typeface="Gulim" pitchFamily="34" charset="-127"/>
                  <a:cs typeface="Times New Roman" pitchFamily="18" charset="0"/>
                </a:rPr>
                <a:t>ψ</a:t>
              </a:r>
              <a:r>
                <a:rPr lang="en-US" altLang="ko-KR" sz="1400" b="1" dirty="0">
                  <a:latin typeface="Times New Roman" pitchFamily="18" charset="0"/>
                  <a:ea typeface="Gulim" pitchFamily="34" charset="-127"/>
                  <a:cs typeface="Times New Roman" pitchFamily="18" charset="0"/>
                </a:rPr>
                <a:t>(2S))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8"/>
            <p:cNvSpPr>
              <a:spLocks noChangeArrowheads="1"/>
            </p:cNvSpPr>
            <p:nvPr/>
          </p:nvSpPr>
          <p:spPr bwMode="auto">
            <a:xfrm>
              <a:off x="5626822" y="1375399"/>
              <a:ext cx="1037978" cy="3573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altLang="ko-KR" sz="1200" b="1" dirty="0">
                  <a:solidFill>
                    <a:schemeClr val="tx1"/>
                  </a:solidFill>
                  <a:latin typeface="Times New Roman" pitchFamily="18" charset="0"/>
                  <a:ea typeface="Gulim" pitchFamily="34" charset="-127"/>
                  <a:cs typeface="Times New Roman" pitchFamily="18" charset="0"/>
                  <a:sym typeface="Wingdings" pitchFamily="2" charset="2"/>
                </a:rPr>
                <a:t>548 fb</a:t>
              </a:r>
              <a:r>
                <a:rPr lang="en-US" altLang="ko-KR" sz="1200" b="1" baseline="30000" dirty="0">
                  <a:solidFill>
                    <a:schemeClr val="tx1"/>
                  </a:solidFill>
                  <a:latin typeface="Times New Roman" pitchFamily="18" charset="0"/>
                  <a:ea typeface="Gulim" pitchFamily="34" charset="-127"/>
                  <a:cs typeface="Times New Roman" pitchFamily="18" charset="0"/>
                  <a:sym typeface="Wingdings" pitchFamily="2" charset="2"/>
                </a:rPr>
                <a:t>-1</a:t>
              </a:r>
              <a:endParaRPr lang="en-US" sz="1200" b="1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6156176" y="836712"/>
            <a:ext cx="2987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>
                <a:solidFill>
                  <a:srgbClr val="C00000"/>
                </a:solidFill>
                <a:ea typeface="Gulim" pitchFamily="34" charset="-127"/>
                <a:cs typeface="Times New Roman" pitchFamily="18" charset="0"/>
              </a:rPr>
              <a:t>Z(4430)</a:t>
            </a:r>
            <a:r>
              <a:rPr lang="en-US" altLang="ko-KR" sz="2400" b="1" baseline="30000" dirty="0">
                <a:solidFill>
                  <a:srgbClr val="C00000"/>
                </a:solidFill>
                <a:ea typeface="Gulim" pitchFamily="34" charset="-127"/>
                <a:cs typeface="Times New Roman" pitchFamily="18" charset="0"/>
              </a:rPr>
              <a:t>+</a:t>
            </a:r>
            <a:r>
              <a:rPr lang="en-US" sz="2400" b="1" dirty="0">
                <a:solidFill>
                  <a:srgbClr val="C00000"/>
                </a:solidFill>
                <a:cs typeface="Times New Roman"/>
                <a:sym typeface="Wingdings" pitchFamily="2" charset="2"/>
              </a:rPr>
              <a:t>→</a:t>
            </a:r>
            <a:r>
              <a:rPr lang="el-GR" sz="2400" b="1" dirty="0">
                <a:solidFill>
                  <a:srgbClr val="FF0000"/>
                </a:solidFill>
                <a:sym typeface="Wingdings" pitchFamily="2" charset="2"/>
              </a:rPr>
              <a:t>ψ</a:t>
            </a:r>
            <a:r>
              <a:rPr lang="en-US" sz="2400" b="1" dirty="0">
                <a:solidFill>
                  <a:srgbClr val="FF0000"/>
                </a:solidFill>
                <a:sym typeface="Wingdings" pitchFamily="2" charset="2"/>
              </a:rPr>
              <a:t>(2S) </a:t>
            </a:r>
            <a:r>
              <a:rPr lang="el-GR" sz="2400" b="1" dirty="0">
                <a:solidFill>
                  <a:srgbClr val="FF0000"/>
                </a:solidFill>
                <a:sym typeface="Wingdings" pitchFamily="2" charset="2"/>
              </a:rPr>
              <a:t>π</a:t>
            </a:r>
            <a:r>
              <a:rPr lang="en-US" sz="2400" b="1" baseline="30000" dirty="0">
                <a:solidFill>
                  <a:srgbClr val="FF0000"/>
                </a:solidFill>
                <a:sym typeface="Wingdings" pitchFamily="2" charset="2"/>
              </a:rPr>
              <a:t>+</a:t>
            </a:r>
            <a:r>
              <a:rPr lang="ru-RU" altLang="ko-KR" sz="2400" b="1" baseline="30000" dirty="0">
                <a:solidFill>
                  <a:srgbClr val="FF0000"/>
                </a:solidFill>
                <a:ea typeface="Gulim" pitchFamily="34" charset="-127"/>
                <a:cs typeface="Times New Roman" pitchFamily="18" charset="0"/>
              </a:rPr>
              <a:t> </a:t>
            </a:r>
            <a:r>
              <a:rPr lang="en-US" altLang="ko-KR" sz="2400" b="1" dirty="0">
                <a:solidFill>
                  <a:srgbClr val="FF0000"/>
                </a:solidFill>
                <a:ea typeface="Gulim" pitchFamily="34" charset="-127"/>
                <a:cs typeface="Times New Roman" pitchFamily="18" charset="0"/>
              </a:rPr>
              <a:t>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6228184" y="1268760"/>
            <a:ext cx="2771800" cy="1378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>
              <a:spcBef>
                <a:spcPts val="544"/>
              </a:spcBef>
            </a:pPr>
            <a:r>
              <a:rPr lang="en-US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LHCb: </a:t>
            </a: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Parameters (including quantum numbers) are consistent with the Belle results</a:t>
            </a:r>
          </a:p>
          <a:p>
            <a:pPr>
              <a:spcBef>
                <a:spcPts val="544"/>
              </a:spcBef>
            </a:pP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Another peak at 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 MeV</a:t>
            </a:r>
            <a:r>
              <a:rPr lang="en-US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with significance 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~5 </a:t>
            </a:r>
            <a:r>
              <a:rPr lang="el-GR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endParaRPr lang="en-US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42"/>
          <p:cNvGrpSpPr/>
          <p:nvPr/>
        </p:nvGrpSpPr>
        <p:grpSpPr>
          <a:xfrm>
            <a:off x="2915816" y="770598"/>
            <a:ext cx="3168353" cy="2276872"/>
            <a:chOff x="323528" y="4221088"/>
            <a:chExt cx="3744417" cy="2520280"/>
          </a:xfrm>
        </p:grpSpPr>
        <p:grpSp>
          <p:nvGrpSpPr>
            <p:cNvPr id="6" name="Группа 10"/>
            <p:cNvGrpSpPr/>
            <p:nvPr/>
          </p:nvGrpSpPr>
          <p:grpSpPr>
            <a:xfrm>
              <a:off x="323528" y="4221088"/>
              <a:ext cx="3744417" cy="2520280"/>
              <a:chOff x="323528" y="574968"/>
              <a:chExt cx="5076058" cy="3502104"/>
            </a:xfrm>
          </p:grpSpPr>
          <p:pic>
            <p:nvPicPr>
              <p:cNvPr id="49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3528" y="656435"/>
                <a:ext cx="5076056" cy="3420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" name="Рисунок 49" descr="lhcb-logo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619672" y="872459"/>
                <a:ext cx="720080" cy="489760"/>
              </a:xfrm>
              <a:prstGeom prst="rect">
                <a:avLst/>
              </a:prstGeom>
            </p:spPr>
          </p:pic>
          <p:sp>
            <p:nvSpPr>
              <p:cNvPr id="55" name="Овал 54"/>
              <p:cNvSpPr/>
              <p:nvPr/>
            </p:nvSpPr>
            <p:spPr>
              <a:xfrm>
                <a:off x="2231232" y="2816675"/>
                <a:ext cx="914400" cy="9144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8" name="Овал 57"/>
              <p:cNvSpPr/>
              <p:nvPr/>
            </p:nvSpPr>
            <p:spPr>
              <a:xfrm>
                <a:off x="3311352" y="2240611"/>
                <a:ext cx="914400" cy="9144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9" name="Text Box 19"/>
              <p:cNvSpPr txBox="1">
                <a:spLocks noChangeArrowheads="1"/>
              </p:cNvSpPr>
              <p:nvPr/>
            </p:nvSpPr>
            <p:spPr bwMode="auto">
              <a:xfrm>
                <a:off x="2746193" y="574968"/>
                <a:ext cx="2653393" cy="38919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82945" tIns="41473" rIns="82945" bIns="41473">
                <a:spAutoFit/>
              </a:bodyPr>
              <a:lstStyle/>
              <a:p>
                <a:pPr marL="311045" indent="-311045" algn="ctr">
                  <a:spcBef>
                    <a:spcPct val="20000"/>
                  </a:spcBef>
                  <a:buClr>
                    <a:schemeClr val="folHlink"/>
                  </a:buClr>
                  <a:buSzPct val="60000"/>
                </a:pPr>
                <a:r>
                  <a:rPr lang="en-US" sz="1100" b="1" i="1" dirty="0">
                    <a:latin typeface="Times New Roman" pitchFamily="18" charset="0"/>
                    <a:cs typeface="Times New Roman" pitchFamily="18" charset="0"/>
                  </a:rPr>
                  <a:t>PRL 112, 222002(2014)</a:t>
                </a:r>
              </a:p>
            </p:txBody>
          </p:sp>
        </p:grpSp>
        <p:sp>
          <p:nvSpPr>
            <p:cNvPr id="47" name="Прямоугольник 46"/>
            <p:cNvSpPr/>
            <p:nvPr/>
          </p:nvSpPr>
          <p:spPr>
            <a:xfrm>
              <a:off x="3038077" y="5877272"/>
              <a:ext cx="787623" cy="3702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&gt;14 </a:t>
              </a:r>
              <a:r>
                <a:rPr lang="en-US" sz="16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</a:t>
              </a:r>
              <a:endPara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1095376" y="5445224"/>
              <a:ext cx="657959" cy="3702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~5 </a:t>
              </a:r>
              <a:r>
                <a:rPr lang="en-US" sz="16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</a:t>
              </a:r>
              <a:endPara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Rectangle 30"/>
          <p:cNvSpPr>
            <a:spLocks noChangeArrowheads="1"/>
          </p:cNvSpPr>
          <p:nvPr/>
        </p:nvSpPr>
        <p:spPr bwMode="auto">
          <a:xfrm>
            <a:off x="323528" y="44624"/>
            <a:ext cx="8496944" cy="5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Charged  Z</a:t>
            </a:r>
            <a:r>
              <a:rPr lang="en-US" sz="2800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states in B decays </a:t>
            </a:r>
          </a:p>
        </p:txBody>
      </p:sp>
      <p:sp>
        <p:nvSpPr>
          <p:cNvPr id="60" name="Rectangle 30"/>
          <p:cNvSpPr>
            <a:spLocks noChangeArrowheads="1"/>
          </p:cNvSpPr>
          <p:nvPr/>
        </p:nvSpPr>
        <p:spPr bwMode="auto">
          <a:xfrm>
            <a:off x="5759624" y="4025835"/>
            <a:ext cx="3132856" cy="699309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r"/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cannot be conventional charmonium </a:t>
            </a:r>
          </a:p>
        </p:txBody>
      </p:sp>
      <p:sp>
        <p:nvSpPr>
          <p:cNvPr id="61" name="Прямоугольник 34"/>
          <p:cNvSpPr>
            <a:spLocks noChangeArrowheads="1"/>
          </p:cNvSpPr>
          <p:nvPr/>
        </p:nvSpPr>
        <p:spPr bwMode="auto">
          <a:xfrm>
            <a:off x="179512" y="3140968"/>
            <a:ext cx="55446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Belle:</a:t>
            </a:r>
            <a:r>
              <a:rPr lang="en-US" altLang="ko-KR" sz="1600" b="1" dirty="0">
                <a:solidFill>
                  <a:srgbClr val="C00000"/>
                </a:solidFill>
                <a:ea typeface="Gulim" pitchFamily="34" charset="-127"/>
                <a:cs typeface="Times New Roman" pitchFamily="18" charset="0"/>
              </a:rPr>
              <a:t> Z(4430)</a:t>
            </a:r>
            <a:r>
              <a:rPr lang="en-US" altLang="ko-KR" sz="1600" b="1" baseline="30000" dirty="0">
                <a:solidFill>
                  <a:srgbClr val="C00000"/>
                </a:solidFill>
                <a:ea typeface="Gulim" pitchFamily="34" charset="-127"/>
                <a:cs typeface="Times New Roman" pitchFamily="18" charset="0"/>
              </a:rPr>
              <a:t>+</a:t>
            </a:r>
            <a:r>
              <a:rPr lang="en-US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three different </a:t>
            </a:r>
            <a:r>
              <a:rPr lang="en-US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analysis, 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16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  <a:r>
              <a:rPr lang="en-US" sz="16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0000"/>
              </a:buClr>
              <a:buSzPct val="100000"/>
              <a:buFont typeface="Courier New" pitchFamily="49" charset="0"/>
              <a:buChar char="o"/>
            </a:pP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Discovery: fit to</a:t>
            </a:r>
            <a:r>
              <a:rPr kumimoji="1"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M(</a:t>
            </a:r>
            <a:r>
              <a:rPr kumimoji="1"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(2S)</a:t>
            </a:r>
            <a:r>
              <a:rPr kumimoji="1" lang="en-US" sz="16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</a:t>
            </a:r>
            <a:r>
              <a:rPr kumimoji="1"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r>
              <a:rPr kumimoji="1"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1"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with </a:t>
            </a:r>
            <a:r>
              <a:rPr lang="en-US" altLang="ja-JP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K</a:t>
            </a:r>
            <a:r>
              <a:rPr lang="en-US" altLang="ja-JP" sz="16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altLang="ja-JP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(890)&amp;K</a:t>
            </a:r>
            <a:r>
              <a:rPr lang="en-US" altLang="ja-JP" sz="16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altLang="ja-JP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(1430) veto</a:t>
            </a:r>
          </a:p>
          <a:p>
            <a:pPr>
              <a:buClr>
                <a:srgbClr val="000000"/>
              </a:buClr>
              <a:buSzPct val="100000"/>
              <a:buFont typeface="Courier New" pitchFamily="49" charset="0"/>
              <a:buChar char="o"/>
            </a:pP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Dalitz analysis</a:t>
            </a:r>
            <a:endParaRPr lang="en-US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0000"/>
              </a:buClr>
              <a:buSzPct val="100000"/>
              <a:buFont typeface="Courier New" pitchFamily="49" charset="0"/>
              <a:buChar char="o"/>
            </a:pPr>
            <a:r>
              <a:rPr lang="en-US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Full amplitude analysis to obtain spin-parity</a:t>
            </a:r>
            <a:endParaRPr lang="en-US" sz="1600" b="1" baseline="3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ja-JP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Mass values are the same, width depends on method</a:t>
            </a:r>
            <a:endParaRPr lang="ru-RU" altLang="ja-JP" sz="1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78534" y="4500570"/>
            <a:ext cx="3107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Four </a:t>
            </a:r>
            <a:r>
              <a:rPr lang="en-US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b="1" u="sng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u="sng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states </a:t>
            </a: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found by Belle</a:t>
            </a:r>
            <a:endParaRPr lang="en-GB" b="1" u="sng" dirty="0">
              <a:solidFill>
                <a:srgbClr val="002060"/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3B88952-310D-1344-8FB7-295C3E56D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 descr="bes3.jpg"/>
          <p:cNvPicPr>
            <a:picLocks noChangeAspect="1"/>
          </p:cNvPicPr>
          <p:nvPr/>
        </p:nvPicPr>
        <p:blipFill>
          <a:blip r:embed="rId2" cstate="print"/>
          <a:srcRect t="16873"/>
          <a:stretch>
            <a:fillRect/>
          </a:stretch>
        </p:blipFill>
        <p:spPr>
          <a:xfrm>
            <a:off x="8001024" y="393"/>
            <a:ext cx="1152128" cy="846295"/>
          </a:xfrm>
          <a:prstGeom prst="rect">
            <a:avLst/>
          </a:prstGeom>
        </p:spPr>
      </p:pic>
      <p:grpSp>
        <p:nvGrpSpPr>
          <p:cNvPr id="2" name="Группа 3"/>
          <p:cNvGrpSpPr/>
          <p:nvPr/>
        </p:nvGrpSpPr>
        <p:grpSpPr>
          <a:xfrm>
            <a:off x="71406" y="4221088"/>
            <a:ext cx="3312368" cy="2403648"/>
            <a:chOff x="251520" y="620688"/>
            <a:chExt cx="4090515" cy="302433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692696"/>
              <a:ext cx="4090515" cy="2952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971600" y="1115452"/>
              <a:ext cx="1227541" cy="348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1200" b="1" baseline="-25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(3900)</a:t>
              </a:r>
              <a:r>
                <a:rPr lang="en-US" sz="1200" b="1" baseline="30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 flipV="1">
              <a:off x="1429082" y="1421766"/>
              <a:ext cx="806224" cy="9403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42"/>
            <p:cNvSpPr>
              <a:spLocks noChangeArrowheads="1"/>
            </p:cNvSpPr>
            <p:nvPr/>
          </p:nvSpPr>
          <p:spPr bwMode="auto">
            <a:xfrm>
              <a:off x="2411760" y="620688"/>
              <a:ext cx="1800200" cy="279647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10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110, 252002 (2013)</a:t>
              </a:r>
              <a:endPara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31"/>
          <p:cNvGrpSpPr/>
          <p:nvPr/>
        </p:nvGrpSpPr>
        <p:grpSpPr>
          <a:xfrm>
            <a:off x="3428992" y="4121696"/>
            <a:ext cx="3312368" cy="2619672"/>
            <a:chOff x="4799409" y="3140968"/>
            <a:chExt cx="4093071" cy="3388756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99409" y="3140968"/>
              <a:ext cx="4093071" cy="3388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5652120" y="3645024"/>
              <a:ext cx="1224135" cy="372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1200" b="1" baseline="-25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(4050)</a:t>
              </a:r>
              <a:r>
                <a:rPr lang="en-US" sz="1200" b="1" baseline="30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sz="12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  <a:endParaRPr lang="ru-RU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965056" y="3738144"/>
              <a:ext cx="482525" cy="36972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6155911" y="4517339"/>
              <a:ext cx="681799" cy="3981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3.5 </a:t>
              </a:r>
              <a:r>
                <a:rPr lang="el-GR" sz="1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endPara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Прямая со стрелкой 13"/>
            <p:cNvCxnSpPr>
              <a:stCxn id="11" idx="2"/>
            </p:cNvCxnSpPr>
            <p:nvPr/>
          </p:nvCxnSpPr>
          <p:spPr>
            <a:xfrm>
              <a:off x="6264188" y="4017476"/>
              <a:ext cx="540060" cy="563652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42"/>
          <p:cNvSpPr>
            <a:spLocks noChangeArrowheads="1"/>
          </p:cNvSpPr>
          <p:nvPr/>
        </p:nvSpPr>
        <p:spPr bwMode="auto">
          <a:xfrm>
            <a:off x="5292080" y="4214857"/>
            <a:ext cx="1440160" cy="22225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 defTabSz="829452">
              <a:lnSpc>
                <a:spcPct val="90000"/>
              </a:lnSpc>
            </a:pPr>
            <a:r>
              <a:rPr lang="en-US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PRD91, 112007(2015)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44"/>
          <p:cNvGrpSpPr/>
          <p:nvPr/>
        </p:nvGrpSpPr>
        <p:grpSpPr>
          <a:xfrm>
            <a:off x="32" y="548680"/>
            <a:ext cx="9144000" cy="3501831"/>
            <a:chOff x="36544" y="404663"/>
            <a:chExt cx="9144000" cy="350183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544" y="404663"/>
              <a:ext cx="9144000" cy="3501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Rectangle 42"/>
            <p:cNvSpPr>
              <a:spLocks noChangeArrowheads="1"/>
            </p:cNvSpPr>
            <p:nvPr/>
          </p:nvSpPr>
          <p:spPr bwMode="auto">
            <a:xfrm>
              <a:off x="755576" y="484290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110, 252001 (2013)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619672" y="908720"/>
              <a:ext cx="3449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C00000"/>
                  </a:solidFill>
                </a:rPr>
                <a:t>8</a:t>
              </a:r>
              <a:r>
                <a:rPr lang="el-GR" sz="1200" b="1">
                  <a:solidFill>
                    <a:srgbClr val="C00000"/>
                  </a:solidFill>
                  <a:latin typeface="Times New Roman"/>
                  <a:cs typeface="Times New Roman"/>
                </a:rPr>
                <a:t>σ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7544" y="692696"/>
              <a:ext cx="654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307</a:t>
              </a:r>
              <a:r>
                <a:rPr lang="en-US" sz="1200" b="1" dirty="0">
                  <a:latin typeface="Times New Roman"/>
                  <a:cs typeface="Times New Roman"/>
                </a:rPr>
                <a:t>±48</a:t>
              </a:r>
              <a:endParaRPr lang="en-GB" sz="1200" b="1" dirty="0"/>
            </a:p>
          </p:txBody>
        </p:sp>
        <p:sp>
          <p:nvSpPr>
            <p:cNvPr id="36" name="Rectangle 42"/>
            <p:cNvSpPr>
              <a:spLocks noChangeArrowheads="1"/>
            </p:cNvSpPr>
            <p:nvPr/>
          </p:nvSpPr>
          <p:spPr bwMode="auto">
            <a:xfrm>
              <a:off x="755576" y="1916832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110, 252001 (2013)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Rectangle 42"/>
            <p:cNvSpPr>
              <a:spLocks noChangeArrowheads="1"/>
            </p:cNvSpPr>
            <p:nvPr/>
          </p:nvSpPr>
          <p:spPr bwMode="auto">
            <a:xfrm>
              <a:off x="3059832" y="476672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115, 112003 (2015)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Rectangle 42"/>
            <p:cNvSpPr>
              <a:spLocks noChangeArrowheads="1"/>
            </p:cNvSpPr>
            <p:nvPr/>
          </p:nvSpPr>
          <p:spPr bwMode="auto">
            <a:xfrm>
              <a:off x="3059832" y="1910601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115, 222002 (2015)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Rectangle 42"/>
            <p:cNvSpPr>
              <a:spLocks noChangeArrowheads="1"/>
            </p:cNvSpPr>
            <p:nvPr/>
          </p:nvSpPr>
          <p:spPr bwMode="auto">
            <a:xfrm>
              <a:off x="7596336" y="476672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113, 212002 (2014)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7596336" y="1916832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115, 182002 (2015)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42"/>
            <p:cNvSpPr>
              <a:spLocks noChangeArrowheads="1"/>
            </p:cNvSpPr>
            <p:nvPr/>
          </p:nvSpPr>
          <p:spPr bwMode="auto">
            <a:xfrm>
              <a:off x="5346504" y="1916832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113, 132002 (2014)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40152" y="1279793"/>
              <a:ext cx="4603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C00000"/>
                  </a:solidFill>
                </a:rPr>
                <a:t>8.9</a:t>
              </a:r>
              <a:r>
                <a:rPr lang="el-GR" sz="1200" b="1">
                  <a:solidFill>
                    <a:srgbClr val="C00000"/>
                  </a:solidFill>
                  <a:latin typeface="Times New Roman"/>
                  <a:cs typeface="Times New Roman"/>
                </a:rPr>
                <a:t>σ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5364088" y="476672"/>
              <a:ext cx="1457744" cy="208406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lnSpc>
                  <a:spcPct val="90000"/>
                </a:lnSpc>
              </a:pPr>
              <a:r>
                <a:rPr lang="en-US" sz="9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PRL 111, 242002 (2013)</a:t>
              </a:r>
              <a:endParaRPr lang="ru-RU" sz="9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2699792" y="5229200"/>
            <a:ext cx="598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5.2</a:t>
            </a:r>
            <a:r>
              <a:rPr lang="el-GR" b="1">
                <a:solidFill>
                  <a:srgbClr val="C00000"/>
                </a:solidFill>
                <a:cs typeface="Times New Roman"/>
              </a:rPr>
              <a:t>σ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331640" y="5589240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159</a:t>
            </a:r>
            <a:r>
              <a:rPr lang="en-US" b="1" dirty="0">
                <a:cs typeface="Times New Roman"/>
              </a:rPr>
              <a:t>±49</a:t>
            </a:r>
            <a:endParaRPr lang="en-GB" b="1" dirty="0"/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428596" y="0"/>
            <a:ext cx="8229600" cy="7857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Z</a:t>
            </a:r>
            <a:r>
              <a:rPr kumimoji="0" lang="en-US" sz="2800" b="1" i="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family in e</a:t>
            </a:r>
            <a:r>
              <a:rPr kumimoji="0" lang="en-US" sz="280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+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</a:t>
            </a:r>
            <a:r>
              <a:rPr kumimoji="0" lang="en-US" sz="280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−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annihilation</a:t>
            </a:r>
          </a:p>
        </p:txBody>
      </p:sp>
      <p:grpSp>
        <p:nvGrpSpPr>
          <p:cNvPr id="45" name="Группа 44"/>
          <p:cNvGrpSpPr/>
          <p:nvPr/>
        </p:nvGrpSpPr>
        <p:grpSpPr>
          <a:xfrm>
            <a:off x="6786610" y="4295010"/>
            <a:ext cx="2285982" cy="2246769"/>
            <a:chOff x="6715140" y="4214820"/>
            <a:chExt cx="2590784" cy="2171570"/>
          </a:xfrm>
        </p:grpSpPr>
        <p:sp>
          <p:nvSpPr>
            <p:cNvPr id="16" name="TextBox 15"/>
            <p:cNvSpPr txBox="1"/>
            <p:nvPr/>
          </p:nvSpPr>
          <p:spPr>
            <a:xfrm>
              <a:off x="6715140" y="4214820"/>
              <a:ext cx="2428860" cy="2171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New signal in</a:t>
              </a:r>
            </a:p>
            <a:p>
              <a:r>
                <a:rPr lang="en-US" sz="1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Y(4360)→ </a:t>
              </a:r>
              <a:r>
                <a:rPr lang="el-GR" sz="1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it-IT" sz="1400" b="1" baseline="30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‒ </a:t>
              </a:r>
              <a:r>
                <a:rPr lang="it-IT" sz="1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Z(4050)</a:t>
              </a:r>
              <a:r>
                <a:rPr lang="it-IT" sz="1400" b="1" baseline="30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 </a:t>
              </a:r>
            </a:p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M = 4054±3±1 MeV/c</a:t>
              </a:r>
              <a:r>
                <a:rPr lang="en-US" sz="1400" b="1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1400" b="1" baseline="300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Γ   </a:t>
              </a:r>
              <a:r>
                <a:rPr lang="ru-RU" sz="1400" b="1" dirty="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b="1" dirty="0">
                  <a:latin typeface="Times New Roman" pitchFamily="18" charset="0"/>
                  <a:cs typeface="Times New Roman" pitchFamily="18" charset="0"/>
                </a:rPr>
                <a:t>45</a:t>
              </a:r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±</a:t>
              </a:r>
              <a:r>
                <a:rPr lang="ru-RU" sz="1400" b="1" dirty="0">
                  <a:latin typeface="Times New Roman" pitchFamily="18" charset="0"/>
                  <a:cs typeface="Times New Roman" pitchFamily="18" charset="0"/>
                </a:rPr>
                <a:t>11</a:t>
              </a:r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±</a:t>
              </a:r>
              <a:r>
                <a:rPr lang="ru-RU" sz="1400" b="1" dirty="0">
                  <a:latin typeface="Times New Roman" pitchFamily="18" charset="0"/>
                  <a:cs typeface="Times New Roman" pitchFamily="18" charset="0"/>
                </a:rPr>
                <a:t>6 </a:t>
              </a:r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MeV </a:t>
              </a:r>
            </a:p>
            <a:p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BESIII</a:t>
              </a:r>
            </a:p>
            <a:p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1400" b="1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(4030)</a:t>
              </a:r>
              <a:r>
                <a:rPr lang="en-US" sz="1400" b="1" baseline="30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</a:p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M = 4032.1±2.4 MeV/c</a:t>
              </a:r>
              <a:r>
                <a:rPr lang="en-US" sz="1400" b="1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1400" b="1" baseline="300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Γ   </a:t>
              </a:r>
              <a:r>
                <a:rPr lang="ru-RU" sz="1400" b="1" dirty="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 26.1±5.3</a:t>
              </a:r>
              <a:r>
                <a:rPr lang="ru-RU" sz="14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MeV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07206" y="5250524"/>
              <a:ext cx="1798718" cy="2677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i="1" dirty="0"/>
                <a:t>PRD96,032004(2017)</a:t>
              </a:r>
              <a:endParaRPr lang="ru-RU" sz="1200" b="1" i="1" dirty="0"/>
            </a:p>
          </p:txBody>
        </p:sp>
      </p:grpSp>
      <p:sp>
        <p:nvSpPr>
          <p:cNvPr id="15" name="Номер слайда 14">
            <a:extLst>
              <a:ext uri="{FF2B5EF4-FFF2-40B4-BE49-F238E27FC236}">
                <a16:creationId xmlns:a16="http://schemas.microsoft.com/office/drawing/2014/main" id="{6B398CB9-48A9-4142-AD6E-27F1DD18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25</a:t>
            </a:fld>
            <a:endParaRPr lang="en-GB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5429264"/>
            <a:ext cx="8286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Same states with different final states 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>
                <a:solidFill>
                  <a:srgbClr val="002060"/>
                </a:solidFill>
              </a:rPr>
              <a:t>Two isospin triplets: </a:t>
            </a:r>
            <a:r>
              <a:rPr lang="en-US" sz="2000" b="1" dirty="0">
                <a:solidFill>
                  <a:srgbClr val="C00000"/>
                </a:solidFill>
              </a:rPr>
              <a:t>Z</a:t>
            </a:r>
            <a:r>
              <a:rPr lang="en-US" sz="2000" b="1" baseline="-25000" dirty="0">
                <a:solidFill>
                  <a:srgbClr val="C00000"/>
                </a:solidFill>
              </a:rPr>
              <a:t>c</a:t>
            </a:r>
            <a:r>
              <a:rPr lang="en-US" sz="2000" b="1" dirty="0">
                <a:solidFill>
                  <a:srgbClr val="C00000"/>
                </a:solidFill>
              </a:rPr>
              <a:t>(3900)</a:t>
            </a:r>
            <a:r>
              <a:rPr lang="en-US" sz="2000" b="1" baseline="30000" dirty="0">
                <a:solidFill>
                  <a:srgbClr val="C00000"/>
                </a:solidFill>
                <a:cs typeface="Times New Roman"/>
              </a:rPr>
              <a:t>±/0  </a:t>
            </a:r>
            <a:r>
              <a:rPr lang="en-US" sz="2000" b="1" dirty="0">
                <a:solidFill>
                  <a:srgbClr val="002060"/>
                </a:solidFill>
                <a:cs typeface="Times New Roman"/>
              </a:rPr>
              <a:t>and  </a:t>
            </a:r>
            <a:r>
              <a:rPr lang="en-US" sz="2000" b="1" dirty="0">
                <a:solidFill>
                  <a:srgbClr val="C00000"/>
                </a:solidFill>
              </a:rPr>
              <a:t>Z</a:t>
            </a:r>
            <a:r>
              <a:rPr lang="en-US" sz="2000" b="1" baseline="-25000" dirty="0">
                <a:solidFill>
                  <a:srgbClr val="C00000"/>
                </a:solidFill>
              </a:rPr>
              <a:t>c</a:t>
            </a:r>
            <a:r>
              <a:rPr lang="en-US" sz="2000" b="1" dirty="0">
                <a:solidFill>
                  <a:srgbClr val="C00000"/>
                </a:solidFill>
              </a:rPr>
              <a:t>(4200</a:t>
            </a:r>
            <a:r>
              <a:rPr lang="en-US" sz="2000" b="1" baseline="30000" dirty="0">
                <a:solidFill>
                  <a:srgbClr val="C00000"/>
                </a:solidFill>
              </a:rPr>
              <a:t>)</a:t>
            </a:r>
            <a:r>
              <a:rPr lang="en-US" sz="2000" b="1" baseline="30000" dirty="0">
                <a:solidFill>
                  <a:srgbClr val="C00000"/>
                </a:solidFill>
                <a:cs typeface="Times New Roman"/>
              </a:rPr>
              <a:t>±/0 </a:t>
            </a:r>
            <a:endParaRPr lang="en-US" sz="2000" b="1" dirty="0">
              <a:solidFill>
                <a:srgbClr val="00206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000" b="1" dirty="0">
                <a:solidFill>
                  <a:srgbClr val="002060"/>
                </a:solidFill>
                <a:cs typeface="Times New Roman"/>
              </a:rPr>
              <a:t> </a:t>
            </a:r>
            <a:r>
              <a:rPr lang="en-US" sz="2000" dirty="0">
                <a:solidFill>
                  <a:srgbClr val="002060"/>
                </a:solidFill>
                <a:cs typeface="Times New Roman"/>
              </a:rPr>
              <a:t>Amplitude analysis on </a:t>
            </a:r>
            <a:r>
              <a:rPr lang="en-US" sz="2000" b="1" dirty="0">
                <a:solidFill>
                  <a:srgbClr val="C00000"/>
                </a:solidFill>
              </a:rPr>
              <a:t>Z</a:t>
            </a:r>
            <a:r>
              <a:rPr lang="en-US" sz="2000" b="1" baseline="-25000" dirty="0">
                <a:solidFill>
                  <a:srgbClr val="C00000"/>
                </a:solidFill>
              </a:rPr>
              <a:t>c</a:t>
            </a:r>
            <a:r>
              <a:rPr lang="en-US" sz="2000" b="1" dirty="0">
                <a:solidFill>
                  <a:srgbClr val="C00000"/>
                </a:solidFill>
              </a:rPr>
              <a:t>(3900)</a:t>
            </a:r>
            <a:r>
              <a:rPr lang="en-US" sz="2000" b="1" dirty="0">
                <a:solidFill>
                  <a:srgbClr val="002060"/>
                </a:solidFill>
              </a:rPr>
              <a:t> :  </a:t>
            </a:r>
            <a:r>
              <a:rPr lang="en-US" sz="2000" b="1" dirty="0">
                <a:solidFill>
                  <a:srgbClr val="C00000"/>
                </a:solidFill>
              </a:rPr>
              <a:t>J</a:t>
            </a:r>
            <a:r>
              <a:rPr lang="en-US" sz="2000" b="1" baseline="30000" dirty="0">
                <a:solidFill>
                  <a:srgbClr val="C00000"/>
                </a:solidFill>
              </a:rPr>
              <a:t>P</a:t>
            </a:r>
            <a:r>
              <a:rPr lang="en-US" sz="2000" b="1" dirty="0">
                <a:solidFill>
                  <a:srgbClr val="C00000"/>
                </a:solidFill>
              </a:rPr>
              <a:t>=1</a:t>
            </a:r>
            <a:r>
              <a:rPr lang="en-US" sz="2000" b="1" baseline="30000" dirty="0">
                <a:solidFill>
                  <a:srgbClr val="C00000"/>
                </a:solidFill>
              </a:rPr>
              <a:t>+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>
                <a:solidFill>
                  <a:srgbClr val="002060"/>
                </a:solidFill>
              </a:rPr>
              <a:t> Interpretation? Molecular states?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(4050)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(4030)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>
                <a:solidFill>
                  <a:srgbClr val="002060"/>
                </a:solidFill>
                <a:cs typeface="Times New Roman"/>
              </a:rPr>
              <a:t>?</a:t>
            </a:r>
            <a:r>
              <a:rPr lang="en-US" b="1" baseline="30000" dirty="0">
                <a:solidFill>
                  <a:srgbClr val="002060"/>
                </a:solidFill>
                <a:cs typeface="Times New Roman"/>
              </a:rPr>
              <a:t>  </a:t>
            </a:r>
            <a:endParaRPr lang="en-GB" b="1" baseline="30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67271"/>
            <a:ext cx="20762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Z</a:t>
            </a:r>
            <a:r>
              <a:rPr lang="en-US" sz="2800" b="1" baseline="-25000" dirty="0">
                <a:solidFill>
                  <a:srgbClr val="C00000"/>
                </a:solidFill>
              </a:rPr>
              <a:t>c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summary</a:t>
            </a:r>
            <a:endParaRPr lang="en-GB" sz="2800" b="1" dirty="0">
              <a:solidFill>
                <a:srgbClr val="C00000"/>
              </a:solidFill>
            </a:endParaRPr>
          </a:p>
          <a:p>
            <a:r>
              <a:rPr lang="en-US" baseline="30000" dirty="0">
                <a:latin typeface="Times New Roman"/>
                <a:cs typeface="Times New Roman"/>
              </a:rPr>
              <a:t>  </a:t>
            </a:r>
            <a:endParaRPr lang="en-GB" baseline="30000" dirty="0"/>
          </a:p>
        </p:txBody>
      </p:sp>
      <p:pic>
        <p:nvPicPr>
          <p:cNvPr id="6" name="Рисунок 5" descr="be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6376" y="34648"/>
            <a:ext cx="1152128" cy="1018088"/>
          </a:xfrm>
          <a:prstGeom prst="rect">
            <a:avLst/>
          </a:prstGeom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836712"/>
            <a:ext cx="8820472" cy="45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26</a:t>
            </a:fld>
            <a:endParaRPr lang="en-GB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5773626" y="2865130"/>
            <a:ext cx="31188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Tetraquarks</a:t>
            </a:r>
            <a:endParaRPr lang="en-GB" sz="4000" dirty="0">
              <a:solidFill>
                <a:srgbClr val="C00000"/>
              </a:solidFill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CB3E32CC-6094-0E4A-90DF-96F6ABAB5FEE}"/>
              </a:ext>
            </a:extLst>
          </p:cNvPr>
          <p:cNvGrpSpPr/>
          <p:nvPr/>
        </p:nvGrpSpPr>
        <p:grpSpPr>
          <a:xfrm>
            <a:off x="251519" y="208054"/>
            <a:ext cx="5202155" cy="6435656"/>
            <a:chOff x="251519" y="208054"/>
            <a:chExt cx="5202155" cy="6435656"/>
          </a:xfrm>
        </p:grpSpPr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id="{DDE82532-B69A-F042-9A52-931A1FA347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19" y="208054"/>
              <a:ext cx="5202155" cy="6435656"/>
            </a:xfrm>
            <a:prstGeom prst="rect">
              <a:avLst/>
            </a:prstGeom>
          </p:spPr>
        </p:pic>
        <p:pic>
          <p:nvPicPr>
            <p:cNvPr id="4" name="Рисунок 3" descr="Рисунок20.png">
              <a:extLst>
                <a:ext uri="{FF2B5EF4-FFF2-40B4-BE49-F238E27FC236}">
                  <a16:creationId xmlns:a16="http://schemas.microsoft.com/office/drawing/2014/main" id="{3A03FED0-D306-4145-8D9A-ED0EEEB7CD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21405385">
              <a:off x="2598882" y="4489995"/>
              <a:ext cx="1922018" cy="186067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1495668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0" y="72008"/>
            <a:ext cx="2842016" cy="6468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Группа 23"/>
          <p:cNvGrpSpPr/>
          <p:nvPr/>
        </p:nvGrpSpPr>
        <p:grpSpPr>
          <a:xfrm>
            <a:off x="5724128" y="4696762"/>
            <a:ext cx="3024336" cy="1900590"/>
            <a:chOff x="2627784" y="2924944"/>
            <a:chExt cx="3024336" cy="1900590"/>
          </a:xfrm>
        </p:grpSpPr>
        <p:pic>
          <p:nvPicPr>
            <p:cNvPr id="21" name="Picture 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27784" y="2924944"/>
              <a:ext cx="3024336" cy="190059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22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59832" y="3140968"/>
              <a:ext cx="504056" cy="407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70703192-359A-8D49-960A-B9188B580811}"/>
              </a:ext>
            </a:extLst>
          </p:cNvPr>
          <p:cNvGrpSpPr/>
          <p:nvPr/>
        </p:nvGrpSpPr>
        <p:grpSpPr>
          <a:xfrm>
            <a:off x="3059832" y="608961"/>
            <a:ext cx="5904656" cy="3838352"/>
            <a:chOff x="3203848" y="608961"/>
            <a:chExt cx="5904656" cy="3838352"/>
          </a:xfrm>
        </p:grpSpPr>
        <p:pic>
          <p:nvPicPr>
            <p:cNvPr id="2" name="Picture 3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75856" y="608961"/>
              <a:ext cx="5832648" cy="2676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Заголовок 1"/>
            <p:cNvSpPr txBox="1">
              <a:spLocks/>
            </p:cNvSpPr>
            <p:nvPr/>
          </p:nvSpPr>
          <p:spPr>
            <a:xfrm>
              <a:off x="3203848" y="3542430"/>
              <a:ext cx="5832648" cy="904883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rgbClr val="C00000"/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X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(4140) &amp; X(4274)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narrow peak at threshold and one more nearby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sp>
          <p:nvSpPr>
            <p:cNvPr id="3" name="Овал 2">
              <a:extLst>
                <a:ext uri="{FF2B5EF4-FFF2-40B4-BE49-F238E27FC236}">
                  <a16:creationId xmlns:a16="http://schemas.microsoft.com/office/drawing/2014/main" id="{3D5E69C0-0769-DB48-BBF2-31C74F53CA71}"/>
                </a:ext>
              </a:extLst>
            </p:cNvPr>
            <p:cNvSpPr/>
            <p:nvPr/>
          </p:nvSpPr>
          <p:spPr>
            <a:xfrm>
              <a:off x="6235701" y="797433"/>
              <a:ext cx="1224136" cy="1008112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extLst>
                <a:ext uri="{FF2B5EF4-FFF2-40B4-BE49-F238E27FC236}">
                  <a16:creationId xmlns:a16="http://schemas.microsoft.com/office/drawing/2014/main" id="{74304E07-CA76-C445-8940-E9AC70A99405}"/>
                </a:ext>
              </a:extLst>
            </p:cNvPr>
            <p:cNvSpPr/>
            <p:nvPr/>
          </p:nvSpPr>
          <p:spPr>
            <a:xfrm>
              <a:off x="7459837" y="1771290"/>
              <a:ext cx="1224136" cy="1008112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>
              <a:extLst>
                <a:ext uri="{FF2B5EF4-FFF2-40B4-BE49-F238E27FC236}">
                  <a16:creationId xmlns:a16="http://schemas.microsoft.com/office/drawing/2014/main" id="{F7A12F90-368F-B245-BB7B-82AE850147DA}"/>
                </a:ext>
              </a:extLst>
            </p:cNvPr>
            <p:cNvSpPr/>
            <p:nvPr/>
          </p:nvSpPr>
          <p:spPr>
            <a:xfrm rot="18266277">
              <a:off x="6759549" y="271797"/>
              <a:ext cx="1426645" cy="2988191"/>
            </a:xfrm>
            <a:prstGeom prst="ellipse">
              <a:avLst/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2987824" y="116632"/>
            <a:ext cx="3024336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</a:t>
            </a:r>
            <a:r>
              <a:rPr kumimoji="0" lang="en-US" sz="320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+</a:t>
            </a: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→J/ψ</a:t>
            </a:r>
            <a:r>
              <a:rPr kumimoji="0" lang="el-G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ϕ</a:t>
            </a: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K</a:t>
            </a:r>
            <a:r>
              <a:rPr kumimoji="0" lang="en-US" sz="320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+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pl-PL" sz="32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</a:t>
            </a: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(4140)</a:t>
            </a: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sym typeface="Symbol" pitchFamily="18" charset="2"/>
              </a:rPr>
              <a:t></a:t>
            </a: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J/</a:t>
            </a:r>
            <a:r>
              <a:rPr kumimoji="0" lang="el-G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ψϕ</a:t>
            </a: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61436F-7D09-FE49-B11A-7CB0E2C1D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28</a:t>
            </a:fld>
            <a:endParaRPr lang="en-GB" dirty="0"/>
          </a:p>
        </p:txBody>
      </p:sp>
      <p:pic>
        <p:nvPicPr>
          <p:cNvPr id="26" name="Рисунок 25" descr="Рисунок20.png">
            <a:extLst>
              <a:ext uri="{FF2B5EF4-FFF2-40B4-BE49-F238E27FC236}">
                <a16:creationId xmlns:a16="http://schemas.microsoft.com/office/drawing/2014/main" id="{D706AAEA-0551-F14A-9AEB-585EE14506B0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405385">
            <a:off x="3909432" y="4722660"/>
            <a:ext cx="1432560" cy="1386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69927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3"/>
          <p:cNvSpPr txBox="1">
            <a:spLocks noChangeArrowheads="1"/>
          </p:cNvSpPr>
          <p:nvPr/>
        </p:nvSpPr>
        <p:spPr bwMode="auto">
          <a:xfrm>
            <a:off x="-36512" y="-72008"/>
            <a:ext cx="468052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</a:t>
            </a:r>
            <a:r>
              <a:rPr kumimoji="0" lang="en-US" sz="320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+</a:t>
            </a: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→</a:t>
            </a: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J/ψ</a:t>
            </a:r>
            <a:r>
              <a:rPr kumimoji="0" lang="el-G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ϕ</a:t>
            </a: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K</a:t>
            </a:r>
            <a:r>
              <a:rPr kumimoji="0" lang="en-US" sz="320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+  </a:t>
            </a:r>
            <a:r>
              <a:rPr kumimoji="0" lang="en-US" sz="3200" b="1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at </a:t>
            </a:r>
            <a:r>
              <a:rPr kumimoji="0" lang="en-US" sz="3200" b="1" i="0" u="none" strike="noStrike" kern="1200" cap="none" spc="0" normalizeH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LHCb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72008" y="3879046"/>
            <a:ext cx="2915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Full amplitude analysis to obtain spin-parity</a:t>
            </a:r>
          </a:p>
          <a:p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FOUR NEW STATES!!!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Theory:</a:t>
            </a:r>
          </a:p>
          <a:p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X(4140)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baseline="-2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cusp? </a:t>
            </a:r>
            <a:r>
              <a:rPr lang="en-US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tetraquark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X(4274)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tetraquark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X(4500)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en-US" sz="2000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cusp?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X(4700)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FEF28A81-CD03-E04C-AC93-928D35DE402C}"/>
              </a:ext>
            </a:extLst>
          </p:cNvPr>
          <p:cNvGrpSpPr/>
          <p:nvPr/>
        </p:nvGrpSpPr>
        <p:grpSpPr>
          <a:xfrm>
            <a:off x="395536" y="600943"/>
            <a:ext cx="4248472" cy="3192332"/>
            <a:chOff x="395536" y="600943"/>
            <a:chExt cx="4248472" cy="3192332"/>
          </a:xfrm>
        </p:grpSpPr>
        <p:grpSp>
          <p:nvGrpSpPr>
            <p:cNvPr id="102" name="Группа 101"/>
            <p:cNvGrpSpPr/>
            <p:nvPr/>
          </p:nvGrpSpPr>
          <p:grpSpPr>
            <a:xfrm>
              <a:off x="395536" y="764704"/>
              <a:ext cx="4248472" cy="3028571"/>
              <a:chOff x="467544" y="692696"/>
              <a:chExt cx="4248472" cy="3028571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67544" y="692696"/>
                <a:ext cx="4248472" cy="30285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6" name="Прямоугольник 75"/>
              <p:cNvSpPr/>
              <p:nvPr/>
            </p:nvSpPr>
            <p:spPr>
              <a:xfrm>
                <a:off x="1259632" y="980728"/>
                <a:ext cx="70564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sz="12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X(</a:t>
                </a:r>
                <a:r>
                  <a:rPr lang="ru-RU" sz="12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4274</a:t>
                </a:r>
                <a:r>
                  <a:rPr lang="en-US" sz="12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z="12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1043608" y="1772816"/>
                <a:ext cx="70564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sz="12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X(</a:t>
                </a:r>
                <a:r>
                  <a:rPr lang="ru-RU" sz="12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4140</a:t>
                </a:r>
                <a:r>
                  <a:rPr lang="en-US" sz="12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z="12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2771800" y="908720"/>
                <a:ext cx="70564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sz="12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X(</a:t>
                </a:r>
                <a:r>
                  <a:rPr lang="ru-RU" sz="12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4500</a:t>
                </a:r>
                <a:r>
                  <a:rPr lang="en-US" sz="12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z="12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3851920" y="1484784"/>
                <a:ext cx="70564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sz="12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X(</a:t>
                </a:r>
                <a:r>
                  <a:rPr lang="ru-RU" sz="12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4700</a:t>
                </a:r>
                <a:r>
                  <a:rPr lang="en-US" sz="1200" b="1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z="1200" b="1" baseline="30000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81" name="Прямая со стрелкой 80"/>
              <p:cNvCxnSpPr/>
              <p:nvPr/>
            </p:nvCxnSpPr>
            <p:spPr>
              <a:xfrm>
                <a:off x="1763688" y="1268760"/>
                <a:ext cx="216024" cy="216024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Прямая со стрелкой 83"/>
              <p:cNvCxnSpPr/>
              <p:nvPr/>
            </p:nvCxnSpPr>
            <p:spPr>
              <a:xfrm>
                <a:off x="1763688" y="1268760"/>
                <a:ext cx="216024" cy="1440160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Прямая со стрелкой 86"/>
              <p:cNvCxnSpPr/>
              <p:nvPr/>
            </p:nvCxnSpPr>
            <p:spPr>
              <a:xfrm flipH="1">
                <a:off x="3059832" y="1196752"/>
                <a:ext cx="216024" cy="216024"/>
              </a:xfrm>
              <a:prstGeom prst="straightConnector1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Прямая со стрелкой 88"/>
              <p:cNvCxnSpPr/>
              <p:nvPr/>
            </p:nvCxnSpPr>
            <p:spPr>
              <a:xfrm flipH="1">
                <a:off x="3059832" y="1196752"/>
                <a:ext cx="216024" cy="1440160"/>
              </a:xfrm>
              <a:prstGeom prst="straightConnector1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Прямая со стрелкой 93"/>
              <p:cNvCxnSpPr>
                <a:stCxn id="79" idx="2"/>
              </p:cNvCxnSpPr>
              <p:nvPr/>
            </p:nvCxnSpPr>
            <p:spPr>
              <a:xfrm flipH="1">
                <a:off x="3995936" y="1761783"/>
                <a:ext cx="208805" cy="659105"/>
              </a:xfrm>
              <a:prstGeom prst="straightConnector1">
                <a:avLst/>
              </a:prstGeom>
              <a:ln w="1905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Прямая со стрелкой 95"/>
              <p:cNvCxnSpPr>
                <a:stCxn id="77" idx="2"/>
              </p:cNvCxnSpPr>
              <p:nvPr/>
            </p:nvCxnSpPr>
            <p:spPr>
              <a:xfrm>
                <a:off x="1396429" y="2049815"/>
                <a:ext cx="79227" cy="587097"/>
              </a:xfrm>
              <a:prstGeom prst="straightConnector1">
                <a:avLst/>
              </a:prstGeom>
              <a:ln w="19050">
                <a:solidFill>
                  <a:srgbClr val="F80EE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 bwMode="auto">
              <a:xfrm>
                <a:off x="3419872" y="1484784"/>
                <a:ext cx="456619" cy="36273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81639" tIns="42452" rIns="81639" bIns="42452" rtlCol="0">
                <a:spAutoFit/>
              </a:bodyPr>
              <a:lstStyle/>
              <a:p>
                <a:pPr defTabSz="407526">
                  <a:buSzPct val="60000"/>
                  <a:tabLst>
                    <a:tab pos="0" algn="l"/>
                    <a:tab pos="829452" algn="l"/>
                    <a:tab pos="1658904" algn="l"/>
                    <a:tab pos="2488357" algn="l"/>
                    <a:tab pos="3317809" algn="l"/>
                    <a:tab pos="4147261" algn="l"/>
                    <a:tab pos="4976713" algn="l"/>
                    <a:tab pos="5806166" algn="l"/>
                    <a:tab pos="6635618" algn="l"/>
                    <a:tab pos="7465070" algn="l"/>
                    <a:tab pos="8294522" algn="l"/>
                    <a:tab pos="9123975" algn="l"/>
                  </a:tabLst>
                </a:pPr>
                <a:r>
                  <a:rPr lang="ru-RU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ru-RU" b="1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++</a:t>
                </a:r>
                <a:endParaRPr lang="en-GB" b="1" baseline="30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 bwMode="auto">
              <a:xfrm>
                <a:off x="1187624" y="1340768"/>
                <a:ext cx="456619" cy="36273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81639" tIns="42452" rIns="81639" bIns="42452" rtlCol="0">
                <a:spAutoFit/>
              </a:bodyPr>
              <a:lstStyle/>
              <a:p>
                <a:pPr defTabSz="407526">
                  <a:buSzPct val="60000"/>
                  <a:tabLst>
                    <a:tab pos="0" algn="l"/>
                    <a:tab pos="829452" algn="l"/>
                    <a:tab pos="1658904" algn="l"/>
                    <a:tab pos="2488357" algn="l"/>
                    <a:tab pos="3317809" algn="l"/>
                    <a:tab pos="4147261" algn="l"/>
                    <a:tab pos="4976713" algn="l"/>
                    <a:tab pos="5806166" algn="l"/>
                    <a:tab pos="6635618" algn="l"/>
                    <a:tab pos="7465070" algn="l"/>
                    <a:tab pos="8294522" algn="l"/>
                    <a:tab pos="9123975" algn="l"/>
                  </a:tabLst>
                </a:pPr>
                <a:r>
                  <a:rPr lang="ru-RU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ru-RU" b="1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++</a:t>
                </a:r>
                <a:endParaRPr lang="en-GB" b="1" baseline="30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" name="Прямоугольник 1">
              <a:extLst>
                <a:ext uri="{FF2B5EF4-FFF2-40B4-BE49-F238E27FC236}">
                  <a16:creationId xmlns:a16="http://schemas.microsoft.com/office/drawing/2014/main" id="{8CD1191F-4F84-0845-B6B4-DDD6CF94513D}"/>
                </a:ext>
              </a:extLst>
            </p:cNvPr>
            <p:cNvSpPr/>
            <p:nvPr/>
          </p:nvSpPr>
          <p:spPr>
            <a:xfrm>
              <a:off x="2587688" y="600943"/>
              <a:ext cx="1971502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" sz="1400" b="1" i="1" dirty="0">
                  <a:solidFill>
                    <a:srgbClr val="000000"/>
                  </a:solidFill>
                </a:rPr>
                <a:t>PRL 118, 022003 (2017)</a:t>
              </a:r>
              <a:endParaRPr lang="ru-RU" sz="1400" b="1" dirty="0"/>
            </a:p>
          </p:txBody>
        </p:sp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20B47386-375B-7B4C-8203-21A56D261D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49450" y="957640"/>
              <a:ext cx="647700" cy="431800"/>
            </a:xfrm>
            <a:prstGeom prst="rect">
              <a:avLst/>
            </a:prstGeom>
          </p:spPr>
        </p:pic>
      </p:grpSp>
      <p:graphicFrame>
        <p:nvGraphicFramePr>
          <p:cNvPr id="51" name="Таблица 50">
            <a:extLst>
              <a:ext uri="{FF2B5EF4-FFF2-40B4-BE49-F238E27FC236}">
                <a16:creationId xmlns:a16="http://schemas.microsoft.com/office/drawing/2014/main" id="{FB76257F-09D8-3F47-BD03-47FF88996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007059"/>
              </p:ext>
            </p:extLst>
          </p:nvPr>
        </p:nvGraphicFramePr>
        <p:xfrm>
          <a:off x="3130378" y="3826925"/>
          <a:ext cx="5485996" cy="28481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56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54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5402">
                <a:tc>
                  <a:txBody>
                    <a:bodyPr/>
                    <a:lstStyle/>
                    <a:p>
                      <a:pPr algn="l"/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M,</a:t>
                      </a:r>
                      <a:r>
                        <a:rPr lang="en-US" sz="1600" b="1" baseline="0" dirty="0"/>
                        <a:t> GeV/c</a:t>
                      </a:r>
                      <a:r>
                        <a:rPr lang="en-US" sz="1600" b="1" baseline="30000" dirty="0"/>
                        <a:t>2</a:t>
                      </a:r>
                      <a:endParaRPr lang="en-US" sz="1600" b="1" baseline="3000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/>
                        <a:t>Γ</a:t>
                      </a:r>
                      <a:r>
                        <a:rPr lang="en-US" sz="1600" b="1" dirty="0"/>
                        <a:t>, MeV</a:t>
                      </a:r>
                      <a:endParaRPr lang="en-GB" sz="1600" b="1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+mn-lt"/>
                        </a:rPr>
                        <a:t>J</a:t>
                      </a:r>
                      <a:r>
                        <a:rPr lang="en-US" sz="1600" b="1" baseline="30000" dirty="0">
                          <a:latin typeface="+mn-lt"/>
                        </a:rPr>
                        <a:t>PC</a:t>
                      </a:r>
                      <a:endParaRPr lang="en-GB" sz="1600" b="1" baseline="30000" dirty="0"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5402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X(4140),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kumimoji="0" lang="el-G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χ</a:t>
                      </a:r>
                      <a:r>
                        <a:rPr kumimoji="0" lang="en-US" sz="1400" b="1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c1 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(4140) PDG2018</a:t>
                      </a:r>
                      <a:endParaRPr lang="en-US" sz="16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4146.8±2.4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22</a:t>
                      </a:r>
                      <a:r>
                        <a:rPr lang="en-US" sz="1600" b="1" baseline="30000" dirty="0">
                          <a:solidFill>
                            <a:srgbClr val="C00000"/>
                          </a:solidFill>
                        </a:rPr>
                        <a:t>+8</a:t>
                      </a:r>
                      <a:r>
                        <a:rPr lang="en-US" sz="1600" b="1" baseline="-26000" dirty="0">
                          <a:solidFill>
                            <a:srgbClr val="C00000"/>
                          </a:solidFill>
                        </a:rPr>
                        <a:t>−7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</a:t>
                      </a:r>
                      <a:r>
                        <a:rPr lang="en-GB" sz="1600" b="1" baseline="30000" dirty="0">
                          <a:solidFill>
                            <a:srgbClr val="FF0000"/>
                          </a:solidFill>
                          <a:latin typeface="+mn-lt"/>
                        </a:rPr>
                        <a:t>++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54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X(4274),</a:t>
                      </a:r>
                      <a:r>
                        <a:rPr lang="en-US" sz="1600" b="1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kumimoji="0" lang="el-G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χ</a:t>
                      </a:r>
                      <a:r>
                        <a:rPr kumimoji="0" lang="en-US" sz="1400" b="1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c1 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(4274) PDG2018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4274</a:t>
                      </a:r>
                      <a:r>
                        <a:rPr lang="en-US" sz="1600" b="1" baseline="30000" dirty="0">
                          <a:solidFill>
                            <a:srgbClr val="C00000"/>
                          </a:solidFill>
                        </a:rPr>
                        <a:t>+8</a:t>
                      </a:r>
                      <a:r>
                        <a:rPr lang="en-US" sz="1600" b="1" baseline="-26000" dirty="0">
                          <a:solidFill>
                            <a:srgbClr val="C00000"/>
                          </a:solidFill>
                        </a:rPr>
                        <a:t>−7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49±12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1</a:t>
                      </a:r>
                      <a:r>
                        <a:rPr lang="en-GB" sz="1600" b="1" baseline="30000" dirty="0">
                          <a:solidFill>
                            <a:srgbClr val="FF0000"/>
                          </a:solidFill>
                          <a:latin typeface="+mn-lt"/>
                        </a:rPr>
                        <a:t>++</a:t>
                      </a:r>
                    </a:p>
                    <a:p>
                      <a:pPr algn="ctr"/>
                      <a:endParaRPr lang="en-GB" sz="1600" b="1" u="sng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54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  <a:latin typeface="+mn-lt"/>
                        </a:rPr>
                        <a:t>X(4500),</a:t>
                      </a:r>
                      <a:r>
                        <a:rPr kumimoji="0" lang="el-GR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kumimoji="0" lang="el-G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χ</a:t>
                      </a:r>
                      <a:r>
                        <a:rPr kumimoji="0" lang="en-US" sz="1400" b="1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c0 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(4500) PDG2018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4506</a:t>
                      </a:r>
                      <a:r>
                        <a:rPr lang="en-US" sz="1600" b="1" baseline="30000" dirty="0">
                          <a:solidFill>
                            <a:srgbClr val="C00000"/>
                          </a:solidFill>
                        </a:rPr>
                        <a:t>+16</a:t>
                      </a:r>
                      <a:r>
                        <a:rPr lang="en-US" sz="1600" b="1" baseline="-26000" dirty="0">
                          <a:solidFill>
                            <a:srgbClr val="C00000"/>
                          </a:solidFill>
                        </a:rPr>
                        <a:t>−19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92±29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baseline="0" dirty="0">
                          <a:solidFill>
                            <a:srgbClr val="FF0000"/>
                          </a:solidFill>
                          <a:latin typeface="+mn-lt"/>
                        </a:rPr>
                        <a:t>0</a:t>
                      </a:r>
                      <a:r>
                        <a:rPr lang="en-GB" sz="1600" b="1" baseline="30000" dirty="0">
                          <a:solidFill>
                            <a:srgbClr val="FF0000"/>
                          </a:solidFill>
                          <a:latin typeface="+mn-lt"/>
                        </a:rPr>
                        <a:t>++</a:t>
                      </a:r>
                    </a:p>
                    <a:p>
                      <a:pPr algn="ctr"/>
                      <a:endParaRPr lang="en-GB" sz="1600" b="1" u="sng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197405"/>
                  </a:ext>
                </a:extLst>
              </a:tr>
              <a:tr h="555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  <a:latin typeface="+mn-lt"/>
                        </a:rPr>
                        <a:t>X(4700),</a:t>
                      </a:r>
                      <a:r>
                        <a:rPr kumimoji="0" lang="el-GR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kumimoji="0" lang="el-G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χ</a:t>
                      </a:r>
                      <a:r>
                        <a:rPr kumimoji="0" lang="en-US" sz="1400" b="1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c0 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/>
                        </a:rPr>
                        <a:t>(4700) PDG2018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4704</a:t>
                      </a:r>
                      <a:r>
                        <a:rPr lang="en-US" sz="1600" b="1" baseline="30000" dirty="0">
                          <a:solidFill>
                            <a:srgbClr val="C00000"/>
                          </a:solidFill>
                        </a:rPr>
                        <a:t>+17</a:t>
                      </a:r>
                      <a:r>
                        <a:rPr lang="en-US" sz="1600" b="1" baseline="-26000" dirty="0">
                          <a:solidFill>
                            <a:srgbClr val="C00000"/>
                          </a:solidFill>
                        </a:rPr>
                        <a:t>−26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120±50</a:t>
                      </a:r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  <a:p>
                      <a:pPr algn="ctr"/>
                      <a:endParaRPr lang="en-GB" sz="16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baseline="0" dirty="0">
                          <a:solidFill>
                            <a:srgbClr val="FF0000"/>
                          </a:solidFill>
                          <a:latin typeface="+mn-lt"/>
                        </a:rPr>
                        <a:t>0</a:t>
                      </a:r>
                      <a:r>
                        <a:rPr lang="en-GB" sz="1600" b="1" baseline="30000" dirty="0">
                          <a:solidFill>
                            <a:srgbClr val="FF0000"/>
                          </a:solidFill>
                          <a:latin typeface="+mn-lt"/>
                        </a:rPr>
                        <a:t>++</a:t>
                      </a:r>
                    </a:p>
                    <a:p>
                      <a:pPr algn="ctr"/>
                      <a:endParaRPr lang="en-GB" sz="1600" b="1" u="sng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287687"/>
                  </a:ext>
                </a:extLst>
              </a:tr>
            </a:tbl>
          </a:graphicData>
        </a:graphic>
      </p:graphicFrame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CD11FFC-B929-2E40-85B1-EB5126F85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2896" y="6448251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29</a:t>
            </a:fld>
            <a:endParaRPr lang="en-GB" dirty="0"/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54ECBB2D-B4CF-664B-AE81-4533DF2232D8}"/>
              </a:ext>
            </a:extLst>
          </p:cNvPr>
          <p:cNvGrpSpPr/>
          <p:nvPr/>
        </p:nvGrpSpPr>
        <p:grpSpPr>
          <a:xfrm>
            <a:off x="4788024" y="144016"/>
            <a:ext cx="4354401" cy="3573016"/>
            <a:chOff x="4788024" y="144016"/>
            <a:chExt cx="4354401" cy="3573016"/>
          </a:xfrm>
        </p:grpSpPr>
        <p:pic>
          <p:nvPicPr>
            <p:cNvPr id="7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88024" y="188640"/>
              <a:ext cx="4248472" cy="3384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19228" y="2127299"/>
              <a:ext cx="240400" cy="143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Oval 19"/>
            <p:cNvSpPr>
              <a:spLocks noChangeArrowheads="1"/>
            </p:cNvSpPr>
            <p:nvPr/>
          </p:nvSpPr>
          <p:spPr bwMode="auto">
            <a:xfrm flipH="1">
              <a:off x="6822281" y="1099478"/>
              <a:ext cx="160787" cy="165278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Oval 24"/>
            <p:cNvSpPr>
              <a:spLocks noChangeArrowheads="1"/>
            </p:cNvSpPr>
            <p:nvPr/>
          </p:nvSpPr>
          <p:spPr bwMode="auto">
            <a:xfrm flipH="1">
              <a:off x="6822281" y="1309671"/>
              <a:ext cx="160787" cy="165277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 Box 37"/>
            <p:cNvSpPr txBox="1">
              <a:spLocks noChangeArrowheads="1"/>
            </p:cNvSpPr>
            <p:nvPr/>
          </p:nvSpPr>
          <p:spPr bwMode="auto">
            <a:xfrm>
              <a:off x="7106718" y="1029414"/>
              <a:ext cx="70564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X(</a:t>
              </a:r>
              <a:r>
                <a:rPr lang="ru-RU" sz="12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4274</a:t>
              </a:r>
              <a:r>
                <a:rPr lang="en-US" sz="12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200" b="1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Oval 19"/>
            <p:cNvSpPr>
              <a:spLocks noChangeArrowheads="1"/>
            </p:cNvSpPr>
            <p:nvPr/>
          </p:nvSpPr>
          <p:spPr bwMode="auto">
            <a:xfrm flipH="1">
              <a:off x="6416605" y="749156"/>
              <a:ext cx="160787" cy="165278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Oval 19"/>
            <p:cNvSpPr>
              <a:spLocks noChangeArrowheads="1"/>
            </p:cNvSpPr>
            <p:nvPr/>
          </p:nvSpPr>
          <p:spPr bwMode="auto">
            <a:xfrm flipH="1">
              <a:off x="6416605" y="468898"/>
              <a:ext cx="160787" cy="165278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Text Box 37"/>
            <p:cNvSpPr txBox="1">
              <a:spLocks noChangeArrowheads="1"/>
            </p:cNvSpPr>
            <p:nvPr/>
          </p:nvSpPr>
          <p:spPr bwMode="auto">
            <a:xfrm>
              <a:off x="7092280" y="1239607"/>
              <a:ext cx="70564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X(</a:t>
              </a:r>
              <a:r>
                <a:rPr lang="ru-RU" sz="12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4140</a:t>
              </a:r>
              <a:r>
                <a:rPr lang="en-US" sz="12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200" b="1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 Box 37"/>
            <p:cNvSpPr txBox="1">
              <a:spLocks noChangeArrowheads="1"/>
            </p:cNvSpPr>
            <p:nvPr/>
          </p:nvSpPr>
          <p:spPr bwMode="auto">
            <a:xfrm>
              <a:off x="5637718" y="398833"/>
              <a:ext cx="70564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X(</a:t>
              </a:r>
              <a:r>
                <a:rPr lang="ru-RU" sz="12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4700</a:t>
              </a:r>
              <a:r>
                <a:rPr lang="en-US" sz="12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200" b="1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 Box 37"/>
            <p:cNvSpPr txBox="1">
              <a:spLocks noChangeArrowheads="1"/>
            </p:cNvSpPr>
            <p:nvPr/>
          </p:nvSpPr>
          <p:spPr bwMode="auto">
            <a:xfrm>
              <a:off x="5637718" y="609027"/>
              <a:ext cx="70564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X(</a:t>
              </a:r>
              <a:r>
                <a:rPr lang="ru-RU" sz="12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4500</a:t>
              </a:r>
              <a:r>
                <a:rPr lang="en-US" sz="1200" b="1" dirty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200" b="1" baseline="30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6300192" y="144016"/>
              <a:ext cx="360040" cy="3573016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732240" y="144016"/>
              <a:ext cx="360040" cy="3573016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2" name="Рисунок 81" descr="Рисунок20.png">
              <a:extLst>
                <a:ext uri="{FF2B5EF4-FFF2-40B4-BE49-F238E27FC236}">
                  <a16:creationId xmlns:a16="http://schemas.microsoft.com/office/drawing/2014/main" id="{C6F4455A-4CAA-384D-98E1-D9A31C9F7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21405385">
              <a:off x="7709865" y="1874153"/>
              <a:ext cx="1432560" cy="138684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194495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1"/>
          <p:cNvSpPr txBox="1">
            <a:spLocks noChangeArrowheads="1"/>
          </p:cNvSpPr>
          <p:nvPr/>
        </p:nvSpPr>
        <p:spPr>
          <a:xfrm>
            <a:off x="107504" y="188640"/>
            <a:ext cx="6984776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Charmonium in the standard quark model </a:t>
            </a:r>
          </a:p>
        </p:txBody>
      </p:sp>
      <p:sp>
        <p:nvSpPr>
          <p:cNvPr id="63" name="Rectangle 13"/>
          <p:cNvSpPr txBox="1">
            <a:spLocks noChangeArrowheads="1"/>
          </p:cNvSpPr>
          <p:nvPr/>
        </p:nvSpPr>
        <p:spPr>
          <a:xfrm>
            <a:off x="6084168" y="1844824"/>
            <a:ext cx="2880320" cy="2880320"/>
          </a:xfrm>
          <a:prstGeom prst="rect">
            <a:avLst/>
          </a:prstGeom>
          <a:solidFill>
            <a:srgbClr val="EBEBEB"/>
          </a:solidFill>
        </p:spPr>
        <p:txBody>
          <a:bodyPr>
            <a:normAutofit lnSpcReduction="10000"/>
          </a:bodyPr>
          <a:lstStyle/>
          <a:p>
            <a:pPr marL="342900" indent="-342900" algn="r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+1)</a:t>
            </a:r>
            <a:r>
              <a:rPr lang="en-US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(2S+1)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J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  radial quantum number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 total spin  of quark-antiquark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 relative orbital ang. mom.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110000"/>
              </a:lnSpc>
              <a:spcBef>
                <a:spcPct val="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 = 0, 1, 2 ... corresponds to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S, P, D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endParaRPr lang="en-US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J = S + L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 = (–1)</a:t>
            </a:r>
            <a:r>
              <a:rPr lang="en-US" sz="16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L+1</a:t>
            </a:r>
            <a:r>
              <a:rPr lang="ru-RU" sz="16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parity</a:t>
            </a:r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 pitchFamily="34" charset="0"/>
              <a:buChar char="•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 = (–1)</a:t>
            </a:r>
            <a:r>
              <a:rPr lang="en-US" sz="16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L+S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charge conj. </a:t>
            </a:r>
          </a:p>
        </p:txBody>
      </p:sp>
      <p:sp>
        <p:nvSpPr>
          <p:cNvPr id="122" name="Text Box 16"/>
          <p:cNvSpPr txBox="1">
            <a:spLocks noChangeArrowheads="1"/>
          </p:cNvSpPr>
          <p:nvPr/>
        </p:nvSpPr>
        <p:spPr bwMode="auto">
          <a:xfrm>
            <a:off x="72008" y="4941168"/>
            <a:ext cx="8964488" cy="1631216"/>
          </a:xfrm>
          <a:prstGeom prst="rect">
            <a:avLst/>
          </a:prstGeom>
          <a:solidFill>
            <a:srgbClr val="EBEBE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1974-1980 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Discovery of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standard charmonium states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198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0-2002  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nothing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2002</a:t>
            </a:r>
            <a:r>
              <a:rPr lang="en-US" sz="20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-</a:t>
            </a:r>
            <a:r>
              <a:rPr lang="en-US" sz="20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2019</a:t>
            </a:r>
            <a:r>
              <a:rPr lang="en-US" sz="20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Discovery of </a:t>
            </a:r>
            <a:r>
              <a:rPr lang="en-US" sz="2000" b="1" dirty="0">
                <a:solidFill>
                  <a:srgbClr val="008000"/>
                </a:solidFill>
                <a:latin typeface="+mj-lt"/>
                <a:cs typeface="Times New Roman" pitchFamily="18" charset="0"/>
              </a:rPr>
              <a:t>7 new states that </a:t>
            </a:r>
            <a:r>
              <a:rPr lang="en-US" sz="2000" b="1" dirty="0">
                <a:solidFill>
                  <a:srgbClr val="008000"/>
                </a:solidFill>
                <a:latin typeface="+mj-lt"/>
                <a:ea typeface="Batang" pitchFamily="18" charset="-127"/>
              </a:rPr>
              <a:t>fit into charmonium table 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rgbClr val="002060"/>
              </a:solidFill>
              <a:latin typeface="+mj-lt"/>
              <a:ea typeface="Batang" pitchFamily="18" charset="-127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u="sng" dirty="0">
                <a:solidFill>
                  <a:srgbClr val="002060"/>
                </a:solidFill>
                <a:ea typeface="Batang" pitchFamily="18" charset="-127"/>
              </a:rPr>
              <a:t>B</a:t>
            </a:r>
            <a:r>
              <a:rPr lang="ru-RU" sz="2000" b="1" u="sng" dirty="0">
                <a:solidFill>
                  <a:srgbClr val="002060"/>
                </a:solidFill>
              </a:rPr>
              <a:t>elow open charm threshold a good agreement between theory and experiment </a:t>
            </a:r>
            <a:endParaRPr lang="en-US" sz="2000" b="1" u="sng" dirty="0">
              <a:solidFill>
                <a:srgbClr val="002060"/>
              </a:solidFill>
            </a:endParaRP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7200931" y="285728"/>
            <a:ext cx="1800225" cy="1052513"/>
            <a:chOff x="4485" y="118"/>
            <a:chExt cx="1134" cy="663"/>
          </a:xfrm>
        </p:grpSpPr>
        <p:sp>
          <p:nvSpPr>
            <p:cNvPr id="36" name="Oval 3"/>
            <p:cNvSpPr>
              <a:spLocks noChangeArrowheads="1"/>
            </p:cNvSpPr>
            <p:nvPr/>
          </p:nvSpPr>
          <p:spPr bwMode="auto">
            <a:xfrm>
              <a:off x="4567" y="118"/>
              <a:ext cx="544" cy="49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75000"/>
                    <a:shade val="30000"/>
                    <a:satMod val="115000"/>
                  </a:schemeClr>
                </a:gs>
                <a:gs pos="50000">
                  <a:schemeClr val="accent3">
                    <a:lumMod val="75000"/>
                    <a:shade val="67500"/>
                    <a:satMod val="115000"/>
                  </a:schemeClr>
                </a:gs>
                <a:gs pos="100000">
                  <a:schemeClr val="accent3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4800" b="1" dirty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37" name="Line 4"/>
            <p:cNvSpPr>
              <a:spLocks noChangeShapeType="1"/>
            </p:cNvSpPr>
            <p:nvPr/>
          </p:nvSpPr>
          <p:spPr bwMode="auto">
            <a:xfrm>
              <a:off x="4772" y="283"/>
              <a:ext cx="127" cy="1"/>
            </a:xfrm>
            <a:prstGeom prst="line">
              <a:avLst/>
            </a:prstGeom>
            <a:noFill/>
            <a:ln w="38160">
              <a:solidFill>
                <a:srgbClr val="000066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</a:pPr>
              <a:endParaRPr lang="ru-RU" dirty="0">
                <a:solidFill>
                  <a:srgbClr val="A50021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8" name="Oval 5"/>
            <p:cNvSpPr>
              <a:spLocks noChangeArrowheads="1"/>
            </p:cNvSpPr>
            <p:nvPr/>
          </p:nvSpPr>
          <p:spPr bwMode="auto">
            <a:xfrm>
              <a:off x="4989" y="275"/>
              <a:ext cx="544" cy="499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4800" b="1" dirty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39" name="Oval 6"/>
            <p:cNvSpPr>
              <a:spLocks noChangeArrowheads="1"/>
            </p:cNvSpPr>
            <p:nvPr/>
          </p:nvSpPr>
          <p:spPr bwMode="auto">
            <a:xfrm rot="17340000">
              <a:off x="4734" y="-103"/>
              <a:ext cx="635" cy="1134"/>
            </a:xfrm>
            <a:prstGeom prst="ellipse">
              <a:avLst/>
            </a:prstGeom>
            <a:noFill/>
            <a:ln w="28440">
              <a:solidFill>
                <a:srgbClr val="717EB5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dirty="0">
                <a:solidFill>
                  <a:srgbClr val="A50021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04F25E5A-136E-EF41-A5B9-58A78C4A95EC}"/>
              </a:ext>
            </a:extLst>
          </p:cNvPr>
          <p:cNvGrpSpPr/>
          <p:nvPr/>
        </p:nvGrpSpPr>
        <p:grpSpPr>
          <a:xfrm>
            <a:off x="586536" y="764704"/>
            <a:ext cx="5137592" cy="3968194"/>
            <a:chOff x="586536" y="980728"/>
            <a:chExt cx="5137592" cy="3968194"/>
          </a:xfrm>
        </p:grpSpPr>
        <p:pic>
          <p:nvPicPr>
            <p:cNvPr id="65" name="Picture 1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6536" y="980728"/>
              <a:ext cx="4829175" cy="3887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26536" y="2757140"/>
              <a:ext cx="244475" cy="147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" name="Oval 15"/>
            <p:cNvSpPr>
              <a:spLocks noChangeArrowheads="1"/>
            </p:cNvSpPr>
            <p:nvPr/>
          </p:nvSpPr>
          <p:spPr bwMode="auto">
            <a:xfrm flipH="1">
              <a:off x="1156449" y="3025428"/>
              <a:ext cx="163512" cy="169862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Oval 16"/>
            <p:cNvSpPr>
              <a:spLocks noChangeArrowheads="1"/>
            </p:cNvSpPr>
            <p:nvPr/>
          </p:nvSpPr>
          <p:spPr bwMode="auto">
            <a:xfrm flipH="1">
              <a:off x="2037511" y="3220690"/>
              <a:ext cx="163513" cy="169863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Oval 17"/>
            <p:cNvSpPr>
              <a:spLocks noChangeArrowheads="1"/>
            </p:cNvSpPr>
            <p:nvPr/>
          </p:nvSpPr>
          <p:spPr bwMode="auto">
            <a:xfrm flipH="1">
              <a:off x="3328149" y="2549178"/>
              <a:ext cx="163512" cy="168275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Oval 20"/>
            <p:cNvSpPr>
              <a:spLocks noChangeArrowheads="1"/>
            </p:cNvSpPr>
            <p:nvPr/>
          </p:nvSpPr>
          <p:spPr bwMode="auto">
            <a:xfrm flipH="1">
              <a:off x="1156449" y="2149128"/>
              <a:ext cx="163512" cy="169862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6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Oval 25"/>
            <p:cNvSpPr>
              <a:spLocks noChangeArrowheads="1"/>
            </p:cNvSpPr>
            <p:nvPr/>
          </p:nvSpPr>
          <p:spPr bwMode="auto">
            <a:xfrm flipH="1">
              <a:off x="1156449" y="2526953"/>
              <a:ext cx="163512" cy="169862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Text Box 38"/>
            <p:cNvSpPr txBox="1">
              <a:spLocks noChangeArrowheads="1"/>
            </p:cNvSpPr>
            <p:nvPr/>
          </p:nvSpPr>
          <p:spPr bwMode="auto">
            <a:xfrm>
              <a:off x="965949" y="2653953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X(3940)</a:t>
              </a:r>
              <a:endParaRPr lang="ru-RU" sz="1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Text Box 39"/>
            <p:cNvSpPr txBox="1">
              <a:spLocks noChangeArrowheads="1"/>
            </p:cNvSpPr>
            <p:nvPr/>
          </p:nvSpPr>
          <p:spPr bwMode="auto">
            <a:xfrm>
              <a:off x="937374" y="1930053"/>
              <a:ext cx="7922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X(4160)</a:t>
              </a:r>
              <a:endParaRPr lang="ru-RU" sz="1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Text Box 44"/>
            <p:cNvSpPr txBox="1">
              <a:spLocks noChangeArrowheads="1"/>
            </p:cNvSpPr>
            <p:nvPr/>
          </p:nvSpPr>
          <p:spPr bwMode="auto">
            <a:xfrm>
              <a:off x="5218861" y="4579590"/>
              <a:ext cx="50526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J</a:t>
              </a:r>
              <a:r>
                <a:rPr lang="en-US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PC</a:t>
              </a:r>
              <a:endParaRPr lang="ru-RU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Text Box 95"/>
            <p:cNvSpPr txBox="1">
              <a:spLocks noChangeArrowheads="1"/>
            </p:cNvSpPr>
            <p:nvPr/>
          </p:nvSpPr>
          <p:spPr bwMode="auto">
            <a:xfrm>
              <a:off x="4379074" y="2480915"/>
              <a:ext cx="75212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</a:t>
              </a:r>
              <a:r>
                <a:rPr lang="en-US" sz="1200" b="1" baseline="-25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2</a:t>
              </a:r>
              <a:r>
                <a:rPr lang="en-US" sz="12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(382</a:t>
              </a:r>
              <a:r>
                <a:rPr lang="ru-RU" sz="12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3</a:t>
              </a:r>
              <a:r>
                <a:rPr lang="en-US" sz="12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)</a:t>
              </a:r>
              <a:endParaRPr lang="ru-RU" sz="12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Text Box 137"/>
            <p:cNvSpPr txBox="1">
              <a:spLocks noChangeArrowheads="1"/>
            </p:cNvSpPr>
            <p:nvPr/>
          </p:nvSpPr>
          <p:spPr bwMode="auto">
            <a:xfrm>
              <a:off x="4487024" y="4012853"/>
              <a:ext cx="5581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S=1</a:t>
              </a:r>
              <a:endParaRPr lang="ru-RU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AutoShape 135"/>
            <p:cNvSpPr>
              <a:spLocks/>
            </p:cNvSpPr>
            <p:nvPr/>
          </p:nvSpPr>
          <p:spPr bwMode="auto">
            <a:xfrm rot="16200000">
              <a:off x="4644186" y="3712815"/>
              <a:ext cx="161925" cy="1311275"/>
            </a:xfrm>
            <a:prstGeom prst="rightBrace">
              <a:avLst>
                <a:gd name="adj1" fmla="val 59311"/>
                <a:gd name="adj2" fmla="val 50000"/>
              </a:avLst>
            </a:prstGeom>
            <a:noFill/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Text Box 137"/>
            <p:cNvSpPr txBox="1">
              <a:spLocks noChangeArrowheads="1"/>
            </p:cNvSpPr>
            <p:nvPr/>
          </p:nvSpPr>
          <p:spPr bwMode="auto">
            <a:xfrm>
              <a:off x="2736011" y="4012853"/>
              <a:ext cx="5581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S=1</a:t>
              </a:r>
              <a:endParaRPr lang="ru-RU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AutoShape 135"/>
            <p:cNvSpPr>
              <a:spLocks/>
            </p:cNvSpPr>
            <p:nvPr/>
          </p:nvSpPr>
          <p:spPr bwMode="auto">
            <a:xfrm rot="16200000">
              <a:off x="2893967" y="3713609"/>
              <a:ext cx="161925" cy="1309688"/>
            </a:xfrm>
            <a:prstGeom prst="rightBrace">
              <a:avLst>
                <a:gd name="adj1" fmla="val 59239"/>
                <a:gd name="adj2" fmla="val 50000"/>
              </a:avLst>
            </a:prstGeom>
            <a:noFill/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Text Box 137"/>
            <p:cNvSpPr txBox="1">
              <a:spLocks noChangeArrowheads="1"/>
            </p:cNvSpPr>
            <p:nvPr/>
          </p:nvSpPr>
          <p:spPr bwMode="auto">
            <a:xfrm>
              <a:off x="3599611" y="4117628"/>
              <a:ext cx="5581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S=0</a:t>
              </a:r>
              <a:endParaRPr lang="ru-RU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7" name="Text Box 137"/>
            <p:cNvSpPr txBox="1">
              <a:spLocks noChangeArrowheads="1"/>
            </p:cNvSpPr>
            <p:nvPr/>
          </p:nvSpPr>
          <p:spPr bwMode="auto">
            <a:xfrm>
              <a:off x="1835899" y="4117628"/>
              <a:ext cx="5581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993300"/>
                  </a:solidFill>
                  <a:latin typeface="Times New Roman" pitchFamily="18" charset="0"/>
                  <a:cs typeface="Times New Roman" pitchFamily="18" charset="0"/>
                </a:rPr>
                <a:t>S=0</a:t>
              </a:r>
              <a:endParaRPr lang="ru-RU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" name="Group 91"/>
            <p:cNvGrpSpPr>
              <a:grpSpLocks/>
            </p:cNvGrpSpPr>
            <p:nvPr/>
          </p:nvGrpSpPr>
          <p:grpSpPr bwMode="auto">
            <a:xfrm>
              <a:off x="4933111" y="2728563"/>
              <a:ext cx="517525" cy="600075"/>
              <a:chOff x="3227" y="1332"/>
              <a:chExt cx="326" cy="378"/>
            </a:xfrm>
          </p:grpSpPr>
          <p:sp>
            <p:nvSpPr>
              <p:cNvPr id="110" name="Text Box 92"/>
              <p:cNvSpPr txBox="1">
                <a:spLocks noChangeArrowheads="1"/>
              </p:cNvSpPr>
              <p:nvPr/>
            </p:nvSpPr>
            <p:spPr bwMode="auto">
              <a:xfrm>
                <a:off x="3227" y="1477"/>
                <a:ext cx="326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DD</a:t>
                </a:r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1" name="Rectangle 93"/>
              <p:cNvSpPr>
                <a:spLocks noChangeArrowheads="1"/>
              </p:cNvSpPr>
              <p:nvPr/>
            </p:nvSpPr>
            <p:spPr bwMode="auto">
              <a:xfrm>
                <a:off x="3339" y="1332"/>
                <a:ext cx="189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_</a:t>
                </a:r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7" name="Oval 94"/>
            <p:cNvSpPr>
              <a:spLocks noChangeArrowheads="1"/>
            </p:cNvSpPr>
            <p:nvPr/>
          </p:nvSpPr>
          <p:spPr bwMode="auto">
            <a:xfrm flipH="1">
              <a:off x="4671174" y="2696815"/>
              <a:ext cx="163512" cy="169863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2123728" y="2924944"/>
              <a:ext cx="18661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open charm threshold</a:t>
              </a:r>
              <a:endPara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4" name="Text Box 12"/>
            <p:cNvSpPr txBox="1">
              <a:spLocks noChangeArrowheads="1"/>
            </p:cNvSpPr>
            <p:nvPr/>
          </p:nvSpPr>
          <p:spPr bwMode="auto">
            <a:xfrm>
              <a:off x="3131840" y="3539360"/>
              <a:ext cx="2304256" cy="4823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4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Below open charm threshold</a:t>
              </a:r>
              <a:endPara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defTabSz="449263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14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all states are measured</a:t>
              </a:r>
              <a:endParaRPr 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 Box 95">
              <a:extLst>
                <a:ext uri="{FF2B5EF4-FFF2-40B4-BE49-F238E27FC236}">
                  <a16:creationId xmlns:a16="http://schemas.microsoft.com/office/drawing/2014/main" id="{B3A694CA-F965-AB40-897C-1D72E19001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6016" y="2791961"/>
              <a:ext cx="75212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</a:t>
              </a:r>
              <a:r>
                <a:rPr lang="en-US" sz="1200" b="1" baseline="-250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3</a:t>
              </a:r>
              <a:r>
                <a:rPr lang="en-US" sz="1200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(3842)</a:t>
              </a:r>
              <a:endParaRPr lang="ru-RU" sz="12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D7D109D8-2A8D-FF47-97A6-1C184AE106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76056" y="2697488"/>
              <a:ext cx="155448" cy="15544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FC0EA7E-5BC4-5142-B098-8347EB331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4904" y="6520259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072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4777755" y="2780928"/>
            <a:ext cx="43924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Pentaquarks</a:t>
            </a:r>
            <a:endParaRPr lang="en-GB" sz="4000" dirty="0">
              <a:solidFill>
                <a:srgbClr val="C00000"/>
              </a:solidFill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AEF6022-9B53-8C49-886F-5D04EE801F52}"/>
              </a:ext>
            </a:extLst>
          </p:cNvPr>
          <p:cNvGrpSpPr/>
          <p:nvPr/>
        </p:nvGrpSpPr>
        <p:grpSpPr>
          <a:xfrm>
            <a:off x="179512" y="149547"/>
            <a:ext cx="4914900" cy="6553200"/>
            <a:chOff x="179512" y="149547"/>
            <a:chExt cx="4914900" cy="6553200"/>
          </a:xfrm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C3A948F5-C480-D045-8B5B-BC64B5A0E5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49547"/>
              <a:ext cx="4914900" cy="6553200"/>
            </a:xfrm>
            <a:prstGeom prst="rect">
              <a:avLst/>
            </a:prstGeom>
          </p:spPr>
        </p:pic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AF4CF53C-F7EC-6148-BFEA-814A8EA0B7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345" y="620688"/>
              <a:ext cx="1612900" cy="1295400"/>
            </a:xfrm>
            <a:prstGeom prst="rect">
              <a:avLst/>
            </a:prstGeom>
          </p:spPr>
        </p:pic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DEABEB40-9F74-3148-892B-F1C9E9E51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1760" y="332656"/>
              <a:ext cx="1612900" cy="1295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47544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72008"/>
            <a:ext cx="3672408" cy="692696"/>
          </a:xfrm>
        </p:spPr>
        <p:txBody>
          <a:bodyPr>
            <a:normAutofit/>
          </a:bodyPr>
          <a:lstStyle/>
          <a:p>
            <a:r>
              <a:rPr lang="el-GR" sz="2800" b="1" dirty="0">
                <a:solidFill>
                  <a:srgbClr val="C00000"/>
                </a:solidFill>
                <a:latin typeface="Times New Roman"/>
                <a:cs typeface="Times New Roman"/>
              </a:rPr>
              <a:t>Λ</a:t>
            </a:r>
            <a:r>
              <a:rPr lang="en-US" sz="2800" b="1" baseline="-25000" dirty="0">
                <a:solidFill>
                  <a:srgbClr val="C00000"/>
                </a:solidFill>
                <a:latin typeface="Times New Roman"/>
                <a:cs typeface="Times New Roman"/>
              </a:rPr>
              <a:t>b</a:t>
            </a:r>
            <a:r>
              <a:rPr lang="el-GR" sz="2800" b="1" dirty="0">
                <a:solidFill>
                  <a:srgbClr val="C00000"/>
                </a:solidFill>
                <a:latin typeface="Times New Roman"/>
                <a:cs typeface="Times New Roman"/>
              </a:rPr>
              <a:t>→</a:t>
            </a:r>
            <a:r>
              <a:rPr lang="en-US" sz="2800" b="1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lang="en-US" sz="2800" b="1" baseline="30000" dirty="0" err="1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  <a:r>
              <a:rPr lang="en-US" sz="2800" b="1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lang="en-US" sz="2800" b="1" dirty="0" err="1">
                <a:solidFill>
                  <a:srgbClr val="C00000"/>
                </a:solidFill>
                <a:latin typeface="Times New Roman"/>
                <a:cs typeface="Times New Roman"/>
              </a:rPr>
              <a:t>K</a:t>
            </a:r>
            <a:r>
              <a:rPr lang="en-US" sz="2800" b="1" baseline="30000" dirty="0">
                <a:solidFill>
                  <a:srgbClr val="C00000"/>
                </a:solidFill>
                <a:latin typeface="Times New Roman"/>
                <a:cs typeface="Times New Roman"/>
              </a:rPr>
              <a:t>‒</a:t>
            </a:r>
            <a:r>
              <a:rPr lang="el-GR" sz="2800" b="1" dirty="0">
                <a:solidFill>
                  <a:srgbClr val="C00000"/>
                </a:solidFill>
                <a:cs typeface="Times New Roman"/>
              </a:rPr>
              <a:t> →</a:t>
            </a:r>
            <a:r>
              <a:rPr lang="en-US" sz="2800" b="1" dirty="0">
                <a:solidFill>
                  <a:srgbClr val="C00000"/>
                </a:solidFill>
                <a:cs typeface="Times New Roman"/>
              </a:rPr>
              <a:t> </a:t>
            </a:r>
            <a:r>
              <a:rPr lang="en-US" sz="2800" b="1" dirty="0">
                <a:solidFill>
                  <a:srgbClr val="FF0000"/>
                </a:solidFill>
                <a:cs typeface="Times New Roman"/>
              </a:rPr>
              <a:t>J/</a:t>
            </a:r>
            <a:r>
              <a:rPr lang="el-GR" sz="2800" b="1" dirty="0">
                <a:solidFill>
                  <a:srgbClr val="FF0000"/>
                </a:solidFill>
                <a:cs typeface="Times New Roman"/>
              </a:rPr>
              <a:t>ψ</a:t>
            </a:r>
            <a:r>
              <a:rPr lang="en-US" sz="2800" b="1" dirty="0">
                <a:solidFill>
                  <a:srgbClr val="FF0000"/>
                </a:solidFill>
                <a:cs typeface="Times New Roman"/>
              </a:rPr>
              <a:t>p </a:t>
            </a:r>
            <a:r>
              <a:rPr lang="en-US" sz="2800" b="1" dirty="0">
                <a:solidFill>
                  <a:srgbClr val="C00000"/>
                </a:solidFill>
                <a:cs typeface="Times New Roman"/>
              </a:rPr>
              <a:t>K</a:t>
            </a:r>
            <a:r>
              <a:rPr lang="en-US" sz="2800" b="1" baseline="30000" dirty="0">
                <a:solidFill>
                  <a:srgbClr val="C00000"/>
                </a:solidFill>
                <a:cs typeface="Times New Roman"/>
              </a:rPr>
              <a:t>‒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" name="Picture 8">
            <a:extLst>
              <a:ext uri="{FF2B5EF4-FFF2-40B4-BE49-F238E27FC236}">
                <a16:creationId xmlns:a16="http://schemas.microsoft.com/office/drawing/2014/main" id="{20AF3D87-C19F-BE4D-8624-E1AA48ED4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582" y="4739572"/>
            <a:ext cx="4303914" cy="1569749"/>
          </a:xfrm>
          <a:prstGeom prst="rect">
            <a:avLst/>
          </a:prstGeom>
        </p:spPr>
      </p:pic>
      <p:pic>
        <p:nvPicPr>
          <p:cNvPr id="23" name="Picture 8">
            <a:extLst>
              <a:ext uri="{FF2B5EF4-FFF2-40B4-BE49-F238E27FC236}">
                <a16:creationId xmlns:a16="http://schemas.microsoft.com/office/drawing/2014/main" id="{1F3DCA73-01FB-5545-BCF6-D1568E35D2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r="38704" b="-3880"/>
          <a:stretch/>
        </p:blipFill>
        <p:spPr>
          <a:xfrm>
            <a:off x="4644008" y="2780928"/>
            <a:ext cx="4331971" cy="1558999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98D7B8E-3463-A547-8F59-3EE3A744F087}"/>
              </a:ext>
            </a:extLst>
          </p:cNvPr>
          <p:cNvSpPr txBox="1"/>
          <p:nvPr/>
        </p:nvSpPr>
        <p:spPr>
          <a:xfrm>
            <a:off x="35496" y="4339926"/>
            <a:ext cx="48965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” …</a:t>
            </a:r>
            <a:r>
              <a:rPr lang="en-US" b="1" dirty="0">
                <a:solidFill>
                  <a:srgbClr val="002060"/>
                </a:solidFill>
              </a:rPr>
              <a:t>the near-threshold masses and the narrow widths of </a:t>
            </a:r>
            <a:r>
              <a:rPr lang="en-US" b="1" dirty="0">
                <a:solidFill>
                  <a:srgbClr val="3333FF"/>
                </a:solidFill>
              </a:rPr>
              <a:t>P</a:t>
            </a:r>
            <a:r>
              <a:rPr lang="en-US" b="1" baseline="-25000" dirty="0">
                <a:solidFill>
                  <a:srgbClr val="3333FF"/>
                </a:solidFill>
              </a:rPr>
              <a:t>c</a:t>
            </a:r>
            <a:r>
              <a:rPr lang="en-US" b="1" dirty="0">
                <a:solidFill>
                  <a:srgbClr val="3333FF"/>
                </a:solidFill>
              </a:rPr>
              <a:t>(4312)</a:t>
            </a:r>
            <a:r>
              <a:rPr lang="en-US" b="1" baseline="30000" dirty="0">
                <a:solidFill>
                  <a:srgbClr val="3333FF"/>
                </a:solidFill>
              </a:rPr>
              <a:t>+</a:t>
            </a:r>
            <a:r>
              <a:rPr lang="en-US" b="1" dirty="0"/>
              <a:t>, </a:t>
            </a:r>
            <a:r>
              <a:rPr lang="en-US" b="1" dirty="0">
                <a:solidFill>
                  <a:srgbClr val="FF00FF"/>
                </a:solidFill>
              </a:rPr>
              <a:t>P</a:t>
            </a:r>
            <a:r>
              <a:rPr lang="en-US" b="1" baseline="-25000" dirty="0">
                <a:solidFill>
                  <a:srgbClr val="FF00FF"/>
                </a:solidFill>
              </a:rPr>
              <a:t>c</a:t>
            </a:r>
            <a:r>
              <a:rPr lang="en-US" b="1" dirty="0">
                <a:solidFill>
                  <a:srgbClr val="FF00FF"/>
                </a:solidFill>
              </a:rPr>
              <a:t>(4440)</a:t>
            </a:r>
            <a:r>
              <a:rPr lang="en-US" b="1" baseline="30000" dirty="0">
                <a:solidFill>
                  <a:srgbClr val="FF00FF"/>
                </a:solidFill>
              </a:rPr>
              <a:t>+</a:t>
            </a:r>
            <a:r>
              <a:rPr lang="en-US" b="1" dirty="0">
                <a:solidFill>
                  <a:srgbClr val="FF00FF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and</a:t>
            </a:r>
            <a:r>
              <a:rPr lang="en-US" b="1" dirty="0"/>
              <a:t> </a:t>
            </a:r>
            <a:r>
              <a:rPr lang="en-US" b="1" dirty="0">
                <a:solidFill>
                  <a:srgbClr val="00B0F0"/>
                </a:solidFill>
              </a:rPr>
              <a:t>P</a:t>
            </a:r>
            <a:r>
              <a:rPr lang="en-US" b="1" baseline="-25000" dirty="0">
                <a:solidFill>
                  <a:srgbClr val="00B0F0"/>
                </a:solidFill>
              </a:rPr>
              <a:t>c</a:t>
            </a:r>
            <a:r>
              <a:rPr lang="en-US" b="1" dirty="0">
                <a:solidFill>
                  <a:srgbClr val="00B0F0"/>
                </a:solidFill>
              </a:rPr>
              <a:t>(4457)</a:t>
            </a:r>
            <a:r>
              <a:rPr lang="en-US" b="1" baseline="30000" dirty="0">
                <a:solidFill>
                  <a:srgbClr val="00B0F0"/>
                </a:solidFill>
              </a:rPr>
              <a:t>+ </a:t>
            </a:r>
            <a:r>
              <a:rPr lang="en-US" b="1" dirty="0">
                <a:solidFill>
                  <a:srgbClr val="002060"/>
                </a:solidFill>
              </a:rPr>
              <a:t>favor </a:t>
            </a:r>
            <a:r>
              <a:rPr lang="en-US" b="1" dirty="0">
                <a:solidFill>
                  <a:srgbClr val="C00000"/>
                </a:solidFill>
              </a:rPr>
              <a:t>“molecular” pentaquarks </a:t>
            </a:r>
            <a:r>
              <a:rPr lang="en-US" b="1" dirty="0">
                <a:solidFill>
                  <a:srgbClr val="002060"/>
                </a:solidFill>
              </a:rPr>
              <a:t>with meson-baryon substructure! </a:t>
            </a:r>
          </a:p>
          <a:p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…we need to measure </a:t>
            </a:r>
            <a:r>
              <a:rPr lang="en-US" b="1" dirty="0">
                <a:solidFill>
                  <a:srgbClr val="C00000"/>
                </a:solidFill>
              </a:rPr>
              <a:t>J</a:t>
            </a:r>
            <a:r>
              <a:rPr lang="en-US" b="1" baseline="30000" dirty="0">
                <a:solidFill>
                  <a:srgbClr val="C00000"/>
                </a:solidFill>
              </a:rPr>
              <a:t>P</a:t>
            </a:r>
            <a:r>
              <a:rPr lang="en-US" b="1" dirty="0">
                <a:solidFill>
                  <a:srgbClr val="002060"/>
                </a:solidFill>
              </a:rPr>
              <a:t> to confirm molecular hypothesis,  find isospin partners…” </a:t>
            </a:r>
          </a:p>
        </p:txBody>
      </p:sp>
      <p:sp>
        <p:nvSpPr>
          <p:cNvPr id="31" name="Footer Placeholder 3">
            <a:extLst>
              <a:ext uri="{FF2B5EF4-FFF2-40B4-BE49-F238E27FC236}">
                <a16:creationId xmlns:a16="http://schemas.microsoft.com/office/drawing/2014/main" id="{A23760CE-D3BE-174F-A981-B1D6F267D431}"/>
              </a:ext>
            </a:extLst>
          </p:cNvPr>
          <p:cNvSpPr txBox="1">
            <a:spLocks/>
          </p:cNvSpPr>
          <p:nvPr/>
        </p:nvSpPr>
        <p:spPr>
          <a:xfrm>
            <a:off x="35496" y="6456636"/>
            <a:ext cx="4697085" cy="4013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en-US" sz="1600" b="1" i="1" dirty="0" err="1">
                <a:solidFill>
                  <a:schemeClr val="tx1"/>
                </a:solidFill>
              </a:rPr>
              <a:t>Moriond</a:t>
            </a:r>
            <a:r>
              <a:rPr lang="en-US" altLang="en-US" sz="1600" b="1" i="1" dirty="0">
                <a:solidFill>
                  <a:schemeClr val="tx1"/>
                </a:solidFill>
              </a:rPr>
              <a:t> QCD, Tomasz </a:t>
            </a:r>
            <a:r>
              <a:rPr lang="en-US" altLang="en-US" sz="1600" b="1" i="1" dirty="0" err="1">
                <a:solidFill>
                  <a:schemeClr val="tx1"/>
                </a:solidFill>
              </a:rPr>
              <a:t>Skwarnicki</a:t>
            </a:r>
            <a:r>
              <a:rPr lang="en-US" altLang="en-US" sz="1600" b="1" i="1" dirty="0">
                <a:solidFill>
                  <a:schemeClr val="tx1"/>
                </a:solidFill>
              </a:rPr>
              <a:t>, March 26, 2019 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68D88AEE-158F-124A-9C93-2878F81C0E19}"/>
              </a:ext>
            </a:extLst>
          </p:cNvPr>
          <p:cNvGrpSpPr/>
          <p:nvPr/>
        </p:nvGrpSpPr>
        <p:grpSpPr>
          <a:xfrm>
            <a:off x="4732582" y="836712"/>
            <a:ext cx="4160893" cy="1872208"/>
            <a:chOff x="4732582" y="836712"/>
            <a:chExt cx="4160893" cy="1872208"/>
          </a:xfrm>
        </p:grpSpPr>
        <p:pic>
          <p:nvPicPr>
            <p:cNvPr id="21" name="Picture 3">
              <a:extLst>
                <a:ext uri="{FF2B5EF4-FFF2-40B4-BE49-F238E27FC236}">
                  <a16:creationId xmlns:a16="http://schemas.microsoft.com/office/drawing/2014/main" id="{F146674B-ED64-1942-9B9C-C3E13E2134B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51818" t="-1026"/>
            <a:stretch/>
          </p:blipFill>
          <p:spPr bwMode="auto">
            <a:xfrm>
              <a:off x="4732582" y="836712"/>
              <a:ext cx="4160893" cy="187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Скругленный прямоугольник 2">
              <a:extLst>
                <a:ext uri="{FF2B5EF4-FFF2-40B4-BE49-F238E27FC236}">
                  <a16:creationId xmlns:a16="http://schemas.microsoft.com/office/drawing/2014/main" id="{0D725ECC-5E75-2C46-8A82-B0A33D6F7242}"/>
                </a:ext>
              </a:extLst>
            </p:cNvPr>
            <p:cNvSpPr/>
            <p:nvPr/>
          </p:nvSpPr>
          <p:spPr>
            <a:xfrm>
              <a:off x="4732582" y="899344"/>
              <a:ext cx="504056" cy="4823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CB530E90-F599-E14A-9349-C91EC8263849}"/>
              </a:ext>
            </a:extLst>
          </p:cNvPr>
          <p:cNvGrpSpPr/>
          <p:nvPr/>
        </p:nvGrpSpPr>
        <p:grpSpPr>
          <a:xfrm>
            <a:off x="35496" y="62385"/>
            <a:ext cx="4475987" cy="4315310"/>
            <a:chOff x="35496" y="62385"/>
            <a:chExt cx="4475987" cy="4315310"/>
          </a:xfrm>
        </p:grpSpPr>
        <p:pic>
          <p:nvPicPr>
            <p:cNvPr id="19" name="Picture 11">
              <a:extLst>
                <a:ext uri="{FF2B5EF4-FFF2-40B4-BE49-F238E27FC236}">
                  <a16:creationId xmlns:a16="http://schemas.microsoft.com/office/drawing/2014/main" id="{5607F8BC-F7BB-E54D-9CA9-872032866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496" y="62385"/>
              <a:ext cx="4475987" cy="4315310"/>
            </a:xfrm>
            <a:prstGeom prst="rect">
              <a:avLst/>
            </a:prstGeom>
          </p:spPr>
        </p:pic>
        <p:pic>
          <p:nvPicPr>
            <p:cNvPr id="28" name="Рисунок 27" descr="lhcb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09232" y="683320"/>
              <a:ext cx="649252" cy="432048"/>
            </a:xfrm>
            <a:prstGeom prst="rect">
              <a:avLst/>
            </a:prstGeom>
          </p:spPr>
        </p:pic>
        <p:sp>
          <p:nvSpPr>
            <p:cNvPr id="32" name="Облако 31">
              <a:extLst>
                <a:ext uri="{FF2B5EF4-FFF2-40B4-BE49-F238E27FC236}">
                  <a16:creationId xmlns:a16="http://schemas.microsoft.com/office/drawing/2014/main" id="{840C97D1-269D-F343-8648-3BA61EFCBF90}"/>
                </a:ext>
              </a:extLst>
            </p:cNvPr>
            <p:cNvSpPr/>
            <p:nvPr/>
          </p:nvSpPr>
          <p:spPr>
            <a:xfrm>
              <a:off x="3309232" y="1376772"/>
              <a:ext cx="974736" cy="432048"/>
            </a:xfrm>
            <a:prstGeom prst="cloud">
              <a:avLst/>
            </a:prstGeom>
            <a:solidFill>
              <a:srgbClr val="FFFF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</a:rPr>
                <a:t>NEW</a:t>
              </a:r>
              <a:endParaRPr lang="ru-RU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Номер слайда 17">
            <a:extLst>
              <a:ext uri="{FF2B5EF4-FFF2-40B4-BE49-F238E27FC236}">
                <a16:creationId xmlns:a16="http://schemas.microsoft.com/office/drawing/2014/main" id="{C8D90273-3840-EC4B-A9CE-79A248CF1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8101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E7FEE176-1016-184C-9586-214A643DCDBF}"/>
              </a:ext>
            </a:extLst>
          </p:cNvPr>
          <p:cNvGrpSpPr/>
          <p:nvPr/>
        </p:nvGrpSpPr>
        <p:grpSpPr>
          <a:xfrm>
            <a:off x="0" y="-27384"/>
            <a:ext cx="9605770" cy="6957392"/>
            <a:chOff x="0" y="-27384"/>
            <a:chExt cx="9605770" cy="6957392"/>
          </a:xfrm>
        </p:grpSpPr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8B1A9553-233E-CA48-BCA2-8906AEDE9C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29" t="-55" r="94" b="3904"/>
            <a:stretch/>
          </p:blipFill>
          <p:spPr>
            <a:xfrm>
              <a:off x="0" y="-27384"/>
              <a:ext cx="9605770" cy="6957392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357158" y="344850"/>
              <a:ext cx="320792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4000" b="1" dirty="0">
                  <a:solidFill>
                    <a:srgbClr val="FFFF00"/>
                  </a:solidFill>
                </a:rPr>
                <a:t>Bottomoni</a:t>
              </a:r>
              <a:r>
                <a:rPr lang="en-US" sz="4000" b="1" dirty="0">
                  <a:solidFill>
                    <a:srgbClr val="FFFF00"/>
                  </a:solidFill>
                </a:rPr>
                <a:t>um</a:t>
              </a:r>
              <a:endParaRPr lang="en-GB" sz="4000" dirty="0">
                <a:solidFill>
                  <a:srgbClr val="FFFF00"/>
                </a:solidFill>
              </a:endParaRPr>
            </a:p>
          </p:txBody>
        </p:sp>
        <p:grpSp>
          <p:nvGrpSpPr>
            <p:cNvPr id="4" name="Group 2">
              <a:extLst>
                <a:ext uri="{FF2B5EF4-FFF2-40B4-BE49-F238E27FC236}">
                  <a16:creationId xmlns:a16="http://schemas.microsoft.com/office/drawing/2014/main" id="{5BAC2F1D-95DE-B24E-9281-66634DC54B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4088" y="4653136"/>
              <a:ext cx="1800225" cy="1052513"/>
              <a:chOff x="4485" y="118"/>
              <a:chExt cx="1134" cy="663"/>
            </a:xfrm>
          </p:grpSpPr>
          <p:sp>
            <p:nvSpPr>
              <p:cNvPr id="5" name="Oval 3">
                <a:extLst>
                  <a:ext uri="{FF2B5EF4-FFF2-40B4-BE49-F238E27FC236}">
                    <a16:creationId xmlns:a16="http://schemas.microsoft.com/office/drawing/2014/main" id="{13502E05-F026-CE40-9EA9-CC40E201B3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7" y="118"/>
                <a:ext cx="544" cy="4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3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3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sz="4800" b="1" dirty="0">
                    <a:solidFill>
                      <a:srgbClr val="000066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</p:txBody>
          </p:sp>
          <p:sp>
            <p:nvSpPr>
              <p:cNvPr id="6" name="Line 4">
                <a:extLst>
                  <a:ext uri="{FF2B5EF4-FFF2-40B4-BE49-F238E27FC236}">
                    <a16:creationId xmlns:a16="http://schemas.microsoft.com/office/drawing/2014/main" id="{94D57225-2865-074C-8C4D-9492791B16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72" y="205"/>
                <a:ext cx="127" cy="1"/>
              </a:xfrm>
              <a:prstGeom prst="line">
                <a:avLst/>
              </a:prstGeom>
              <a:noFill/>
              <a:ln w="38160">
                <a:solidFill>
                  <a:srgbClr val="0000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>
                  <a:solidFill>
                    <a:srgbClr val="A50021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8" name="Oval 5">
                <a:extLst>
                  <a:ext uri="{FF2B5EF4-FFF2-40B4-BE49-F238E27FC236}">
                    <a16:creationId xmlns:a16="http://schemas.microsoft.com/office/drawing/2014/main" id="{64E8B131-C1D6-6C42-99E1-7B5C450F2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9" y="275"/>
                <a:ext cx="544" cy="4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pPr algn="ctr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sz="4800" b="1" dirty="0">
                    <a:solidFill>
                      <a:srgbClr val="000066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</p:txBody>
          </p:sp>
          <p:sp>
            <p:nvSpPr>
              <p:cNvPr id="9" name="Oval 6">
                <a:extLst>
                  <a:ext uri="{FF2B5EF4-FFF2-40B4-BE49-F238E27FC236}">
                    <a16:creationId xmlns:a16="http://schemas.microsoft.com/office/drawing/2014/main" id="{B4982EBF-F7E4-9D40-809C-E4BAC25D7A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260000">
                <a:off x="4734" y="-103"/>
                <a:ext cx="635" cy="1134"/>
              </a:xfrm>
              <a:prstGeom prst="ellipse">
                <a:avLst/>
              </a:prstGeom>
              <a:noFill/>
              <a:ln w="28440">
                <a:solidFill>
                  <a:schemeClr val="accent3">
                    <a:lumMod val="50000"/>
                  </a:schemeClr>
                </a:solidFill>
                <a:prstDash val="sysDot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dirty="0">
                  <a:solidFill>
                    <a:srgbClr val="A50021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</p:grp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176213"/>
            <a:ext cx="5586413" cy="66357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l-PL" sz="2800" b="1" dirty="0">
                <a:solidFill>
                  <a:srgbClr val="C00000"/>
                </a:solidFill>
              </a:rPr>
              <a:t>Bottomoni</a:t>
            </a:r>
            <a:r>
              <a:rPr lang="en-US" sz="2800" b="1" dirty="0">
                <a:solidFill>
                  <a:srgbClr val="C00000"/>
                </a:solidFill>
              </a:rPr>
              <a:t>um</a:t>
            </a:r>
            <a:br>
              <a:rPr lang="en-US" sz="2800" b="1" dirty="0">
                <a:solidFill>
                  <a:srgbClr val="C00000"/>
                </a:solidFill>
              </a:rPr>
            </a:br>
            <a:r>
              <a:rPr lang="en-US" sz="2800" b="1" dirty="0">
                <a:solidFill>
                  <a:srgbClr val="C00000"/>
                </a:solidFill>
              </a:rPr>
              <a:t>in the standard quark model </a:t>
            </a:r>
          </a:p>
        </p:txBody>
      </p:sp>
      <p:sp>
        <p:nvSpPr>
          <p:cNvPr id="371720" name="Text Box 40"/>
          <p:cNvSpPr txBox="1">
            <a:spLocks noGrp="1" noChangeArrowheads="1"/>
          </p:cNvSpPr>
          <p:nvPr>
            <p:ph type="body" idx="1"/>
          </p:nvPr>
        </p:nvSpPr>
        <p:spPr>
          <a:xfrm>
            <a:off x="6240463" y="1770063"/>
            <a:ext cx="2770187" cy="2852737"/>
          </a:xfrm>
          <a:gradFill rotWithShape="1">
            <a:gsLst>
              <a:gs pos="0">
                <a:srgbClr val="DDDDDD">
                  <a:alpha val="51999"/>
                </a:srgbClr>
              </a:gs>
              <a:gs pos="100000">
                <a:srgbClr val="E5E5E5"/>
              </a:gs>
            </a:gsLst>
            <a:lin ang="5400000" scaled="1"/>
          </a:gradFill>
          <a:ln/>
        </p:spPr>
        <p:txBody>
          <a:bodyPr/>
          <a:lstStyle/>
          <a:p>
            <a:pPr algn="r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800" b="1" dirty="0">
                <a:solidFill>
                  <a:schemeClr val="tx1"/>
                </a:solidFill>
              </a:rPr>
              <a:t>n</a:t>
            </a:r>
            <a:r>
              <a:rPr lang="en-US" sz="2800" b="1" baseline="30000" dirty="0">
                <a:solidFill>
                  <a:schemeClr val="tx1"/>
                </a:solidFill>
              </a:rPr>
              <a:t>(2S+1)</a:t>
            </a:r>
            <a:r>
              <a:rPr lang="en-US" sz="2800" b="1" dirty="0">
                <a:solidFill>
                  <a:schemeClr val="tx1"/>
                </a:solidFill>
              </a:rPr>
              <a:t>L</a:t>
            </a:r>
            <a:r>
              <a:rPr lang="en-US" sz="2800" b="1" baseline="-25000" dirty="0">
                <a:solidFill>
                  <a:schemeClr val="tx1"/>
                </a:solidFill>
              </a:rPr>
              <a:t>J</a:t>
            </a:r>
            <a:endParaRPr lang="it-IT" sz="2800" b="1" baseline="-250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tx1"/>
                </a:solidFill>
              </a:rPr>
              <a:t>n  </a:t>
            </a:r>
            <a:r>
              <a:rPr lang="en-US" sz="1600" b="1" dirty="0">
                <a:solidFill>
                  <a:schemeClr val="tx1"/>
                </a:solidFill>
              </a:rPr>
              <a:t>radial quantum number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tx1"/>
                </a:solidFill>
              </a:rPr>
              <a:t>S </a:t>
            </a:r>
            <a:r>
              <a:rPr lang="en-US" sz="1600" b="1" dirty="0">
                <a:solidFill>
                  <a:schemeClr val="tx1"/>
                </a:solidFill>
              </a:rPr>
              <a:t>total spin of q-antiq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tx1"/>
                </a:solidFill>
              </a:rPr>
              <a:t>L </a:t>
            </a:r>
            <a:r>
              <a:rPr lang="en-US" sz="1600" b="1" dirty="0">
                <a:solidFill>
                  <a:schemeClr val="tx1"/>
                </a:solidFill>
              </a:rPr>
              <a:t>relative orbital ang. mom.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1400" b="1" dirty="0">
                <a:solidFill>
                  <a:schemeClr val="tx1"/>
                </a:solidFill>
              </a:rPr>
              <a:t>L = </a:t>
            </a:r>
            <a:r>
              <a:rPr lang="en-US" sz="1400" b="1" dirty="0">
                <a:solidFill>
                  <a:srgbClr val="990033"/>
                </a:solidFill>
              </a:rPr>
              <a:t>0, 1, 2 ...</a:t>
            </a:r>
            <a:r>
              <a:rPr lang="en-US" sz="1400" b="1" dirty="0"/>
              <a:t> </a:t>
            </a:r>
            <a:r>
              <a:rPr lang="en-US" sz="1400" b="1" dirty="0">
                <a:solidFill>
                  <a:schemeClr val="tx1"/>
                </a:solidFill>
              </a:rPr>
              <a:t>correspond to </a:t>
            </a:r>
            <a:r>
              <a:rPr lang="en-US" sz="1400" b="1" dirty="0">
                <a:solidFill>
                  <a:srgbClr val="990033"/>
                </a:solidFill>
              </a:rPr>
              <a:t>S, P, D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tx1"/>
                </a:solidFill>
              </a:rPr>
              <a:t>J = S + L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tx1"/>
                </a:solidFill>
              </a:rPr>
              <a:t>P = (–1)</a:t>
            </a:r>
            <a:r>
              <a:rPr lang="en-US" sz="2000" b="1" baseline="30000" dirty="0">
                <a:solidFill>
                  <a:schemeClr val="tx1"/>
                </a:solidFill>
              </a:rPr>
              <a:t>L+1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1600" b="1" dirty="0">
                <a:solidFill>
                  <a:schemeClr val="tx1"/>
                </a:solidFill>
              </a:rPr>
              <a:t>parity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sz="2000" b="1" dirty="0">
                <a:solidFill>
                  <a:schemeClr val="tx1"/>
                </a:solidFill>
              </a:rPr>
              <a:t>C = (–1)</a:t>
            </a:r>
            <a:r>
              <a:rPr lang="en-US" sz="2000" b="1" baseline="30000" dirty="0">
                <a:solidFill>
                  <a:schemeClr val="tx1"/>
                </a:solidFill>
              </a:rPr>
              <a:t>L+S</a:t>
            </a:r>
            <a:r>
              <a:rPr lang="en-US" sz="2000" b="1" dirty="0">
                <a:solidFill>
                  <a:schemeClr val="tx1"/>
                </a:solidFill>
              </a:rPr>
              <a:t>  </a:t>
            </a:r>
            <a:r>
              <a:rPr lang="en-US" sz="1600" b="1" dirty="0">
                <a:solidFill>
                  <a:schemeClr val="tx1"/>
                </a:solidFill>
              </a:rPr>
              <a:t>charge conj.</a:t>
            </a:r>
          </a:p>
        </p:txBody>
      </p:sp>
      <p:sp>
        <p:nvSpPr>
          <p:cNvPr id="371734" name="Text Box 22"/>
          <p:cNvSpPr txBox="1">
            <a:spLocks noChangeArrowheads="1"/>
          </p:cNvSpPr>
          <p:nvPr/>
        </p:nvSpPr>
        <p:spPr bwMode="auto">
          <a:xfrm>
            <a:off x="822325" y="58324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71735" name="Text Box 23"/>
          <p:cNvSpPr txBox="1">
            <a:spLocks noChangeArrowheads="1"/>
          </p:cNvSpPr>
          <p:nvPr/>
        </p:nvSpPr>
        <p:spPr bwMode="auto">
          <a:xfrm>
            <a:off x="1039813" y="58197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71737" name="Text Box 25"/>
          <p:cNvSpPr txBox="1">
            <a:spLocks noChangeArrowheads="1"/>
          </p:cNvSpPr>
          <p:nvPr/>
        </p:nvSpPr>
        <p:spPr bwMode="auto">
          <a:xfrm>
            <a:off x="865188" y="5648325"/>
            <a:ext cx="7413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 dirty="0">
                <a:solidFill>
                  <a:srgbClr val="002060"/>
                </a:solidFill>
              </a:rPr>
              <a:t>The heaviest quarkonium provide a unique non-relativistic system </a:t>
            </a:r>
          </a:p>
          <a:p>
            <a:pPr algn="r"/>
            <a:r>
              <a:rPr lang="en-US" sz="2000" b="1" dirty="0">
                <a:solidFill>
                  <a:srgbClr val="002060"/>
                </a:solidFill>
              </a:rPr>
              <a:t>for QCD testing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grpSp>
        <p:nvGrpSpPr>
          <p:cNvPr id="29" name="Group 2"/>
          <p:cNvGrpSpPr>
            <a:grpSpLocks/>
          </p:cNvGrpSpPr>
          <p:nvPr/>
        </p:nvGrpSpPr>
        <p:grpSpPr bwMode="auto">
          <a:xfrm>
            <a:off x="7020272" y="260648"/>
            <a:ext cx="1800225" cy="1052513"/>
            <a:chOff x="4485" y="118"/>
            <a:chExt cx="1134" cy="663"/>
          </a:xfrm>
        </p:grpSpPr>
        <p:sp>
          <p:nvSpPr>
            <p:cNvPr id="30" name="Oval 3"/>
            <p:cNvSpPr>
              <a:spLocks noChangeArrowheads="1"/>
            </p:cNvSpPr>
            <p:nvPr/>
          </p:nvSpPr>
          <p:spPr bwMode="auto">
            <a:xfrm>
              <a:off x="4567" y="118"/>
              <a:ext cx="544" cy="49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3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3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4800" b="1" dirty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31" name="Line 4"/>
            <p:cNvSpPr>
              <a:spLocks noChangeShapeType="1"/>
            </p:cNvSpPr>
            <p:nvPr/>
          </p:nvSpPr>
          <p:spPr bwMode="auto">
            <a:xfrm>
              <a:off x="4772" y="205"/>
              <a:ext cx="127" cy="1"/>
            </a:xfrm>
            <a:prstGeom prst="line">
              <a:avLst/>
            </a:prstGeom>
            <a:noFill/>
            <a:ln w="38160">
              <a:solidFill>
                <a:srgbClr val="000066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</a:pPr>
              <a:endParaRPr lang="ru-RU" dirty="0">
                <a:solidFill>
                  <a:srgbClr val="A50021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4989" y="275"/>
              <a:ext cx="544" cy="499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6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6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US" sz="4800" b="1" dirty="0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33" name="Oval 6"/>
            <p:cNvSpPr>
              <a:spLocks noChangeArrowheads="1"/>
            </p:cNvSpPr>
            <p:nvPr/>
          </p:nvSpPr>
          <p:spPr bwMode="auto">
            <a:xfrm rot="-4260000">
              <a:off x="4734" y="-103"/>
              <a:ext cx="635" cy="1134"/>
            </a:xfrm>
            <a:prstGeom prst="ellipse">
              <a:avLst/>
            </a:prstGeom>
            <a:noFill/>
            <a:ln w="28440">
              <a:solidFill>
                <a:schemeClr val="accent3">
                  <a:lumMod val="50000"/>
                </a:schemeClr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dirty="0">
                <a:solidFill>
                  <a:srgbClr val="A50021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207963" y="1016000"/>
            <a:ext cx="5764212" cy="4498975"/>
            <a:chOff x="207963" y="1016000"/>
            <a:chExt cx="5764212" cy="4498975"/>
          </a:xfrm>
        </p:grpSpPr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207963" y="1016000"/>
              <a:ext cx="5764212" cy="4498975"/>
              <a:chOff x="131" y="640"/>
              <a:chExt cx="3631" cy="2834"/>
            </a:xfrm>
          </p:grpSpPr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131" y="640"/>
                <a:ext cx="3630" cy="2804"/>
                <a:chOff x="0" y="752"/>
                <a:chExt cx="3630" cy="2804"/>
              </a:xfrm>
            </p:grpSpPr>
            <p:pic>
              <p:nvPicPr>
                <p:cNvPr id="371722" name="Picture 10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3630" cy="28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371723" name="Line 11"/>
                <p:cNvSpPr>
                  <a:spLocks noChangeShapeType="1"/>
                </p:cNvSpPr>
                <p:nvPr/>
              </p:nvSpPr>
              <p:spPr bwMode="auto">
                <a:xfrm>
                  <a:off x="383" y="1659"/>
                  <a:ext cx="3147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371724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902" y="1449"/>
                  <a:ext cx="150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>
                      <a:solidFill>
                        <a:srgbClr val="FF0000"/>
                      </a:solidFill>
                    </a:rPr>
                    <a:t>open bottom threshold</a:t>
                  </a:r>
                  <a:endParaRPr lang="ru-RU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71725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58" y="1429"/>
                  <a:ext cx="38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>
                      <a:solidFill>
                        <a:srgbClr val="FF0000"/>
                      </a:solidFill>
                    </a:rPr>
                    <a:t>2M</a:t>
                  </a:r>
                  <a:r>
                    <a:rPr lang="en-US" b="1" baseline="-25000" dirty="0">
                      <a:solidFill>
                        <a:srgbClr val="FF0000"/>
                      </a:solidFill>
                    </a:rPr>
                    <a:t>B</a:t>
                  </a:r>
                  <a:endParaRPr lang="ru-RU" b="1" baseline="-250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71726" name="Oval 14"/>
                <p:cNvSpPr>
                  <a:spLocks noChangeArrowheads="1"/>
                </p:cNvSpPr>
                <p:nvPr/>
              </p:nvSpPr>
              <p:spPr bwMode="auto">
                <a:xfrm>
                  <a:off x="418" y="3000"/>
                  <a:ext cx="515" cy="241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71728" name="Oval 16"/>
                <p:cNvSpPr>
                  <a:spLocks noChangeArrowheads="1"/>
                </p:cNvSpPr>
                <p:nvPr/>
              </p:nvSpPr>
              <p:spPr bwMode="auto">
                <a:xfrm>
                  <a:off x="1677" y="2323"/>
                  <a:ext cx="515" cy="241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71729" name="Oval 17"/>
                <p:cNvSpPr>
                  <a:spLocks noChangeArrowheads="1"/>
                </p:cNvSpPr>
                <p:nvPr/>
              </p:nvSpPr>
              <p:spPr bwMode="auto">
                <a:xfrm>
                  <a:off x="1680" y="1868"/>
                  <a:ext cx="515" cy="241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71730" name="Oval 18"/>
                <p:cNvSpPr>
                  <a:spLocks noChangeArrowheads="1"/>
                </p:cNvSpPr>
                <p:nvPr/>
              </p:nvSpPr>
              <p:spPr bwMode="auto">
                <a:xfrm>
                  <a:off x="2977" y="1997"/>
                  <a:ext cx="515" cy="241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71732" name="Oval 20"/>
                <p:cNvSpPr>
                  <a:spLocks noChangeArrowheads="1"/>
                </p:cNvSpPr>
                <p:nvPr/>
              </p:nvSpPr>
              <p:spPr bwMode="auto">
                <a:xfrm>
                  <a:off x="422" y="2234"/>
                  <a:ext cx="515" cy="241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371736" name="Text Box 24"/>
              <p:cNvSpPr txBox="1">
                <a:spLocks noChangeArrowheads="1"/>
              </p:cNvSpPr>
              <p:nvPr/>
            </p:nvSpPr>
            <p:spPr bwMode="auto">
              <a:xfrm>
                <a:off x="1997" y="2688"/>
                <a:ext cx="1765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dirty="0">
                    <a:solidFill>
                      <a:srgbClr val="002060"/>
                    </a:solidFill>
                  </a:rPr>
                  <a:t>States below open bottom</a:t>
                </a:r>
              </a:p>
              <a:p>
                <a:r>
                  <a:rPr lang="en-US" dirty="0">
                    <a:solidFill>
                      <a:srgbClr val="002060"/>
                    </a:solidFill>
                  </a:rPr>
                  <a:t> threshold are narrow </a:t>
                </a:r>
              </a:p>
            </p:txBody>
          </p:sp>
          <p:sp>
            <p:nvSpPr>
              <p:cNvPr id="371739" name="Rectangle 27"/>
              <p:cNvSpPr>
                <a:spLocks noChangeArrowheads="1"/>
              </p:cNvSpPr>
              <p:nvPr/>
            </p:nvSpPr>
            <p:spPr bwMode="auto">
              <a:xfrm>
                <a:off x="1117" y="689"/>
                <a:ext cx="646" cy="2785"/>
              </a:xfrm>
              <a:prstGeom prst="rect">
                <a:avLst/>
              </a:prstGeom>
              <a:noFill/>
              <a:ln w="19050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27" name="Oval 19"/>
            <p:cNvSpPr>
              <a:spLocks noChangeArrowheads="1"/>
            </p:cNvSpPr>
            <p:nvPr/>
          </p:nvSpPr>
          <p:spPr bwMode="auto">
            <a:xfrm>
              <a:off x="3923928" y="2780928"/>
              <a:ext cx="817563" cy="382588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8" name="Oval 19"/>
            <p:cNvSpPr>
              <a:spLocks noChangeArrowheads="1"/>
            </p:cNvSpPr>
            <p:nvPr/>
          </p:nvSpPr>
          <p:spPr bwMode="auto">
            <a:xfrm>
              <a:off x="3923928" y="3573016"/>
              <a:ext cx="817563" cy="382588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E1101A6-AC87-AB4B-9C72-2D681768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33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>
          <a:xfrm>
            <a:off x="498475" y="0"/>
            <a:ext cx="5297661" cy="620688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</a:rPr>
              <a:t>Vector bottomonium states</a:t>
            </a:r>
            <a:endParaRPr lang="el-GR" sz="2800" b="1" dirty="0">
              <a:solidFill>
                <a:srgbClr val="C00000"/>
              </a:solidFill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73791" name="Text Box 31"/>
          <p:cNvSpPr txBox="1">
            <a:spLocks noChangeArrowheads="1"/>
          </p:cNvSpPr>
          <p:nvPr/>
        </p:nvSpPr>
        <p:spPr bwMode="auto">
          <a:xfrm>
            <a:off x="2227263" y="5314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73801" name="Rectangle 41"/>
          <p:cNvSpPr>
            <a:spLocks noChangeArrowheads="1"/>
          </p:cNvSpPr>
          <p:nvPr/>
        </p:nvSpPr>
        <p:spPr bwMode="auto">
          <a:xfrm>
            <a:off x="107504" y="3571876"/>
            <a:ext cx="4750248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PDG: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ϒ(1S), ϒ(2S), ϒ(3S), ϒ(4S), 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but...</a:t>
            </a:r>
            <a:r>
              <a:rPr lang="en-US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ϒ(10860) 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and </a:t>
            </a:r>
            <a:r>
              <a:rPr lang="en-US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ϒ(11020)  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[Common names </a:t>
            </a:r>
            <a:r>
              <a:rPr lang="en-US" b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ϒ(5S), ϒ(6S)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]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</a:pPr>
            <a:endParaRPr lang="en-US" dirty="0">
              <a:solidFill>
                <a:srgbClr val="002060"/>
              </a:solidFill>
              <a:cs typeface="Times New Roman" pitchFamily="18" charset="0"/>
              <a:sym typeface="Symbol" pitchFamily="18" charset="2"/>
            </a:endParaRPr>
          </a:p>
          <a:p>
            <a:pPr marL="342900" indent="-342900" algn="r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</a:pPr>
            <a:r>
              <a:rPr lang="en-US" b="1" i="1" dirty="0">
                <a:solidFill>
                  <a:srgbClr val="002060"/>
                </a:solidFill>
                <a:cs typeface="Times New Roman" pitchFamily="18" charset="0"/>
              </a:rPr>
              <a:t>Study bottomonium states using transitions of </a:t>
            </a:r>
            <a:r>
              <a:rPr lang="en-US" b="1" i="1" dirty="0">
                <a:solidFill>
                  <a:srgbClr val="C00000"/>
                </a:solidFill>
                <a:cs typeface="Times New Roman" pitchFamily="18" charset="0"/>
                <a:sym typeface="Symbol" pitchFamily="18" charset="2"/>
              </a:rPr>
              <a:t>ϒ(nS)</a:t>
            </a:r>
            <a:r>
              <a:rPr lang="en-US" b="1" i="1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states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Font typeface="Courier New" pitchFamily="49" charset="0"/>
              <a:buChar char="o"/>
            </a:pPr>
            <a:r>
              <a:rPr lang="el-GR" dirty="0">
                <a:solidFill>
                  <a:srgbClr val="002060"/>
                </a:solidFill>
                <a:cs typeface="Times New Roman" pitchFamily="18" charset="0"/>
              </a:rPr>
              <a:t>ϒ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(4S)</a:t>
            </a:r>
            <a:r>
              <a:rPr lang="en-US" dirty="0">
                <a:solidFill>
                  <a:srgbClr val="002060"/>
                </a:solidFill>
                <a:cs typeface="Times New Roman"/>
              </a:rPr>
              <a:t>→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BB   (B = B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0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or B</a:t>
            </a:r>
            <a:r>
              <a:rPr lang="en-US" i="1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+</a:t>
            </a:r>
            <a:r>
              <a:rPr lang="en-US" i="1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) </a:t>
            </a:r>
          </a:p>
          <a:p>
            <a:pPr marL="342900" indent="-342900" algn="r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</a:pPr>
            <a:r>
              <a:rPr lang="en-US" b="1" i="1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en-US" b="1" i="1" u="sng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“B physics” at B-factories</a:t>
            </a:r>
            <a:r>
              <a:rPr lang="el-GR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en-US" b="1" dirty="0">
              <a:solidFill>
                <a:srgbClr val="002060"/>
              </a:solidFill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Font typeface="Courier New" pitchFamily="49" charset="0"/>
              <a:buChar char="o"/>
            </a:pPr>
            <a:r>
              <a:rPr lang="el-GR" dirty="0">
                <a:solidFill>
                  <a:srgbClr val="002060"/>
                </a:solidFill>
                <a:cs typeface="Times New Roman" pitchFamily="18" charset="0"/>
              </a:rPr>
              <a:t>ϒ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(nS)</a:t>
            </a:r>
            <a:r>
              <a:rPr lang="en-US" dirty="0">
                <a:solidFill>
                  <a:srgbClr val="002060"/>
                </a:solidFill>
                <a:cs typeface="Times New Roman"/>
              </a:rPr>
              <a:t>→</a:t>
            </a:r>
            <a:r>
              <a:rPr lang="el-GR" dirty="0">
                <a:solidFill>
                  <a:srgbClr val="002060"/>
                </a:solidFill>
                <a:cs typeface="Times New Roman"/>
              </a:rPr>
              <a:t>γ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bb , n =2,3</a:t>
            </a:r>
            <a:endParaRPr lang="en-US" i="1" u="sng" dirty="0">
              <a:solidFill>
                <a:srgbClr val="002060"/>
              </a:solidFill>
              <a:cs typeface="Times New Roman" pitchFamily="18" charset="0"/>
              <a:sym typeface="Symbol" pitchFamily="18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Font typeface="Courier New" pitchFamily="49" charset="0"/>
              <a:buChar char="o"/>
            </a:pPr>
            <a:r>
              <a:rPr lang="el-GR" dirty="0">
                <a:solidFill>
                  <a:srgbClr val="002060"/>
                </a:solidFill>
                <a:cs typeface="Times New Roman" pitchFamily="18" charset="0"/>
              </a:rPr>
              <a:t>ϒ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(10860) </a:t>
            </a:r>
            <a:r>
              <a:rPr lang="en-US" dirty="0">
                <a:solidFill>
                  <a:srgbClr val="002060"/>
                </a:solidFill>
                <a:cs typeface="Times New Roman"/>
              </a:rPr>
              <a:t>→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(*)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(*)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, B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(*)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(*)</a:t>
            </a:r>
            <a:r>
              <a:rPr lang="el-GR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π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, BB</a:t>
            </a:r>
            <a:r>
              <a:rPr lang="el-GR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ππ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, B</a:t>
            </a:r>
            <a:r>
              <a:rPr lang="en-US" baseline="-25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s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(*)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B</a:t>
            </a:r>
            <a:r>
              <a:rPr lang="en-US" baseline="-25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s</a:t>
            </a:r>
            <a:r>
              <a:rPr lang="en-US" baseline="30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(*)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, </a:t>
            </a:r>
            <a:r>
              <a:rPr lang="el-GR" dirty="0">
                <a:solidFill>
                  <a:srgbClr val="002060"/>
                </a:solidFill>
                <a:cs typeface="Times New Roman" pitchFamily="18" charset="0"/>
              </a:rPr>
              <a:t>ϒ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(nS) </a:t>
            </a:r>
            <a:r>
              <a:rPr lang="el-GR" dirty="0">
                <a:solidFill>
                  <a:srgbClr val="002060"/>
                </a:solidFill>
                <a:cs typeface="Times New Roman" pitchFamily="18" charset="0"/>
              </a:rPr>
              <a:t>ππ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el-GR" dirty="0">
                <a:solidFill>
                  <a:srgbClr val="002060"/>
                </a:solidFill>
                <a:cs typeface="Times New Roman" pitchFamily="18" charset="0"/>
              </a:rPr>
              <a:t>ϒ</a:t>
            </a: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(nS)X... etc</a:t>
            </a:r>
          </a:p>
        </p:txBody>
      </p:sp>
      <p:grpSp>
        <p:nvGrpSpPr>
          <p:cNvPr id="34" name="Group 210"/>
          <p:cNvGrpSpPr>
            <a:grpSpLocks/>
          </p:cNvGrpSpPr>
          <p:nvPr/>
        </p:nvGrpSpPr>
        <p:grpSpPr bwMode="auto">
          <a:xfrm>
            <a:off x="5796136" y="116632"/>
            <a:ext cx="3141662" cy="3270250"/>
            <a:chOff x="3678" y="94"/>
            <a:chExt cx="1979" cy="2060"/>
          </a:xfrm>
        </p:grpSpPr>
        <p:pic>
          <p:nvPicPr>
            <p:cNvPr id="35" name="Picture 81" descr="ypsilo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78" y="94"/>
              <a:ext cx="1979" cy="2060"/>
            </a:xfrm>
            <a:prstGeom prst="rect">
              <a:avLst/>
            </a:prstGeom>
            <a:noFill/>
          </p:spPr>
        </p:pic>
        <p:pic>
          <p:nvPicPr>
            <p:cNvPr id="36" name="Picture 198" descr="image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9" y="283"/>
              <a:ext cx="355" cy="355"/>
            </a:xfrm>
            <a:prstGeom prst="rect">
              <a:avLst/>
            </a:prstGeom>
            <a:noFill/>
          </p:spPr>
        </p:pic>
        <p:sp>
          <p:nvSpPr>
            <p:cNvPr id="37" name="Rectangle 199"/>
            <p:cNvSpPr>
              <a:spLocks noChangeArrowheads="1"/>
            </p:cNvSpPr>
            <p:nvPr/>
          </p:nvSpPr>
          <p:spPr bwMode="auto">
            <a:xfrm>
              <a:off x="4841" y="94"/>
              <a:ext cx="788" cy="14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i="1" dirty="0">
                  <a:solidFill>
                    <a:schemeClr val="tx1"/>
                  </a:solidFill>
                </a:rPr>
                <a:t>PRL54,381(1985) </a:t>
              </a:r>
            </a:p>
          </p:txBody>
        </p:sp>
        <p:sp>
          <p:nvSpPr>
            <p:cNvPr id="38" name="Text Box 202"/>
            <p:cNvSpPr txBox="1">
              <a:spLocks noChangeArrowheads="1"/>
            </p:cNvSpPr>
            <p:nvPr/>
          </p:nvSpPr>
          <p:spPr bwMode="auto">
            <a:xfrm>
              <a:off x="4515" y="718"/>
              <a:ext cx="6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b="1">
                  <a:solidFill>
                    <a:srgbClr val="FF0000"/>
                  </a:solidFill>
                  <a:cs typeface="Times New Roman" pitchFamily="18" charset="0"/>
                </a:rPr>
                <a:t>ϒ</a:t>
              </a:r>
              <a:r>
                <a:rPr lang="en-US" b="1" dirty="0">
                  <a:solidFill>
                    <a:srgbClr val="FF0000"/>
                  </a:solidFill>
                  <a:cs typeface="Times New Roman" pitchFamily="18" charset="0"/>
                </a:rPr>
                <a:t>(10860)</a:t>
              </a:r>
              <a:endParaRPr lang="el-GR" b="1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39" name="Text Box 203"/>
            <p:cNvSpPr txBox="1">
              <a:spLocks noChangeArrowheads="1"/>
            </p:cNvSpPr>
            <p:nvPr/>
          </p:nvSpPr>
          <p:spPr bwMode="auto">
            <a:xfrm>
              <a:off x="4786" y="1604"/>
              <a:ext cx="6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b="1">
                  <a:solidFill>
                    <a:srgbClr val="FF0000"/>
                  </a:solidFill>
                  <a:cs typeface="Times New Roman" pitchFamily="18" charset="0"/>
                </a:rPr>
                <a:t>ϒ</a:t>
              </a:r>
              <a:r>
                <a:rPr lang="en-US" b="1" dirty="0">
                  <a:solidFill>
                    <a:srgbClr val="FF0000"/>
                  </a:solidFill>
                  <a:cs typeface="Times New Roman" pitchFamily="18" charset="0"/>
                </a:rPr>
                <a:t>(11020</a:t>
              </a:r>
              <a:r>
                <a:rPr lang="en-US" b="1" dirty="0">
                  <a:solidFill>
                    <a:srgbClr val="A50021"/>
                  </a:solidFill>
                  <a:cs typeface="Times New Roman" pitchFamily="18" charset="0"/>
                </a:rPr>
                <a:t>)</a:t>
              </a:r>
              <a:endParaRPr lang="el-GR" b="1">
                <a:solidFill>
                  <a:srgbClr val="A50021"/>
                </a:solidFill>
                <a:cs typeface="Times New Roman" pitchFamily="18" charset="0"/>
              </a:endParaRPr>
            </a:p>
          </p:txBody>
        </p:sp>
        <p:sp>
          <p:nvSpPr>
            <p:cNvPr id="40" name="Line 204"/>
            <p:cNvSpPr>
              <a:spLocks noChangeShapeType="1"/>
            </p:cNvSpPr>
            <p:nvPr/>
          </p:nvSpPr>
          <p:spPr bwMode="auto">
            <a:xfrm>
              <a:off x="4832" y="911"/>
              <a:ext cx="34" cy="2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Line 205"/>
            <p:cNvSpPr>
              <a:spLocks noChangeShapeType="1"/>
            </p:cNvSpPr>
            <p:nvPr/>
          </p:nvSpPr>
          <p:spPr bwMode="auto">
            <a:xfrm flipV="1">
              <a:off x="5124" y="1367"/>
              <a:ext cx="0" cy="21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</p:grpSp>
      <p:grpSp>
        <p:nvGrpSpPr>
          <p:cNvPr id="30" name="Группа 44"/>
          <p:cNvGrpSpPr/>
          <p:nvPr/>
        </p:nvGrpSpPr>
        <p:grpSpPr>
          <a:xfrm>
            <a:off x="4896544" y="3573016"/>
            <a:ext cx="4139952" cy="3104812"/>
            <a:chOff x="4537323" y="862807"/>
            <a:chExt cx="4139952" cy="3104812"/>
          </a:xfrm>
        </p:grpSpPr>
        <p:pic>
          <p:nvPicPr>
            <p:cNvPr id="31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37323" y="908721"/>
              <a:ext cx="4139952" cy="3058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5430838" y="1144588"/>
              <a:ext cx="2517036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tx1"/>
                  </a:solidFill>
                </a:rPr>
                <a:t>R</a:t>
              </a:r>
              <a:r>
                <a:rPr lang="en-US" sz="1400" b="1" baseline="-25000" dirty="0">
                  <a:solidFill>
                    <a:schemeClr val="tx1"/>
                  </a:solidFill>
                </a:rPr>
                <a:t>b</a:t>
              </a:r>
              <a:r>
                <a:rPr lang="en-US" sz="1400" b="1" dirty="0">
                  <a:solidFill>
                    <a:schemeClr val="tx1"/>
                  </a:solidFill>
                </a:rPr>
                <a:t> = </a:t>
              </a:r>
              <a:r>
                <a:rPr lang="el-GR" sz="1400" b="1" dirty="0">
                  <a:solidFill>
                    <a:schemeClr val="tx1"/>
                  </a:solidFill>
                  <a:cs typeface="Times New Roman" pitchFamily="18" charset="0"/>
                </a:rPr>
                <a:t>σ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</a:rPr>
                <a:t>(e</a:t>
              </a:r>
              <a:r>
                <a:rPr lang="en-US" sz="1400" b="1" baseline="30000" dirty="0">
                  <a:solidFill>
                    <a:schemeClr val="tx1"/>
                  </a:solidFill>
                  <a:cs typeface="Times New Roman" pitchFamily="18" charset="0"/>
                </a:rPr>
                <a:t>+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</a:rPr>
                <a:t>e</a:t>
              </a:r>
              <a:r>
                <a:rPr lang="el-GR" sz="1400" b="1" baseline="30000" dirty="0">
                  <a:solidFill>
                    <a:schemeClr val="tx1"/>
                  </a:solidFill>
                  <a:cs typeface="Times New Roman" pitchFamily="18" charset="0"/>
                </a:rPr>
                <a:t>–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</a:rPr>
                <a:t> </a:t>
              </a:r>
              <a:r>
                <a:rPr lang="el-GR" sz="14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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bb)/(e</a:t>
              </a:r>
              <a:r>
                <a:rPr lang="en-US" sz="14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+</a:t>
              </a:r>
              <a:r>
                <a:rPr lang="en-US" sz="14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e</a:t>
              </a:r>
              <a:r>
                <a:rPr lang="el-GR" sz="14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–</a:t>
              </a:r>
              <a:r>
                <a:rPr lang="el-GR" sz="14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</a:t>
              </a:r>
              <a:r>
                <a:rPr lang="en-US" sz="14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+</a:t>
              </a:r>
              <a:r>
                <a:rPr lang="el-GR" sz="1400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l-GR" sz="1400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–</a:t>
              </a:r>
              <a:r>
                <a:rPr lang="en-US" sz="1400" b="1" dirty="0">
                  <a:solidFill>
                    <a:schemeClr val="tx1"/>
                  </a:solidFill>
                </a:rPr>
                <a:t> )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14"/>
            <p:cNvSpPr>
              <a:spLocks noChangeArrowheads="1"/>
            </p:cNvSpPr>
            <p:nvPr/>
          </p:nvSpPr>
          <p:spPr bwMode="auto">
            <a:xfrm>
              <a:off x="6913587" y="862807"/>
              <a:ext cx="1584325" cy="26193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1100" b="1" i="1">
                  <a:solidFill>
                    <a:schemeClr val="tx1"/>
                  </a:solidFill>
                </a:rPr>
                <a:t>PRL102, 012001 (2009)</a:t>
              </a:r>
              <a:endParaRPr lang="ru-RU" sz="1100" b="1" i="1" dirty="0">
                <a:solidFill>
                  <a:schemeClr val="tx1"/>
                </a:solidFill>
              </a:endParaRPr>
            </a:p>
          </p:txBody>
        </p:sp>
        <p:pic>
          <p:nvPicPr>
            <p:cNvPr id="44" name="Picture 16" descr="BABART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039100" y="1573213"/>
              <a:ext cx="330200" cy="485775"/>
            </a:xfrm>
            <a:prstGeom prst="rect">
              <a:avLst/>
            </a:prstGeom>
            <a:noFill/>
          </p:spPr>
        </p:pic>
        <p:sp>
          <p:nvSpPr>
            <p:cNvPr id="45" name="Text Box 18"/>
            <p:cNvSpPr txBox="1">
              <a:spLocks noChangeArrowheads="1"/>
            </p:cNvSpPr>
            <p:nvPr/>
          </p:nvSpPr>
          <p:spPr bwMode="auto">
            <a:xfrm>
              <a:off x="6290666" y="3068961"/>
              <a:ext cx="98296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1600" b="1">
                  <a:solidFill>
                    <a:srgbClr val="FF0000"/>
                  </a:solidFill>
                  <a:cs typeface="Times New Roman" pitchFamily="18" charset="0"/>
                </a:rPr>
                <a:t>ϒ</a:t>
              </a:r>
              <a:r>
                <a:rPr lang="en-US" sz="1600" b="1" dirty="0">
                  <a:solidFill>
                    <a:srgbClr val="FF0000"/>
                  </a:solidFill>
                  <a:cs typeface="Times New Roman" pitchFamily="18" charset="0"/>
                </a:rPr>
                <a:t>(10860)</a:t>
              </a:r>
              <a:endParaRPr lang="el-GR" sz="1600" b="1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46" name="Text Box 19"/>
            <p:cNvSpPr txBox="1">
              <a:spLocks noChangeArrowheads="1"/>
            </p:cNvSpPr>
            <p:nvPr/>
          </p:nvSpPr>
          <p:spPr bwMode="auto">
            <a:xfrm>
              <a:off x="7073900" y="2298359"/>
              <a:ext cx="97161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l-GR" sz="1600" b="1">
                  <a:solidFill>
                    <a:srgbClr val="FF0000"/>
                  </a:solidFill>
                  <a:cs typeface="Times New Roman" pitchFamily="18" charset="0"/>
                </a:rPr>
                <a:t>ϒ</a:t>
              </a:r>
              <a:r>
                <a:rPr lang="en-US" sz="1600" b="1" dirty="0">
                  <a:solidFill>
                    <a:srgbClr val="FF0000"/>
                  </a:solidFill>
                  <a:cs typeface="Times New Roman" pitchFamily="18" charset="0"/>
                </a:rPr>
                <a:t>(11020)</a:t>
              </a:r>
              <a:endParaRPr lang="el-GR" sz="1600" b="1">
                <a:solidFill>
                  <a:srgbClr val="FF0000"/>
                </a:solidFill>
                <a:cs typeface="Times New Roman" pitchFamily="18" charset="0"/>
              </a:endParaRPr>
            </a:p>
          </p:txBody>
        </p:sp>
        <p:sp>
          <p:nvSpPr>
            <p:cNvPr id="47" name="Line 20"/>
            <p:cNvSpPr>
              <a:spLocks noChangeShapeType="1"/>
            </p:cNvSpPr>
            <p:nvPr/>
          </p:nvSpPr>
          <p:spPr bwMode="auto">
            <a:xfrm flipV="1">
              <a:off x="6769100" y="2852937"/>
              <a:ext cx="0" cy="2047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Line 22"/>
            <p:cNvSpPr>
              <a:spLocks noChangeShapeType="1"/>
            </p:cNvSpPr>
            <p:nvPr/>
          </p:nvSpPr>
          <p:spPr bwMode="auto">
            <a:xfrm>
              <a:off x="7561659" y="2636913"/>
              <a:ext cx="0" cy="1968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9" name="Line 23"/>
            <p:cNvSpPr>
              <a:spLocks noChangeShapeType="1"/>
            </p:cNvSpPr>
            <p:nvPr/>
          </p:nvSpPr>
          <p:spPr bwMode="auto">
            <a:xfrm>
              <a:off x="5220891" y="980729"/>
              <a:ext cx="0" cy="244157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0" name="Text Box 24"/>
            <p:cNvSpPr txBox="1">
              <a:spLocks noChangeArrowheads="1"/>
            </p:cNvSpPr>
            <p:nvPr/>
          </p:nvSpPr>
          <p:spPr bwMode="auto">
            <a:xfrm>
              <a:off x="5863441" y="1412777"/>
              <a:ext cx="191424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open bottom threshold</a:t>
              </a:r>
              <a:endParaRPr lang="ru-RU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107504" y="980728"/>
            <a:ext cx="3953881" cy="2592288"/>
            <a:chOff x="186071" y="548680"/>
            <a:chExt cx="3953881" cy="2592288"/>
          </a:xfrm>
        </p:grpSpPr>
        <p:grpSp>
          <p:nvGrpSpPr>
            <p:cNvPr id="29" name="Группа 28"/>
            <p:cNvGrpSpPr/>
            <p:nvPr/>
          </p:nvGrpSpPr>
          <p:grpSpPr>
            <a:xfrm>
              <a:off x="186071" y="548680"/>
              <a:ext cx="3953881" cy="2592288"/>
              <a:chOff x="809634" y="836712"/>
              <a:chExt cx="4208915" cy="3096344"/>
            </a:xfrm>
          </p:grpSpPr>
          <p:pic>
            <p:nvPicPr>
              <p:cNvPr id="373764" name="Picture 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09634" y="924743"/>
                <a:ext cx="4132262" cy="30083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</p:pic>
          <p:sp>
            <p:nvSpPr>
              <p:cNvPr id="373766" name="Rectangle 6"/>
              <p:cNvSpPr>
                <a:spLocks noChangeArrowheads="1"/>
              </p:cNvSpPr>
              <p:nvPr/>
            </p:nvSpPr>
            <p:spPr bwMode="auto">
              <a:xfrm>
                <a:off x="1699093" y="1106463"/>
                <a:ext cx="2782887" cy="132397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 dirty="0"/>
              </a:p>
            </p:txBody>
          </p:sp>
          <p:sp>
            <p:nvSpPr>
              <p:cNvPr id="373787" name="Rectangle 27"/>
              <p:cNvSpPr>
                <a:spLocks noChangeArrowheads="1"/>
              </p:cNvSpPr>
              <p:nvPr/>
            </p:nvSpPr>
            <p:spPr bwMode="auto">
              <a:xfrm>
                <a:off x="3569130" y="2298874"/>
                <a:ext cx="1449419" cy="69848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endParaRPr lang="en-US" sz="1600" b="1" dirty="0">
                  <a:solidFill>
                    <a:srgbClr val="FF0000"/>
                  </a:solidFill>
                  <a:sym typeface="Symbol" pitchFamily="18" charset="2"/>
                </a:endParaRPr>
              </a:p>
              <a:p>
                <a:r>
                  <a:rPr lang="el-GR" sz="1600" b="1">
                    <a:solidFill>
                      <a:srgbClr val="FF0000"/>
                    </a:solidFill>
                    <a:sym typeface="Symbol" pitchFamily="18" charset="2"/>
                  </a:rPr>
                  <a:t>ϒ</a:t>
                </a:r>
                <a:r>
                  <a:rPr lang="en-US" sz="1600" b="1" dirty="0">
                    <a:solidFill>
                      <a:srgbClr val="FF0000"/>
                    </a:solidFill>
                    <a:sym typeface="Symbol" pitchFamily="18" charset="2"/>
                  </a:rPr>
                  <a:t>(4S)   </a:t>
                </a:r>
              </a:p>
            </p:txBody>
          </p:sp>
          <p:sp>
            <p:nvSpPr>
              <p:cNvPr id="373788" name="Rectangle 28"/>
              <p:cNvSpPr>
                <a:spLocks noChangeArrowheads="1"/>
              </p:cNvSpPr>
              <p:nvPr/>
            </p:nvSpPr>
            <p:spPr bwMode="auto">
              <a:xfrm>
                <a:off x="2272085" y="2355826"/>
                <a:ext cx="730681" cy="404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600" b="1">
                    <a:solidFill>
                      <a:srgbClr val="FF0000"/>
                    </a:solidFill>
                    <a:sym typeface="Symbol" pitchFamily="18" charset="2"/>
                  </a:rPr>
                  <a:t>ϒ</a:t>
                </a:r>
                <a:r>
                  <a:rPr lang="en-US" sz="1600" b="1" dirty="0">
                    <a:solidFill>
                      <a:srgbClr val="FF0000"/>
                    </a:solidFill>
                    <a:sym typeface="Symbol" pitchFamily="18" charset="2"/>
                  </a:rPr>
                  <a:t>(3S)</a:t>
                </a:r>
                <a:endParaRPr lang="ru-RU" sz="1600" b="1" dirty="0">
                  <a:solidFill>
                    <a:srgbClr val="FF0000"/>
                  </a:solidFill>
                  <a:sym typeface="Symbol" pitchFamily="18" charset="2"/>
                </a:endParaRPr>
              </a:p>
            </p:txBody>
          </p:sp>
          <p:sp>
            <p:nvSpPr>
              <p:cNvPr id="373789" name="Rectangle 29"/>
              <p:cNvSpPr>
                <a:spLocks noChangeArrowheads="1"/>
              </p:cNvSpPr>
              <p:nvPr/>
            </p:nvSpPr>
            <p:spPr bwMode="auto">
              <a:xfrm>
                <a:off x="1564060" y="2100238"/>
                <a:ext cx="730681" cy="404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600" b="1">
                    <a:solidFill>
                      <a:srgbClr val="FF0000"/>
                    </a:solidFill>
                    <a:sym typeface="Symbol" pitchFamily="18" charset="2"/>
                  </a:rPr>
                  <a:t>ϒ</a:t>
                </a:r>
                <a:r>
                  <a:rPr lang="en-US" sz="1600" b="1" dirty="0">
                    <a:solidFill>
                      <a:srgbClr val="FF0000"/>
                    </a:solidFill>
                    <a:sym typeface="Symbol" pitchFamily="18" charset="2"/>
                  </a:rPr>
                  <a:t>(2S)</a:t>
                </a:r>
                <a:endParaRPr lang="ru-RU" sz="1600" b="1" dirty="0">
                  <a:solidFill>
                    <a:srgbClr val="FF0000"/>
                  </a:solidFill>
                  <a:sym typeface="Symbol" pitchFamily="18" charset="2"/>
                </a:endParaRPr>
              </a:p>
            </p:txBody>
          </p:sp>
          <p:sp>
            <p:nvSpPr>
              <p:cNvPr id="373786" name="Rectangle 26"/>
              <p:cNvSpPr>
                <a:spLocks noChangeArrowheads="1"/>
              </p:cNvSpPr>
              <p:nvPr/>
            </p:nvSpPr>
            <p:spPr bwMode="auto">
              <a:xfrm>
                <a:off x="1528372" y="1266760"/>
                <a:ext cx="730681" cy="404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600" b="1">
                    <a:solidFill>
                      <a:srgbClr val="FF0000"/>
                    </a:solidFill>
                    <a:sym typeface="Symbol" pitchFamily="18" charset="2"/>
                  </a:rPr>
                  <a:t>ϒ</a:t>
                </a:r>
                <a:r>
                  <a:rPr lang="en-US" sz="1600" b="1" dirty="0">
                    <a:solidFill>
                      <a:srgbClr val="FF0000"/>
                    </a:solidFill>
                    <a:sym typeface="Symbol" pitchFamily="18" charset="2"/>
                  </a:rPr>
                  <a:t>(1S)</a:t>
                </a:r>
                <a:endParaRPr lang="ru-RU" sz="1600" b="1" dirty="0">
                  <a:solidFill>
                    <a:srgbClr val="FF0000"/>
                  </a:solidFill>
                  <a:sym typeface="Symbol" pitchFamily="18" charset="2"/>
                </a:endParaRPr>
              </a:p>
            </p:txBody>
          </p:sp>
          <p:sp>
            <p:nvSpPr>
              <p:cNvPr id="373803" name="Text Box 43"/>
              <p:cNvSpPr txBox="1">
                <a:spLocks noChangeArrowheads="1"/>
              </p:cNvSpPr>
              <p:nvPr/>
            </p:nvSpPr>
            <p:spPr bwMode="auto">
              <a:xfrm>
                <a:off x="3119810" y="1257276"/>
                <a:ext cx="1007118" cy="404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chemeClr val="tx1"/>
                    </a:solidFill>
                  </a:rPr>
                  <a:t>J</a:t>
                </a:r>
                <a:r>
                  <a:rPr lang="en-US" sz="1600" b="1" baseline="30000" dirty="0">
                    <a:solidFill>
                      <a:schemeClr val="tx1"/>
                    </a:solidFill>
                  </a:rPr>
                  <a:t>PC </a:t>
                </a:r>
                <a:r>
                  <a:rPr lang="en-US" sz="1600" b="1" dirty="0">
                    <a:solidFill>
                      <a:schemeClr val="tx1"/>
                    </a:solidFill>
                  </a:rPr>
                  <a:t>= 1</a:t>
                </a:r>
                <a:r>
                  <a:rPr lang="en-US" sz="1600" b="1" baseline="30000" dirty="0">
                    <a:solidFill>
                      <a:schemeClr val="tx1"/>
                    </a:solidFill>
                    <a:cs typeface="Times New Roman" pitchFamily="18" charset="0"/>
                  </a:rPr>
                  <a:t>–</a:t>
                </a:r>
                <a:r>
                  <a:rPr lang="en-US" sz="1600" b="1" baseline="30000" dirty="0">
                    <a:solidFill>
                      <a:schemeClr val="tx1"/>
                    </a:solidFill>
                  </a:rPr>
                  <a:t> –</a:t>
                </a: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1763688" y="836712"/>
                <a:ext cx="1224136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dirty="0"/>
              </a:p>
            </p:txBody>
          </p:sp>
        </p:grpSp>
        <p:cxnSp>
          <p:nvCxnSpPr>
            <p:cNvPr id="52" name="Прямая соединительная линия 51"/>
            <p:cNvCxnSpPr/>
            <p:nvPr/>
          </p:nvCxnSpPr>
          <p:spPr>
            <a:xfrm>
              <a:off x="971600" y="692696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Прямоугольник 54"/>
          <p:cNvSpPr/>
          <p:nvPr/>
        </p:nvSpPr>
        <p:spPr>
          <a:xfrm>
            <a:off x="971600" y="620688"/>
            <a:ext cx="496855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sz="2000" dirty="0">
                <a:solidFill>
                  <a:srgbClr val="002060"/>
                </a:solidFill>
                <a:cs typeface="Times New Roman" pitchFamily="18" charset="0"/>
                <a:sym typeface="Symbol" pitchFamily="18" charset="2"/>
              </a:rPr>
              <a:t>Direct measurements at 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en-US" sz="2000" b="1" baseline="30000" dirty="0">
                <a:solidFill>
                  <a:srgbClr val="C00000"/>
                </a:solidFill>
                <a:cs typeface="Times New Roman" pitchFamily="18" charset="0"/>
              </a:rPr>
              <a:t>+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ru-RU" sz="2000" b="1" baseline="30000" dirty="0">
                <a:solidFill>
                  <a:srgbClr val="C00000"/>
                </a:solidFill>
                <a:cs typeface="Times New Roman" pitchFamily="18" charset="0"/>
              </a:rPr>
              <a:t>–</a:t>
            </a:r>
            <a:r>
              <a:rPr lang="en-US" sz="2000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cs typeface="Times New Roman" pitchFamily="18" charset="0"/>
              </a:rPr>
              <a:t>colliders from CUSB&amp;ARGUS&amp;CLEO to Belle &amp; BaBar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635896" y="1700808"/>
            <a:ext cx="2376264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</a:rPr>
              <a:t>The most accurate measurements of masses and widths of </a:t>
            </a:r>
            <a:r>
              <a:rPr lang="en-US" sz="2000" dirty="0">
                <a:solidFill>
                  <a:srgbClr val="C00000"/>
                </a:solidFill>
              </a:rPr>
              <a:t>ϒ(nS) </a:t>
            </a:r>
            <a:r>
              <a:rPr lang="en-US" sz="2000" dirty="0">
                <a:solidFill>
                  <a:srgbClr val="002060"/>
                </a:solidFill>
              </a:rPr>
              <a:t>states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0DF441A-4E5E-894A-A816-7AF541CAA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34</a:t>
            </a:fld>
            <a:endParaRPr lang="en-GB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Группа 120"/>
          <p:cNvGrpSpPr/>
          <p:nvPr/>
        </p:nvGrpSpPr>
        <p:grpSpPr>
          <a:xfrm>
            <a:off x="107504" y="1584149"/>
            <a:ext cx="5762625" cy="5229227"/>
            <a:chOff x="251521" y="1196752"/>
            <a:chExt cx="5762625" cy="5229227"/>
          </a:xfrm>
        </p:grpSpPr>
        <p:grpSp>
          <p:nvGrpSpPr>
            <p:cNvPr id="125" name="Группа 214"/>
            <p:cNvGrpSpPr/>
            <p:nvPr/>
          </p:nvGrpSpPr>
          <p:grpSpPr>
            <a:xfrm>
              <a:off x="251521" y="1196752"/>
              <a:ext cx="5762625" cy="5229227"/>
              <a:chOff x="1" y="852488"/>
              <a:chExt cx="5762625" cy="5229227"/>
            </a:xfrm>
          </p:grpSpPr>
          <p:grpSp>
            <p:nvGrpSpPr>
              <p:cNvPr id="129" name="Группа 207"/>
              <p:cNvGrpSpPr/>
              <p:nvPr/>
            </p:nvGrpSpPr>
            <p:grpSpPr>
              <a:xfrm>
                <a:off x="1" y="852488"/>
                <a:ext cx="5762625" cy="5229227"/>
                <a:chOff x="1" y="852488"/>
                <a:chExt cx="5762625" cy="5229227"/>
              </a:xfrm>
            </p:grpSpPr>
            <p:sp>
              <p:nvSpPr>
                <p:cNvPr id="131" name="Rectangle 34"/>
                <p:cNvSpPr>
                  <a:spLocks noChangeArrowheads="1"/>
                </p:cNvSpPr>
                <p:nvPr/>
              </p:nvSpPr>
              <p:spPr bwMode="auto">
                <a:xfrm>
                  <a:off x="627063" y="852488"/>
                  <a:ext cx="992187" cy="4206875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ru-RU" dirty="0"/>
                </a:p>
              </p:txBody>
            </p:sp>
            <p:grpSp>
              <p:nvGrpSpPr>
                <p:cNvPr id="132" name="Group 22"/>
                <p:cNvGrpSpPr>
                  <a:grpSpLocks/>
                </p:cNvGrpSpPr>
                <p:nvPr/>
              </p:nvGrpSpPr>
              <p:grpSpPr bwMode="auto">
                <a:xfrm>
                  <a:off x="1" y="1630365"/>
                  <a:ext cx="5762625" cy="4451350"/>
                  <a:chOff x="0" y="752"/>
                  <a:chExt cx="3630" cy="2804"/>
                </a:xfrm>
              </p:grpSpPr>
              <p:pic>
                <p:nvPicPr>
                  <p:cNvPr id="139" name="Picture 2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0" y="752"/>
                    <a:ext cx="3630" cy="28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140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383" y="1659"/>
                    <a:ext cx="3147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prstDash val="sysDot"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  <p:sp>
                <p:nvSpPr>
                  <p:cNvPr id="141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8" y="1429"/>
                    <a:ext cx="388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 dirty="0">
                        <a:solidFill>
                          <a:srgbClr val="FF0000"/>
                        </a:solidFill>
                      </a:rPr>
                      <a:t>2M</a:t>
                    </a:r>
                    <a:r>
                      <a:rPr lang="en-US" b="1" baseline="-25000" dirty="0">
                        <a:solidFill>
                          <a:srgbClr val="FF0000"/>
                        </a:solidFill>
                      </a:rPr>
                      <a:t>B</a:t>
                    </a:r>
                    <a:endParaRPr lang="ru-RU" b="1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33" name="Rectangle 35"/>
                <p:cNvSpPr>
                  <a:spLocks noChangeArrowheads="1"/>
                </p:cNvSpPr>
                <p:nvPr/>
              </p:nvSpPr>
              <p:spPr bwMode="auto">
                <a:xfrm>
                  <a:off x="3600400" y="1473203"/>
                  <a:ext cx="2088232" cy="417646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134" name="Rectangle 38"/>
                <p:cNvSpPr>
                  <a:spLocks noChangeArrowheads="1"/>
                </p:cNvSpPr>
                <p:nvPr/>
              </p:nvSpPr>
              <p:spPr bwMode="auto">
                <a:xfrm>
                  <a:off x="1619672" y="1916832"/>
                  <a:ext cx="936104" cy="360040"/>
                </a:xfrm>
                <a:prstGeom prst="rect">
                  <a:avLst/>
                </a:prstGeom>
                <a:solidFill>
                  <a:schemeClr val="bg1">
                    <a:alpha val="78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135" name="Rectangle 59"/>
                <p:cNvSpPr>
                  <a:spLocks noChangeArrowheads="1"/>
                </p:cNvSpPr>
                <p:nvPr/>
              </p:nvSpPr>
              <p:spPr bwMode="auto">
                <a:xfrm>
                  <a:off x="648073" y="2121275"/>
                  <a:ext cx="936104" cy="3528392"/>
                </a:xfrm>
                <a:prstGeom prst="rect">
                  <a:avLst/>
                </a:prstGeom>
                <a:solidFill>
                  <a:schemeClr val="bg1">
                    <a:alpha val="78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136" name="TextBox 135"/>
                <p:cNvSpPr txBox="1"/>
                <p:nvPr/>
              </p:nvSpPr>
              <p:spPr>
                <a:xfrm>
                  <a:off x="2411760" y="2564904"/>
                  <a:ext cx="61427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l-GR" b="1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π</a:t>
                  </a:r>
                  <a:r>
                    <a:rPr lang="en-US" b="1" baseline="30000" dirty="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+</a:t>
                  </a:r>
                  <a:r>
                    <a:rPr lang="el-GR" b="1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π</a:t>
                  </a:r>
                  <a:r>
                    <a:rPr lang="el-GR" b="1" baseline="30000">
                      <a:solidFill>
                        <a:srgbClr val="FF0000"/>
                      </a:solidFill>
                      <a:latin typeface="Times New Roman"/>
                      <a:cs typeface="Times New Roman"/>
                    </a:rPr>
                    <a:t>−</a:t>
                  </a:r>
                  <a:endParaRPr lang="en-GB" b="1" baseline="300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37" name="Прямая со стрелкой 136"/>
                <p:cNvCxnSpPr/>
                <p:nvPr/>
              </p:nvCxnSpPr>
              <p:spPr>
                <a:xfrm>
                  <a:off x="2088232" y="2508672"/>
                  <a:ext cx="792088" cy="936104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Прямая со стрелкой 137"/>
                <p:cNvCxnSpPr/>
                <p:nvPr/>
              </p:nvCxnSpPr>
              <p:spPr>
                <a:xfrm>
                  <a:off x="2088232" y="2508672"/>
                  <a:ext cx="827586" cy="1656184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0" name="Rectangle 35"/>
              <p:cNvSpPr>
                <a:spLocks noChangeArrowheads="1"/>
              </p:cNvSpPr>
              <p:nvPr/>
            </p:nvSpPr>
            <p:spPr bwMode="auto">
              <a:xfrm>
                <a:off x="1440160" y="3084736"/>
                <a:ext cx="900608" cy="2520280"/>
              </a:xfrm>
              <a:prstGeom prst="rect">
                <a:avLst/>
              </a:prstGeom>
              <a:solidFill>
                <a:schemeClr val="bg1">
                  <a:alpha val="78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126" name="Oval 27"/>
            <p:cNvSpPr>
              <a:spLocks noChangeArrowheads="1"/>
            </p:cNvSpPr>
            <p:nvPr/>
          </p:nvSpPr>
          <p:spPr bwMode="auto">
            <a:xfrm>
              <a:off x="2890341" y="4486572"/>
              <a:ext cx="817563" cy="382588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7" name="Oval 27"/>
            <p:cNvSpPr>
              <a:spLocks noChangeArrowheads="1"/>
            </p:cNvSpPr>
            <p:nvPr/>
          </p:nvSpPr>
          <p:spPr bwMode="auto">
            <a:xfrm>
              <a:off x="2987824" y="3717032"/>
              <a:ext cx="817563" cy="382588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339752" y="3861048"/>
              <a:ext cx="6142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b="1">
                  <a:solidFill>
                    <a:srgbClr val="FF0000"/>
                  </a:solidFill>
                  <a:latin typeface="Times New Roman"/>
                  <a:cs typeface="Times New Roman"/>
                </a:rPr>
                <a:t>π</a:t>
              </a:r>
              <a:r>
                <a:rPr lang="en-US" b="1" baseline="300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+</a:t>
              </a:r>
              <a:r>
                <a:rPr lang="el-GR" b="1">
                  <a:solidFill>
                    <a:srgbClr val="FF0000"/>
                  </a:solidFill>
                  <a:latin typeface="Times New Roman"/>
                  <a:cs typeface="Times New Roman"/>
                </a:rPr>
                <a:t>π</a:t>
              </a:r>
              <a:r>
                <a:rPr lang="el-GR" b="1" baseline="30000">
                  <a:solidFill>
                    <a:srgbClr val="FF0000"/>
                  </a:solidFill>
                  <a:latin typeface="Times New Roman"/>
                  <a:cs typeface="Times New Roman"/>
                </a:rPr>
                <a:t>−</a:t>
              </a:r>
              <a:endParaRPr lang="en-GB" b="1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921029" name="Text Box 5"/>
          <p:cNvSpPr txBox="1">
            <a:spLocks noChangeArrowheads="1"/>
          </p:cNvSpPr>
          <p:nvPr/>
        </p:nvSpPr>
        <p:spPr bwMode="auto">
          <a:xfrm>
            <a:off x="142844" y="1428736"/>
            <a:ext cx="2622834" cy="80021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defTabSz="914400"/>
            <a:r>
              <a:rPr lang="ru-RU" sz="1600" b="1" dirty="0">
                <a:solidFill>
                  <a:srgbClr val="C00000"/>
                </a:solidFill>
                <a:sym typeface="Symbol" pitchFamily="18" charset="2"/>
              </a:rPr>
              <a:t>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M</a:t>
            </a:r>
            <a:r>
              <a:rPr lang="en-US" sz="1600" b="1" baseline="-25000" dirty="0">
                <a:solidFill>
                  <a:srgbClr val="C00000"/>
                </a:solidFill>
                <a:sym typeface="Symbol" pitchFamily="18" charset="2"/>
              </a:rPr>
              <a:t>HF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(1P) = </a:t>
            </a:r>
            <a:r>
              <a:rPr lang="en-US" sz="1600" b="1" dirty="0">
                <a:solidFill>
                  <a:srgbClr val="C00000"/>
                </a:solidFill>
              </a:rPr>
              <a:t>0.8 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 1.1 MeV</a:t>
            </a:r>
          </a:p>
          <a:p>
            <a:r>
              <a:rPr lang="ru-RU" sz="1600" b="1" dirty="0">
                <a:solidFill>
                  <a:srgbClr val="C00000"/>
                </a:solidFill>
                <a:sym typeface="Symbol" pitchFamily="18" charset="2"/>
              </a:rPr>
              <a:t>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M</a:t>
            </a:r>
            <a:r>
              <a:rPr lang="en-US" sz="1600" b="1" baseline="-25000" dirty="0">
                <a:solidFill>
                  <a:srgbClr val="C00000"/>
                </a:solidFill>
                <a:sym typeface="Symbol" pitchFamily="18" charset="2"/>
              </a:rPr>
              <a:t>HF</a:t>
            </a:r>
            <a:r>
              <a:rPr lang="en-US" sz="1600" b="1" dirty="0">
                <a:solidFill>
                  <a:srgbClr val="C00000"/>
                </a:solidFill>
                <a:sym typeface="Symbol" pitchFamily="18" charset="2"/>
              </a:rPr>
              <a:t>(2P) = 0.5  1.2 MeV</a:t>
            </a:r>
          </a:p>
          <a:p>
            <a:r>
              <a:rPr lang="en-US" sz="1400" b="1" i="1" dirty="0"/>
              <a:t>consistent with zero,  as expected</a:t>
            </a:r>
            <a:endParaRPr lang="ru-RU" sz="1400" b="1" i="1" dirty="0"/>
          </a:p>
        </p:txBody>
      </p:sp>
      <p:sp>
        <p:nvSpPr>
          <p:cNvPr id="1921186" name="Text Box 162"/>
          <p:cNvSpPr txBox="1">
            <a:spLocks noChangeArrowheads="1"/>
          </p:cNvSpPr>
          <p:nvPr/>
        </p:nvSpPr>
        <p:spPr bwMode="auto">
          <a:xfrm>
            <a:off x="857224" y="5715016"/>
            <a:ext cx="6778138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 u="sng" dirty="0">
                <a:solidFill>
                  <a:srgbClr val="002060"/>
                </a:solidFill>
              </a:rPr>
              <a:t>Large h</a:t>
            </a:r>
            <a:r>
              <a:rPr lang="en-US" b="1" u="sng" baseline="-25000" dirty="0">
                <a:solidFill>
                  <a:srgbClr val="002060"/>
                </a:solidFill>
              </a:rPr>
              <a:t>b</a:t>
            </a:r>
            <a:r>
              <a:rPr lang="en-US" b="1" u="sng" dirty="0">
                <a:solidFill>
                  <a:srgbClr val="002060"/>
                </a:solidFill>
              </a:rPr>
              <a:t>(1P,2P) </a:t>
            </a:r>
            <a:r>
              <a:rPr lang="en-US" b="1" u="sng" dirty="0">
                <a:solidFill>
                  <a:srgbClr val="002060"/>
                </a:solidFill>
                <a:sym typeface="Symbol" pitchFamily="18" charset="2"/>
              </a:rPr>
              <a:t>production rates! Unknown intermediate state? </a:t>
            </a:r>
          </a:p>
        </p:txBody>
      </p:sp>
      <p:sp>
        <p:nvSpPr>
          <p:cNvPr id="124" name="Text Box 3"/>
          <p:cNvSpPr txBox="1">
            <a:spLocks noChangeArrowheads="1"/>
          </p:cNvSpPr>
          <p:nvPr/>
        </p:nvSpPr>
        <p:spPr bwMode="auto">
          <a:xfrm>
            <a:off x="2470682" y="-24"/>
            <a:ext cx="40774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914400"/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Observation of  h</a:t>
            </a:r>
            <a:r>
              <a:rPr lang="en-US" sz="2800" b="1" baseline="-25000" dirty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(1P,2P)</a:t>
            </a:r>
          </a:p>
        </p:txBody>
      </p:sp>
      <p:pic>
        <p:nvPicPr>
          <p:cNvPr id="14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6632"/>
            <a:ext cx="7239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Box 46"/>
          <p:cNvSpPr txBox="1"/>
          <p:nvPr/>
        </p:nvSpPr>
        <p:spPr>
          <a:xfrm>
            <a:off x="5929322" y="6140255"/>
            <a:ext cx="3098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CLEO</a:t>
            </a:r>
          </a:p>
          <a:p>
            <a:r>
              <a:rPr lang="en-US" b="1" dirty="0">
                <a:solidFill>
                  <a:srgbClr val="C00000"/>
                </a:solidFill>
              </a:rPr>
              <a:t> large  e</a:t>
            </a:r>
            <a:r>
              <a:rPr lang="en-US" b="1" baseline="30000" dirty="0">
                <a:solidFill>
                  <a:srgbClr val="C00000"/>
                </a:solidFill>
              </a:rPr>
              <a:t>+</a:t>
            </a:r>
            <a:r>
              <a:rPr lang="en-US" b="1" dirty="0">
                <a:solidFill>
                  <a:srgbClr val="C00000"/>
                </a:solidFill>
              </a:rPr>
              <a:t>e</a:t>
            </a:r>
            <a:r>
              <a:rPr lang="en-US" b="1" baseline="30000" dirty="0">
                <a:solidFill>
                  <a:srgbClr val="C00000"/>
                </a:solidFill>
                <a:cs typeface="Times New Roman"/>
              </a:rPr>
              <a:t>−</a:t>
            </a:r>
            <a:r>
              <a:rPr lang="en-US" b="1" dirty="0">
                <a:solidFill>
                  <a:srgbClr val="C00000"/>
                </a:solidFill>
                <a:cs typeface="Times New Roman"/>
              </a:rPr>
              <a:t>→Y(4260)</a:t>
            </a:r>
            <a:r>
              <a:rPr lang="el-GR" b="1" dirty="0">
                <a:solidFill>
                  <a:srgbClr val="C00000"/>
                </a:solidFill>
                <a:cs typeface="Times New Roman"/>
              </a:rPr>
              <a:t>→</a:t>
            </a:r>
            <a:r>
              <a:rPr lang="en-US" b="1" dirty="0">
                <a:solidFill>
                  <a:srgbClr val="C00000"/>
                </a:solidFill>
                <a:cs typeface="Times New Roman"/>
              </a:rPr>
              <a:t>h</a:t>
            </a:r>
            <a:r>
              <a:rPr lang="en-US" b="1" baseline="-25000" dirty="0">
                <a:solidFill>
                  <a:srgbClr val="C00000"/>
                </a:solidFill>
                <a:cs typeface="Times New Roman"/>
              </a:rPr>
              <a:t>c</a:t>
            </a:r>
            <a:r>
              <a:rPr lang="el-GR" b="1" dirty="0">
                <a:solidFill>
                  <a:srgbClr val="C00000"/>
                </a:solidFill>
                <a:cs typeface="Times New Roman"/>
              </a:rPr>
              <a:t>π</a:t>
            </a:r>
            <a:r>
              <a:rPr lang="en-US" b="1" baseline="30000" dirty="0">
                <a:solidFill>
                  <a:srgbClr val="C00000"/>
                </a:solidFill>
                <a:cs typeface="Times New Roman"/>
              </a:rPr>
              <a:t>+</a:t>
            </a:r>
            <a:r>
              <a:rPr lang="el-GR" b="1" dirty="0">
                <a:solidFill>
                  <a:srgbClr val="C00000"/>
                </a:solidFill>
                <a:cs typeface="Times New Roman"/>
              </a:rPr>
              <a:t>π</a:t>
            </a:r>
            <a:r>
              <a:rPr lang="el-GR" b="1" baseline="30000" dirty="0">
                <a:solidFill>
                  <a:srgbClr val="C00000"/>
                </a:solidFill>
                <a:cs typeface="Times New Roman"/>
              </a:rPr>
              <a:t>–</a:t>
            </a:r>
            <a:endParaRPr lang="en-GB" b="1" baseline="30000" dirty="0">
              <a:solidFill>
                <a:srgbClr val="C00000"/>
              </a:solidFill>
            </a:endParaRPr>
          </a:p>
        </p:txBody>
      </p:sp>
      <p:grpSp>
        <p:nvGrpSpPr>
          <p:cNvPr id="81" name="Группа 80"/>
          <p:cNvGrpSpPr/>
          <p:nvPr/>
        </p:nvGrpSpPr>
        <p:grpSpPr>
          <a:xfrm>
            <a:off x="2643206" y="571480"/>
            <a:ext cx="6429388" cy="2798224"/>
            <a:chOff x="2714612" y="642918"/>
            <a:chExt cx="6429388" cy="2798224"/>
          </a:xfrm>
        </p:grpSpPr>
        <p:grpSp>
          <p:nvGrpSpPr>
            <p:cNvPr id="148" name="Группа 147"/>
            <p:cNvGrpSpPr/>
            <p:nvPr/>
          </p:nvGrpSpPr>
          <p:grpSpPr>
            <a:xfrm>
              <a:off x="2714612" y="642918"/>
              <a:ext cx="6311900" cy="2606675"/>
              <a:chOff x="2667446" y="966341"/>
              <a:chExt cx="6311900" cy="2606675"/>
            </a:xfrm>
          </p:grpSpPr>
          <p:pic>
            <p:nvPicPr>
              <p:cNvPr id="1921143" name="Picture 11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667446" y="966341"/>
                <a:ext cx="6311900" cy="2606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921146" name="Text Box 122"/>
              <p:cNvSpPr txBox="1">
                <a:spLocks noChangeArrowheads="1"/>
              </p:cNvSpPr>
              <p:nvPr/>
            </p:nvSpPr>
            <p:spPr bwMode="auto">
              <a:xfrm>
                <a:off x="3347864" y="1007150"/>
                <a:ext cx="1497526" cy="26161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defTabSz="914400"/>
                <a:r>
                  <a:rPr lang="en-US" sz="1100" b="1" i="1" dirty="0"/>
                  <a:t>PRL108,032001(2012)</a:t>
                </a:r>
                <a:endParaRPr lang="ru-RU" sz="1100" b="1" i="1" dirty="0"/>
              </a:p>
            </p:txBody>
          </p:sp>
          <p:sp>
            <p:nvSpPr>
              <p:cNvPr id="1921147" name="Freeform 123"/>
              <p:cNvSpPr>
                <a:spLocks/>
              </p:cNvSpPr>
              <p:nvPr/>
            </p:nvSpPr>
            <p:spPr bwMode="auto">
              <a:xfrm>
                <a:off x="6193284" y="2485231"/>
                <a:ext cx="93662" cy="554038"/>
              </a:xfrm>
              <a:custGeom>
                <a:avLst/>
                <a:gdLst/>
                <a:ahLst/>
                <a:cxnLst>
                  <a:cxn ang="0">
                    <a:pos x="0" y="540"/>
                  </a:cxn>
                  <a:cxn ang="0">
                    <a:pos x="72" y="0"/>
                  </a:cxn>
                  <a:cxn ang="0">
                    <a:pos x="144" y="549"/>
                  </a:cxn>
                  <a:cxn ang="0">
                    <a:pos x="0" y="540"/>
                  </a:cxn>
                </a:cxnLst>
                <a:rect l="0" t="0" r="r" b="b"/>
                <a:pathLst>
                  <a:path w="144" h="549">
                    <a:moveTo>
                      <a:pt x="0" y="540"/>
                    </a:moveTo>
                    <a:lnTo>
                      <a:pt x="72" y="0"/>
                    </a:lnTo>
                    <a:lnTo>
                      <a:pt x="144" y="549"/>
                    </a:lnTo>
                    <a:lnTo>
                      <a:pt x="0" y="54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921148" name="Freeform 124"/>
              <p:cNvSpPr>
                <a:spLocks/>
              </p:cNvSpPr>
              <p:nvPr/>
            </p:nvSpPr>
            <p:spPr bwMode="auto">
              <a:xfrm>
                <a:off x="7971284" y="2078831"/>
                <a:ext cx="93662" cy="981075"/>
              </a:xfrm>
              <a:custGeom>
                <a:avLst/>
                <a:gdLst/>
                <a:ahLst/>
                <a:cxnLst>
                  <a:cxn ang="0">
                    <a:pos x="0" y="540"/>
                  </a:cxn>
                  <a:cxn ang="0">
                    <a:pos x="72" y="0"/>
                  </a:cxn>
                  <a:cxn ang="0">
                    <a:pos x="144" y="549"/>
                  </a:cxn>
                  <a:cxn ang="0">
                    <a:pos x="0" y="540"/>
                  </a:cxn>
                </a:cxnLst>
                <a:rect l="0" t="0" r="r" b="b"/>
                <a:pathLst>
                  <a:path w="144" h="549">
                    <a:moveTo>
                      <a:pt x="0" y="540"/>
                    </a:moveTo>
                    <a:lnTo>
                      <a:pt x="72" y="0"/>
                    </a:lnTo>
                    <a:lnTo>
                      <a:pt x="144" y="549"/>
                    </a:lnTo>
                    <a:lnTo>
                      <a:pt x="0" y="54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1921176" name="Rectangle 152"/>
              <p:cNvSpPr>
                <a:spLocks noChangeArrowheads="1"/>
              </p:cNvSpPr>
              <p:nvPr/>
            </p:nvSpPr>
            <p:spPr bwMode="auto">
              <a:xfrm>
                <a:off x="5967859" y="2026444"/>
                <a:ext cx="428625" cy="27146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921178" name="Rectangle 154"/>
              <p:cNvSpPr>
                <a:spLocks noChangeArrowheads="1"/>
              </p:cNvSpPr>
              <p:nvPr/>
            </p:nvSpPr>
            <p:spPr bwMode="auto">
              <a:xfrm>
                <a:off x="7682359" y="1597819"/>
                <a:ext cx="428625" cy="27146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921174" name="Text Box 150"/>
              <p:cNvSpPr txBox="1">
                <a:spLocks noChangeArrowheads="1"/>
              </p:cNvSpPr>
              <p:nvPr/>
            </p:nvSpPr>
            <p:spPr bwMode="auto">
              <a:xfrm>
                <a:off x="7460109" y="1542256"/>
                <a:ext cx="80823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defTabSz="914400"/>
                <a:r>
                  <a:rPr lang="en-US" sz="1800" b="1" dirty="0">
                    <a:solidFill>
                      <a:srgbClr val="CC0000"/>
                    </a:solidFill>
                    <a:sym typeface="Symbol" pitchFamily="18" charset="2"/>
                  </a:rPr>
                  <a:t>h</a:t>
                </a:r>
                <a:r>
                  <a:rPr lang="en-US" sz="1800" b="1" baseline="-25000" dirty="0">
                    <a:solidFill>
                      <a:srgbClr val="CC0000"/>
                    </a:solidFill>
                    <a:sym typeface="Symbol" pitchFamily="18" charset="2"/>
                  </a:rPr>
                  <a:t>b</a:t>
                </a:r>
                <a:r>
                  <a:rPr lang="en-US" sz="1800" b="1" dirty="0">
                    <a:solidFill>
                      <a:srgbClr val="CC0000"/>
                    </a:solidFill>
                    <a:sym typeface="Symbol" pitchFamily="18" charset="2"/>
                  </a:rPr>
                  <a:t>(2P)</a:t>
                </a:r>
                <a:endParaRPr lang="ru-RU" sz="1800" b="1" dirty="0">
                  <a:solidFill>
                    <a:srgbClr val="CC0000"/>
                  </a:solidFill>
                  <a:sym typeface="Symbol" pitchFamily="18" charset="2"/>
                </a:endParaRPr>
              </a:p>
            </p:txBody>
          </p:sp>
          <p:sp>
            <p:nvSpPr>
              <p:cNvPr id="1921175" name="Text Box 151"/>
              <p:cNvSpPr txBox="1">
                <a:spLocks noChangeArrowheads="1"/>
              </p:cNvSpPr>
              <p:nvPr/>
            </p:nvSpPr>
            <p:spPr bwMode="auto">
              <a:xfrm>
                <a:off x="5756721" y="1913731"/>
                <a:ext cx="80823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defTabSz="914400"/>
                <a:r>
                  <a:rPr lang="en-US" sz="1800" b="1" dirty="0">
                    <a:solidFill>
                      <a:srgbClr val="CC0000"/>
                    </a:solidFill>
                    <a:sym typeface="Symbol" pitchFamily="18" charset="2"/>
                  </a:rPr>
                  <a:t>h</a:t>
                </a:r>
                <a:r>
                  <a:rPr lang="en-US" sz="1800" b="1" baseline="-25000" dirty="0">
                    <a:solidFill>
                      <a:srgbClr val="CC0000"/>
                    </a:solidFill>
                    <a:sym typeface="Symbol" pitchFamily="18" charset="2"/>
                  </a:rPr>
                  <a:t>b</a:t>
                </a:r>
                <a:r>
                  <a:rPr lang="en-US" sz="1800" b="1" dirty="0">
                    <a:solidFill>
                      <a:srgbClr val="CC0000"/>
                    </a:solidFill>
                    <a:sym typeface="Symbol" pitchFamily="18" charset="2"/>
                  </a:rPr>
                  <a:t>(1P)</a:t>
                </a:r>
                <a:endParaRPr lang="ru-RU" sz="1800" b="1" dirty="0">
                  <a:solidFill>
                    <a:srgbClr val="CC0000"/>
                  </a:solidFill>
                  <a:sym typeface="Symbol" pitchFamily="18" charset="2"/>
                </a:endParaRPr>
              </a:p>
            </p:txBody>
          </p:sp>
        </p:grpSp>
        <p:sp>
          <p:nvSpPr>
            <p:cNvPr id="1921042" name="Text Box 18"/>
            <p:cNvSpPr txBox="1">
              <a:spLocks noChangeArrowheads="1"/>
            </p:cNvSpPr>
            <p:nvPr/>
          </p:nvSpPr>
          <p:spPr bwMode="auto">
            <a:xfrm>
              <a:off x="7758684" y="3071810"/>
              <a:ext cx="1385316" cy="3693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b="1" dirty="0">
                  <a:solidFill>
                    <a:srgbClr val="FF0000"/>
                  </a:solidFill>
                </a:rPr>
                <a:t>M</a:t>
              </a:r>
              <a:r>
                <a:rPr lang="en-US" sz="2400" b="1" baseline="-25000" dirty="0">
                  <a:solidFill>
                    <a:srgbClr val="FF0000"/>
                  </a:solidFill>
                </a:rPr>
                <a:t>miss</a:t>
              </a:r>
              <a:r>
                <a:rPr lang="en-US" b="1" dirty="0">
                  <a:solidFill>
                    <a:srgbClr val="FF0000"/>
                  </a:solidFill>
                </a:rPr>
                <a:t>(</a:t>
              </a:r>
              <a:r>
                <a:rPr lang="en-US" b="1" dirty="0">
                  <a:solidFill>
                    <a:srgbClr val="FF0000"/>
                  </a:solidFill>
                  <a:sym typeface="Symbol" pitchFamily="18" charset="2"/>
                </a:rPr>
                <a:t></a:t>
              </a:r>
              <a:r>
                <a:rPr lang="en-US" sz="2400" b="1" baseline="30000" dirty="0">
                  <a:solidFill>
                    <a:srgbClr val="FF0000"/>
                  </a:solidFill>
                  <a:sym typeface="Symbol" pitchFamily="18" charset="2"/>
                </a:rPr>
                <a:t>+</a:t>
              </a:r>
              <a:r>
                <a:rPr lang="en-US" b="1" dirty="0">
                  <a:solidFill>
                    <a:srgbClr val="FF0000"/>
                  </a:solidFill>
                  <a:sym typeface="Symbol" pitchFamily="18" charset="2"/>
                </a:rPr>
                <a:t></a:t>
              </a:r>
              <a:r>
                <a:rPr lang="en-US" sz="2400" b="1" baseline="30000" dirty="0">
                  <a:solidFill>
                    <a:srgbClr val="FF0000"/>
                  </a:solidFill>
                  <a:sym typeface="Symbol" pitchFamily="18" charset="2"/>
                </a:rPr>
                <a:t>-</a:t>
              </a:r>
              <a:r>
                <a:rPr lang="en-US" b="1" dirty="0">
                  <a:solidFill>
                    <a:srgbClr val="FF0000"/>
                  </a:solidFill>
                </a:rPr>
                <a:t>)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>
          <p:nvSpPr>
            <p:cNvPr id="70" name="Text Box 4"/>
            <p:cNvSpPr txBox="1">
              <a:spLocks noChangeArrowheads="1"/>
            </p:cNvSpPr>
            <p:nvPr/>
          </p:nvSpPr>
          <p:spPr bwMode="auto">
            <a:xfrm>
              <a:off x="3857620" y="885750"/>
              <a:ext cx="26917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2000" b="1" dirty="0">
                  <a:sym typeface="Symbol" pitchFamily="18" charset="2"/>
                </a:rPr>
                <a:t>e</a:t>
              </a:r>
              <a:r>
                <a:rPr lang="en-US" sz="2000" b="1" baseline="30000" dirty="0">
                  <a:sym typeface="Symbol" pitchFamily="18" charset="2"/>
                </a:rPr>
                <a:t>+</a:t>
              </a:r>
              <a:r>
                <a:rPr lang="en-US" sz="2000" b="1" dirty="0">
                  <a:sym typeface="Symbol" pitchFamily="18" charset="2"/>
                </a:rPr>
                <a:t>e</a:t>
              </a:r>
              <a:r>
                <a:rPr lang="en-US" sz="2000" b="1" baseline="30000" dirty="0">
                  <a:cs typeface="Times New Roman"/>
                  <a:sym typeface="Symbol" pitchFamily="18" charset="2"/>
                </a:rPr>
                <a:t>−</a:t>
              </a:r>
              <a:r>
                <a:rPr lang="ru-RU" sz="2000" b="1" dirty="0">
                  <a:cs typeface="Times New Roman"/>
                  <a:sym typeface="Symbol" pitchFamily="18" charset="2"/>
                </a:rPr>
                <a:t>→</a:t>
              </a:r>
              <a:r>
                <a:rPr lang="en-US" sz="2000" b="1" dirty="0">
                  <a:sym typeface="Symbol" pitchFamily="18" charset="2"/>
                </a:rPr>
                <a:t> </a:t>
              </a:r>
              <a:r>
                <a:rPr lang="ru-RU" sz="2000" b="1" dirty="0">
                  <a:sym typeface="Symbol" pitchFamily="18" charset="2"/>
                </a:rPr>
                <a:t>(5</a:t>
              </a:r>
              <a:r>
                <a:rPr lang="en-US" sz="2000" b="1" dirty="0">
                  <a:sym typeface="Symbol" pitchFamily="18" charset="2"/>
                </a:rPr>
                <a:t>S) </a:t>
              </a:r>
              <a:r>
                <a:rPr lang="en-US" sz="2000" b="1" dirty="0">
                  <a:cs typeface="Times New Roman"/>
                  <a:sym typeface="Symbol" pitchFamily="18" charset="2"/>
                </a:rPr>
                <a:t>→</a:t>
              </a:r>
              <a:r>
                <a:rPr lang="en-US" sz="2000" b="1" dirty="0">
                  <a:sym typeface="Symbol" pitchFamily="18" charset="2"/>
                </a:rPr>
                <a:t>X </a:t>
              </a:r>
              <a:r>
                <a:rPr lang="ru-RU" sz="2000" b="1" dirty="0">
                  <a:solidFill>
                    <a:srgbClr val="FF0000"/>
                  </a:solidFill>
                  <a:sym typeface="Symbol" pitchFamily="18" charset="2"/>
                </a:rPr>
                <a:t></a:t>
              </a:r>
              <a:r>
                <a:rPr lang="en-US" sz="2000" b="1" baseline="30000" dirty="0">
                  <a:solidFill>
                    <a:srgbClr val="FF0000"/>
                  </a:solidFill>
                  <a:sym typeface="Symbol" pitchFamily="18" charset="2"/>
                </a:rPr>
                <a:t>+</a:t>
              </a:r>
              <a:r>
                <a:rPr lang="ru-RU" sz="2000" b="1" dirty="0">
                  <a:solidFill>
                    <a:srgbClr val="FF0000"/>
                  </a:solidFill>
                  <a:sym typeface="Symbol" pitchFamily="18" charset="2"/>
                </a:rPr>
                <a:t></a:t>
              </a:r>
              <a:r>
                <a:rPr lang="en-US" sz="2000" b="1" baseline="30000" dirty="0">
                  <a:solidFill>
                    <a:srgbClr val="FF0000"/>
                  </a:solidFill>
                  <a:sym typeface="Symbol" pitchFamily="18" charset="2"/>
                </a:rPr>
                <a:t>–</a:t>
              </a:r>
              <a:r>
                <a:rPr lang="en-US" sz="2000" b="1" dirty="0">
                  <a:solidFill>
                    <a:srgbClr val="FF0000"/>
                  </a:solidFill>
                  <a:sym typeface="Symbol" pitchFamily="18" charset="2"/>
                </a:rPr>
                <a:t>  </a:t>
              </a:r>
              <a:endParaRPr lang="ru-RU" sz="2000" b="1" dirty="0">
                <a:solidFill>
                  <a:srgbClr val="FF0000"/>
                </a:solidFill>
                <a:sym typeface="Symbol" pitchFamily="18" charset="2"/>
              </a:endParaRPr>
            </a:p>
          </p:txBody>
        </p:sp>
        <p:sp>
          <p:nvSpPr>
            <p:cNvPr id="79" name="Равнобедренный треугольник 78"/>
            <p:cNvSpPr/>
            <p:nvPr/>
          </p:nvSpPr>
          <p:spPr>
            <a:xfrm>
              <a:off x="6786578" y="1071546"/>
              <a:ext cx="214314" cy="1643074"/>
            </a:xfrm>
            <a:prstGeom prst="triangle">
              <a:avLst/>
            </a:prstGeom>
            <a:solidFill>
              <a:srgbClr val="92D05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7000892" y="785794"/>
              <a:ext cx="782587" cy="369332"/>
            </a:xfrm>
            <a:prstGeom prst="rect">
              <a:avLst/>
            </a:prstGeom>
            <a:solidFill>
              <a:srgbClr val="CCFFCC"/>
            </a:solidFill>
          </p:spPr>
          <p:txBody>
            <a:bodyPr wrap="none">
              <a:spAutoFit/>
            </a:bodyPr>
            <a:lstStyle/>
            <a:p>
              <a:r>
                <a:rPr lang="ru-RU" b="1" dirty="0">
                  <a:solidFill>
                    <a:srgbClr val="002060"/>
                  </a:solidFill>
                  <a:sym typeface="Symbol" pitchFamily="18" charset="2"/>
                </a:rPr>
                <a:t>(</a:t>
              </a:r>
              <a:r>
                <a:rPr lang="en-US" b="1" dirty="0">
                  <a:solidFill>
                    <a:srgbClr val="002060"/>
                  </a:solidFill>
                  <a:sym typeface="Symbol" pitchFamily="18" charset="2"/>
                </a:rPr>
                <a:t>2S) </a:t>
              </a:r>
              <a:endParaRPr lang="ru-RU" dirty="0"/>
            </a:p>
          </p:txBody>
        </p:sp>
      </p:grpSp>
      <p:grpSp>
        <p:nvGrpSpPr>
          <p:cNvPr id="84" name="Группа 83"/>
          <p:cNvGrpSpPr/>
          <p:nvPr/>
        </p:nvGrpSpPr>
        <p:grpSpPr>
          <a:xfrm>
            <a:off x="3929058" y="3071810"/>
            <a:ext cx="5072066" cy="1428760"/>
            <a:chOff x="3929058" y="3071810"/>
            <a:chExt cx="5072066" cy="1428760"/>
          </a:xfrm>
        </p:grpSpPr>
        <p:grpSp>
          <p:nvGrpSpPr>
            <p:cNvPr id="78" name="Группа 77"/>
            <p:cNvGrpSpPr/>
            <p:nvPr/>
          </p:nvGrpSpPr>
          <p:grpSpPr>
            <a:xfrm>
              <a:off x="3929058" y="3071810"/>
              <a:ext cx="2454518" cy="1428760"/>
              <a:chOff x="5857884" y="3357562"/>
              <a:chExt cx="2454518" cy="1428760"/>
            </a:xfrm>
          </p:grpSpPr>
          <p:sp>
            <p:nvSpPr>
              <p:cNvPr id="1921028" name="Text Box 4"/>
              <p:cNvSpPr txBox="1">
                <a:spLocks noChangeArrowheads="1"/>
              </p:cNvSpPr>
              <p:nvPr/>
            </p:nvSpPr>
            <p:spPr bwMode="auto">
              <a:xfrm>
                <a:off x="5857884" y="3714752"/>
                <a:ext cx="2454518" cy="1015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000" b="1" dirty="0">
                    <a:solidFill>
                      <a:srgbClr val="C00000"/>
                    </a:solidFill>
                    <a:sym typeface="Symbol" pitchFamily="18" charset="2"/>
                  </a:rPr>
                  <a:t>(5</a:t>
                </a:r>
                <a:r>
                  <a:rPr lang="en-US" sz="2000" b="1" dirty="0">
                    <a:solidFill>
                      <a:srgbClr val="C00000"/>
                    </a:solidFill>
                    <a:sym typeface="Symbol" pitchFamily="18" charset="2"/>
                  </a:rPr>
                  <a:t>S) </a:t>
                </a:r>
                <a:r>
                  <a:rPr lang="en-US" sz="2000" b="1" dirty="0">
                    <a:solidFill>
                      <a:srgbClr val="C00000"/>
                    </a:solidFill>
                    <a:cs typeface="Times New Roman"/>
                    <a:sym typeface="Symbol" pitchFamily="18" charset="2"/>
                  </a:rPr>
                  <a:t>→</a:t>
                </a:r>
                <a:r>
                  <a:rPr lang="en-US" sz="2000" b="1" dirty="0">
                    <a:solidFill>
                      <a:srgbClr val="C00000"/>
                    </a:solidFill>
                    <a:sym typeface="Symbol" pitchFamily="18" charset="2"/>
                  </a:rPr>
                  <a:t> h</a:t>
                </a:r>
                <a:r>
                  <a:rPr lang="en-US" sz="2000" b="1" baseline="-25000" dirty="0">
                    <a:solidFill>
                      <a:srgbClr val="C00000"/>
                    </a:solidFill>
                    <a:sym typeface="Symbol" pitchFamily="18" charset="2"/>
                  </a:rPr>
                  <a:t>b</a:t>
                </a:r>
                <a:r>
                  <a:rPr lang="en-US" sz="2000" b="1" dirty="0">
                    <a:solidFill>
                      <a:srgbClr val="C00000"/>
                    </a:solidFill>
                    <a:sym typeface="Symbol" pitchFamily="18" charset="2"/>
                  </a:rPr>
                  <a:t>(nP) </a:t>
                </a:r>
                <a:r>
                  <a:rPr lang="ru-RU" sz="2000" b="1" dirty="0">
                    <a:solidFill>
                      <a:srgbClr val="C00000"/>
                    </a:solidFill>
                    <a:sym typeface="Symbol" pitchFamily="18" charset="2"/>
                  </a:rPr>
                  <a:t></a:t>
                </a:r>
                <a:r>
                  <a:rPr lang="en-US" sz="2000" b="1" baseline="30000" dirty="0">
                    <a:solidFill>
                      <a:srgbClr val="C00000"/>
                    </a:solidFill>
                    <a:sym typeface="Symbol" pitchFamily="18" charset="2"/>
                  </a:rPr>
                  <a:t>+</a:t>
                </a:r>
                <a:r>
                  <a:rPr lang="ru-RU" sz="2000" b="1" dirty="0">
                    <a:solidFill>
                      <a:srgbClr val="C00000"/>
                    </a:solidFill>
                    <a:sym typeface="Symbol" pitchFamily="18" charset="2"/>
                  </a:rPr>
                  <a:t></a:t>
                </a:r>
                <a:r>
                  <a:rPr lang="en-US" sz="2000" b="1" baseline="30000" dirty="0">
                    <a:solidFill>
                      <a:srgbClr val="C00000"/>
                    </a:solidFill>
                    <a:sym typeface="Symbol" pitchFamily="18" charset="2"/>
                  </a:rPr>
                  <a:t>–</a:t>
                </a:r>
                <a:r>
                  <a:rPr lang="en-US" sz="2000" b="1" dirty="0">
                    <a:solidFill>
                      <a:srgbClr val="C00000"/>
                    </a:solidFill>
                    <a:sym typeface="Symbol" pitchFamily="18" charset="2"/>
                  </a:rPr>
                  <a:t> </a:t>
                </a:r>
              </a:p>
              <a:p>
                <a:r>
                  <a:rPr lang="ru-RU" sz="2000" b="1" dirty="0">
                    <a:solidFill>
                      <a:srgbClr val="002060"/>
                    </a:solidFill>
                    <a:sym typeface="Symbol" pitchFamily="18" charset="2"/>
                  </a:rPr>
                  <a:t>(5</a:t>
                </a:r>
                <a:r>
                  <a:rPr lang="en-US" sz="2000" b="1" dirty="0">
                    <a:solidFill>
                      <a:srgbClr val="002060"/>
                    </a:solidFill>
                    <a:sym typeface="Symbol" pitchFamily="18" charset="2"/>
                  </a:rPr>
                  <a:t>S) </a:t>
                </a:r>
                <a:r>
                  <a:rPr lang="en-US" sz="2000" b="1" dirty="0">
                    <a:solidFill>
                      <a:srgbClr val="002060"/>
                    </a:solidFill>
                    <a:cs typeface="Times New Roman"/>
                    <a:sym typeface="Symbol" pitchFamily="18" charset="2"/>
                  </a:rPr>
                  <a:t>→</a:t>
                </a:r>
                <a:r>
                  <a:rPr lang="en-US" sz="2000" b="1" dirty="0">
                    <a:solidFill>
                      <a:srgbClr val="002060"/>
                    </a:solidFill>
                    <a:sym typeface="Symbol" pitchFamily="18" charset="2"/>
                  </a:rPr>
                  <a:t> </a:t>
                </a:r>
                <a:r>
                  <a:rPr lang="ru-RU" sz="2000" b="1" dirty="0">
                    <a:solidFill>
                      <a:srgbClr val="002060"/>
                    </a:solidFill>
                    <a:sym typeface="Symbol" pitchFamily="18" charset="2"/>
                  </a:rPr>
                  <a:t>(</a:t>
                </a:r>
                <a:r>
                  <a:rPr lang="en-US" sz="2000" b="1" dirty="0">
                    <a:solidFill>
                      <a:srgbClr val="002060"/>
                    </a:solidFill>
                    <a:sym typeface="Symbol" pitchFamily="18" charset="2"/>
                  </a:rPr>
                  <a:t>2S) </a:t>
                </a:r>
                <a:r>
                  <a:rPr lang="ru-RU" sz="2000" b="1" dirty="0">
                    <a:solidFill>
                      <a:srgbClr val="002060"/>
                    </a:solidFill>
                    <a:sym typeface="Symbol" pitchFamily="18" charset="2"/>
                  </a:rPr>
                  <a:t></a:t>
                </a:r>
                <a:r>
                  <a:rPr lang="en-US" sz="2000" b="1" baseline="30000" dirty="0">
                    <a:solidFill>
                      <a:srgbClr val="002060"/>
                    </a:solidFill>
                    <a:sym typeface="Symbol" pitchFamily="18" charset="2"/>
                  </a:rPr>
                  <a:t>+</a:t>
                </a:r>
                <a:r>
                  <a:rPr lang="ru-RU" sz="2000" b="1" dirty="0">
                    <a:solidFill>
                      <a:srgbClr val="002060"/>
                    </a:solidFill>
                    <a:sym typeface="Symbol" pitchFamily="18" charset="2"/>
                  </a:rPr>
                  <a:t></a:t>
                </a:r>
                <a:r>
                  <a:rPr lang="en-US" sz="2000" b="1" baseline="30000" dirty="0">
                    <a:solidFill>
                      <a:srgbClr val="002060"/>
                    </a:solidFill>
                    <a:sym typeface="Symbol" pitchFamily="18" charset="2"/>
                  </a:rPr>
                  <a:t>–</a:t>
                </a:r>
                <a:r>
                  <a:rPr lang="en-US" sz="2000" b="1" dirty="0">
                    <a:solidFill>
                      <a:srgbClr val="002060"/>
                    </a:solidFill>
                    <a:sym typeface="Symbol" pitchFamily="18" charset="2"/>
                  </a:rPr>
                  <a:t>  </a:t>
                </a:r>
                <a:endParaRPr lang="ru-RU" sz="2000" b="1" dirty="0">
                  <a:solidFill>
                    <a:srgbClr val="002060"/>
                  </a:solidFill>
                  <a:sym typeface="Symbol" pitchFamily="18" charset="2"/>
                </a:endParaRPr>
              </a:p>
              <a:p>
                <a:r>
                  <a:rPr lang="en-US" sz="2000" b="1" dirty="0">
                    <a:solidFill>
                      <a:srgbClr val="002060"/>
                    </a:solidFill>
                    <a:sym typeface="Symbol" pitchFamily="18" charset="2"/>
                  </a:rPr>
                  <a:t> </a:t>
                </a:r>
                <a:endParaRPr lang="ru-RU" sz="2000" b="1" dirty="0">
                  <a:solidFill>
                    <a:srgbClr val="002060"/>
                  </a:solidFill>
                  <a:sym typeface="Symbol" pitchFamily="18" charset="2"/>
                </a:endParaRPr>
              </a:p>
            </p:txBody>
          </p:sp>
          <p:grpSp>
            <p:nvGrpSpPr>
              <p:cNvPr id="60" name="Группа 59"/>
              <p:cNvGrpSpPr/>
              <p:nvPr/>
            </p:nvGrpSpPr>
            <p:grpSpPr>
              <a:xfrm>
                <a:off x="6000760" y="3357562"/>
                <a:ext cx="500066" cy="428628"/>
                <a:chOff x="6429388" y="5000636"/>
                <a:chExt cx="500066" cy="428628"/>
              </a:xfrm>
            </p:grpSpPr>
            <p:sp>
              <p:nvSpPr>
                <p:cNvPr id="53" name="Овал 52"/>
                <p:cNvSpPr/>
                <p:nvPr/>
              </p:nvSpPr>
              <p:spPr>
                <a:xfrm>
                  <a:off x="6429388" y="5000636"/>
                  <a:ext cx="500066" cy="428628"/>
                </a:xfrm>
                <a:prstGeom prst="ellipse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cxnSp>
              <p:nvCxnSpPr>
                <p:cNvPr id="57" name="Прямая со стрелкой 56"/>
                <p:cNvCxnSpPr/>
                <p:nvPr/>
              </p:nvCxnSpPr>
              <p:spPr>
                <a:xfrm rot="5400000" flipH="1" flipV="1">
                  <a:off x="6643702" y="5214950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Прямая со стрелкой 58"/>
                <p:cNvCxnSpPr/>
                <p:nvPr/>
              </p:nvCxnSpPr>
              <p:spPr>
                <a:xfrm rot="5400000" flipH="1" flipV="1">
                  <a:off x="6430182" y="5214156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Группа 60"/>
              <p:cNvGrpSpPr/>
              <p:nvPr/>
            </p:nvGrpSpPr>
            <p:grpSpPr>
              <a:xfrm>
                <a:off x="6000760" y="4357694"/>
                <a:ext cx="500066" cy="428628"/>
                <a:chOff x="6429388" y="5000636"/>
                <a:chExt cx="500066" cy="428628"/>
              </a:xfrm>
            </p:grpSpPr>
            <p:sp>
              <p:nvSpPr>
                <p:cNvPr id="62" name="Овал 61"/>
                <p:cNvSpPr/>
                <p:nvPr/>
              </p:nvSpPr>
              <p:spPr>
                <a:xfrm>
                  <a:off x="6429388" y="5000636"/>
                  <a:ext cx="500066" cy="428628"/>
                </a:xfrm>
                <a:prstGeom prst="ellipse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cxnSp>
              <p:nvCxnSpPr>
                <p:cNvPr id="63" name="Прямая со стрелкой 62"/>
                <p:cNvCxnSpPr/>
                <p:nvPr/>
              </p:nvCxnSpPr>
              <p:spPr>
                <a:xfrm rot="5400000" flipH="1" flipV="1">
                  <a:off x="6643702" y="5214950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 стрелкой 63"/>
                <p:cNvCxnSpPr/>
                <p:nvPr/>
              </p:nvCxnSpPr>
              <p:spPr>
                <a:xfrm rot="5400000" flipH="1" flipV="1">
                  <a:off x="6430182" y="5214156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" name="Группа 64"/>
              <p:cNvGrpSpPr/>
              <p:nvPr/>
            </p:nvGrpSpPr>
            <p:grpSpPr>
              <a:xfrm>
                <a:off x="7072330" y="4357694"/>
                <a:ext cx="500066" cy="428628"/>
                <a:chOff x="6429388" y="5000636"/>
                <a:chExt cx="500066" cy="428628"/>
              </a:xfrm>
            </p:grpSpPr>
            <p:sp>
              <p:nvSpPr>
                <p:cNvPr id="66" name="Овал 65"/>
                <p:cNvSpPr/>
                <p:nvPr/>
              </p:nvSpPr>
              <p:spPr>
                <a:xfrm>
                  <a:off x="6429388" y="5000636"/>
                  <a:ext cx="500066" cy="428628"/>
                </a:xfrm>
                <a:prstGeom prst="ellipse">
                  <a:avLst/>
                </a:prstGeom>
                <a:solidFill>
                  <a:srgbClr val="CCFFCC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cxnSp>
              <p:nvCxnSpPr>
                <p:cNvPr id="67" name="Прямая со стрелкой 66"/>
                <p:cNvCxnSpPr/>
                <p:nvPr/>
              </p:nvCxnSpPr>
              <p:spPr>
                <a:xfrm rot="5400000" flipH="1" flipV="1">
                  <a:off x="6643702" y="5214950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Прямая со стрелкой 67"/>
                <p:cNvCxnSpPr/>
                <p:nvPr/>
              </p:nvCxnSpPr>
              <p:spPr>
                <a:xfrm rot="5400000" flipH="1" flipV="1">
                  <a:off x="6430182" y="5214156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7" name="Группа 76"/>
              <p:cNvGrpSpPr/>
              <p:nvPr/>
            </p:nvGrpSpPr>
            <p:grpSpPr>
              <a:xfrm>
                <a:off x="7000892" y="3357562"/>
                <a:ext cx="500066" cy="428628"/>
                <a:chOff x="7572396" y="3714752"/>
                <a:chExt cx="500066" cy="428628"/>
              </a:xfrm>
            </p:grpSpPr>
            <p:sp>
              <p:nvSpPr>
                <p:cNvPr id="72" name="Овал 71"/>
                <p:cNvSpPr/>
                <p:nvPr/>
              </p:nvSpPr>
              <p:spPr>
                <a:xfrm>
                  <a:off x="7572396" y="3714752"/>
                  <a:ext cx="500066" cy="428628"/>
                </a:xfrm>
                <a:prstGeom prst="ellips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cxnSp>
              <p:nvCxnSpPr>
                <p:cNvPr id="74" name="Прямая со стрелкой 73"/>
                <p:cNvCxnSpPr/>
                <p:nvPr/>
              </p:nvCxnSpPr>
              <p:spPr>
                <a:xfrm rot="5400000" flipH="1" flipV="1">
                  <a:off x="7573190" y="3928272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Прямая со стрелкой 75"/>
                <p:cNvCxnSpPr/>
                <p:nvPr/>
              </p:nvCxnSpPr>
              <p:spPr>
                <a:xfrm rot="-5400000" flipH="1" flipV="1">
                  <a:off x="7716066" y="3928272"/>
                  <a:ext cx="285752" cy="1588"/>
                </a:xfrm>
                <a:prstGeom prst="straightConnector1">
                  <a:avLst/>
                </a:prstGeom>
                <a:ln w="28575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2" name="Прямоугольник 81"/>
            <p:cNvSpPr/>
            <p:nvPr/>
          </p:nvSpPr>
          <p:spPr>
            <a:xfrm>
              <a:off x="6286512" y="3487167"/>
              <a:ext cx="271461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002060"/>
                  </a:solidFill>
                  <a:sym typeface="Symbol" pitchFamily="18" charset="2"/>
                </a:rPr>
                <a:t>Due to spin flip to be suppressed as ~(</a:t>
              </a:r>
              <a:r>
                <a:rPr lang="el-GR" sz="1600" b="1" dirty="0">
                  <a:solidFill>
                    <a:srgbClr val="002060"/>
                  </a:solidFill>
                  <a:sym typeface="Symbol" pitchFamily="18" charset="2"/>
                </a:rPr>
                <a:t>Λ</a:t>
              </a:r>
              <a:r>
                <a:rPr lang="en-US" sz="1600" b="1" baseline="-25000" dirty="0">
                  <a:solidFill>
                    <a:srgbClr val="002060"/>
                  </a:solidFill>
                  <a:sym typeface="Symbol" pitchFamily="18" charset="2"/>
                </a:rPr>
                <a:t>QCD</a:t>
              </a:r>
              <a:r>
                <a:rPr lang="en-US" sz="1600" b="1" dirty="0">
                  <a:solidFill>
                    <a:srgbClr val="002060"/>
                  </a:solidFill>
                  <a:sym typeface="Symbol" pitchFamily="18" charset="2"/>
                </a:rPr>
                <a:t>/m</a:t>
              </a:r>
              <a:r>
                <a:rPr lang="en-US" sz="1600" b="1" baseline="-25000" dirty="0">
                  <a:solidFill>
                    <a:srgbClr val="002060"/>
                  </a:solidFill>
                  <a:sym typeface="Symbol" pitchFamily="18" charset="2"/>
                </a:rPr>
                <a:t>b </a:t>
              </a:r>
              <a:r>
                <a:rPr lang="en-US" sz="1600" b="1" dirty="0">
                  <a:solidFill>
                    <a:srgbClr val="002060"/>
                  </a:solidFill>
                  <a:sym typeface="Symbol" pitchFamily="18" charset="2"/>
                </a:rPr>
                <a:t>)</a:t>
              </a:r>
              <a:r>
                <a:rPr lang="en-US" sz="1600" b="1" baseline="30000" dirty="0">
                  <a:solidFill>
                    <a:srgbClr val="002060"/>
                  </a:solidFill>
                  <a:sym typeface="Symbol" pitchFamily="18" charset="2"/>
                </a:rPr>
                <a:t>2</a:t>
              </a:r>
              <a:endParaRPr lang="ru-RU" sz="1600" b="1" baseline="30000" dirty="0">
                <a:solidFill>
                  <a:srgbClr val="002060"/>
                </a:solidFill>
              </a:endParaRPr>
            </a:p>
          </p:txBody>
        </p:sp>
        <p:sp>
          <p:nvSpPr>
            <p:cNvPr id="83" name="Стрелка вправо 82"/>
            <p:cNvSpPr/>
            <p:nvPr/>
          </p:nvSpPr>
          <p:spPr>
            <a:xfrm rot="10800000">
              <a:off x="6500826" y="3643314"/>
              <a:ext cx="571504" cy="71438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6" name="Группа 85"/>
          <p:cNvGrpSpPr/>
          <p:nvPr/>
        </p:nvGrpSpPr>
        <p:grpSpPr>
          <a:xfrm>
            <a:off x="4000496" y="4643446"/>
            <a:ext cx="4929222" cy="928694"/>
            <a:chOff x="3929058" y="4857760"/>
            <a:chExt cx="4929222" cy="928694"/>
          </a:xfrm>
        </p:grpSpPr>
        <p:grpSp>
          <p:nvGrpSpPr>
            <p:cNvPr id="69" name="Группа 68"/>
            <p:cNvGrpSpPr/>
            <p:nvPr/>
          </p:nvGrpSpPr>
          <p:grpSpPr>
            <a:xfrm>
              <a:off x="4000496" y="4857760"/>
              <a:ext cx="4808763" cy="880686"/>
              <a:chOff x="4071934" y="3643314"/>
              <a:chExt cx="4808763" cy="880686"/>
            </a:xfrm>
            <a:solidFill>
              <a:srgbClr val="FFFFFF"/>
            </a:solidFill>
          </p:grpSpPr>
          <p:grpSp>
            <p:nvGrpSpPr>
              <p:cNvPr id="50" name="Группа 49"/>
              <p:cNvGrpSpPr/>
              <p:nvPr/>
            </p:nvGrpSpPr>
            <p:grpSpPr>
              <a:xfrm>
                <a:off x="4071934" y="3714752"/>
                <a:ext cx="3960001" cy="809248"/>
                <a:chOff x="4071934" y="3714752"/>
                <a:chExt cx="3960001" cy="809248"/>
              </a:xfrm>
              <a:grpFill/>
            </p:grpSpPr>
            <p:pic>
              <p:nvPicPr>
                <p:cNvPr id="3076" name="Picture 4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4071934" y="3857628"/>
                  <a:ext cx="1857388" cy="503213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7" name="Picture 5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6215074" y="3714752"/>
                  <a:ext cx="1816861" cy="357190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78" name="Picture 6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6286524" y="4143381"/>
                  <a:ext cx="1714500" cy="380619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9" name="TextBox 48"/>
                <p:cNvSpPr txBox="1"/>
                <p:nvPr/>
              </p:nvSpPr>
              <p:spPr>
                <a:xfrm>
                  <a:off x="5929322" y="3929066"/>
                  <a:ext cx="314510" cy="36933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/>
                    <a:t>=</a:t>
                  </a:r>
                  <a:endParaRPr lang="ru-RU" b="1" dirty="0"/>
                </a:p>
              </p:txBody>
            </p:sp>
          </p:grpSp>
          <p:sp>
            <p:nvSpPr>
              <p:cNvPr id="51" name="Прямоугольник 50"/>
              <p:cNvSpPr/>
              <p:nvPr/>
            </p:nvSpPr>
            <p:spPr>
              <a:xfrm>
                <a:off x="8072462" y="3643314"/>
                <a:ext cx="808235" cy="369332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h</a:t>
                </a:r>
                <a:r>
                  <a:rPr lang="en-US" b="1" baseline="-25000" dirty="0">
                    <a:solidFill>
                      <a:srgbClr val="C00000"/>
                    </a:solidFill>
                    <a:sym typeface="Symbol" pitchFamily="18" charset="2"/>
                  </a:rPr>
                  <a:t>b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(1P)</a:t>
                </a:r>
                <a:endParaRPr lang="ru-RU" dirty="0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8072462" y="4131238"/>
                <a:ext cx="808235" cy="369332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h</a:t>
                </a:r>
                <a:r>
                  <a:rPr lang="en-US" b="1" baseline="-25000" dirty="0">
                    <a:solidFill>
                      <a:srgbClr val="C00000"/>
                    </a:solidFill>
                    <a:sym typeface="Symbol" pitchFamily="18" charset="2"/>
                  </a:rPr>
                  <a:t>b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(2P)</a:t>
                </a:r>
                <a:endParaRPr lang="ru-RU" dirty="0"/>
              </a:p>
            </p:txBody>
          </p:sp>
        </p:grpSp>
        <p:sp>
          <p:nvSpPr>
            <p:cNvPr id="85" name="Прямоугольник 84"/>
            <p:cNvSpPr/>
            <p:nvPr/>
          </p:nvSpPr>
          <p:spPr>
            <a:xfrm>
              <a:off x="3929058" y="4857760"/>
              <a:ext cx="4929222" cy="92869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6D1197D-747A-F74C-A90C-D5BF39954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35</a:t>
            </a:fld>
            <a:endParaRPr lang="en-GB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ayao-Miyadzaki-hudozhniki-mul-tiplikatory-mul-tiplikatsiya-kak-iskusstvo-Printsessa-Mononoke-.jpg"/>
          <p:cNvPicPr>
            <a:picLocks noChangeAspect="1"/>
          </p:cNvPicPr>
          <p:nvPr/>
        </p:nvPicPr>
        <p:blipFill>
          <a:blip r:embed="rId3" cstate="print"/>
          <a:srcRect r="1772" b="1969"/>
          <a:stretch>
            <a:fillRect/>
          </a:stretch>
        </p:blipFill>
        <p:spPr>
          <a:xfrm>
            <a:off x="-32" y="-24"/>
            <a:ext cx="9162311" cy="68580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500562" y="4572008"/>
            <a:ext cx="4000528" cy="1928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Charged bottomoniumlike states</a:t>
            </a:r>
            <a:endParaRPr lang="en-GB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Группа 84"/>
          <p:cNvGrpSpPr/>
          <p:nvPr/>
        </p:nvGrpSpPr>
        <p:grpSpPr>
          <a:xfrm>
            <a:off x="107504" y="1584149"/>
            <a:ext cx="5762625" cy="5229227"/>
            <a:chOff x="107504" y="1584149"/>
            <a:chExt cx="5762625" cy="5229227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107504" y="1584149"/>
              <a:ext cx="5762625" cy="5229227"/>
              <a:chOff x="107504" y="1584149"/>
              <a:chExt cx="5762625" cy="5229227"/>
            </a:xfrm>
          </p:grpSpPr>
          <p:grpSp>
            <p:nvGrpSpPr>
              <p:cNvPr id="3" name="Группа 214"/>
              <p:cNvGrpSpPr/>
              <p:nvPr/>
            </p:nvGrpSpPr>
            <p:grpSpPr>
              <a:xfrm>
                <a:off x="107504" y="1584149"/>
                <a:ext cx="5762625" cy="5229227"/>
                <a:chOff x="1" y="852488"/>
                <a:chExt cx="5762625" cy="5229227"/>
              </a:xfrm>
            </p:grpSpPr>
            <p:grpSp>
              <p:nvGrpSpPr>
                <p:cNvPr id="4" name="Группа 207"/>
                <p:cNvGrpSpPr/>
                <p:nvPr/>
              </p:nvGrpSpPr>
              <p:grpSpPr>
                <a:xfrm>
                  <a:off x="1" y="852488"/>
                  <a:ext cx="5762625" cy="5229227"/>
                  <a:chOff x="1" y="852488"/>
                  <a:chExt cx="5762625" cy="5229227"/>
                </a:xfrm>
              </p:grpSpPr>
              <p:sp>
                <p:nvSpPr>
                  <p:cNvPr id="131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627063" y="852488"/>
                    <a:ext cx="992187" cy="4206875"/>
                  </a:xfrm>
                  <a:prstGeom prst="rect">
                    <a:avLst/>
                  </a:prstGeom>
                  <a:solidFill>
                    <a:schemeClr val="bg1">
                      <a:alpha val="50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ctr"/>
                    <a:endParaRPr lang="ru-RU" dirty="0"/>
                  </a:p>
                </p:txBody>
              </p:sp>
              <p:grpSp>
                <p:nvGrpSpPr>
                  <p:cNvPr id="5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" y="1630365"/>
                    <a:ext cx="5762625" cy="4451350"/>
                    <a:chOff x="0" y="752"/>
                    <a:chExt cx="3630" cy="2804"/>
                  </a:xfrm>
                </p:grpSpPr>
                <p:pic>
                  <p:nvPicPr>
                    <p:cNvPr id="139" name="Picture 23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0" y="752"/>
                      <a:ext cx="3630" cy="280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</p:pic>
                <p:sp>
                  <p:nvSpPr>
                    <p:cNvPr id="140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3" y="1659"/>
                      <a:ext cx="3147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prstDash val="sysDot"/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141" name="Text Box 2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8" y="1429"/>
                      <a:ext cx="388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2M</a:t>
                      </a:r>
                      <a:r>
                        <a:rPr lang="en-US" b="1" baseline="-25000" dirty="0">
                          <a:solidFill>
                            <a:srgbClr val="FF0000"/>
                          </a:solidFill>
                        </a:rPr>
                        <a:t>B</a:t>
                      </a:r>
                      <a:endParaRPr lang="ru-RU" b="1" baseline="-25000" dirty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13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600400" y="1473203"/>
                    <a:ext cx="2088232" cy="4176464"/>
                  </a:xfrm>
                  <a:prstGeom prst="rect">
                    <a:avLst/>
                  </a:prstGeom>
                  <a:solidFill>
                    <a:schemeClr val="bg1">
                      <a:alpha val="78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34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1619672" y="1916832"/>
                    <a:ext cx="936104" cy="360040"/>
                  </a:xfrm>
                  <a:prstGeom prst="rect">
                    <a:avLst/>
                  </a:prstGeom>
                  <a:solidFill>
                    <a:schemeClr val="bg1">
                      <a:alpha val="78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35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648073" y="2121275"/>
                    <a:ext cx="936104" cy="3528392"/>
                  </a:xfrm>
                  <a:prstGeom prst="rect">
                    <a:avLst/>
                  </a:prstGeom>
                  <a:solidFill>
                    <a:schemeClr val="bg1">
                      <a:alpha val="78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cxnSp>
                <p:nvCxnSpPr>
                  <p:cNvPr id="137" name="Прямая со стрелкой 136"/>
                  <p:cNvCxnSpPr/>
                  <p:nvPr/>
                </p:nvCxnSpPr>
                <p:spPr>
                  <a:xfrm>
                    <a:off x="2088232" y="2508672"/>
                    <a:ext cx="792088" cy="936104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Прямая со стрелкой 137"/>
                  <p:cNvCxnSpPr/>
                  <p:nvPr/>
                </p:nvCxnSpPr>
                <p:spPr>
                  <a:xfrm rot="16200000" flipH="1">
                    <a:off x="1646114" y="2950789"/>
                    <a:ext cx="1760303" cy="876067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0" name="Rectangle 35"/>
                <p:cNvSpPr>
                  <a:spLocks noChangeArrowheads="1"/>
                </p:cNvSpPr>
                <p:nvPr/>
              </p:nvSpPr>
              <p:spPr bwMode="auto">
                <a:xfrm>
                  <a:off x="1440160" y="3084736"/>
                  <a:ext cx="900608" cy="2520280"/>
                </a:xfrm>
                <a:prstGeom prst="rect">
                  <a:avLst/>
                </a:prstGeom>
                <a:solidFill>
                  <a:schemeClr val="bg1">
                    <a:alpha val="78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128" name="TextBox 127"/>
              <p:cNvSpPr txBox="1"/>
              <p:nvPr/>
            </p:nvSpPr>
            <p:spPr>
              <a:xfrm>
                <a:off x="1957464" y="3714752"/>
                <a:ext cx="6142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l-GR" b="1" dirty="0">
                    <a:latin typeface="Times New Roman"/>
                    <a:cs typeface="Times New Roman"/>
                  </a:rPr>
                  <a:t>π</a:t>
                </a:r>
                <a:r>
                  <a:rPr lang="en-US" b="1" baseline="30000" dirty="0">
                    <a:latin typeface="Times New Roman"/>
                    <a:cs typeface="Times New Roman"/>
                  </a:rPr>
                  <a:t>+</a:t>
                </a:r>
                <a:r>
                  <a:rPr lang="el-GR" b="1" dirty="0">
                    <a:latin typeface="Times New Roman"/>
                    <a:cs typeface="Times New Roman"/>
                  </a:rPr>
                  <a:t>π</a:t>
                </a:r>
                <a:r>
                  <a:rPr lang="el-GR" b="1" baseline="30000" dirty="0">
                    <a:latin typeface="Times New Roman"/>
                    <a:cs typeface="Times New Roman"/>
                  </a:rPr>
                  <a:t>−</a:t>
                </a:r>
                <a:endParaRPr lang="en-GB" b="1" baseline="30000" dirty="0"/>
              </a:p>
            </p:txBody>
          </p:sp>
        </p:grpSp>
        <p:cxnSp>
          <p:nvCxnSpPr>
            <p:cNvPr id="43" name="Прямая соединительная линия 42"/>
            <p:cNvCxnSpPr/>
            <p:nvPr/>
          </p:nvCxnSpPr>
          <p:spPr>
            <a:xfrm>
              <a:off x="3571868" y="3571876"/>
              <a:ext cx="50006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Прямоугольник 43"/>
            <p:cNvSpPr/>
            <p:nvPr/>
          </p:nvSpPr>
          <p:spPr>
            <a:xfrm>
              <a:off x="4084993" y="3395963"/>
              <a:ext cx="915635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Z</a:t>
              </a:r>
              <a:r>
                <a:rPr lang="en-US" sz="1200" b="1" baseline="-25000" dirty="0">
                  <a:solidFill>
                    <a:srgbClr val="FF0000"/>
                  </a:solidFill>
                </a:rPr>
                <a:t>b</a:t>
              </a:r>
              <a:r>
                <a:rPr lang="en-US" sz="1200" b="1" dirty="0">
                  <a:solidFill>
                    <a:srgbClr val="FF0000"/>
                  </a:solidFill>
                </a:rPr>
                <a:t>(10650)</a:t>
              </a:r>
              <a:r>
                <a:rPr lang="ru-RU" sz="1200" b="1" baseline="30000" dirty="0">
                  <a:solidFill>
                    <a:srgbClr val="FF0000"/>
                  </a:solidFill>
                </a:rPr>
                <a:t>+</a:t>
              </a:r>
              <a:r>
                <a:rPr lang="en-US" sz="1200" b="1" baseline="30000" dirty="0">
                  <a:solidFill>
                    <a:srgbClr val="FF0000"/>
                  </a:solidFill>
                </a:rPr>
                <a:t> </a:t>
              </a:r>
            </a:p>
            <a:p>
              <a:r>
                <a:rPr lang="en-US" sz="1200" b="1" dirty="0">
                  <a:solidFill>
                    <a:srgbClr val="FF0000"/>
                  </a:solidFill>
                </a:rPr>
                <a:t>Z</a:t>
              </a:r>
              <a:r>
                <a:rPr lang="en-US" sz="1200" b="1" baseline="-25000" dirty="0">
                  <a:solidFill>
                    <a:srgbClr val="FF0000"/>
                  </a:solidFill>
                </a:rPr>
                <a:t>b</a:t>
              </a:r>
              <a:r>
                <a:rPr lang="en-US" sz="1200" b="1" dirty="0">
                  <a:solidFill>
                    <a:srgbClr val="FF0000"/>
                  </a:solidFill>
                </a:rPr>
                <a:t>(10610)</a:t>
              </a:r>
              <a:r>
                <a:rPr lang="ru-RU" sz="1200" b="1" baseline="30000" dirty="0">
                  <a:solidFill>
                    <a:srgbClr val="FF0000"/>
                  </a:solidFill>
                </a:rPr>
                <a:t>+</a:t>
              </a:r>
              <a:endParaRPr lang="ru-RU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45" name="Прямая соединительная линия 44"/>
            <p:cNvCxnSpPr/>
            <p:nvPr/>
          </p:nvCxnSpPr>
          <p:spPr>
            <a:xfrm>
              <a:off x="3571868" y="3643314"/>
              <a:ext cx="50006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 стрелкой 47"/>
            <p:cNvCxnSpPr/>
            <p:nvPr/>
          </p:nvCxnSpPr>
          <p:spPr>
            <a:xfrm>
              <a:off x="2285984" y="3214686"/>
              <a:ext cx="1428760" cy="35719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 стрелкой 48"/>
            <p:cNvCxnSpPr/>
            <p:nvPr/>
          </p:nvCxnSpPr>
          <p:spPr>
            <a:xfrm>
              <a:off x="2285984" y="3214686"/>
              <a:ext cx="1357322" cy="42862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Группа 56"/>
            <p:cNvGrpSpPr/>
            <p:nvPr/>
          </p:nvGrpSpPr>
          <p:grpSpPr>
            <a:xfrm>
              <a:off x="1285852" y="4071942"/>
              <a:ext cx="1500198" cy="1143008"/>
              <a:chOff x="7858148" y="1000108"/>
              <a:chExt cx="1500198" cy="1143008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7915234" y="1214422"/>
                <a:ext cx="120205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/>
                  <a:t>spin flip  </a:t>
                </a:r>
              </a:p>
              <a:p>
                <a:pPr algn="ctr"/>
                <a:r>
                  <a:rPr lang="en-US" sz="1600" b="1" dirty="0"/>
                  <a:t>suppressed </a:t>
                </a:r>
                <a:endParaRPr lang="ru-RU" sz="1600" b="1" dirty="0"/>
              </a:p>
            </p:txBody>
          </p:sp>
          <p:sp>
            <p:nvSpPr>
              <p:cNvPr id="56" name="Стрелка вправо 55"/>
              <p:cNvSpPr/>
              <p:nvPr/>
            </p:nvSpPr>
            <p:spPr>
              <a:xfrm>
                <a:off x="7858148" y="1000108"/>
                <a:ext cx="1500198" cy="1143008"/>
              </a:xfrm>
              <a:prstGeom prst="rightArrow">
                <a:avLst/>
              </a:prstGeom>
              <a:noFill/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58" name="Прямоугольник 57"/>
            <p:cNvSpPr/>
            <p:nvPr/>
          </p:nvSpPr>
          <p:spPr>
            <a:xfrm>
              <a:off x="3714744" y="4357694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b="1" dirty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n-US" b="1" baseline="30000" dirty="0">
                  <a:solidFill>
                    <a:srgbClr val="FF0000"/>
                  </a:solidFill>
                  <a:cs typeface="Times New Roman"/>
                </a:rPr>
                <a:t>+</a:t>
              </a:r>
              <a:endParaRPr lang="ru-RU" dirty="0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3071802" y="3786190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b="1" dirty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n-US" b="1" baseline="30000" dirty="0">
                  <a:solidFill>
                    <a:srgbClr val="FF0000"/>
                  </a:solidFill>
                  <a:cs typeface="Times New Roman"/>
                </a:rPr>
                <a:t>+</a:t>
              </a:r>
              <a:endParaRPr lang="ru-RU" dirty="0"/>
            </a:p>
          </p:txBody>
        </p:sp>
        <p:cxnSp>
          <p:nvCxnSpPr>
            <p:cNvPr id="65" name="Прямая со стрелкой 64"/>
            <p:cNvCxnSpPr/>
            <p:nvPr/>
          </p:nvCxnSpPr>
          <p:spPr>
            <a:xfrm rot="5400000">
              <a:off x="3107521" y="3607595"/>
              <a:ext cx="785818" cy="7143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 стрелкой 67"/>
            <p:cNvCxnSpPr>
              <a:stCxn id="44" idx="1"/>
            </p:cNvCxnSpPr>
            <p:nvPr/>
          </p:nvCxnSpPr>
          <p:spPr>
            <a:xfrm rot="10800000" flipV="1">
              <a:off x="3357555" y="3626796"/>
              <a:ext cx="727438" cy="153323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 стрелкой 72"/>
            <p:cNvCxnSpPr/>
            <p:nvPr/>
          </p:nvCxnSpPr>
          <p:spPr>
            <a:xfrm rot="5400000">
              <a:off x="2714612" y="4000504"/>
              <a:ext cx="1571636" cy="7143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 стрелкой 77"/>
            <p:cNvCxnSpPr/>
            <p:nvPr/>
          </p:nvCxnSpPr>
          <p:spPr>
            <a:xfrm rot="5400000">
              <a:off x="3357554" y="3643314"/>
              <a:ext cx="714380" cy="7143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Прямоугольник 82"/>
            <p:cNvSpPr/>
            <p:nvPr/>
          </p:nvSpPr>
          <p:spPr>
            <a:xfrm>
              <a:off x="3029524" y="3071810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b="1" dirty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l-GR" b="1" baseline="30000" dirty="0">
                  <a:solidFill>
                    <a:srgbClr val="FF0000"/>
                  </a:solidFill>
                  <a:cs typeface="Times New Roman"/>
                </a:rPr>
                <a:t>−</a:t>
              </a:r>
              <a:endParaRPr lang="en-GB" b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3000364" y="3429000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b="1" dirty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l-GR" b="1" baseline="30000" dirty="0">
                  <a:solidFill>
                    <a:srgbClr val="FF0000"/>
                  </a:solidFill>
                  <a:cs typeface="Times New Roman"/>
                </a:rPr>
                <a:t>−</a:t>
              </a:r>
              <a:endParaRPr lang="en-GB" b="1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0" name="Text Box 4"/>
          <p:cNvSpPr txBox="1">
            <a:spLocks noChangeArrowheads="1"/>
          </p:cNvSpPr>
          <p:nvPr/>
        </p:nvSpPr>
        <p:spPr bwMode="auto">
          <a:xfrm>
            <a:off x="214282" y="258055"/>
            <a:ext cx="307183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US" sz="28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Resonant structure of (5S)</a:t>
            </a:r>
            <a:r>
              <a:rPr lang="en-US" sz="28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→</a:t>
            </a:r>
            <a:r>
              <a:rPr lang="en-US" sz="28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(bb)</a:t>
            </a:r>
            <a:r>
              <a:rPr lang="en-US" sz="2800" b="1" baseline="30000" dirty="0">
                <a:solidFill>
                  <a:srgbClr val="C00000"/>
                </a:solidFill>
                <a:latin typeface="+mj-lt"/>
                <a:sym typeface="Symbol" pitchFamily="18" charset="2"/>
              </a:rPr>
              <a:t>+</a:t>
            </a:r>
            <a:r>
              <a:rPr lang="en-US" sz="28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</a:t>
            </a:r>
            <a:r>
              <a:rPr lang="en-US" sz="2800" b="1" baseline="30000" dirty="0">
                <a:solidFill>
                  <a:srgbClr val="C00000"/>
                </a:solidFill>
                <a:latin typeface="+mj-lt"/>
                <a:sym typeface="Symbol" pitchFamily="18" charset="2"/>
              </a:rPr>
              <a:t>–</a:t>
            </a:r>
          </a:p>
        </p:txBody>
      </p:sp>
      <p:pic>
        <p:nvPicPr>
          <p:cNvPr id="14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5643578"/>
            <a:ext cx="7239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6" name="Группа 115"/>
          <p:cNvGrpSpPr/>
          <p:nvPr/>
        </p:nvGrpSpPr>
        <p:grpSpPr>
          <a:xfrm>
            <a:off x="3571868" y="142852"/>
            <a:ext cx="5413375" cy="2930842"/>
            <a:chOff x="3571868" y="142852"/>
            <a:chExt cx="5413375" cy="2930842"/>
          </a:xfrm>
        </p:grpSpPr>
        <p:grpSp>
          <p:nvGrpSpPr>
            <p:cNvPr id="86" name="Группа 85"/>
            <p:cNvGrpSpPr/>
            <p:nvPr/>
          </p:nvGrpSpPr>
          <p:grpSpPr>
            <a:xfrm>
              <a:off x="3571868" y="142852"/>
              <a:ext cx="5413375" cy="2930842"/>
              <a:chOff x="73025" y="836712"/>
              <a:chExt cx="5413375" cy="2930842"/>
            </a:xfrm>
          </p:grpSpPr>
          <p:sp>
            <p:nvSpPr>
              <p:cNvPr id="87" name="Text Box 4"/>
              <p:cNvSpPr txBox="1">
                <a:spLocks noChangeArrowheads="1"/>
              </p:cNvSpPr>
              <p:nvPr/>
            </p:nvSpPr>
            <p:spPr bwMode="auto">
              <a:xfrm>
                <a:off x="653913" y="836712"/>
                <a:ext cx="206659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>
                  <a:buClrTx/>
                  <a:buSzTx/>
                  <a:buFontTx/>
                  <a:buNone/>
                </a:pPr>
                <a:r>
                  <a:rPr lang="ru-RU" b="1" dirty="0">
                    <a:solidFill>
                      <a:srgbClr val="C00000"/>
                    </a:solidFill>
                    <a:sym typeface="Symbol" pitchFamily="18" charset="2"/>
                  </a:rPr>
                  <a:t>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(5S) </a:t>
                </a:r>
                <a:r>
                  <a:rPr lang="en-US" b="1" dirty="0">
                    <a:solidFill>
                      <a:srgbClr val="C00000"/>
                    </a:solidFill>
                    <a:latin typeface="Times New Roman"/>
                    <a:cs typeface="Times New Roman"/>
                    <a:sym typeface="Symbol" pitchFamily="18" charset="2"/>
                  </a:rPr>
                  <a:t>→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h</a:t>
                </a:r>
                <a:r>
                  <a:rPr lang="en-US" b="1" baseline="-25000" dirty="0">
                    <a:solidFill>
                      <a:srgbClr val="C00000"/>
                    </a:solidFill>
                    <a:sym typeface="Symbol" pitchFamily="18" charset="2"/>
                  </a:rPr>
                  <a:t>b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(1P)</a:t>
                </a:r>
                <a:r>
                  <a:rPr lang="ru-RU" b="1" dirty="0">
                    <a:solidFill>
                      <a:srgbClr val="C00000"/>
                    </a:solidFill>
                    <a:sym typeface="Symbol" pitchFamily="18" charset="2"/>
                  </a:rPr>
                  <a:t></a:t>
                </a:r>
                <a:r>
                  <a:rPr lang="en-US" b="1" baseline="30000" dirty="0">
                    <a:solidFill>
                      <a:srgbClr val="C00000"/>
                    </a:solidFill>
                    <a:sym typeface="Symbol" pitchFamily="18" charset="2"/>
                  </a:rPr>
                  <a:t>+</a:t>
                </a:r>
                <a:r>
                  <a:rPr lang="ru-RU" b="1" dirty="0">
                    <a:solidFill>
                      <a:srgbClr val="C00000"/>
                    </a:solidFill>
                    <a:sym typeface="Symbol" pitchFamily="18" charset="2"/>
                  </a:rPr>
                  <a:t></a:t>
                </a:r>
                <a:r>
                  <a:rPr lang="ru-RU" b="1" baseline="30000" dirty="0">
                    <a:solidFill>
                      <a:srgbClr val="C00000"/>
                    </a:solidFill>
                    <a:cs typeface="Times New Roman"/>
                    <a:sym typeface="Symbol" pitchFamily="18" charset="2"/>
                  </a:rPr>
                  <a:t>−</a:t>
                </a:r>
                <a:endParaRPr lang="en-US" b="1" baseline="30000" dirty="0">
                  <a:solidFill>
                    <a:srgbClr val="C00000"/>
                  </a:solidFill>
                  <a:sym typeface="Symbol" pitchFamily="18" charset="2"/>
                </a:endParaRPr>
              </a:p>
            </p:txBody>
          </p:sp>
          <p:sp>
            <p:nvSpPr>
              <p:cNvPr id="88" name="Text Box 4"/>
              <p:cNvSpPr txBox="1">
                <a:spLocks noChangeArrowheads="1"/>
              </p:cNvSpPr>
              <p:nvPr/>
            </p:nvSpPr>
            <p:spPr bwMode="auto">
              <a:xfrm>
                <a:off x="3335714" y="899428"/>
                <a:ext cx="206659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>
                  <a:buClrTx/>
                  <a:buSzTx/>
                  <a:buFontTx/>
                  <a:buNone/>
                </a:pPr>
                <a:r>
                  <a:rPr lang="ru-RU" b="1" dirty="0">
                    <a:solidFill>
                      <a:srgbClr val="C00000"/>
                    </a:solidFill>
                    <a:sym typeface="Symbol" pitchFamily="18" charset="2"/>
                  </a:rPr>
                  <a:t>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(5S) </a:t>
                </a:r>
                <a:r>
                  <a:rPr lang="en-US" b="1" dirty="0">
                    <a:solidFill>
                      <a:srgbClr val="C00000"/>
                    </a:solidFill>
                    <a:latin typeface="Times New Roman"/>
                    <a:cs typeface="Times New Roman"/>
                    <a:sym typeface="Symbol" pitchFamily="18" charset="2"/>
                  </a:rPr>
                  <a:t>→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h</a:t>
                </a:r>
                <a:r>
                  <a:rPr lang="en-US" b="1" baseline="-25000" dirty="0">
                    <a:solidFill>
                      <a:srgbClr val="C00000"/>
                    </a:solidFill>
                    <a:sym typeface="Symbol" pitchFamily="18" charset="2"/>
                  </a:rPr>
                  <a:t>b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(2P)</a:t>
                </a:r>
                <a:r>
                  <a:rPr lang="ru-RU" b="1" dirty="0">
                    <a:solidFill>
                      <a:srgbClr val="C00000"/>
                    </a:solidFill>
                    <a:sym typeface="Symbol" pitchFamily="18" charset="2"/>
                  </a:rPr>
                  <a:t></a:t>
                </a:r>
                <a:r>
                  <a:rPr lang="en-US" b="1" baseline="30000" dirty="0">
                    <a:solidFill>
                      <a:srgbClr val="C00000"/>
                    </a:solidFill>
                    <a:sym typeface="Symbol" pitchFamily="18" charset="2"/>
                  </a:rPr>
                  <a:t>+</a:t>
                </a:r>
                <a:r>
                  <a:rPr lang="ru-RU" b="1" dirty="0">
                    <a:solidFill>
                      <a:srgbClr val="C00000"/>
                    </a:solidFill>
                    <a:sym typeface="Symbol" pitchFamily="18" charset="2"/>
                  </a:rPr>
                  <a:t></a:t>
                </a:r>
                <a:r>
                  <a:rPr lang="en-US" b="1" baseline="30000" dirty="0">
                    <a:solidFill>
                      <a:srgbClr val="C00000"/>
                    </a:solidFill>
                    <a:latin typeface="Times New Roman"/>
                    <a:cs typeface="Times New Roman"/>
                    <a:sym typeface="Symbol" pitchFamily="18" charset="2"/>
                  </a:rPr>
                  <a:t>−</a:t>
                </a:r>
                <a:endParaRPr lang="en-US" b="1" baseline="30000" dirty="0">
                  <a:solidFill>
                    <a:srgbClr val="C00000"/>
                  </a:solidFill>
                  <a:sym typeface="Symbol" pitchFamily="18" charset="2"/>
                </a:endParaRPr>
              </a:p>
            </p:txBody>
          </p:sp>
          <p:grpSp>
            <p:nvGrpSpPr>
              <p:cNvPr id="89" name="Group 188"/>
              <p:cNvGrpSpPr>
                <a:grpSpLocks/>
              </p:cNvGrpSpPr>
              <p:nvPr/>
            </p:nvGrpSpPr>
            <p:grpSpPr bwMode="auto">
              <a:xfrm>
                <a:off x="73025" y="1189038"/>
                <a:ext cx="2679700" cy="2506663"/>
                <a:chOff x="4" y="689"/>
                <a:chExt cx="1688" cy="1579"/>
              </a:xfrm>
            </p:grpSpPr>
            <p:pic>
              <p:nvPicPr>
                <p:cNvPr id="98" name="Picture 169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4" y="689"/>
                  <a:ext cx="1676" cy="15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9" name="Rectangle 187"/>
                <p:cNvSpPr>
                  <a:spLocks noChangeArrowheads="1"/>
                </p:cNvSpPr>
                <p:nvPr/>
              </p:nvSpPr>
              <p:spPr bwMode="auto">
                <a:xfrm>
                  <a:off x="981" y="2097"/>
                  <a:ext cx="711" cy="17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90" name="Group 190"/>
              <p:cNvGrpSpPr>
                <a:grpSpLocks/>
              </p:cNvGrpSpPr>
              <p:nvPr/>
            </p:nvGrpSpPr>
            <p:grpSpPr bwMode="auto">
              <a:xfrm>
                <a:off x="2843215" y="1217613"/>
                <a:ext cx="2643188" cy="2463800"/>
                <a:chOff x="1791" y="707"/>
                <a:chExt cx="1665" cy="1552"/>
              </a:xfrm>
            </p:grpSpPr>
            <p:pic>
              <p:nvPicPr>
                <p:cNvPr id="96" name="Picture 168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1791" y="707"/>
                  <a:ext cx="1652" cy="15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7" name="Rectangle 189"/>
                <p:cNvSpPr>
                  <a:spLocks noChangeArrowheads="1"/>
                </p:cNvSpPr>
                <p:nvPr/>
              </p:nvSpPr>
              <p:spPr bwMode="auto">
                <a:xfrm>
                  <a:off x="2772" y="2097"/>
                  <a:ext cx="684" cy="16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91" name="Text Box 191"/>
              <p:cNvSpPr txBox="1">
                <a:spLocks noChangeArrowheads="1"/>
              </p:cNvSpPr>
              <p:nvPr/>
            </p:nvSpPr>
            <p:spPr bwMode="auto">
              <a:xfrm>
                <a:off x="611560" y="2204864"/>
                <a:ext cx="62068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>
                    <a:solidFill>
                      <a:srgbClr val="CC0000"/>
                    </a:solidFill>
                  </a:rPr>
                  <a:t>phsp</a:t>
                </a:r>
                <a:endParaRPr lang="ru-RU" sz="1800" dirty="0">
                  <a:solidFill>
                    <a:srgbClr val="CC0000"/>
                  </a:solidFill>
                </a:endParaRPr>
              </a:p>
            </p:txBody>
          </p:sp>
          <p:sp>
            <p:nvSpPr>
              <p:cNvPr id="92" name="Text Box 197"/>
              <p:cNvSpPr txBox="1">
                <a:spLocks noChangeArrowheads="1"/>
              </p:cNvSpPr>
              <p:nvPr/>
            </p:nvSpPr>
            <p:spPr bwMode="auto">
              <a:xfrm>
                <a:off x="3807301" y="2051556"/>
                <a:ext cx="62068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dirty="0">
                    <a:solidFill>
                      <a:srgbClr val="CC0000"/>
                    </a:solidFill>
                  </a:rPr>
                  <a:t>phsp</a:t>
                </a:r>
                <a:endParaRPr lang="ru-RU" sz="1800" dirty="0">
                  <a:solidFill>
                    <a:srgbClr val="CC0000"/>
                  </a:solidFill>
                </a:endParaRPr>
              </a:p>
            </p:txBody>
          </p:sp>
          <p:sp>
            <p:nvSpPr>
              <p:cNvPr id="93" name="Text Box 198"/>
              <p:cNvSpPr txBox="1">
                <a:spLocks noChangeArrowheads="1"/>
              </p:cNvSpPr>
              <p:nvPr/>
            </p:nvSpPr>
            <p:spPr bwMode="auto">
              <a:xfrm>
                <a:off x="688975" y="1381125"/>
                <a:ext cx="1191352" cy="5109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85000"/>
                  </a:lnSpc>
                </a:pPr>
                <a:r>
                  <a:rPr lang="en-US" sz="1600" dirty="0">
                    <a:solidFill>
                      <a:srgbClr val="002060"/>
                    </a:solidFill>
                  </a:rPr>
                  <a:t>no non-res.</a:t>
                </a:r>
              </a:p>
              <a:p>
                <a:pPr>
                  <a:lnSpc>
                    <a:spcPct val="85000"/>
                  </a:lnSpc>
                </a:pPr>
                <a:r>
                  <a:rPr lang="en-US" sz="1600" dirty="0">
                    <a:solidFill>
                      <a:srgbClr val="002060"/>
                    </a:solidFill>
                  </a:rPr>
                  <a:t>contribution</a:t>
                </a:r>
                <a:endParaRPr lang="ru-RU" sz="16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94" name="Text Box 11"/>
              <p:cNvSpPr txBox="1">
                <a:spLocks noChangeArrowheads="1"/>
              </p:cNvSpPr>
              <p:nvPr/>
            </p:nvSpPr>
            <p:spPr bwMode="auto">
              <a:xfrm>
                <a:off x="938213" y="3429000"/>
                <a:ext cx="139493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>
                  <a:buClrTx/>
                  <a:buSzTx/>
                  <a:buFontTx/>
                  <a:buNone/>
                </a:pPr>
                <a:r>
                  <a:rPr lang="en-US" sz="1600" b="1" dirty="0"/>
                  <a:t>M</a:t>
                </a:r>
                <a:r>
                  <a:rPr lang="ru-RU" sz="1600" b="1" dirty="0"/>
                  <a:t>(</a:t>
                </a:r>
                <a:r>
                  <a:rPr lang="en-US" sz="1600" b="1" dirty="0">
                    <a:cs typeface="Lucida Grande"/>
                  </a:rPr>
                  <a:t>h</a:t>
                </a:r>
                <a:r>
                  <a:rPr lang="en-US" sz="1600" b="1" baseline="-25000" dirty="0">
                    <a:cs typeface="Lucida Grande"/>
                  </a:rPr>
                  <a:t>b</a:t>
                </a:r>
                <a:r>
                  <a:rPr lang="en-US" sz="1600" b="1" dirty="0"/>
                  <a:t>(1P) </a:t>
                </a:r>
                <a:r>
                  <a:rPr lang="el-GR" sz="1600" b="1" dirty="0"/>
                  <a:t>π</a:t>
                </a:r>
                <a:r>
                  <a:rPr lang="el-GR" sz="1600" b="1" baseline="30000" dirty="0">
                    <a:sym typeface="Symbol" pitchFamily="18" charset="2"/>
                  </a:rPr>
                  <a:t></a:t>
                </a:r>
                <a:r>
                  <a:rPr lang="en-US" sz="1600" b="1" baseline="30000" dirty="0">
                    <a:sym typeface="Symbol" pitchFamily="18" charset="2"/>
                  </a:rPr>
                  <a:t> </a:t>
                </a:r>
                <a:r>
                  <a:rPr lang="ru-RU" sz="1600" b="1" dirty="0">
                    <a:sym typeface="Symbol" pitchFamily="18" charset="2"/>
                  </a:rPr>
                  <a:t>)</a:t>
                </a:r>
                <a:endParaRPr lang="en-US" sz="1600" b="1" baseline="-25000" dirty="0"/>
              </a:p>
            </p:txBody>
          </p:sp>
          <p:sp>
            <p:nvSpPr>
              <p:cNvPr id="95" name="Text Box 11"/>
              <p:cNvSpPr txBox="1">
                <a:spLocks noChangeArrowheads="1"/>
              </p:cNvSpPr>
              <p:nvPr/>
            </p:nvSpPr>
            <p:spPr bwMode="auto">
              <a:xfrm>
                <a:off x="3795713" y="3429000"/>
                <a:ext cx="134363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>
                  <a:buClrTx/>
                  <a:buSzTx/>
                  <a:buFontTx/>
                  <a:buNone/>
                </a:pPr>
                <a:r>
                  <a:rPr lang="en-US" sz="1600" b="1" dirty="0"/>
                  <a:t>M</a:t>
                </a:r>
                <a:r>
                  <a:rPr lang="ru-RU" sz="1600" b="1" dirty="0"/>
                  <a:t>(</a:t>
                </a:r>
                <a:r>
                  <a:rPr lang="en-US" sz="1600" b="1" dirty="0"/>
                  <a:t>h</a:t>
                </a:r>
                <a:r>
                  <a:rPr lang="en-US" sz="1600" b="1" baseline="-25000" dirty="0"/>
                  <a:t>b</a:t>
                </a:r>
                <a:r>
                  <a:rPr lang="en-US" sz="1600" b="1" dirty="0"/>
                  <a:t>(2P) </a:t>
                </a:r>
                <a:r>
                  <a:rPr lang="el-GR" sz="1600" b="1" dirty="0"/>
                  <a:t>π</a:t>
                </a:r>
                <a:r>
                  <a:rPr lang="el-GR" sz="1600" b="1" baseline="30000" dirty="0">
                    <a:sym typeface="Symbol" pitchFamily="18" charset="2"/>
                  </a:rPr>
                  <a:t></a:t>
                </a:r>
                <a:r>
                  <a:rPr lang="en-US" sz="1600" b="1" baseline="30000" dirty="0">
                    <a:sym typeface="Symbol" pitchFamily="18" charset="2"/>
                  </a:rPr>
                  <a:t> </a:t>
                </a:r>
                <a:r>
                  <a:rPr lang="ru-RU" sz="1600" b="1" dirty="0">
                    <a:sym typeface="Symbol" pitchFamily="18" charset="2"/>
                  </a:rPr>
                  <a:t>)</a:t>
                </a:r>
                <a:endParaRPr lang="en-US" sz="1600" b="1" baseline="-25000" dirty="0"/>
              </a:p>
            </p:txBody>
          </p:sp>
        </p:grpSp>
        <p:sp>
          <p:nvSpPr>
            <p:cNvPr id="101" name="Text Box 34"/>
            <p:cNvSpPr txBox="1">
              <a:spLocks noChangeArrowheads="1"/>
            </p:cNvSpPr>
            <p:nvPr/>
          </p:nvSpPr>
          <p:spPr bwMode="auto">
            <a:xfrm>
              <a:off x="5786446" y="2786058"/>
              <a:ext cx="1513556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>
                <a:buClrTx/>
                <a:buSzTx/>
                <a:buFontTx/>
                <a:buNone/>
              </a:pPr>
              <a:r>
                <a:rPr lang="en-US" altLang="zh-CN" sz="1100" b="1" i="1" dirty="0">
                  <a:solidFill>
                    <a:srgbClr val="002060"/>
                  </a:solidFill>
                </a:rPr>
                <a:t>PRD88, 052016 (2013)</a:t>
              </a:r>
              <a:endParaRPr lang="ru-RU" sz="1100" b="1" i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02" name="Прямоугольник 101"/>
          <p:cNvSpPr/>
          <p:nvPr/>
        </p:nvSpPr>
        <p:spPr>
          <a:xfrm>
            <a:off x="4929190" y="3929066"/>
            <a:ext cx="3857652" cy="201043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The first exotic bottomoniumlike </a:t>
            </a:r>
            <a:r>
              <a:rPr lang="en-US" sz="2000" b="1" dirty="0">
                <a:solidFill>
                  <a:srgbClr val="C00000"/>
                </a:solidFill>
              </a:rPr>
              <a:t>Z</a:t>
            </a:r>
            <a:r>
              <a:rPr lang="en-US" sz="2000" b="1" baseline="-25000" dirty="0">
                <a:solidFill>
                  <a:srgbClr val="C00000"/>
                </a:solidFill>
              </a:rPr>
              <a:t>b</a:t>
            </a:r>
            <a:r>
              <a:rPr lang="en-US" sz="2000" b="1" dirty="0">
                <a:solidFill>
                  <a:srgbClr val="C00000"/>
                </a:solidFill>
              </a:rPr>
              <a:t>(10610)</a:t>
            </a:r>
            <a:r>
              <a:rPr lang="ru-RU" sz="2000" b="1" baseline="30000" dirty="0">
                <a:solidFill>
                  <a:srgbClr val="C00000"/>
                </a:solidFill>
              </a:rPr>
              <a:t>+</a:t>
            </a:r>
            <a:r>
              <a:rPr lang="en-US" sz="2000" b="1" baseline="30000" dirty="0">
                <a:solidFill>
                  <a:srgbClr val="C0000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and </a:t>
            </a:r>
            <a:r>
              <a:rPr lang="en-US" sz="2000" b="1" dirty="0">
                <a:solidFill>
                  <a:srgbClr val="C00000"/>
                </a:solidFill>
              </a:rPr>
              <a:t>Z</a:t>
            </a:r>
            <a:r>
              <a:rPr lang="en-US" sz="2000" b="1" baseline="-25000" dirty="0">
                <a:solidFill>
                  <a:srgbClr val="C00000"/>
                </a:solidFill>
              </a:rPr>
              <a:t>b</a:t>
            </a:r>
            <a:r>
              <a:rPr lang="en-US" sz="2000" b="1" dirty="0">
                <a:solidFill>
                  <a:srgbClr val="C00000"/>
                </a:solidFill>
              </a:rPr>
              <a:t>(10650)</a:t>
            </a:r>
            <a:r>
              <a:rPr lang="ru-RU" sz="2000" b="1" baseline="30000" dirty="0">
                <a:solidFill>
                  <a:srgbClr val="C00000"/>
                </a:solidFill>
              </a:rPr>
              <a:t>+</a:t>
            </a:r>
            <a:endParaRPr lang="en-US" sz="2000" b="1" baseline="30000" dirty="0">
              <a:solidFill>
                <a:srgbClr val="C0000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states were discovered  in  </a:t>
            </a:r>
            <a:r>
              <a:rPr lang="en-GB" sz="2000" b="1" dirty="0">
                <a:solidFill>
                  <a:srgbClr val="C00000"/>
                </a:solidFill>
              </a:rPr>
              <a:t>h</a:t>
            </a:r>
            <a:r>
              <a:rPr lang="en-GB" sz="2000" b="1" baseline="-25000" dirty="0">
                <a:solidFill>
                  <a:srgbClr val="C00000"/>
                </a:solidFill>
              </a:rPr>
              <a:t>b</a:t>
            </a:r>
            <a:r>
              <a:rPr lang="en-GB" sz="2000" b="1" dirty="0">
                <a:solidFill>
                  <a:srgbClr val="C00000"/>
                </a:solidFill>
              </a:rPr>
              <a:t>(1P)</a:t>
            </a:r>
            <a:r>
              <a:rPr lang="en-GB" sz="2000" b="1" dirty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GB" sz="2000" b="1" baseline="30000" dirty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en-GB" sz="2000" b="1" dirty="0">
                <a:solidFill>
                  <a:srgbClr val="C00000"/>
                </a:solidFill>
                <a:sym typeface="Symbol" pitchFamily="18" charset="2"/>
              </a:rPr>
              <a:t>,</a:t>
            </a:r>
            <a:r>
              <a:rPr lang="en-GB" sz="2000" b="1" dirty="0">
                <a:solidFill>
                  <a:srgbClr val="C00000"/>
                </a:solidFill>
              </a:rPr>
              <a:t> h</a:t>
            </a:r>
            <a:r>
              <a:rPr lang="en-GB" sz="2000" b="1" baseline="-25000" dirty="0">
                <a:solidFill>
                  <a:srgbClr val="C00000"/>
                </a:solidFill>
              </a:rPr>
              <a:t>b</a:t>
            </a:r>
            <a:r>
              <a:rPr lang="en-GB" sz="2000" b="1" dirty="0">
                <a:solidFill>
                  <a:srgbClr val="C00000"/>
                </a:solidFill>
              </a:rPr>
              <a:t>(2P)</a:t>
            </a:r>
            <a:r>
              <a:rPr lang="en-GB" sz="2000" b="1" dirty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GB" sz="2000" b="1" baseline="30000" dirty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final states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b="1" dirty="0">
                <a:solidFill>
                  <a:srgbClr val="C00000"/>
                </a:solidFill>
              </a:rPr>
              <a:t>Z</a:t>
            </a:r>
            <a:r>
              <a:rPr lang="en-US" sz="2000" b="1" baseline="-25000" dirty="0">
                <a:solidFill>
                  <a:srgbClr val="C00000"/>
                </a:solidFill>
              </a:rPr>
              <a:t>b</a:t>
            </a:r>
            <a:r>
              <a:rPr lang="en-US" sz="2000" b="1" baseline="30000" dirty="0">
                <a:solidFill>
                  <a:srgbClr val="C00000"/>
                </a:solidFill>
              </a:rPr>
              <a:t>+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sz="2000" b="1" dirty="0">
                <a:solidFill>
                  <a:srgbClr val="002060"/>
                </a:solidFill>
              </a:rPr>
              <a:t>are multiquark  states</a:t>
            </a:r>
            <a:endParaRPr lang="ru-RU" sz="2000" b="1" dirty="0">
              <a:solidFill>
                <a:srgbClr val="002060"/>
              </a:solidFill>
            </a:endParaRPr>
          </a:p>
        </p:txBody>
      </p:sp>
      <p:grpSp>
        <p:nvGrpSpPr>
          <p:cNvPr id="114" name="Группа 113"/>
          <p:cNvGrpSpPr/>
          <p:nvPr/>
        </p:nvGrpSpPr>
        <p:grpSpPr>
          <a:xfrm>
            <a:off x="3428992" y="5000636"/>
            <a:ext cx="1217613" cy="1052513"/>
            <a:chOff x="6929454" y="5305445"/>
            <a:chExt cx="1217613" cy="1052513"/>
          </a:xfrm>
        </p:grpSpPr>
        <p:sp>
          <p:nvSpPr>
            <p:cNvPr id="104" name="Oval 15"/>
            <p:cNvSpPr>
              <a:spLocks noChangeArrowheads="1"/>
            </p:cNvSpPr>
            <p:nvPr/>
          </p:nvSpPr>
          <p:spPr bwMode="auto">
            <a:xfrm>
              <a:off x="6929454" y="5305445"/>
              <a:ext cx="1217613" cy="1052513"/>
            </a:xfrm>
            <a:prstGeom prst="ellipse">
              <a:avLst/>
            </a:prstGeom>
            <a:solidFill>
              <a:srgbClr val="FFFF00">
                <a:alpha val="55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" name="Oval 6"/>
            <p:cNvSpPr>
              <a:spLocks noChangeArrowheads="1"/>
            </p:cNvSpPr>
            <p:nvPr/>
          </p:nvSpPr>
          <p:spPr bwMode="auto">
            <a:xfrm>
              <a:off x="7643834" y="5643578"/>
              <a:ext cx="406400" cy="41275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106" name="Text Box 7"/>
            <p:cNvSpPr txBox="1">
              <a:spLocks noChangeArrowheads="1"/>
            </p:cNvSpPr>
            <p:nvPr/>
          </p:nvSpPr>
          <p:spPr bwMode="auto">
            <a:xfrm>
              <a:off x="7715272" y="5572140"/>
              <a:ext cx="355600" cy="50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–</a:t>
              </a:r>
            </a:p>
          </p:txBody>
        </p:sp>
        <p:sp>
          <p:nvSpPr>
            <p:cNvPr id="107" name="Oval 9"/>
            <p:cNvSpPr>
              <a:spLocks noChangeArrowheads="1"/>
            </p:cNvSpPr>
            <p:nvPr/>
          </p:nvSpPr>
          <p:spPr bwMode="auto">
            <a:xfrm>
              <a:off x="7358082" y="5373704"/>
              <a:ext cx="406400" cy="41275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108" name="Oval 10"/>
            <p:cNvSpPr>
              <a:spLocks noChangeArrowheads="1"/>
            </p:cNvSpPr>
            <p:nvPr/>
          </p:nvSpPr>
          <p:spPr bwMode="auto">
            <a:xfrm>
              <a:off x="7358082" y="5857892"/>
              <a:ext cx="406400" cy="412750"/>
            </a:xfrm>
            <a:prstGeom prst="ellipse">
              <a:avLst/>
            </a:prstGeom>
            <a:gradFill rotWithShape="1">
              <a:gsLst>
                <a:gs pos="0">
                  <a:srgbClr val="CCFF66"/>
                </a:gs>
                <a:gs pos="100000">
                  <a:srgbClr val="5E762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</a:p>
          </p:txBody>
        </p:sp>
        <p:sp>
          <p:nvSpPr>
            <p:cNvPr id="110" name="Text Box 14"/>
            <p:cNvSpPr txBox="1">
              <a:spLocks noChangeArrowheads="1"/>
            </p:cNvSpPr>
            <p:nvPr/>
          </p:nvSpPr>
          <p:spPr bwMode="auto">
            <a:xfrm>
              <a:off x="7218379" y="5821376"/>
              <a:ext cx="184731" cy="502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40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12" name="Группа 111"/>
            <p:cNvGrpSpPr/>
            <p:nvPr/>
          </p:nvGrpSpPr>
          <p:grpSpPr>
            <a:xfrm>
              <a:off x="7072330" y="5572140"/>
              <a:ext cx="428628" cy="503238"/>
              <a:chOff x="8286776" y="6072206"/>
              <a:chExt cx="428628" cy="503238"/>
            </a:xfrm>
          </p:grpSpPr>
          <p:sp>
            <p:nvSpPr>
              <p:cNvPr id="109" name="Oval 13"/>
              <p:cNvSpPr>
                <a:spLocks noChangeArrowheads="1"/>
              </p:cNvSpPr>
              <p:nvPr/>
            </p:nvSpPr>
            <p:spPr bwMode="auto">
              <a:xfrm>
                <a:off x="8286776" y="6143644"/>
                <a:ext cx="406400" cy="4127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4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4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</p:txBody>
          </p:sp>
          <p:sp>
            <p:nvSpPr>
              <p:cNvPr id="111" name="Text Box 7"/>
              <p:cNvSpPr txBox="1">
                <a:spLocks noChangeArrowheads="1"/>
              </p:cNvSpPr>
              <p:nvPr/>
            </p:nvSpPr>
            <p:spPr bwMode="auto">
              <a:xfrm>
                <a:off x="8359804" y="6072206"/>
                <a:ext cx="355600" cy="503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 baseline="30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</a:p>
            </p:txBody>
          </p:sp>
        </p:grpSp>
      </p:grpSp>
      <p:sp>
        <p:nvSpPr>
          <p:cNvPr id="115" name="Text Box 200"/>
          <p:cNvSpPr txBox="1">
            <a:spLocks noChangeArrowheads="1"/>
          </p:cNvSpPr>
          <p:nvPr/>
        </p:nvSpPr>
        <p:spPr bwMode="auto">
          <a:xfrm>
            <a:off x="4967472" y="3211297"/>
            <a:ext cx="3819370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Dalitz plot analysis               </a:t>
            </a:r>
          </a:p>
          <a:p>
            <a:r>
              <a:rPr lang="en-US" b="1" dirty="0">
                <a:solidFill>
                  <a:srgbClr val="002060"/>
                </a:solidFill>
              </a:rPr>
              <a:t>Two peaks are observed in all modes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142844" y="1928802"/>
            <a:ext cx="3572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rgbClr val="002060"/>
                </a:solidFill>
              </a:rPr>
              <a:t>Large h</a:t>
            </a:r>
            <a:r>
              <a:rPr lang="en-US" b="1" u="sng" baseline="-25000" dirty="0">
                <a:solidFill>
                  <a:srgbClr val="002060"/>
                </a:solidFill>
              </a:rPr>
              <a:t>b</a:t>
            </a:r>
            <a:r>
              <a:rPr lang="en-US" b="1" u="sng" dirty="0">
                <a:solidFill>
                  <a:srgbClr val="002060"/>
                </a:solidFill>
              </a:rPr>
              <a:t>(1P,2P) </a:t>
            </a:r>
            <a:r>
              <a:rPr lang="en-US" b="1" u="sng" dirty="0">
                <a:solidFill>
                  <a:srgbClr val="002060"/>
                </a:solidFill>
                <a:sym typeface="Symbol" pitchFamily="18" charset="2"/>
              </a:rPr>
              <a:t>production rates!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9A017B-AE2B-1443-8DC0-9702B43D7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37</a:t>
            </a:fld>
            <a:endParaRPr lang="en-GB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Группа 102"/>
          <p:cNvGrpSpPr/>
          <p:nvPr/>
        </p:nvGrpSpPr>
        <p:grpSpPr>
          <a:xfrm>
            <a:off x="107504" y="1584149"/>
            <a:ext cx="5762625" cy="5229227"/>
            <a:chOff x="107504" y="1584149"/>
            <a:chExt cx="5762625" cy="5229227"/>
          </a:xfrm>
        </p:grpSpPr>
        <p:grpSp>
          <p:nvGrpSpPr>
            <p:cNvPr id="5" name="Группа 207"/>
            <p:cNvGrpSpPr/>
            <p:nvPr/>
          </p:nvGrpSpPr>
          <p:grpSpPr>
            <a:xfrm>
              <a:off x="107504" y="1584149"/>
              <a:ext cx="5762625" cy="5229227"/>
              <a:chOff x="1" y="852488"/>
              <a:chExt cx="5762625" cy="5229227"/>
            </a:xfrm>
          </p:grpSpPr>
          <p:sp>
            <p:nvSpPr>
              <p:cNvPr id="131" name="Rectangle 34"/>
              <p:cNvSpPr>
                <a:spLocks noChangeArrowheads="1"/>
              </p:cNvSpPr>
              <p:nvPr/>
            </p:nvSpPr>
            <p:spPr bwMode="auto">
              <a:xfrm>
                <a:off x="627063" y="852488"/>
                <a:ext cx="992187" cy="420687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dirty="0"/>
              </a:p>
            </p:txBody>
          </p:sp>
          <p:grpSp>
            <p:nvGrpSpPr>
              <p:cNvPr id="6" name="Group 22"/>
              <p:cNvGrpSpPr>
                <a:grpSpLocks/>
              </p:cNvGrpSpPr>
              <p:nvPr/>
            </p:nvGrpSpPr>
            <p:grpSpPr bwMode="auto">
              <a:xfrm>
                <a:off x="1" y="1630365"/>
                <a:ext cx="5762625" cy="4451350"/>
                <a:chOff x="0" y="752"/>
                <a:chExt cx="3630" cy="2804"/>
              </a:xfrm>
            </p:grpSpPr>
            <p:pic>
              <p:nvPicPr>
                <p:cNvPr id="139" name="Picture 2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752"/>
                  <a:ext cx="3630" cy="28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40" name="Line 24"/>
                <p:cNvSpPr>
                  <a:spLocks noChangeShapeType="1"/>
                </p:cNvSpPr>
                <p:nvPr/>
              </p:nvSpPr>
              <p:spPr bwMode="auto">
                <a:xfrm>
                  <a:off x="383" y="1659"/>
                  <a:ext cx="3147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41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58" y="1429"/>
                  <a:ext cx="38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>
                      <a:solidFill>
                        <a:srgbClr val="FF0000"/>
                      </a:solidFill>
                    </a:rPr>
                    <a:t>2M</a:t>
                  </a:r>
                  <a:r>
                    <a:rPr lang="en-US" b="1" baseline="-25000" dirty="0">
                      <a:solidFill>
                        <a:srgbClr val="FF0000"/>
                      </a:solidFill>
                    </a:rPr>
                    <a:t>B</a:t>
                  </a:r>
                  <a:endParaRPr lang="ru-RU" b="1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33" name="Rectangle 35"/>
              <p:cNvSpPr>
                <a:spLocks noChangeArrowheads="1"/>
              </p:cNvSpPr>
              <p:nvPr/>
            </p:nvSpPr>
            <p:spPr bwMode="auto">
              <a:xfrm>
                <a:off x="3600400" y="1473203"/>
                <a:ext cx="2088232" cy="4176464"/>
              </a:xfrm>
              <a:prstGeom prst="rect">
                <a:avLst/>
              </a:prstGeom>
              <a:solidFill>
                <a:schemeClr val="bg1">
                  <a:alpha val="78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4" name="Rectangle 38"/>
              <p:cNvSpPr>
                <a:spLocks noChangeArrowheads="1"/>
              </p:cNvSpPr>
              <p:nvPr/>
            </p:nvSpPr>
            <p:spPr bwMode="auto">
              <a:xfrm>
                <a:off x="1619672" y="1916832"/>
                <a:ext cx="936104" cy="360040"/>
              </a:xfrm>
              <a:prstGeom prst="rect">
                <a:avLst/>
              </a:prstGeom>
              <a:solidFill>
                <a:schemeClr val="bg1">
                  <a:alpha val="78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5" name="Rectangle 59"/>
              <p:cNvSpPr>
                <a:spLocks noChangeArrowheads="1"/>
              </p:cNvSpPr>
              <p:nvPr/>
            </p:nvSpPr>
            <p:spPr bwMode="auto">
              <a:xfrm>
                <a:off x="648073" y="2121275"/>
                <a:ext cx="936104" cy="3528392"/>
              </a:xfrm>
              <a:prstGeom prst="rect">
                <a:avLst/>
              </a:prstGeom>
              <a:solidFill>
                <a:schemeClr val="bg1">
                  <a:alpha val="78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130" name="Rectangle 35"/>
            <p:cNvSpPr>
              <a:spLocks noChangeArrowheads="1"/>
            </p:cNvSpPr>
            <p:nvPr/>
          </p:nvSpPr>
          <p:spPr bwMode="auto">
            <a:xfrm>
              <a:off x="2857488" y="4071942"/>
              <a:ext cx="857256" cy="2286016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cxnSp>
          <p:nvCxnSpPr>
            <p:cNvPr id="43" name="Прямая соединительная линия 42"/>
            <p:cNvCxnSpPr/>
            <p:nvPr/>
          </p:nvCxnSpPr>
          <p:spPr>
            <a:xfrm>
              <a:off x="3571868" y="3571876"/>
              <a:ext cx="50006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Прямоугольник 43"/>
            <p:cNvSpPr/>
            <p:nvPr/>
          </p:nvSpPr>
          <p:spPr>
            <a:xfrm>
              <a:off x="4084993" y="3395963"/>
              <a:ext cx="915635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Z</a:t>
              </a:r>
              <a:r>
                <a:rPr lang="en-US" sz="1200" b="1" baseline="-25000" dirty="0">
                  <a:solidFill>
                    <a:srgbClr val="FF0000"/>
                  </a:solidFill>
                </a:rPr>
                <a:t>b</a:t>
              </a:r>
              <a:r>
                <a:rPr lang="en-US" sz="1200" b="1" dirty="0">
                  <a:solidFill>
                    <a:srgbClr val="FF0000"/>
                  </a:solidFill>
                </a:rPr>
                <a:t>(10650)</a:t>
              </a:r>
              <a:r>
                <a:rPr lang="ru-RU" sz="1200" b="1" baseline="30000" dirty="0">
                  <a:solidFill>
                    <a:srgbClr val="FF0000"/>
                  </a:solidFill>
                </a:rPr>
                <a:t>+</a:t>
              </a:r>
              <a:r>
                <a:rPr lang="en-US" sz="1200" b="1" baseline="30000" dirty="0">
                  <a:solidFill>
                    <a:srgbClr val="FF0000"/>
                  </a:solidFill>
                </a:rPr>
                <a:t> </a:t>
              </a:r>
            </a:p>
            <a:p>
              <a:r>
                <a:rPr lang="en-US" sz="1200" b="1" dirty="0">
                  <a:solidFill>
                    <a:srgbClr val="FF0000"/>
                  </a:solidFill>
                </a:rPr>
                <a:t>Z</a:t>
              </a:r>
              <a:r>
                <a:rPr lang="en-US" sz="1200" b="1" baseline="-25000" dirty="0">
                  <a:solidFill>
                    <a:srgbClr val="FF0000"/>
                  </a:solidFill>
                </a:rPr>
                <a:t>b</a:t>
              </a:r>
              <a:r>
                <a:rPr lang="en-US" sz="1200" b="1" dirty="0">
                  <a:solidFill>
                    <a:srgbClr val="FF0000"/>
                  </a:solidFill>
                </a:rPr>
                <a:t>(10610)</a:t>
              </a:r>
              <a:r>
                <a:rPr lang="ru-RU" sz="1200" b="1" baseline="30000" dirty="0">
                  <a:solidFill>
                    <a:srgbClr val="FF0000"/>
                  </a:solidFill>
                </a:rPr>
                <a:t>+</a:t>
              </a:r>
              <a:endParaRPr lang="ru-RU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45" name="Прямая соединительная линия 44"/>
            <p:cNvCxnSpPr/>
            <p:nvPr/>
          </p:nvCxnSpPr>
          <p:spPr>
            <a:xfrm>
              <a:off x="3571868" y="3643314"/>
              <a:ext cx="50006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 стрелкой 47"/>
            <p:cNvCxnSpPr/>
            <p:nvPr/>
          </p:nvCxnSpPr>
          <p:spPr>
            <a:xfrm>
              <a:off x="2285984" y="3214686"/>
              <a:ext cx="1428760" cy="35719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 стрелкой 48"/>
            <p:cNvCxnSpPr/>
            <p:nvPr/>
          </p:nvCxnSpPr>
          <p:spPr>
            <a:xfrm>
              <a:off x="2285984" y="3214686"/>
              <a:ext cx="1357322" cy="42862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Прямоугольник 57"/>
            <p:cNvSpPr/>
            <p:nvPr/>
          </p:nvSpPr>
          <p:spPr>
            <a:xfrm>
              <a:off x="2928926" y="4357694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b="1" dirty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n-US" b="1" baseline="30000" dirty="0">
                  <a:solidFill>
                    <a:srgbClr val="FF0000"/>
                  </a:solidFill>
                  <a:cs typeface="Times New Roman"/>
                </a:rPr>
                <a:t>+</a:t>
              </a:r>
              <a:endParaRPr lang="ru-RU" dirty="0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2714612" y="3988362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b="1" dirty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n-US" b="1" baseline="30000" dirty="0">
                  <a:solidFill>
                    <a:srgbClr val="FF0000"/>
                  </a:solidFill>
                  <a:cs typeface="Times New Roman"/>
                </a:rPr>
                <a:t>+</a:t>
              </a:r>
              <a:endParaRPr lang="ru-RU" dirty="0"/>
            </a:p>
          </p:txBody>
        </p:sp>
        <p:cxnSp>
          <p:nvCxnSpPr>
            <p:cNvPr id="65" name="Прямая со стрелкой 64"/>
            <p:cNvCxnSpPr/>
            <p:nvPr/>
          </p:nvCxnSpPr>
          <p:spPr>
            <a:xfrm rot="10800000" flipV="1">
              <a:off x="2285984" y="3571876"/>
              <a:ext cx="1643074" cy="64294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 стрелкой 67"/>
            <p:cNvCxnSpPr>
              <a:stCxn id="44" idx="1"/>
            </p:cNvCxnSpPr>
            <p:nvPr/>
          </p:nvCxnSpPr>
          <p:spPr>
            <a:xfrm rot="10800000" flipV="1">
              <a:off x="2428861" y="3626796"/>
              <a:ext cx="1656133" cy="237397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 стрелкой 72"/>
            <p:cNvCxnSpPr>
              <a:stCxn id="44" idx="1"/>
            </p:cNvCxnSpPr>
            <p:nvPr/>
          </p:nvCxnSpPr>
          <p:spPr>
            <a:xfrm rot="10800000" flipV="1">
              <a:off x="2285985" y="3626796"/>
              <a:ext cx="1799009" cy="58802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 стрелкой 77"/>
            <p:cNvCxnSpPr>
              <a:stCxn id="44" idx="1"/>
            </p:cNvCxnSpPr>
            <p:nvPr/>
          </p:nvCxnSpPr>
          <p:spPr>
            <a:xfrm rot="10800000" flipV="1">
              <a:off x="2428861" y="3626796"/>
              <a:ext cx="1656133" cy="123096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Прямоугольник 82"/>
            <p:cNvSpPr/>
            <p:nvPr/>
          </p:nvSpPr>
          <p:spPr>
            <a:xfrm>
              <a:off x="3029524" y="3071810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b="1" dirty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l-GR" b="1" baseline="30000" dirty="0">
                  <a:solidFill>
                    <a:srgbClr val="FF0000"/>
                  </a:solidFill>
                  <a:cs typeface="Times New Roman"/>
                </a:rPr>
                <a:t>−</a:t>
              </a:r>
              <a:endParaRPr lang="en-GB" b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3000364" y="3429000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b="1" dirty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l-GR" b="1" baseline="30000" dirty="0">
                  <a:solidFill>
                    <a:srgbClr val="FF0000"/>
                  </a:solidFill>
                  <a:cs typeface="Times New Roman"/>
                </a:rPr>
                <a:t>−</a:t>
              </a:r>
              <a:endParaRPr lang="en-GB" b="1" baseline="30000" dirty="0">
                <a:solidFill>
                  <a:srgbClr val="FF0000"/>
                </a:solidFill>
              </a:endParaRPr>
            </a:p>
          </p:txBody>
        </p:sp>
        <p:cxnSp>
          <p:nvCxnSpPr>
            <p:cNvPr id="72" name="Прямая со стрелкой 71"/>
            <p:cNvCxnSpPr/>
            <p:nvPr/>
          </p:nvCxnSpPr>
          <p:spPr>
            <a:xfrm rot="5400000">
              <a:off x="1964513" y="4036223"/>
              <a:ext cx="2428892" cy="150019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 стрелкой 73"/>
            <p:cNvCxnSpPr/>
            <p:nvPr/>
          </p:nvCxnSpPr>
          <p:spPr>
            <a:xfrm rot="10800000" flipV="1">
              <a:off x="2428860" y="3571876"/>
              <a:ext cx="1500198" cy="128588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Прямоугольник 89"/>
            <p:cNvSpPr/>
            <p:nvPr/>
          </p:nvSpPr>
          <p:spPr>
            <a:xfrm>
              <a:off x="3529590" y="4286256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b="1" dirty="0">
                  <a:solidFill>
                    <a:srgbClr val="FF0000"/>
                  </a:solidFill>
                  <a:cs typeface="Times New Roman"/>
                </a:rPr>
                <a:t>π</a:t>
              </a:r>
              <a:r>
                <a:rPr lang="en-US" b="1" baseline="30000" dirty="0">
                  <a:solidFill>
                    <a:srgbClr val="FF0000"/>
                  </a:solidFill>
                  <a:cs typeface="Times New Roman"/>
                </a:rPr>
                <a:t>+</a:t>
              </a:r>
              <a:endParaRPr lang="ru-RU" dirty="0"/>
            </a:p>
          </p:txBody>
        </p:sp>
      </p:grpSp>
      <p:pic>
        <p:nvPicPr>
          <p:cNvPr id="14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5429264"/>
            <a:ext cx="7239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Группа 113"/>
          <p:cNvGrpSpPr/>
          <p:nvPr/>
        </p:nvGrpSpPr>
        <p:grpSpPr>
          <a:xfrm>
            <a:off x="3571868" y="4948255"/>
            <a:ext cx="1217613" cy="1052513"/>
            <a:chOff x="6929454" y="5305445"/>
            <a:chExt cx="1217613" cy="1052513"/>
          </a:xfrm>
        </p:grpSpPr>
        <p:sp>
          <p:nvSpPr>
            <p:cNvPr id="104" name="Oval 15"/>
            <p:cNvSpPr>
              <a:spLocks noChangeArrowheads="1"/>
            </p:cNvSpPr>
            <p:nvPr/>
          </p:nvSpPr>
          <p:spPr bwMode="auto">
            <a:xfrm>
              <a:off x="6929454" y="5305445"/>
              <a:ext cx="1217613" cy="1052513"/>
            </a:xfrm>
            <a:prstGeom prst="ellipse">
              <a:avLst/>
            </a:prstGeom>
            <a:solidFill>
              <a:srgbClr val="FFFF00">
                <a:alpha val="55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" name="Oval 6"/>
            <p:cNvSpPr>
              <a:spLocks noChangeArrowheads="1"/>
            </p:cNvSpPr>
            <p:nvPr/>
          </p:nvSpPr>
          <p:spPr bwMode="auto">
            <a:xfrm>
              <a:off x="7643834" y="5643578"/>
              <a:ext cx="406400" cy="41275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106" name="Text Box 7"/>
            <p:cNvSpPr txBox="1">
              <a:spLocks noChangeArrowheads="1"/>
            </p:cNvSpPr>
            <p:nvPr/>
          </p:nvSpPr>
          <p:spPr bwMode="auto">
            <a:xfrm>
              <a:off x="7715272" y="5572140"/>
              <a:ext cx="355600" cy="50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–</a:t>
              </a:r>
            </a:p>
          </p:txBody>
        </p:sp>
        <p:sp>
          <p:nvSpPr>
            <p:cNvPr id="107" name="Oval 9"/>
            <p:cNvSpPr>
              <a:spLocks noChangeArrowheads="1"/>
            </p:cNvSpPr>
            <p:nvPr/>
          </p:nvSpPr>
          <p:spPr bwMode="auto">
            <a:xfrm>
              <a:off x="7358082" y="5373704"/>
              <a:ext cx="406400" cy="41275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108" name="Oval 10"/>
            <p:cNvSpPr>
              <a:spLocks noChangeArrowheads="1"/>
            </p:cNvSpPr>
            <p:nvPr/>
          </p:nvSpPr>
          <p:spPr bwMode="auto">
            <a:xfrm>
              <a:off x="7358082" y="5857892"/>
              <a:ext cx="406400" cy="412750"/>
            </a:xfrm>
            <a:prstGeom prst="ellipse">
              <a:avLst/>
            </a:prstGeom>
            <a:gradFill rotWithShape="1">
              <a:gsLst>
                <a:gs pos="0">
                  <a:srgbClr val="CCFF66"/>
                </a:gs>
                <a:gs pos="100000">
                  <a:srgbClr val="5E762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2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</a:p>
          </p:txBody>
        </p:sp>
        <p:sp>
          <p:nvSpPr>
            <p:cNvPr id="110" name="Text Box 14"/>
            <p:cNvSpPr txBox="1">
              <a:spLocks noChangeArrowheads="1"/>
            </p:cNvSpPr>
            <p:nvPr/>
          </p:nvSpPr>
          <p:spPr bwMode="auto">
            <a:xfrm>
              <a:off x="7218379" y="5821376"/>
              <a:ext cx="184731" cy="502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40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3" name="Группа 111"/>
            <p:cNvGrpSpPr/>
            <p:nvPr/>
          </p:nvGrpSpPr>
          <p:grpSpPr>
            <a:xfrm>
              <a:off x="7072330" y="5572140"/>
              <a:ext cx="428628" cy="503238"/>
              <a:chOff x="8286776" y="6072206"/>
              <a:chExt cx="428628" cy="503238"/>
            </a:xfrm>
          </p:grpSpPr>
          <p:sp>
            <p:nvSpPr>
              <p:cNvPr id="109" name="Oval 13"/>
              <p:cNvSpPr>
                <a:spLocks noChangeArrowheads="1"/>
              </p:cNvSpPr>
              <p:nvPr/>
            </p:nvSpPr>
            <p:spPr bwMode="auto">
              <a:xfrm>
                <a:off x="8286776" y="6143644"/>
                <a:ext cx="406400" cy="4127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4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4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</p:txBody>
          </p:sp>
          <p:sp>
            <p:nvSpPr>
              <p:cNvPr id="111" name="Text Box 7"/>
              <p:cNvSpPr txBox="1">
                <a:spLocks noChangeArrowheads="1"/>
              </p:cNvSpPr>
              <p:nvPr/>
            </p:nvSpPr>
            <p:spPr bwMode="auto">
              <a:xfrm>
                <a:off x="8359804" y="6072206"/>
                <a:ext cx="355600" cy="503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 baseline="30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</a:p>
            </p:txBody>
          </p:sp>
        </p:grpSp>
      </p:grpSp>
      <p:grpSp>
        <p:nvGrpSpPr>
          <p:cNvPr id="112" name="Группа 111"/>
          <p:cNvGrpSpPr/>
          <p:nvPr/>
        </p:nvGrpSpPr>
        <p:grpSpPr>
          <a:xfrm>
            <a:off x="41307" y="85184"/>
            <a:ext cx="9102725" cy="2629436"/>
            <a:chOff x="9525" y="3923764"/>
            <a:chExt cx="9102725" cy="2629436"/>
          </a:xfrm>
        </p:grpSpPr>
        <p:pic>
          <p:nvPicPr>
            <p:cNvPr id="113" name="Picture 43"/>
            <p:cNvPicPr>
              <a:picLocks noChangeAspect="1" noChangeArrowheads="1"/>
            </p:cNvPicPr>
            <p:nvPr/>
          </p:nvPicPr>
          <p:blipFill>
            <a:blip r:embed="rId5" cstate="print"/>
            <a:srcRect l="14844" t="19531" r="19766" b="17773"/>
            <a:stretch>
              <a:fillRect/>
            </a:stretch>
          </p:blipFill>
          <p:spPr bwMode="auto">
            <a:xfrm>
              <a:off x="3025775" y="4229100"/>
              <a:ext cx="3017838" cy="2314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4" name="Picture 44"/>
            <p:cNvPicPr>
              <a:picLocks noChangeAspect="1" noChangeArrowheads="1"/>
            </p:cNvPicPr>
            <p:nvPr/>
          </p:nvPicPr>
          <p:blipFill>
            <a:blip r:embed="rId6" cstate="print"/>
            <a:srcRect l="14844" t="19531" r="19766" b="17773"/>
            <a:stretch>
              <a:fillRect/>
            </a:stretch>
          </p:blipFill>
          <p:spPr bwMode="auto">
            <a:xfrm>
              <a:off x="9525" y="4241800"/>
              <a:ext cx="3000375" cy="2301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6" name="Picture 45"/>
            <p:cNvPicPr>
              <a:picLocks noChangeAspect="1" noChangeArrowheads="1"/>
            </p:cNvPicPr>
            <p:nvPr/>
          </p:nvPicPr>
          <p:blipFill>
            <a:blip r:embed="rId7" cstate="print"/>
            <a:srcRect l="14844" t="19336" r="19688" b="17773"/>
            <a:stretch>
              <a:fillRect/>
            </a:stretch>
          </p:blipFill>
          <p:spPr bwMode="auto">
            <a:xfrm>
              <a:off x="6099175" y="4238625"/>
              <a:ext cx="3013075" cy="2314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7" name="Text Box 4"/>
            <p:cNvSpPr txBox="1">
              <a:spLocks noChangeArrowheads="1"/>
            </p:cNvSpPr>
            <p:nvPr/>
          </p:nvSpPr>
          <p:spPr bwMode="auto">
            <a:xfrm>
              <a:off x="654050" y="3933056"/>
              <a:ext cx="19832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>
                <a:buClrTx/>
                <a:buSzTx/>
                <a:buFontTx/>
                <a:buNone/>
              </a:pP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</a:t>
              </a:r>
              <a:r>
                <a:rPr lang="en-US" b="1" dirty="0">
                  <a:solidFill>
                    <a:srgbClr val="C00000"/>
                  </a:solidFill>
                  <a:sym typeface="Symbol" pitchFamily="18" charset="2"/>
                </a:rPr>
                <a:t>(5S)</a:t>
              </a:r>
              <a:r>
                <a:rPr lang="ru-RU" b="1" dirty="0">
                  <a:solidFill>
                    <a:srgbClr val="C00000"/>
                  </a:solidFill>
                  <a:latin typeface="Times New Roman"/>
                  <a:cs typeface="Times New Roman"/>
                  <a:sym typeface="Symbol" pitchFamily="18" charset="2"/>
                </a:rPr>
                <a:t>→</a:t>
              </a:r>
              <a:r>
                <a:rPr lang="en-US" b="1" dirty="0">
                  <a:solidFill>
                    <a:srgbClr val="C00000"/>
                  </a:solidFill>
                  <a:sym typeface="Symbol" pitchFamily="18" charset="2"/>
                </a:rPr>
                <a:t>(1S)</a:t>
              </a: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</a:t>
              </a:r>
              <a:r>
                <a:rPr lang="en-US" b="1" baseline="30000" dirty="0">
                  <a:solidFill>
                    <a:srgbClr val="C00000"/>
                  </a:solidFill>
                  <a:sym typeface="Symbol" pitchFamily="18" charset="2"/>
                </a:rPr>
                <a:t>+</a:t>
              </a: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</a:t>
              </a:r>
              <a:r>
                <a:rPr lang="en-US" b="1" baseline="30000" dirty="0">
                  <a:solidFill>
                    <a:srgbClr val="C00000"/>
                  </a:solidFill>
                  <a:latin typeface="Times New Roman"/>
                  <a:cs typeface="Times New Roman"/>
                  <a:sym typeface="Symbol" pitchFamily="18" charset="2"/>
                </a:rPr>
                <a:t>−</a:t>
              </a:r>
              <a:endParaRPr lang="en-US" b="1" baseline="30000" dirty="0">
                <a:solidFill>
                  <a:srgbClr val="C00000"/>
                </a:solidFill>
                <a:sym typeface="Symbol" pitchFamily="18" charset="2"/>
              </a:endParaRPr>
            </a:p>
          </p:txBody>
        </p:sp>
        <p:sp>
          <p:nvSpPr>
            <p:cNvPr id="118" name="Text Box 4"/>
            <p:cNvSpPr txBox="1">
              <a:spLocks noChangeArrowheads="1"/>
            </p:cNvSpPr>
            <p:nvPr/>
          </p:nvSpPr>
          <p:spPr bwMode="auto">
            <a:xfrm>
              <a:off x="3747305" y="3923764"/>
              <a:ext cx="19832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>
                <a:buClrTx/>
                <a:buSzTx/>
                <a:buFontTx/>
                <a:buNone/>
              </a:pP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</a:t>
              </a:r>
              <a:r>
                <a:rPr lang="en-US" b="1" dirty="0">
                  <a:solidFill>
                    <a:srgbClr val="C00000"/>
                  </a:solidFill>
                  <a:sym typeface="Symbol" pitchFamily="18" charset="2"/>
                </a:rPr>
                <a:t>(5S) </a:t>
              </a:r>
              <a:r>
                <a:rPr lang="ru-RU" b="1" dirty="0">
                  <a:solidFill>
                    <a:srgbClr val="C00000"/>
                  </a:solidFill>
                  <a:latin typeface="Times New Roman"/>
                  <a:cs typeface="Times New Roman"/>
                  <a:sym typeface="Symbol" pitchFamily="18" charset="2"/>
                </a:rPr>
                <a:t>→</a:t>
              </a:r>
              <a:r>
                <a:rPr lang="en-US" b="1" dirty="0">
                  <a:solidFill>
                    <a:srgbClr val="C00000"/>
                  </a:solidFill>
                  <a:sym typeface="Symbol" pitchFamily="18" charset="2"/>
                </a:rPr>
                <a:t>(2S)</a:t>
              </a: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</a:t>
              </a:r>
              <a:r>
                <a:rPr lang="en-US" b="1" baseline="30000" dirty="0">
                  <a:solidFill>
                    <a:srgbClr val="C00000"/>
                  </a:solidFill>
                  <a:sym typeface="Symbol" pitchFamily="18" charset="2"/>
                </a:rPr>
                <a:t>+</a:t>
              </a: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</a:t>
              </a:r>
              <a:r>
                <a:rPr lang="ru-RU" b="1" baseline="30000" dirty="0">
                  <a:solidFill>
                    <a:srgbClr val="C00000"/>
                  </a:solidFill>
                  <a:cs typeface="Times New Roman"/>
                  <a:sym typeface="Symbol" pitchFamily="18" charset="2"/>
                </a:rPr>
                <a:t>−</a:t>
              </a:r>
              <a:endParaRPr lang="en-US" b="1" baseline="30000" dirty="0">
                <a:solidFill>
                  <a:srgbClr val="C00000"/>
                </a:solidFill>
                <a:sym typeface="Symbol" pitchFamily="18" charset="2"/>
              </a:endParaRPr>
            </a:p>
          </p:txBody>
        </p:sp>
        <p:sp>
          <p:nvSpPr>
            <p:cNvPr id="119" name="Text Box 4"/>
            <p:cNvSpPr txBox="1">
              <a:spLocks noChangeArrowheads="1"/>
            </p:cNvSpPr>
            <p:nvPr/>
          </p:nvSpPr>
          <p:spPr bwMode="auto">
            <a:xfrm>
              <a:off x="6771641" y="3995772"/>
              <a:ext cx="19832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>
                <a:buClrTx/>
                <a:buSzTx/>
                <a:buFontTx/>
                <a:buNone/>
              </a:pP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</a:t>
              </a:r>
              <a:r>
                <a:rPr lang="en-US" b="1" dirty="0">
                  <a:solidFill>
                    <a:srgbClr val="C00000"/>
                  </a:solidFill>
                  <a:sym typeface="Symbol" pitchFamily="18" charset="2"/>
                </a:rPr>
                <a:t>(5S) </a:t>
              </a:r>
              <a:r>
                <a:rPr lang="ru-RU" b="1" dirty="0">
                  <a:solidFill>
                    <a:srgbClr val="C00000"/>
                  </a:solidFill>
                  <a:latin typeface="Times New Roman"/>
                  <a:cs typeface="Times New Roman"/>
                  <a:sym typeface="Symbol" pitchFamily="18" charset="2"/>
                </a:rPr>
                <a:t>→</a:t>
              </a:r>
              <a:r>
                <a:rPr lang="en-US" b="1" dirty="0">
                  <a:solidFill>
                    <a:srgbClr val="C00000"/>
                  </a:solidFill>
                  <a:sym typeface="Symbol" pitchFamily="18" charset="2"/>
                </a:rPr>
                <a:t>(3S)</a:t>
              </a: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</a:t>
              </a:r>
              <a:r>
                <a:rPr lang="en-US" b="1" baseline="30000" dirty="0">
                  <a:solidFill>
                    <a:srgbClr val="C00000"/>
                  </a:solidFill>
                  <a:sym typeface="Symbol" pitchFamily="18" charset="2"/>
                </a:rPr>
                <a:t>+</a:t>
              </a:r>
              <a:r>
                <a:rPr lang="ru-RU" b="1" dirty="0">
                  <a:solidFill>
                    <a:srgbClr val="C00000"/>
                  </a:solidFill>
                  <a:sym typeface="Symbol" pitchFamily="18" charset="2"/>
                </a:rPr>
                <a:t></a:t>
              </a:r>
              <a:r>
                <a:rPr lang="ru-RU" b="1" baseline="30000" dirty="0">
                  <a:solidFill>
                    <a:srgbClr val="C00000"/>
                  </a:solidFill>
                  <a:cs typeface="Times New Roman"/>
                  <a:sym typeface="Symbol" pitchFamily="18" charset="2"/>
                </a:rPr>
                <a:t>−</a:t>
              </a:r>
              <a:endParaRPr lang="en-US" b="1" baseline="30000" dirty="0">
                <a:solidFill>
                  <a:srgbClr val="C00000"/>
                </a:solidFill>
                <a:sym typeface="Symbol" pitchFamily="18" charset="2"/>
              </a:endParaRPr>
            </a:p>
          </p:txBody>
        </p:sp>
        <p:sp>
          <p:nvSpPr>
            <p:cNvPr id="120" name="Line 177"/>
            <p:cNvSpPr>
              <a:spLocks noChangeShapeType="1"/>
            </p:cNvSpPr>
            <p:nvPr/>
          </p:nvSpPr>
          <p:spPr bwMode="auto">
            <a:xfrm flipV="1">
              <a:off x="1481138" y="4500563"/>
              <a:ext cx="0" cy="1628775"/>
            </a:xfrm>
            <a:prstGeom prst="line">
              <a:avLst/>
            </a:prstGeom>
            <a:noFill/>
            <a:ln w="15875">
              <a:solidFill>
                <a:srgbClr val="3333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1" name="Line 178"/>
            <p:cNvSpPr>
              <a:spLocks noChangeShapeType="1"/>
            </p:cNvSpPr>
            <p:nvPr/>
          </p:nvSpPr>
          <p:spPr bwMode="auto">
            <a:xfrm>
              <a:off x="1490663" y="4510088"/>
              <a:ext cx="2171700" cy="0"/>
            </a:xfrm>
            <a:prstGeom prst="line">
              <a:avLst/>
            </a:prstGeom>
            <a:noFill/>
            <a:ln w="15875">
              <a:solidFill>
                <a:srgbClr val="3333FF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" name="Line 182"/>
            <p:cNvSpPr>
              <a:spLocks noChangeShapeType="1"/>
            </p:cNvSpPr>
            <p:nvPr/>
          </p:nvSpPr>
          <p:spPr bwMode="auto">
            <a:xfrm flipV="1">
              <a:off x="4738688" y="4486275"/>
              <a:ext cx="0" cy="1628775"/>
            </a:xfrm>
            <a:prstGeom prst="line">
              <a:avLst/>
            </a:prstGeom>
            <a:noFill/>
            <a:ln w="15875">
              <a:solidFill>
                <a:srgbClr val="3333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" name="Text Box 196"/>
            <p:cNvSpPr txBox="1">
              <a:spLocks noChangeArrowheads="1"/>
            </p:cNvSpPr>
            <p:nvPr/>
          </p:nvSpPr>
          <p:spPr bwMode="auto">
            <a:xfrm>
              <a:off x="1827213" y="4549775"/>
              <a:ext cx="1718676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i="1" dirty="0"/>
                <a:t>note  different  scales</a:t>
              </a:r>
              <a:endParaRPr lang="ru-RU" sz="1400" i="1" dirty="0"/>
            </a:p>
          </p:txBody>
        </p:sp>
        <p:sp>
          <p:nvSpPr>
            <p:cNvPr id="124" name="Rectangle 45"/>
            <p:cNvSpPr>
              <a:spLocks noChangeArrowheads="1"/>
            </p:cNvSpPr>
            <p:nvPr/>
          </p:nvSpPr>
          <p:spPr bwMode="auto">
            <a:xfrm>
              <a:off x="600075" y="4362450"/>
              <a:ext cx="476250" cy="333375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5" name="Rectangle 46"/>
            <p:cNvSpPr>
              <a:spLocks noChangeArrowheads="1"/>
            </p:cNvSpPr>
            <p:nvPr/>
          </p:nvSpPr>
          <p:spPr bwMode="auto">
            <a:xfrm>
              <a:off x="3676650" y="4410075"/>
              <a:ext cx="476250" cy="333375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6" name="Rectangle 47"/>
            <p:cNvSpPr>
              <a:spLocks noChangeArrowheads="1"/>
            </p:cNvSpPr>
            <p:nvPr/>
          </p:nvSpPr>
          <p:spPr bwMode="auto">
            <a:xfrm>
              <a:off x="6686550" y="4362450"/>
              <a:ext cx="476250" cy="333375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7" name="Line 183"/>
            <p:cNvSpPr>
              <a:spLocks noChangeShapeType="1"/>
            </p:cNvSpPr>
            <p:nvPr/>
          </p:nvSpPr>
          <p:spPr bwMode="auto">
            <a:xfrm>
              <a:off x="4762500" y="4491038"/>
              <a:ext cx="2128838" cy="0"/>
            </a:xfrm>
            <a:prstGeom prst="line">
              <a:avLst/>
            </a:prstGeom>
            <a:noFill/>
            <a:ln w="15875">
              <a:solidFill>
                <a:srgbClr val="3333FF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01" name="Text Box 34"/>
          <p:cNvSpPr txBox="1">
            <a:spLocks noChangeArrowheads="1"/>
          </p:cNvSpPr>
          <p:nvPr/>
        </p:nvSpPr>
        <p:spPr bwMode="auto">
          <a:xfrm>
            <a:off x="2928926" y="2714620"/>
            <a:ext cx="1568058" cy="2616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buClrTx/>
              <a:buSzTx/>
              <a:buFontTx/>
              <a:buNone/>
            </a:pPr>
            <a:r>
              <a:rPr lang="en-US" altLang="zh-CN" sz="1100" b="1" i="1" dirty="0">
                <a:solidFill>
                  <a:srgbClr val="002060"/>
                </a:solidFill>
              </a:rPr>
              <a:t>PRL108, 232001 (2012)</a:t>
            </a:r>
            <a:endParaRPr lang="ru-RU" sz="1100" b="1" i="1" dirty="0">
              <a:solidFill>
                <a:srgbClr val="002060"/>
              </a:solidFill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4857752" y="4572008"/>
            <a:ext cx="4000528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002060"/>
                </a:solidFill>
              </a:rPr>
              <a:t>The first exotic bottomoniumlike </a:t>
            </a:r>
            <a:r>
              <a:rPr lang="en-US" b="1" dirty="0">
                <a:solidFill>
                  <a:srgbClr val="C00000"/>
                </a:solidFill>
              </a:rPr>
              <a:t>Z</a:t>
            </a:r>
            <a:r>
              <a:rPr lang="en-US" b="1" baseline="-25000" dirty="0">
                <a:solidFill>
                  <a:srgbClr val="C00000"/>
                </a:solidFill>
              </a:rPr>
              <a:t>b</a:t>
            </a:r>
            <a:r>
              <a:rPr lang="en-US" b="1" dirty="0">
                <a:solidFill>
                  <a:srgbClr val="C00000"/>
                </a:solidFill>
              </a:rPr>
              <a:t>(10610)</a:t>
            </a:r>
            <a:r>
              <a:rPr lang="ru-RU" b="1" baseline="30000" dirty="0">
                <a:solidFill>
                  <a:srgbClr val="C00000"/>
                </a:solidFill>
              </a:rPr>
              <a:t>+</a:t>
            </a:r>
            <a:r>
              <a:rPr lang="en-US" b="1" baseline="30000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 &amp; </a:t>
            </a:r>
            <a:r>
              <a:rPr lang="en-US" b="1" dirty="0">
                <a:solidFill>
                  <a:srgbClr val="C00000"/>
                </a:solidFill>
              </a:rPr>
              <a:t>Z</a:t>
            </a:r>
            <a:r>
              <a:rPr lang="en-US" b="1" baseline="-25000" dirty="0">
                <a:solidFill>
                  <a:srgbClr val="C00000"/>
                </a:solidFill>
              </a:rPr>
              <a:t>b</a:t>
            </a:r>
            <a:r>
              <a:rPr lang="en-US" b="1" dirty="0">
                <a:solidFill>
                  <a:srgbClr val="C00000"/>
                </a:solidFill>
              </a:rPr>
              <a:t>(10650)</a:t>
            </a:r>
            <a:r>
              <a:rPr lang="ru-RU" b="1" baseline="30000" dirty="0">
                <a:solidFill>
                  <a:srgbClr val="C00000"/>
                </a:solidFill>
              </a:rPr>
              <a:t>+</a:t>
            </a:r>
            <a:r>
              <a:rPr lang="en-US" b="1" baseline="30000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states were discovered  in  </a:t>
            </a:r>
            <a:r>
              <a:rPr lang="en-GB" b="1" dirty="0">
                <a:solidFill>
                  <a:srgbClr val="C00000"/>
                </a:solidFill>
                <a:sym typeface="Symbol" pitchFamily="18" charset="2"/>
              </a:rPr>
              <a:t></a:t>
            </a:r>
            <a:r>
              <a:rPr lang="en-GB" b="1" dirty="0">
                <a:solidFill>
                  <a:srgbClr val="C00000"/>
                </a:solidFill>
              </a:rPr>
              <a:t>(1S)</a:t>
            </a:r>
            <a:r>
              <a:rPr lang="en-GB" b="1" dirty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GB" b="1" baseline="30000" dirty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en-GB" b="1" dirty="0">
                <a:solidFill>
                  <a:srgbClr val="C00000"/>
                </a:solidFill>
              </a:rPr>
              <a:t>, </a:t>
            </a:r>
            <a:r>
              <a:rPr lang="en-GB" b="1" dirty="0">
                <a:solidFill>
                  <a:srgbClr val="C00000"/>
                </a:solidFill>
                <a:sym typeface="Symbol" pitchFamily="18" charset="2"/>
              </a:rPr>
              <a:t></a:t>
            </a:r>
            <a:r>
              <a:rPr lang="en-GB" b="1" dirty="0">
                <a:solidFill>
                  <a:srgbClr val="C00000"/>
                </a:solidFill>
              </a:rPr>
              <a:t>(2S)</a:t>
            </a:r>
            <a:r>
              <a:rPr lang="en-GB" b="1" dirty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GB" b="1" baseline="30000" dirty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en-GB" b="1" dirty="0">
                <a:solidFill>
                  <a:srgbClr val="C00000"/>
                </a:solidFill>
              </a:rPr>
              <a:t>, </a:t>
            </a:r>
            <a:r>
              <a:rPr lang="en-GB" b="1" dirty="0">
                <a:solidFill>
                  <a:srgbClr val="C00000"/>
                </a:solidFill>
                <a:sym typeface="Symbol" pitchFamily="18" charset="2"/>
              </a:rPr>
              <a:t></a:t>
            </a:r>
            <a:r>
              <a:rPr lang="en-GB" b="1" dirty="0">
                <a:solidFill>
                  <a:srgbClr val="C00000"/>
                </a:solidFill>
              </a:rPr>
              <a:t>(3S)</a:t>
            </a:r>
            <a:r>
              <a:rPr lang="en-GB" b="1" dirty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GB" b="1" baseline="30000" dirty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en-GB" b="1" dirty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final states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Z</a:t>
            </a:r>
            <a:r>
              <a:rPr lang="en-US" b="1" baseline="-25000" dirty="0">
                <a:solidFill>
                  <a:srgbClr val="C00000"/>
                </a:solidFill>
              </a:rPr>
              <a:t>b</a:t>
            </a:r>
            <a:r>
              <a:rPr lang="en-US" b="1" baseline="30000" dirty="0">
                <a:solidFill>
                  <a:srgbClr val="C00000"/>
                </a:solidFill>
              </a:rPr>
              <a:t>+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 are multiquark states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0" name="Text Box 4"/>
          <p:cNvSpPr txBox="1">
            <a:spLocks noChangeArrowheads="1"/>
          </p:cNvSpPr>
          <p:nvPr/>
        </p:nvSpPr>
        <p:spPr bwMode="auto">
          <a:xfrm>
            <a:off x="5072066" y="2903521"/>
            <a:ext cx="3357554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US" sz="28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Resonant structure of (5S)</a:t>
            </a:r>
            <a:r>
              <a:rPr lang="en-US" sz="28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→</a:t>
            </a:r>
            <a:r>
              <a:rPr lang="en-US" sz="28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(bb)</a:t>
            </a:r>
            <a:r>
              <a:rPr lang="en-US" sz="2800" b="1" baseline="30000" dirty="0">
                <a:solidFill>
                  <a:srgbClr val="C00000"/>
                </a:solidFill>
                <a:latin typeface="+mj-lt"/>
                <a:sym typeface="Symbol" pitchFamily="18" charset="2"/>
              </a:rPr>
              <a:t>+</a:t>
            </a:r>
            <a:r>
              <a:rPr lang="en-US" sz="28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</a:t>
            </a:r>
            <a:r>
              <a:rPr lang="en-US" sz="2800" b="1" baseline="30000" dirty="0">
                <a:solidFill>
                  <a:srgbClr val="C00000"/>
                </a:solidFill>
                <a:latin typeface="+mj-lt"/>
                <a:sym typeface="Symbol" pitchFamily="18" charset="2"/>
              </a:rPr>
              <a:t>–</a:t>
            </a:r>
          </a:p>
        </p:txBody>
      </p:sp>
      <p:sp>
        <p:nvSpPr>
          <p:cNvPr id="115" name="Text Box 200"/>
          <p:cNvSpPr txBox="1">
            <a:spLocks noChangeArrowheads="1"/>
          </p:cNvSpPr>
          <p:nvPr/>
        </p:nvSpPr>
        <p:spPr bwMode="auto">
          <a:xfrm>
            <a:off x="5000629" y="3925677"/>
            <a:ext cx="3857651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002060"/>
                </a:solidFill>
              </a:rPr>
              <a:t>Dalitz plot analysis               </a:t>
            </a:r>
          </a:p>
          <a:p>
            <a:pPr algn="r"/>
            <a:r>
              <a:rPr lang="en-US" b="1" dirty="0">
                <a:solidFill>
                  <a:srgbClr val="002060"/>
                </a:solidFill>
              </a:rPr>
              <a:t>Two peaks are observed in all modes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83703D1-8C07-A54A-A7C2-8825C8749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38</a:t>
            </a:fld>
            <a:endParaRPr lang="en-GB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5475" y="608831"/>
            <a:ext cx="5922963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06" y="4070366"/>
            <a:ext cx="895191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Text Box 7"/>
          <p:cNvSpPr txBox="1">
            <a:spLocks noChangeArrowheads="1"/>
          </p:cNvSpPr>
          <p:nvPr/>
        </p:nvSpPr>
        <p:spPr bwMode="auto">
          <a:xfrm>
            <a:off x="179512" y="857232"/>
            <a:ext cx="295232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</a:rPr>
              <a:t>Average over 5 channels</a:t>
            </a:r>
            <a:endParaRPr lang="en-US" sz="2000" b="1" dirty="0">
              <a:solidFill>
                <a:srgbClr val="002060"/>
              </a:solidFill>
            </a:endParaRPr>
          </a:p>
          <a:p>
            <a:r>
              <a:rPr lang="en-US" sz="2000" b="1" dirty="0">
                <a:solidFill>
                  <a:srgbClr val="C00000"/>
                </a:solidFill>
              </a:rPr>
              <a:t>M</a:t>
            </a:r>
            <a:r>
              <a:rPr lang="en-US" sz="2000" b="1" baseline="-25000" dirty="0">
                <a:solidFill>
                  <a:srgbClr val="C00000"/>
                </a:solidFill>
              </a:rPr>
              <a:t>1</a:t>
            </a:r>
            <a:r>
              <a:rPr lang="en-US" sz="2000" b="1" dirty="0">
                <a:solidFill>
                  <a:srgbClr val="C00000"/>
                </a:solidFill>
              </a:rPr>
              <a:t>= 10607.2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2.0 MeV</a:t>
            </a:r>
          </a:p>
          <a:p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</a:t>
            </a:r>
            <a:r>
              <a:rPr lang="en-US" sz="2000" b="1" baseline="-25000" dirty="0">
                <a:solidFill>
                  <a:srgbClr val="C00000"/>
                </a:solidFill>
                <a:sym typeface="Symbol" pitchFamily="18" charset="2"/>
              </a:rPr>
              <a:t>1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= 18.4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2.4 MeV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M</a:t>
            </a:r>
            <a:r>
              <a:rPr lang="en-US" sz="2000" b="1" baseline="-25000" dirty="0">
                <a:solidFill>
                  <a:srgbClr val="C00000"/>
                </a:solidFill>
              </a:rPr>
              <a:t>2</a:t>
            </a:r>
            <a:r>
              <a:rPr lang="en-US" sz="2000" b="1" dirty="0">
                <a:solidFill>
                  <a:srgbClr val="C00000"/>
                </a:solidFill>
              </a:rPr>
              <a:t> = 10652.2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1.5 MeV</a:t>
            </a:r>
          </a:p>
          <a:p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</a:t>
            </a:r>
            <a:r>
              <a:rPr lang="en-US" sz="2000" b="1" baseline="-25000" dirty="0">
                <a:solidFill>
                  <a:srgbClr val="C00000"/>
                </a:solidFill>
                <a:sym typeface="Symbol" pitchFamily="18" charset="2"/>
              </a:rPr>
              <a:t>2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  </a:t>
            </a:r>
            <a:r>
              <a:rPr lang="en-US" sz="2000" b="1" dirty="0">
                <a:solidFill>
                  <a:srgbClr val="C00000"/>
                </a:solidFill>
              </a:rPr>
              <a:t>= 11.5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  2.2 MeV</a:t>
            </a:r>
          </a:p>
        </p:txBody>
      </p:sp>
      <p:sp>
        <p:nvSpPr>
          <p:cNvPr id="49162" name="Rectangle 9"/>
          <p:cNvSpPr>
            <a:spLocks noChangeArrowheads="1"/>
          </p:cNvSpPr>
          <p:nvPr/>
        </p:nvSpPr>
        <p:spPr bwMode="auto">
          <a:xfrm>
            <a:off x="1881188" y="0"/>
            <a:ext cx="43973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Summary of Z</a:t>
            </a:r>
            <a:r>
              <a:rPr lang="en-US" sz="2800" b="1" baseline="-25000" dirty="0">
                <a:solidFill>
                  <a:srgbClr val="C00000"/>
                </a:solidFill>
              </a:rPr>
              <a:t>b</a:t>
            </a:r>
            <a:r>
              <a:rPr lang="en-US" sz="2800" b="1" dirty="0">
                <a:solidFill>
                  <a:srgbClr val="C00000"/>
                </a:solidFill>
              </a:rPr>
              <a:t> parameters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7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50480" y="86841"/>
            <a:ext cx="660119" cy="53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251520" y="5929330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h</a:t>
            </a:r>
            <a:r>
              <a:rPr lang="en-US" sz="2000" b="1" baseline="-25000" dirty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 production mechanism: </a:t>
            </a:r>
          </a:p>
          <a:p>
            <a:r>
              <a:rPr lang="ru-RU" sz="2000" b="1" dirty="0">
                <a:solidFill>
                  <a:srgbClr val="C00000"/>
                </a:solidFill>
                <a:sym typeface="Symbol" pitchFamily="18" charset="2"/>
              </a:rPr>
              <a:t>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(5S) </a:t>
            </a:r>
            <a:r>
              <a:rPr lang="ru-RU" sz="2000" b="1" dirty="0">
                <a:solidFill>
                  <a:srgbClr val="C00000"/>
                </a:solidFill>
                <a:sym typeface="Symbol" pitchFamily="18" charset="2"/>
              </a:rPr>
              <a:t>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 h</a:t>
            </a:r>
            <a:r>
              <a:rPr lang="en-US" sz="2000" b="1" baseline="-25000" dirty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(1,2P) </a:t>
            </a:r>
            <a:r>
              <a:rPr lang="ru-RU" sz="2000" b="1" dirty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US" sz="2000" b="1" baseline="30000" dirty="0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ru-RU" sz="2000" b="1" dirty="0">
                <a:solidFill>
                  <a:srgbClr val="C00000"/>
                </a:solidFill>
                <a:sym typeface="Symbol" pitchFamily="18" charset="2"/>
              </a:rPr>
              <a:t></a:t>
            </a:r>
            <a:r>
              <a:rPr lang="en-US" sz="2000" b="1" baseline="30000" dirty="0">
                <a:solidFill>
                  <a:srgbClr val="C00000"/>
                </a:solidFill>
                <a:sym typeface="Symbol" pitchFamily="18" charset="2"/>
              </a:rPr>
              <a:t>–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 are not suppressed due to 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Z</a:t>
            </a:r>
            <a:r>
              <a:rPr lang="en-US" sz="2000" b="1" baseline="-25000" dirty="0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en-US" sz="2000" b="1" dirty="0">
                <a:solidFill>
                  <a:srgbClr val="002060"/>
                </a:solidFill>
                <a:sym typeface="Symbol" pitchFamily="18" charset="2"/>
              </a:rPr>
              <a:t> intermediate states!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7158" y="2786058"/>
            <a:ext cx="1103312" cy="52228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ru-RU" sz="2400" b="1" kern="0" dirty="0">
                <a:solidFill>
                  <a:srgbClr val="C00000"/>
                </a:solidFill>
                <a:latin typeface="+mj-lt"/>
              </a:rPr>
              <a:t>J</a:t>
            </a:r>
            <a:r>
              <a:rPr lang="en-US" altLang="ru-RU" sz="2800" b="1" kern="0" baseline="30000" dirty="0">
                <a:solidFill>
                  <a:srgbClr val="C00000"/>
                </a:solidFill>
                <a:latin typeface="+mj-lt"/>
              </a:rPr>
              <a:t>P</a:t>
            </a:r>
            <a:r>
              <a:rPr lang="en-US" altLang="ru-RU" sz="2400" b="1" kern="0" dirty="0">
                <a:solidFill>
                  <a:srgbClr val="C00000"/>
                </a:solidFill>
                <a:latin typeface="+mj-lt"/>
              </a:rPr>
              <a:t> =</a:t>
            </a:r>
            <a:r>
              <a:rPr lang="en-US" altLang="ru-RU" sz="2400" kern="0" dirty="0">
                <a:solidFill>
                  <a:srgbClr val="C00000"/>
                </a:solidFill>
                <a:latin typeface="+mj-lt"/>
              </a:rPr>
              <a:t> </a:t>
            </a:r>
            <a:r>
              <a:rPr lang="en-US" altLang="ru-RU" sz="2400" b="1" kern="0" dirty="0">
                <a:solidFill>
                  <a:srgbClr val="C00000"/>
                </a:solidFill>
                <a:latin typeface="+mj-lt"/>
              </a:rPr>
              <a:t>1</a:t>
            </a:r>
            <a:r>
              <a:rPr lang="en-US" altLang="ru-RU" sz="2800" b="1" kern="0" baseline="30000" dirty="0">
                <a:solidFill>
                  <a:srgbClr val="C00000"/>
                </a:solidFill>
                <a:latin typeface="+mj-lt"/>
              </a:rPr>
              <a:t>+</a:t>
            </a:r>
            <a:endParaRPr lang="ru-RU" altLang="ru-RU" sz="2400" kern="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0" name="TextBox 58"/>
          <p:cNvSpPr txBox="1">
            <a:spLocks noChangeArrowheads="1"/>
          </p:cNvSpPr>
          <p:nvPr/>
        </p:nvSpPr>
        <p:spPr bwMode="auto">
          <a:xfrm>
            <a:off x="357158" y="3429001"/>
            <a:ext cx="25003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ru-RU" kern="0" dirty="0">
                <a:solidFill>
                  <a:srgbClr val="002060"/>
                </a:solidFill>
                <a:latin typeface="+mj-lt"/>
              </a:rPr>
              <a:t>6D amplitude analysis</a:t>
            </a:r>
            <a:endParaRPr lang="ru-RU" altLang="ru-RU" kern="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500166" y="2928934"/>
            <a:ext cx="1451038" cy="2616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 algn="r"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2pPr>
            <a:lvl3pPr algn="r"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3pPr>
            <a:lvl4pPr algn="r"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4pPr>
            <a:lvl5pPr algn="r"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9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ru-RU" sz="1100" b="1" i="1" kern="0" dirty="0">
                <a:latin typeface="+mj-lt"/>
              </a:rPr>
              <a:t>PRD91,072003(2015)</a:t>
            </a:r>
            <a:endParaRPr lang="ru-RU" altLang="ru-RU" sz="1100" b="1" i="1" kern="0" dirty="0">
              <a:latin typeface="+mj-lt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FD80053-1FD0-C846-8C21-63FB67226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39</a:t>
            </a:fld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-27384"/>
            <a:ext cx="4392488" cy="837575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Charm factory</a:t>
            </a:r>
            <a:r>
              <a:rPr lang="ru-RU" sz="2800" b="1" dirty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BESIII</a:t>
            </a:r>
            <a:r>
              <a:rPr lang="ru-RU" sz="2800" b="1" dirty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800" b="1" dirty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       </a:t>
            </a:r>
            <a:endParaRPr lang="en-GB" sz="2800" b="1" dirty="0">
              <a:solidFill>
                <a:srgbClr val="C00000"/>
              </a:solidFill>
            </a:endParaRPr>
          </a:p>
        </p:txBody>
      </p:sp>
      <p:pic>
        <p:nvPicPr>
          <p:cNvPr id="13" name="Рисунок 12" descr="be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96336" y="2089516"/>
            <a:ext cx="977862" cy="86409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7C8A20-3B20-914F-A8CA-0A8250EFE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7383"/>
            <a:ext cx="4702149" cy="3315184"/>
          </a:xfrm>
          <a:prstGeom prst="rect">
            <a:avLst/>
          </a:prstGeom>
        </p:spPr>
      </p:pic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4774157" y="908720"/>
            <a:ext cx="4334347" cy="144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Symmetric e</a:t>
            </a:r>
            <a:r>
              <a:rPr lang="en-US" sz="2400" b="1" u="sng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b="1" u="sng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collider</a:t>
            </a:r>
          </a:p>
          <a:p>
            <a:pPr eaLnBrk="0" hangingPunct="0"/>
            <a:r>
              <a:rPr lang="en-US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Energy scan 2.0 - 4.6 GeV</a:t>
            </a:r>
          </a:p>
          <a:p>
            <a:pPr eaLnBrk="0" hangingPunct="0"/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 ~ 10</a:t>
            </a:r>
            <a:r>
              <a:rPr lang="en-US" sz="20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/cm</a:t>
            </a:r>
            <a:r>
              <a:rPr lang="en-US" sz="20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/s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FD10BC0-B46B-744E-8252-980677A9A10C}"/>
              </a:ext>
            </a:extLst>
          </p:cNvPr>
          <p:cNvSpPr/>
          <p:nvPr/>
        </p:nvSpPr>
        <p:spPr>
          <a:xfrm>
            <a:off x="107504" y="3284984"/>
            <a:ext cx="433434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Direct production of vector </a:t>
            </a:r>
            <a:r>
              <a:rPr lang="en-US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charmonium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ψ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states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with 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sz="20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PC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  <a:r>
              <a:rPr lang="ru-RU" sz="20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–</a:t>
            </a:r>
            <a:endParaRPr lang="en-US" sz="2000" b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en-US" sz="2000" b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en-US" sz="2000" b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Below open charm threshold   </a:t>
            </a:r>
          </a:p>
          <a:p>
            <a:pPr marL="342900" indent="-342900">
              <a:spcBef>
                <a:spcPct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Above open charm threshold </a:t>
            </a:r>
            <a:r>
              <a:rPr lang="el-GR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ψ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states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decay mainly to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 meson pairs</a:t>
            </a:r>
          </a:p>
          <a:p>
            <a:pPr>
              <a:spcBef>
                <a:spcPct val="0"/>
              </a:spcBef>
              <a:defRPr/>
            </a:pPr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en-US" sz="2000" b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b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F14F650D-9705-3646-8796-48D048430C36}"/>
              </a:ext>
            </a:extLst>
          </p:cNvPr>
          <p:cNvGrpSpPr/>
          <p:nvPr/>
        </p:nvGrpSpPr>
        <p:grpSpPr>
          <a:xfrm>
            <a:off x="4630141" y="3068960"/>
            <a:ext cx="4334347" cy="3528392"/>
            <a:chOff x="4558133" y="3068960"/>
            <a:chExt cx="4334347" cy="352839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E073A76-F519-2042-AE95-99B4D577DA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58133" y="3068960"/>
              <a:ext cx="4334347" cy="35283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pic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8CD64D96-4745-8141-AE7E-25D65DBB1A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42528" y="4521198"/>
              <a:ext cx="3756799" cy="7130"/>
            </a:xfrm>
            <a:prstGeom prst="line">
              <a:avLst/>
            </a:prstGeom>
            <a:noFill/>
            <a:ln w="38160" cap="rnd">
              <a:solidFill>
                <a:srgbClr val="FF0000"/>
              </a:solidFill>
              <a:prstDash val="sysDot"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4202E6F7-609D-AF42-AC43-2AB978AAB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6379" y="3138373"/>
              <a:ext cx="670700" cy="3386971"/>
            </a:xfrm>
            <a:prstGeom prst="rect">
              <a:avLst/>
            </a:prstGeom>
            <a:noFill/>
            <a:ln w="19050">
              <a:solidFill>
                <a:srgbClr val="00B05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pic>
        <p:nvPicPr>
          <p:cNvPr id="14" name="Picture 79">
            <a:extLst>
              <a:ext uri="{FF2B5EF4-FFF2-40B4-BE49-F238E27FC236}">
                <a16:creationId xmlns:a16="http://schemas.microsoft.com/office/drawing/2014/main" id="{544C5125-8B38-8840-B85D-53D34929D9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2449" y="5760549"/>
            <a:ext cx="4104456" cy="980819"/>
          </a:xfrm>
          <a:prstGeom prst="rect">
            <a:avLst/>
          </a:prstGeom>
          <a:solidFill>
            <a:schemeClr val="accent1"/>
          </a:solidFill>
          <a:ln w="9525">
            <a:solidFill>
              <a:srgbClr val="660033"/>
            </a:solidFill>
            <a:miter lim="800000"/>
            <a:headEnd/>
            <a:tailEnd/>
          </a:ln>
          <a:effectLst/>
        </p:spPr>
      </p:pic>
      <p:sp>
        <p:nvSpPr>
          <p:cNvPr id="21" name="Номер слайда 20">
            <a:extLst>
              <a:ext uri="{FF2B5EF4-FFF2-40B4-BE49-F238E27FC236}">
                <a16:creationId xmlns:a16="http://schemas.microsoft.com/office/drawing/2014/main" id="{C334F5A1-F6F5-2047-B7B4-3308E64A9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38400" y="6448251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9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563" y="694001"/>
            <a:ext cx="5073870" cy="223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1500166" y="3000372"/>
            <a:ext cx="40543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1pPr>
            <a:lvl2pPr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defRPr>
            </a:lvl9pPr>
          </a:lstStyle>
          <a:p>
            <a:pPr algn="r">
              <a:buClr>
                <a:srgbClr val="000000"/>
              </a:buClr>
              <a:buSzPct val="100000"/>
              <a:defRPr/>
            </a:pPr>
            <a:r>
              <a:rPr lang="en-US" altLang="ru-RU" sz="1800" b="1" kern="0" dirty="0">
                <a:latin typeface="+mn-lt"/>
              </a:rPr>
              <a:t>M</a:t>
            </a:r>
            <a:r>
              <a:rPr lang="en-US" altLang="ru-RU" sz="1800" b="1" kern="0" baseline="-25000" dirty="0">
                <a:latin typeface="+mn-lt"/>
              </a:rPr>
              <a:t>Zb(10610)</a:t>
            </a:r>
            <a:r>
              <a:rPr lang="en-US" altLang="ru-RU" sz="1800" b="1" kern="0" dirty="0">
                <a:latin typeface="+mn-lt"/>
              </a:rPr>
              <a:t> – (M</a:t>
            </a:r>
            <a:r>
              <a:rPr lang="en-US" altLang="ru-RU" sz="1800" b="1" kern="0" baseline="-25000" dirty="0">
                <a:latin typeface="+mn-lt"/>
              </a:rPr>
              <a:t>B</a:t>
            </a:r>
            <a:r>
              <a:rPr lang="en-US" altLang="ru-RU" sz="1800" b="1" kern="0" dirty="0">
                <a:latin typeface="+mn-lt"/>
              </a:rPr>
              <a:t>+M</a:t>
            </a:r>
            <a:r>
              <a:rPr lang="en-US" altLang="ru-RU" sz="1800" b="1" kern="0" baseline="-25000" dirty="0">
                <a:latin typeface="+mn-lt"/>
              </a:rPr>
              <a:t>B*</a:t>
            </a:r>
            <a:r>
              <a:rPr lang="en-US" altLang="ru-RU" sz="1800" b="1" kern="0" dirty="0">
                <a:latin typeface="+mn-lt"/>
              </a:rPr>
              <a:t>) = +2.6 </a:t>
            </a:r>
            <a:r>
              <a:rPr lang="en-US" altLang="ru-RU" sz="1800" b="1" kern="0" dirty="0">
                <a:latin typeface="+mn-lt"/>
                <a:sym typeface="Symbol" panose="05050102010706020507" pitchFamily="18" charset="2"/>
              </a:rPr>
              <a:t> 2.1 MeV</a:t>
            </a:r>
          </a:p>
          <a:p>
            <a:pPr algn="r">
              <a:buClr>
                <a:srgbClr val="000000"/>
              </a:buClr>
              <a:buSzPct val="100000"/>
              <a:defRPr/>
            </a:pPr>
            <a:r>
              <a:rPr lang="en-US" altLang="ru-RU" sz="1800" b="1" kern="0" dirty="0">
                <a:latin typeface="+mn-lt"/>
              </a:rPr>
              <a:t>M</a:t>
            </a:r>
            <a:r>
              <a:rPr lang="en-US" altLang="ru-RU" sz="1800" b="1" kern="0" baseline="-25000" dirty="0">
                <a:latin typeface="+mn-lt"/>
              </a:rPr>
              <a:t>Zb(10650)</a:t>
            </a:r>
            <a:r>
              <a:rPr lang="en-US" altLang="ru-RU" sz="1800" b="1" kern="0" dirty="0">
                <a:latin typeface="+mn-lt"/>
              </a:rPr>
              <a:t> – 2M</a:t>
            </a:r>
            <a:r>
              <a:rPr lang="en-US" altLang="ru-RU" sz="1800" b="1" kern="0" baseline="-25000" dirty="0">
                <a:latin typeface="+mn-lt"/>
              </a:rPr>
              <a:t>B*</a:t>
            </a:r>
            <a:r>
              <a:rPr lang="en-US" altLang="ru-RU" sz="1800" b="1" kern="0" dirty="0">
                <a:latin typeface="+mn-lt"/>
              </a:rPr>
              <a:t>    = +1.8 </a:t>
            </a:r>
            <a:r>
              <a:rPr lang="en-US" altLang="ru-RU" sz="1800" b="1" kern="0" dirty="0">
                <a:latin typeface="+mn-lt"/>
                <a:sym typeface="Symbol" panose="05050102010706020507" pitchFamily="18" charset="2"/>
              </a:rPr>
              <a:t> 1.7 MeV</a:t>
            </a:r>
          </a:p>
          <a:p>
            <a:pPr algn="r" defTabSz="9144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US" altLang="ru-RU" b="1" kern="0" dirty="0">
              <a:latin typeface="+mn-lt"/>
              <a:sym typeface="Symbol" panose="05050102010706020507" pitchFamily="18" charset="2"/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6715140" y="5040269"/>
            <a:ext cx="2287806" cy="817623"/>
            <a:chOff x="193675" y="5270500"/>
            <a:chExt cx="2287806" cy="817623"/>
          </a:xfrm>
        </p:grpSpPr>
        <p:sp>
          <p:nvSpPr>
            <p:cNvPr id="42" name="TextBox 44"/>
            <p:cNvSpPr txBox="1">
              <a:spLocks noChangeArrowheads="1"/>
            </p:cNvSpPr>
            <p:nvPr/>
          </p:nvSpPr>
          <p:spPr bwMode="auto">
            <a:xfrm>
              <a:off x="193675" y="5270500"/>
              <a:ext cx="226696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en-US" altLang="ru-RU" sz="2000" b="1" kern="0" dirty="0">
                  <a:solidFill>
                    <a:srgbClr val="C00000"/>
                  </a:solidFill>
                  <a:sym typeface="Symbol" panose="05050102010706020507" pitchFamily="18" charset="2"/>
                </a:rPr>
                <a:t>Z</a:t>
              </a:r>
              <a:r>
                <a:rPr lang="en-US" altLang="ru-RU" sz="2800" b="1" kern="0" baseline="-25000" dirty="0">
                  <a:solidFill>
                    <a:srgbClr val="C00000"/>
                  </a:solidFill>
                  <a:sym typeface="Symbol" panose="05050102010706020507" pitchFamily="18" charset="2"/>
                </a:rPr>
                <a:t>b</a:t>
              </a:r>
              <a:r>
                <a:rPr lang="en-US" altLang="ru-RU" sz="2000" b="1" kern="0" dirty="0">
                  <a:solidFill>
                    <a:srgbClr val="C00000"/>
                  </a:solidFill>
                  <a:sym typeface="Symbol" panose="05050102010706020507" pitchFamily="18" charset="2"/>
                </a:rPr>
                <a:t>(10610) = </a:t>
              </a:r>
              <a:r>
                <a:rPr lang="en-US" altLang="ru-RU" sz="2000" b="1" kern="0" dirty="0">
                  <a:solidFill>
                    <a:srgbClr val="C00000"/>
                  </a:solidFill>
                </a:rPr>
                <a:t> BB</a:t>
              </a:r>
              <a:r>
                <a:rPr lang="en-US" altLang="ru-RU" sz="2000" b="1" kern="0" baseline="30000" dirty="0">
                  <a:solidFill>
                    <a:srgbClr val="C00000"/>
                  </a:solidFill>
                </a:rPr>
                <a:t>*</a:t>
              </a:r>
              <a:r>
                <a:rPr lang="en-US" altLang="ru-RU" sz="2000" b="1" kern="0" dirty="0">
                  <a:solidFill>
                    <a:srgbClr val="C00000"/>
                  </a:solidFill>
                  <a:sym typeface="Symbol" panose="05050102010706020507" pitchFamily="18" charset="2"/>
                </a:rPr>
                <a:t></a:t>
              </a:r>
              <a:endParaRPr lang="ru-RU" altLang="ru-RU" sz="2000" b="1" kern="0" dirty="0">
                <a:solidFill>
                  <a:srgbClr val="C00000"/>
                </a:solidFill>
              </a:endParaRPr>
            </a:p>
          </p:txBody>
        </p:sp>
        <p:sp>
          <p:nvSpPr>
            <p:cNvPr id="43" name="TextBox 45"/>
            <p:cNvSpPr txBox="1">
              <a:spLocks noChangeArrowheads="1"/>
            </p:cNvSpPr>
            <p:nvPr/>
          </p:nvSpPr>
          <p:spPr bwMode="auto">
            <a:xfrm>
              <a:off x="193675" y="5688013"/>
              <a:ext cx="22878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en-US" altLang="ru-RU" sz="2000" b="1" kern="0" dirty="0">
                  <a:solidFill>
                    <a:srgbClr val="C00000"/>
                  </a:solidFill>
                  <a:sym typeface="Symbol" panose="05050102010706020507" pitchFamily="18" charset="2"/>
                </a:rPr>
                <a:t>Z</a:t>
              </a:r>
              <a:r>
                <a:rPr lang="en-US" altLang="ru-RU" sz="2800" b="1" kern="0" baseline="-25000" dirty="0">
                  <a:solidFill>
                    <a:srgbClr val="C00000"/>
                  </a:solidFill>
                  <a:sym typeface="Symbol" panose="05050102010706020507" pitchFamily="18" charset="2"/>
                </a:rPr>
                <a:t>b</a:t>
              </a:r>
              <a:r>
                <a:rPr lang="en-US" altLang="ru-RU" sz="2000" b="1" kern="0" dirty="0">
                  <a:solidFill>
                    <a:srgbClr val="C00000"/>
                  </a:solidFill>
                  <a:sym typeface="Symbol" panose="05050102010706020507" pitchFamily="18" charset="2"/>
                </a:rPr>
                <a:t>(10650) = </a:t>
              </a:r>
              <a:r>
                <a:rPr lang="en-US" altLang="ru-RU" sz="2000" b="1" kern="0" dirty="0">
                  <a:solidFill>
                    <a:srgbClr val="C00000"/>
                  </a:solidFill>
                </a:rPr>
                <a:t> B</a:t>
              </a:r>
              <a:r>
                <a:rPr lang="en-US" altLang="ru-RU" sz="2000" b="1" kern="0" baseline="30000" dirty="0">
                  <a:solidFill>
                    <a:srgbClr val="C00000"/>
                  </a:solidFill>
                </a:rPr>
                <a:t>*</a:t>
              </a:r>
              <a:r>
                <a:rPr lang="en-US" altLang="ru-RU" sz="2000" b="1" kern="0" dirty="0">
                  <a:solidFill>
                    <a:srgbClr val="C00000"/>
                  </a:solidFill>
                </a:rPr>
                <a:t>B</a:t>
              </a:r>
              <a:r>
                <a:rPr lang="en-US" altLang="ru-RU" sz="2000" b="1" kern="0" baseline="30000" dirty="0">
                  <a:solidFill>
                    <a:srgbClr val="C00000"/>
                  </a:solidFill>
                </a:rPr>
                <a:t>*</a:t>
              </a:r>
              <a:r>
                <a:rPr lang="en-US" altLang="ru-RU" sz="2000" b="1" kern="0" dirty="0">
                  <a:solidFill>
                    <a:srgbClr val="C00000"/>
                  </a:solidFill>
                  <a:sym typeface="Symbol" panose="05050102010706020507" pitchFamily="18" charset="2"/>
                </a:rPr>
                <a:t></a:t>
              </a:r>
              <a:endParaRPr lang="ru-RU" altLang="ru-RU" sz="2000" b="1" kern="0" dirty="0">
                <a:solidFill>
                  <a:srgbClr val="C00000"/>
                </a:solidFill>
              </a:endParaRPr>
            </a:p>
          </p:txBody>
        </p:sp>
      </p:grpSp>
      <p:sp>
        <p:nvSpPr>
          <p:cNvPr id="47" name="Прямоугольник 47"/>
          <p:cNvSpPr>
            <a:spLocks noChangeArrowheads="1"/>
          </p:cNvSpPr>
          <p:nvPr/>
        </p:nvSpPr>
        <p:spPr bwMode="auto">
          <a:xfrm>
            <a:off x="2483768" y="6457950"/>
            <a:ext cx="3127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defTabSz="9144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ru-RU" sz="2000" kern="0" dirty="0">
                <a:solidFill>
                  <a:srgbClr val="002060"/>
                </a:solidFill>
                <a:sym typeface="Symbol" panose="05050102010706020507" pitchFamily="18" charset="2"/>
              </a:rPr>
              <a:t>_</a:t>
            </a:r>
            <a:endParaRPr lang="ru-RU" altLang="ru-RU" sz="2000" kern="0" dirty="0">
              <a:solidFill>
                <a:srgbClr val="002060"/>
              </a:solidFill>
            </a:endParaRPr>
          </a:p>
        </p:txBody>
      </p: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6786578" y="4221312"/>
            <a:ext cx="200247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34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38188" indent="-280988">
              <a:lnSpc>
                <a:spcPct val="134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39825" indent="-227013">
              <a:lnSpc>
                <a:spcPct val="134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597025" indent="-227013">
              <a:lnSpc>
                <a:spcPct val="134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2638" indent="-227013">
              <a:lnSpc>
                <a:spcPct val="134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09838" indent="-227013" eaLnBrk="0" fontAlgn="base" hangingPunct="0">
              <a:lnSpc>
                <a:spcPct val="134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67038" indent="-227013" eaLnBrk="0" fontAlgn="base" hangingPunct="0">
              <a:lnSpc>
                <a:spcPct val="134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4238" indent="-227013" eaLnBrk="0" fontAlgn="base" hangingPunct="0">
              <a:lnSpc>
                <a:spcPct val="134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1438" indent="-227013" eaLnBrk="0" fontAlgn="base" hangingPunct="0">
              <a:lnSpc>
                <a:spcPct val="134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defTabSz="914400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en-US" altLang="ru-RU" sz="2000" b="1" kern="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J</a:t>
            </a:r>
            <a:r>
              <a:rPr lang="en-US" altLang="ru-RU" sz="2000" b="1" kern="0" baseline="3000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P</a:t>
            </a:r>
            <a:r>
              <a:rPr lang="en-US" altLang="ru-RU" sz="2000" b="1" kern="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 = 1</a:t>
            </a:r>
            <a:r>
              <a:rPr lang="en-US" altLang="ru-RU" sz="2000" b="1" kern="0" baseline="3000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+</a:t>
            </a:r>
            <a:r>
              <a:rPr lang="en-US" altLang="ru-RU" sz="2000" b="1" kern="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 :  </a:t>
            </a:r>
          </a:p>
          <a:p>
            <a:pPr defTabSz="914400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en-US" altLang="ru-RU" sz="2000" b="1" kern="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B</a:t>
            </a:r>
            <a:r>
              <a:rPr lang="en-US" altLang="ru-RU" sz="2000" b="1" kern="0" baseline="3000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(*)</a:t>
            </a:r>
            <a:r>
              <a:rPr lang="en-US" altLang="ru-RU" sz="2000" b="1" kern="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B</a:t>
            </a:r>
            <a:r>
              <a:rPr lang="en-US" altLang="ru-RU" sz="2000" b="1" kern="0" baseline="3000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*</a:t>
            </a:r>
            <a:r>
              <a:rPr lang="en-US" altLang="ru-RU" sz="2000" b="1" kern="0" dirty="0">
                <a:solidFill>
                  <a:srgbClr val="C00000"/>
                </a:solidFill>
                <a:latin typeface="+mn-lt"/>
                <a:sym typeface="Symbol" panose="05050102010706020507" pitchFamily="18" charset="2"/>
              </a:rPr>
              <a:t> in S-wave </a:t>
            </a:r>
          </a:p>
        </p:txBody>
      </p:sp>
      <p:pic>
        <p:nvPicPr>
          <p:cNvPr id="34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6632"/>
            <a:ext cx="660119" cy="53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Прямоугольник 38"/>
          <p:cNvSpPr/>
          <p:nvPr/>
        </p:nvSpPr>
        <p:spPr>
          <a:xfrm>
            <a:off x="323528" y="2357430"/>
            <a:ext cx="5034290" cy="571504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5572132" y="2071678"/>
            <a:ext cx="3571868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en-US" dirty="0">
                <a:solidFill>
                  <a:srgbClr val="002060"/>
                </a:solidFill>
              </a:rPr>
              <a:t>Phase space of </a:t>
            </a:r>
            <a:r>
              <a:rPr lang="en-US" dirty="0">
                <a:solidFill>
                  <a:srgbClr val="C00000"/>
                </a:solidFill>
              </a:rPr>
              <a:t>Y(5S)</a:t>
            </a:r>
            <a:r>
              <a:rPr lang="en-US" dirty="0">
                <a:solidFill>
                  <a:srgbClr val="C00000"/>
                </a:solidFill>
                <a:cs typeface="Times New Roman"/>
              </a:rPr>
              <a:t>→</a:t>
            </a:r>
            <a:r>
              <a:rPr lang="en-US" dirty="0">
                <a:solidFill>
                  <a:srgbClr val="C00000"/>
                </a:solidFill>
              </a:rPr>
              <a:t>B</a:t>
            </a:r>
            <a:r>
              <a:rPr lang="en-US" baseline="30000" dirty="0">
                <a:solidFill>
                  <a:srgbClr val="C00000"/>
                </a:solidFill>
              </a:rPr>
              <a:t>(*)</a:t>
            </a:r>
            <a:r>
              <a:rPr lang="en-US" dirty="0">
                <a:solidFill>
                  <a:srgbClr val="C00000"/>
                </a:solidFill>
              </a:rPr>
              <a:t>B</a:t>
            </a:r>
            <a:r>
              <a:rPr lang="en-US" baseline="30000" dirty="0">
                <a:solidFill>
                  <a:srgbClr val="C00000"/>
                </a:solidFill>
              </a:rPr>
              <a:t>*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is tiny</a:t>
            </a:r>
          </a:p>
          <a:p>
            <a:r>
              <a:rPr lang="en-US" dirty="0">
                <a:solidFill>
                  <a:srgbClr val="002060"/>
                </a:solidFill>
              </a:rPr>
              <a:t>Relative motion </a:t>
            </a:r>
            <a:r>
              <a:rPr lang="en-US" dirty="0">
                <a:solidFill>
                  <a:srgbClr val="C00000"/>
                </a:solidFill>
              </a:rPr>
              <a:t>B</a:t>
            </a:r>
            <a:r>
              <a:rPr lang="en-US" baseline="30000" dirty="0">
                <a:solidFill>
                  <a:srgbClr val="C00000"/>
                </a:solidFill>
              </a:rPr>
              <a:t>(*)</a:t>
            </a:r>
            <a:r>
              <a:rPr lang="en-US" dirty="0">
                <a:solidFill>
                  <a:srgbClr val="C00000"/>
                </a:solidFill>
              </a:rPr>
              <a:t>B</a:t>
            </a:r>
            <a:r>
              <a:rPr lang="en-US" baseline="30000" dirty="0">
                <a:solidFill>
                  <a:srgbClr val="C00000"/>
                </a:solidFill>
              </a:rPr>
              <a:t>* </a:t>
            </a:r>
            <a:r>
              <a:rPr lang="en-US" dirty="0">
                <a:solidFill>
                  <a:srgbClr val="002060"/>
                </a:solidFill>
              </a:rPr>
              <a:t>is  small</a:t>
            </a:r>
          </a:p>
          <a:p>
            <a:r>
              <a:rPr lang="en-US" dirty="0">
                <a:solidFill>
                  <a:srgbClr val="C00000"/>
                </a:solidFill>
              </a:rPr>
              <a:t>Z</a:t>
            </a:r>
            <a:r>
              <a:rPr lang="en-US" baseline="-25000" dirty="0">
                <a:solidFill>
                  <a:srgbClr val="C00000"/>
                </a:solidFill>
              </a:rPr>
              <a:t>b</a:t>
            </a:r>
            <a:r>
              <a:rPr lang="en-US" dirty="0">
                <a:solidFill>
                  <a:srgbClr val="C00000"/>
                </a:solidFill>
              </a:rPr>
              <a:t>(10610) → BB</a:t>
            </a:r>
            <a:r>
              <a:rPr lang="en-US" baseline="30000" dirty="0">
                <a:solidFill>
                  <a:srgbClr val="C00000"/>
                </a:solidFill>
              </a:rPr>
              <a:t>*</a:t>
            </a:r>
            <a:r>
              <a:rPr lang="en-US" dirty="0">
                <a:solidFill>
                  <a:srgbClr val="002060"/>
                </a:solidFill>
              </a:rPr>
              <a:t> dominantly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Z</a:t>
            </a:r>
            <a:r>
              <a:rPr lang="en-US" baseline="-25000" dirty="0">
                <a:solidFill>
                  <a:srgbClr val="C00000"/>
                </a:solidFill>
              </a:rPr>
              <a:t>b</a:t>
            </a:r>
            <a:r>
              <a:rPr lang="en-US" dirty="0">
                <a:solidFill>
                  <a:srgbClr val="C00000"/>
                </a:solidFill>
              </a:rPr>
              <a:t>(10650) → B</a:t>
            </a:r>
            <a:r>
              <a:rPr lang="en-US" baseline="30000" dirty="0">
                <a:solidFill>
                  <a:srgbClr val="C00000"/>
                </a:solidFill>
              </a:rPr>
              <a:t>*</a:t>
            </a:r>
            <a:r>
              <a:rPr lang="en-US" dirty="0">
                <a:solidFill>
                  <a:srgbClr val="C00000"/>
                </a:solidFill>
              </a:rPr>
              <a:t>B</a:t>
            </a:r>
            <a:r>
              <a:rPr lang="en-US" baseline="30000" dirty="0">
                <a:solidFill>
                  <a:srgbClr val="C00000"/>
                </a:solidFill>
              </a:rPr>
              <a:t>*</a:t>
            </a:r>
            <a:r>
              <a:rPr lang="en-US" dirty="0">
                <a:solidFill>
                  <a:srgbClr val="002060"/>
                </a:solidFill>
              </a:rPr>
              <a:t> dominantly</a:t>
            </a:r>
            <a:endParaRPr lang="en-US" baseline="30000" dirty="0">
              <a:solidFill>
                <a:srgbClr val="C00000"/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 cstate="print"/>
          <a:srcRect t="18967"/>
          <a:stretch>
            <a:fillRect/>
          </a:stretch>
        </p:blipFill>
        <p:spPr bwMode="auto">
          <a:xfrm>
            <a:off x="142844" y="4123727"/>
            <a:ext cx="4185640" cy="266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" name="Группа 29"/>
          <p:cNvGrpSpPr/>
          <p:nvPr/>
        </p:nvGrpSpPr>
        <p:grpSpPr>
          <a:xfrm>
            <a:off x="6357950" y="214290"/>
            <a:ext cx="2497157" cy="1857388"/>
            <a:chOff x="288893" y="285728"/>
            <a:chExt cx="2497157" cy="1857388"/>
          </a:xfrm>
        </p:grpSpPr>
        <p:grpSp>
          <p:nvGrpSpPr>
            <p:cNvPr id="31" name="Группа 13"/>
            <p:cNvGrpSpPr/>
            <p:nvPr/>
          </p:nvGrpSpPr>
          <p:grpSpPr>
            <a:xfrm>
              <a:off x="288893" y="355675"/>
              <a:ext cx="1054921" cy="1305852"/>
              <a:chOff x="503207" y="141385"/>
              <a:chExt cx="1054921" cy="1305852"/>
            </a:xfrm>
          </p:grpSpPr>
          <p:sp>
            <p:nvSpPr>
              <p:cNvPr id="55" name="Oval 15"/>
              <p:cNvSpPr>
                <a:spLocks noChangeArrowheads="1"/>
              </p:cNvSpPr>
              <p:nvPr/>
            </p:nvSpPr>
            <p:spPr bwMode="auto">
              <a:xfrm rot="1981649">
                <a:off x="919829" y="141385"/>
                <a:ext cx="638299" cy="1287237"/>
              </a:xfrm>
              <a:prstGeom prst="ellipse">
                <a:avLst/>
              </a:prstGeom>
              <a:solidFill>
                <a:srgbClr val="CCFFCC">
                  <a:alpha val="55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6" name="Oval 6"/>
              <p:cNvSpPr>
                <a:spLocks noChangeArrowheads="1"/>
              </p:cNvSpPr>
              <p:nvPr/>
            </p:nvSpPr>
            <p:spPr bwMode="auto">
              <a:xfrm>
                <a:off x="928662" y="766737"/>
                <a:ext cx="406400" cy="41275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</a:p>
            </p:txBody>
          </p:sp>
          <p:sp>
            <p:nvSpPr>
              <p:cNvPr id="57" name="Text Box 7"/>
              <p:cNvSpPr txBox="1">
                <a:spLocks noChangeArrowheads="1"/>
              </p:cNvSpPr>
              <p:nvPr/>
            </p:nvSpPr>
            <p:spPr bwMode="auto">
              <a:xfrm>
                <a:off x="1000100" y="695299"/>
                <a:ext cx="355600" cy="503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4000" b="1" baseline="30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–</a:t>
                </a:r>
              </a:p>
            </p:txBody>
          </p:sp>
          <p:sp>
            <p:nvSpPr>
              <p:cNvPr id="58" name="Oval 9"/>
              <p:cNvSpPr>
                <a:spLocks noChangeArrowheads="1"/>
              </p:cNvSpPr>
              <p:nvPr/>
            </p:nvSpPr>
            <p:spPr bwMode="auto">
              <a:xfrm>
                <a:off x="1142976" y="357166"/>
                <a:ext cx="406400" cy="4127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</p:txBody>
          </p:sp>
          <p:sp>
            <p:nvSpPr>
              <p:cNvPr id="59" name="Text Box 14"/>
              <p:cNvSpPr txBox="1">
                <a:spLocks noChangeArrowheads="1"/>
              </p:cNvSpPr>
              <p:nvPr/>
            </p:nvSpPr>
            <p:spPr bwMode="auto">
              <a:xfrm>
                <a:off x="503207" y="944535"/>
                <a:ext cx="184731" cy="5027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sz="4000" b="1" baseline="30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2" name="Группа 29"/>
            <p:cNvGrpSpPr/>
            <p:nvPr/>
          </p:nvGrpSpPr>
          <p:grpSpPr>
            <a:xfrm>
              <a:off x="1206984" y="796834"/>
              <a:ext cx="936124" cy="1203406"/>
              <a:chOff x="1428728" y="940973"/>
              <a:chExt cx="936124" cy="1203406"/>
            </a:xfrm>
          </p:grpSpPr>
          <p:sp>
            <p:nvSpPr>
              <p:cNvPr id="48" name="Oval 15"/>
              <p:cNvSpPr>
                <a:spLocks noChangeArrowheads="1"/>
              </p:cNvSpPr>
              <p:nvPr/>
            </p:nvSpPr>
            <p:spPr bwMode="auto">
              <a:xfrm rot="1981649">
                <a:off x="1750571" y="940973"/>
                <a:ext cx="614281" cy="1203406"/>
              </a:xfrm>
              <a:prstGeom prst="ellipse">
                <a:avLst/>
              </a:prstGeom>
              <a:solidFill>
                <a:srgbClr val="FFFFCC">
                  <a:alpha val="55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Oval 10"/>
              <p:cNvSpPr>
                <a:spLocks noChangeArrowheads="1"/>
              </p:cNvSpPr>
              <p:nvPr/>
            </p:nvSpPr>
            <p:spPr bwMode="auto">
              <a:xfrm>
                <a:off x="1758001" y="1573194"/>
                <a:ext cx="406400" cy="412750"/>
              </a:xfrm>
              <a:prstGeom prst="ellipse">
                <a:avLst/>
              </a:prstGeom>
              <a:gradFill rotWithShape="1">
                <a:gsLst>
                  <a:gs pos="0">
                    <a:srgbClr val="CCFF66"/>
                  </a:gs>
                  <a:gs pos="100000">
                    <a:srgbClr val="5E762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32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u</a:t>
                </a:r>
              </a:p>
            </p:txBody>
          </p:sp>
          <p:grpSp>
            <p:nvGrpSpPr>
              <p:cNvPr id="51" name="Группа 111"/>
              <p:cNvGrpSpPr/>
              <p:nvPr/>
            </p:nvGrpSpPr>
            <p:grpSpPr>
              <a:xfrm>
                <a:off x="1900877" y="1073128"/>
                <a:ext cx="428628" cy="503238"/>
                <a:chOff x="8286776" y="6072206"/>
                <a:chExt cx="428628" cy="503238"/>
              </a:xfrm>
            </p:grpSpPr>
            <p:sp>
              <p:nvSpPr>
                <p:cNvPr id="53" name="Oval 13"/>
                <p:cNvSpPr>
                  <a:spLocks noChangeArrowheads="1"/>
                </p:cNvSpPr>
                <p:nvPr/>
              </p:nvSpPr>
              <p:spPr bwMode="auto">
                <a:xfrm>
                  <a:off x="8286776" y="6143644"/>
                  <a:ext cx="406400" cy="4127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accent4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sz="3200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b</a:t>
                  </a:r>
                </a:p>
              </p:txBody>
            </p:sp>
            <p:sp>
              <p:nvSpPr>
                <p:cNvPr id="54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8359804" y="6072206"/>
                  <a:ext cx="355600" cy="503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4000" b="1" baseline="30000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–</a:t>
                  </a:r>
                </a:p>
              </p:txBody>
            </p:sp>
          </p:grpSp>
          <p:cxnSp>
            <p:nvCxnSpPr>
              <p:cNvPr id="52" name="Прямая соединительная линия 51"/>
              <p:cNvCxnSpPr/>
              <p:nvPr/>
            </p:nvCxnSpPr>
            <p:spPr>
              <a:xfrm>
                <a:off x="1428728" y="1358561"/>
                <a:ext cx="293182" cy="214314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35"/>
            <p:cNvSpPr txBox="1"/>
            <p:nvPr/>
          </p:nvSpPr>
          <p:spPr>
            <a:xfrm>
              <a:off x="1285852" y="772523"/>
              <a:ext cx="3914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3200" dirty="0"/>
                <a:t>π</a:t>
              </a:r>
              <a:endParaRPr lang="ru-RU" sz="3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07657" y="1496785"/>
              <a:ext cx="4924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/>
                <a:t>B</a:t>
              </a:r>
              <a:endParaRPr lang="ru-RU" sz="3600" b="1" dirty="0"/>
            </a:p>
          </p:txBody>
        </p:sp>
        <p:grpSp>
          <p:nvGrpSpPr>
            <p:cNvPr id="40" name="Группа 27"/>
            <p:cNvGrpSpPr/>
            <p:nvPr/>
          </p:nvGrpSpPr>
          <p:grpSpPr>
            <a:xfrm>
              <a:off x="1934535" y="285728"/>
              <a:ext cx="851515" cy="646331"/>
              <a:chOff x="2571736" y="1500174"/>
              <a:chExt cx="851515" cy="646331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2571736" y="1500174"/>
                <a:ext cx="85151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/>
                  <a:t>B</a:t>
                </a:r>
                <a:r>
                  <a:rPr lang="en-US" sz="3600" b="1" baseline="30000" dirty="0"/>
                  <a:t>(*)</a:t>
                </a:r>
                <a:endParaRPr lang="ru-RU" sz="3600" b="1" baseline="30000" dirty="0"/>
              </a:p>
            </p:txBody>
          </p:sp>
          <p:cxnSp>
            <p:nvCxnSpPr>
              <p:cNvPr id="45" name="Прямая соединительная линия 44"/>
              <p:cNvCxnSpPr/>
              <p:nvPr/>
            </p:nvCxnSpPr>
            <p:spPr>
              <a:xfrm>
                <a:off x="2714612" y="1643050"/>
                <a:ext cx="21431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Text Box 4"/>
          <p:cNvSpPr txBox="1">
            <a:spLocks noChangeArrowheads="1"/>
          </p:cNvSpPr>
          <p:nvPr/>
        </p:nvSpPr>
        <p:spPr bwMode="auto">
          <a:xfrm>
            <a:off x="1000100" y="119698"/>
            <a:ext cx="5857916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US" sz="28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Resonant structure of (5S)</a:t>
            </a:r>
            <a:r>
              <a:rPr lang="en-US" sz="28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→</a:t>
            </a:r>
            <a:r>
              <a:rPr lang="en-US" sz="28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BB</a:t>
            </a:r>
            <a:r>
              <a:rPr lang="en-US" sz="2800" b="1" baseline="30000" dirty="0">
                <a:solidFill>
                  <a:srgbClr val="C00000"/>
                </a:solidFill>
                <a:latin typeface="+mj-lt"/>
                <a:sym typeface="Symbol" pitchFamily="18" charset="2"/>
              </a:rPr>
              <a:t>(*)</a:t>
            </a:r>
            <a:r>
              <a:rPr lang="en-US" sz="28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</a:t>
            </a:r>
            <a:endParaRPr lang="en-US" sz="2800" b="1" baseline="30000" dirty="0">
              <a:solidFill>
                <a:srgbClr val="C00000"/>
              </a:solidFill>
              <a:latin typeface="+mj-lt"/>
              <a:sym typeface="Symbol" pitchFamily="18" charset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4071942"/>
            <a:ext cx="2286016" cy="2530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" name="TextBox 60"/>
          <p:cNvSpPr txBox="1"/>
          <p:nvPr/>
        </p:nvSpPr>
        <p:spPr>
          <a:xfrm>
            <a:off x="1928794" y="4143380"/>
            <a:ext cx="2518638" cy="369332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Select event in each peak</a:t>
            </a:r>
            <a:endParaRPr lang="ru-RU" dirty="0"/>
          </a:p>
        </p:txBody>
      </p:sp>
      <p:cxnSp>
        <p:nvCxnSpPr>
          <p:cNvPr id="63" name="Прямая со стрелкой 62"/>
          <p:cNvCxnSpPr/>
          <p:nvPr/>
        </p:nvCxnSpPr>
        <p:spPr>
          <a:xfrm flipV="1">
            <a:off x="3000364" y="4429132"/>
            <a:ext cx="2000264" cy="9286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>
            <a:off x="3357554" y="5857892"/>
            <a:ext cx="2143140" cy="1428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Прямоугольник 65"/>
          <p:cNvSpPr/>
          <p:nvPr/>
        </p:nvSpPr>
        <p:spPr>
          <a:xfrm>
            <a:off x="2786050" y="498849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3214678" y="5500702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</a:t>
            </a:r>
            <a:r>
              <a:rPr lang="en-US" b="1" baseline="30000" dirty="0">
                <a:solidFill>
                  <a:srgbClr val="FF0000"/>
                </a:solidFill>
              </a:rPr>
              <a:t>(*)</a:t>
            </a:r>
            <a:endParaRPr lang="ru-RU" b="1" baseline="30000" dirty="0">
              <a:solidFill>
                <a:srgbClr val="FF000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5357818" y="4214818"/>
            <a:ext cx="1212191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Z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r>
              <a:rPr lang="en-US" b="1" dirty="0">
                <a:solidFill>
                  <a:srgbClr val="FF0000"/>
                </a:solidFill>
              </a:rPr>
              <a:t>(10610)</a:t>
            </a:r>
            <a:r>
              <a:rPr lang="en-US" dirty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5286380" y="5286388"/>
            <a:ext cx="1212191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Z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r>
              <a:rPr lang="en-US" b="1" dirty="0">
                <a:solidFill>
                  <a:srgbClr val="FF0000"/>
                </a:solidFill>
              </a:rPr>
              <a:t>(10650)</a:t>
            </a:r>
            <a:r>
              <a:rPr lang="en-US" dirty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5786446" y="3429000"/>
            <a:ext cx="315342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>
                <a:solidFill>
                  <a:srgbClr val="002060"/>
                </a:solidFill>
              </a:rPr>
              <a:t>Favorable to the formation of </a:t>
            </a:r>
          </a:p>
          <a:p>
            <a:pPr algn="r"/>
            <a:r>
              <a:rPr lang="en-US" b="1" dirty="0">
                <a:solidFill>
                  <a:srgbClr val="002060"/>
                </a:solidFill>
              </a:rPr>
              <a:t>the molecular </a:t>
            </a:r>
            <a:r>
              <a:rPr lang="en-US" b="1" dirty="0">
                <a:solidFill>
                  <a:srgbClr val="002060"/>
                </a:solidFill>
                <a:sym typeface="Symbol" pitchFamily="18" charset="2"/>
              </a:rPr>
              <a:t>states</a:t>
            </a:r>
            <a:endParaRPr lang="ru-RU" dirty="0"/>
          </a:p>
          <a:p>
            <a:endParaRPr lang="en-US" b="1" dirty="0">
              <a:solidFill>
                <a:srgbClr val="002060"/>
              </a:solidFill>
            </a:endParaRPr>
          </a:p>
        </p:txBody>
      </p:sp>
      <p:grpSp>
        <p:nvGrpSpPr>
          <p:cNvPr id="2" name="Group 29"/>
          <p:cNvGrpSpPr/>
          <p:nvPr/>
        </p:nvGrpSpPr>
        <p:grpSpPr>
          <a:xfrm>
            <a:off x="50139" y="3014992"/>
            <a:ext cx="1497525" cy="771198"/>
            <a:chOff x="7606788" y="38100"/>
            <a:chExt cx="1497525" cy="771198"/>
          </a:xfrm>
        </p:grpSpPr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7606788" y="38100"/>
              <a:ext cx="1497525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ru-RU" sz="1100" i="1" kern="0" dirty="0">
                  <a:solidFill>
                    <a:schemeClr val="tx1"/>
                  </a:solidFill>
                  <a:latin typeface="+mn-lt"/>
                </a:rPr>
                <a:t>PRL108,122001(2012)</a:t>
              </a:r>
              <a:endParaRPr lang="ru-RU" altLang="ru-RU" sz="1100" i="1" kern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7606788" y="547688"/>
              <a:ext cx="1497525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ru-RU" sz="1100" i="1" kern="0" dirty="0">
                  <a:solidFill>
                    <a:schemeClr val="tx1"/>
                  </a:solidFill>
                  <a:latin typeface="+mn-lt"/>
                </a:rPr>
                <a:t>PRL117,142001(2016)</a:t>
              </a:r>
              <a:endParaRPr lang="ru-RU" altLang="ru-RU" sz="1100" i="1" kern="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7606788" y="296863"/>
              <a:ext cx="1497525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algn="l"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b="1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ru-RU" sz="1100" i="1" kern="0" dirty="0">
                  <a:solidFill>
                    <a:schemeClr val="tx1"/>
                  </a:solidFill>
                  <a:latin typeface="+mn-lt"/>
                </a:rPr>
                <a:t>PRL116,212001(2016)</a:t>
              </a:r>
              <a:endParaRPr lang="ru-RU" altLang="ru-RU" sz="1100" i="1" kern="0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FC12D1B-97B2-FF49-9352-94C55D334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40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 bwMode="auto">
          <a:xfrm>
            <a:off x="4609303" y="44624"/>
            <a:ext cx="4427193" cy="5166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2452" rIns="81639" bIns="42452" rtlCol="0">
            <a:spAutoFit/>
          </a:bodyPr>
          <a:lstStyle/>
          <a:p>
            <a:pPr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Bottomonium cross sections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432" y="109975"/>
            <a:ext cx="660119" cy="53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 bwMode="auto">
          <a:xfrm>
            <a:off x="4394736" y="4564723"/>
            <a:ext cx="4452889" cy="11937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639" tIns="42452" rIns="81639" bIns="42452" rtlCol="0">
            <a:spAutoFit/>
          </a:bodyPr>
          <a:lstStyle/>
          <a:p>
            <a:pPr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b="1" dirty="0">
                <a:solidFill>
                  <a:srgbClr val="002060"/>
                </a:solidFill>
                <a:cs typeface="Times New Roman" pitchFamily="18" charset="0"/>
              </a:rPr>
              <a:t>Cross sections of </a:t>
            </a:r>
            <a:r>
              <a:rPr lang="en-US" b="1" dirty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en-US" b="1" baseline="30000" dirty="0">
                <a:solidFill>
                  <a:srgbClr val="C00000"/>
                </a:solidFill>
                <a:cs typeface="Times New Roman" pitchFamily="18" charset="0"/>
              </a:rPr>
              <a:t>+</a:t>
            </a:r>
            <a:r>
              <a:rPr lang="en-US" b="1" dirty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en-US" b="1" baseline="30000" dirty="0">
                <a:solidFill>
                  <a:srgbClr val="C00000"/>
                </a:solidFill>
                <a:cs typeface="Times New Roman" pitchFamily="18" charset="0"/>
              </a:rPr>
              <a:t>‒</a:t>
            </a:r>
            <a:r>
              <a:rPr lang="en-US" b="1" dirty="0">
                <a:solidFill>
                  <a:srgbClr val="C00000"/>
                </a:solidFill>
                <a:cs typeface="Times New Roman" pitchFamily="18" charset="0"/>
              </a:rPr>
              <a:t>→</a:t>
            </a:r>
            <a:r>
              <a:rPr lang="el-GR" b="1" dirty="0">
                <a:solidFill>
                  <a:srgbClr val="C00000"/>
                </a:solidFill>
                <a:cs typeface="Times New Roman" pitchFamily="18" charset="0"/>
              </a:rPr>
              <a:t>Υ</a:t>
            </a:r>
            <a:r>
              <a:rPr lang="en-US" b="1" dirty="0">
                <a:solidFill>
                  <a:srgbClr val="C00000"/>
                </a:solidFill>
                <a:cs typeface="Times New Roman" pitchFamily="18" charset="0"/>
              </a:rPr>
              <a:t>(nS)</a:t>
            </a:r>
            <a:r>
              <a:rPr lang="el-GR" b="1" dirty="0">
                <a:solidFill>
                  <a:srgbClr val="C00000"/>
                </a:solidFill>
                <a:cs typeface="Times New Roman" pitchFamily="18" charset="0"/>
              </a:rPr>
              <a:t>π</a:t>
            </a:r>
            <a:r>
              <a:rPr lang="en-US" b="1" baseline="30000" dirty="0">
                <a:solidFill>
                  <a:srgbClr val="C00000"/>
                </a:solidFill>
                <a:cs typeface="Times New Roman" pitchFamily="18" charset="0"/>
              </a:rPr>
              <a:t>+</a:t>
            </a:r>
            <a:r>
              <a:rPr lang="el-GR" b="1" dirty="0">
                <a:solidFill>
                  <a:srgbClr val="C00000"/>
                </a:solidFill>
                <a:cs typeface="Times New Roman" pitchFamily="18" charset="0"/>
              </a:rPr>
              <a:t>π</a:t>
            </a:r>
            <a:r>
              <a:rPr lang="el-GR" b="1" baseline="30000" dirty="0">
                <a:solidFill>
                  <a:srgbClr val="C00000"/>
                </a:solidFill>
                <a:cs typeface="Times New Roman" pitchFamily="18" charset="0"/>
              </a:rPr>
              <a:t>‒</a:t>
            </a:r>
            <a:r>
              <a:rPr lang="en-US" b="1" baseline="30000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C00000"/>
                </a:solidFill>
                <a:cs typeface="Times New Roman" pitchFamily="18" charset="0"/>
              </a:rPr>
              <a:t>(n=1,2,3):</a:t>
            </a:r>
            <a:r>
              <a:rPr lang="en-US" b="1" baseline="30000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endParaRPr lang="en-US" b="1" dirty="0">
              <a:solidFill>
                <a:srgbClr val="002060"/>
              </a:solidFill>
              <a:cs typeface="Times New Roman" pitchFamily="18" charset="0"/>
            </a:endParaRPr>
          </a:p>
          <a:p>
            <a:pPr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b="1" u="sng" dirty="0">
                <a:solidFill>
                  <a:srgbClr val="C00000"/>
                </a:solidFill>
                <a:cs typeface="Times New Roman" pitchFamily="18" charset="0"/>
              </a:rPr>
              <a:t>Y(5S) </a:t>
            </a:r>
            <a:r>
              <a:rPr lang="en-US" b="1" u="sng" dirty="0">
                <a:solidFill>
                  <a:srgbClr val="002060"/>
                </a:solidFill>
                <a:cs typeface="Times New Roman" pitchFamily="18" charset="0"/>
              </a:rPr>
              <a:t>and </a:t>
            </a:r>
            <a:r>
              <a:rPr lang="en-US" b="1" u="sng" dirty="0">
                <a:solidFill>
                  <a:srgbClr val="C00000"/>
                </a:solidFill>
                <a:cs typeface="Times New Roman" pitchFamily="18" charset="0"/>
              </a:rPr>
              <a:t>Y(6S)  </a:t>
            </a:r>
            <a:r>
              <a:rPr lang="en-US" b="1" u="sng" dirty="0">
                <a:solidFill>
                  <a:srgbClr val="002060"/>
                </a:solidFill>
                <a:cs typeface="Times New Roman" pitchFamily="18" charset="0"/>
              </a:rPr>
              <a:t>&amp; </a:t>
            </a:r>
            <a:r>
              <a:rPr lang="en-US" b="1" u="sng" dirty="0">
                <a:solidFill>
                  <a:srgbClr val="FF0000"/>
                </a:solidFill>
                <a:cs typeface="Times New Roman" pitchFamily="18" charset="0"/>
              </a:rPr>
              <a:t>New structure (6.7 </a:t>
            </a:r>
            <a:r>
              <a:rPr lang="el-GR" b="1" u="sng" dirty="0">
                <a:solidFill>
                  <a:srgbClr val="FF0000"/>
                </a:solidFill>
                <a:cs typeface="Times New Roman" pitchFamily="18" charset="0"/>
              </a:rPr>
              <a:t>σ</a:t>
            </a:r>
            <a:r>
              <a:rPr lang="en-US" b="1" u="sng" dirty="0">
                <a:solidFill>
                  <a:srgbClr val="FF0000"/>
                </a:solidFill>
                <a:cs typeface="Times New Roman" pitchFamily="18" charset="0"/>
              </a:rPr>
              <a:t>)</a:t>
            </a:r>
          </a:p>
          <a:p>
            <a:pPr algn="r"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M = 10752.7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 5.9</a:t>
            </a:r>
            <a:r>
              <a:rPr lang="en-US" b="1" baseline="30000" dirty="0">
                <a:solidFill>
                  <a:srgbClr val="FF0000"/>
                </a:solidFill>
                <a:sym typeface="Symbol" pitchFamily="18" charset="2"/>
              </a:rPr>
              <a:t>+0.1</a:t>
            </a:r>
            <a:r>
              <a:rPr lang="en-US" b="1" baseline="-25000" dirty="0">
                <a:solidFill>
                  <a:srgbClr val="FF0000"/>
                </a:solidFill>
                <a:cs typeface="Times New Roman"/>
                <a:sym typeface="Symbol" pitchFamily="18" charset="2"/>
              </a:rPr>
              <a:t>−1.1  </a:t>
            </a:r>
            <a:r>
              <a:rPr lang="en-US" b="1" dirty="0">
                <a:solidFill>
                  <a:srgbClr val="FF0000"/>
                </a:solidFill>
                <a:cs typeface="Times New Roman"/>
                <a:sym typeface="Symbol" pitchFamily="18" charset="2"/>
              </a:rPr>
              <a:t>MeV/c</a:t>
            </a:r>
            <a:r>
              <a:rPr lang="en-US" b="1" baseline="30000" dirty="0">
                <a:solidFill>
                  <a:srgbClr val="FF0000"/>
                </a:solidFill>
                <a:cs typeface="Times New Roman"/>
                <a:sym typeface="Symbol" pitchFamily="18" charset="2"/>
              </a:rPr>
              <a:t>2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 </a:t>
            </a:r>
          </a:p>
          <a:p>
            <a:pPr algn="r"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   = 35.5</a:t>
            </a:r>
            <a:r>
              <a:rPr lang="en-US" b="1" baseline="30000" dirty="0">
                <a:solidFill>
                  <a:srgbClr val="FF0000"/>
                </a:solidFill>
                <a:sym typeface="Symbol" pitchFamily="18" charset="2"/>
              </a:rPr>
              <a:t>+17.6</a:t>
            </a:r>
            <a:r>
              <a:rPr lang="en-US" b="1" baseline="-25000" dirty="0">
                <a:solidFill>
                  <a:srgbClr val="FF0000"/>
                </a:solidFill>
                <a:cs typeface="Times New Roman"/>
                <a:sym typeface="Symbol" pitchFamily="18" charset="2"/>
              </a:rPr>
              <a:t>−11.3</a:t>
            </a:r>
            <a:r>
              <a:rPr lang="en-US" b="1" baseline="30000" dirty="0">
                <a:solidFill>
                  <a:srgbClr val="FF0000"/>
                </a:solidFill>
                <a:sym typeface="Symbol" pitchFamily="18" charset="2"/>
              </a:rPr>
              <a:t>+3.9</a:t>
            </a:r>
            <a:r>
              <a:rPr lang="en-US" b="1" baseline="-25000" dirty="0">
                <a:solidFill>
                  <a:srgbClr val="FF0000"/>
                </a:solidFill>
                <a:cs typeface="Times New Roman"/>
                <a:sym typeface="Symbol" pitchFamily="18" charset="2"/>
              </a:rPr>
              <a:t>−3.3 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MeV</a:t>
            </a:r>
            <a:endParaRPr lang="en-US" sz="2000" b="1" baseline="300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F76E204D-D65B-0045-85DA-B2C18A3FA74E}"/>
              </a:ext>
            </a:extLst>
          </p:cNvPr>
          <p:cNvGrpSpPr/>
          <p:nvPr/>
        </p:nvGrpSpPr>
        <p:grpSpPr>
          <a:xfrm>
            <a:off x="296375" y="772434"/>
            <a:ext cx="4059601" cy="5752910"/>
            <a:chOff x="112276" y="37741"/>
            <a:chExt cx="4059601" cy="5752910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FA352894-73B8-1E4D-B444-0A6E2FC0BD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276" y="37741"/>
              <a:ext cx="4059601" cy="575291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 bwMode="auto">
            <a:xfrm>
              <a:off x="2113468" y="218431"/>
              <a:ext cx="641897" cy="3247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(5S)</a:t>
              </a:r>
              <a:endParaRPr lang="ru-RU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 bwMode="auto">
            <a:xfrm>
              <a:off x="2263659" y="1909924"/>
              <a:ext cx="641897" cy="3247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(5S)</a:t>
              </a:r>
              <a:endParaRPr lang="ru-RU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2191651" y="3782132"/>
              <a:ext cx="641897" cy="3247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(5S)</a:t>
              </a:r>
              <a:endParaRPr lang="ru-RU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 bwMode="auto">
            <a:xfrm>
              <a:off x="3271771" y="218431"/>
              <a:ext cx="641897" cy="3247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(6S)</a:t>
              </a:r>
              <a:endParaRPr lang="ru-RU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3193588" y="2266963"/>
              <a:ext cx="641897" cy="3247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(6S)</a:t>
              </a:r>
              <a:endParaRPr lang="ru-RU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3265596" y="3962847"/>
              <a:ext cx="641897" cy="3247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(6S)</a:t>
              </a:r>
              <a:endParaRPr lang="ru-RU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557976" y="174027"/>
              <a:ext cx="475372" cy="3247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n=1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557976" y="1981932"/>
              <a:ext cx="475372" cy="3247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557976" y="3782132"/>
              <a:ext cx="475372" cy="3247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n=3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C7AA2D5-B3D9-1B4C-A4E1-5C9A3BA57BAD}"/>
                </a:ext>
              </a:extLst>
            </p:cNvPr>
            <p:cNvSpPr txBox="1"/>
            <p:nvPr/>
          </p:nvSpPr>
          <p:spPr>
            <a:xfrm>
              <a:off x="2095581" y="1389949"/>
              <a:ext cx="11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X(10753)?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0DAC515-A42E-F149-983E-FF3DE8291296}"/>
                </a:ext>
              </a:extLst>
            </p:cNvPr>
            <p:cNvSpPr txBox="1"/>
            <p:nvPr/>
          </p:nvSpPr>
          <p:spPr>
            <a:xfrm>
              <a:off x="1979712" y="5075892"/>
              <a:ext cx="11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X(10753)?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1024047-B2A5-2942-AA77-A5A6F0443C42}"/>
                </a:ext>
              </a:extLst>
            </p:cNvPr>
            <p:cNvSpPr txBox="1"/>
            <p:nvPr/>
          </p:nvSpPr>
          <p:spPr>
            <a:xfrm>
              <a:off x="1907704" y="3131676"/>
              <a:ext cx="11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X(10753)?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cxnSp>
          <p:nvCxnSpPr>
            <p:cNvPr id="28" name="Прямая со стрелкой 27">
              <a:extLst>
                <a:ext uri="{FF2B5EF4-FFF2-40B4-BE49-F238E27FC236}">
                  <a16:creationId xmlns:a16="http://schemas.microsoft.com/office/drawing/2014/main" id="{D43C9446-50A8-E642-AFEB-6FA7B1D72E25}"/>
                </a:ext>
              </a:extLst>
            </p:cNvPr>
            <p:cNvCxnSpPr/>
            <p:nvPr/>
          </p:nvCxnSpPr>
          <p:spPr>
            <a:xfrm flipH="1" flipV="1">
              <a:off x="2263659" y="1129962"/>
              <a:ext cx="170757" cy="25998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 стрелкой 44">
              <a:extLst>
                <a:ext uri="{FF2B5EF4-FFF2-40B4-BE49-F238E27FC236}">
                  <a16:creationId xmlns:a16="http://schemas.microsoft.com/office/drawing/2014/main" id="{5CA209FC-1A25-9945-9D03-8B0F86C6A402}"/>
                </a:ext>
              </a:extLst>
            </p:cNvPr>
            <p:cNvCxnSpPr/>
            <p:nvPr/>
          </p:nvCxnSpPr>
          <p:spPr>
            <a:xfrm flipH="1" flipV="1">
              <a:off x="2195736" y="2852936"/>
              <a:ext cx="170757" cy="25998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 стрелкой 45">
              <a:extLst>
                <a:ext uri="{FF2B5EF4-FFF2-40B4-BE49-F238E27FC236}">
                  <a16:creationId xmlns:a16="http://schemas.microsoft.com/office/drawing/2014/main" id="{A620AF05-A007-834B-A8FA-4C0A235DA547}"/>
                </a:ext>
              </a:extLst>
            </p:cNvPr>
            <p:cNvCxnSpPr/>
            <p:nvPr/>
          </p:nvCxnSpPr>
          <p:spPr>
            <a:xfrm flipH="1" flipV="1">
              <a:off x="2267744" y="4869160"/>
              <a:ext cx="170757" cy="25998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 bwMode="auto">
          <a:xfrm>
            <a:off x="2128886" y="515210"/>
            <a:ext cx="2083074" cy="393510"/>
          </a:xfrm>
          <a:prstGeom prst="rect">
            <a:avLst/>
          </a:prstGeom>
          <a:solidFill>
            <a:srgbClr val="FFFFCC"/>
          </a:solidFill>
          <a:ln w="9525">
            <a:noFill/>
            <a:round/>
            <a:headEnd/>
            <a:tailEnd/>
          </a:ln>
          <a:effectLst/>
        </p:spPr>
        <p:txBody>
          <a:bodyPr wrap="square" lIns="81639" tIns="42452" rIns="81639" bIns="42452" rtlCol="0">
            <a:spAutoFit/>
          </a:bodyPr>
          <a:lstStyle/>
          <a:p>
            <a:pPr algn="ctr"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l-GR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Υ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(nS)</a:t>
            </a:r>
            <a:r>
              <a:rPr lang="el-GR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l-GR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endParaRPr lang="ru-RU" sz="2000" b="1" baseline="30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8" name="Группа 23">
            <a:extLst>
              <a:ext uri="{FF2B5EF4-FFF2-40B4-BE49-F238E27FC236}">
                <a16:creationId xmlns:a16="http://schemas.microsoft.com/office/drawing/2014/main" id="{39A52BCA-53C0-254F-906B-7956A8625003}"/>
              </a:ext>
            </a:extLst>
          </p:cNvPr>
          <p:cNvGrpSpPr/>
          <p:nvPr/>
        </p:nvGrpSpPr>
        <p:grpSpPr>
          <a:xfrm>
            <a:off x="4921873" y="635633"/>
            <a:ext cx="3814632" cy="3784741"/>
            <a:chOff x="5684601" y="621891"/>
            <a:chExt cx="4274408" cy="4350825"/>
          </a:xfrm>
        </p:grpSpPr>
        <p:pic>
          <p:nvPicPr>
            <p:cNvPr id="49" name="Picture 3">
              <a:extLst>
                <a:ext uri="{FF2B5EF4-FFF2-40B4-BE49-F238E27FC236}">
                  <a16:creationId xmlns:a16="http://schemas.microsoft.com/office/drawing/2014/main" id="{6D84FEAD-FA6E-6E42-89EF-5675049394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84601" y="868260"/>
              <a:ext cx="4082468" cy="4104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A2FC97F-8051-3B48-939A-ACAD6A935E95}"/>
                </a:ext>
              </a:extLst>
            </p:cNvPr>
            <p:cNvSpPr txBox="1"/>
            <p:nvPr/>
          </p:nvSpPr>
          <p:spPr bwMode="auto">
            <a:xfrm>
              <a:off x="7637606" y="621891"/>
              <a:ext cx="2321403" cy="452367"/>
            </a:xfrm>
            <a:prstGeom prst="rect">
              <a:avLst/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sz="2000" b="1" baseline="300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sz="2000" b="1" baseline="300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‒</a:t>
              </a:r>
              <a:r>
                <a:rPr lang="en-US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→h</a:t>
              </a:r>
              <a:r>
                <a:rPr lang="en-US" sz="2000" b="1" baseline="-250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en-US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(nP)</a:t>
              </a:r>
              <a:r>
                <a:rPr lang="el-GR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sz="2000" b="1" baseline="300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l-GR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l-GR" sz="2000" b="1" baseline="300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‒</a:t>
              </a:r>
              <a:endParaRPr lang="ru-RU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68F265D-BDAF-A344-A1A7-D3E1E9024C69}"/>
                </a:ext>
              </a:extLst>
            </p:cNvPr>
            <p:cNvSpPr txBox="1"/>
            <p:nvPr/>
          </p:nvSpPr>
          <p:spPr bwMode="auto">
            <a:xfrm>
              <a:off x="6217097" y="950383"/>
              <a:ext cx="605058" cy="4169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n=1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09320EB-DBD2-C24E-89B2-7703C11495D7}"/>
                </a:ext>
              </a:extLst>
            </p:cNvPr>
            <p:cNvSpPr txBox="1"/>
            <p:nvPr/>
          </p:nvSpPr>
          <p:spPr bwMode="auto">
            <a:xfrm>
              <a:off x="6297145" y="2839212"/>
              <a:ext cx="605058" cy="4169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n=2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39956EF-4D11-CD4E-9597-C85A89F14876}"/>
                </a:ext>
              </a:extLst>
            </p:cNvPr>
            <p:cNvSpPr txBox="1"/>
            <p:nvPr/>
          </p:nvSpPr>
          <p:spPr bwMode="auto">
            <a:xfrm>
              <a:off x="6596975" y="1360998"/>
              <a:ext cx="817012" cy="4169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(5S)</a:t>
              </a:r>
              <a:endParaRPr lang="ru-RU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02823ED-E62B-8B44-AD3A-CAC4A7500AB8}"/>
                </a:ext>
              </a:extLst>
            </p:cNvPr>
            <p:cNvSpPr txBox="1"/>
            <p:nvPr/>
          </p:nvSpPr>
          <p:spPr bwMode="auto">
            <a:xfrm>
              <a:off x="6508233" y="3249827"/>
              <a:ext cx="817012" cy="4169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(5S)</a:t>
              </a:r>
              <a:endParaRPr lang="ru-RU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2531CAC-C79A-7E4F-AE19-1D5C5DA6B4C0}"/>
                </a:ext>
              </a:extLst>
            </p:cNvPr>
            <p:cNvSpPr txBox="1"/>
            <p:nvPr/>
          </p:nvSpPr>
          <p:spPr bwMode="auto">
            <a:xfrm>
              <a:off x="8277992" y="1360998"/>
              <a:ext cx="817012" cy="4169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(6S)</a:t>
              </a:r>
              <a:endParaRPr lang="ru-RU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9C01BF6-3DB2-6242-8BD4-BC0792DFB991}"/>
                </a:ext>
              </a:extLst>
            </p:cNvPr>
            <p:cNvSpPr txBox="1"/>
            <p:nvPr/>
          </p:nvSpPr>
          <p:spPr bwMode="auto">
            <a:xfrm>
              <a:off x="8358040" y="3003458"/>
              <a:ext cx="817012" cy="4169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l-GR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Υ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(6S)</a:t>
              </a:r>
              <a:endParaRPr lang="ru-RU" b="1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B2E9F4-62C4-4A44-8E4C-D2A9ED920012}"/>
                </a:ext>
              </a:extLst>
            </p:cNvPr>
            <p:cNvSpPr txBox="1"/>
            <p:nvPr/>
          </p:nvSpPr>
          <p:spPr bwMode="auto">
            <a:xfrm>
              <a:off x="6997217" y="4235302"/>
              <a:ext cx="1419970" cy="2931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lIns="81639" tIns="42452" rIns="81639" bIns="42452" rtlCol="0">
              <a:spAutoFit/>
            </a:bodyPr>
            <a:lstStyle/>
            <a:p>
              <a:pPr defTabSz="407526">
                <a:buSzPct val="60000"/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sz="1100" b="1" i="1" dirty="0">
                  <a:latin typeface="Times New Roman" pitchFamily="18" charset="0"/>
                  <a:cs typeface="Times New Roman" pitchFamily="18" charset="0"/>
                </a:rPr>
                <a:t>PRL,142001(2016)</a:t>
              </a:r>
              <a:endParaRPr lang="ru-RU" sz="11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 bwMode="auto">
          <a:xfrm>
            <a:off x="683568" y="5838286"/>
            <a:ext cx="1190794" cy="2550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lIns="81639" tIns="42452" rIns="81639" bIns="42452" rtlCol="0">
            <a:spAutoFit/>
          </a:bodyPr>
          <a:lstStyle/>
          <a:p>
            <a:pPr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sz="1100" b="1" i="1" dirty="0" err="1">
                <a:latin typeface="Times New Roman" pitchFamily="18" charset="0"/>
                <a:cs typeface="Times New Roman" pitchFamily="18" charset="0"/>
              </a:rPr>
              <a:t>arXiv</a:t>
            </a:r>
            <a:r>
              <a:rPr lang="en-US" sz="1100" b="1" i="1" dirty="0">
                <a:latin typeface="Times New Roman" pitchFamily="18" charset="0"/>
                <a:cs typeface="Times New Roman" pitchFamily="18" charset="0"/>
              </a:rPr>
              <a:t> 1905.05521</a:t>
            </a:r>
            <a:endParaRPr lang="ru-RU" sz="11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C73FB44-1934-8240-A906-09E43834FEDE}"/>
              </a:ext>
            </a:extLst>
          </p:cNvPr>
          <p:cNvSpPr txBox="1"/>
          <p:nvPr/>
        </p:nvSpPr>
        <p:spPr bwMode="auto">
          <a:xfrm>
            <a:off x="4394736" y="5891096"/>
            <a:ext cx="4569752" cy="9222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639" tIns="42452" rIns="81639" bIns="42452" rtlCol="0">
            <a:spAutoFit/>
          </a:bodyPr>
          <a:lstStyle/>
          <a:p>
            <a:pPr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Cross sections of </a:t>
            </a: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="1" baseline="30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→h</a:t>
            </a:r>
            <a:r>
              <a:rPr lang="en-US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(nP)</a:t>
            </a:r>
            <a:r>
              <a:rPr lang="el-G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l-GR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(n=1,2)  &amp; e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→χ</a:t>
            </a:r>
            <a:r>
              <a:rPr lang="en-US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bJ</a:t>
            </a:r>
            <a:r>
              <a:rPr lang="el-G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l-GR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l-GR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π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defTabSz="407526">
              <a:buSzPct val="60000"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Y(5S)</a:t>
            </a: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Y(6S)</a:t>
            </a:r>
            <a:r>
              <a:rPr lang="en-US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peaks only</a:t>
            </a:r>
          </a:p>
        </p:txBody>
      </p:sp>
      <p:sp>
        <p:nvSpPr>
          <p:cNvPr id="43" name="Номер слайда 42">
            <a:extLst>
              <a:ext uri="{FF2B5EF4-FFF2-40B4-BE49-F238E27FC236}">
                <a16:creationId xmlns:a16="http://schemas.microsoft.com/office/drawing/2014/main" id="{65CEBAF8-E003-B740-845F-C049C015C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30888" y="6237312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9284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umblr_m5ebclHyVX1qew6kmo1_5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28725"/>
            <a:ext cx="7467600" cy="65864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0"/>
            <a:ext cx="26335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3600" b="1" dirty="0">
                <a:solidFill>
                  <a:srgbClr val="FFFF00"/>
                </a:solidFill>
                <a:ea typeface="ＭＳ Ｐゴシック" pitchFamily="34" charset="-128"/>
              </a:rPr>
              <a:t>Future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3600" b="1" dirty="0">
                <a:solidFill>
                  <a:srgbClr val="FFFF00"/>
                </a:solidFill>
                <a:ea typeface="ＭＳ Ｐゴシック" pitchFamily="34" charset="-128"/>
              </a:rPr>
              <a:t> Super-B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3600" b="1">
                <a:solidFill>
                  <a:srgbClr val="FFFF00"/>
                </a:solidFill>
                <a:ea typeface="ＭＳ Ｐゴシック" pitchFamily="34" charset="-128"/>
              </a:rPr>
              <a:t>&amp;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3600" b="1">
                <a:solidFill>
                  <a:srgbClr val="FFFF00"/>
                </a:solidFill>
                <a:ea typeface="ＭＳ Ｐゴシック" pitchFamily="34" charset="-128"/>
              </a:rPr>
              <a:t>c-</a:t>
            </a:r>
            <a:r>
              <a:rPr lang="el-GR" altLang="ru-RU" sz="3600" b="1" dirty="0">
                <a:solidFill>
                  <a:srgbClr val="FFFF00"/>
                </a:solidFill>
                <a:ea typeface="ＭＳ Ｐゴシック" pitchFamily="34" charset="-128"/>
              </a:rPr>
              <a:t>τ</a:t>
            </a:r>
            <a:endParaRPr lang="en-US" altLang="ru-RU" sz="3600" b="1" dirty="0">
              <a:solidFill>
                <a:srgbClr val="FFFF00"/>
              </a:solidFill>
              <a:ea typeface="ＭＳ Ｐゴシック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3600" b="1" dirty="0">
                <a:solidFill>
                  <a:srgbClr val="FFFF00"/>
                </a:solidFill>
                <a:ea typeface="ＭＳ Ｐゴシック" pitchFamily="34" charset="-128"/>
              </a:rPr>
              <a:t>Factories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35496" y="4237452"/>
            <a:ext cx="4654520" cy="1711828"/>
          </a:xfrm>
          <a:prstGeom prst="rect">
            <a:avLst/>
          </a:prstGeom>
          <a:solidFill>
            <a:schemeClr val="bg1">
              <a:alpha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1320" tIns="45663" rIns="91320" bIns="45663">
            <a:spAutoFit/>
          </a:bodyPr>
          <a:lstStyle/>
          <a:p>
            <a:pPr>
              <a:lnSpc>
                <a:spcPct val="105000"/>
              </a:lnSpc>
            </a:pPr>
            <a:r>
              <a:rPr lang="en-US" altLang="ja-JP" sz="2000" b="1" dirty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SuperKEKB built </a:t>
            </a:r>
            <a:r>
              <a:rPr lang="en-US" altLang="ja-JP" sz="2000" b="1" dirty="0" err="1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inKEKB</a:t>
            </a:r>
            <a:r>
              <a:rPr lang="en-US" altLang="ja-JP" sz="2000" b="1" dirty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 tunnel </a:t>
            </a:r>
          </a:p>
          <a:p>
            <a:pPr>
              <a:lnSpc>
                <a:spcPct val="105000"/>
              </a:lnSpc>
            </a:pPr>
            <a:r>
              <a:rPr lang="en-US" altLang="ja-JP" sz="2000" b="1" dirty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is almost entirely new machine</a:t>
            </a:r>
            <a:endParaRPr lang="en-US" altLang="ja-JP" sz="2000" dirty="0">
              <a:solidFill>
                <a:srgbClr val="002060"/>
              </a:solidFill>
              <a:ea typeface="ＭＳ Ｐゴシック" pitchFamily="34" charset="-128"/>
              <a:sym typeface="Symbol" pitchFamily="18" charset="2"/>
            </a:endParaRPr>
          </a:p>
          <a:p>
            <a:pPr>
              <a:lnSpc>
                <a:spcPct val="105000"/>
              </a:lnSpc>
              <a:buFont typeface="Courier New" pitchFamily="49" charset="0"/>
              <a:buChar char="o"/>
            </a:pPr>
            <a:r>
              <a:rPr lang="en-US" altLang="ja-JP" sz="2000" dirty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 ×</a:t>
            </a:r>
            <a:r>
              <a:rPr lang="en-US" altLang="ja-JP" dirty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20 smaller beam focus at interaction region </a:t>
            </a:r>
          </a:p>
          <a:p>
            <a:pPr>
              <a:lnSpc>
                <a:spcPct val="105000"/>
              </a:lnSpc>
              <a:buFont typeface="Courier New" pitchFamily="49" charset="0"/>
              <a:buChar char="o"/>
            </a:pPr>
            <a:r>
              <a:rPr lang="en-US" altLang="ja-JP" dirty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 twice higher beam current</a:t>
            </a:r>
          </a:p>
          <a:p>
            <a:pPr>
              <a:lnSpc>
                <a:spcPct val="105000"/>
              </a:lnSpc>
              <a:buFont typeface="Courier New" pitchFamily="49" charset="0"/>
              <a:buChar char="o"/>
            </a:pPr>
            <a:r>
              <a:rPr lang="en-US" altLang="ja-JP" sz="2000" dirty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en-US" altLang="ja-JP" sz="2400" b="1" dirty="0">
                <a:solidFill>
                  <a:srgbClr val="C00000"/>
                </a:solidFill>
                <a:ea typeface="ＭＳ Ｐゴシック" pitchFamily="34" charset="-128"/>
                <a:sym typeface="Symbol" pitchFamily="18" charset="2"/>
              </a:rPr>
              <a:t>×40 higher Luminosity </a:t>
            </a:r>
            <a:endParaRPr lang="en-US" altLang="ja-JP" sz="2000" b="1" dirty="0">
              <a:solidFill>
                <a:srgbClr val="C00000"/>
              </a:solidFill>
              <a:ea typeface="ＭＳ Ｐゴシック" pitchFamily="34" charset="-128"/>
              <a:sym typeface="Symbol" pitchFamily="18" charset="2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 b="3287"/>
          <a:stretch>
            <a:fillRect/>
          </a:stretch>
        </p:blipFill>
        <p:spPr bwMode="auto">
          <a:xfrm>
            <a:off x="-32" y="3071810"/>
            <a:ext cx="3131255" cy="928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5" name="Группа 24"/>
          <p:cNvGrpSpPr/>
          <p:nvPr/>
        </p:nvGrpSpPr>
        <p:grpSpPr>
          <a:xfrm>
            <a:off x="-32" y="-24"/>
            <a:ext cx="4143404" cy="3041650"/>
            <a:chOff x="67337" y="71440"/>
            <a:chExt cx="4143404" cy="3041650"/>
          </a:xfrm>
        </p:grpSpPr>
        <p:grpSp>
          <p:nvGrpSpPr>
            <p:cNvPr id="12" name="Group 19"/>
            <p:cNvGrpSpPr>
              <a:grpSpLocks/>
            </p:cNvGrpSpPr>
            <p:nvPr/>
          </p:nvGrpSpPr>
          <p:grpSpPr bwMode="auto">
            <a:xfrm>
              <a:off x="72128" y="71440"/>
              <a:ext cx="4138613" cy="3041650"/>
              <a:chOff x="-42" y="91"/>
              <a:chExt cx="2562" cy="1916"/>
            </a:xfrm>
          </p:grpSpPr>
          <p:pic>
            <p:nvPicPr>
              <p:cNvPr id="13" name="Picture 1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998" r="11993"/>
              <a:stretch>
                <a:fillRect/>
              </a:stretch>
            </p:blipFill>
            <p:spPr bwMode="auto">
              <a:xfrm>
                <a:off x="-42" y="91"/>
                <a:ext cx="2562" cy="1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Text Box 16"/>
              <p:cNvSpPr txBox="1">
                <a:spLocks noChangeArrowheads="1"/>
              </p:cNvSpPr>
              <p:nvPr/>
            </p:nvSpPr>
            <p:spPr bwMode="auto">
              <a:xfrm>
                <a:off x="134" y="1306"/>
                <a:ext cx="1067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en-US" altLang="ja-JP" sz="1600" b="1" i="1" dirty="0">
                    <a:solidFill>
                      <a:srgbClr val="FFFF00"/>
                    </a:solidFill>
                    <a:ea typeface="MS PGothic" pitchFamily="34" charset="-128"/>
                  </a:rPr>
                  <a:t>~1 km in diameter</a:t>
                </a:r>
              </a:p>
            </p:txBody>
          </p:sp>
          <p:sp>
            <p:nvSpPr>
              <p:cNvPr id="16" name="Oval 18"/>
              <p:cNvSpPr>
                <a:spLocks noChangeArrowheads="1"/>
              </p:cNvSpPr>
              <p:nvPr/>
            </p:nvSpPr>
            <p:spPr bwMode="auto">
              <a:xfrm>
                <a:off x="507" y="892"/>
                <a:ext cx="1247" cy="310"/>
              </a:xfrm>
              <a:prstGeom prst="ellips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kumimoji="1" lang="en-US" altLang="ja-JP" sz="2400" dirty="0">
                  <a:latin typeface="Calibri" pitchFamily="34" charset="0"/>
                  <a:ea typeface="MS PGothic" pitchFamily="34" charset="-128"/>
                </a:endParaRPr>
              </a:p>
            </p:txBody>
          </p:sp>
          <p:sp>
            <p:nvSpPr>
              <p:cNvPr id="17" name="Line 19"/>
              <p:cNvSpPr>
                <a:spLocks noChangeShapeType="1"/>
              </p:cNvSpPr>
              <p:nvPr/>
            </p:nvSpPr>
            <p:spPr bwMode="auto">
              <a:xfrm>
                <a:off x="903" y="1187"/>
                <a:ext cx="654" cy="338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>
                  <a:latin typeface="Calibri" pitchFamily="34" charset="0"/>
                </a:endParaRPr>
              </a:p>
            </p:txBody>
          </p:sp>
          <p:sp>
            <p:nvSpPr>
              <p:cNvPr id="18" name="Text Box 20"/>
              <p:cNvSpPr txBox="1">
                <a:spLocks noChangeArrowheads="1"/>
              </p:cNvSpPr>
              <p:nvPr/>
            </p:nvSpPr>
            <p:spPr bwMode="auto">
              <a:xfrm>
                <a:off x="1233" y="164"/>
                <a:ext cx="891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kumimoji="1" lang="en-US" altLang="ja-JP" b="1" i="1" dirty="0">
                    <a:solidFill>
                      <a:srgbClr val="FFFFFF"/>
                    </a:solidFill>
                    <a:ea typeface="MS PGothic" pitchFamily="34" charset="-128"/>
                  </a:rPr>
                  <a:t>Mt. Tsukuba </a:t>
                </a:r>
              </a:p>
            </p:txBody>
          </p:sp>
          <p:sp>
            <p:nvSpPr>
              <p:cNvPr id="19" name="Text Box 21"/>
              <p:cNvSpPr txBox="1">
                <a:spLocks noChangeArrowheads="1"/>
              </p:cNvSpPr>
              <p:nvPr/>
            </p:nvSpPr>
            <p:spPr bwMode="auto">
              <a:xfrm>
                <a:off x="134" y="451"/>
                <a:ext cx="927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kumimoji="1" lang="en-US" altLang="ja-JP" sz="2000" b="1" i="1" dirty="0">
                    <a:solidFill>
                      <a:srgbClr val="FFFF00"/>
                    </a:solidFill>
                    <a:ea typeface="MS PGothic" pitchFamily="34" charset="-128"/>
                  </a:rPr>
                  <a:t>SuperKEKB</a:t>
                </a:r>
              </a:p>
            </p:txBody>
          </p:sp>
          <p:sp>
            <p:nvSpPr>
              <p:cNvPr id="21" name="Text Box 23"/>
              <p:cNvSpPr txBox="1">
                <a:spLocks noChangeArrowheads="1"/>
              </p:cNvSpPr>
              <p:nvPr/>
            </p:nvSpPr>
            <p:spPr bwMode="auto">
              <a:xfrm>
                <a:off x="1240" y="586"/>
                <a:ext cx="611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kumimoji="1" lang="en-US" altLang="ja-JP" sz="2000" b="1" i="1" dirty="0">
                    <a:solidFill>
                      <a:srgbClr val="FFFF00"/>
                    </a:solidFill>
                    <a:ea typeface="MS PGothic" pitchFamily="34" charset="-128"/>
                  </a:rPr>
                  <a:t>Belle II</a:t>
                </a:r>
              </a:p>
            </p:txBody>
          </p:sp>
          <p:sp>
            <p:nvSpPr>
              <p:cNvPr id="22" name="正方形/長方形 30"/>
              <p:cNvSpPr>
                <a:spLocks noChangeArrowheads="1"/>
              </p:cNvSpPr>
              <p:nvPr/>
            </p:nvSpPr>
            <p:spPr bwMode="auto">
              <a:xfrm>
                <a:off x="393" y="676"/>
                <a:ext cx="71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ru-RU" altLang="ja-JP" b="1" dirty="0">
                    <a:solidFill>
                      <a:srgbClr val="FFFF00"/>
                    </a:solidFill>
                    <a:ea typeface="MS PGothic" pitchFamily="34" charset="-128"/>
                  </a:rPr>
                  <a:t>7</a:t>
                </a:r>
                <a:r>
                  <a:rPr kumimoji="1" lang="en-US" altLang="ja-JP" b="1" dirty="0">
                    <a:solidFill>
                      <a:srgbClr val="FFFF00"/>
                    </a:solidFill>
                    <a:ea typeface="MS PGothic" pitchFamily="34" charset="-128"/>
                  </a:rPr>
                  <a:t>×</a:t>
                </a:r>
                <a:r>
                  <a:rPr kumimoji="1" lang="ru-RU" altLang="ja-JP" b="1" dirty="0">
                    <a:solidFill>
                      <a:srgbClr val="FFFF00"/>
                    </a:solidFill>
                    <a:ea typeface="MS PGothic" pitchFamily="34" charset="-128"/>
                  </a:rPr>
                  <a:t>4</a:t>
                </a:r>
                <a:r>
                  <a:rPr kumimoji="1" lang="en-US" altLang="ja-JP" b="1" dirty="0">
                    <a:solidFill>
                      <a:srgbClr val="FFFF00"/>
                    </a:solidFill>
                    <a:ea typeface="MS PGothic" pitchFamily="34" charset="-128"/>
                  </a:rPr>
                  <a:t> GeV</a:t>
                </a:r>
                <a:endParaRPr kumimoji="1" lang="ja-JP" altLang="en-US" b="1" dirty="0">
                  <a:solidFill>
                    <a:srgbClr val="FFFF00"/>
                  </a:solidFill>
                  <a:ea typeface="MS PGothic" pitchFamily="34" charset="-128"/>
                </a:endParaRPr>
              </a:p>
            </p:txBody>
          </p:sp>
        </p:grpSp>
        <p:sp>
          <p:nvSpPr>
            <p:cNvPr id="23" name="Пятно 2 22"/>
            <p:cNvSpPr/>
            <p:nvPr/>
          </p:nvSpPr>
          <p:spPr>
            <a:xfrm>
              <a:off x="2214546" y="1214422"/>
              <a:ext cx="500066" cy="285752"/>
            </a:xfrm>
            <a:prstGeom prst="irregularSeal2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24" name="Рисунок 23" descr="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337" y="84262"/>
              <a:ext cx="1214446" cy="599936"/>
            </a:xfrm>
            <a:prstGeom prst="rect">
              <a:avLst/>
            </a:prstGeom>
          </p:spPr>
        </p:pic>
      </p:grp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id="{5A136DCB-7200-6148-8A52-EAAF3DC25BD3}"/>
              </a:ext>
            </a:extLst>
          </p:cNvPr>
          <p:cNvGrpSpPr/>
          <p:nvPr/>
        </p:nvGrpSpPr>
        <p:grpSpPr>
          <a:xfrm>
            <a:off x="4860032" y="620688"/>
            <a:ext cx="3983100" cy="3771570"/>
            <a:chOff x="1118956" y="-82783"/>
            <a:chExt cx="3983100" cy="3771570"/>
          </a:xfrm>
        </p:grpSpPr>
        <p:pic>
          <p:nvPicPr>
            <p:cNvPr id="28" name="Picture 1">
              <a:extLst>
                <a:ext uri="{FF2B5EF4-FFF2-40B4-BE49-F238E27FC236}">
                  <a16:creationId xmlns:a16="http://schemas.microsoft.com/office/drawing/2014/main" id="{48B61FD6-35C8-414B-A8C4-0F73AE88264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lum/>
            </a:blip>
            <a:srcRect l="29810" t="16637" r="21870" b="5958"/>
            <a:stretch/>
          </p:blipFill>
          <p:spPr bwMode="auto">
            <a:xfrm>
              <a:off x="1187624" y="-82783"/>
              <a:ext cx="3744416" cy="3515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2092FF00-5A46-4D4D-B16B-A7C14940D64D}"/>
                </a:ext>
              </a:extLst>
            </p:cNvPr>
            <p:cNvSpPr/>
            <p:nvPr/>
          </p:nvSpPr>
          <p:spPr>
            <a:xfrm>
              <a:off x="4572000" y="0"/>
              <a:ext cx="500066" cy="1660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411B1463-9F2C-CF4C-88DF-A8BAF188B931}"/>
                </a:ext>
              </a:extLst>
            </p:cNvPr>
            <p:cNvSpPr/>
            <p:nvPr/>
          </p:nvSpPr>
          <p:spPr>
            <a:xfrm>
              <a:off x="4846656" y="2498058"/>
              <a:ext cx="255400" cy="997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FBBBB223-5D33-8D4B-9008-5D5B90BF3C0A}"/>
                </a:ext>
              </a:extLst>
            </p:cNvPr>
            <p:cNvSpPr/>
            <p:nvPr/>
          </p:nvSpPr>
          <p:spPr>
            <a:xfrm>
              <a:off x="1118956" y="2411606"/>
              <a:ext cx="648136" cy="1277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2" name="Rectangle 19">
            <a:extLst>
              <a:ext uri="{FF2B5EF4-FFF2-40B4-BE49-F238E27FC236}">
                <a16:creationId xmlns:a16="http://schemas.microsoft.com/office/drawing/2014/main" id="{E3322482-7B8C-5941-9C3A-CED580585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0032" y="4077072"/>
            <a:ext cx="3953110" cy="941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20" tIns="45663" rIns="91320" bIns="45663">
            <a:spAutoFit/>
          </a:bodyPr>
          <a:lstStyle/>
          <a:p>
            <a:pPr>
              <a:lnSpc>
                <a:spcPct val="92000"/>
              </a:lnSpc>
            </a:pPr>
            <a:r>
              <a:rPr lang="en-US" altLang="ja-JP" sz="2000" b="1" dirty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Belle II detector as upgrade of the Belle </a:t>
            </a:r>
            <a:r>
              <a:rPr lang="en-US" altLang="ja-JP" sz="2000" dirty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is</a:t>
            </a:r>
            <a:r>
              <a:rPr lang="en-US" altLang="ja-JP" sz="2000" b="1" dirty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en-US" altLang="ja-JP" sz="2000" dirty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capable to work at much higher background environment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EEBA7FF3-82DF-2546-98F0-44752835B19A}"/>
              </a:ext>
            </a:extLst>
          </p:cNvPr>
          <p:cNvSpPr/>
          <p:nvPr/>
        </p:nvSpPr>
        <p:spPr>
          <a:xfrm>
            <a:off x="5195530" y="5013176"/>
            <a:ext cx="376895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 typeface="Courier New" pitchFamily="49" charset="0"/>
              <a:buChar char="o"/>
            </a:pPr>
            <a:r>
              <a:rPr lang="en-US" sz="2000" b="1" kern="0" dirty="0">
                <a:solidFill>
                  <a:srgbClr val="C00000"/>
                </a:solidFill>
              </a:rPr>
              <a:t> </a:t>
            </a:r>
            <a:r>
              <a:rPr lang="en-US" kern="0" dirty="0">
                <a:solidFill>
                  <a:srgbClr val="002060"/>
                </a:solidFill>
              </a:rPr>
              <a:t>Better tracking</a:t>
            </a:r>
          </a:p>
          <a:p>
            <a:pPr algn="r">
              <a:buFont typeface="Courier New" pitchFamily="49" charset="0"/>
              <a:buChar char="o"/>
            </a:pPr>
            <a:r>
              <a:rPr lang="en-US" kern="0" dirty="0">
                <a:solidFill>
                  <a:srgbClr val="002060"/>
                </a:solidFill>
              </a:rPr>
              <a:t> Better vertexing</a:t>
            </a:r>
          </a:p>
          <a:p>
            <a:pPr algn="r">
              <a:buFont typeface="Courier New" pitchFamily="49" charset="0"/>
              <a:buChar char="o"/>
            </a:pPr>
            <a:r>
              <a:rPr lang="en-US" kern="0" dirty="0">
                <a:solidFill>
                  <a:srgbClr val="002060"/>
                </a:solidFill>
              </a:rPr>
              <a:t>Better particle identification</a:t>
            </a:r>
          </a:p>
          <a:p>
            <a:pPr algn="r">
              <a:buFont typeface="Courier New" pitchFamily="49" charset="0"/>
              <a:buChar char="o"/>
            </a:pPr>
            <a:r>
              <a:rPr lang="en-US" kern="0" dirty="0">
                <a:solidFill>
                  <a:srgbClr val="002060"/>
                </a:solidFill>
              </a:rPr>
              <a:t>Better calorimeter resolution</a:t>
            </a:r>
            <a:endParaRPr lang="ru-RU" sz="1050" dirty="0">
              <a:solidFill>
                <a:srgbClr val="002060"/>
              </a:solidFill>
            </a:endParaRPr>
          </a:p>
        </p:txBody>
      </p:sp>
      <p:sp>
        <p:nvSpPr>
          <p:cNvPr id="10" name="Rectangle 18"/>
          <p:cNvSpPr>
            <a:spLocks/>
          </p:cNvSpPr>
          <p:nvPr/>
        </p:nvSpPr>
        <p:spPr bwMode="auto">
          <a:xfrm>
            <a:off x="4214810" y="-24"/>
            <a:ext cx="4924431" cy="10071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7966" tIns="71978" rIns="107966" bIns="71978">
            <a:spAutoFit/>
          </a:bodyPr>
          <a:lstStyle/>
          <a:p>
            <a:pPr marL="39676" algn="ctr"/>
            <a:r>
              <a:rPr kumimoji="1" lang="en-US" altLang="ja-JP" sz="2800" b="1" dirty="0">
                <a:solidFill>
                  <a:srgbClr val="C00000"/>
                </a:solidFill>
                <a:ea typeface="ＭＳ Ｐゴシック" pitchFamily="34" charset="-128"/>
                <a:sym typeface="Gill Sans" charset="0"/>
              </a:rPr>
              <a:t>KEKB &amp; Belle upgrade </a:t>
            </a:r>
            <a:r>
              <a:rPr kumimoji="1" lang="en-US" altLang="ja-JP" sz="2800" b="1" dirty="0" err="1">
                <a:solidFill>
                  <a:srgbClr val="C00000"/>
                </a:solidFill>
                <a:ea typeface="ＭＳ Ｐゴシック" pitchFamily="34" charset="-128"/>
                <a:sym typeface="Gill Sans" charset="0"/>
              </a:rPr>
              <a:t>SuperKEKB</a:t>
            </a:r>
            <a:r>
              <a:rPr kumimoji="1" lang="en-US" altLang="ja-JP" sz="2800" b="1" dirty="0">
                <a:solidFill>
                  <a:srgbClr val="C00000"/>
                </a:solidFill>
                <a:ea typeface="ＭＳ Ｐゴシック" pitchFamily="34" charset="-128"/>
                <a:sym typeface="Gill Sans" charset="0"/>
              </a:rPr>
              <a:t> &amp;Belle II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284A172-16A0-604E-8ED5-D742431E603E}"/>
              </a:ext>
            </a:extLst>
          </p:cNvPr>
          <p:cNvSpPr/>
          <p:nvPr/>
        </p:nvSpPr>
        <p:spPr>
          <a:xfrm>
            <a:off x="35496" y="6330774"/>
            <a:ext cx="8928992" cy="455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ja-JP" dirty="0">
                <a:solidFill>
                  <a:srgbClr val="002060"/>
                </a:solidFill>
                <a:ea typeface="ＭＳ Ｐゴシック" pitchFamily="34" charset="-128"/>
                <a:sym typeface="Symbol" pitchFamily="18" charset="2"/>
              </a:rPr>
              <a:t> </a:t>
            </a:r>
            <a:r>
              <a:rPr lang="en-US" altLang="ja-JP" sz="2400" b="1" dirty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First beam in 2016</a:t>
            </a:r>
            <a:r>
              <a:rPr lang="ru-RU" altLang="ja-JP" sz="2400" b="1" dirty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, </a:t>
            </a:r>
            <a:r>
              <a:rPr lang="en-US" altLang="ja-JP" sz="2400" b="1" dirty="0">
                <a:solidFill>
                  <a:srgbClr val="FF0000"/>
                </a:solidFill>
                <a:ea typeface="ＭＳ Ｐゴシック" pitchFamily="34" charset="-128"/>
                <a:sym typeface="Wingdings" pitchFamily="2" charset="2"/>
              </a:rPr>
              <a:t> </a:t>
            </a:r>
            <a:r>
              <a:rPr lang="en-US" altLang="ja-JP" sz="2400" b="1" dirty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physics data taking since March 25,  2019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F61F169-A25C-5F49-8480-F9B218EA2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30888" y="6356350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43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92161"/>
            <a:ext cx="4113309" cy="2208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8"/>
          <p:cNvSpPr txBox="1">
            <a:spLocks noChangeArrowheads="1"/>
          </p:cNvSpPr>
          <p:nvPr/>
        </p:nvSpPr>
        <p:spPr bwMode="auto">
          <a:xfrm>
            <a:off x="500034" y="142852"/>
            <a:ext cx="81439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Super Charm Tau Factory at BINP in Novosibirsk </a:t>
            </a:r>
          </a:p>
        </p:txBody>
      </p:sp>
      <p:sp>
        <p:nvSpPr>
          <p:cNvPr id="8200" name="TextBox 7"/>
          <p:cNvSpPr txBox="1">
            <a:spLocks noChangeArrowheads="1"/>
          </p:cNvSpPr>
          <p:nvPr/>
        </p:nvSpPr>
        <p:spPr bwMode="auto">
          <a:xfrm>
            <a:off x="357158" y="4111189"/>
            <a:ext cx="84296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en-US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Detailed physics program is developed</a:t>
            </a:r>
            <a:endParaRPr lang="ru-RU" alt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en-US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Preliminary CDR was issued (in 2011) and updated in 2018</a:t>
            </a:r>
            <a:endParaRPr lang="ru-RU" alt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en-US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R&amp;D for accelerator and detector is in progress, prototypes and key elements were designed and produced</a:t>
            </a:r>
            <a:endParaRPr lang="ru-RU" alt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en-US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Preliminary civil engineering and infrastructure design is completed </a:t>
            </a:r>
            <a:endParaRPr lang="ru-RU" alt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en-US" alt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requirements are identified</a:t>
            </a: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4357717" y="881570"/>
            <a:ext cx="4857753" cy="19759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altLang="ru-RU" sz="1800" b="1" dirty="0">
                <a:solidFill>
                  <a:srgbClr val="00206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Two rings, 800 m each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altLang="ru-RU" sz="1800" b="1" dirty="0">
                <a:solidFill>
                  <a:srgbClr val="00206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Crab waist </a:t>
            </a:r>
          </a:p>
          <a:p>
            <a:pPr fontAlgn="base"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Collision energy from 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GeV to 5 (6) GeV</a:t>
            </a:r>
          </a:p>
          <a:p>
            <a:pPr fontAlgn="base"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Luminosity:  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5·10</a:t>
            </a:r>
            <a:r>
              <a:rPr lang="en-US" altLang="ru-RU" sz="1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altLang="ru-RU" sz="1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ru-RU" sz="1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at 2 GeV </a:t>
            </a:r>
          </a:p>
          <a:p>
            <a:pPr marL="0" indent="0" fontAlgn="base"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and 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altLang="ru-RU" sz="1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altLang="ru-RU" sz="1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en-US" altLang="ru-RU" sz="18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alt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at 4 GeV</a:t>
            </a:r>
          </a:p>
          <a:p>
            <a:pPr fontAlgn="base"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Longitudinally polarized electron beam at IP</a:t>
            </a: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85720" y="3211297"/>
            <a:ext cx="8643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concept of the new collider is based on a new method to increase the luminosity, which was proposed by physicists from INFN (Italy) and developed by INFN and BINP experts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71470" y="6072206"/>
            <a:ext cx="93583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ru-RU" sz="1600" b="1" kern="0" dirty="0">
                <a:latin typeface="Times New Roman" pitchFamily="18" charset="0"/>
                <a:cs typeface="Times New Roman" pitchFamily="18" charset="0"/>
              </a:rPr>
              <a:t>Talk of  P.V.Logachev, Director BINP  at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"Super c-tau factory workshop“, May 26-27 2018, Novosibirsk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FF58148F-5601-C94A-8315-D04A2246D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30888" y="6409134"/>
            <a:ext cx="2133600" cy="476250"/>
          </a:xfrm>
        </p:spPr>
        <p:txBody>
          <a:bodyPr/>
          <a:lstStyle/>
          <a:p>
            <a:fld id="{86BF9178-517A-4E4D-B795-1EA020A54148}" type="slidenum">
              <a:rPr lang="ru-RU" altLang="ru-RU" smtClean="0">
                <a:solidFill>
                  <a:srgbClr val="000000"/>
                </a:solidFill>
              </a:rPr>
              <a:pPr/>
              <a:t>44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072494" cy="785794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 be done at Super-B &amp; Super c-</a:t>
            </a:r>
            <a:r>
              <a:rPr lang="el-GR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Factories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66"/>
                </a:solidFill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984010"/>
            <a:ext cx="85725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Huge luminosity and significantly improved detector parameters</a:t>
            </a:r>
            <a:r>
              <a:rPr lang="en-US" sz="20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(better tracking, vertexing, particle identification, resolution) should allow to perform a lot of new measurements and studies inaccessible to previous experiments because of lack of statistics</a:t>
            </a:r>
          </a:p>
          <a:p>
            <a:endParaRPr lang="en-US" altLang="ru-RU" sz="20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Detailed physics programs are developed. They include:</a:t>
            </a:r>
            <a:endParaRPr lang="ru-RU" altLang="ru-RU" sz="2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Search for and precise measurements of all predicted quarkonium states above open charm (bottom) threshold </a:t>
            </a:r>
          </a:p>
          <a:p>
            <a:pPr>
              <a:buFont typeface="Courier New" pitchFamily="49" charset="0"/>
              <a:buChar char="o"/>
            </a:pPr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Energy scan in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3.7-5.0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GeV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energy region at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Super c-</a:t>
            </a:r>
            <a:r>
              <a:rPr lang="el-GR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Factory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Precise measurements of </a:t>
            </a:r>
            <a:r>
              <a:rPr lang="el-GR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 e</a:t>
            </a:r>
            <a:r>
              <a:rPr lang="en-US" sz="20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→hadrons)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including exclusive cross-sections to open charm final states </a:t>
            </a:r>
          </a:p>
          <a:p>
            <a:pPr>
              <a:buFont typeface="Courier New" pitchFamily="49" charset="0"/>
              <a:buChar char="o"/>
            </a:pPr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90000"/>
              <a:buFont typeface="Courier New" pitchFamily="49" charset="0"/>
              <a:buChar char="o"/>
            </a:pP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Search for new and precise study of known </a:t>
            </a: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quarkoiniumlike states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including angular &amp; Dalitz &amp; amplitude analyses 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4AA61E-9448-2B43-88CB-CBAEFA3CB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7143-3E92-4772-BB53-D3962E846D7D}" type="slidenum">
              <a:rPr lang="ru-RU" altLang="ru-RU" smtClean="0">
                <a:solidFill>
                  <a:srgbClr val="000000"/>
                </a:solidFill>
              </a:rPr>
              <a:pPr/>
              <a:t>45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EF439D7-C59C-104A-B0AC-463B2B792B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20" t="165" r="5367" b="473"/>
          <a:stretch/>
        </p:blipFill>
        <p:spPr>
          <a:xfrm>
            <a:off x="-108520" y="-24826"/>
            <a:ext cx="9361040" cy="691021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260648"/>
            <a:ext cx="3929090" cy="114300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In conclusion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4FF5014-5DB5-5443-8782-921BC9AD37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prstClr val="black"/>
                </a:solidFill>
              </a:rPr>
              <a:pPr/>
              <a:t>46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357166"/>
            <a:ext cx="9144000" cy="5880146"/>
          </a:xfrm>
        </p:spPr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b="1" dirty="0">
                <a:solidFill>
                  <a:srgbClr val="002060"/>
                </a:solidFill>
              </a:rPr>
              <a:t>Dozens of </a:t>
            </a:r>
            <a:r>
              <a:rPr lang="en-US" sz="2000" b="1" dirty="0">
                <a:solidFill>
                  <a:srgbClr val="C00000"/>
                </a:solidFill>
              </a:rPr>
              <a:t>quarkonium </a:t>
            </a:r>
            <a:r>
              <a:rPr lang="en-US" sz="2000" b="1" dirty="0">
                <a:solidFill>
                  <a:srgbClr val="002060"/>
                </a:solidFill>
              </a:rPr>
              <a:t>states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sz="2000" b="1" dirty="0">
                <a:solidFill>
                  <a:srgbClr val="002060"/>
                </a:solidFill>
              </a:rPr>
              <a:t>and</a:t>
            </a:r>
            <a:r>
              <a:rPr lang="en-US" sz="2000" b="1" dirty="0">
                <a:solidFill>
                  <a:srgbClr val="C00000"/>
                </a:solidFill>
              </a:rPr>
              <a:t> quarkoniumlike </a:t>
            </a:r>
            <a:r>
              <a:rPr lang="en-US" sz="2000" b="1" dirty="0">
                <a:solidFill>
                  <a:srgbClr val="002060"/>
                </a:solidFill>
              </a:rPr>
              <a:t>states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sz="2000" b="1" dirty="0">
                <a:solidFill>
                  <a:srgbClr val="002060"/>
                </a:solidFill>
              </a:rPr>
              <a:t>named as </a:t>
            </a:r>
            <a:r>
              <a:rPr lang="en-US" sz="2000" b="1" dirty="0">
                <a:solidFill>
                  <a:srgbClr val="C00000"/>
                </a:solidFill>
              </a:rPr>
              <a:t>XYZ </a:t>
            </a:r>
            <a:r>
              <a:rPr lang="en-US" sz="2000" b="1" dirty="0">
                <a:solidFill>
                  <a:srgbClr val="002060"/>
                </a:solidFill>
              </a:rPr>
              <a:t>states were discovered </a:t>
            </a:r>
            <a:r>
              <a:rPr lang="en-US" sz="2000" b="1" dirty="0">
                <a:solidFill>
                  <a:srgbClr val="C00000"/>
                </a:solidFill>
              </a:rPr>
              <a:t>since 2002 </a:t>
            </a:r>
            <a:r>
              <a:rPr lang="en-US" sz="2000" b="1" dirty="0">
                <a:solidFill>
                  <a:srgbClr val="002060"/>
                </a:solidFill>
              </a:rPr>
              <a:t>by Belle &amp; BaBar &amp; BES &amp; LHC experiments and this list </a:t>
            </a:r>
            <a:r>
              <a:rPr lang="en-US" sz="2000" b="1" dirty="0">
                <a:solidFill>
                  <a:srgbClr val="C00000"/>
                </a:solidFill>
              </a:rPr>
              <a:t>continues to grow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b="1" dirty="0">
                <a:solidFill>
                  <a:srgbClr val="C00000"/>
                </a:solidFill>
              </a:rPr>
              <a:t>Particle Data Group 2018</a:t>
            </a:r>
            <a:r>
              <a:rPr lang="en-US" sz="1800" b="1" dirty="0">
                <a:solidFill>
                  <a:srgbClr val="002060"/>
                </a:solidFill>
              </a:rPr>
              <a:t>:  instead of </a:t>
            </a:r>
            <a:r>
              <a:rPr lang="en-US" sz="1800" b="1" dirty="0">
                <a:solidFill>
                  <a:srgbClr val="C00000"/>
                </a:solidFill>
              </a:rPr>
              <a:t>XYZ </a:t>
            </a:r>
            <a:r>
              <a:rPr lang="en-US" sz="1800" b="1" dirty="0">
                <a:solidFill>
                  <a:srgbClr val="002060"/>
                </a:solidFill>
              </a:rPr>
              <a:t>states  new naming scheme of hadrons</a:t>
            </a:r>
            <a:r>
              <a:rPr lang="en-US" sz="1800" b="1" dirty="0">
                <a:solidFill>
                  <a:srgbClr val="006600"/>
                </a:solidFill>
              </a:rPr>
              <a:t> </a:t>
            </a:r>
            <a:r>
              <a:rPr lang="en-US" sz="1800" b="1" dirty="0">
                <a:hlinkClick r:id="rId2"/>
              </a:rPr>
              <a:t>M. Tanabashi </a:t>
            </a:r>
            <a:r>
              <a:rPr lang="en-US" sz="1800" b="1" i="1" dirty="0">
                <a:hlinkClick r:id="rId2"/>
              </a:rPr>
              <a:t>et al.</a:t>
            </a:r>
            <a:r>
              <a:rPr lang="en-US" sz="1800" b="1" dirty="0">
                <a:hlinkClick r:id="rId2"/>
              </a:rPr>
              <a:t> (Particle Data Group)</a:t>
            </a:r>
            <a:r>
              <a:rPr lang="en-US" sz="1800" b="1" dirty="0"/>
              <a:t>, </a:t>
            </a:r>
            <a:r>
              <a:rPr lang="en-US" sz="1800" b="1" u="sng" dirty="0">
                <a:hlinkClick r:id="rId3"/>
              </a:rPr>
              <a:t>Phys. Rev. D 98, 030001 (2018).</a:t>
            </a:r>
            <a:endParaRPr lang="en-US" sz="1800" b="1" dirty="0">
              <a:solidFill>
                <a:srgbClr val="C0000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000" b="1" dirty="0">
              <a:solidFill>
                <a:srgbClr val="00206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000" b="1" dirty="0" err="1">
                <a:solidFill>
                  <a:srgbClr val="C00000"/>
                </a:solidFill>
              </a:rPr>
              <a:t>Charmonium</a:t>
            </a:r>
            <a:r>
              <a:rPr lang="en-US" sz="2000" b="1" dirty="0">
                <a:solidFill>
                  <a:srgbClr val="C00000"/>
                </a:solidFill>
              </a:rPr>
              <a:t> &amp; Bottomonium  </a:t>
            </a:r>
            <a:r>
              <a:rPr lang="en-US" sz="2000" b="1" dirty="0">
                <a:solidFill>
                  <a:srgbClr val="002060"/>
                </a:solidFill>
              </a:rPr>
              <a:t>tables </a:t>
            </a:r>
            <a:r>
              <a:rPr lang="en-US" sz="2000" b="1" dirty="0">
                <a:solidFill>
                  <a:srgbClr val="C00000"/>
                </a:solidFill>
              </a:rPr>
              <a:t>below </a:t>
            </a:r>
            <a:r>
              <a:rPr lang="ru-RU" sz="2000" b="1" dirty="0">
                <a:solidFill>
                  <a:srgbClr val="002060"/>
                </a:solidFill>
              </a:rPr>
              <a:t>open charm </a:t>
            </a:r>
            <a:r>
              <a:rPr lang="en-US" sz="2000" b="1" dirty="0">
                <a:solidFill>
                  <a:srgbClr val="002060"/>
                </a:solidFill>
              </a:rPr>
              <a:t>&amp; bottom thresholds are </a:t>
            </a:r>
            <a:r>
              <a:rPr lang="en-US" sz="2000" b="1" dirty="0">
                <a:solidFill>
                  <a:srgbClr val="C00000"/>
                </a:solidFill>
              </a:rPr>
              <a:t>(almost) completed</a:t>
            </a:r>
            <a:r>
              <a:rPr lang="en-US" sz="2000" b="1" dirty="0">
                <a:solidFill>
                  <a:srgbClr val="002060"/>
                </a:solidFill>
              </a:rPr>
              <a:t>. </a:t>
            </a:r>
            <a:r>
              <a:rPr lang="en-US" sz="2000" b="1" u="sng" dirty="0">
                <a:solidFill>
                  <a:srgbClr val="002060"/>
                </a:solidFill>
              </a:rPr>
              <a:t>G</a:t>
            </a:r>
            <a:r>
              <a:rPr lang="ru-RU" sz="2000" b="1" u="sng" dirty="0">
                <a:solidFill>
                  <a:srgbClr val="002060"/>
                </a:solidFill>
              </a:rPr>
              <a:t>ood agreement between theory and experiment</a:t>
            </a:r>
            <a:r>
              <a:rPr lang="en-US" sz="2000" b="1" u="sng" dirty="0">
                <a:solidFill>
                  <a:srgbClr val="002060"/>
                </a:solidFill>
              </a:rPr>
              <a:t>!</a:t>
            </a:r>
            <a:r>
              <a:rPr lang="ru-RU" sz="2000" b="1" u="sng" dirty="0">
                <a:solidFill>
                  <a:srgbClr val="002060"/>
                </a:solidFill>
              </a:rPr>
              <a:t> </a:t>
            </a:r>
            <a:endParaRPr lang="en-US" sz="2000" b="1" u="sng" dirty="0">
              <a:solidFill>
                <a:srgbClr val="00206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000" b="1" dirty="0">
              <a:solidFill>
                <a:srgbClr val="00206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000" b="1" u="sng" dirty="0"/>
              <a:t>Above </a:t>
            </a:r>
            <a:r>
              <a:rPr lang="ru-RU" sz="2000" b="1" u="sng" dirty="0"/>
              <a:t>open charm </a:t>
            </a:r>
            <a:r>
              <a:rPr lang="en-US" sz="2000" b="1" u="sng" dirty="0"/>
              <a:t>&amp;bottom thresholds </a:t>
            </a:r>
            <a:r>
              <a:rPr lang="en-US" sz="2000" b="1" dirty="0"/>
              <a:t>quarkonium physics is in deep crises! Observed states remain puzzling and can not be explained for many years!</a:t>
            </a:r>
          </a:p>
          <a:p>
            <a:pPr>
              <a:buFont typeface="Courier New" pitchFamily="49" charset="0"/>
              <a:buChar char="o"/>
            </a:pPr>
            <a:endParaRPr lang="en-US" sz="20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000" b="1" dirty="0">
                <a:solidFill>
                  <a:srgbClr val="006600"/>
                </a:solidFill>
              </a:rPr>
              <a:t>BUT….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>
                <a:solidFill>
                  <a:srgbClr val="006600"/>
                </a:solidFill>
              </a:rPr>
              <a:t>The mysterious behavior of exotic states motivates us to create new experiments and theoretical models</a:t>
            </a:r>
            <a:endParaRPr lang="en-US" sz="2000" b="1" dirty="0">
              <a:solidFill>
                <a:srgbClr val="00206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000" b="1" dirty="0">
                <a:solidFill>
                  <a:srgbClr val="C00000"/>
                </a:solidFill>
              </a:rPr>
              <a:t>Super-B </a:t>
            </a:r>
            <a:r>
              <a:rPr lang="en-US" sz="2000" b="1" dirty="0">
                <a:solidFill>
                  <a:srgbClr val="006600"/>
                </a:solidFill>
              </a:rPr>
              <a:t>and </a:t>
            </a:r>
            <a:r>
              <a:rPr lang="en-US" sz="2000" b="1" dirty="0">
                <a:solidFill>
                  <a:srgbClr val="C00000"/>
                </a:solidFill>
              </a:rPr>
              <a:t>Super-charm-tau factories </a:t>
            </a:r>
            <a:r>
              <a:rPr lang="en-US" sz="2000" b="1" dirty="0">
                <a:solidFill>
                  <a:srgbClr val="006600"/>
                </a:solidFill>
              </a:rPr>
              <a:t>have to shed light on unknown nature of quarkoniumlike states</a:t>
            </a:r>
          </a:p>
          <a:p>
            <a:pPr>
              <a:buFont typeface="Courier New" pitchFamily="49" charset="0"/>
              <a:buChar char="o"/>
            </a:pPr>
            <a:endParaRPr lang="en-US" sz="2000" b="1" dirty="0">
              <a:solidFill>
                <a:srgbClr val="006600"/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3142F94-8FFD-614D-94C8-C6645DA25C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prstClr val="black"/>
                </a:solidFill>
              </a:rPr>
              <a:pPr/>
              <a:t>47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109433" y="313492"/>
            <a:ext cx="5398671" cy="3979604"/>
            <a:chOff x="0" y="278790"/>
            <a:chExt cx="6184203" cy="4275085"/>
          </a:xfrm>
        </p:grpSpPr>
        <p:pic>
          <p:nvPicPr>
            <p:cNvPr id="21513" name="Picture 9" descr="lumi_bell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04664"/>
              <a:ext cx="5897132" cy="4149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4" name="Text Box 10"/>
            <p:cNvSpPr txBox="1">
              <a:spLocks noChangeArrowheads="1"/>
            </p:cNvSpPr>
            <p:nvPr/>
          </p:nvSpPr>
          <p:spPr bwMode="auto">
            <a:xfrm>
              <a:off x="162761" y="278790"/>
              <a:ext cx="6021442" cy="56206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B factories Belle &amp; </a:t>
              </a:r>
              <a:r>
                <a:rPr lang="en-GB" sz="2800" b="1" dirty="0" err="1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BaBar</a:t>
              </a:r>
              <a:endParaRPr lang="en-GB" sz="2800" b="1" dirty="0">
                <a:solidFill>
                  <a:srgbClr val="C00000"/>
                </a:solidFill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436096" y="324495"/>
            <a:ext cx="3363912" cy="2384425"/>
            <a:chOff x="3587" y="215"/>
            <a:chExt cx="2119" cy="1502"/>
          </a:xfrm>
        </p:grpSpPr>
        <p:pic>
          <p:nvPicPr>
            <p:cNvPr id="21511" name="Picture 4" descr="belle_detecto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87" y="333"/>
              <a:ext cx="2119" cy="1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11" y="215"/>
              <a:ext cx="366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4716016" y="3320611"/>
            <a:ext cx="4464496" cy="1980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 u="sng" dirty="0">
                <a:solidFill>
                  <a:srgbClr val="002060"/>
                </a:solidFill>
                <a:cs typeface="Times New Roman" pitchFamily="18" charset="0"/>
              </a:rPr>
              <a:t>Asymmetric </a:t>
            </a:r>
            <a:r>
              <a:rPr lang="en-US" sz="2400" b="1" u="sng" dirty="0" err="1">
                <a:solidFill>
                  <a:srgbClr val="002060"/>
                </a:solidFill>
                <a:cs typeface="Times New Roman" pitchFamily="18" charset="0"/>
              </a:rPr>
              <a:t>e</a:t>
            </a:r>
            <a:r>
              <a:rPr lang="en-US" sz="2400" b="1" u="sng" baseline="30000" dirty="0" err="1">
                <a:solidFill>
                  <a:srgbClr val="002060"/>
                </a:solidFill>
                <a:cs typeface="Times New Roman" pitchFamily="18" charset="0"/>
              </a:rPr>
              <a:t>+</a:t>
            </a:r>
            <a:r>
              <a:rPr lang="en-US" sz="2400" b="1" u="sng" dirty="0" err="1">
                <a:solidFill>
                  <a:srgbClr val="002060"/>
                </a:solidFill>
                <a:cs typeface="Times New Roman" pitchFamily="18" charset="0"/>
              </a:rPr>
              <a:t>e</a:t>
            </a:r>
            <a:r>
              <a:rPr lang="en-US" sz="2400" b="1" u="sng" baseline="30000" dirty="0">
                <a:solidFill>
                  <a:srgbClr val="002060"/>
                </a:solidFill>
                <a:cs typeface="Times New Roman" pitchFamily="18" charset="0"/>
              </a:rPr>
              <a:t>–</a:t>
            </a:r>
            <a:r>
              <a:rPr lang="en-US" sz="2400" b="1" u="sng" dirty="0">
                <a:solidFill>
                  <a:srgbClr val="002060"/>
                </a:solidFill>
                <a:cs typeface="Times New Roman" pitchFamily="18" charset="0"/>
              </a:rPr>
              <a:t> collider </a:t>
            </a:r>
            <a:endParaRPr lang="ru-RU" sz="2400" dirty="0"/>
          </a:p>
          <a:p>
            <a:pPr>
              <a:lnSpc>
                <a:spcPct val="120000"/>
              </a:lnSpc>
            </a:pPr>
            <a:r>
              <a:rPr kumimoji="1" lang="en-US" altLang="ja-JP" sz="2000" b="1" dirty="0">
                <a:solidFill>
                  <a:srgbClr val="002060"/>
                </a:solidFill>
                <a:ea typeface="MS PGothic" pitchFamily="34" charset="-128"/>
              </a:rPr>
              <a:t>Belle:</a:t>
            </a:r>
            <a:r>
              <a:rPr kumimoji="1" lang="en-US" altLang="ja-JP" sz="2000" b="1" dirty="0">
                <a:solidFill>
                  <a:srgbClr val="C00000"/>
                </a:solidFill>
                <a:ea typeface="MS PGothic" pitchFamily="34" charset="-128"/>
              </a:rPr>
              <a:t> 8 GeV (e</a:t>
            </a:r>
            <a:r>
              <a:rPr kumimoji="1" lang="en-US" altLang="ja-JP" sz="2000" b="1" baseline="30000" dirty="0">
                <a:solidFill>
                  <a:srgbClr val="C00000"/>
                </a:solidFill>
                <a:ea typeface="MS PGothic" pitchFamily="34" charset="-128"/>
              </a:rPr>
              <a:t>–</a:t>
            </a:r>
            <a:r>
              <a:rPr kumimoji="1" lang="en-US" altLang="ja-JP" sz="2000" b="1" dirty="0">
                <a:solidFill>
                  <a:srgbClr val="C00000"/>
                </a:solidFill>
                <a:ea typeface="MS PGothic" pitchFamily="34" charset="-128"/>
              </a:rPr>
              <a:t>) </a:t>
            </a:r>
            <a:r>
              <a:rPr kumimoji="1" lang="en-US" altLang="ja-JP" sz="2000" b="1" dirty="0">
                <a:solidFill>
                  <a:srgbClr val="C00000"/>
                </a:solidFill>
                <a:ea typeface="MS PGothic" pitchFamily="34" charset="-128"/>
                <a:sym typeface="Symbol" pitchFamily="18" charset="2"/>
              </a:rPr>
              <a:t></a:t>
            </a:r>
            <a:r>
              <a:rPr kumimoji="1" lang="en-US" altLang="ja-JP" sz="2000" b="1" dirty="0">
                <a:solidFill>
                  <a:srgbClr val="C00000"/>
                </a:solidFill>
                <a:ea typeface="MS PGothic" pitchFamily="34" charset="-128"/>
              </a:rPr>
              <a:t> 3.5 GeV (e</a:t>
            </a:r>
            <a:r>
              <a:rPr kumimoji="1" lang="en-US" altLang="ja-JP" sz="2000" b="1" baseline="30000" dirty="0">
                <a:solidFill>
                  <a:srgbClr val="C00000"/>
                </a:solidFill>
                <a:ea typeface="MS PGothic" pitchFamily="34" charset="-128"/>
              </a:rPr>
              <a:t>+</a:t>
            </a:r>
            <a:r>
              <a:rPr kumimoji="1" lang="en-US" altLang="ja-JP" sz="2000" b="1" dirty="0">
                <a:solidFill>
                  <a:srgbClr val="C00000"/>
                </a:solidFill>
                <a:ea typeface="MS PGothic" pitchFamily="34" charset="-128"/>
              </a:rPr>
              <a:t>)</a:t>
            </a:r>
          </a:p>
          <a:p>
            <a:pPr>
              <a:lnSpc>
                <a:spcPct val="120000"/>
              </a:lnSpc>
            </a:pPr>
            <a:r>
              <a:rPr kumimoji="1" lang="en-US" altLang="ja-JP" sz="2000" b="1" dirty="0">
                <a:solidFill>
                  <a:srgbClr val="002060"/>
                </a:solidFill>
                <a:ea typeface="MS PGothic" pitchFamily="34" charset="-128"/>
              </a:rPr>
              <a:t>designed luminosity: 10.0</a:t>
            </a:r>
            <a:r>
              <a:rPr kumimoji="1" lang="en-US" altLang="ja-JP" sz="2000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10</a:t>
            </a:r>
            <a:r>
              <a:rPr kumimoji="1" lang="en-US" altLang="ja-JP" sz="2000" b="1" baseline="30000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33</a:t>
            </a:r>
            <a:r>
              <a:rPr kumimoji="1" lang="en-US" altLang="ja-JP" sz="2000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cm</a:t>
            </a:r>
            <a:r>
              <a:rPr kumimoji="1" lang="en-US" altLang="ja-JP" sz="2000" b="1" baseline="30000" dirty="0">
                <a:solidFill>
                  <a:srgbClr val="002060"/>
                </a:solidFill>
                <a:ea typeface="MS PGothic" pitchFamily="34" charset="-128"/>
              </a:rPr>
              <a:t>–</a:t>
            </a:r>
            <a:r>
              <a:rPr kumimoji="1" lang="en-US" altLang="ja-JP" sz="2000" b="1" baseline="30000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2</a:t>
            </a:r>
            <a:r>
              <a:rPr kumimoji="1" lang="en-US" altLang="ja-JP" sz="2000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s</a:t>
            </a:r>
            <a:r>
              <a:rPr kumimoji="1" lang="en-US" altLang="ja-JP" sz="2000" b="1" baseline="30000" dirty="0">
                <a:solidFill>
                  <a:srgbClr val="002060"/>
                </a:solidFill>
                <a:ea typeface="MS PGothic" pitchFamily="34" charset="-128"/>
              </a:rPr>
              <a:t>–</a:t>
            </a:r>
            <a:r>
              <a:rPr kumimoji="1" lang="en-US" altLang="ja-JP" sz="2000" b="1" baseline="30000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1</a:t>
            </a:r>
          </a:p>
          <a:p>
            <a:pPr>
              <a:lnSpc>
                <a:spcPct val="120000"/>
              </a:lnSpc>
            </a:pPr>
            <a:r>
              <a:rPr kumimoji="1" lang="en-US" altLang="ja-JP" sz="2000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achieved </a:t>
            </a:r>
            <a:r>
              <a:rPr kumimoji="1" lang="en-US" altLang="ja-JP" sz="2000" b="1" dirty="0">
                <a:solidFill>
                  <a:srgbClr val="002060"/>
                </a:solidFill>
                <a:ea typeface="MS PGothic" pitchFamily="34" charset="-128"/>
              </a:rPr>
              <a:t>21.2</a:t>
            </a:r>
            <a:r>
              <a:rPr kumimoji="1" lang="en-US" altLang="ja-JP" sz="2000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10</a:t>
            </a:r>
            <a:r>
              <a:rPr kumimoji="1" lang="en-US" altLang="ja-JP" sz="2000" b="1" baseline="30000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33</a:t>
            </a:r>
            <a:r>
              <a:rPr kumimoji="1" lang="en-US" altLang="ja-JP" sz="2000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cm</a:t>
            </a:r>
            <a:r>
              <a:rPr kumimoji="1" lang="en-US" altLang="ja-JP" sz="2000" b="1" baseline="30000" dirty="0">
                <a:solidFill>
                  <a:srgbClr val="002060"/>
                </a:solidFill>
                <a:ea typeface="MS PGothic" pitchFamily="34" charset="-128"/>
              </a:rPr>
              <a:t>–</a:t>
            </a:r>
            <a:r>
              <a:rPr kumimoji="1" lang="en-US" altLang="ja-JP" sz="2000" b="1" baseline="30000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2</a:t>
            </a:r>
            <a:r>
              <a:rPr kumimoji="1" lang="en-US" altLang="ja-JP" sz="2000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s</a:t>
            </a:r>
            <a:r>
              <a:rPr kumimoji="1" lang="en-US" altLang="ja-JP" sz="2000" b="1" baseline="30000" dirty="0">
                <a:solidFill>
                  <a:srgbClr val="002060"/>
                </a:solidFill>
                <a:ea typeface="MS PGothic" pitchFamily="34" charset="-128"/>
              </a:rPr>
              <a:t>–</a:t>
            </a:r>
            <a:r>
              <a:rPr kumimoji="1" lang="en-US" altLang="ja-JP" sz="2000" b="1" baseline="30000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1</a:t>
            </a:r>
            <a:r>
              <a:rPr kumimoji="1" lang="en-US" altLang="ja-JP" sz="2000" b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 </a:t>
            </a:r>
          </a:p>
          <a:p>
            <a:pPr algn="r">
              <a:lnSpc>
                <a:spcPct val="120000"/>
              </a:lnSpc>
            </a:pPr>
            <a:r>
              <a:rPr kumimoji="1" lang="en-US" altLang="ja-JP" sz="2000" b="1" dirty="0">
                <a:solidFill>
                  <a:srgbClr val="C00000"/>
                </a:solidFill>
                <a:ea typeface="MS PGothic" pitchFamily="34" charset="-128"/>
                <a:sym typeface="Symbol" pitchFamily="18" charset="2"/>
              </a:rPr>
              <a:t>&gt;2 times larger!</a:t>
            </a: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4716016" y="5373216"/>
            <a:ext cx="4422886" cy="9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r>
              <a:rPr kumimoji="1" lang="en-US" altLang="ja-JP" b="1" i="1" dirty="0" err="1">
                <a:solidFill>
                  <a:srgbClr val="002060"/>
                </a:solidFill>
                <a:ea typeface="MS PGothic" pitchFamily="34" charset="-128"/>
              </a:rPr>
              <a:t>BaBar</a:t>
            </a:r>
            <a:r>
              <a:rPr kumimoji="1" lang="en-US" altLang="ja-JP" b="1" i="1" dirty="0">
                <a:solidFill>
                  <a:srgbClr val="002060"/>
                </a:solidFill>
                <a:ea typeface="MS PGothic" pitchFamily="34" charset="-128"/>
              </a:rPr>
              <a:t> completed data taking in April, 2008</a:t>
            </a:r>
          </a:p>
          <a:p>
            <a:pPr>
              <a:lnSpc>
                <a:spcPct val="100000"/>
              </a:lnSpc>
            </a:pPr>
            <a:r>
              <a:rPr kumimoji="1" lang="en-US" altLang="ja-JP" b="1" i="1" dirty="0">
                <a:solidFill>
                  <a:srgbClr val="002060"/>
                </a:solidFill>
                <a:ea typeface="MS PGothic" pitchFamily="34" charset="-128"/>
              </a:rPr>
              <a:t>Belle completed data taking in June, 2010</a:t>
            </a:r>
          </a:p>
          <a:p>
            <a:pPr>
              <a:lnSpc>
                <a:spcPct val="100000"/>
              </a:lnSpc>
            </a:pPr>
            <a:r>
              <a:rPr kumimoji="1" lang="en-US" altLang="ja-JP" b="1" i="1" dirty="0">
                <a:solidFill>
                  <a:srgbClr val="002060"/>
                </a:solidFill>
                <a:ea typeface="MS PGothic" pitchFamily="34" charset="-128"/>
                <a:sym typeface="Symbol" pitchFamily="18" charset="2"/>
              </a:rPr>
              <a:t>to start </a:t>
            </a:r>
            <a:r>
              <a:rPr kumimoji="1" lang="en-US" altLang="ja-JP" b="1" i="1" dirty="0">
                <a:solidFill>
                  <a:srgbClr val="C00000"/>
                </a:solidFill>
                <a:ea typeface="MS PGothic" pitchFamily="34" charset="-128"/>
                <a:sym typeface="Symbol" pitchFamily="18" charset="2"/>
              </a:rPr>
              <a:t>Su</a:t>
            </a:r>
            <a:r>
              <a:rPr kumimoji="1" lang="ru-RU" altLang="ja-JP" b="1" i="1" dirty="0">
                <a:solidFill>
                  <a:srgbClr val="C00000"/>
                </a:solidFill>
                <a:ea typeface="MS PGothic" pitchFamily="34" charset="-128"/>
                <a:sym typeface="Symbol" pitchFamily="18" charset="2"/>
              </a:rPr>
              <a:t>р</a:t>
            </a:r>
            <a:r>
              <a:rPr kumimoji="1" lang="en-US" altLang="ja-JP" b="1" i="1" dirty="0">
                <a:solidFill>
                  <a:srgbClr val="C00000"/>
                </a:solidFill>
                <a:ea typeface="MS PGothic" pitchFamily="34" charset="-128"/>
                <a:sym typeface="Symbol" pitchFamily="18" charset="2"/>
              </a:rPr>
              <a:t>erKEKB/Belle II upgrade</a:t>
            </a: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95537" y="4005064"/>
            <a:ext cx="4176464" cy="2645221"/>
            <a:chOff x="3127" y="2341"/>
            <a:chExt cx="2633" cy="1757"/>
          </a:xfrm>
        </p:grpSpPr>
        <p:pic>
          <p:nvPicPr>
            <p:cNvPr id="21515" name="Picture 7" descr="de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127" y="2765"/>
              <a:ext cx="2633" cy="1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6" name="Picture 3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49" y="2341"/>
              <a:ext cx="371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8F8BFD-33D6-1446-811E-BE1334879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1"/>
          <p:cNvGrpSpPr/>
          <p:nvPr/>
        </p:nvGrpSpPr>
        <p:grpSpPr>
          <a:xfrm>
            <a:off x="1043608" y="4221088"/>
            <a:ext cx="3024579" cy="1506396"/>
            <a:chOff x="586015" y="4823927"/>
            <a:chExt cx="3334388" cy="1660523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6015" y="4870578"/>
              <a:ext cx="3334388" cy="1613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Прямоугольник 3"/>
            <p:cNvSpPr/>
            <p:nvPr/>
          </p:nvSpPr>
          <p:spPr bwMode="auto">
            <a:xfrm>
              <a:off x="3480318" y="4823927"/>
              <a:ext cx="317241" cy="3265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075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233424"/>
            <a:ext cx="3001180" cy="140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9428" y="1233424"/>
            <a:ext cx="3566579" cy="14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95536" y="72008"/>
            <a:ext cx="8280920" cy="76470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Charmonium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production at B factories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683568" y="2714620"/>
            <a:ext cx="3959870" cy="70217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Any quantum numbers are possible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can be measured in angular analysis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880228" y="764704"/>
            <a:ext cx="1146448" cy="400099"/>
          </a:xfrm>
          <a:prstGeom prst="rect">
            <a:avLst/>
          </a:prstGeom>
          <a:solidFill>
            <a:srgbClr val="EBEBEB"/>
          </a:solidFill>
          <a:ln w="2857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 decays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899592" y="3717032"/>
            <a:ext cx="3013946" cy="400099"/>
          </a:xfrm>
          <a:prstGeom prst="rect">
            <a:avLst/>
          </a:prstGeom>
          <a:solidFill>
            <a:srgbClr val="EBEBEB"/>
          </a:solidFill>
          <a:ln w="2857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annihilation with ISR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6012160" y="3028900"/>
            <a:ext cx="1800200" cy="40009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PC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0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±+ 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±+    </a:t>
            </a:r>
            <a:endParaRPr lang="ru-RU" sz="2000" b="1" baseline="30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5292080" y="3717032"/>
            <a:ext cx="3668163" cy="400099"/>
          </a:xfrm>
          <a:prstGeom prst="rect">
            <a:avLst/>
          </a:prstGeom>
          <a:solidFill>
            <a:srgbClr val="EBEBEB"/>
          </a:solidFill>
          <a:ln w="2857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double charmonium production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5292080" y="764704"/>
            <a:ext cx="1157669" cy="400099"/>
          </a:xfrm>
          <a:prstGeom prst="rect">
            <a:avLst/>
          </a:prstGeom>
          <a:solidFill>
            <a:srgbClr val="EBEBEB"/>
          </a:solidFill>
          <a:ln w="28575">
            <a:noFill/>
            <a:miter lim="800000"/>
            <a:headEnd/>
            <a:tailEnd/>
          </a:ln>
          <a:effectLst/>
        </p:spPr>
        <p:txBody>
          <a:bodyPr wrap="none" lIns="91430" tIns="45715" rIns="91430" bIns="45715">
            <a:spAutoFit/>
          </a:bodyPr>
          <a:lstStyle/>
          <a:p>
            <a:r>
              <a:rPr lang="el-GR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γγ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fusion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0518" y="4424554"/>
            <a:ext cx="2944271" cy="130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5508104" y="5949280"/>
            <a:ext cx="2952328" cy="71733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100794" tIns="50397" rIns="100794" bIns="50397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association with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l-GR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only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PC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0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±+ 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seen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467544" y="5661248"/>
            <a:ext cx="4248472" cy="101565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PC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–</a:t>
            </a:r>
            <a:endParaRPr lang="en-US" sz="2000" b="1" baseline="30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Study of vector </a:t>
            </a:r>
            <a:r>
              <a:rPr lang="en-US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charmonium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states from threshold in wide energy region </a:t>
            </a: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9202-E079-4A08-AD72-292CD527283F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4714876" y="71414"/>
            <a:ext cx="4219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X(3823) = </a:t>
            </a:r>
            <a:r>
              <a:rPr lang="el-GR" sz="2800" b="1" dirty="0">
                <a:solidFill>
                  <a:srgbClr val="C00000"/>
                </a:solidFill>
                <a:sym typeface="Symbol" pitchFamily="18" charset="2"/>
              </a:rPr>
              <a:t>ψ</a:t>
            </a:r>
            <a:r>
              <a:rPr lang="en-US" sz="2800" b="1" baseline="-25000" dirty="0">
                <a:solidFill>
                  <a:srgbClr val="C00000"/>
                </a:solidFill>
                <a:sym typeface="Symbol" pitchFamily="18" charset="2"/>
              </a:rPr>
              <a:t>2</a:t>
            </a:r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(1</a:t>
            </a:r>
            <a:r>
              <a:rPr lang="en-US" sz="2800" b="1" baseline="30000" dirty="0">
                <a:solidFill>
                  <a:srgbClr val="C00000"/>
                </a:solidFill>
                <a:sym typeface="Symbol" pitchFamily="18" charset="2"/>
              </a:rPr>
              <a:t>3</a:t>
            </a:r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D</a:t>
            </a:r>
            <a:r>
              <a:rPr lang="en-US" sz="2800" b="1" baseline="-25000" dirty="0">
                <a:solidFill>
                  <a:srgbClr val="C00000"/>
                </a:solidFill>
                <a:sym typeface="Symbol" pitchFamily="18" charset="2"/>
              </a:rPr>
              <a:t>2</a:t>
            </a:r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) 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PDG2018</a:t>
            </a:r>
            <a:endParaRPr lang="en-US" sz="2800" dirty="0">
              <a:solidFill>
                <a:srgbClr val="C00000"/>
              </a:solidFill>
              <a:sym typeface="Symbol" pitchFamily="18" charset="2"/>
            </a:endParaRP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4823842" y="3501008"/>
            <a:ext cx="4284662" cy="3124200"/>
            <a:chOff x="71438" y="44450"/>
            <a:chExt cx="4284662" cy="3124200"/>
          </a:xfrm>
        </p:grpSpPr>
        <p:grpSp>
          <p:nvGrpSpPr>
            <p:cNvPr id="3" name="Группа 10"/>
            <p:cNvGrpSpPr>
              <a:grpSpLocks/>
            </p:cNvGrpSpPr>
            <p:nvPr/>
          </p:nvGrpSpPr>
          <p:grpSpPr bwMode="auto">
            <a:xfrm>
              <a:off x="71438" y="44450"/>
              <a:ext cx="4284662" cy="3124200"/>
              <a:chOff x="72008" y="44624"/>
              <a:chExt cx="4283968" cy="3123844"/>
            </a:xfrm>
          </p:grpSpPr>
          <p:pic>
            <p:nvPicPr>
              <p:cNvPr id="4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44624"/>
                <a:ext cx="4283968" cy="31238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8" name="Выноска-облако 47"/>
              <p:cNvSpPr/>
              <p:nvPr/>
            </p:nvSpPr>
            <p:spPr>
              <a:xfrm>
                <a:off x="3563942" y="981142"/>
                <a:ext cx="504743" cy="431751"/>
              </a:xfrm>
              <a:prstGeom prst="cloudCallou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" name="TextBox 9"/>
              <p:cNvSpPr txBox="1">
                <a:spLocks noChangeArrowheads="1"/>
              </p:cNvSpPr>
              <p:nvPr/>
            </p:nvSpPr>
            <p:spPr bwMode="auto">
              <a:xfrm>
                <a:off x="3635896" y="980728"/>
                <a:ext cx="420240" cy="3692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l-GR" b="1">
                    <a:solidFill>
                      <a:srgbClr val="FF0000"/>
                    </a:solidFill>
                  </a:rPr>
                  <a:t>ψ</a:t>
                </a:r>
                <a:r>
                  <a:rPr lang="en-US" b="1" baseline="-25000" dirty="0">
                    <a:solidFill>
                      <a:srgbClr val="FF0000"/>
                    </a:solidFill>
                  </a:rPr>
                  <a:t>2</a:t>
                </a:r>
                <a:endParaRPr lang="ru-RU" b="1" baseline="-2500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42" name="Прямая со стрелкой 41"/>
            <p:cNvCxnSpPr>
              <a:stCxn id="48" idx="4"/>
            </p:cNvCxnSpPr>
            <p:nvPr/>
          </p:nvCxnSpPr>
          <p:spPr>
            <a:xfrm flipH="1">
              <a:off x="2268538" y="1466850"/>
              <a:ext cx="1443037" cy="37782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12"/>
            <p:cNvSpPr txBox="1">
              <a:spLocks noChangeArrowheads="1"/>
            </p:cNvSpPr>
            <p:nvPr/>
          </p:nvSpPr>
          <p:spPr bwMode="auto">
            <a:xfrm>
              <a:off x="2911904" y="1556618"/>
              <a:ext cx="29206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>
                  <a:solidFill>
                    <a:srgbClr val="FF0000"/>
                  </a:solidFill>
                </a:rPr>
                <a:t>γ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  <p:sp>
          <p:nvSpPr>
            <p:cNvPr id="44" name="Овал 43"/>
            <p:cNvSpPr/>
            <p:nvPr/>
          </p:nvSpPr>
          <p:spPr>
            <a:xfrm>
              <a:off x="2051050" y="1557338"/>
              <a:ext cx="433388" cy="576262"/>
            </a:xfrm>
            <a:prstGeom prst="ellipse">
              <a:avLst/>
            </a:prstGeom>
            <a:noFill/>
            <a:ln>
              <a:solidFill>
                <a:srgbClr val="A5002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1979613" y="2781300"/>
              <a:ext cx="431800" cy="28733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3419475" y="2781300"/>
              <a:ext cx="431800" cy="28733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4" name="Группа 53"/>
          <p:cNvGrpSpPr/>
          <p:nvPr/>
        </p:nvGrpSpPr>
        <p:grpSpPr>
          <a:xfrm>
            <a:off x="4788024" y="764704"/>
            <a:ext cx="4176464" cy="2730055"/>
            <a:chOff x="467544" y="4255928"/>
            <a:chExt cx="4176464" cy="2730055"/>
          </a:xfrm>
        </p:grpSpPr>
        <p:sp>
          <p:nvSpPr>
            <p:cNvPr id="38" name="Text Box 51"/>
            <p:cNvSpPr txBox="1">
              <a:spLocks noChangeArrowheads="1"/>
            </p:cNvSpPr>
            <p:nvPr/>
          </p:nvSpPr>
          <p:spPr bwMode="auto">
            <a:xfrm>
              <a:off x="539552" y="4255928"/>
              <a:ext cx="3960440" cy="1477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X(3823)→</a:t>
              </a:r>
              <a:r>
                <a:rPr lang="ru-RU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</a:t>
              </a:r>
              <a:r>
                <a:rPr lang="en-US" b="1" baseline="-25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c1</a:t>
              </a:r>
              <a:r>
                <a:rPr lang="ru-RU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</a:t>
              </a:r>
              <a:r>
                <a:rPr lang="en-US" b="1" dirty="0">
                  <a:latin typeface="+mj-lt"/>
                  <a:sym typeface="Symbol" pitchFamily="18" charset="2"/>
                </a:rPr>
                <a:t>    </a:t>
              </a:r>
              <a:r>
                <a:rPr lang="ru-RU" b="1" dirty="0">
                  <a:latin typeface="+mj-lt"/>
                  <a:sym typeface="Symbol" pitchFamily="18" charset="2"/>
                </a:rPr>
                <a:t>    </a:t>
              </a:r>
              <a:r>
                <a:rPr lang="en-US" b="1" dirty="0">
                  <a:latin typeface="+mj-lt"/>
                  <a:sym typeface="Symbol" pitchFamily="18" charset="2"/>
                </a:rPr>
                <a:t> </a:t>
              </a:r>
              <a:r>
                <a:rPr lang="ru-RU" b="1" dirty="0">
                  <a:latin typeface="+mj-lt"/>
                  <a:sym typeface="Symbol" pitchFamily="18" charset="2"/>
                </a:rPr>
                <a:t>       </a:t>
              </a:r>
              <a:r>
                <a:rPr lang="en-US" b="1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C = −</a:t>
              </a:r>
            </a:p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 b="1" dirty="0">
                <a:latin typeface="+mj-lt"/>
                <a:sym typeface="Symbol" pitchFamily="18" charset="2"/>
              </a:endParaRPr>
            </a:p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1</a:t>
              </a:r>
              <a:r>
                <a:rPr lang="en-US" b="1" baseline="30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− −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            1</a:t>
              </a:r>
              <a:r>
                <a:rPr lang="en-US" b="1" baseline="30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+ −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          </a:t>
              </a:r>
              <a:r>
                <a:rPr lang="en-US" b="1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2</a:t>
              </a:r>
              <a:r>
                <a:rPr lang="en-US" b="1" baseline="30000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− −    </a:t>
              </a:r>
              <a:r>
                <a:rPr lang="en-US" b="1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 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3</a:t>
              </a:r>
              <a:r>
                <a:rPr lang="en-US" b="1" baseline="30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− −</a:t>
              </a:r>
            </a:p>
            <a:p>
              <a:pPr>
                <a:buClr>
                  <a:srgbClr val="000000"/>
                </a:buClr>
                <a:buSzPct val="100000"/>
              </a:pPr>
              <a:r>
                <a:rPr lang="en-US" b="1" dirty="0">
                  <a:solidFill>
                    <a:srgbClr val="002060"/>
                  </a:solidFill>
                  <a:sym typeface="Symbol" pitchFamily="18" charset="2"/>
                </a:rPr>
                <a:t>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(3770)    h</a:t>
              </a:r>
              <a:r>
                <a:rPr lang="en-US" b="1" baseline="-25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c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(2P)     </a:t>
              </a:r>
              <a:r>
                <a:rPr lang="en-US" b="1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</a:t>
              </a:r>
              <a:r>
                <a:rPr lang="en-US" b="1" baseline="-25000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2         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</a:t>
              </a:r>
              <a:r>
                <a:rPr lang="en-US" b="1" baseline="-25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3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 →</a:t>
              </a:r>
              <a:r>
                <a:rPr lang="en-US" b="1" baseline="-25000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 </a:t>
              </a:r>
              <a:r>
                <a:rPr lang="en-US" b="1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DD </a:t>
              </a:r>
              <a:endParaRPr lang="en-US" b="1" baseline="-25000" dirty="0">
                <a:solidFill>
                  <a:srgbClr val="002060"/>
                </a:solidFill>
                <a:latin typeface="+mj-lt"/>
                <a:sym typeface="Symbol" pitchFamily="18" charset="2"/>
              </a:endParaRPr>
            </a:p>
            <a:p>
              <a:pPr>
                <a:buClr>
                  <a:srgbClr val="000000"/>
                </a:buClr>
                <a:buSzPct val="100000"/>
              </a:pPr>
              <a:endParaRPr lang="ru-RU" b="1" dirty="0">
                <a:solidFill>
                  <a:srgbClr val="000066"/>
                </a:solidFill>
                <a:latin typeface="+mj-lt"/>
                <a:sym typeface="Symbol" pitchFamily="18" charset="2"/>
              </a:endParaRPr>
            </a:p>
          </p:txBody>
        </p:sp>
        <p:sp>
          <p:nvSpPr>
            <p:cNvPr id="52" name="Rectangle 12"/>
            <p:cNvSpPr>
              <a:spLocks noChangeArrowheads="1"/>
            </p:cNvSpPr>
            <p:nvPr/>
          </p:nvSpPr>
          <p:spPr bwMode="auto">
            <a:xfrm>
              <a:off x="467544" y="5517232"/>
              <a:ext cx="4176464" cy="1468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45" tIns="41473" rIns="82945" bIns="41473">
              <a:spAutoFit/>
            </a:bodyPr>
            <a:lstStyle/>
            <a:p>
              <a:pPr eaLnBrk="1" hangingPunct="1">
                <a:buFont typeface="Courier New" pitchFamily="49" charset="0"/>
                <a:buChar char="o"/>
              </a:pPr>
              <a:r>
                <a:rPr lang="en-US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 decay to DD is forbidden due to unnatural spin-parity </a:t>
              </a:r>
              <a:r>
                <a:rPr lang="en-US" dirty="0">
                  <a:solidFill>
                    <a:srgbClr val="002060"/>
                  </a:solidFill>
                  <a:latin typeface="+mj-lt"/>
                  <a:sym typeface="Wingdings" pitchFamily="2" charset="2"/>
                </a:rPr>
                <a:t> </a:t>
              </a:r>
              <a:r>
                <a:rPr lang="en-US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small </a:t>
              </a:r>
              <a:r>
                <a:rPr lang="el-GR" dirty="0">
                  <a:solidFill>
                    <a:srgbClr val="002060"/>
                  </a:solidFill>
                  <a:latin typeface="+mj-lt"/>
                  <a:cs typeface="Times New Roman"/>
                  <a:sym typeface="Symbol" pitchFamily="18" charset="2"/>
                </a:rPr>
                <a:t>Γ</a:t>
              </a:r>
              <a:endParaRPr lang="en-US" dirty="0">
                <a:solidFill>
                  <a:srgbClr val="002060"/>
                </a:solidFill>
                <a:latin typeface="+mj-lt"/>
                <a:sym typeface="Symbol" pitchFamily="18" charset="2"/>
              </a:endParaRPr>
            </a:p>
            <a:p>
              <a:pPr eaLnBrk="1" hangingPunct="1">
                <a:buSzPct val="90000"/>
                <a:buFont typeface="Courier New" pitchFamily="49" charset="0"/>
                <a:buChar char="o"/>
              </a:pPr>
              <a:r>
                <a:rPr lang="en-US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  decay to </a:t>
              </a:r>
              <a:r>
                <a:rPr lang="en-US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</a:t>
              </a:r>
              <a:r>
                <a:rPr lang="en-US" baseline="-25000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c1</a:t>
              </a:r>
              <a:r>
                <a:rPr lang="en-US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 </a:t>
              </a:r>
              <a:r>
                <a:rPr lang="en-US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should be prominent (</a:t>
              </a:r>
              <a:r>
                <a:rPr lang="en-US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E1</a:t>
              </a:r>
              <a:r>
                <a:rPr lang="en-US" dirty="0">
                  <a:solidFill>
                    <a:srgbClr val="002060"/>
                  </a:solidFill>
                  <a:latin typeface="+mj-lt"/>
                  <a:sym typeface="Symbol" pitchFamily="18" charset="2"/>
                </a:rPr>
                <a:t>)</a:t>
              </a:r>
            </a:p>
            <a:p>
              <a:pPr eaLnBrk="1" hangingPunct="1">
                <a:buSzPct val="90000"/>
                <a:buFont typeface="Courier New" pitchFamily="49" charset="0"/>
                <a:buChar char="o"/>
              </a:pPr>
              <a:r>
                <a:rPr lang="en-US" dirty="0">
                  <a:solidFill>
                    <a:srgbClr val="002060"/>
                  </a:solidFill>
                  <a:latin typeface="+mj-lt"/>
                  <a:cs typeface="Times New Roman"/>
                  <a:sym typeface="Symbol" pitchFamily="18" charset="2"/>
                </a:rPr>
                <a:t>  </a:t>
              </a:r>
              <a:r>
                <a:rPr lang="el-GR" dirty="0">
                  <a:solidFill>
                    <a:srgbClr val="C00000"/>
                  </a:solidFill>
                  <a:latin typeface="+mj-lt"/>
                  <a:cs typeface="Times New Roman"/>
                  <a:sym typeface="Symbol" pitchFamily="18" charset="2"/>
                </a:rPr>
                <a:t>Γ</a:t>
              </a:r>
              <a:r>
                <a:rPr lang="en-US" dirty="0">
                  <a:solidFill>
                    <a:srgbClr val="C00000"/>
                  </a:solidFill>
                  <a:latin typeface="+mj-lt"/>
                  <a:cs typeface="Times New Roman"/>
                  <a:sym typeface="Symbol" pitchFamily="18" charset="2"/>
                </a:rPr>
                <a:t>(</a:t>
              </a:r>
              <a:r>
                <a:rPr lang="en-US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</a:t>
              </a:r>
              <a:r>
                <a:rPr lang="en-US" baseline="-25000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c1</a:t>
              </a:r>
              <a:r>
                <a:rPr lang="en-US" dirty="0">
                  <a:solidFill>
                    <a:srgbClr val="C00000"/>
                  </a:solidFill>
                  <a:latin typeface="+mj-lt"/>
                  <a:sym typeface="Symbol" pitchFamily="18" charset="2"/>
                </a:rPr>
                <a:t>  </a:t>
              </a:r>
              <a:r>
                <a:rPr lang="en-US" dirty="0">
                  <a:solidFill>
                    <a:srgbClr val="C00000"/>
                  </a:solidFill>
                  <a:latin typeface="+mj-lt"/>
                  <a:cs typeface="Times New Roman"/>
                  <a:sym typeface="Symbol" pitchFamily="18" charset="2"/>
                </a:rPr>
                <a:t>) ~ O(10KeV) </a:t>
              </a:r>
              <a:r>
                <a:rPr lang="en-US" dirty="0">
                  <a:solidFill>
                    <a:srgbClr val="002060"/>
                  </a:solidFill>
                  <a:latin typeface="+mj-lt"/>
                  <a:cs typeface="Times New Roman"/>
                  <a:sym typeface="Symbol" pitchFamily="18" charset="2"/>
                </a:rPr>
                <a:t> is typical for charmonium</a:t>
              </a:r>
              <a:endParaRPr lang="en-US" dirty="0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53" name="Стрелка вправо 52"/>
            <p:cNvSpPr/>
            <p:nvPr/>
          </p:nvSpPr>
          <p:spPr>
            <a:xfrm>
              <a:off x="2195736" y="4399944"/>
              <a:ext cx="539552" cy="144016"/>
            </a:xfrm>
            <a:prstGeom prst="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5" name="Группа 58"/>
          <p:cNvGrpSpPr/>
          <p:nvPr/>
        </p:nvGrpSpPr>
        <p:grpSpPr>
          <a:xfrm>
            <a:off x="107504" y="71046"/>
            <a:ext cx="4529958" cy="2853898"/>
            <a:chOff x="107504" y="193576"/>
            <a:chExt cx="4529958" cy="2853898"/>
          </a:xfrm>
        </p:grpSpPr>
        <p:pic>
          <p:nvPicPr>
            <p:cNvPr id="2458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7504" y="260648"/>
              <a:ext cx="4529958" cy="2664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0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51920" y="599202"/>
              <a:ext cx="504022" cy="3864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4352" name="TextBox 20"/>
            <p:cNvSpPr txBox="1">
              <a:spLocks noChangeArrowheads="1"/>
            </p:cNvSpPr>
            <p:nvPr/>
          </p:nvSpPr>
          <p:spPr bwMode="auto">
            <a:xfrm>
              <a:off x="3635896" y="1463298"/>
              <a:ext cx="792162" cy="3079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711 fb</a:t>
              </a:r>
              <a:r>
                <a:rPr lang="en-US" sz="1400" b="1" baseline="30000" dirty="0">
                  <a:solidFill>
                    <a:schemeClr val="tx1"/>
                  </a:solidFill>
                </a:rPr>
                <a:t>-1</a:t>
              </a:r>
            </a:p>
          </p:txBody>
        </p:sp>
        <p:sp>
          <p:nvSpPr>
            <p:cNvPr id="24593" name="Text Box 11"/>
            <p:cNvSpPr txBox="1">
              <a:spLocks noChangeArrowheads="1"/>
            </p:cNvSpPr>
            <p:nvPr/>
          </p:nvSpPr>
          <p:spPr bwMode="auto">
            <a:xfrm>
              <a:off x="2987824" y="1196752"/>
              <a:ext cx="61587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600" b="1" dirty="0">
                  <a:solidFill>
                    <a:srgbClr val="FF0000"/>
                  </a:solidFill>
                </a:rPr>
                <a:t>4.2</a:t>
              </a:r>
              <a:r>
                <a:rPr lang="en-US" sz="1600" b="1" dirty="0">
                  <a:solidFill>
                    <a:srgbClr val="FF0000"/>
                  </a:solidFill>
                  <a:sym typeface="Symbol" pitchFamily="18" charset="2"/>
                </a:rPr>
                <a:t></a:t>
              </a:r>
              <a:r>
                <a:rPr lang="en-US" sz="1600" b="1" dirty="0">
                  <a:solidFill>
                    <a:schemeClr val="tx1"/>
                  </a:solidFill>
                  <a:sym typeface="Symbol" pitchFamily="18" charset="2"/>
                </a:rPr>
                <a:t> </a:t>
              </a:r>
            </a:p>
          </p:txBody>
        </p:sp>
        <p:sp>
          <p:nvSpPr>
            <p:cNvPr id="24584" name="Прямоугольник 57"/>
            <p:cNvSpPr>
              <a:spLocks noChangeArrowheads="1"/>
            </p:cNvSpPr>
            <p:nvPr/>
          </p:nvSpPr>
          <p:spPr bwMode="auto">
            <a:xfrm>
              <a:off x="2772034" y="868650"/>
              <a:ext cx="93586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  <a:sym typeface="Symbol" pitchFamily="18" charset="2"/>
                </a:rPr>
                <a:t>X(3823)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896668" y="193576"/>
              <a:ext cx="1603324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sz="1100" b="1" i="1" dirty="0"/>
                <a:t>PRL 111, 032001 (2013)</a:t>
              </a:r>
              <a:endParaRPr lang="ru-RU" sz="1100" b="1" i="1" dirty="0"/>
            </a:p>
          </p:txBody>
        </p:sp>
        <p:sp>
          <p:nvSpPr>
            <p:cNvPr id="24601" name="Text Box 6"/>
            <p:cNvSpPr txBox="1">
              <a:spLocks noChangeArrowheads="1"/>
            </p:cNvSpPr>
            <p:nvPr/>
          </p:nvSpPr>
          <p:spPr bwMode="auto">
            <a:xfrm>
              <a:off x="827819" y="395261"/>
              <a:ext cx="146546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B</a:t>
              </a:r>
              <a:r>
                <a:rPr lang="en-US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+</a:t>
              </a:r>
              <a:r>
                <a:rPr lang="en-US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 →</a:t>
              </a:r>
              <a:r>
                <a:rPr lang="en-US" b="1" baseline="-25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c1</a:t>
              </a:r>
              <a:r>
                <a:rPr lang="en-US" b="1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  K</a:t>
              </a:r>
              <a:r>
                <a:rPr lang="en-US" b="1" baseline="30000" dirty="0">
                  <a:solidFill>
                    <a:schemeClr val="tx1"/>
                  </a:solidFill>
                  <a:cs typeface="Times New Roman" pitchFamily="18" charset="0"/>
                  <a:sym typeface="Symbol" pitchFamily="18" charset="2"/>
                </a:rPr>
                <a:t>+</a:t>
              </a:r>
              <a:endParaRPr lang="ru-RU" b="1" baseline="30000" dirty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cxnSp>
          <p:nvCxnSpPr>
            <p:cNvPr id="57" name="Прямая со стрелкой 56"/>
            <p:cNvCxnSpPr/>
            <p:nvPr/>
          </p:nvCxnSpPr>
          <p:spPr>
            <a:xfrm flipH="1">
              <a:off x="2628019" y="1196752"/>
              <a:ext cx="216024" cy="14401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03" name="Text Box 12"/>
            <p:cNvSpPr txBox="1">
              <a:spLocks noChangeArrowheads="1"/>
            </p:cNvSpPr>
            <p:nvPr/>
          </p:nvSpPr>
          <p:spPr bwMode="auto">
            <a:xfrm>
              <a:off x="1668984" y="2708920"/>
              <a:ext cx="144783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defTabSz="91440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z="1600" b="1" dirty="0">
                  <a:solidFill>
                    <a:schemeClr val="tx1"/>
                  </a:solidFill>
                </a:rPr>
                <a:t>M (</a:t>
              </a:r>
              <a:r>
                <a:rPr lang="en-US" sz="1600" b="1" dirty="0">
                  <a:solidFill>
                    <a:schemeClr val="tx1"/>
                  </a:solidFill>
                  <a:sym typeface="Symbol" pitchFamily="18" charset="2"/>
                </a:rPr>
                <a:t></a:t>
              </a:r>
              <a:r>
                <a:rPr lang="en-US" sz="1600" b="1" baseline="-25000" dirty="0">
                  <a:solidFill>
                    <a:schemeClr val="tx1"/>
                  </a:solidFill>
                  <a:sym typeface="Symbol" pitchFamily="18" charset="2"/>
                </a:rPr>
                <a:t>c1</a:t>
              </a:r>
              <a:r>
                <a:rPr lang="en-US" sz="1600" b="1" dirty="0">
                  <a:solidFill>
                    <a:schemeClr val="tx1"/>
                  </a:solidFill>
                  <a:sym typeface="Symbol" pitchFamily="18" charset="2"/>
                </a:rPr>
                <a:t> ), GeV</a:t>
              </a:r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467544" y="2996952"/>
            <a:ext cx="2520280" cy="6377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82945" tIns="41473" rIns="82945" bIns="41473">
            <a:spAutoFit/>
          </a:bodyPr>
          <a:lstStyle/>
          <a:p>
            <a:pPr defTabSz="829452"/>
            <a:r>
              <a:rPr lang="en-US" b="1" dirty="0">
                <a:solidFill>
                  <a:srgbClr val="C00000"/>
                </a:solidFill>
              </a:rPr>
              <a:t>M = 3823.5 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 2.8 MeV</a:t>
            </a:r>
          </a:p>
          <a:p>
            <a:pPr defTabSz="829452"/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 &lt; 14 MeV @ 90%CL</a:t>
            </a:r>
          </a:p>
        </p:txBody>
      </p:sp>
      <p:grpSp>
        <p:nvGrpSpPr>
          <p:cNvPr id="56" name="Группа 55"/>
          <p:cNvGrpSpPr/>
          <p:nvPr/>
        </p:nvGrpSpPr>
        <p:grpSpPr>
          <a:xfrm>
            <a:off x="179512" y="3717032"/>
            <a:ext cx="4536504" cy="2993133"/>
            <a:chOff x="323528" y="3707740"/>
            <a:chExt cx="4536504" cy="2993133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323528" y="3717032"/>
              <a:ext cx="4536504" cy="2983841"/>
              <a:chOff x="323528" y="3717032"/>
              <a:chExt cx="4536504" cy="2983841"/>
            </a:xfrm>
          </p:grpSpPr>
          <p:pic>
            <p:nvPicPr>
              <p:cNvPr id="177153" name="Picture 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23528" y="3717032"/>
                <a:ext cx="4032448" cy="29838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" name="Прямоугольник 30"/>
              <p:cNvSpPr/>
              <p:nvPr/>
            </p:nvSpPr>
            <p:spPr>
              <a:xfrm>
                <a:off x="2555776" y="4077072"/>
                <a:ext cx="1584088" cy="26161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1100" b="1" i="1" dirty="0"/>
                  <a:t>PRL115, 011803 (2015)</a:t>
                </a:r>
                <a:endParaRPr lang="en-GB" sz="1100" b="1" i="1" dirty="0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2323479" y="5106670"/>
                <a:ext cx="88036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rgbClr val="FF0000"/>
                    </a:solidFill>
                    <a:sym typeface="Symbol" pitchFamily="18" charset="2"/>
                  </a:rPr>
                  <a:t>X(3823)</a:t>
                </a:r>
                <a:endParaRPr lang="ru-RU" sz="1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2123728" y="4293096"/>
                <a:ext cx="2736304" cy="63775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lIns="82945" tIns="41473" rIns="82945" bIns="41473">
                <a:spAutoFit/>
              </a:bodyPr>
              <a:lstStyle/>
              <a:p>
                <a:pPr defTabSz="829452"/>
                <a:r>
                  <a:rPr lang="en-US" b="1" dirty="0">
                    <a:solidFill>
                      <a:srgbClr val="C00000"/>
                    </a:solidFill>
                  </a:rPr>
                  <a:t>M = 3821.7 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 1.3</a:t>
                </a:r>
                <a:r>
                  <a:rPr lang="en-US" b="1" dirty="0">
                    <a:solidFill>
                      <a:srgbClr val="C00000"/>
                    </a:solidFill>
                    <a:cs typeface="Times New Roman"/>
                    <a:sym typeface="Symbol" pitchFamily="18" charset="2"/>
                  </a:rPr>
                  <a:t>±0.7 </a:t>
                </a:r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MeV</a:t>
                </a:r>
              </a:p>
              <a:p>
                <a:pPr defTabSz="829452"/>
                <a:r>
                  <a:rPr lang="en-US" b="1" dirty="0">
                    <a:solidFill>
                      <a:srgbClr val="C00000"/>
                    </a:solidFill>
                    <a:sym typeface="Symbol" pitchFamily="18" charset="2"/>
                  </a:rPr>
                  <a:t> &lt; 16 MeV @ 90%CL</a:t>
                </a:r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3445658" y="5363924"/>
                <a:ext cx="6222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Clr>
                    <a:srgbClr val="000000"/>
                  </a:buClr>
                  <a:buSzPct val="100000"/>
                </a:pPr>
                <a:r>
                  <a:rPr lang="en-US" sz="1600" b="1" dirty="0">
                    <a:solidFill>
                      <a:srgbClr val="FF0000"/>
                    </a:solidFill>
                  </a:rPr>
                  <a:t>6.2</a:t>
                </a:r>
                <a:r>
                  <a:rPr lang="en-US" sz="1600" b="1" dirty="0">
                    <a:solidFill>
                      <a:srgbClr val="FF0000"/>
                    </a:solidFill>
                    <a:sym typeface="Symbol" pitchFamily="18" charset="2"/>
                  </a:rPr>
                  <a:t></a:t>
                </a:r>
                <a:r>
                  <a:rPr lang="en-US" b="1" dirty="0">
                    <a:solidFill>
                      <a:srgbClr val="FF0000"/>
                    </a:solidFill>
                    <a:sym typeface="Symbol" pitchFamily="18" charset="2"/>
                  </a:rPr>
                  <a:t> </a:t>
                </a:r>
              </a:p>
            </p:txBody>
          </p:sp>
          <p:pic>
            <p:nvPicPr>
              <p:cNvPr id="40" name="Рисунок 39" descr="bes3.jp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187624" y="4005064"/>
                <a:ext cx="651907" cy="576064"/>
              </a:xfrm>
              <a:prstGeom prst="rect">
                <a:avLst/>
              </a:prstGeom>
            </p:spPr>
          </p:pic>
          <p:cxnSp>
            <p:nvCxnSpPr>
              <p:cNvPr id="49" name="Прямая со стрелкой 48"/>
              <p:cNvCxnSpPr/>
              <p:nvPr/>
            </p:nvCxnSpPr>
            <p:spPr>
              <a:xfrm>
                <a:off x="2771800" y="5373216"/>
                <a:ext cx="432048" cy="28803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Прямоугольник 38"/>
            <p:cNvSpPr/>
            <p:nvPr/>
          </p:nvSpPr>
          <p:spPr>
            <a:xfrm>
              <a:off x="1043608" y="3707740"/>
              <a:ext cx="320312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b="1" dirty="0"/>
                <a:t>e</a:t>
              </a:r>
              <a:r>
                <a:rPr lang="en-US" b="1" baseline="30000" dirty="0"/>
                <a:t>+</a:t>
              </a:r>
              <a:r>
                <a:rPr lang="en-US" b="1" dirty="0"/>
                <a:t>e</a:t>
              </a:r>
              <a:r>
                <a:rPr lang="en-US" b="1" baseline="30000" dirty="0"/>
                <a:t>−</a:t>
              </a:r>
              <a:r>
                <a:rPr lang="en-US" b="1" dirty="0"/>
                <a:t> </a:t>
              </a:r>
              <a:r>
                <a:rPr lang="en-US" b="1" dirty="0">
                  <a:cs typeface="Times New Roman"/>
                  <a:sym typeface="Symbol" pitchFamily="18" charset="2"/>
                </a:rPr>
                <a:t>→</a:t>
              </a:r>
              <a:r>
                <a:rPr lang="el-GR" b="1" dirty="0">
                  <a:cs typeface="Times New Roman"/>
                  <a:sym typeface="Symbol" pitchFamily="18" charset="2"/>
                </a:rPr>
                <a:t>π</a:t>
              </a:r>
              <a:r>
                <a:rPr lang="en-US" b="1" baseline="30000" dirty="0">
                  <a:cs typeface="Times New Roman"/>
                  <a:sym typeface="Symbol" pitchFamily="18" charset="2"/>
                </a:rPr>
                <a:t>+</a:t>
              </a:r>
              <a:r>
                <a:rPr lang="el-GR" b="1" dirty="0">
                  <a:cs typeface="Times New Roman"/>
                  <a:sym typeface="Symbol" pitchFamily="18" charset="2"/>
                </a:rPr>
                <a:t>π</a:t>
              </a:r>
              <a:r>
                <a:rPr lang="el-GR" b="1" baseline="30000" dirty="0">
                  <a:cs typeface="Times New Roman"/>
                  <a:sym typeface="Symbol" pitchFamily="18" charset="2"/>
                </a:rPr>
                <a:t>−</a:t>
              </a:r>
              <a:r>
                <a:rPr lang="en-US" b="1" dirty="0">
                  <a:cs typeface="Times New Roman"/>
                  <a:sym typeface="Symbol" pitchFamily="18" charset="2"/>
                </a:rPr>
                <a:t>X(3823)</a:t>
              </a:r>
              <a:r>
                <a:rPr lang="el-GR" b="1" dirty="0">
                  <a:cs typeface="Times New Roman"/>
                  <a:sym typeface="Symbol" pitchFamily="18" charset="2"/>
                </a:rPr>
                <a:t>→π</a:t>
              </a:r>
              <a:r>
                <a:rPr lang="en-US" b="1" baseline="30000" dirty="0">
                  <a:cs typeface="Times New Roman"/>
                  <a:sym typeface="Symbol" pitchFamily="18" charset="2"/>
                </a:rPr>
                <a:t>+</a:t>
              </a:r>
              <a:r>
                <a:rPr lang="el-GR" b="1" dirty="0">
                  <a:cs typeface="Times New Roman"/>
                  <a:sym typeface="Symbol" pitchFamily="18" charset="2"/>
                </a:rPr>
                <a:t>π</a:t>
              </a:r>
              <a:r>
                <a:rPr lang="el-GR" b="1" baseline="30000" dirty="0">
                  <a:cs typeface="Times New Roman"/>
                  <a:sym typeface="Symbol" pitchFamily="18" charset="2"/>
                </a:rPr>
                <a:t>−</a:t>
              </a:r>
              <a:r>
                <a:rPr lang="el-GR" b="1" dirty="0">
                  <a:cs typeface="Times New Roman"/>
                  <a:sym typeface="Symbol" pitchFamily="18" charset="2"/>
                </a:rPr>
                <a:t>γχ</a:t>
              </a:r>
              <a:r>
                <a:rPr lang="en-US" b="1" baseline="-25000" dirty="0">
                  <a:sym typeface="Symbol" pitchFamily="18" charset="2"/>
                </a:rPr>
                <a:t>c1</a:t>
              </a:r>
              <a:endParaRPr lang="en-GB" baseline="-25000" dirty="0"/>
            </a:p>
          </p:txBody>
        </p:sp>
      </p:grpSp>
      <p:sp>
        <p:nvSpPr>
          <p:cNvPr id="41" name="Номер слайда 40"/>
          <p:cNvSpPr>
            <a:spLocks noGrp="1"/>
          </p:cNvSpPr>
          <p:nvPr>
            <p:ph type="sldNum" sz="quarter" idx="12"/>
          </p:nvPr>
        </p:nvSpPr>
        <p:spPr>
          <a:xfrm>
            <a:off x="7010432" y="6492899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796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2"/>
          <p:cNvGrpSpPr/>
          <p:nvPr/>
        </p:nvGrpSpPr>
        <p:grpSpPr>
          <a:xfrm>
            <a:off x="827584" y="4077072"/>
            <a:ext cx="3168352" cy="2448272"/>
            <a:chOff x="5724128" y="2852936"/>
            <a:chExt cx="3168352" cy="2448272"/>
          </a:xfrm>
        </p:grpSpPr>
        <p:pic>
          <p:nvPicPr>
            <p:cNvPr id="31" name="Рисунок 30" descr="DetectorPlan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24128" y="2852936"/>
              <a:ext cx="3168352" cy="2376264"/>
            </a:xfrm>
            <a:prstGeom prst="rect">
              <a:avLst/>
            </a:prstGeom>
          </p:spPr>
        </p:pic>
        <p:pic>
          <p:nvPicPr>
            <p:cNvPr id="24" name="Рисунок 23" descr="lhcb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72400" y="4822027"/>
              <a:ext cx="720080" cy="479181"/>
            </a:xfrm>
            <a:prstGeom prst="rect">
              <a:avLst/>
            </a:prstGeom>
          </p:spPr>
        </p:pic>
      </p:grpSp>
      <p:sp>
        <p:nvSpPr>
          <p:cNvPr id="34" name="TextBox 33"/>
          <p:cNvSpPr txBox="1"/>
          <p:nvPr/>
        </p:nvSpPr>
        <p:spPr>
          <a:xfrm>
            <a:off x="5291745" y="2292544"/>
            <a:ext cx="2957861" cy="1015663"/>
          </a:xfrm>
          <a:prstGeom prst="rect">
            <a:avLst/>
          </a:prstGeom>
          <a:solidFill>
            <a:srgbClr val="EBEBEB"/>
          </a:solidFill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Charmonium</a:t>
            </a:r>
            <a:endParaRPr 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Prompt production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Beauty hadrons decays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6BEC7D8C-4375-B14A-97B1-BCE457C56266}"/>
              </a:ext>
            </a:extLst>
          </p:cNvPr>
          <p:cNvGrpSpPr/>
          <p:nvPr/>
        </p:nvGrpSpPr>
        <p:grpSpPr>
          <a:xfrm>
            <a:off x="273349" y="-13452"/>
            <a:ext cx="8856984" cy="3679959"/>
            <a:chOff x="35496" y="44624"/>
            <a:chExt cx="8856984" cy="3679959"/>
          </a:xfrm>
        </p:grpSpPr>
        <p:sp>
          <p:nvSpPr>
            <p:cNvPr id="19470" name="Rectangle 27"/>
            <p:cNvSpPr>
              <a:spLocks noChangeArrowheads="1"/>
            </p:cNvSpPr>
            <p:nvPr/>
          </p:nvSpPr>
          <p:spPr bwMode="auto">
            <a:xfrm>
              <a:off x="35496" y="91659"/>
              <a:ext cx="4536504" cy="2369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800" b="1" dirty="0" err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Tevatron</a:t>
              </a:r>
              <a:r>
                <a:rPr lang="en-US" sz="2800" b="1" dirty="0"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  </a:t>
              </a:r>
              <a:r>
                <a:rPr lang="en-US" sz="2800" dirty="0"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 </a:t>
              </a:r>
              <a:r>
                <a:rPr lang="en-US" sz="2000" dirty="0"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  </a:t>
              </a:r>
            </a:p>
            <a:p>
              <a:pPr algn="ctr"/>
              <a:r>
                <a:rPr lang="en-US" sz="2000" u="sng" dirty="0"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 </a:t>
              </a:r>
            </a:p>
            <a:p>
              <a:pPr algn="ctr"/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pp collider</a:t>
              </a:r>
              <a:r>
                <a:rPr lang="en-US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 </a:t>
              </a:r>
              <a:endPara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endParaRPr>
            </a:p>
            <a:p>
              <a:pPr algn="ctr"/>
              <a:endPara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endParaRPr>
            </a:p>
            <a:p>
              <a:pPr algn="ctr"/>
              <a:r>
                <a:rPr lang="en-US" sz="20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E ~ 1.8 </a:t>
              </a:r>
              <a:r>
                <a:rPr lang="en-US" sz="2000" dirty="0" err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TeV</a:t>
              </a:r>
              <a:r>
                <a:rPr lang="en-US" sz="20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: </a:t>
              </a:r>
              <a:r>
                <a:rPr lang="en-US" sz="2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L ~ 4fb</a:t>
              </a:r>
              <a:r>
                <a:rPr lang="en-US" sz="2000" baseline="30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–1</a:t>
              </a:r>
              <a:r>
                <a:rPr lang="en-US" sz="20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/ </a:t>
              </a:r>
              <a:r>
                <a:rPr lang="en-US" sz="20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experiment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644008" y="44624"/>
              <a:ext cx="4248472" cy="2369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LHC</a:t>
              </a:r>
            </a:p>
            <a:p>
              <a:pPr algn="ctr"/>
              <a:endPara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pp collider</a:t>
              </a:r>
              <a:r>
                <a:rPr lang="en-US" sz="20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 </a:t>
              </a:r>
            </a:p>
            <a:p>
              <a:pPr algn="ctr"/>
              <a:endPara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endParaRPr>
            </a:p>
            <a:p>
              <a:endPara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9" name="Рисунок 28" descr="atlas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81235" y="542245"/>
              <a:ext cx="1290222" cy="567483"/>
            </a:xfrm>
            <a:prstGeom prst="rect">
              <a:avLst/>
            </a:prstGeom>
          </p:spPr>
        </p:pic>
        <p:pic>
          <p:nvPicPr>
            <p:cNvPr id="30" name="Рисунок 29" descr="cms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41697" y="542245"/>
              <a:ext cx="938771" cy="780288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467544" y="2708920"/>
              <a:ext cx="2457724" cy="1015663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Charmonium</a:t>
              </a:r>
              <a:endPara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US" sz="20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Prompt production</a:t>
              </a: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US" sz="20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B meson decays </a:t>
              </a:r>
              <a:endPara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9473" name="Picture 1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221850" y="542245"/>
              <a:ext cx="1134126" cy="770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5" name="Picture 12" descr="d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7504" y="542245"/>
              <a:ext cx="1387377" cy="495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" name="Прямая соединительная линия 19"/>
            <p:cNvCxnSpPr/>
            <p:nvPr/>
          </p:nvCxnSpPr>
          <p:spPr>
            <a:xfrm>
              <a:off x="2051720" y="1844824"/>
              <a:ext cx="144016" cy="0"/>
            </a:xfrm>
            <a:prstGeom prst="line">
              <a:avLst/>
            </a:prstGeom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02E0EC-9393-9849-B5D7-DB1F06808A6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004" y="3431550"/>
            <a:ext cx="4762500" cy="3175000"/>
          </a:xfrm>
          <a:prstGeom prst="rect">
            <a:avLst/>
          </a:prstGeo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2FD7A1-4E07-324F-A3D8-371AF2AAD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411760" y="6356350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69929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5313543" y="71414"/>
            <a:ext cx="30748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X(3842) = </a:t>
            </a:r>
            <a:r>
              <a:rPr lang="el-GR" sz="2800" b="1" dirty="0">
                <a:solidFill>
                  <a:srgbClr val="C00000"/>
                </a:solidFill>
                <a:sym typeface="Symbol" pitchFamily="18" charset="2"/>
              </a:rPr>
              <a:t>ψ</a:t>
            </a:r>
            <a:r>
              <a:rPr lang="en-US" sz="2800" b="1" baseline="-25000" dirty="0">
                <a:solidFill>
                  <a:srgbClr val="C00000"/>
                </a:solidFill>
                <a:sym typeface="Symbol" pitchFamily="18" charset="2"/>
              </a:rPr>
              <a:t>3</a:t>
            </a:r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(1</a:t>
            </a:r>
            <a:r>
              <a:rPr lang="en-US" sz="2800" b="1" baseline="30000" dirty="0">
                <a:solidFill>
                  <a:srgbClr val="C00000"/>
                </a:solidFill>
                <a:sym typeface="Symbol" pitchFamily="18" charset="2"/>
              </a:rPr>
              <a:t>3</a:t>
            </a:r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D</a:t>
            </a:r>
            <a:r>
              <a:rPr lang="en-US" sz="2800" b="1" baseline="-25000" dirty="0">
                <a:solidFill>
                  <a:srgbClr val="C00000"/>
                </a:solidFill>
                <a:sym typeface="Symbol" pitchFamily="18" charset="2"/>
              </a:rPr>
              <a:t>3</a:t>
            </a:r>
            <a:r>
              <a:rPr lang="en-US" sz="2800" b="1" dirty="0">
                <a:solidFill>
                  <a:srgbClr val="C00000"/>
                </a:solidFill>
                <a:sym typeface="Symbol" pitchFamily="18" charset="2"/>
              </a:rPr>
              <a:t>)</a:t>
            </a:r>
            <a:endParaRPr lang="en-US" sz="2800" dirty="0">
              <a:solidFill>
                <a:srgbClr val="C00000"/>
              </a:solidFill>
              <a:sym typeface="Symbol" pitchFamily="18" charset="2"/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67C14675-19F2-BB48-B676-B2FCDF702065}"/>
              </a:ext>
            </a:extLst>
          </p:cNvPr>
          <p:cNvGrpSpPr/>
          <p:nvPr/>
        </p:nvGrpSpPr>
        <p:grpSpPr>
          <a:xfrm>
            <a:off x="4788024" y="3617168"/>
            <a:ext cx="4284662" cy="3124200"/>
            <a:chOff x="4823842" y="3501008"/>
            <a:chExt cx="4284662" cy="3124200"/>
          </a:xfrm>
        </p:grpSpPr>
        <p:pic>
          <p:nvPicPr>
            <p:cNvPr id="4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23842" y="3501008"/>
              <a:ext cx="4284662" cy="312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Выноска-облако 47"/>
            <p:cNvSpPr/>
            <p:nvPr/>
          </p:nvSpPr>
          <p:spPr bwMode="auto">
            <a:xfrm>
              <a:off x="8605589" y="4509120"/>
              <a:ext cx="430907" cy="390578"/>
            </a:xfrm>
            <a:prstGeom prst="cloudCallou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TextBox 9"/>
            <p:cNvSpPr txBox="1">
              <a:spLocks noChangeArrowheads="1"/>
            </p:cNvSpPr>
            <p:nvPr/>
          </p:nvSpPr>
          <p:spPr bwMode="auto">
            <a:xfrm>
              <a:off x="8604448" y="4499828"/>
              <a:ext cx="42030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b="1" dirty="0">
                  <a:solidFill>
                    <a:srgbClr val="FF0000"/>
                  </a:solidFill>
                </a:rPr>
                <a:t>ψ</a:t>
              </a:r>
              <a:r>
                <a:rPr lang="en-US" b="1" baseline="-25000" dirty="0">
                  <a:solidFill>
                    <a:srgbClr val="FF0000"/>
                  </a:solidFill>
                </a:rPr>
                <a:t>3</a:t>
              </a:r>
              <a:endParaRPr lang="ru-RU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46" name="Скругленный прямоугольник 45"/>
            <p:cNvSpPr/>
            <p:nvPr/>
          </p:nvSpPr>
          <p:spPr bwMode="auto">
            <a:xfrm>
              <a:off x="8676456" y="6237312"/>
              <a:ext cx="286644" cy="29073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sp>
        <p:nvSpPr>
          <p:cNvPr id="38" name="Text Box 51"/>
          <p:cNvSpPr txBox="1">
            <a:spLocks noChangeArrowheads="1"/>
          </p:cNvSpPr>
          <p:nvPr/>
        </p:nvSpPr>
        <p:spPr bwMode="auto">
          <a:xfrm>
            <a:off x="5292080" y="676434"/>
            <a:ext cx="259228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X(3842) → DD  </a:t>
            </a: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>
                <a:latin typeface="+mj-lt"/>
                <a:sym typeface="Symbol" pitchFamily="18" charset="2"/>
              </a:rPr>
              <a:t> </a:t>
            </a:r>
            <a:r>
              <a:rPr lang="ru-RU" sz="2000" b="1" dirty="0">
                <a:latin typeface="+mj-lt"/>
                <a:sym typeface="Symbol" pitchFamily="18" charset="2"/>
              </a:rPr>
              <a:t>    </a:t>
            </a:r>
            <a:r>
              <a:rPr lang="en-US" sz="2000" b="1" dirty="0">
                <a:latin typeface="+mj-lt"/>
                <a:sym typeface="Symbol" pitchFamily="18" charset="2"/>
              </a:rPr>
              <a:t> </a:t>
            </a:r>
            <a:r>
              <a:rPr lang="ru-RU" sz="2000" b="1" dirty="0">
                <a:latin typeface="+mj-lt"/>
                <a:sym typeface="Symbol" pitchFamily="18" charset="2"/>
              </a:rPr>
              <a:t>      </a:t>
            </a:r>
            <a:endParaRPr lang="en-US" sz="2000" b="1" dirty="0">
              <a:latin typeface="+mj-lt"/>
              <a:sym typeface="Symbol" pitchFamily="18" charset="2"/>
            </a:endParaRP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>
                <a:solidFill>
                  <a:srgbClr val="002060"/>
                </a:solidFill>
                <a:latin typeface="+mj-lt"/>
                <a:sym typeface="Symbol" pitchFamily="18" charset="2"/>
              </a:rPr>
              <a:t> 2</a:t>
            </a:r>
            <a:r>
              <a:rPr lang="en-US" sz="2000" b="1" baseline="30000" dirty="0">
                <a:solidFill>
                  <a:srgbClr val="002060"/>
                </a:solidFill>
                <a:latin typeface="+mj-lt"/>
                <a:sym typeface="Symbol" pitchFamily="18" charset="2"/>
              </a:rPr>
              <a:t>− −    </a:t>
            </a:r>
            <a:r>
              <a:rPr lang="en-US" sz="2000" b="1" dirty="0">
                <a:solidFill>
                  <a:srgbClr val="002060"/>
                </a:solidFill>
                <a:latin typeface="+mj-lt"/>
                <a:sym typeface="Symbol" pitchFamily="18" charset="2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3</a:t>
            </a:r>
            <a:r>
              <a:rPr lang="en-US" sz="2000" b="1" baseline="30000" dirty="0">
                <a:solidFill>
                  <a:srgbClr val="C00000"/>
                </a:solidFill>
                <a:latin typeface="+mj-lt"/>
                <a:sym typeface="Symbol" pitchFamily="18" charset="2"/>
              </a:rPr>
              <a:t>− −</a:t>
            </a: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b="1" dirty="0">
                <a:solidFill>
                  <a:srgbClr val="002060"/>
                </a:solidFill>
                <a:latin typeface="+mj-lt"/>
                <a:sym typeface="Symbol" pitchFamily="18" charset="2"/>
              </a:rPr>
              <a:t> </a:t>
            </a:r>
            <a:r>
              <a:rPr lang="en-US" sz="2000" b="1" baseline="-25000" dirty="0">
                <a:solidFill>
                  <a:srgbClr val="002060"/>
                </a:solidFill>
                <a:latin typeface="+mj-lt"/>
                <a:sym typeface="Symbol" pitchFamily="18" charset="2"/>
              </a:rPr>
              <a:t>2         </a:t>
            </a:r>
            <a:r>
              <a:rPr lang="en-US" sz="20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</a:t>
            </a:r>
            <a:r>
              <a:rPr lang="en-US" sz="2000" b="1" baseline="-25000" dirty="0">
                <a:solidFill>
                  <a:srgbClr val="C00000"/>
                </a:solidFill>
                <a:latin typeface="+mj-lt"/>
                <a:sym typeface="Symbol" pitchFamily="18" charset="2"/>
              </a:rPr>
              <a:t>3</a:t>
            </a:r>
            <a:r>
              <a:rPr lang="en-US" sz="20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 →</a:t>
            </a:r>
            <a:r>
              <a:rPr lang="en-US" sz="2000" b="1" baseline="-25000" dirty="0">
                <a:solidFill>
                  <a:srgbClr val="C00000"/>
                </a:solidFill>
                <a:latin typeface="+mj-lt"/>
                <a:sym typeface="Symbol" pitchFamily="18" charset="2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+mj-lt"/>
                <a:sym typeface="Symbol" pitchFamily="18" charset="2"/>
              </a:rPr>
              <a:t>DD </a:t>
            </a:r>
            <a:endParaRPr lang="en-US" sz="2000" b="1" baseline="-25000" dirty="0">
              <a:solidFill>
                <a:srgbClr val="C00000"/>
              </a:solidFill>
              <a:latin typeface="+mj-lt"/>
              <a:sym typeface="Symbol" pitchFamily="18" charset="2"/>
            </a:endParaRPr>
          </a:p>
          <a:p>
            <a:pPr>
              <a:buClr>
                <a:srgbClr val="000000"/>
              </a:buClr>
              <a:buSzPct val="100000"/>
            </a:pPr>
            <a:endParaRPr lang="ru-RU" b="1" dirty="0">
              <a:solidFill>
                <a:srgbClr val="000066"/>
              </a:solidFill>
              <a:latin typeface="+mj-lt"/>
              <a:sym typeface="Symbol" pitchFamily="18" charset="2"/>
            </a:endParaRPr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4932040" y="2082199"/>
            <a:ext cx="4176464" cy="1191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45" tIns="41473" rIns="82945" bIns="41473">
            <a:spAutoFit/>
          </a:bodyPr>
          <a:lstStyle/>
          <a:p>
            <a:pPr marL="285750" indent="-285750" eaLnBrk="1" hangingPunct="1">
              <a:buSzPct val="90000"/>
              <a:buFont typeface="Courier New" pitchFamily="49" charset="0"/>
              <a:buChar char="o"/>
            </a:pPr>
            <a:r>
              <a:rPr lang="en-US" dirty="0">
                <a:solidFill>
                  <a:srgbClr val="002060"/>
                </a:solidFill>
                <a:latin typeface="+mj-lt"/>
                <a:sym typeface="Symbol" pitchFamily="18" charset="2"/>
              </a:rPr>
              <a:t>  </a:t>
            </a:r>
            <a:r>
              <a:rPr lang="en-US" dirty="0">
                <a:solidFill>
                  <a:srgbClr val="002060"/>
                </a:solidFill>
                <a:sym typeface="Symbol" pitchFamily="18" charset="2"/>
              </a:rPr>
              <a:t>Decay to </a:t>
            </a:r>
            <a:r>
              <a:rPr lang="en-US" dirty="0">
                <a:solidFill>
                  <a:srgbClr val="C00000"/>
                </a:solidFill>
                <a:sym typeface="Symbol" pitchFamily="18" charset="2"/>
              </a:rPr>
              <a:t>DD </a:t>
            </a:r>
            <a:r>
              <a:rPr lang="en-US" dirty="0">
                <a:solidFill>
                  <a:srgbClr val="002060"/>
                </a:solidFill>
                <a:sym typeface="Symbol" pitchFamily="18" charset="2"/>
              </a:rPr>
              <a:t>should be prominent</a:t>
            </a:r>
          </a:p>
          <a:p>
            <a:pPr marL="285750" indent="-285750">
              <a:buSzPct val="90000"/>
              <a:buFont typeface="Courier New" pitchFamily="49" charset="0"/>
              <a:buChar char="o"/>
            </a:pPr>
            <a:r>
              <a:rPr lang="en-US" dirty="0">
                <a:solidFill>
                  <a:srgbClr val="002060"/>
                </a:solidFill>
                <a:cs typeface="Times New Roman"/>
                <a:sym typeface="Symbol" pitchFamily="18" charset="2"/>
              </a:rPr>
              <a:t>  </a:t>
            </a:r>
            <a:r>
              <a:rPr lang="el-GR" dirty="0">
                <a:solidFill>
                  <a:srgbClr val="C00000"/>
                </a:solidFill>
                <a:cs typeface="Times New Roman"/>
                <a:sym typeface="Symbol" pitchFamily="18" charset="2"/>
              </a:rPr>
              <a:t>Γ</a:t>
            </a:r>
            <a:r>
              <a:rPr lang="en-US" dirty="0">
                <a:solidFill>
                  <a:srgbClr val="C00000"/>
                </a:solidFill>
                <a:cs typeface="Times New Roman"/>
                <a:sym typeface="Symbol" pitchFamily="18" charset="2"/>
              </a:rPr>
              <a:t>(DD</a:t>
            </a:r>
            <a:r>
              <a:rPr lang="en-US" dirty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dirty="0">
                <a:solidFill>
                  <a:srgbClr val="C00000"/>
                </a:solidFill>
                <a:cs typeface="Times New Roman"/>
                <a:sym typeface="Symbol" pitchFamily="18" charset="2"/>
              </a:rPr>
              <a:t>) ~ 1 MeV,  </a:t>
            </a:r>
            <a:r>
              <a:rPr lang="en-US" dirty="0">
                <a:solidFill>
                  <a:srgbClr val="002060"/>
                </a:solidFill>
                <a:cs typeface="Times New Roman"/>
                <a:sym typeface="Symbol" pitchFamily="18" charset="2"/>
              </a:rPr>
              <a:t>due to </a:t>
            </a:r>
            <a:r>
              <a:rPr lang="en-US" dirty="0">
                <a:solidFill>
                  <a:srgbClr val="002060"/>
                </a:solidFill>
              </a:rPr>
              <a:t>small decay phase-space and L=3 centrifugal barrier!</a:t>
            </a:r>
          </a:p>
          <a:p>
            <a:pPr marL="285750" indent="-285750" eaLnBrk="1" hangingPunct="1">
              <a:buSzPct val="90000"/>
              <a:buFont typeface="Courier New" pitchFamily="49" charset="0"/>
              <a:buChar char="o"/>
            </a:pPr>
            <a:endParaRPr lang="en-US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47600" y="4077072"/>
            <a:ext cx="4324400" cy="26690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82945" tIns="41473" rIns="82945" bIns="41473">
            <a:spAutoFit/>
          </a:bodyPr>
          <a:lstStyle/>
          <a:p>
            <a:pPr defTabSz="829452"/>
            <a:r>
              <a:rPr lang="en-US" sz="2000" b="1" dirty="0">
                <a:solidFill>
                  <a:srgbClr val="002060"/>
                </a:solidFill>
              </a:rPr>
              <a:t>New narrow state </a:t>
            </a:r>
            <a:r>
              <a:rPr lang="en-US" sz="2000" b="1" dirty="0">
                <a:solidFill>
                  <a:srgbClr val="C00000"/>
                </a:solidFill>
              </a:rPr>
              <a:t>X(3842) at open charm threshold  </a:t>
            </a:r>
            <a:r>
              <a:rPr lang="en-US" sz="2000" b="1" dirty="0">
                <a:solidFill>
                  <a:srgbClr val="002060"/>
                </a:solidFill>
              </a:rPr>
              <a:t>is observed</a:t>
            </a:r>
          </a:p>
          <a:p>
            <a:pPr defTabSz="829452"/>
            <a:endParaRPr lang="en-US" sz="2000" b="1" dirty="0">
              <a:solidFill>
                <a:srgbClr val="002060"/>
              </a:solidFill>
            </a:endParaRPr>
          </a:p>
          <a:p>
            <a:pPr defTabSz="829452"/>
            <a:r>
              <a:rPr lang="en-US" sz="2000" b="1" dirty="0">
                <a:solidFill>
                  <a:srgbClr val="C00000"/>
                </a:solidFill>
              </a:rPr>
              <a:t>M = 3842.71 </a:t>
            </a: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 0.16  0.12 MeV</a:t>
            </a:r>
          </a:p>
          <a:p>
            <a:pPr marL="285750" indent="-285750" defTabSz="829452">
              <a:buFont typeface="Symbol" pitchFamily="2" charset="2"/>
              <a:buChar char="G"/>
            </a:pPr>
            <a:r>
              <a:rPr lang="en-US" sz="2000" b="1" dirty="0">
                <a:solidFill>
                  <a:srgbClr val="C00000"/>
                </a:solidFill>
                <a:sym typeface="Symbol" pitchFamily="18" charset="2"/>
              </a:rPr>
              <a:t>= 2.79  0.51  0.35 MeV</a:t>
            </a:r>
          </a:p>
          <a:p>
            <a:pPr defTabSz="829452"/>
            <a:endParaRPr lang="en-US" sz="2000" b="1" dirty="0">
              <a:solidFill>
                <a:srgbClr val="C00000"/>
              </a:solidFill>
              <a:sym typeface="Symbol" pitchFamily="18" charset="2"/>
            </a:endParaRPr>
          </a:p>
          <a:p>
            <a:pPr defTabSz="829452"/>
            <a:r>
              <a:rPr lang="en-US" sz="2400" b="1" dirty="0">
                <a:solidFill>
                  <a:srgbClr val="002060"/>
                </a:solidFill>
                <a:sym typeface="Symbol" pitchFamily="18" charset="2"/>
              </a:rPr>
              <a:t>Consistent with expected </a:t>
            </a:r>
            <a:r>
              <a:rPr lang="en-US" sz="2400" b="1" dirty="0">
                <a:solidFill>
                  <a:srgbClr val="C00000"/>
                </a:solidFill>
                <a:sym typeface="Symbol" pitchFamily="18" charset="2"/>
              </a:rPr>
              <a:t>1</a:t>
            </a:r>
            <a:r>
              <a:rPr lang="en-US" sz="2400" b="1" baseline="30000" dirty="0">
                <a:solidFill>
                  <a:srgbClr val="C00000"/>
                </a:solidFill>
                <a:sym typeface="Symbol" pitchFamily="18" charset="2"/>
              </a:rPr>
              <a:t>3</a:t>
            </a:r>
            <a:r>
              <a:rPr lang="en-US" sz="2400" b="1" dirty="0">
                <a:solidFill>
                  <a:srgbClr val="C00000"/>
                </a:solidFill>
                <a:sym typeface="Symbol" pitchFamily="18" charset="2"/>
              </a:rPr>
              <a:t>D</a:t>
            </a:r>
            <a:r>
              <a:rPr lang="en-US" sz="2400" b="1" baseline="-25000" dirty="0">
                <a:solidFill>
                  <a:srgbClr val="C00000"/>
                </a:solidFill>
                <a:sym typeface="Symbol" pitchFamily="18" charset="2"/>
              </a:rPr>
              <a:t>3 </a:t>
            </a:r>
            <a:r>
              <a:rPr lang="en-US" sz="2400" b="1" dirty="0">
                <a:solidFill>
                  <a:srgbClr val="002060"/>
                </a:solidFill>
                <a:sym typeface="Symbol" pitchFamily="18" charset="2"/>
              </a:rPr>
              <a:t>state</a:t>
            </a:r>
            <a:r>
              <a:rPr lang="en-US" sz="2400" b="1" baseline="-25000" dirty="0">
                <a:solidFill>
                  <a:srgbClr val="002060"/>
                </a:solidFill>
                <a:sym typeface="Symbol" pitchFamily="18" charset="2"/>
              </a:rPr>
              <a:t> </a:t>
            </a:r>
            <a:r>
              <a:rPr lang="el-GR" sz="2400" b="1" dirty="0">
                <a:solidFill>
                  <a:srgbClr val="C00000"/>
                </a:solidFill>
                <a:sym typeface="Symbol" pitchFamily="18" charset="2"/>
              </a:rPr>
              <a:t>ψ</a:t>
            </a:r>
            <a:r>
              <a:rPr lang="en-US" sz="2400" b="1" baseline="-25000" dirty="0">
                <a:solidFill>
                  <a:srgbClr val="C00000"/>
                </a:solidFill>
                <a:sym typeface="Symbol" pitchFamily="18" charset="2"/>
              </a:rPr>
              <a:t>3</a:t>
            </a:r>
            <a:r>
              <a:rPr lang="en-US" sz="2400" b="1" dirty="0">
                <a:solidFill>
                  <a:srgbClr val="C00000"/>
                </a:solidFill>
                <a:sym typeface="Symbol" pitchFamily="18" charset="2"/>
              </a:rPr>
              <a:t>(1D)</a:t>
            </a:r>
            <a:r>
              <a:rPr lang="en-US" sz="2400" b="1" dirty="0">
                <a:solidFill>
                  <a:srgbClr val="002060"/>
                </a:solidFill>
                <a:sym typeface="Symbol" pitchFamily="18" charset="2"/>
              </a:rPr>
              <a:t> with </a:t>
            </a:r>
            <a:r>
              <a:rPr lang="en-US" sz="2400" b="1" dirty="0">
                <a:solidFill>
                  <a:srgbClr val="C00000"/>
                </a:solidFill>
                <a:sym typeface="Symbol" pitchFamily="18" charset="2"/>
              </a:rPr>
              <a:t>J</a:t>
            </a:r>
            <a:r>
              <a:rPr lang="en-US" sz="2400" b="1" baseline="30000" dirty="0">
                <a:solidFill>
                  <a:srgbClr val="C00000"/>
                </a:solidFill>
                <a:sym typeface="Symbol" pitchFamily="18" charset="2"/>
              </a:rPr>
              <a:t>PC</a:t>
            </a:r>
            <a:r>
              <a:rPr lang="en-US" sz="2400" b="1" dirty="0">
                <a:solidFill>
                  <a:srgbClr val="C00000"/>
                </a:solidFill>
                <a:sym typeface="Symbol" pitchFamily="18" charset="2"/>
              </a:rPr>
              <a:t>=3</a:t>
            </a:r>
            <a:r>
              <a:rPr lang="en-US" sz="2400" b="1" baseline="30000" dirty="0">
                <a:solidFill>
                  <a:srgbClr val="C00000"/>
                </a:solidFill>
                <a:sym typeface="Symbol" pitchFamily="18" charset="2"/>
              </a:rPr>
              <a:t>--</a:t>
            </a:r>
            <a:r>
              <a:rPr lang="en-US" sz="2400" b="1" dirty="0">
                <a:solidFill>
                  <a:srgbClr val="C00000"/>
                </a:solidFill>
                <a:sym typeface="Symbol" pitchFamily="18" charset="2"/>
              </a:rPr>
              <a:t> 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761F4289-29AD-A040-9168-464CC2F10596}"/>
              </a:ext>
            </a:extLst>
          </p:cNvPr>
          <p:cNvGrpSpPr/>
          <p:nvPr/>
        </p:nvGrpSpPr>
        <p:grpSpPr>
          <a:xfrm>
            <a:off x="-5973" y="137983"/>
            <a:ext cx="4932209" cy="3888432"/>
            <a:chOff x="-5973" y="137983"/>
            <a:chExt cx="4932209" cy="3888432"/>
          </a:xfrm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301DE73A-B071-3D47-AC3E-F83AF704FB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973" y="137983"/>
              <a:ext cx="4932209" cy="3888432"/>
            </a:xfrm>
            <a:prstGeom prst="rect">
              <a:avLst/>
            </a:prstGeom>
          </p:spPr>
        </p:pic>
        <p:sp>
          <p:nvSpPr>
            <p:cNvPr id="10" name="Стрелка вверх 9">
              <a:extLst>
                <a:ext uri="{FF2B5EF4-FFF2-40B4-BE49-F238E27FC236}">
                  <a16:creationId xmlns:a16="http://schemas.microsoft.com/office/drawing/2014/main" id="{EC500AF7-B035-864A-8EE6-8FF53A087955}"/>
                </a:ext>
              </a:extLst>
            </p:cNvPr>
            <p:cNvSpPr/>
            <p:nvPr/>
          </p:nvSpPr>
          <p:spPr>
            <a:xfrm>
              <a:off x="1907704" y="2348968"/>
              <a:ext cx="108000" cy="792000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3" name="Облако 12">
            <a:extLst>
              <a:ext uri="{FF2B5EF4-FFF2-40B4-BE49-F238E27FC236}">
                <a16:creationId xmlns:a16="http://schemas.microsoft.com/office/drawing/2014/main" id="{9F78805E-D43E-F640-9CAE-E54A5127C25B}"/>
              </a:ext>
            </a:extLst>
          </p:cNvPr>
          <p:cNvSpPr/>
          <p:nvPr/>
        </p:nvSpPr>
        <p:spPr>
          <a:xfrm>
            <a:off x="3432150" y="692696"/>
            <a:ext cx="1080120" cy="914400"/>
          </a:xfrm>
          <a:prstGeom prst="cloud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NEW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60" name="Рисунок 59" descr="lhcb.jpg">
            <a:extLst>
              <a:ext uri="{FF2B5EF4-FFF2-40B4-BE49-F238E27FC236}">
                <a16:creationId xmlns:a16="http://schemas.microsoft.com/office/drawing/2014/main" id="{D45A7CD5-6EB7-D345-B950-958DB7F2F75D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96336" y="980728"/>
            <a:ext cx="1082087" cy="720080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F0D0701F-1231-B54C-9455-A6C9C0737587}"/>
              </a:ext>
            </a:extLst>
          </p:cNvPr>
          <p:cNvSpPr txBox="1"/>
          <p:nvPr/>
        </p:nvSpPr>
        <p:spPr>
          <a:xfrm>
            <a:off x="2728226" y="2721114"/>
            <a:ext cx="1569660" cy="646331"/>
          </a:xfrm>
          <a:prstGeom prst="rect">
            <a:avLst/>
          </a:prstGeom>
          <a:solidFill>
            <a:srgbClr val="EBEBEB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Run 1&amp;Run 2</a:t>
            </a:r>
          </a:p>
          <a:p>
            <a:r>
              <a:rPr lang="en-US" b="1" dirty="0"/>
              <a:t>        9 fb</a:t>
            </a:r>
            <a:r>
              <a:rPr lang="en-US" b="1" baseline="30000" dirty="0"/>
              <a:t>-1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D5B54EF-673F-7C49-A2B7-2F1DAB5FD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4904" y="6525344"/>
            <a:ext cx="2133600" cy="365125"/>
          </a:xfrm>
        </p:spPr>
        <p:txBody>
          <a:bodyPr/>
          <a:lstStyle/>
          <a:p>
            <a:fld id="{FF879202-E079-4A08-AD72-292CD527283F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5910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20284</TotalTime>
  <Words>4583</Words>
  <Application>Microsoft Macintosh PowerPoint</Application>
  <PresentationFormat>Экран (4:3)</PresentationFormat>
  <Paragraphs>908</Paragraphs>
  <Slides>47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47</vt:i4>
      </vt:variant>
    </vt:vector>
  </HeadingPairs>
  <TitlesOfParts>
    <vt:vector size="57" baseType="lpstr"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Тема Office</vt:lpstr>
      <vt:lpstr>Специальное оформление</vt:lpstr>
      <vt:lpstr>Оформление по умолчанию</vt:lpstr>
      <vt:lpstr>New States in Charmonium  and  Bottomonium Families</vt:lpstr>
      <vt:lpstr>Презентация PowerPoint</vt:lpstr>
      <vt:lpstr>Презентация PowerPoint</vt:lpstr>
      <vt:lpstr>Charm factory BESIII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e+e−→ D0D*–π+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Λb→ P+cK‒ → J/ψp K‒</vt:lpstr>
      <vt:lpstr>Презентация PowerPoint</vt:lpstr>
      <vt:lpstr>Bottomonium in the standard quark model </vt:lpstr>
      <vt:lpstr>Vector bottomonium states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To be done at Super-B &amp; Super c-τ Factories</vt:lpstr>
      <vt:lpstr>In conclusion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production of hadron resonances in e+e− collisions</dc:title>
  <dc:creator>Galya</dc:creator>
  <cp:lastModifiedBy>Microsoft Office User</cp:lastModifiedBy>
  <cp:revision>579</cp:revision>
  <dcterms:created xsi:type="dcterms:W3CDTF">2017-09-04T13:40:05Z</dcterms:created>
  <dcterms:modified xsi:type="dcterms:W3CDTF">2019-06-07T09:00:23Z</dcterms:modified>
</cp:coreProperties>
</file>