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2" r:id="rId5"/>
    <p:sldId id="270" r:id="rId6"/>
    <p:sldId id="281" r:id="rId7"/>
    <p:sldId id="272" r:id="rId8"/>
    <p:sldId id="273" r:id="rId9"/>
    <p:sldId id="274" r:id="rId10"/>
    <p:sldId id="278" r:id="rId11"/>
    <p:sldId id="275" r:id="rId12"/>
    <p:sldId id="285" r:id="rId13"/>
    <p:sldId id="280" r:id="rId14"/>
    <p:sldId id="277" r:id="rId15"/>
    <p:sldId id="276" r:id="rId16"/>
    <p:sldId id="282" r:id="rId17"/>
    <p:sldId id="271" r:id="rId18"/>
    <p:sldId id="283" r:id="rId19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76021" autoAdjust="0"/>
  </p:normalViewPr>
  <p:slideViewPr>
    <p:cSldViewPr snapToObjects="1" showGuides="1">
      <p:cViewPr>
        <p:scale>
          <a:sx n="70" d="100"/>
          <a:sy n="70" d="100"/>
        </p:scale>
        <p:origin x="-1302" y="-96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03/07/2017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03/07/2017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4990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455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448872" cy="1041648"/>
          </a:xfrm>
        </p:spPr>
        <p:txBody>
          <a:bodyPr/>
          <a:lstStyle/>
          <a:p>
            <a:r>
              <a:rPr lang="en-GB" dirty="0" smtClean="0"/>
              <a:t>Test plan overview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91966"/>
            <a:ext cx="6296744" cy="1381249"/>
          </a:xfrm>
        </p:spPr>
        <p:txBody>
          <a:bodyPr>
            <a:no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endParaRPr lang="en-GB" dirty="0"/>
          </a:p>
          <a:p>
            <a:pPr marL="342900" indent="-342900">
              <a:buAutoNum type="alphaUcPeriod"/>
            </a:pPr>
            <a:endParaRPr lang="en-GB" sz="1600" dirty="0" smtClean="0"/>
          </a:p>
          <a:p>
            <a:r>
              <a:rPr lang="en-GB" sz="1600" dirty="0" smtClean="0"/>
              <a:t>Acknowledgements: V. Parma, M. </a:t>
            </a:r>
            <a:r>
              <a:rPr lang="en-GB" sz="1600" dirty="0" err="1" smtClean="0"/>
              <a:t>Barberan</a:t>
            </a:r>
            <a:r>
              <a:rPr lang="en-GB" sz="1600" dirty="0" smtClean="0"/>
              <a:t>, L. Tavian</a:t>
            </a:r>
          </a:p>
          <a:p>
            <a:r>
              <a:rPr lang="en-GB" sz="1600" dirty="0" smtClean="0"/>
              <a:t>A. </a:t>
            </a:r>
            <a:r>
              <a:rPr lang="en-GB" sz="1600" dirty="0" err="1" smtClean="0"/>
              <a:t>Jacquemod</a:t>
            </a:r>
            <a:r>
              <a:rPr lang="en-GB" sz="1600" dirty="0" smtClean="0"/>
              <a:t>, A. </a:t>
            </a:r>
            <a:r>
              <a:rPr lang="en-GB" sz="1600" dirty="0" err="1" smtClean="0"/>
              <a:t>Perin</a:t>
            </a:r>
            <a:r>
              <a:rPr lang="en-GB" sz="1600" dirty="0" smtClean="0"/>
              <a:t>, F. </a:t>
            </a:r>
            <a:r>
              <a:rPr lang="en-GB" sz="1600" dirty="0" err="1" smtClean="0"/>
              <a:t>Dhalla</a:t>
            </a:r>
            <a:r>
              <a:rPr lang="en-GB" sz="1600" dirty="0" smtClean="0"/>
              <a:t>, G. </a:t>
            </a:r>
            <a:r>
              <a:rPr lang="en-GB" sz="1600" dirty="0" err="1" smtClean="0"/>
              <a:t>Willering</a:t>
            </a:r>
            <a:r>
              <a:rPr lang="en-GB" sz="1600" dirty="0" smtClean="0"/>
              <a:t>, M. </a:t>
            </a:r>
            <a:r>
              <a:rPr lang="en-GB" sz="1600" dirty="0" err="1" smtClean="0"/>
              <a:t>Bajko</a:t>
            </a:r>
            <a:r>
              <a:rPr lang="en-GB" sz="1600" dirty="0" smtClean="0"/>
              <a:t> for the activity in the SM-18  </a:t>
            </a:r>
          </a:p>
          <a:p>
            <a:endParaRPr lang="en-GB" sz="16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922" y="5733256"/>
            <a:ext cx="3760118" cy="857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istrator\Desktop\Doc\Hi-Lumi\Review_July2017\DFH\DFH with 2 lead and support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2" r="19642" b="4933"/>
          <a:stretch/>
        </p:blipFill>
        <p:spPr bwMode="auto">
          <a:xfrm>
            <a:off x="1306579" y="1628800"/>
            <a:ext cx="7347932" cy="458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20739" y="-44283"/>
            <a:ext cx="7920000" cy="720000"/>
          </a:xfrm>
        </p:spPr>
        <p:txBody>
          <a:bodyPr/>
          <a:lstStyle/>
          <a:p>
            <a:r>
              <a:rPr lang="en-GB" dirty="0" smtClean="0"/>
              <a:t>SC Link Cryostat with two 18 kA HTS leads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476684" y="873586"/>
            <a:ext cx="3536224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Feedbox</a:t>
            </a:r>
            <a:r>
              <a:rPr lang="en-GB" dirty="0" smtClean="0"/>
              <a:t> side unchanged</a:t>
            </a:r>
          </a:p>
          <a:p>
            <a:r>
              <a:rPr lang="en-GB" dirty="0" smtClean="0"/>
              <a:t>RT Short at the level of the leads</a:t>
            </a:r>
            <a:endParaRPr lang="en-GB" dirty="0"/>
          </a:p>
        </p:txBody>
      </p:sp>
      <p:pic>
        <p:nvPicPr>
          <p:cNvPr id="2052" name="Picture 4" descr="C:\Users\Administrator\Desktop\Doc\Hi-Lumi\Review_July2017\DFH\DFH integration Current lead 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22" b="5524"/>
          <a:stretch/>
        </p:blipFill>
        <p:spPr bwMode="auto">
          <a:xfrm>
            <a:off x="635907" y="692696"/>
            <a:ext cx="4618592" cy="299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82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5" b="2619"/>
          <a:stretch/>
        </p:blipFill>
        <p:spPr bwMode="auto">
          <a:xfrm rot="16200000">
            <a:off x="2191681" y="-1498983"/>
            <a:ext cx="4663440" cy="90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1537132"/>
            <a:ext cx="184731" cy="1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00" dirty="0"/>
          </a:p>
        </p:txBody>
      </p:sp>
      <p:grpSp>
        <p:nvGrpSpPr>
          <p:cNvPr id="8" name="Group 7"/>
          <p:cNvGrpSpPr/>
          <p:nvPr/>
        </p:nvGrpSpPr>
        <p:grpSpPr>
          <a:xfrm>
            <a:off x="2564515" y="3553356"/>
            <a:ext cx="1215397" cy="432048"/>
            <a:chOff x="2636523" y="3789040"/>
            <a:chExt cx="1215397" cy="432048"/>
          </a:xfrm>
        </p:grpSpPr>
        <p:sp>
          <p:nvSpPr>
            <p:cNvPr id="9" name="TextBox 8"/>
            <p:cNvSpPr txBox="1"/>
            <p:nvPr/>
          </p:nvSpPr>
          <p:spPr>
            <a:xfrm>
              <a:off x="2636523" y="3789040"/>
              <a:ext cx="1215397" cy="246221"/>
            </a:xfrm>
            <a:prstGeom prst="rect">
              <a:avLst/>
            </a:prstGeom>
            <a:noFill/>
            <a:ln w="25400"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SC Link Cryostat</a:t>
              </a:r>
              <a:endParaRPr lang="en-GB" sz="1000" b="1" dirty="0"/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>
            <a:xfrm flipH="1">
              <a:off x="3244221" y="4035261"/>
              <a:ext cx="1" cy="185827"/>
            </a:xfrm>
            <a:prstGeom prst="line">
              <a:avLst/>
            </a:prstGeom>
            <a:ln>
              <a:solidFill>
                <a:srgbClr val="00206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988000" y="4057412"/>
            <a:ext cx="449162" cy="432047"/>
            <a:chOff x="3042718" y="4293096"/>
            <a:chExt cx="449162" cy="432047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275856" y="4293096"/>
              <a:ext cx="0" cy="185826"/>
            </a:xfrm>
            <a:prstGeom prst="line">
              <a:avLst/>
            </a:prstGeom>
            <a:ln>
              <a:solidFill>
                <a:srgbClr val="00206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042718" y="4478922"/>
              <a:ext cx="449162" cy="246221"/>
            </a:xfrm>
            <a:prstGeom prst="rect">
              <a:avLst/>
            </a:prstGeom>
            <a:noFill/>
            <a:ln w="25400"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DFH</a:t>
              </a:r>
              <a:endParaRPr lang="en-GB" sz="10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221831" y="3024417"/>
            <a:ext cx="2598788" cy="868073"/>
            <a:chOff x="3221831" y="3260101"/>
            <a:chExt cx="2598788" cy="868073"/>
          </a:xfrm>
        </p:grpSpPr>
        <p:sp>
          <p:nvSpPr>
            <p:cNvPr id="15" name="TextBox 14"/>
            <p:cNvSpPr txBox="1"/>
            <p:nvPr/>
          </p:nvSpPr>
          <p:spPr>
            <a:xfrm>
              <a:off x="3221831" y="3260101"/>
              <a:ext cx="2598788" cy="40011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SC Link Cryostat</a:t>
              </a:r>
            </a:p>
            <a:p>
              <a:r>
                <a:rPr lang="en-GB" sz="1000" dirty="0" smtClean="0"/>
                <a:t>SC Link Cryostat + DFH + 2 Leads (18 kA)</a:t>
              </a:r>
              <a:endParaRPr lang="en-GB" sz="10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851920" y="3660211"/>
              <a:ext cx="0" cy="4679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932040" y="3913395"/>
            <a:ext cx="3584636" cy="457459"/>
            <a:chOff x="3603817" y="3616330"/>
            <a:chExt cx="3584636" cy="575016"/>
          </a:xfrm>
        </p:grpSpPr>
        <p:sp>
          <p:nvSpPr>
            <p:cNvPr id="21" name="TextBox 20"/>
            <p:cNvSpPr txBox="1"/>
            <p:nvPr/>
          </p:nvSpPr>
          <p:spPr>
            <a:xfrm>
              <a:off x="3603817" y="3616330"/>
              <a:ext cx="3584636" cy="309494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DFX + SC Link Cryostat + </a:t>
              </a:r>
              <a:r>
                <a:rPr lang="en-GB" sz="1000" b="1" dirty="0" smtClean="0">
                  <a:solidFill>
                    <a:srgbClr val="FF0000"/>
                  </a:solidFill>
                </a:rPr>
                <a:t>DFH + All leads Triplets and D1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843298" y="3925824"/>
              <a:ext cx="0" cy="2655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547662" y="4489461"/>
            <a:ext cx="1824538" cy="457701"/>
            <a:chOff x="4619972" y="4725145"/>
            <a:chExt cx="1824538" cy="457701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5518453" y="4725145"/>
              <a:ext cx="0" cy="2160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619972" y="4936625"/>
              <a:ext cx="1824538" cy="246221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Removal from area for String</a:t>
              </a:r>
              <a:endParaRPr lang="en-GB" sz="10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076056" y="4597472"/>
            <a:ext cx="1156086" cy="1290337"/>
            <a:chOff x="5076056" y="4833156"/>
            <a:chExt cx="1156086" cy="1290337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5608554" y="4833156"/>
              <a:ext cx="0" cy="10441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076056" y="5877272"/>
              <a:ext cx="1156086" cy="246221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String installation</a:t>
              </a:r>
              <a:endParaRPr lang="en-GB" sz="1000" dirty="0"/>
            </a:p>
          </p:txBody>
        </p:sp>
      </p:grpSp>
      <p:sp>
        <p:nvSpPr>
          <p:cNvPr id="32" name="5-Point Star 31"/>
          <p:cNvSpPr/>
          <p:nvPr/>
        </p:nvSpPr>
        <p:spPr>
          <a:xfrm>
            <a:off x="5652120" y="4159616"/>
            <a:ext cx="288032" cy="246221"/>
          </a:xfrm>
          <a:prstGeom prst="star5">
            <a:avLst/>
          </a:prstGeom>
          <a:solidFill>
            <a:srgbClr val="FFFF00">
              <a:alpha val="62000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940152" y="4159616"/>
            <a:ext cx="877163" cy="276999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String test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459509" y="3888754"/>
            <a:ext cx="8082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Demonstrator</a:t>
            </a:r>
            <a:endParaRPr lang="en-GB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1568641" y="4202008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Prototype</a:t>
            </a:r>
            <a:endParaRPr lang="en-GB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1557547" y="1393696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SC Wire</a:t>
            </a:r>
            <a:endParaRPr lang="en-GB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1498236" y="1726316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SC Cable</a:t>
            </a:r>
            <a:endParaRPr lang="en-GB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1550880" y="2401228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SC Links</a:t>
            </a:r>
            <a:endParaRPr lang="en-GB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1259632" y="1105084"/>
            <a:ext cx="8386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Current Leads</a:t>
            </a:r>
            <a:endParaRPr lang="en-GB" sz="800" dirty="0"/>
          </a:p>
        </p:txBody>
      </p:sp>
      <p:sp>
        <p:nvSpPr>
          <p:cNvPr id="40" name="Titre 1"/>
          <p:cNvSpPr>
            <a:spLocks noGrp="1"/>
          </p:cNvSpPr>
          <p:nvPr>
            <p:ph type="title"/>
          </p:nvPr>
        </p:nvSpPr>
        <p:spPr>
          <a:xfrm>
            <a:off x="581655" y="-53589"/>
            <a:ext cx="7920000" cy="720000"/>
          </a:xfrm>
        </p:spPr>
        <p:txBody>
          <a:bodyPr/>
          <a:lstStyle/>
          <a:p>
            <a:r>
              <a:rPr lang="en-GB" dirty="0" smtClean="0"/>
              <a:t>Test plan</a:t>
            </a:r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2123728" y="3553356"/>
            <a:ext cx="5072222" cy="2771571"/>
            <a:chOff x="2123728" y="3553356"/>
            <a:chExt cx="5072222" cy="2771571"/>
          </a:xfrm>
        </p:grpSpPr>
        <p:grpSp>
          <p:nvGrpSpPr>
            <p:cNvPr id="17" name="Group 16"/>
            <p:cNvGrpSpPr/>
            <p:nvPr/>
          </p:nvGrpSpPr>
          <p:grpSpPr>
            <a:xfrm>
              <a:off x="4017882" y="3553356"/>
              <a:ext cx="3050835" cy="519194"/>
              <a:chOff x="3603817" y="3642787"/>
              <a:chExt cx="3050835" cy="519194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3603817" y="3642787"/>
                <a:ext cx="3050835" cy="246221"/>
              </a:xfrm>
              <a:prstGeom prst="rect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 smtClean="0">
                    <a:solidFill>
                      <a:srgbClr val="FF0000"/>
                    </a:solidFill>
                  </a:rPr>
                  <a:t>DFX </a:t>
                </a:r>
                <a:r>
                  <a:rPr lang="en-GB" sz="1000" dirty="0" smtClean="0"/>
                  <a:t>+ SC Link Cryostat + DFH + 2 Leads (18 kA)*</a:t>
                </a:r>
                <a:endParaRPr lang="en-GB" sz="1000" dirty="0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3797895" y="3894192"/>
                <a:ext cx="0" cy="267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/>
            <p:cNvSpPr txBox="1"/>
            <p:nvPr/>
          </p:nvSpPr>
          <p:spPr>
            <a:xfrm>
              <a:off x="2123728" y="6017150"/>
              <a:ext cx="50722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*One full size final cable assembly made in industry available 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5604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5" b="2619"/>
          <a:stretch/>
        </p:blipFill>
        <p:spPr bwMode="auto">
          <a:xfrm rot="16200000">
            <a:off x="2191681" y="-1498983"/>
            <a:ext cx="4663440" cy="90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1537132"/>
            <a:ext cx="184731" cy="1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00" dirty="0"/>
          </a:p>
        </p:txBody>
      </p:sp>
      <p:grpSp>
        <p:nvGrpSpPr>
          <p:cNvPr id="8" name="Group 7"/>
          <p:cNvGrpSpPr/>
          <p:nvPr/>
        </p:nvGrpSpPr>
        <p:grpSpPr>
          <a:xfrm>
            <a:off x="2564515" y="3553356"/>
            <a:ext cx="1215397" cy="432048"/>
            <a:chOff x="2636523" y="3789040"/>
            <a:chExt cx="1215397" cy="432048"/>
          </a:xfrm>
        </p:grpSpPr>
        <p:sp>
          <p:nvSpPr>
            <p:cNvPr id="9" name="TextBox 8"/>
            <p:cNvSpPr txBox="1"/>
            <p:nvPr/>
          </p:nvSpPr>
          <p:spPr>
            <a:xfrm>
              <a:off x="2636523" y="3789040"/>
              <a:ext cx="1215397" cy="246221"/>
            </a:xfrm>
            <a:prstGeom prst="rect">
              <a:avLst/>
            </a:prstGeom>
            <a:noFill/>
            <a:ln w="25400"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SC Link Cryostat</a:t>
              </a:r>
              <a:endParaRPr lang="en-GB" sz="1000" b="1" dirty="0"/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>
            <a:xfrm flipH="1">
              <a:off x="3244221" y="4035261"/>
              <a:ext cx="1" cy="185827"/>
            </a:xfrm>
            <a:prstGeom prst="line">
              <a:avLst/>
            </a:prstGeom>
            <a:ln>
              <a:solidFill>
                <a:srgbClr val="00206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988000" y="4057412"/>
            <a:ext cx="449162" cy="432047"/>
            <a:chOff x="3042718" y="4293096"/>
            <a:chExt cx="449162" cy="432047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275856" y="4293096"/>
              <a:ext cx="0" cy="185826"/>
            </a:xfrm>
            <a:prstGeom prst="line">
              <a:avLst/>
            </a:prstGeom>
            <a:ln>
              <a:solidFill>
                <a:srgbClr val="00206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042718" y="4478922"/>
              <a:ext cx="449162" cy="246221"/>
            </a:xfrm>
            <a:prstGeom prst="rect">
              <a:avLst/>
            </a:prstGeom>
            <a:noFill/>
            <a:ln w="25400"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DFH</a:t>
              </a:r>
              <a:endParaRPr lang="en-GB" sz="10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221831" y="3024417"/>
            <a:ext cx="2598788" cy="868073"/>
            <a:chOff x="3221831" y="3260101"/>
            <a:chExt cx="2598788" cy="868073"/>
          </a:xfrm>
        </p:grpSpPr>
        <p:sp>
          <p:nvSpPr>
            <p:cNvPr id="15" name="TextBox 14"/>
            <p:cNvSpPr txBox="1"/>
            <p:nvPr/>
          </p:nvSpPr>
          <p:spPr>
            <a:xfrm>
              <a:off x="3221831" y="3260101"/>
              <a:ext cx="2598788" cy="40011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SC Link Cryostat</a:t>
              </a:r>
            </a:p>
            <a:p>
              <a:r>
                <a:rPr lang="en-GB" sz="1000" dirty="0" smtClean="0"/>
                <a:t>SC Link Cryostat + DFH + 2 Leads (18 kA)</a:t>
              </a:r>
              <a:endParaRPr lang="en-GB" sz="10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851920" y="3660211"/>
              <a:ext cx="0" cy="4679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4017882" y="3553356"/>
            <a:ext cx="3001143" cy="519194"/>
            <a:chOff x="3603817" y="3642787"/>
            <a:chExt cx="3001143" cy="519194"/>
          </a:xfrm>
        </p:grpSpPr>
        <p:sp>
          <p:nvSpPr>
            <p:cNvPr id="18" name="TextBox 17"/>
            <p:cNvSpPr txBox="1"/>
            <p:nvPr/>
          </p:nvSpPr>
          <p:spPr>
            <a:xfrm>
              <a:off x="3603817" y="3642787"/>
              <a:ext cx="3001143" cy="246221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DFX + SC Link Cryostat + DFH + 2 Leads (18 kA)</a:t>
              </a:r>
              <a:endParaRPr lang="en-GB" sz="10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3797895" y="3894192"/>
              <a:ext cx="0" cy="2677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932040" y="3913395"/>
            <a:ext cx="3485249" cy="457459"/>
            <a:chOff x="3603817" y="3616330"/>
            <a:chExt cx="3485249" cy="575016"/>
          </a:xfrm>
        </p:grpSpPr>
        <p:sp>
          <p:nvSpPr>
            <p:cNvPr id="21" name="TextBox 20"/>
            <p:cNvSpPr txBox="1"/>
            <p:nvPr/>
          </p:nvSpPr>
          <p:spPr>
            <a:xfrm>
              <a:off x="3603817" y="3616330"/>
              <a:ext cx="3485249" cy="309494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DFX + SC Link Cryostat + DFH + All leads Triplets and D1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843298" y="3925824"/>
              <a:ext cx="0" cy="2655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547662" y="4489461"/>
            <a:ext cx="1824538" cy="457701"/>
            <a:chOff x="4619972" y="4725145"/>
            <a:chExt cx="1824538" cy="457701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5518453" y="4725145"/>
              <a:ext cx="0" cy="2160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619972" y="4936625"/>
              <a:ext cx="1824538" cy="246221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Removal from area for String</a:t>
              </a:r>
              <a:endParaRPr lang="en-GB" sz="10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184781" y="4597472"/>
            <a:ext cx="950901" cy="858289"/>
            <a:chOff x="6184781" y="4833156"/>
            <a:chExt cx="950901" cy="858289"/>
          </a:xfrm>
        </p:grpSpPr>
        <p:cxnSp>
          <p:nvCxnSpPr>
            <p:cNvPr id="27" name="Straight Arrow Connector 26"/>
            <p:cNvCxnSpPr/>
            <p:nvPr/>
          </p:nvCxnSpPr>
          <p:spPr>
            <a:xfrm flipV="1">
              <a:off x="6660232" y="4833156"/>
              <a:ext cx="0" cy="61206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184781" y="5445224"/>
              <a:ext cx="950901" cy="246221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Test of series</a:t>
              </a:r>
              <a:endParaRPr lang="en-GB" sz="10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076056" y="4597472"/>
            <a:ext cx="1156086" cy="1290337"/>
            <a:chOff x="5076056" y="4833156"/>
            <a:chExt cx="1156086" cy="1290337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5608554" y="4833156"/>
              <a:ext cx="0" cy="10441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076056" y="5877272"/>
              <a:ext cx="1156086" cy="246221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String installation</a:t>
              </a:r>
              <a:endParaRPr lang="en-GB" sz="1000" dirty="0"/>
            </a:p>
          </p:txBody>
        </p:sp>
      </p:grpSp>
      <p:sp>
        <p:nvSpPr>
          <p:cNvPr id="32" name="5-Point Star 31"/>
          <p:cNvSpPr/>
          <p:nvPr/>
        </p:nvSpPr>
        <p:spPr>
          <a:xfrm>
            <a:off x="5652120" y="4159616"/>
            <a:ext cx="288032" cy="246221"/>
          </a:xfrm>
          <a:prstGeom prst="star5">
            <a:avLst/>
          </a:prstGeom>
          <a:solidFill>
            <a:srgbClr val="FFFF00">
              <a:alpha val="62000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940152" y="4159616"/>
            <a:ext cx="877163" cy="276999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String test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459509" y="3888754"/>
            <a:ext cx="8082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Demonstrator</a:t>
            </a:r>
            <a:endParaRPr lang="en-GB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1568641" y="4202008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Prototype</a:t>
            </a:r>
            <a:endParaRPr lang="en-GB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1557547" y="1393696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SC Wire</a:t>
            </a:r>
            <a:endParaRPr lang="en-GB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1498236" y="1726316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SC Cable</a:t>
            </a:r>
            <a:endParaRPr lang="en-GB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1550880" y="2401228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SC Links</a:t>
            </a:r>
            <a:endParaRPr lang="en-GB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1259632" y="1105084"/>
            <a:ext cx="8386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Current Leads</a:t>
            </a:r>
            <a:endParaRPr lang="en-GB" sz="800" dirty="0"/>
          </a:p>
        </p:txBody>
      </p:sp>
      <p:sp>
        <p:nvSpPr>
          <p:cNvPr id="40" name="Titre 1"/>
          <p:cNvSpPr>
            <a:spLocks noGrp="1"/>
          </p:cNvSpPr>
          <p:nvPr>
            <p:ph type="title"/>
          </p:nvPr>
        </p:nvSpPr>
        <p:spPr>
          <a:xfrm>
            <a:off x="581655" y="-53589"/>
            <a:ext cx="7920000" cy="720000"/>
          </a:xfrm>
        </p:spPr>
        <p:txBody>
          <a:bodyPr/>
          <a:lstStyle/>
          <a:p>
            <a:r>
              <a:rPr lang="en-GB" dirty="0" smtClean="0"/>
              <a:t>Test plan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2123728" y="6017150"/>
            <a:ext cx="5072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*One full size final cable assembly made in industry available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0887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 of series:</a:t>
            </a:r>
          </a:p>
          <a:p>
            <a:pPr lvl="1"/>
            <a:r>
              <a:rPr lang="en-GB" dirty="0" smtClean="0"/>
              <a:t>Measurement of all </a:t>
            </a:r>
            <a:r>
              <a:rPr lang="en-GB" u="sng" dirty="0" smtClean="0"/>
              <a:t>current leads </a:t>
            </a:r>
            <a:r>
              <a:rPr lang="en-GB" dirty="0" smtClean="0"/>
              <a:t>(as for LHC)</a:t>
            </a:r>
          </a:p>
          <a:p>
            <a:pPr lvl="1"/>
            <a:r>
              <a:rPr lang="en-GB" dirty="0" smtClean="0"/>
              <a:t>Measurement of all </a:t>
            </a:r>
            <a:r>
              <a:rPr lang="en-GB" u="sng" dirty="0" smtClean="0"/>
              <a:t>Superconducting </a:t>
            </a:r>
            <a:r>
              <a:rPr lang="en-GB" u="sng" dirty="0"/>
              <a:t>L</a:t>
            </a:r>
            <a:r>
              <a:rPr lang="en-GB" u="sng" dirty="0" smtClean="0"/>
              <a:t>inks</a:t>
            </a:r>
          </a:p>
          <a:p>
            <a:pPr marL="450850" lvl="1" indent="-450850"/>
            <a:r>
              <a:rPr lang="en-GB" dirty="0" smtClean="0"/>
              <a:t>Required a dedicated test station in the SM-18, where leads and link will be connected for being tested in nominal operating conditions and at maximum current (see presentation of M. </a:t>
            </a:r>
            <a:r>
              <a:rPr lang="en-GB" dirty="0" err="1" smtClean="0"/>
              <a:t>Bajko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81655" y="-53589"/>
            <a:ext cx="7920000" cy="720000"/>
          </a:xfrm>
        </p:spPr>
        <p:txBody>
          <a:bodyPr/>
          <a:lstStyle/>
          <a:p>
            <a:r>
              <a:rPr lang="en-GB" dirty="0" smtClean="0"/>
              <a:t>Test 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53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655" y="717967"/>
            <a:ext cx="7920000" cy="4906963"/>
          </a:xfrm>
        </p:spPr>
        <p:txBody>
          <a:bodyPr/>
          <a:lstStyle/>
          <a:p>
            <a:r>
              <a:rPr lang="en-GB" sz="2600" dirty="0" smtClean="0"/>
              <a:t>Significant test activity has been performed </a:t>
            </a:r>
          </a:p>
          <a:p>
            <a:r>
              <a:rPr lang="en-GB" sz="2600" dirty="0" smtClean="0"/>
              <a:t>A plan/strategy for the future test programme has been established. It consists of intermediate steps for enabling validation of demonstrators, prototypes, sub-components, QPS and cryogenic control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A complete prototype system (DFX, DFH, Current Leads) will be used for the powering of the String. This prototype system will be fully tested before integration – and operation-  in the String</a:t>
            </a:r>
          </a:p>
          <a:p>
            <a:pPr marL="0" indent="0">
              <a:buNone/>
            </a:pPr>
            <a:r>
              <a:rPr lang="en-GB" sz="2600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81655" y="-53589"/>
            <a:ext cx="7920000" cy="7200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37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2470776"/>
            <a:ext cx="4740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smtClean="0">
                <a:solidFill>
                  <a:schemeClr val="bg2"/>
                </a:solidFill>
              </a:rPr>
              <a:t>Thanks for your attention !</a:t>
            </a:r>
            <a:endParaRPr lang="en-GB" sz="2800" b="1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04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1655" y="-53589"/>
            <a:ext cx="7920000" cy="7200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261711" y="163686"/>
            <a:ext cx="8515654" cy="655266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GB" sz="2000" dirty="0" smtClean="0"/>
          </a:p>
          <a:p>
            <a:pPr marL="444500" lvl="1" indent="-352425"/>
            <a:endParaRPr lang="en-GB" dirty="0" smtClean="0"/>
          </a:p>
          <a:p>
            <a:pPr marL="444500" lvl="1" indent="-352425"/>
            <a:r>
              <a:rPr lang="en-GB" sz="2800" dirty="0" smtClean="0"/>
              <a:t>Introduction</a:t>
            </a:r>
            <a:endParaRPr lang="en-GB" sz="2800" dirty="0"/>
          </a:p>
          <a:p>
            <a:pPr marL="444500" lvl="1" indent="-352425"/>
            <a:r>
              <a:rPr lang="en-GB" sz="2800" dirty="0" smtClean="0"/>
              <a:t>Master plan of WP6a</a:t>
            </a:r>
          </a:p>
          <a:p>
            <a:pPr marL="444500" lvl="1" indent="-352425"/>
            <a:r>
              <a:rPr lang="en-GB" sz="2800" dirty="0" smtClean="0"/>
              <a:t>Key steps of validation</a:t>
            </a:r>
          </a:p>
          <a:p>
            <a:pPr marL="444500" lvl="1" indent="-352425"/>
            <a:r>
              <a:rPr lang="en-GB" sz="2800" dirty="0" smtClean="0"/>
              <a:t>Strategy for the test series production</a:t>
            </a:r>
          </a:p>
          <a:p>
            <a:pPr marL="444500" lvl="1" indent="-352425"/>
            <a:r>
              <a:rPr lang="en-GB" sz="2800" dirty="0" smtClean="0"/>
              <a:t>Conclusions</a:t>
            </a:r>
          </a:p>
          <a:p>
            <a:pPr marL="492125" lvl="2" indent="0">
              <a:buNone/>
            </a:pPr>
            <a:endParaRPr lang="en-GB" dirty="0"/>
          </a:p>
          <a:p>
            <a:pPr marL="92075" lvl="1" indent="352425"/>
            <a:endParaRPr lang="en-GB" dirty="0" smtClean="0"/>
          </a:p>
          <a:p>
            <a:pPr marL="92075" lvl="1" indent="365125"/>
            <a:endParaRPr lang="en-GB" dirty="0" smtClean="0"/>
          </a:p>
          <a:p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9020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76604"/>
            <a:ext cx="5400600" cy="4906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Significant amount of measurements for  validation of MgB</a:t>
            </a:r>
            <a:r>
              <a:rPr lang="en-GB" baseline="-25000" dirty="0" smtClean="0"/>
              <a:t>2</a:t>
            </a:r>
            <a:r>
              <a:rPr lang="en-GB" dirty="0" smtClean="0"/>
              <a:t> wires, MgB</a:t>
            </a:r>
            <a:r>
              <a:rPr lang="en-GB" baseline="-25000" dirty="0" smtClean="0"/>
              <a:t>2</a:t>
            </a:r>
            <a:r>
              <a:rPr lang="en-GB" dirty="0" smtClean="0"/>
              <a:t> cables, splices in nominal operating conditions and in </a:t>
            </a:r>
            <a:r>
              <a:rPr lang="en-GB" dirty="0" err="1" smtClean="0"/>
              <a:t>LHe</a:t>
            </a:r>
            <a:r>
              <a:rPr lang="en-GB" dirty="0" smtClean="0"/>
              <a:t> have been performed in the past</a:t>
            </a:r>
          </a:p>
          <a:p>
            <a:r>
              <a:rPr lang="en-GB" dirty="0" smtClean="0"/>
              <a:t>A dedicated test station has been designed and constructed for measurement of SC cabled and splices in nominal cryogenic conditions (operational from 2014 until 2016) 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81655" y="-53589"/>
            <a:ext cx="7920000" cy="720000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pic>
        <p:nvPicPr>
          <p:cNvPr id="3074" name="Picture 2" descr="C:\Users\Administrator\Desktop\Doc\Hi-Lumi\Foto\1305140_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5" r="27592"/>
          <a:stretch/>
        </p:blipFill>
        <p:spPr bwMode="auto">
          <a:xfrm>
            <a:off x="6372200" y="260648"/>
            <a:ext cx="1801498" cy="632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36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A. Ballarino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5" b="2619"/>
          <a:stretch/>
        </p:blipFill>
        <p:spPr bwMode="auto">
          <a:xfrm rot="16200000">
            <a:off x="2191681" y="-1498983"/>
            <a:ext cx="4663440" cy="90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0" y="1537132"/>
            <a:ext cx="184731" cy="1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2564515" y="3553356"/>
            <a:ext cx="1215397" cy="432048"/>
            <a:chOff x="2636523" y="3789040"/>
            <a:chExt cx="1215397" cy="432048"/>
          </a:xfrm>
        </p:grpSpPr>
        <p:sp>
          <p:nvSpPr>
            <p:cNvPr id="14" name="TextBox 13"/>
            <p:cNvSpPr txBox="1"/>
            <p:nvPr/>
          </p:nvSpPr>
          <p:spPr>
            <a:xfrm>
              <a:off x="2636523" y="3789040"/>
              <a:ext cx="1215397" cy="246221"/>
            </a:xfrm>
            <a:prstGeom prst="rect">
              <a:avLst/>
            </a:prstGeom>
            <a:noFill/>
            <a:ln w="25400"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SC Link Cryostat</a:t>
              </a:r>
              <a:endParaRPr lang="en-GB" sz="1000" b="1" dirty="0"/>
            </a:p>
          </p:txBody>
        </p:sp>
        <p:cxnSp>
          <p:nvCxnSpPr>
            <p:cNvPr id="15" name="Straight Connector 14"/>
            <p:cNvCxnSpPr>
              <a:stCxn id="14" idx="2"/>
            </p:cNvCxnSpPr>
            <p:nvPr/>
          </p:nvCxnSpPr>
          <p:spPr>
            <a:xfrm flipH="1">
              <a:off x="3244221" y="4035261"/>
              <a:ext cx="1" cy="185827"/>
            </a:xfrm>
            <a:prstGeom prst="line">
              <a:avLst/>
            </a:prstGeom>
            <a:ln>
              <a:solidFill>
                <a:srgbClr val="00206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988000" y="4057412"/>
            <a:ext cx="449162" cy="432047"/>
            <a:chOff x="3042718" y="4293096"/>
            <a:chExt cx="449162" cy="432047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3275856" y="4293096"/>
              <a:ext cx="0" cy="185826"/>
            </a:xfrm>
            <a:prstGeom prst="line">
              <a:avLst/>
            </a:prstGeom>
            <a:ln>
              <a:solidFill>
                <a:srgbClr val="00206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042718" y="4478922"/>
              <a:ext cx="449162" cy="246221"/>
            </a:xfrm>
            <a:prstGeom prst="rect">
              <a:avLst/>
            </a:prstGeom>
            <a:noFill/>
            <a:ln w="25400"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DFH</a:t>
              </a:r>
              <a:endParaRPr lang="en-GB" sz="1000" b="1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21831" y="3024417"/>
            <a:ext cx="2598788" cy="868073"/>
            <a:chOff x="3221831" y="3260101"/>
            <a:chExt cx="2598788" cy="868073"/>
          </a:xfrm>
        </p:grpSpPr>
        <p:sp>
          <p:nvSpPr>
            <p:cNvPr id="23" name="TextBox 22"/>
            <p:cNvSpPr txBox="1"/>
            <p:nvPr/>
          </p:nvSpPr>
          <p:spPr>
            <a:xfrm>
              <a:off x="3221831" y="3260101"/>
              <a:ext cx="2598788" cy="40011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SC Link Cryostat (60 m long)</a:t>
              </a:r>
            </a:p>
            <a:p>
              <a:r>
                <a:rPr lang="en-GB" sz="1000" dirty="0" smtClean="0"/>
                <a:t>SC Link Cryostat + DFH + 2 Leads (18 kA)</a:t>
              </a:r>
              <a:endParaRPr lang="en-GB" sz="10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3851920" y="3660211"/>
              <a:ext cx="0" cy="4679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1459509" y="3888754"/>
            <a:ext cx="8082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Demonstrator</a:t>
            </a:r>
            <a:endParaRPr lang="en-GB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1568641" y="4202008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Prototype</a:t>
            </a:r>
            <a:endParaRPr lang="en-GB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1557547" y="1393696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SC Wire</a:t>
            </a:r>
            <a:endParaRPr lang="en-GB" sz="800" dirty="0"/>
          </a:p>
        </p:txBody>
      </p:sp>
      <p:sp>
        <p:nvSpPr>
          <p:cNvPr id="45" name="TextBox 44"/>
          <p:cNvSpPr txBox="1"/>
          <p:nvPr/>
        </p:nvSpPr>
        <p:spPr>
          <a:xfrm>
            <a:off x="1498236" y="1726316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SC Cable</a:t>
            </a:r>
            <a:endParaRPr lang="en-GB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1550880" y="2401228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SC Links</a:t>
            </a:r>
            <a:endParaRPr lang="en-GB" sz="800" dirty="0"/>
          </a:p>
        </p:txBody>
      </p:sp>
      <p:sp>
        <p:nvSpPr>
          <p:cNvPr id="47" name="TextBox 46"/>
          <p:cNvSpPr txBox="1"/>
          <p:nvPr/>
        </p:nvSpPr>
        <p:spPr>
          <a:xfrm>
            <a:off x="1259632" y="1105084"/>
            <a:ext cx="8386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Current Leads</a:t>
            </a:r>
            <a:endParaRPr lang="en-GB" sz="800" dirty="0"/>
          </a:p>
        </p:txBody>
      </p:sp>
      <p:sp>
        <p:nvSpPr>
          <p:cNvPr id="48" name="Titre 1"/>
          <p:cNvSpPr>
            <a:spLocks noGrp="1"/>
          </p:cNvSpPr>
          <p:nvPr>
            <p:ph type="title"/>
          </p:nvPr>
        </p:nvSpPr>
        <p:spPr>
          <a:xfrm>
            <a:off x="581655" y="-53589"/>
            <a:ext cx="7920000" cy="720000"/>
          </a:xfrm>
        </p:spPr>
        <p:txBody>
          <a:bodyPr/>
          <a:lstStyle/>
          <a:p>
            <a:r>
              <a:rPr lang="en-GB" dirty="0" smtClean="0"/>
              <a:t>Test plan – 2017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380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907" y="0"/>
            <a:ext cx="7920000" cy="720000"/>
          </a:xfrm>
        </p:spPr>
        <p:txBody>
          <a:bodyPr/>
          <a:lstStyle/>
          <a:p>
            <a:r>
              <a:rPr lang="en-GB" dirty="0" smtClean="0"/>
              <a:t>SC Link Cryostat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552" y="980728"/>
            <a:ext cx="8308928" cy="4906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Length of cryostat = 60 m</a:t>
            </a:r>
          </a:p>
          <a:p>
            <a:r>
              <a:rPr lang="en-GB" dirty="0" smtClean="0"/>
              <a:t>Cryostat with </a:t>
            </a:r>
            <a:r>
              <a:rPr lang="en-GB" b="1" dirty="0" smtClean="0"/>
              <a:t>dummy copper cable inside</a:t>
            </a:r>
            <a:r>
              <a:rPr lang="en-GB" dirty="0" smtClean="0"/>
              <a:t>, 60 m long, integrated inside. No electrical tests</a:t>
            </a:r>
          </a:p>
          <a:p>
            <a:r>
              <a:rPr lang="en-GB" b="1" dirty="0" smtClean="0"/>
              <a:t>Learning</a:t>
            </a:r>
            <a:r>
              <a:rPr lang="en-GB" dirty="0" smtClean="0"/>
              <a:t>: integration of cable in cryostat (building 927), transport and installation of cryostat (from building 927 to SM-18)</a:t>
            </a:r>
          </a:p>
          <a:p>
            <a:r>
              <a:rPr lang="en-GB" b="1" dirty="0" smtClean="0"/>
              <a:t>Using existing </a:t>
            </a:r>
            <a:r>
              <a:rPr lang="en-GB" b="1" dirty="0" err="1" smtClean="0"/>
              <a:t>feedbox</a:t>
            </a:r>
            <a:r>
              <a:rPr lang="en-GB" b="1" dirty="0" smtClean="0"/>
              <a:t> in SM-18 </a:t>
            </a:r>
            <a:r>
              <a:rPr lang="en-GB" dirty="0" smtClean="0"/>
              <a:t>for supply of </a:t>
            </a:r>
            <a:r>
              <a:rPr lang="en-GB" dirty="0" err="1" smtClean="0"/>
              <a:t>GHe</a:t>
            </a:r>
            <a:endParaRPr lang="en-GB" dirty="0" smtClean="0"/>
          </a:p>
          <a:p>
            <a:r>
              <a:rPr lang="en-GB" b="1" dirty="0" smtClean="0"/>
              <a:t>Constructing a new test station </a:t>
            </a:r>
            <a:r>
              <a:rPr lang="en-GB" dirty="0" smtClean="0"/>
              <a:t>equipped for:</a:t>
            </a:r>
          </a:p>
          <a:p>
            <a:pPr lvl="1"/>
            <a:r>
              <a:rPr lang="en-GB" dirty="0" smtClean="0"/>
              <a:t>Measurement of static load of cryostat</a:t>
            </a:r>
          </a:p>
          <a:p>
            <a:pPr lvl="1"/>
            <a:r>
              <a:rPr lang="en-GB" dirty="0" smtClean="0"/>
              <a:t>Measurement of pressure drop 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828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5907" y="0"/>
            <a:ext cx="7920000" cy="720000"/>
          </a:xfrm>
        </p:spPr>
        <p:txBody>
          <a:bodyPr/>
          <a:lstStyle/>
          <a:p>
            <a:r>
              <a:rPr lang="en-GB" dirty="0" smtClean="0"/>
              <a:t>SC Link Cryostat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3" r="14209"/>
          <a:stretch/>
        </p:blipFill>
        <p:spPr>
          <a:xfrm>
            <a:off x="1259632" y="720000"/>
            <a:ext cx="6858001" cy="538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59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2363" y="-39652"/>
            <a:ext cx="7920000" cy="720000"/>
          </a:xfrm>
        </p:spPr>
        <p:txBody>
          <a:bodyPr/>
          <a:lstStyle/>
          <a:p>
            <a:r>
              <a:rPr lang="en-GB" dirty="0" smtClean="0"/>
              <a:t>SC Link Cryostat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854" y="708493"/>
            <a:ext cx="60960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16" y="3432203"/>
            <a:ext cx="60864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98" t="22224" r="28078" b="6200"/>
          <a:stretch/>
        </p:blipFill>
        <p:spPr>
          <a:xfrm>
            <a:off x="169987" y="2394869"/>
            <a:ext cx="2780813" cy="33765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33854" y="548680"/>
            <a:ext cx="3798386" cy="2232248"/>
          </a:xfrm>
          <a:prstGeom prst="rect">
            <a:avLst/>
          </a:prstGeom>
          <a:noFill/>
          <a:ln w="254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203848" y="3429436"/>
            <a:ext cx="3798386" cy="2232248"/>
          </a:xfrm>
          <a:prstGeom prst="rect">
            <a:avLst/>
          </a:prstGeom>
          <a:noFill/>
          <a:ln w="254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827584" y="2492896"/>
            <a:ext cx="1584176" cy="3096343"/>
          </a:xfrm>
          <a:prstGeom prst="rect">
            <a:avLst/>
          </a:prstGeom>
          <a:noFill/>
          <a:ln w="349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85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4906963"/>
          </a:xfrm>
        </p:spPr>
        <p:txBody>
          <a:bodyPr/>
          <a:lstStyle/>
          <a:p>
            <a:r>
              <a:rPr lang="en-GB" dirty="0" smtClean="0"/>
              <a:t>Use installation for testing the 60 m long cryostat with a pair of 18 kA leads</a:t>
            </a:r>
          </a:p>
          <a:p>
            <a:r>
              <a:rPr lang="en-GB" dirty="0" smtClean="0"/>
              <a:t>Reduced size DFH constructed</a:t>
            </a:r>
          </a:p>
          <a:p>
            <a:r>
              <a:rPr lang="en-GB" dirty="0" smtClean="0"/>
              <a:t>Contract for cabling MgB</a:t>
            </a:r>
            <a:r>
              <a:rPr lang="en-GB" baseline="-25000" dirty="0" smtClean="0"/>
              <a:t>2</a:t>
            </a:r>
            <a:r>
              <a:rPr lang="en-GB" dirty="0" smtClean="0"/>
              <a:t> running at </a:t>
            </a:r>
            <a:r>
              <a:rPr lang="en-GB" dirty="0" err="1" smtClean="0"/>
              <a:t>Tratos</a:t>
            </a:r>
            <a:endParaRPr lang="en-GB" dirty="0" smtClean="0"/>
          </a:p>
          <a:p>
            <a:r>
              <a:rPr lang="en-GB" dirty="0" smtClean="0"/>
              <a:t>Leads designed. To be assembled together with the Main Workshop. Critical raw material procured. Contract for manufacturing of components placed with external company (CECOM)   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5907" y="0"/>
            <a:ext cx="7920000" cy="720000"/>
          </a:xfrm>
        </p:spPr>
        <p:txBody>
          <a:bodyPr/>
          <a:lstStyle/>
          <a:p>
            <a:r>
              <a:rPr lang="en-GB" dirty="0" smtClean="0"/>
              <a:t>SC Link Cryostat with two 18 kA leads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31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20739" y="-44283"/>
            <a:ext cx="7920000" cy="720000"/>
          </a:xfrm>
        </p:spPr>
        <p:txBody>
          <a:bodyPr/>
          <a:lstStyle/>
          <a:p>
            <a:r>
              <a:rPr lang="en-GB" dirty="0" smtClean="0"/>
              <a:t>SC Link Cryostat with two 18 kA HTS leads</a:t>
            </a:r>
            <a:endParaRPr lang="en-GB" dirty="0"/>
          </a:p>
        </p:txBody>
      </p:sp>
      <p:pic>
        <p:nvPicPr>
          <p:cNvPr id="7" name="Picture 2" descr="C:\Users\Administrator\Desktop\Doc\Hi-Lumi\Review_July2017\Leads\current lead 18 KA Dow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69" r="37527"/>
          <a:stretch/>
        </p:blipFill>
        <p:spPr bwMode="auto">
          <a:xfrm>
            <a:off x="611560" y="1340768"/>
            <a:ext cx="2210937" cy="460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3" t="-8971" r="7837" b="8971"/>
          <a:stretch/>
        </p:blipFill>
        <p:spPr bwMode="auto">
          <a:xfrm>
            <a:off x="2822497" y="283356"/>
            <a:ext cx="3496416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istrator\AppData\Local\Microsoft\Windows\Temporary Internet Files\Content.IE5\NUI0CTND\1_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2" r="37612"/>
          <a:stretch/>
        </p:blipFill>
        <p:spPr bwMode="auto">
          <a:xfrm>
            <a:off x="6550457" y="727014"/>
            <a:ext cx="2159083" cy="583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3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F4B4FB-2D1B-43AD-8D61-945395383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5F1974-8BF4-40F8-A094-6D0042E24DA8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8946e33d-fd2f-4ae4-8ee9-d90c129cdf9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34017</TotalTime>
  <Words>685</Words>
  <Application>Microsoft Office PowerPoint</Application>
  <PresentationFormat>On-screen Show (4:3)</PresentationFormat>
  <Paragraphs>125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Thème Office</vt:lpstr>
      <vt:lpstr>Test plan overview </vt:lpstr>
      <vt:lpstr>Outline</vt:lpstr>
      <vt:lpstr>Introduction</vt:lpstr>
      <vt:lpstr>Test plan – 2017</vt:lpstr>
      <vt:lpstr>SC Link Cryostat</vt:lpstr>
      <vt:lpstr>SC Link Cryostat</vt:lpstr>
      <vt:lpstr>SC Link Cryostat</vt:lpstr>
      <vt:lpstr>SC Link Cryostat with two 18 kA leads</vt:lpstr>
      <vt:lpstr>SC Link Cryostat with two 18 kA HTS leads</vt:lpstr>
      <vt:lpstr>SC Link Cryostat with two 18 kA HTS leads</vt:lpstr>
      <vt:lpstr>Test plan</vt:lpstr>
      <vt:lpstr>Test plan</vt:lpstr>
      <vt:lpstr>Test plan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Administrator</cp:lastModifiedBy>
  <cp:revision>327</cp:revision>
  <cp:lastPrinted>2016-03-17T13:50:49Z</cp:lastPrinted>
  <dcterms:created xsi:type="dcterms:W3CDTF">2016-02-12T10:02:27Z</dcterms:created>
  <dcterms:modified xsi:type="dcterms:W3CDTF">2017-07-03T12:27:42Z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