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sldIdLst>
    <p:sldId id="259" r:id="rId2"/>
    <p:sldId id="362" r:id="rId3"/>
    <p:sldId id="363" r:id="rId4"/>
    <p:sldId id="385" r:id="rId5"/>
    <p:sldId id="364" r:id="rId6"/>
    <p:sldId id="402" r:id="rId7"/>
    <p:sldId id="367" r:id="rId8"/>
    <p:sldId id="380" r:id="rId9"/>
    <p:sldId id="381" r:id="rId10"/>
    <p:sldId id="383" r:id="rId11"/>
    <p:sldId id="406" r:id="rId12"/>
    <p:sldId id="387" r:id="rId13"/>
    <p:sldId id="388" r:id="rId14"/>
    <p:sldId id="386" r:id="rId15"/>
    <p:sldId id="357" r:id="rId16"/>
    <p:sldId id="361" r:id="rId17"/>
    <p:sldId id="370" r:id="rId18"/>
    <p:sldId id="366" r:id="rId19"/>
    <p:sldId id="359" r:id="rId20"/>
    <p:sldId id="360" r:id="rId21"/>
    <p:sldId id="378" r:id="rId22"/>
    <p:sldId id="394" r:id="rId23"/>
    <p:sldId id="391" r:id="rId24"/>
    <p:sldId id="390" r:id="rId25"/>
    <p:sldId id="371" r:id="rId26"/>
    <p:sldId id="384" r:id="rId27"/>
    <p:sldId id="392" r:id="rId28"/>
    <p:sldId id="393" r:id="rId29"/>
    <p:sldId id="389" r:id="rId30"/>
    <p:sldId id="372" r:id="rId31"/>
    <p:sldId id="373" r:id="rId32"/>
    <p:sldId id="374" r:id="rId33"/>
    <p:sldId id="375" r:id="rId34"/>
    <p:sldId id="354" r:id="rId35"/>
    <p:sldId id="355" r:id="rId36"/>
    <p:sldId id="398" r:id="rId37"/>
    <p:sldId id="356" r:id="rId38"/>
    <p:sldId id="358" r:id="rId39"/>
    <p:sldId id="395" r:id="rId40"/>
    <p:sldId id="405" r:id="rId41"/>
    <p:sldId id="400" r:id="rId42"/>
    <p:sldId id="399" r:id="rId43"/>
    <p:sldId id="401" r:id="rId44"/>
    <p:sldId id="377" r:id="rId45"/>
    <p:sldId id="40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EA7"/>
    <a:srgbClr val="FF89D3"/>
    <a:srgbClr val="FFCBE7"/>
    <a:srgbClr val="523BFF"/>
    <a:srgbClr val="DAD3FF"/>
    <a:srgbClr val="A896FF"/>
    <a:srgbClr val="003D8F"/>
    <a:srgbClr val="1C287C"/>
    <a:srgbClr val="0A2283"/>
    <a:srgbClr val="0A5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05" autoAdjust="0"/>
  </p:normalViewPr>
  <p:slideViewPr>
    <p:cSldViewPr snapToGrid="0" snapToObjects="1">
      <p:cViewPr varScale="1">
        <p:scale>
          <a:sx n="102" d="100"/>
          <a:sy n="102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DE7A7-4B26-4030-AD04-3733FF687E7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25EF68-7F71-4E00-A593-694B93F00B5B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4. Consolidate electro-mechanical insulation</a:t>
          </a:r>
          <a:endParaRPr lang="en-US" sz="1600" dirty="0">
            <a:solidFill>
              <a:schemeClr val="accent6"/>
            </a:solidFill>
          </a:endParaRPr>
        </a:p>
      </dgm:t>
    </dgm:pt>
    <dgm:pt modelId="{9C87AABB-BDEA-4241-8205-6F4FD55ACC9A}" type="parTrans" cxnId="{7D0706CD-1319-4957-8D88-C2C62CC675AA}">
      <dgm:prSet/>
      <dgm:spPr/>
      <dgm:t>
        <a:bodyPr/>
        <a:lstStyle/>
        <a:p>
          <a:endParaRPr lang="en-US"/>
        </a:p>
      </dgm:t>
    </dgm:pt>
    <dgm:pt modelId="{F6B77EAF-4F94-4377-93AE-82562FBB3B6D}" type="sibTrans" cxnId="{7D0706CD-1319-4957-8D88-C2C62CC675AA}">
      <dgm:prSet/>
      <dgm:spPr/>
      <dgm:t>
        <a:bodyPr/>
        <a:lstStyle/>
        <a:p>
          <a:endParaRPr lang="en-US"/>
        </a:p>
      </dgm:t>
    </dgm:pt>
    <dgm:pt modelId="{FDC8EF13-8F38-4F62-9D05-1E886FD289E2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>
            <a:tabLst>
              <a:tab pos="631825" algn="l"/>
            </a:tabLst>
          </a:pPr>
          <a:r>
            <a:rPr lang="en-US" sz="1600" dirty="0" smtClean="0">
              <a:solidFill>
                <a:schemeClr val="accent6"/>
              </a:solidFill>
            </a:rPr>
            <a:t>5. QA/QC of the consolidated insulation</a:t>
          </a:r>
          <a:endParaRPr lang="en-US" sz="1200" dirty="0">
            <a:solidFill>
              <a:schemeClr val="accent6"/>
            </a:solidFill>
          </a:endParaRPr>
        </a:p>
      </dgm:t>
    </dgm:pt>
    <dgm:pt modelId="{555F0620-2531-4C27-BBC2-D2B1BE734D4A}" type="parTrans" cxnId="{4806038A-1E7A-4072-AB4B-6BA5B0F9C9F2}">
      <dgm:prSet/>
      <dgm:spPr/>
      <dgm:t>
        <a:bodyPr/>
        <a:lstStyle/>
        <a:p>
          <a:endParaRPr lang="en-US"/>
        </a:p>
      </dgm:t>
    </dgm:pt>
    <dgm:pt modelId="{C1B9DBC1-FB92-47F5-A2A6-A65CFD20E34E}" type="sibTrans" cxnId="{4806038A-1E7A-4072-AB4B-6BA5B0F9C9F2}">
      <dgm:prSet/>
      <dgm:spPr/>
      <dgm:t>
        <a:bodyPr/>
        <a:lstStyle/>
        <a:p>
          <a:endParaRPr lang="en-US"/>
        </a:p>
      </dgm:t>
    </dgm:pt>
    <dgm:pt modelId="{368EBA0B-6D7B-4BFC-BAB0-87BA5C897B7D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6. Reclose cold mass volume </a:t>
          </a:r>
          <a:r>
            <a:rPr lang="en-US" sz="1200" dirty="0" smtClean="0">
              <a:solidFill>
                <a:schemeClr val="accent6"/>
              </a:solidFill>
            </a:rPr>
            <a:t>(Welding)</a:t>
          </a:r>
          <a:endParaRPr lang="en-US" sz="1200" dirty="0">
            <a:solidFill>
              <a:schemeClr val="accent6"/>
            </a:solidFill>
          </a:endParaRPr>
        </a:p>
      </dgm:t>
    </dgm:pt>
    <dgm:pt modelId="{599761D2-EE6E-4574-B217-0946BCBDE523}" type="parTrans" cxnId="{A6B7DC62-3A3A-41AF-8799-6820C933776C}">
      <dgm:prSet/>
      <dgm:spPr/>
      <dgm:t>
        <a:bodyPr/>
        <a:lstStyle/>
        <a:p>
          <a:endParaRPr lang="en-US"/>
        </a:p>
      </dgm:t>
    </dgm:pt>
    <dgm:pt modelId="{A29B2E06-71F5-4FA1-912B-3E019BA545B7}" type="sibTrans" cxnId="{A6B7DC62-3A3A-41AF-8799-6820C933776C}">
      <dgm:prSet/>
      <dgm:spPr/>
      <dgm:t>
        <a:bodyPr/>
        <a:lstStyle/>
        <a:p>
          <a:endParaRPr lang="en-US"/>
        </a:p>
      </dgm:t>
    </dgm:pt>
    <dgm:pt modelId="{9F3F05B8-8BAA-46AF-84AE-FFEF5B22A485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800" dirty="0" smtClean="0">
              <a:solidFill>
                <a:schemeClr val="accent6"/>
              </a:solidFill>
            </a:rPr>
            <a:t>7. Diode test </a:t>
          </a:r>
          <a:br>
            <a:rPr lang="en-US" sz="1800" dirty="0" smtClean="0">
              <a:solidFill>
                <a:schemeClr val="accent6"/>
              </a:solidFill>
            </a:rPr>
          </a:br>
          <a:r>
            <a:rPr lang="en-US" sz="1200" dirty="0" smtClean="0">
              <a:solidFill>
                <a:schemeClr val="accent6"/>
              </a:solidFill>
            </a:rPr>
            <a:t>[</a:t>
          </a:r>
          <a:r>
            <a:rPr lang="en-US" sz="1200" dirty="0" err="1" smtClean="0">
              <a:solidFill>
                <a:schemeClr val="accent6"/>
              </a:solidFill>
            </a:rPr>
            <a:t>ElQA</a:t>
          </a:r>
          <a:r>
            <a:rPr lang="en-US" sz="1200" dirty="0" smtClean="0">
              <a:solidFill>
                <a:schemeClr val="accent6"/>
              </a:solidFill>
            </a:rPr>
            <a:t>]</a:t>
          </a:r>
          <a:endParaRPr lang="en-US" sz="1200" dirty="0">
            <a:solidFill>
              <a:schemeClr val="accent6"/>
            </a:solidFill>
          </a:endParaRPr>
        </a:p>
      </dgm:t>
    </dgm:pt>
    <dgm:pt modelId="{45D7F4D2-8619-4A50-8805-2AE2B940A3D0}" type="parTrans" cxnId="{2FD5B9EC-C620-493C-A8A2-4DD0A50A723C}">
      <dgm:prSet/>
      <dgm:spPr/>
      <dgm:t>
        <a:bodyPr/>
        <a:lstStyle/>
        <a:p>
          <a:endParaRPr lang="en-US"/>
        </a:p>
      </dgm:t>
    </dgm:pt>
    <dgm:pt modelId="{24CEC58F-E587-4825-857C-471DD31E7B92}" type="sibTrans" cxnId="{2FD5B9EC-C620-493C-A8A2-4DD0A50A723C}">
      <dgm:prSet/>
      <dgm:spPr/>
      <dgm:t>
        <a:bodyPr/>
        <a:lstStyle/>
        <a:p>
          <a:endParaRPr lang="en-US"/>
        </a:p>
      </dgm:t>
    </dgm:pt>
    <dgm:pt modelId="{69510077-9A55-4FB7-AA73-878DEB43DC84}" type="pres">
      <dgm:prSet presAssocID="{49EDE7A7-4B26-4030-AD04-3733FF687E71}" presName="Name0" presStyleCnt="0">
        <dgm:presLayoutVars>
          <dgm:dir/>
          <dgm:animLvl val="lvl"/>
          <dgm:resizeHandles val="exact"/>
        </dgm:presLayoutVars>
      </dgm:prSet>
      <dgm:spPr/>
    </dgm:pt>
    <dgm:pt modelId="{21DE51C5-C4A5-4615-96B7-A1BF156EB594}" type="pres">
      <dgm:prSet presAssocID="{7525EF68-7F71-4E00-A593-694B93F00B5B}" presName="parTxOnly" presStyleLbl="node1" presStyleIdx="0" presStyleCnt="4" custScaleX="1268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9B81B-71F8-47DB-8934-02D8D1B408E4}" type="pres">
      <dgm:prSet presAssocID="{F6B77EAF-4F94-4377-93AE-82562FBB3B6D}" presName="parTxOnlySpace" presStyleCnt="0"/>
      <dgm:spPr/>
    </dgm:pt>
    <dgm:pt modelId="{B134AB84-28F9-4C72-A75A-D2A6CC629922}" type="pres">
      <dgm:prSet presAssocID="{FDC8EF13-8F38-4F62-9D05-1E886FD289E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629AD-BBDB-43F2-B356-4A4E16E0ECB7}" type="pres">
      <dgm:prSet presAssocID="{C1B9DBC1-FB92-47F5-A2A6-A65CFD20E34E}" presName="parTxOnlySpace" presStyleCnt="0"/>
      <dgm:spPr/>
    </dgm:pt>
    <dgm:pt modelId="{5A7CA2BA-1ACF-496C-929B-0256FAAF7132}" type="pres">
      <dgm:prSet presAssocID="{368EBA0B-6D7B-4BFC-BAB0-87BA5C897B7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9D86E-9DE5-40FE-A4F6-921C9B78BA74}" type="pres">
      <dgm:prSet presAssocID="{A29B2E06-71F5-4FA1-912B-3E019BA545B7}" presName="parTxOnlySpace" presStyleCnt="0"/>
      <dgm:spPr/>
    </dgm:pt>
    <dgm:pt modelId="{5E09585C-EB70-4EB8-B12B-3E038C2AE1A8}" type="pres">
      <dgm:prSet presAssocID="{9F3F05B8-8BAA-46AF-84AE-FFEF5B22A485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06038A-1E7A-4072-AB4B-6BA5B0F9C9F2}" srcId="{49EDE7A7-4B26-4030-AD04-3733FF687E71}" destId="{FDC8EF13-8F38-4F62-9D05-1E886FD289E2}" srcOrd="1" destOrd="0" parTransId="{555F0620-2531-4C27-BBC2-D2B1BE734D4A}" sibTransId="{C1B9DBC1-FB92-47F5-A2A6-A65CFD20E34E}"/>
    <dgm:cxn modelId="{2FD5B9EC-C620-493C-A8A2-4DD0A50A723C}" srcId="{49EDE7A7-4B26-4030-AD04-3733FF687E71}" destId="{9F3F05B8-8BAA-46AF-84AE-FFEF5B22A485}" srcOrd="3" destOrd="0" parTransId="{45D7F4D2-8619-4A50-8805-2AE2B940A3D0}" sibTransId="{24CEC58F-E587-4825-857C-471DD31E7B92}"/>
    <dgm:cxn modelId="{7D0706CD-1319-4957-8D88-C2C62CC675AA}" srcId="{49EDE7A7-4B26-4030-AD04-3733FF687E71}" destId="{7525EF68-7F71-4E00-A593-694B93F00B5B}" srcOrd="0" destOrd="0" parTransId="{9C87AABB-BDEA-4241-8205-6F4FD55ACC9A}" sibTransId="{F6B77EAF-4F94-4377-93AE-82562FBB3B6D}"/>
    <dgm:cxn modelId="{0F562C9C-8180-DD47-9F82-F2B78C55C9BE}" type="presOf" srcId="{368EBA0B-6D7B-4BFC-BAB0-87BA5C897B7D}" destId="{5A7CA2BA-1ACF-496C-929B-0256FAAF7132}" srcOrd="0" destOrd="0" presId="urn:microsoft.com/office/officeart/2005/8/layout/chevron1"/>
    <dgm:cxn modelId="{CBAFB226-F24F-2244-97B5-DB06BAFA1E85}" type="presOf" srcId="{7525EF68-7F71-4E00-A593-694B93F00B5B}" destId="{21DE51C5-C4A5-4615-96B7-A1BF156EB594}" srcOrd="0" destOrd="0" presId="urn:microsoft.com/office/officeart/2005/8/layout/chevron1"/>
    <dgm:cxn modelId="{A6B7DC62-3A3A-41AF-8799-6820C933776C}" srcId="{49EDE7A7-4B26-4030-AD04-3733FF687E71}" destId="{368EBA0B-6D7B-4BFC-BAB0-87BA5C897B7D}" srcOrd="2" destOrd="0" parTransId="{599761D2-EE6E-4574-B217-0946BCBDE523}" sibTransId="{A29B2E06-71F5-4FA1-912B-3E019BA545B7}"/>
    <dgm:cxn modelId="{0292FCAF-635D-7E43-AB49-FE483D5A9C37}" type="presOf" srcId="{FDC8EF13-8F38-4F62-9D05-1E886FD289E2}" destId="{B134AB84-28F9-4C72-A75A-D2A6CC629922}" srcOrd="0" destOrd="0" presId="urn:microsoft.com/office/officeart/2005/8/layout/chevron1"/>
    <dgm:cxn modelId="{E7199D1E-2B51-3243-898C-6E1736B366BA}" type="presOf" srcId="{49EDE7A7-4B26-4030-AD04-3733FF687E71}" destId="{69510077-9A55-4FB7-AA73-878DEB43DC84}" srcOrd="0" destOrd="0" presId="urn:microsoft.com/office/officeart/2005/8/layout/chevron1"/>
    <dgm:cxn modelId="{BD817FD1-70F1-D147-9E35-1FF86FFDDA87}" type="presOf" srcId="{9F3F05B8-8BAA-46AF-84AE-FFEF5B22A485}" destId="{5E09585C-EB70-4EB8-B12B-3E038C2AE1A8}" srcOrd="0" destOrd="0" presId="urn:microsoft.com/office/officeart/2005/8/layout/chevron1"/>
    <dgm:cxn modelId="{04B9F272-42F5-5C48-9A5F-EEEBD8F2CEB3}" type="presParOf" srcId="{69510077-9A55-4FB7-AA73-878DEB43DC84}" destId="{21DE51C5-C4A5-4615-96B7-A1BF156EB594}" srcOrd="0" destOrd="0" presId="urn:microsoft.com/office/officeart/2005/8/layout/chevron1"/>
    <dgm:cxn modelId="{B4C73FE4-5912-AC43-9B05-B1FE902516F2}" type="presParOf" srcId="{69510077-9A55-4FB7-AA73-878DEB43DC84}" destId="{35A9B81B-71F8-47DB-8934-02D8D1B408E4}" srcOrd="1" destOrd="0" presId="urn:microsoft.com/office/officeart/2005/8/layout/chevron1"/>
    <dgm:cxn modelId="{ABA01847-EA0C-E849-9FFF-E0D341D1DD6D}" type="presParOf" srcId="{69510077-9A55-4FB7-AA73-878DEB43DC84}" destId="{B134AB84-28F9-4C72-A75A-D2A6CC629922}" srcOrd="2" destOrd="0" presId="urn:microsoft.com/office/officeart/2005/8/layout/chevron1"/>
    <dgm:cxn modelId="{11048D61-FB88-0347-BA99-CB4796E7046B}" type="presParOf" srcId="{69510077-9A55-4FB7-AA73-878DEB43DC84}" destId="{EB8629AD-BBDB-43F2-B356-4A4E16E0ECB7}" srcOrd="3" destOrd="0" presId="urn:microsoft.com/office/officeart/2005/8/layout/chevron1"/>
    <dgm:cxn modelId="{A45A92F9-8724-4048-9B13-3396D8F3C847}" type="presParOf" srcId="{69510077-9A55-4FB7-AA73-878DEB43DC84}" destId="{5A7CA2BA-1ACF-496C-929B-0256FAAF7132}" srcOrd="4" destOrd="0" presId="urn:microsoft.com/office/officeart/2005/8/layout/chevron1"/>
    <dgm:cxn modelId="{09B060A6-CC1C-F94D-8CA0-463711350FEE}" type="presParOf" srcId="{69510077-9A55-4FB7-AA73-878DEB43DC84}" destId="{FE39D86E-9DE5-40FE-A4F6-921C9B78BA74}" srcOrd="5" destOrd="0" presId="urn:microsoft.com/office/officeart/2005/8/layout/chevron1"/>
    <dgm:cxn modelId="{3FA3EC2A-4ED8-0241-8EC5-B8A308D8189A}" type="presParOf" srcId="{69510077-9A55-4FB7-AA73-878DEB43DC84}" destId="{5E09585C-EB70-4EB8-B12B-3E038C2AE1A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EDE7A7-4B26-4030-AD04-3733FF687E7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25EF68-7F71-4E00-A593-694B93F00B5B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8. Intermediate leak test</a:t>
          </a:r>
        </a:p>
        <a:p>
          <a:r>
            <a:rPr lang="en-US" sz="1200" dirty="0" smtClean="0">
              <a:solidFill>
                <a:schemeClr val="accent6"/>
              </a:solidFill>
            </a:rPr>
            <a:t>(Clam shell [TBC])</a:t>
          </a:r>
          <a:endParaRPr lang="en-US" sz="1600" dirty="0">
            <a:solidFill>
              <a:schemeClr val="accent6"/>
            </a:solidFill>
          </a:endParaRPr>
        </a:p>
      </dgm:t>
    </dgm:pt>
    <dgm:pt modelId="{9C87AABB-BDEA-4241-8205-6F4FD55ACC9A}" type="parTrans" cxnId="{7D0706CD-1319-4957-8D88-C2C62CC675AA}">
      <dgm:prSet/>
      <dgm:spPr/>
      <dgm:t>
        <a:bodyPr/>
        <a:lstStyle/>
        <a:p>
          <a:endParaRPr lang="en-US"/>
        </a:p>
      </dgm:t>
    </dgm:pt>
    <dgm:pt modelId="{F6B77EAF-4F94-4377-93AE-82562FBB3B6D}" type="sibTrans" cxnId="{7D0706CD-1319-4957-8D88-C2C62CC675AA}">
      <dgm:prSet/>
      <dgm:spPr/>
      <dgm:t>
        <a:bodyPr/>
        <a:lstStyle/>
        <a:p>
          <a:endParaRPr lang="en-US"/>
        </a:p>
      </dgm:t>
    </dgm:pt>
    <dgm:pt modelId="{FDC8EF13-8F38-4F62-9D05-1E886FD289E2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>
            <a:tabLst>
              <a:tab pos="631825" algn="l"/>
            </a:tabLst>
          </a:pPr>
          <a:r>
            <a:rPr lang="en-US" sz="1600" dirty="0" smtClean="0">
              <a:solidFill>
                <a:schemeClr val="accent6"/>
              </a:solidFill>
            </a:rPr>
            <a:t>9. Reclose interconnections</a:t>
          </a:r>
          <a:endParaRPr lang="en-US" sz="1200" dirty="0">
            <a:solidFill>
              <a:schemeClr val="accent6"/>
            </a:solidFill>
          </a:endParaRPr>
        </a:p>
      </dgm:t>
    </dgm:pt>
    <dgm:pt modelId="{555F0620-2531-4C27-BBC2-D2B1BE734D4A}" type="parTrans" cxnId="{4806038A-1E7A-4072-AB4B-6BA5B0F9C9F2}">
      <dgm:prSet/>
      <dgm:spPr/>
      <dgm:t>
        <a:bodyPr/>
        <a:lstStyle/>
        <a:p>
          <a:endParaRPr lang="en-US"/>
        </a:p>
      </dgm:t>
    </dgm:pt>
    <dgm:pt modelId="{C1B9DBC1-FB92-47F5-A2A6-A65CFD20E34E}" type="sibTrans" cxnId="{4806038A-1E7A-4072-AB4B-6BA5B0F9C9F2}">
      <dgm:prSet/>
      <dgm:spPr/>
      <dgm:t>
        <a:bodyPr/>
        <a:lstStyle/>
        <a:p>
          <a:endParaRPr lang="en-US"/>
        </a:p>
      </dgm:t>
    </dgm:pt>
    <dgm:pt modelId="{368EBA0B-6D7B-4BFC-BAB0-87BA5C897B7D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10. Final leak test</a:t>
          </a:r>
          <a:endParaRPr lang="en-US" sz="1200" dirty="0">
            <a:solidFill>
              <a:schemeClr val="accent6"/>
            </a:solidFill>
          </a:endParaRPr>
        </a:p>
      </dgm:t>
    </dgm:pt>
    <dgm:pt modelId="{599761D2-EE6E-4574-B217-0946BCBDE523}" type="parTrans" cxnId="{A6B7DC62-3A3A-41AF-8799-6820C933776C}">
      <dgm:prSet/>
      <dgm:spPr/>
      <dgm:t>
        <a:bodyPr/>
        <a:lstStyle/>
        <a:p>
          <a:endParaRPr lang="en-US"/>
        </a:p>
      </dgm:t>
    </dgm:pt>
    <dgm:pt modelId="{A29B2E06-71F5-4FA1-912B-3E019BA545B7}" type="sibTrans" cxnId="{A6B7DC62-3A3A-41AF-8799-6820C933776C}">
      <dgm:prSet/>
      <dgm:spPr/>
      <dgm:t>
        <a:bodyPr/>
        <a:lstStyle/>
        <a:p>
          <a:endParaRPr lang="en-US"/>
        </a:p>
      </dgm:t>
    </dgm:pt>
    <dgm:pt modelId="{69510077-9A55-4FB7-AA73-878DEB43DC84}" type="pres">
      <dgm:prSet presAssocID="{49EDE7A7-4B26-4030-AD04-3733FF687E71}" presName="Name0" presStyleCnt="0">
        <dgm:presLayoutVars>
          <dgm:dir/>
          <dgm:animLvl val="lvl"/>
          <dgm:resizeHandles val="exact"/>
        </dgm:presLayoutVars>
      </dgm:prSet>
      <dgm:spPr/>
    </dgm:pt>
    <dgm:pt modelId="{21DE51C5-C4A5-4615-96B7-A1BF156EB594}" type="pres">
      <dgm:prSet presAssocID="{7525EF68-7F71-4E00-A593-694B93F00B5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9B81B-71F8-47DB-8934-02D8D1B408E4}" type="pres">
      <dgm:prSet presAssocID="{F6B77EAF-4F94-4377-93AE-82562FBB3B6D}" presName="parTxOnlySpace" presStyleCnt="0"/>
      <dgm:spPr/>
    </dgm:pt>
    <dgm:pt modelId="{B134AB84-28F9-4C72-A75A-D2A6CC629922}" type="pres">
      <dgm:prSet presAssocID="{FDC8EF13-8F38-4F62-9D05-1E886FD289E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629AD-BBDB-43F2-B356-4A4E16E0ECB7}" type="pres">
      <dgm:prSet presAssocID="{C1B9DBC1-FB92-47F5-A2A6-A65CFD20E34E}" presName="parTxOnlySpace" presStyleCnt="0"/>
      <dgm:spPr/>
    </dgm:pt>
    <dgm:pt modelId="{5A7CA2BA-1ACF-496C-929B-0256FAAF7132}" type="pres">
      <dgm:prSet presAssocID="{368EBA0B-6D7B-4BFC-BAB0-87BA5C897B7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1FE40B-D8C4-A44D-92E6-F93A6297BC20}" type="presOf" srcId="{FDC8EF13-8F38-4F62-9D05-1E886FD289E2}" destId="{B134AB84-28F9-4C72-A75A-D2A6CC629922}" srcOrd="0" destOrd="0" presId="urn:microsoft.com/office/officeart/2005/8/layout/chevron1"/>
    <dgm:cxn modelId="{4806038A-1E7A-4072-AB4B-6BA5B0F9C9F2}" srcId="{49EDE7A7-4B26-4030-AD04-3733FF687E71}" destId="{FDC8EF13-8F38-4F62-9D05-1E886FD289E2}" srcOrd="1" destOrd="0" parTransId="{555F0620-2531-4C27-BBC2-D2B1BE734D4A}" sibTransId="{C1B9DBC1-FB92-47F5-A2A6-A65CFD20E34E}"/>
    <dgm:cxn modelId="{AB6856BB-0508-7C47-BC62-2005EFD5573A}" type="presOf" srcId="{368EBA0B-6D7B-4BFC-BAB0-87BA5C897B7D}" destId="{5A7CA2BA-1ACF-496C-929B-0256FAAF7132}" srcOrd="0" destOrd="0" presId="urn:microsoft.com/office/officeart/2005/8/layout/chevron1"/>
    <dgm:cxn modelId="{7D0706CD-1319-4957-8D88-C2C62CC675AA}" srcId="{49EDE7A7-4B26-4030-AD04-3733FF687E71}" destId="{7525EF68-7F71-4E00-A593-694B93F00B5B}" srcOrd="0" destOrd="0" parTransId="{9C87AABB-BDEA-4241-8205-6F4FD55ACC9A}" sibTransId="{F6B77EAF-4F94-4377-93AE-82562FBB3B6D}"/>
    <dgm:cxn modelId="{B9C3500C-A67A-5243-9A19-ADFA32C49888}" type="presOf" srcId="{49EDE7A7-4B26-4030-AD04-3733FF687E71}" destId="{69510077-9A55-4FB7-AA73-878DEB43DC84}" srcOrd="0" destOrd="0" presId="urn:microsoft.com/office/officeart/2005/8/layout/chevron1"/>
    <dgm:cxn modelId="{A6B7DC62-3A3A-41AF-8799-6820C933776C}" srcId="{49EDE7A7-4B26-4030-AD04-3733FF687E71}" destId="{368EBA0B-6D7B-4BFC-BAB0-87BA5C897B7D}" srcOrd="2" destOrd="0" parTransId="{599761D2-EE6E-4574-B217-0946BCBDE523}" sibTransId="{A29B2E06-71F5-4FA1-912B-3E019BA545B7}"/>
    <dgm:cxn modelId="{7B36E005-E717-6C48-A4DC-1756B8B45363}" type="presOf" srcId="{7525EF68-7F71-4E00-A593-694B93F00B5B}" destId="{21DE51C5-C4A5-4615-96B7-A1BF156EB594}" srcOrd="0" destOrd="0" presId="urn:microsoft.com/office/officeart/2005/8/layout/chevron1"/>
    <dgm:cxn modelId="{E5DCE2A1-5C54-D843-BECD-1C3C7D30DD86}" type="presParOf" srcId="{69510077-9A55-4FB7-AA73-878DEB43DC84}" destId="{21DE51C5-C4A5-4615-96B7-A1BF156EB594}" srcOrd="0" destOrd="0" presId="urn:microsoft.com/office/officeart/2005/8/layout/chevron1"/>
    <dgm:cxn modelId="{7C3DBE8C-80D1-CF4A-9A38-C75A29C4025C}" type="presParOf" srcId="{69510077-9A55-4FB7-AA73-878DEB43DC84}" destId="{35A9B81B-71F8-47DB-8934-02D8D1B408E4}" srcOrd="1" destOrd="0" presId="urn:microsoft.com/office/officeart/2005/8/layout/chevron1"/>
    <dgm:cxn modelId="{1F11899F-EA89-B74B-B93A-47E9BC270055}" type="presParOf" srcId="{69510077-9A55-4FB7-AA73-878DEB43DC84}" destId="{B134AB84-28F9-4C72-A75A-D2A6CC629922}" srcOrd="2" destOrd="0" presId="urn:microsoft.com/office/officeart/2005/8/layout/chevron1"/>
    <dgm:cxn modelId="{A452BFDB-88DC-ED4E-A036-3C6F6DE230DD}" type="presParOf" srcId="{69510077-9A55-4FB7-AA73-878DEB43DC84}" destId="{EB8629AD-BBDB-43F2-B356-4A4E16E0ECB7}" srcOrd="3" destOrd="0" presId="urn:microsoft.com/office/officeart/2005/8/layout/chevron1"/>
    <dgm:cxn modelId="{BBE2DE12-1AE2-7B46-8F87-F3CDDE53300E}" type="presParOf" srcId="{69510077-9A55-4FB7-AA73-878DEB43DC84}" destId="{5A7CA2BA-1ACF-496C-929B-0256FAAF713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EDE7A7-4B26-4030-AD04-3733FF687E7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25EF68-7F71-4E00-A593-694B93F00B5B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1. Open outer bellows and thermal shields</a:t>
          </a:r>
          <a:endParaRPr lang="en-US" sz="1600" dirty="0">
            <a:solidFill>
              <a:schemeClr val="accent6"/>
            </a:solidFill>
          </a:endParaRPr>
        </a:p>
      </dgm:t>
    </dgm:pt>
    <dgm:pt modelId="{9C87AABB-BDEA-4241-8205-6F4FD55ACC9A}" type="parTrans" cxnId="{7D0706CD-1319-4957-8D88-C2C62CC675AA}">
      <dgm:prSet/>
      <dgm:spPr/>
      <dgm:t>
        <a:bodyPr/>
        <a:lstStyle/>
        <a:p>
          <a:endParaRPr lang="en-US"/>
        </a:p>
      </dgm:t>
    </dgm:pt>
    <dgm:pt modelId="{F6B77EAF-4F94-4377-93AE-82562FBB3B6D}" type="sibTrans" cxnId="{7D0706CD-1319-4957-8D88-C2C62CC675AA}">
      <dgm:prSet/>
      <dgm:spPr/>
      <dgm:t>
        <a:bodyPr/>
        <a:lstStyle/>
        <a:p>
          <a:endParaRPr lang="en-US"/>
        </a:p>
      </dgm:t>
    </dgm:pt>
    <dgm:pt modelId="{FDC8EF13-8F38-4F62-9D05-1E886FD289E2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>
            <a:tabLst>
              <a:tab pos="631825" algn="l"/>
            </a:tabLst>
          </a:pPr>
          <a:r>
            <a:rPr lang="en-US" sz="1600" dirty="0" smtClean="0">
              <a:solidFill>
                <a:schemeClr val="accent6"/>
              </a:solidFill>
            </a:rPr>
            <a:t>2. Give access to the diodes </a:t>
          </a:r>
          <a:r>
            <a:rPr lang="en-US" sz="1600" dirty="0" err="1" smtClean="0">
              <a:solidFill>
                <a:schemeClr val="accent6"/>
              </a:solidFill>
            </a:rPr>
            <a:t>busbars</a:t>
          </a:r>
          <a:r>
            <a:rPr lang="en-US" sz="1600" dirty="0" smtClean="0">
              <a:solidFill>
                <a:schemeClr val="accent6"/>
              </a:solidFill>
            </a:rPr>
            <a:t> </a:t>
          </a:r>
          <a:r>
            <a:rPr lang="en-US" sz="1200" dirty="0" smtClean="0">
              <a:solidFill>
                <a:schemeClr val="accent6"/>
              </a:solidFill>
            </a:rPr>
            <a:t>(Mechanical cutting)</a:t>
          </a:r>
          <a:endParaRPr lang="en-US" sz="1200" dirty="0">
            <a:solidFill>
              <a:schemeClr val="accent6"/>
            </a:solidFill>
          </a:endParaRPr>
        </a:p>
      </dgm:t>
    </dgm:pt>
    <dgm:pt modelId="{555F0620-2531-4C27-BBC2-D2B1BE734D4A}" type="parTrans" cxnId="{4806038A-1E7A-4072-AB4B-6BA5B0F9C9F2}">
      <dgm:prSet/>
      <dgm:spPr/>
      <dgm:t>
        <a:bodyPr/>
        <a:lstStyle/>
        <a:p>
          <a:endParaRPr lang="en-US"/>
        </a:p>
      </dgm:t>
    </dgm:pt>
    <dgm:pt modelId="{C1B9DBC1-FB92-47F5-A2A6-A65CFD20E34E}" type="sibTrans" cxnId="{4806038A-1E7A-4072-AB4B-6BA5B0F9C9F2}">
      <dgm:prSet/>
      <dgm:spPr/>
      <dgm:t>
        <a:bodyPr/>
        <a:lstStyle/>
        <a:p>
          <a:endParaRPr lang="en-US"/>
        </a:p>
      </dgm:t>
    </dgm:pt>
    <dgm:pt modelId="{368EBA0B-6D7B-4BFC-BAB0-87BA5C897B7D}">
      <dgm:prSet phldrT="[Text]" custT="1"/>
      <dgm:spPr>
        <a:solidFill>
          <a:schemeClr val="bg1">
            <a:lumMod val="9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3. Clean the diode box and cold mass extremity</a:t>
          </a:r>
          <a:endParaRPr lang="en-US" sz="1600" dirty="0">
            <a:solidFill>
              <a:schemeClr val="accent6"/>
            </a:solidFill>
          </a:endParaRPr>
        </a:p>
      </dgm:t>
    </dgm:pt>
    <dgm:pt modelId="{599761D2-EE6E-4574-B217-0946BCBDE523}" type="parTrans" cxnId="{A6B7DC62-3A3A-41AF-8799-6820C933776C}">
      <dgm:prSet/>
      <dgm:spPr/>
      <dgm:t>
        <a:bodyPr/>
        <a:lstStyle/>
        <a:p>
          <a:endParaRPr lang="en-US"/>
        </a:p>
      </dgm:t>
    </dgm:pt>
    <dgm:pt modelId="{A29B2E06-71F5-4FA1-912B-3E019BA545B7}" type="sibTrans" cxnId="{A6B7DC62-3A3A-41AF-8799-6820C933776C}">
      <dgm:prSet/>
      <dgm:spPr/>
      <dgm:t>
        <a:bodyPr/>
        <a:lstStyle/>
        <a:p>
          <a:endParaRPr lang="en-US"/>
        </a:p>
      </dgm:t>
    </dgm:pt>
    <dgm:pt modelId="{69510077-9A55-4FB7-AA73-878DEB43DC84}" type="pres">
      <dgm:prSet presAssocID="{49EDE7A7-4B26-4030-AD04-3733FF687E71}" presName="Name0" presStyleCnt="0">
        <dgm:presLayoutVars>
          <dgm:dir/>
          <dgm:animLvl val="lvl"/>
          <dgm:resizeHandles val="exact"/>
        </dgm:presLayoutVars>
      </dgm:prSet>
      <dgm:spPr/>
    </dgm:pt>
    <dgm:pt modelId="{21DE51C5-C4A5-4615-96B7-A1BF156EB594}" type="pres">
      <dgm:prSet presAssocID="{7525EF68-7F71-4E00-A593-694B93F00B5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9B81B-71F8-47DB-8934-02D8D1B408E4}" type="pres">
      <dgm:prSet presAssocID="{F6B77EAF-4F94-4377-93AE-82562FBB3B6D}" presName="parTxOnlySpace" presStyleCnt="0"/>
      <dgm:spPr/>
    </dgm:pt>
    <dgm:pt modelId="{B134AB84-28F9-4C72-A75A-D2A6CC629922}" type="pres">
      <dgm:prSet presAssocID="{FDC8EF13-8F38-4F62-9D05-1E886FD289E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629AD-BBDB-43F2-B356-4A4E16E0ECB7}" type="pres">
      <dgm:prSet presAssocID="{C1B9DBC1-FB92-47F5-A2A6-A65CFD20E34E}" presName="parTxOnlySpace" presStyleCnt="0"/>
      <dgm:spPr/>
    </dgm:pt>
    <dgm:pt modelId="{5A7CA2BA-1ACF-496C-929B-0256FAAF7132}" type="pres">
      <dgm:prSet presAssocID="{368EBA0B-6D7B-4BFC-BAB0-87BA5C897B7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066CFE-14E6-0C4A-9951-C16368FE6FD1}" type="presOf" srcId="{FDC8EF13-8F38-4F62-9D05-1E886FD289E2}" destId="{B134AB84-28F9-4C72-A75A-D2A6CC629922}" srcOrd="0" destOrd="0" presId="urn:microsoft.com/office/officeart/2005/8/layout/chevron1"/>
    <dgm:cxn modelId="{9DE216D7-EE2E-A44E-B419-A3BA4455E258}" type="presOf" srcId="{7525EF68-7F71-4E00-A593-694B93F00B5B}" destId="{21DE51C5-C4A5-4615-96B7-A1BF156EB594}" srcOrd="0" destOrd="0" presId="urn:microsoft.com/office/officeart/2005/8/layout/chevron1"/>
    <dgm:cxn modelId="{04112CF3-6866-CC49-A71C-B4FC397959F0}" type="presOf" srcId="{49EDE7A7-4B26-4030-AD04-3733FF687E71}" destId="{69510077-9A55-4FB7-AA73-878DEB43DC84}" srcOrd="0" destOrd="0" presId="urn:microsoft.com/office/officeart/2005/8/layout/chevron1"/>
    <dgm:cxn modelId="{4806038A-1E7A-4072-AB4B-6BA5B0F9C9F2}" srcId="{49EDE7A7-4B26-4030-AD04-3733FF687E71}" destId="{FDC8EF13-8F38-4F62-9D05-1E886FD289E2}" srcOrd="1" destOrd="0" parTransId="{555F0620-2531-4C27-BBC2-D2B1BE734D4A}" sibTransId="{C1B9DBC1-FB92-47F5-A2A6-A65CFD20E34E}"/>
    <dgm:cxn modelId="{7D0706CD-1319-4957-8D88-C2C62CC675AA}" srcId="{49EDE7A7-4B26-4030-AD04-3733FF687E71}" destId="{7525EF68-7F71-4E00-A593-694B93F00B5B}" srcOrd="0" destOrd="0" parTransId="{9C87AABB-BDEA-4241-8205-6F4FD55ACC9A}" sibTransId="{F6B77EAF-4F94-4377-93AE-82562FBB3B6D}"/>
    <dgm:cxn modelId="{A6B7DC62-3A3A-41AF-8799-6820C933776C}" srcId="{49EDE7A7-4B26-4030-AD04-3733FF687E71}" destId="{368EBA0B-6D7B-4BFC-BAB0-87BA5C897B7D}" srcOrd="2" destOrd="0" parTransId="{599761D2-EE6E-4574-B217-0946BCBDE523}" sibTransId="{A29B2E06-71F5-4FA1-912B-3E019BA545B7}"/>
    <dgm:cxn modelId="{DA04FAE4-DF4D-5543-B4BA-B8D4DE8462D2}" type="presOf" srcId="{368EBA0B-6D7B-4BFC-BAB0-87BA5C897B7D}" destId="{5A7CA2BA-1ACF-496C-929B-0256FAAF7132}" srcOrd="0" destOrd="0" presId="urn:microsoft.com/office/officeart/2005/8/layout/chevron1"/>
    <dgm:cxn modelId="{665BBCFC-49A6-774A-963B-86D44CFF1E05}" type="presParOf" srcId="{69510077-9A55-4FB7-AA73-878DEB43DC84}" destId="{21DE51C5-C4A5-4615-96B7-A1BF156EB594}" srcOrd="0" destOrd="0" presId="urn:microsoft.com/office/officeart/2005/8/layout/chevron1"/>
    <dgm:cxn modelId="{70874340-B89E-6341-BCD5-A15458281D38}" type="presParOf" srcId="{69510077-9A55-4FB7-AA73-878DEB43DC84}" destId="{35A9B81B-71F8-47DB-8934-02D8D1B408E4}" srcOrd="1" destOrd="0" presId="urn:microsoft.com/office/officeart/2005/8/layout/chevron1"/>
    <dgm:cxn modelId="{9E063A33-4478-374F-A9DF-7A7701A733DF}" type="presParOf" srcId="{69510077-9A55-4FB7-AA73-878DEB43DC84}" destId="{B134AB84-28F9-4C72-A75A-D2A6CC629922}" srcOrd="2" destOrd="0" presId="urn:microsoft.com/office/officeart/2005/8/layout/chevron1"/>
    <dgm:cxn modelId="{41DCEF88-2E21-134A-AABF-070B62F3BB2E}" type="presParOf" srcId="{69510077-9A55-4FB7-AA73-878DEB43DC84}" destId="{EB8629AD-BBDB-43F2-B356-4A4E16E0ECB7}" srcOrd="3" destOrd="0" presId="urn:microsoft.com/office/officeart/2005/8/layout/chevron1"/>
    <dgm:cxn modelId="{0CC84D62-8E0A-CA4D-A4A3-5A304DFFE481}" type="presParOf" srcId="{69510077-9A55-4FB7-AA73-878DEB43DC84}" destId="{5A7CA2BA-1ACF-496C-929B-0256FAAF713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E51C5-C4A5-4615-96B7-A1BF156EB594}">
      <dsp:nvSpPr>
        <dsp:cNvPr id="0" name=""/>
        <dsp:cNvSpPr/>
      </dsp:nvSpPr>
      <dsp:spPr>
        <a:xfrm>
          <a:off x="411" y="464007"/>
          <a:ext cx="2731454" cy="861243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4. Consolidate electro-mechanical insulation</a:t>
          </a:r>
          <a:endParaRPr lang="en-US" sz="1600" kern="1200" dirty="0">
            <a:solidFill>
              <a:schemeClr val="accent6"/>
            </a:solidFill>
          </a:endParaRPr>
        </a:p>
      </dsp:txBody>
      <dsp:txXfrm>
        <a:off x="431033" y="464007"/>
        <a:ext cx="1870211" cy="861243"/>
      </dsp:txXfrm>
    </dsp:sp>
    <dsp:sp modelId="{B134AB84-28F9-4C72-A75A-D2A6CC629922}">
      <dsp:nvSpPr>
        <dsp:cNvPr id="0" name=""/>
        <dsp:cNvSpPr/>
      </dsp:nvSpPr>
      <dsp:spPr>
        <a:xfrm>
          <a:off x="2516555" y="464007"/>
          <a:ext cx="2153108" cy="861243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631825" algn="l"/>
            </a:tabLst>
          </a:pPr>
          <a:r>
            <a:rPr lang="en-US" sz="1600" kern="1200" dirty="0" smtClean="0">
              <a:solidFill>
                <a:schemeClr val="accent6"/>
              </a:solidFill>
            </a:rPr>
            <a:t>5. QA/QC of the consolidated insulation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2947177" y="464007"/>
        <a:ext cx="1291865" cy="861243"/>
      </dsp:txXfrm>
    </dsp:sp>
    <dsp:sp modelId="{5A7CA2BA-1ACF-496C-929B-0256FAAF7132}">
      <dsp:nvSpPr>
        <dsp:cNvPr id="0" name=""/>
        <dsp:cNvSpPr/>
      </dsp:nvSpPr>
      <dsp:spPr>
        <a:xfrm>
          <a:off x="4454353" y="464007"/>
          <a:ext cx="2153108" cy="861243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6. Reclose cold mass volume </a:t>
          </a:r>
          <a:r>
            <a:rPr lang="en-US" sz="1200" kern="1200" dirty="0" smtClean="0">
              <a:solidFill>
                <a:schemeClr val="accent6"/>
              </a:solidFill>
            </a:rPr>
            <a:t>(Welding)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4884975" y="464007"/>
        <a:ext cx="1291865" cy="861243"/>
      </dsp:txXfrm>
    </dsp:sp>
    <dsp:sp modelId="{5E09585C-EB70-4EB8-B12B-3E038C2AE1A8}">
      <dsp:nvSpPr>
        <dsp:cNvPr id="0" name=""/>
        <dsp:cNvSpPr/>
      </dsp:nvSpPr>
      <dsp:spPr>
        <a:xfrm>
          <a:off x="6392150" y="464007"/>
          <a:ext cx="2153108" cy="861243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6"/>
              </a:solidFill>
            </a:rPr>
            <a:t>7. Diode test </a:t>
          </a:r>
          <a:br>
            <a:rPr lang="en-US" sz="1800" kern="1200" dirty="0" smtClean="0">
              <a:solidFill>
                <a:schemeClr val="accent6"/>
              </a:solidFill>
            </a:rPr>
          </a:br>
          <a:r>
            <a:rPr lang="en-US" sz="1200" kern="1200" dirty="0" smtClean="0">
              <a:solidFill>
                <a:schemeClr val="accent6"/>
              </a:solidFill>
            </a:rPr>
            <a:t>[</a:t>
          </a:r>
          <a:r>
            <a:rPr lang="en-US" sz="1200" kern="1200" dirty="0" err="1" smtClean="0">
              <a:solidFill>
                <a:schemeClr val="accent6"/>
              </a:solidFill>
            </a:rPr>
            <a:t>ElQA</a:t>
          </a:r>
          <a:r>
            <a:rPr lang="en-US" sz="1200" kern="1200" dirty="0" smtClean="0">
              <a:solidFill>
                <a:schemeClr val="accent6"/>
              </a:solidFill>
            </a:rPr>
            <a:t>]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6822772" y="464007"/>
        <a:ext cx="1291865" cy="8612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E51C5-C4A5-4615-96B7-A1BF156EB594}">
      <dsp:nvSpPr>
        <dsp:cNvPr id="0" name=""/>
        <dsp:cNvSpPr/>
      </dsp:nvSpPr>
      <dsp:spPr>
        <a:xfrm>
          <a:off x="2256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8. Intermediate leak test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accent6"/>
              </a:solidFill>
            </a:rPr>
            <a:t>(Clam shell [TBC])</a:t>
          </a:r>
          <a:endParaRPr lang="en-US" sz="1600" kern="1200" dirty="0">
            <a:solidFill>
              <a:schemeClr val="accent6"/>
            </a:solidFill>
          </a:endParaRPr>
        </a:p>
      </dsp:txBody>
      <dsp:txXfrm>
        <a:off x="552083" y="344802"/>
        <a:ext cx="1649483" cy="1099654"/>
      </dsp:txXfrm>
    </dsp:sp>
    <dsp:sp modelId="{B134AB84-28F9-4C72-A75A-D2A6CC629922}">
      <dsp:nvSpPr>
        <dsp:cNvPr id="0" name=""/>
        <dsp:cNvSpPr/>
      </dsp:nvSpPr>
      <dsp:spPr>
        <a:xfrm>
          <a:off x="2476479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631825" algn="l"/>
            </a:tabLst>
          </a:pPr>
          <a:r>
            <a:rPr lang="en-US" sz="1600" kern="1200" dirty="0" smtClean="0">
              <a:solidFill>
                <a:schemeClr val="accent6"/>
              </a:solidFill>
            </a:rPr>
            <a:t>9. Reclose interconnections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3026306" y="344802"/>
        <a:ext cx="1649483" cy="1099654"/>
      </dsp:txXfrm>
    </dsp:sp>
    <dsp:sp modelId="{5A7CA2BA-1ACF-496C-929B-0256FAAF7132}">
      <dsp:nvSpPr>
        <dsp:cNvPr id="0" name=""/>
        <dsp:cNvSpPr/>
      </dsp:nvSpPr>
      <dsp:spPr>
        <a:xfrm>
          <a:off x="4950703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10. Final leak test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5500530" y="344802"/>
        <a:ext cx="1649483" cy="10996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E51C5-C4A5-4615-96B7-A1BF156EB594}">
      <dsp:nvSpPr>
        <dsp:cNvPr id="0" name=""/>
        <dsp:cNvSpPr/>
      </dsp:nvSpPr>
      <dsp:spPr>
        <a:xfrm>
          <a:off x="2256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1. Open outer bellows and thermal shields</a:t>
          </a:r>
          <a:endParaRPr lang="en-US" sz="1600" kern="1200" dirty="0">
            <a:solidFill>
              <a:schemeClr val="accent6"/>
            </a:solidFill>
          </a:endParaRPr>
        </a:p>
      </dsp:txBody>
      <dsp:txXfrm>
        <a:off x="552083" y="344802"/>
        <a:ext cx="1649483" cy="1099654"/>
      </dsp:txXfrm>
    </dsp:sp>
    <dsp:sp modelId="{B134AB84-28F9-4C72-A75A-D2A6CC629922}">
      <dsp:nvSpPr>
        <dsp:cNvPr id="0" name=""/>
        <dsp:cNvSpPr/>
      </dsp:nvSpPr>
      <dsp:spPr>
        <a:xfrm>
          <a:off x="2476479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631825" algn="l"/>
            </a:tabLst>
          </a:pPr>
          <a:r>
            <a:rPr lang="en-US" sz="1600" kern="1200" dirty="0" smtClean="0">
              <a:solidFill>
                <a:schemeClr val="accent6"/>
              </a:solidFill>
            </a:rPr>
            <a:t>2. Give access to the diodes </a:t>
          </a:r>
          <a:r>
            <a:rPr lang="en-US" sz="1600" kern="1200" dirty="0" err="1" smtClean="0">
              <a:solidFill>
                <a:schemeClr val="accent6"/>
              </a:solidFill>
            </a:rPr>
            <a:t>busbars</a:t>
          </a:r>
          <a:r>
            <a:rPr lang="en-US" sz="1600" kern="1200" dirty="0" smtClean="0">
              <a:solidFill>
                <a:schemeClr val="accent6"/>
              </a:solidFill>
            </a:rPr>
            <a:t> </a:t>
          </a:r>
          <a:r>
            <a:rPr lang="en-US" sz="1200" kern="1200" dirty="0" smtClean="0">
              <a:solidFill>
                <a:schemeClr val="accent6"/>
              </a:solidFill>
            </a:rPr>
            <a:t>(Mechanical cutting)</a:t>
          </a:r>
          <a:endParaRPr lang="en-US" sz="1200" kern="1200" dirty="0">
            <a:solidFill>
              <a:schemeClr val="accent6"/>
            </a:solidFill>
          </a:endParaRPr>
        </a:p>
      </dsp:txBody>
      <dsp:txXfrm>
        <a:off x="3026306" y="344802"/>
        <a:ext cx="1649483" cy="1099654"/>
      </dsp:txXfrm>
    </dsp:sp>
    <dsp:sp modelId="{5A7CA2BA-1ACF-496C-929B-0256FAAF7132}">
      <dsp:nvSpPr>
        <dsp:cNvPr id="0" name=""/>
        <dsp:cNvSpPr/>
      </dsp:nvSpPr>
      <dsp:spPr>
        <a:xfrm>
          <a:off x="4950703" y="344802"/>
          <a:ext cx="2749137" cy="1099654"/>
        </a:xfrm>
        <a:prstGeom prst="chevron">
          <a:avLst/>
        </a:prstGeom>
        <a:solidFill>
          <a:schemeClr val="bg1">
            <a:lumMod val="95000"/>
          </a:schemeClr>
        </a:solidFill>
        <a:ln w="1905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6"/>
              </a:solidFill>
            </a:rPr>
            <a:t>3. Clean the diode box and cold mass extremity</a:t>
          </a:r>
          <a:endParaRPr lang="en-US" sz="1600" kern="1200" dirty="0">
            <a:solidFill>
              <a:schemeClr val="accent6"/>
            </a:solidFill>
          </a:endParaRPr>
        </a:p>
      </dsp:txBody>
      <dsp:txXfrm>
        <a:off x="5500530" y="344802"/>
        <a:ext cx="1649483" cy="109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27/06/17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call of physics is not yet clear. Whatever the question, the solution is more energy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39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Prepare the test stations, but also the procedures, the MM equipment, and the teams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26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focusing back to core mandate in the next years, and other projects outside of the mandate will be given lower priority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52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Magnets are our core activity, we need to respond to magnet calls for all CERN accelerator complex. There is no shirking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07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Fond</a:t>
            </a:r>
            <a:r>
              <a:rPr lang="en-US" baseline="0" dirty="0" smtClean="0"/>
              <a:t> memories. We work to serve our accelerator complex, the first priority (after safety)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6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12E3E-6973-4355-A517-6CA559D2E41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6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78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0158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4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4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4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4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44475" y="1533842"/>
            <a:ext cx="8635365" cy="4795837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77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117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0C45-DA20-46C7-AFD5-8E40311B6D07}" type="datetimeFigureOut">
              <a:rPr lang="en-GB" smtClean="0"/>
              <a:t>27/06/17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0853-2AD4-4482-AD0B-FEA761EA4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1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0"/>
            <a:ext cx="8263923" cy="732283"/>
          </a:xfrm>
        </p:spPr>
        <p:txBody>
          <a:bodyPr/>
          <a:lstStyle/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732284"/>
            <a:ext cx="4050208" cy="539388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70915" y="732283"/>
            <a:ext cx="4050208" cy="539388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770"/>
            <a:ext cx="8229600" cy="66518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697957"/>
            <a:ext cx="4040188" cy="4258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697957"/>
            <a:ext cx="4041775" cy="4258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46226" cy="732284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6979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697958"/>
            <a:ext cx="8226854" cy="52950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27/06/17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  <p:sldLayoutId id="2147483681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jpeg"/><Relationship Id="rId8" Type="http://schemas.openxmlformats.org/officeDocument/2006/relationships/image" Target="../media/image37.jpeg"/><Relationship Id="rId9" Type="http://schemas.openxmlformats.org/officeDocument/2006/relationships/image" Target="../media/image38.jpeg"/><Relationship Id="rId10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png"/><Relationship Id="rId20" Type="http://schemas.openxmlformats.org/officeDocument/2006/relationships/image" Target="../media/image57.png"/><Relationship Id="rId21" Type="http://schemas.openxmlformats.org/officeDocument/2006/relationships/image" Target="../media/image58.tiff"/><Relationship Id="rId22" Type="http://schemas.openxmlformats.org/officeDocument/2006/relationships/image" Target="../media/image59.png"/><Relationship Id="rId10" Type="http://schemas.openxmlformats.org/officeDocument/2006/relationships/image" Target="../media/image47.jpeg"/><Relationship Id="rId11" Type="http://schemas.openxmlformats.org/officeDocument/2006/relationships/image" Target="../media/image48.jpeg"/><Relationship Id="rId12" Type="http://schemas.openxmlformats.org/officeDocument/2006/relationships/image" Target="../media/image49.jpeg"/><Relationship Id="rId13" Type="http://schemas.openxmlformats.org/officeDocument/2006/relationships/image" Target="../media/image50.png"/><Relationship Id="rId14" Type="http://schemas.openxmlformats.org/officeDocument/2006/relationships/image" Target="../media/image51.jpeg"/><Relationship Id="rId15" Type="http://schemas.openxmlformats.org/officeDocument/2006/relationships/image" Target="../media/image52.jpeg"/><Relationship Id="rId16" Type="http://schemas.openxmlformats.org/officeDocument/2006/relationships/image" Target="../media/image53.png"/><Relationship Id="rId17" Type="http://schemas.openxmlformats.org/officeDocument/2006/relationships/image" Target="../media/image54.png"/><Relationship Id="rId18" Type="http://schemas.openxmlformats.org/officeDocument/2006/relationships/image" Target="../media/image55.jpeg"/><Relationship Id="rId19" Type="http://schemas.openxmlformats.org/officeDocument/2006/relationships/image" Target="../media/image56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0.png"/><Relationship Id="rId4" Type="http://schemas.openxmlformats.org/officeDocument/2006/relationships/image" Target="../media/image41.tiff"/><Relationship Id="rId5" Type="http://schemas.openxmlformats.org/officeDocument/2006/relationships/image" Target="../media/image42.tiff"/><Relationship Id="rId6" Type="http://schemas.openxmlformats.org/officeDocument/2006/relationships/image" Target="../media/image43.jpg"/><Relationship Id="rId7" Type="http://schemas.openxmlformats.org/officeDocument/2006/relationships/image" Target="../media/image44.jpeg"/><Relationship Id="rId8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jpeg"/><Relationship Id="rId5" Type="http://schemas.openxmlformats.org/officeDocument/2006/relationships/image" Target="../media/image64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4" Type="http://schemas.openxmlformats.org/officeDocument/2006/relationships/image" Target="../media/image66.jpg"/><Relationship Id="rId5" Type="http://schemas.openxmlformats.org/officeDocument/2006/relationships/image" Target="../media/image67.jpg"/><Relationship Id="rId6" Type="http://schemas.openxmlformats.org/officeDocument/2006/relationships/image" Target="../media/image68.jp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jpeg"/><Relationship Id="rId5" Type="http://schemas.openxmlformats.org/officeDocument/2006/relationships/image" Target="../media/image76.jpeg"/><Relationship Id="rId6" Type="http://schemas.openxmlformats.org/officeDocument/2006/relationships/image" Target="../media/image7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3.jpg"/><Relationship Id="rId3" Type="http://schemas.openxmlformats.org/officeDocument/2006/relationships/image" Target="../media/image8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png"/><Relationship Id="rId5" Type="http://schemas.openxmlformats.org/officeDocument/2006/relationships/image" Target="../media/image92.tiff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9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7.jpeg"/><Relationship Id="rId5" Type="http://schemas.openxmlformats.org/officeDocument/2006/relationships/image" Target="../media/image98.png"/><Relationship Id="rId6" Type="http://schemas.openxmlformats.org/officeDocument/2006/relationships/image" Target="../media/image99.png"/><Relationship Id="rId7" Type="http://schemas.openxmlformats.org/officeDocument/2006/relationships/image" Target="../media/image9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4" Type="http://schemas.openxmlformats.org/officeDocument/2006/relationships/image" Target="../media/image102.jpeg"/><Relationship Id="rId5" Type="http://schemas.openxmlformats.org/officeDocument/2006/relationships/image" Target="../media/image103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4" Type="http://schemas.openxmlformats.org/officeDocument/2006/relationships/image" Target="../media/image106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114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4" Type="http://schemas.openxmlformats.org/officeDocument/2006/relationships/image" Target="../media/image118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4" Type="http://schemas.openxmlformats.org/officeDocument/2006/relationships/image" Target="../media/image126.jpeg"/><Relationship Id="rId5" Type="http://schemas.openxmlformats.org/officeDocument/2006/relationships/image" Target="../media/image12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4" Type="http://schemas.openxmlformats.org/officeDocument/2006/relationships/image" Target="../media/image129.png"/><Relationship Id="rId5" Type="http://schemas.openxmlformats.org/officeDocument/2006/relationships/image" Target="../media/image130.png"/><Relationship Id="rId6" Type="http://schemas.openxmlformats.org/officeDocument/2006/relationships/image" Target="../media/image13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0.png"/><Relationship Id="rId12" Type="http://schemas.openxmlformats.org/officeDocument/2006/relationships/image" Target="../media/image14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2.tiff"/><Relationship Id="rId4" Type="http://schemas.openxmlformats.org/officeDocument/2006/relationships/image" Target="../media/image133.tiff"/><Relationship Id="rId5" Type="http://schemas.openxmlformats.org/officeDocument/2006/relationships/image" Target="../media/image134.tiff"/><Relationship Id="rId6" Type="http://schemas.openxmlformats.org/officeDocument/2006/relationships/image" Target="../media/image135.tiff"/><Relationship Id="rId7" Type="http://schemas.openxmlformats.org/officeDocument/2006/relationships/image" Target="../media/image136.tiff"/><Relationship Id="rId8" Type="http://schemas.openxmlformats.org/officeDocument/2006/relationships/image" Target="../media/image137.tiff"/><Relationship Id="rId9" Type="http://schemas.openxmlformats.org/officeDocument/2006/relationships/image" Target="../media/image138.tiff"/><Relationship Id="rId10" Type="http://schemas.openxmlformats.org/officeDocument/2006/relationships/image" Target="../media/image139.jpeg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1.png"/><Relationship Id="rId12" Type="http://schemas.openxmlformats.org/officeDocument/2006/relationships/image" Target="../media/image152.png"/><Relationship Id="rId13" Type="http://schemas.openxmlformats.org/officeDocument/2006/relationships/image" Target="../media/image153.png"/><Relationship Id="rId14" Type="http://schemas.openxmlformats.org/officeDocument/2006/relationships/image" Target="../media/image154.jpeg"/><Relationship Id="rId15" Type="http://schemas.openxmlformats.org/officeDocument/2006/relationships/image" Target="../media/image155.jpeg"/><Relationship Id="rId16" Type="http://schemas.openxmlformats.org/officeDocument/2006/relationships/image" Target="../media/image156.jpeg"/><Relationship Id="rId17" Type="http://schemas.openxmlformats.org/officeDocument/2006/relationships/image" Target="../media/image157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2.tiff"/><Relationship Id="rId3" Type="http://schemas.openxmlformats.org/officeDocument/2006/relationships/image" Target="../media/image143.png"/><Relationship Id="rId4" Type="http://schemas.openxmlformats.org/officeDocument/2006/relationships/image" Target="../media/image144.emf"/><Relationship Id="rId5" Type="http://schemas.openxmlformats.org/officeDocument/2006/relationships/image" Target="../media/image145.png"/><Relationship Id="rId6" Type="http://schemas.openxmlformats.org/officeDocument/2006/relationships/image" Target="../media/image146.png"/><Relationship Id="rId7" Type="http://schemas.openxmlformats.org/officeDocument/2006/relationships/image" Target="../media/image147.png"/><Relationship Id="rId8" Type="http://schemas.openxmlformats.org/officeDocument/2006/relationships/image" Target="../media/image148.jpeg"/><Relationship Id="rId9" Type="http://schemas.openxmlformats.org/officeDocument/2006/relationships/image" Target="../media/image149.png"/><Relationship Id="rId10" Type="http://schemas.openxmlformats.org/officeDocument/2006/relationships/image" Target="../media/image15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8.tiff"/><Relationship Id="rId3" Type="http://schemas.openxmlformats.org/officeDocument/2006/relationships/image" Target="../media/image159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1.png"/><Relationship Id="rId3" Type="http://schemas.openxmlformats.org/officeDocument/2006/relationships/image" Target="../media/image162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emf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364" y="1532437"/>
            <a:ext cx="6823399" cy="2277946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TE-MSC at Mid </a:t>
            </a:r>
            <a:r>
              <a:rPr lang="en-US" dirty="0"/>
              <a:t>T</a:t>
            </a:r>
            <a:r>
              <a:rPr lang="en-US" dirty="0" smtClean="0"/>
              <a:t>erm: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 Incomplete Snapshot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a </a:t>
            </a:r>
            <a:r>
              <a:rPr lang="en-US" dirty="0" smtClean="0"/>
              <a:t>Message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55592" y="4371383"/>
            <a:ext cx="4135171" cy="390744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L. Bottura, 27 June 2017 </a:t>
            </a:r>
          </a:p>
        </p:txBody>
      </p:sp>
    </p:spTree>
    <p:extLst>
      <p:ext uri="{BB962C8B-B14F-4D97-AF65-F5344CB8AC3E}">
        <p14:creationId xmlns:p14="http://schemas.microsoft.com/office/powerpoint/2010/main" val="244996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15" y="633684"/>
            <a:ext cx="8907423" cy="55320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27789" y="6319625"/>
            <a:ext cx="2479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Courtesy M </a:t>
            </a:r>
            <a:r>
              <a:rPr lang="en-GB" sz="1600" dirty="0" err="1" smtClean="0">
                <a:solidFill>
                  <a:schemeClr val="bg1"/>
                </a:solidFill>
              </a:rPr>
              <a:t>Bernardini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LS2: global </a:t>
            </a:r>
            <a:r>
              <a:rPr lang="en-US" sz="4800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7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 bwMode="auto">
          <a:xfrm>
            <a:off x="3267137" y="0"/>
            <a:ext cx="27432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Long Shutdown 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JM. Jimenez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3" name="Slide Number Placeholder 3"/>
          <p:cNvSpPr txBox="1">
            <a:spLocks/>
          </p:cNvSpPr>
          <p:nvPr/>
        </p:nvSpPr>
        <p:spPr>
          <a:xfrm>
            <a:off x="8059951" y="275718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4" name="Date Placeholder 4"/>
          <p:cNvSpPr txBox="1">
            <a:spLocks/>
          </p:cNvSpPr>
          <p:nvPr/>
        </p:nvSpPr>
        <p:spPr>
          <a:xfrm>
            <a:off x="710310" y="2729531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2017-02-06</a:t>
            </a:r>
            <a:endParaRPr lang="en-US" dirty="0"/>
          </a:p>
        </p:txBody>
      </p:sp>
      <p:sp>
        <p:nvSpPr>
          <p:cNvPr id="55" name="Footer Placeholder 5"/>
          <p:cNvSpPr txBox="1">
            <a:spLocks/>
          </p:cNvSpPr>
          <p:nvPr/>
        </p:nvSpPr>
        <p:spPr>
          <a:xfrm>
            <a:off x="3692195" y="2757180"/>
            <a:ext cx="37238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Defending LHC dipole diodes #3 – Indico 616383  J.Ph. Tock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4562537" y="838200"/>
            <a:ext cx="0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Flowchart: Alternate Process 57"/>
          <p:cNvSpPr/>
          <p:nvPr/>
        </p:nvSpPr>
        <p:spPr bwMode="auto">
          <a:xfrm>
            <a:off x="70338" y="990600"/>
            <a:ext cx="9144000" cy="5867400"/>
          </a:xfrm>
          <a:prstGeom prst="flowChartAlternateProcess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10951" y="990600"/>
            <a:ext cx="4044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err="1" smtClean="0"/>
              <a:t>J.Ph</a:t>
            </a:r>
            <a:r>
              <a:rPr lang="en-US" b="1" u="sng" dirty="0" smtClean="0"/>
              <a:t>. Tock # </a:t>
            </a:r>
            <a:r>
              <a:rPr lang="en-GB" b="1" u="sng" dirty="0" smtClean="0"/>
              <a:t>146</a:t>
            </a:r>
            <a:endParaRPr lang="en-US" b="1" u="sng" dirty="0" smtClean="0"/>
          </a:p>
          <a:p>
            <a:r>
              <a:rPr lang="en-US" b="1" u="sng" dirty="0" smtClean="0"/>
              <a:t>Consolidating LHC dipole diodes</a:t>
            </a:r>
            <a:endParaRPr lang="en-US" b="1" u="sng" dirty="0"/>
          </a:p>
        </p:txBody>
      </p:sp>
      <p:sp>
        <p:nvSpPr>
          <p:cNvPr id="104" name="Rectangle 103"/>
          <p:cNvSpPr/>
          <p:nvPr/>
        </p:nvSpPr>
        <p:spPr bwMode="auto">
          <a:xfrm>
            <a:off x="216895" y="3106430"/>
            <a:ext cx="2438400" cy="4572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Open/Close IC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#25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2763392" y="3106430"/>
            <a:ext cx="2133598" cy="4572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Diodes cons. </a:t>
            </a:r>
            <a:r>
              <a:rPr kumimoji="0" lang="en-US" sz="1400" b="0" i="0" u="non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US" sz="1400" b="0" i="0" u="non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#2</a:t>
            </a:r>
            <a:r>
              <a:rPr lang="en-GB" sz="1400" dirty="0" smtClean="0"/>
              <a:t>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106" name="Group 12"/>
          <p:cNvGrpSpPr/>
          <p:nvPr/>
        </p:nvGrpSpPr>
        <p:grpSpPr>
          <a:xfrm>
            <a:off x="2745669" y="5061079"/>
            <a:ext cx="2151640" cy="1702951"/>
            <a:chOff x="210878" y="3810000"/>
            <a:chExt cx="2151640" cy="1702951"/>
          </a:xfrm>
        </p:grpSpPr>
        <p:sp>
          <p:nvSpPr>
            <p:cNvPr id="107" name="Rectangle 106"/>
            <p:cNvSpPr/>
            <p:nvPr/>
          </p:nvSpPr>
          <p:spPr bwMode="auto">
            <a:xfrm>
              <a:off x="210878" y="3810000"/>
              <a:ext cx="2151321" cy="533400"/>
            </a:xfrm>
            <a:prstGeom prst="rect">
              <a:avLst/>
            </a:prstGeom>
            <a:solidFill>
              <a:srgbClr val="66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Special interventions “SIT” #18</a:t>
              </a:r>
              <a:endPara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08" name="Straight Connector 107"/>
            <p:cNvCxnSpPr/>
            <p:nvPr/>
          </p:nvCxnSpPr>
          <p:spPr bwMode="auto">
            <a:xfrm>
              <a:off x="304800" y="4343400"/>
              <a:ext cx="0" cy="1143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TextBox 108"/>
            <p:cNvSpPr txBox="1"/>
            <p:nvPr/>
          </p:nvSpPr>
          <p:spPr>
            <a:xfrm>
              <a:off x="228600" y="4343400"/>
              <a:ext cx="2133918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b="1" dirty="0" smtClean="0"/>
                <a:t>HL-LHC (CC/11T)</a:t>
              </a:r>
            </a:p>
            <a:p>
              <a:pPr>
                <a:buFontTx/>
                <a:buChar char="-"/>
              </a:pPr>
              <a:r>
                <a:rPr lang="en-US" sz="1400" dirty="0" err="1" smtClean="0"/>
                <a:t>Cryomagnets</a:t>
              </a:r>
              <a:r>
                <a:rPr lang="en-US" sz="1400" dirty="0" smtClean="0"/>
                <a:t> exchange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PIMs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Specific issues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Heavy NCs 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10" name="Group 16"/>
          <p:cNvGrpSpPr/>
          <p:nvPr/>
        </p:nvGrpSpPr>
        <p:grpSpPr>
          <a:xfrm>
            <a:off x="306087" y="3523923"/>
            <a:ext cx="2730208" cy="954107"/>
            <a:chOff x="698792" y="5827693"/>
            <a:chExt cx="2730208" cy="954107"/>
          </a:xfrm>
        </p:grpSpPr>
        <p:cxnSp>
          <p:nvCxnSpPr>
            <p:cNvPr id="111" name="Straight Connector 110"/>
            <p:cNvCxnSpPr/>
            <p:nvPr/>
          </p:nvCxnSpPr>
          <p:spPr bwMode="auto">
            <a:xfrm>
              <a:off x="762000" y="5867400"/>
              <a:ext cx="0" cy="914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TextBox 111"/>
            <p:cNvSpPr txBox="1"/>
            <p:nvPr/>
          </p:nvSpPr>
          <p:spPr>
            <a:xfrm>
              <a:off x="698792" y="5827693"/>
              <a:ext cx="2730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Opening/ Closure of IC </a:t>
              </a:r>
              <a:br>
                <a:rPr lang="en-US" sz="1400" dirty="0" smtClean="0"/>
              </a:br>
              <a:r>
                <a:rPr lang="en-US" sz="1400" dirty="0" smtClean="0"/>
                <a:t>W bellows &amp; </a:t>
              </a:r>
              <a:r>
                <a:rPr lang="en-US" sz="1400" dirty="0" err="1" smtClean="0"/>
                <a:t>ther</a:t>
              </a:r>
              <a:r>
                <a:rPr lang="en-US" sz="1400" dirty="0" smtClean="0"/>
                <a:t>. shields</a:t>
              </a:r>
            </a:p>
          </p:txBody>
        </p:sp>
      </p:grpSp>
      <p:sp>
        <p:nvSpPr>
          <p:cNvPr id="113" name="Rectangle 112"/>
          <p:cNvSpPr/>
          <p:nvPr/>
        </p:nvSpPr>
        <p:spPr bwMode="auto">
          <a:xfrm>
            <a:off x="5471464" y="3106430"/>
            <a:ext cx="3213911" cy="4572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Quality Assurance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# 26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114" name="Group 20"/>
          <p:cNvGrpSpPr/>
          <p:nvPr/>
        </p:nvGrpSpPr>
        <p:grpSpPr>
          <a:xfrm>
            <a:off x="5372645" y="3536172"/>
            <a:ext cx="2192973" cy="1524000"/>
            <a:chOff x="6096193" y="2085041"/>
            <a:chExt cx="2192973" cy="1524000"/>
          </a:xfrm>
        </p:grpSpPr>
        <p:cxnSp>
          <p:nvCxnSpPr>
            <p:cNvPr id="115" name="Straight Connector 114"/>
            <p:cNvCxnSpPr/>
            <p:nvPr/>
          </p:nvCxnSpPr>
          <p:spPr bwMode="auto">
            <a:xfrm>
              <a:off x="6169162" y="2085041"/>
              <a:ext cx="14436" cy="15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extBox 115"/>
            <p:cNvSpPr txBox="1"/>
            <p:nvPr/>
          </p:nvSpPr>
          <p:spPr>
            <a:xfrm>
              <a:off x="6096193" y="2112499"/>
              <a:ext cx="2192973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Electrical QC: # 12</a:t>
              </a:r>
            </a:p>
            <a:p>
              <a:r>
                <a:rPr lang="en-US" sz="1400" dirty="0" smtClean="0"/>
                <a:t>-Welding QC: # </a:t>
              </a:r>
              <a:r>
                <a:rPr lang="en-US" sz="1400" dirty="0"/>
                <a:t>3</a:t>
              </a:r>
              <a:endParaRPr lang="en-US" sz="1400" dirty="0" smtClean="0"/>
            </a:p>
            <a:p>
              <a:pPr>
                <a:buFontTx/>
                <a:buChar char="-"/>
              </a:pPr>
              <a:r>
                <a:rPr lang="en-US" sz="1400" dirty="0" smtClean="0"/>
                <a:t> ICIT: : #6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QA manager support: #2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Audits: #2</a:t>
              </a:r>
            </a:p>
          </p:txBody>
        </p:sp>
      </p:grpSp>
      <p:grpSp>
        <p:nvGrpSpPr>
          <p:cNvPr id="117" name="Group 23"/>
          <p:cNvGrpSpPr/>
          <p:nvPr/>
        </p:nvGrpSpPr>
        <p:grpSpPr>
          <a:xfrm>
            <a:off x="5191667" y="5196486"/>
            <a:ext cx="1762880" cy="1219200"/>
            <a:chOff x="4876800" y="3886200"/>
            <a:chExt cx="1762880" cy="1219200"/>
          </a:xfrm>
        </p:grpSpPr>
        <p:sp>
          <p:nvSpPr>
            <p:cNvPr id="118" name="Rectangle 117"/>
            <p:cNvSpPr/>
            <p:nvPr/>
          </p:nvSpPr>
          <p:spPr bwMode="auto">
            <a:xfrm>
              <a:off x="4876800" y="3886200"/>
              <a:ext cx="1762880" cy="685800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ELQA [TE-MPE]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#21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119" name="Group 25"/>
            <p:cNvGrpSpPr/>
            <p:nvPr/>
          </p:nvGrpSpPr>
          <p:grpSpPr>
            <a:xfrm>
              <a:off x="4876800" y="4572000"/>
              <a:ext cx="1040670" cy="533400"/>
              <a:chOff x="6248400" y="2133600"/>
              <a:chExt cx="1040670" cy="533400"/>
            </a:xfrm>
          </p:grpSpPr>
          <p:cxnSp>
            <p:nvCxnSpPr>
              <p:cNvPr id="120" name="Straight Connector 119"/>
              <p:cNvCxnSpPr/>
              <p:nvPr/>
            </p:nvCxnSpPr>
            <p:spPr bwMode="auto">
              <a:xfrm>
                <a:off x="6311608" y="2133600"/>
                <a:ext cx="12992" cy="5334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1" name="TextBox 120"/>
              <p:cNvSpPr txBox="1"/>
              <p:nvPr/>
            </p:nvSpPr>
            <p:spPr>
              <a:xfrm>
                <a:off x="6248400" y="2133600"/>
                <a:ext cx="10406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sz="1400" dirty="0" smtClean="0"/>
                  <a:t>Continuity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HV test</a:t>
                </a:r>
              </a:p>
            </p:txBody>
          </p:sp>
        </p:grpSp>
      </p:grpSp>
      <p:grpSp>
        <p:nvGrpSpPr>
          <p:cNvPr id="122" name="Group 28"/>
          <p:cNvGrpSpPr/>
          <p:nvPr/>
        </p:nvGrpSpPr>
        <p:grpSpPr>
          <a:xfrm>
            <a:off x="7020467" y="5196486"/>
            <a:ext cx="1981200" cy="1348264"/>
            <a:chOff x="6705600" y="4114800"/>
            <a:chExt cx="1981200" cy="1348264"/>
          </a:xfrm>
        </p:grpSpPr>
        <p:sp>
          <p:nvSpPr>
            <p:cNvPr id="123" name="Rectangle 122"/>
            <p:cNvSpPr/>
            <p:nvPr/>
          </p:nvSpPr>
          <p:spPr bwMode="auto">
            <a:xfrm>
              <a:off x="6705600" y="4114800"/>
              <a:ext cx="1981200" cy="685800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Leak Test [TE-VSC]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#15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124" name="Group 30"/>
            <p:cNvGrpSpPr/>
            <p:nvPr/>
          </p:nvGrpSpPr>
          <p:grpSpPr>
            <a:xfrm>
              <a:off x="6934200" y="4724400"/>
              <a:ext cx="1686680" cy="738664"/>
              <a:chOff x="6400800" y="2743200"/>
              <a:chExt cx="1686680" cy="738664"/>
            </a:xfrm>
          </p:grpSpPr>
          <p:cxnSp>
            <p:nvCxnSpPr>
              <p:cNvPr id="125" name="Straight Connector 124"/>
              <p:cNvCxnSpPr/>
              <p:nvPr/>
            </p:nvCxnSpPr>
            <p:spPr bwMode="auto">
              <a:xfrm>
                <a:off x="6477000" y="28194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6" name="TextBox 125"/>
              <p:cNvSpPr txBox="1"/>
              <p:nvPr/>
            </p:nvSpPr>
            <p:spPr>
              <a:xfrm>
                <a:off x="6400800" y="2743200"/>
                <a:ext cx="168668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sz="1400" dirty="0" smtClean="0"/>
                  <a:t>Beam lines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Cryogenics lines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Insulation vacuum</a:t>
                </a:r>
              </a:p>
            </p:txBody>
          </p:sp>
        </p:grpSp>
      </p:grpSp>
      <p:sp>
        <p:nvSpPr>
          <p:cNvPr id="127" name="Rectangle 126"/>
          <p:cNvSpPr/>
          <p:nvPr/>
        </p:nvSpPr>
        <p:spPr bwMode="auto">
          <a:xfrm>
            <a:off x="306087" y="1582430"/>
            <a:ext cx="4831397" cy="381000"/>
          </a:xfrm>
          <a:prstGeom prst="rect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	Project Leader’s Office #8</a:t>
            </a:r>
          </a:p>
        </p:txBody>
      </p:sp>
      <p:cxnSp>
        <p:nvCxnSpPr>
          <p:cNvPr id="128" name="Straight Connector 127"/>
          <p:cNvCxnSpPr/>
          <p:nvPr/>
        </p:nvCxnSpPr>
        <p:spPr bwMode="auto">
          <a:xfrm>
            <a:off x="407975" y="1963430"/>
            <a:ext cx="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TextBox 128"/>
          <p:cNvSpPr txBox="1"/>
          <p:nvPr/>
        </p:nvSpPr>
        <p:spPr>
          <a:xfrm>
            <a:off x="331775" y="1963430"/>
            <a:ext cx="2209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Radiation protection</a:t>
            </a:r>
          </a:p>
          <a:p>
            <a:pPr>
              <a:buFontTx/>
              <a:buChar char="-"/>
            </a:pPr>
            <a:r>
              <a:rPr lang="en-US" sz="1400" dirty="0" smtClean="0"/>
              <a:t>Safety, Access</a:t>
            </a:r>
          </a:p>
          <a:p>
            <a:pPr>
              <a:buFontTx/>
              <a:buChar char="-"/>
            </a:pPr>
            <a:r>
              <a:rPr lang="en-US" sz="1400" dirty="0" smtClean="0"/>
              <a:t>General logistics</a:t>
            </a:r>
          </a:p>
          <a:p>
            <a:pPr>
              <a:buFontTx/>
              <a:buChar char="-"/>
            </a:pPr>
            <a:r>
              <a:rPr lang="en-US" sz="1400" dirty="0" smtClean="0"/>
              <a:t>Pressure test</a:t>
            </a:r>
          </a:p>
          <a:p>
            <a:pPr>
              <a:buFontTx/>
              <a:buChar char="-"/>
            </a:pPr>
            <a:r>
              <a:rPr lang="en-US" sz="1400" dirty="0" smtClean="0"/>
              <a:t>Link to visits, media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541575" y="1963430"/>
            <a:ext cx="6477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Coordination with </a:t>
            </a:r>
            <a:br>
              <a:rPr lang="en-US" sz="1400" dirty="0" smtClean="0"/>
            </a:br>
            <a:r>
              <a:rPr lang="en-US" sz="1400" dirty="0" smtClean="0"/>
              <a:t>    </a:t>
            </a:r>
            <a:r>
              <a:rPr lang="en-US" sz="1200" dirty="0" smtClean="0"/>
              <a:t>Survey, BLM, Instrumentation, Transport, planning, QPS, cryogenics, VSC, MPE, CRG, …</a:t>
            </a:r>
            <a:br>
              <a:rPr lang="en-US" sz="1200" dirty="0" smtClean="0"/>
            </a:br>
            <a:r>
              <a:rPr lang="en-US" sz="1200" dirty="0" smtClean="0"/>
              <a:t>     Test teams on a chain of IC </a:t>
            </a: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Reporting tools</a:t>
            </a:r>
          </a:p>
          <a:p>
            <a:pPr>
              <a:buFontTx/>
              <a:buChar char="-"/>
            </a:pPr>
            <a:r>
              <a:rPr lang="en-US" sz="1400" dirty="0" smtClean="0"/>
              <a:t>Administrative support </a:t>
            </a:r>
            <a:r>
              <a:rPr lang="en-US" sz="1200" dirty="0" smtClean="0"/>
              <a:t>(Budget, human resources, scientific secretary)</a:t>
            </a:r>
          </a:p>
        </p:txBody>
      </p:sp>
      <p:cxnSp>
        <p:nvCxnSpPr>
          <p:cNvPr id="131" name="Straight Connector 130"/>
          <p:cNvCxnSpPr/>
          <p:nvPr/>
        </p:nvCxnSpPr>
        <p:spPr bwMode="auto">
          <a:xfrm>
            <a:off x="2617775" y="1963430"/>
            <a:ext cx="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2" name="Rectangle 131"/>
          <p:cNvSpPr/>
          <p:nvPr/>
        </p:nvSpPr>
        <p:spPr bwMode="auto">
          <a:xfrm>
            <a:off x="206466" y="5272398"/>
            <a:ext cx="2404376" cy="533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u="sng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Cutting</a:t>
            </a:r>
            <a:r>
              <a:rPr lang="en-US" sz="1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&amp;Welding</a:t>
            </a: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[EN-MME] </a:t>
            </a:r>
            <a:b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#1</a:t>
            </a:r>
            <a:r>
              <a:rPr lang="en-GB" sz="1400" dirty="0" smtClean="0"/>
              <a:t>3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133" name="Straight Connector 132"/>
          <p:cNvCxnSpPr/>
          <p:nvPr/>
        </p:nvCxnSpPr>
        <p:spPr bwMode="auto">
          <a:xfrm>
            <a:off x="615688" y="5805798"/>
            <a:ext cx="0" cy="705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TextBox 133"/>
          <p:cNvSpPr txBox="1"/>
          <p:nvPr/>
        </p:nvSpPr>
        <p:spPr>
          <a:xfrm>
            <a:off x="533844" y="5805798"/>
            <a:ext cx="198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51850" y="5814579"/>
            <a:ext cx="1130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Opening</a:t>
            </a:r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Rewelding</a:t>
            </a:r>
            <a:endParaRPr lang="en-US" sz="1400" dirty="0"/>
          </a:p>
        </p:txBody>
      </p:sp>
      <p:cxnSp>
        <p:nvCxnSpPr>
          <p:cNvPr id="136" name="Straight Connector 135"/>
          <p:cNvCxnSpPr/>
          <p:nvPr/>
        </p:nvCxnSpPr>
        <p:spPr bwMode="auto">
          <a:xfrm>
            <a:off x="6010337" y="495300"/>
            <a:ext cx="2971800" cy="952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37" name="Group 136"/>
          <p:cNvGrpSpPr/>
          <p:nvPr/>
        </p:nvGrpSpPr>
        <p:grpSpPr>
          <a:xfrm>
            <a:off x="2821405" y="3563630"/>
            <a:ext cx="1329210" cy="1496542"/>
            <a:chOff x="3366510" y="2057400"/>
            <a:chExt cx="1329210" cy="1496542"/>
          </a:xfrm>
        </p:grpSpPr>
        <p:sp>
          <p:nvSpPr>
            <p:cNvPr id="138" name="TextBox 137"/>
            <p:cNvSpPr txBox="1"/>
            <p:nvPr/>
          </p:nvSpPr>
          <p:spPr>
            <a:xfrm>
              <a:off x="3366510" y="2057400"/>
              <a:ext cx="132921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Cleaning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Consolidation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Experts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 bwMode="auto">
            <a:xfrm>
              <a:off x="3438501" y="2057400"/>
              <a:ext cx="0" cy="14965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Horizontal Scroll 1"/>
          <p:cNvSpPr/>
          <p:nvPr/>
        </p:nvSpPr>
        <p:spPr>
          <a:xfrm>
            <a:off x="2150277" y="3901511"/>
            <a:ext cx="3307788" cy="1270071"/>
          </a:xfrm>
          <a:prstGeom prst="horizontalScroll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7030A0"/>
                </a:solidFill>
              </a:rPr>
              <a:t>Also contains replacement of </a:t>
            </a:r>
            <a:r>
              <a:rPr lang="en-GB" dirty="0" err="1" smtClean="0">
                <a:solidFill>
                  <a:srgbClr val="7030A0"/>
                </a:solidFill>
              </a:rPr>
              <a:t>cryomagnets</a:t>
            </a:r>
            <a:r>
              <a:rPr lang="en-GB" dirty="0" smtClean="0">
                <a:solidFill>
                  <a:srgbClr val="7030A0"/>
                </a:solidFill>
              </a:rPr>
              <a:t> and installation for High </a:t>
            </a:r>
            <a:r>
              <a:rPr lang="en-GB" dirty="0" err="1" smtClean="0">
                <a:solidFill>
                  <a:srgbClr val="7030A0"/>
                </a:solidFill>
              </a:rPr>
              <a:t>Lumi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flipH="1">
            <a:off x="295337" y="486756"/>
            <a:ext cx="2971800" cy="952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3587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600612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strategy of preventive maintenance (inspections, diagnostics &amp; consolidation)</a:t>
            </a:r>
          </a:p>
          <a:p>
            <a:r>
              <a:rPr lang="en-US" dirty="0" smtClean="0"/>
              <a:t>and of corrective maintenance (inspections, piquet service, workshops)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Major problem is the lack of resources (2 technicians missing)</a:t>
            </a:r>
          </a:p>
          <a:p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479"/>
            <a:ext cx="4710210" cy="19625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10527"/>
          <a:stretch/>
        </p:blipFill>
        <p:spPr>
          <a:xfrm>
            <a:off x="6214550" y="5171030"/>
            <a:ext cx="2410646" cy="15600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6" y="3462678"/>
            <a:ext cx="1841135" cy="3273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61973" y="4177633"/>
            <a:ext cx="3268365" cy="18384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42" y="3462678"/>
            <a:ext cx="1834450" cy="32683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8"/>
          <a:stretch/>
        </p:blipFill>
        <p:spPr>
          <a:xfrm>
            <a:off x="6214550" y="3461067"/>
            <a:ext cx="2417386" cy="1684347"/>
          </a:xfrm>
          <a:prstGeom prst="rect">
            <a:avLst/>
          </a:prstGeom>
        </p:spPr>
      </p:pic>
      <p:pic>
        <p:nvPicPr>
          <p:cNvPr id="11" name="Picture 2" descr="\\cern.ch\dfs\Workspaces\n\NORMA\USERS\Davide\In work\P7-Blg 867.jpg"/>
          <p:cNvPicPr>
            <a:picLocks noChangeAspect="1" noChangeArrowheads="1"/>
          </p:cNvPicPr>
          <p:nvPr/>
        </p:nvPicPr>
        <p:blipFill rotWithShape="1">
          <a:blip r:embed="rId9" cstate="print"/>
          <a:srcRect r="22633"/>
          <a:stretch/>
        </p:blipFill>
        <p:spPr bwMode="auto">
          <a:xfrm>
            <a:off x="4710210" y="1750856"/>
            <a:ext cx="2280801" cy="1313023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57423" y="1750856"/>
            <a:ext cx="1747461" cy="1313023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Reliable operation of the </a:t>
            </a:r>
            <a:r>
              <a:rPr lang="en-US" sz="4000" dirty="0" smtClean="0"/>
              <a:t>injectors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8672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73600" y="1752396"/>
            <a:ext cx="4203700" cy="48515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03199" y="1752496"/>
            <a:ext cx="4292935" cy="48515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67034" y="684934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55A0"/>
                </a:solidFill>
              </a:rPr>
              <a:t>A </a:t>
            </a:r>
            <a:r>
              <a:rPr lang="fr-CH" dirty="0" err="1" smtClean="0">
                <a:solidFill>
                  <a:srgbClr val="0055A0"/>
                </a:solidFill>
              </a:rPr>
              <a:t>considerable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quantity</a:t>
            </a:r>
            <a:r>
              <a:rPr lang="fr-CH" dirty="0" smtClean="0">
                <a:solidFill>
                  <a:srgbClr val="0055A0"/>
                </a:solidFill>
              </a:rPr>
              <a:t> of </a:t>
            </a:r>
            <a:r>
              <a:rPr lang="fr-CH" dirty="0" err="1" smtClean="0">
                <a:solidFill>
                  <a:srgbClr val="0055A0"/>
                </a:solidFill>
              </a:rPr>
              <a:t>preparation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work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smtClean="0">
                <a:solidFill>
                  <a:srgbClr val="0055A0"/>
                </a:solidFill>
              </a:rPr>
              <a:t>(new </a:t>
            </a:r>
            <a:r>
              <a:rPr lang="fr-CH" dirty="0" err="1" smtClean="0">
                <a:solidFill>
                  <a:srgbClr val="0055A0"/>
                </a:solidFill>
              </a:rPr>
              <a:t>magnets</a:t>
            </a:r>
            <a:r>
              <a:rPr lang="fr-CH" dirty="0" smtClean="0">
                <a:solidFill>
                  <a:srgbClr val="0055A0"/>
                </a:solidFill>
              </a:rPr>
              <a:t>, new </a:t>
            </a:r>
            <a:r>
              <a:rPr lang="fr-CH" dirty="0" err="1" smtClean="0">
                <a:solidFill>
                  <a:srgbClr val="0055A0"/>
                </a:solidFill>
              </a:rPr>
              <a:t>coils</a:t>
            </a:r>
            <a:r>
              <a:rPr lang="fr-CH" dirty="0" smtClean="0">
                <a:solidFill>
                  <a:srgbClr val="0055A0"/>
                </a:solidFill>
              </a:rPr>
              <a:t>, new </a:t>
            </a:r>
            <a:r>
              <a:rPr lang="fr-CH" dirty="0" err="1" smtClean="0">
                <a:solidFill>
                  <a:srgbClr val="0055A0"/>
                </a:solidFill>
              </a:rPr>
              <a:t>PFWs</a:t>
            </a:r>
            <a:r>
              <a:rPr lang="fr-CH" dirty="0" smtClean="0">
                <a:solidFill>
                  <a:srgbClr val="0055A0"/>
                </a:solidFill>
              </a:rPr>
              <a:t>)</a:t>
            </a:r>
          </a:p>
          <a:p>
            <a:r>
              <a:rPr lang="fr-CH" dirty="0" err="1" smtClean="0">
                <a:solidFill>
                  <a:srgbClr val="0055A0"/>
                </a:solidFill>
              </a:rPr>
              <a:t>Space</a:t>
            </a:r>
            <a:r>
              <a:rPr lang="fr-CH" dirty="0" smtClean="0">
                <a:solidFill>
                  <a:srgbClr val="0055A0"/>
                </a:solidFill>
              </a:rPr>
              <a:t> to </a:t>
            </a:r>
            <a:r>
              <a:rPr lang="fr-CH" dirty="0" err="1" smtClean="0">
                <a:solidFill>
                  <a:srgbClr val="0055A0"/>
                </a:solidFill>
              </a:rPr>
              <a:t>be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found</a:t>
            </a:r>
            <a:r>
              <a:rPr lang="fr-CH" dirty="0" smtClean="0">
                <a:solidFill>
                  <a:srgbClr val="0055A0"/>
                </a:solidFill>
              </a:rPr>
              <a:t>/</a:t>
            </a:r>
            <a:r>
              <a:rPr lang="fr-CH" dirty="0" err="1" smtClean="0">
                <a:solidFill>
                  <a:srgbClr val="0055A0"/>
                </a:solidFill>
              </a:rPr>
              <a:t>consolidated</a:t>
            </a:r>
            <a:r>
              <a:rPr lang="fr-CH" dirty="0" smtClean="0">
                <a:solidFill>
                  <a:srgbClr val="0055A0"/>
                </a:solidFill>
              </a:rPr>
              <a:t> to </a:t>
            </a:r>
            <a:r>
              <a:rPr lang="fr-CH" dirty="0" err="1" smtClean="0">
                <a:solidFill>
                  <a:srgbClr val="0055A0"/>
                </a:solidFill>
              </a:rPr>
              <a:t>perform</a:t>
            </a:r>
            <a:r>
              <a:rPr lang="fr-CH" dirty="0" smtClean="0">
                <a:solidFill>
                  <a:srgbClr val="0055A0"/>
                </a:solidFill>
              </a:rPr>
              <a:t> the </a:t>
            </a:r>
            <a:r>
              <a:rPr lang="fr-CH" dirty="0" err="1" smtClean="0">
                <a:solidFill>
                  <a:srgbClr val="0055A0"/>
                </a:solidFill>
              </a:rPr>
              <a:t>work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during</a:t>
            </a:r>
            <a:r>
              <a:rPr lang="fr-CH" dirty="0" smtClean="0">
                <a:solidFill>
                  <a:srgbClr val="0055A0"/>
                </a:solidFill>
              </a:rPr>
              <a:t> LS2</a:t>
            </a:r>
          </a:p>
          <a:p>
            <a:r>
              <a:rPr lang="fr-CH" dirty="0" smtClean="0">
                <a:solidFill>
                  <a:srgbClr val="0055A0"/>
                </a:solidFill>
              </a:rPr>
              <a:t>Personnel </a:t>
            </a:r>
            <a:r>
              <a:rPr lang="fr-CH" dirty="0" err="1" smtClean="0">
                <a:solidFill>
                  <a:srgbClr val="0055A0"/>
                </a:solidFill>
              </a:rPr>
              <a:t>resources</a:t>
            </a:r>
            <a:r>
              <a:rPr lang="fr-CH" dirty="0" smtClean="0">
                <a:solidFill>
                  <a:srgbClr val="0055A0"/>
                </a:solidFill>
              </a:rPr>
              <a:t> to </a:t>
            </a:r>
            <a:r>
              <a:rPr lang="fr-CH" dirty="0" err="1" smtClean="0">
                <a:solidFill>
                  <a:srgbClr val="0055A0"/>
                </a:solidFill>
              </a:rPr>
              <a:t>be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found</a:t>
            </a:r>
            <a:r>
              <a:rPr lang="fr-CH" dirty="0" smtClean="0">
                <a:solidFill>
                  <a:srgbClr val="0055A0"/>
                </a:solidFill>
              </a:rPr>
              <a:t> (</a:t>
            </a:r>
            <a:r>
              <a:rPr lang="fr-CH" dirty="0" err="1" smtClean="0">
                <a:solidFill>
                  <a:srgbClr val="0055A0"/>
                </a:solidFill>
              </a:rPr>
              <a:t>agreements</a:t>
            </a:r>
            <a:r>
              <a:rPr lang="fr-CH" dirty="0" smtClean="0">
                <a:solidFill>
                  <a:srgbClr val="0055A0"/>
                </a:solidFill>
              </a:rPr>
              <a:t>) </a:t>
            </a:r>
            <a:r>
              <a:rPr lang="fr-CH" dirty="0">
                <a:solidFill>
                  <a:srgbClr val="0055A0"/>
                </a:solidFill>
              </a:rPr>
              <a:t>to </a:t>
            </a:r>
            <a:r>
              <a:rPr lang="fr-CH" dirty="0" err="1">
                <a:solidFill>
                  <a:srgbClr val="0055A0"/>
                </a:solidFill>
              </a:rPr>
              <a:t>perform</a:t>
            </a:r>
            <a:r>
              <a:rPr lang="fr-CH" dirty="0">
                <a:solidFill>
                  <a:srgbClr val="0055A0"/>
                </a:solidFill>
              </a:rPr>
              <a:t> the </a:t>
            </a:r>
            <a:r>
              <a:rPr lang="fr-CH" dirty="0" err="1">
                <a:solidFill>
                  <a:srgbClr val="0055A0"/>
                </a:solidFill>
              </a:rPr>
              <a:t>work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err="1">
                <a:solidFill>
                  <a:srgbClr val="0055A0"/>
                </a:solidFill>
              </a:rPr>
              <a:t>during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smtClean="0">
                <a:solidFill>
                  <a:srgbClr val="0055A0"/>
                </a:solidFill>
              </a:rPr>
              <a:t>LS2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90" y="4606768"/>
            <a:ext cx="1898985" cy="11421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91" y="2170009"/>
            <a:ext cx="1898985" cy="2407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2279" y="1764961"/>
            <a:ext cx="1754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PSB &amp; </a:t>
            </a:r>
            <a:r>
              <a:rPr lang="fr-CH" b="1" dirty="0" err="1" smtClean="0"/>
              <a:t>TLs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6399" y="1762049"/>
            <a:ext cx="1754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PS &amp; </a:t>
            </a:r>
            <a:r>
              <a:rPr lang="fr-CH" b="1" dirty="0" err="1" smtClean="0"/>
              <a:t>TLs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1" b="1"/>
          <a:stretch/>
        </p:blipFill>
        <p:spPr>
          <a:xfrm>
            <a:off x="362490" y="5788152"/>
            <a:ext cx="1898985" cy="7927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18" y="2074883"/>
            <a:ext cx="4055250" cy="10217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635" y="3171169"/>
            <a:ext cx="1478763" cy="11090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635" y="4332998"/>
            <a:ext cx="1478763" cy="22181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747" y="3168713"/>
            <a:ext cx="1179359" cy="139177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362" y="3168713"/>
            <a:ext cx="1171407" cy="14170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18" y="4596700"/>
            <a:ext cx="1189088" cy="6688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612" y="5284315"/>
            <a:ext cx="1162499" cy="735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77"/>
          <a:stretch/>
        </p:blipFill>
        <p:spPr>
          <a:xfrm>
            <a:off x="6320570" y="6081938"/>
            <a:ext cx="1174855" cy="4861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866" y="4598721"/>
            <a:ext cx="1181903" cy="6648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3"/>
          <a:stretch/>
        </p:blipFill>
        <p:spPr>
          <a:xfrm>
            <a:off x="7606865" y="5284315"/>
            <a:ext cx="1181903" cy="75388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6"/>
          <a:srcRect b="36686"/>
          <a:stretch/>
        </p:blipFill>
        <p:spPr>
          <a:xfrm>
            <a:off x="2288027" y="2170009"/>
            <a:ext cx="1068842" cy="8363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/>
          <a:srcRect l="21256" r="8566"/>
          <a:stretch/>
        </p:blipFill>
        <p:spPr>
          <a:xfrm>
            <a:off x="3362324" y="2170008"/>
            <a:ext cx="1090145" cy="81946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3" r="12769"/>
          <a:stretch/>
        </p:blipFill>
        <p:spPr>
          <a:xfrm>
            <a:off x="2287688" y="5407672"/>
            <a:ext cx="1149663" cy="110632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1" b="7046"/>
          <a:stretch/>
        </p:blipFill>
        <p:spPr>
          <a:xfrm>
            <a:off x="3463564" y="5394786"/>
            <a:ext cx="988908" cy="111921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287688" y="3006379"/>
            <a:ext cx="2164782" cy="122056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688" y="4332998"/>
            <a:ext cx="2164782" cy="10105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2"/>
          <a:srcRect t="20291"/>
          <a:stretch/>
        </p:blipFill>
        <p:spPr>
          <a:xfrm>
            <a:off x="7599483" y="6081937"/>
            <a:ext cx="1189285" cy="498995"/>
          </a:xfrm>
          <a:prstGeom prst="rect">
            <a:avLst/>
          </a:prstGeom>
        </p:spPr>
      </p:pic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LIU advances well (</a:t>
            </a:r>
            <a:r>
              <a:rPr lang="en-US" sz="4800" dirty="0"/>
              <a:t>LS2</a:t>
            </a:r>
            <a:r>
              <a:rPr lang="en-US" sz="4800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9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summary, on Operation &amp; Co.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maintenance and consolidation of the accelerator complex remains our </a:t>
            </a:r>
            <a:r>
              <a:rPr lang="en-US" b="1" dirty="0" smtClean="0">
                <a:solidFill>
                  <a:srgbClr val="FF0000"/>
                </a:solidFill>
              </a:rPr>
              <a:t>high-priority work</a:t>
            </a:r>
          </a:p>
          <a:p>
            <a:r>
              <a:rPr lang="en-US" dirty="0" smtClean="0"/>
              <a:t>Though we can (and will) count on collaborators for much of the work, it is important to focus and maintain full control of the technical “details”</a:t>
            </a:r>
          </a:p>
          <a:p>
            <a:r>
              <a:rPr lang="en-US" dirty="0"/>
              <a:t>This work requires careful preparation, and </a:t>
            </a:r>
            <a:r>
              <a:rPr lang="en-US" b="1" dirty="0">
                <a:solidFill>
                  <a:srgbClr val="FF0000"/>
                </a:solidFill>
              </a:rPr>
              <a:t>will draw considerably on </a:t>
            </a:r>
            <a:r>
              <a:rPr lang="en-US" b="1" dirty="0" smtClean="0">
                <a:solidFill>
                  <a:srgbClr val="FF0000"/>
                </a:solidFill>
              </a:rPr>
              <a:t>us during LS2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7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11T, the next major milestone</a:t>
            </a:r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9" b="7168"/>
          <a:stretch/>
        </p:blipFill>
        <p:spPr>
          <a:xfrm>
            <a:off x="248708" y="3702865"/>
            <a:ext cx="8743041" cy="2084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248708" y="855136"/>
            <a:ext cx="3449359" cy="33831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09742" y="900957"/>
            <a:ext cx="50723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2x2+2 11 T dipoles to be installed in the LHC during LS2 (2019-2020)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Complete model program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Build and test the first prototype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Procure required components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Produce and test the collared coils, cold mass, </a:t>
            </a:r>
            <a:r>
              <a:rPr lang="en-US" sz="2400" dirty="0" err="1" smtClean="0"/>
              <a:t>cryomagnets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552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models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09" y="732284"/>
            <a:ext cx="3650409" cy="27378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50" y="732284"/>
            <a:ext cx="3650410" cy="27378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869" y="3573966"/>
            <a:ext cx="3643949" cy="273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868" y="3584768"/>
            <a:ext cx="47205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MBHDP102, second twin aperture model</a:t>
            </a:r>
          </a:p>
          <a:p>
            <a:endParaRPr lang="en-US" dirty="0" smtClean="0"/>
          </a:p>
          <a:p>
            <a:r>
              <a:rPr lang="en-US" dirty="0" smtClean="0"/>
              <a:t>In preparation for test, final validation of collaring procedure and coil performance (RRP)</a:t>
            </a:r>
          </a:p>
          <a:p>
            <a:endParaRPr lang="en-US" dirty="0"/>
          </a:p>
          <a:p>
            <a:r>
              <a:rPr lang="en-US" dirty="0" smtClean="0"/>
              <a:t>Further model work is in support of the final magnet construction, and future technology (towards FCC)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7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prototype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427" y="2296791"/>
            <a:ext cx="2052000" cy="273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82" y="183431"/>
            <a:ext cx="2052000" cy="273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967" y="183431"/>
            <a:ext cx="2737460" cy="20530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82" y="2980791"/>
            <a:ext cx="2736000" cy="2052000"/>
          </a:xfrm>
          <a:prstGeom prst="rect">
            <a:avLst/>
          </a:prstGeom>
        </p:spPr>
      </p:pic>
      <p:pic>
        <p:nvPicPr>
          <p:cNvPr id="4" name="Picture 3" descr="Screen Shot 2017-06-23 at 07.17.5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7" y="1378932"/>
            <a:ext cx="4015534" cy="167069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181637" y="1680434"/>
            <a:ext cx="628630" cy="448969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65883"/>
            <a:ext cx="4168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First collared coil assembly 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609" y="3463474"/>
            <a:ext cx="3797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production steps have been completed (mock-up SC coils)</a:t>
            </a:r>
          </a:p>
          <a:p>
            <a:endParaRPr lang="en-US" dirty="0"/>
          </a:p>
          <a:p>
            <a:r>
              <a:rPr lang="en-US" dirty="0" smtClean="0"/>
              <a:t>Production of prototype proceeding on a tight schedule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317" y="5146837"/>
            <a:ext cx="9039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IT-4282/TE/HL-LHC </a:t>
            </a:r>
            <a:r>
              <a:rPr lang="en-US" dirty="0"/>
              <a:t>dispatched to firms last </a:t>
            </a:r>
            <a:r>
              <a:rPr lang="en-US" dirty="0" smtClean="0"/>
              <a:t>week:</a:t>
            </a:r>
            <a:endParaRPr lang="en-US" dirty="0"/>
          </a:p>
          <a:p>
            <a:r>
              <a:rPr lang="en-US" i="1" dirty="0"/>
              <a:t>Provision of Services for the Manufacturing of Collared Coils for the 11 T Dipole Magnet of HL</a:t>
            </a:r>
            <a:r>
              <a:rPr lang="en-US" i="1" dirty="0" smtClean="0"/>
              <a:t>-LHC at CERN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59731" y="6232975"/>
            <a:ext cx="3997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Test planned early 2018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22 at 22.43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8"/>
          <a:stretch/>
        </p:blipFill>
        <p:spPr>
          <a:xfrm>
            <a:off x="0" y="784483"/>
            <a:ext cx="9144000" cy="472030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Layout - 11T Nb</a:t>
            </a:r>
            <a:r>
              <a:rPr lang="en-US" sz="3200" baseline="-25000" dirty="0"/>
              <a:t>3</a:t>
            </a:r>
            <a:r>
              <a:rPr lang="en-US" sz="3200" dirty="0"/>
              <a:t>Sn collared coil </a:t>
            </a:r>
            <a:r>
              <a:rPr lang="en-US" sz="3200" dirty="0" smtClean="0"/>
              <a:t>production</a:t>
            </a:r>
            <a:endParaRPr lang="en-US" sz="3200" dirty="0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83" y="5543274"/>
            <a:ext cx="2105607" cy="5412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3007" y="5543275"/>
            <a:ext cx="1381229" cy="599478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0600" y="5504790"/>
            <a:ext cx="637963" cy="637963"/>
          </a:xfrm>
          <a:prstGeom prst="rect">
            <a:avLst/>
          </a:prstGeom>
        </p:spPr>
      </p:pic>
      <p:sp>
        <p:nvSpPr>
          <p:cNvPr id="108" name="TextBox 107"/>
          <p:cNvSpPr txBox="1"/>
          <p:nvPr/>
        </p:nvSpPr>
        <p:spPr>
          <a:xfrm>
            <a:off x="5163473" y="5585828"/>
            <a:ext cx="3401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Invitation to tender out !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66048" y="6232975"/>
            <a:ext cx="6791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A comment on the contribution of industry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5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21010" t="39685" r="20651" b="35558"/>
          <a:stretch/>
        </p:blipFill>
        <p:spPr>
          <a:xfrm>
            <a:off x="151058" y="732284"/>
            <a:ext cx="8834284" cy="1025616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0"/>
          <a:stretch/>
        </p:blipFill>
        <p:spPr>
          <a:xfrm>
            <a:off x="5476437" y="1913465"/>
            <a:ext cx="3645866" cy="24851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</a:t>
            </a:r>
            <a:r>
              <a:rPr lang="en-US" dirty="0" smtClean="0"/>
              <a:t>EP and QEN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1" t="20533" r="7307" b="9600"/>
          <a:stretch/>
        </p:blipFill>
        <p:spPr>
          <a:xfrm>
            <a:off x="0" y="1757900"/>
            <a:ext cx="5476437" cy="2512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554" y="3319236"/>
            <a:ext cx="4632972" cy="2717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185" y="2288632"/>
            <a:ext cx="222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Connection cryostat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2296" y="4515921"/>
            <a:ext cx="2763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Extremities with bus-bars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11650" y="5667142"/>
            <a:ext cx="316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Warm by-pass for collimators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17637" y="6232975"/>
            <a:ext cx="233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Review OK…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34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is back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960" y="3411577"/>
            <a:ext cx="3899323" cy="28020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407" y="3947318"/>
            <a:ext cx="868798" cy="452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39698" y="23285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579262" y="199233"/>
            <a:ext cx="4460059" cy="5864945"/>
            <a:chOff x="4579262" y="199233"/>
            <a:chExt cx="4460059" cy="5864945"/>
          </a:xfrm>
        </p:grpSpPr>
        <p:grpSp>
          <p:nvGrpSpPr>
            <p:cNvPr id="6" name="Group 5"/>
            <p:cNvGrpSpPr/>
            <p:nvPr/>
          </p:nvGrpSpPr>
          <p:grpSpPr>
            <a:xfrm>
              <a:off x="4579263" y="199233"/>
              <a:ext cx="4279012" cy="3000959"/>
              <a:chOff x="4579263" y="199233"/>
              <a:chExt cx="4279012" cy="3000959"/>
            </a:xfrm>
          </p:grpSpPr>
          <p:pic>
            <p:nvPicPr>
              <p:cNvPr id="2" name="Picture 1" descr="image001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724"/>
              <a:stretch/>
            </p:blipFill>
            <p:spPr>
              <a:xfrm>
                <a:off x="4579263" y="199233"/>
                <a:ext cx="4279012" cy="3000959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5468095" y="497810"/>
                <a:ext cx="3327842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Is there a significant memory ?</a:t>
                </a:r>
                <a:endParaRPr lang="en-US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579262" y="3361769"/>
              <a:ext cx="4460059" cy="2702409"/>
              <a:chOff x="4579262" y="3361769"/>
              <a:chExt cx="4460059" cy="270240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9262" y="3361769"/>
                <a:ext cx="4460059" cy="2702409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773639" y="4861726"/>
                <a:ext cx="2892042" cy="64633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dirty="0" smtClean="0">
                    <a:sym typeface="Symbol" pitchFamily="18" charset="2"/>
                  </a:rPr>
                  <a:t>Extrapolate </a:t>
                </a:r>
                <a:r>
                  <a:rPr lang="fr-CH" dirty="0">
                    <a:sym typeface="Symbol" pitchFamily="18" charset="2"/>
                  </a:rPr>
                  <a:t>to 7 </a:t>
                </a:r>
                <a:r>
                  <a:rPr lang="fr-CH" dirty="0" smtClean="0">
                    <a:sym typeface="Symbol" pitchFamily="18" charset="2"/>
                  </a:rPr>
                  <a:t>TeV:</a:t>
                </a:r>
              </a:p>
              <a:p>
                <a:r>
                  <a:rPr lang="fr-CH" dirty="0" smtClean="0">
                    <a:sym typeface="Symbol" pitchFamily="18" charset="2"/>
                  </a:rPr>
                  <a:t>550 </a:t>
                </a:r>
                <a:r>
                  <a:rPr lang="fr-CH" dirty="0">
                    <a:sym typeface="Symbol" pitchFamily="18" charset="2"/>
                  </a:rPr>
                  <a:t>quenches expected</a:t>
                </a:r>
                <a:endParaRPr lang="en-US" dirty="0"/>
              </a:p>
            </p:txBody>
          </p:sp>
        </p:grp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18727" b="7829"/>
          <a:stretch/>
        </p:blipFill>
        <p:spPr>
          <a:xfrm>
            <a:off x="859147" y="732284"/>
            <a:ext cx="3320618" cy="276675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00651" y="1974798"/>
            <a:ext cx="1759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solidFill>
                  <a:srgbClr val="FFFF00"/>
                </a:solidFill>
              </a:rPr>
              <a:t>A31L2 (MB1375) exchanged during EYETS 2016-2017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8417" y="6232975"/>
            <a:ext cx="8048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There is hope (and desire) to increase the energy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3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QEN prototype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31" y="3191131"/>
            <a:ext cx="4978052" cy="2802957"/>
          </a:xfrm>
          <a:prstGeom prst="rect">
            <a:avLst/>
          </a:prstGeom>
        </p:spPr>
      </p:pic>
      <p:pic>
        <p:nvPicPr>
          <p:cNvPr id="7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1" y="852188"/>
            <a:ext cx="5005243" cy="2818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39787" y="857808"/>
            <a:ext cx="387259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Proto vacuum vessel and thermal shield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Vacuum vessel series fabrication contract to be signed June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Thermal shield series fabrication by EN/MME job being launched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87" y="3855189"/>
            <a:ext cx="3583193" cy="21015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80847" y="6232975"/>
            <a:ext cx="4376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… and now to production !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85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rest of HL-LHC: QXF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7957"/>
            <a:ext cx="7162800" cy="5372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582" y="1990426"/>
            <a:ext cx="3059723" cy="40796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92" b="29037"/>
          <a:stretch/>
        </p:blipFill>
        <p:spPr>
          <a:xfrm>
            <a:off x="4415377" y="697957"/>
            <a:ext cx="4686928" cy="14226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05133" y="6232975"/>
            <a:ext cx="6452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QXF entering final qualification phase…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985" y="5603450"/>
            <a:ext cx="113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MQXFS5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3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rest of HL-LHC: QXF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02927" y="6232975"/>
            <a:ext cx="5454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… and preparation for production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68" y="791155"/>
            <a:ext cx="4782160" cy="35866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810" y="791155"/>
            <a:ext cx="3915750" cy="522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417" y="4427583"/>
            <a:ext cx="4794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8+2 Q2 magnets to be installed in the LHC during LS3 (2024-2026)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Prototype in construction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Industry</a:t>
            </a:r>
            <a:r>
              <a:rPr lang="en-US" sz="2400" dirty="0"/>
              <a:t>,</a:t>
            </a:r>
            <a:r>
              <a:rPr lang="en-US" sz="2400" dirty="0" smtClean="0"/>
              <a:t> upcoming IT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61868" y="791155"/>
            <a:ext cx="41110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Copper coil impregnated</a:t>
            </a:r>
          </a:p>
          <a:p>
            <a:r>
              <a:rPr lang="en-US" dirty="0">
                <a:solidFill>
                  <a:srgbClr val="FFFF00"/>
                </a:solidFill>
              </a:rPr>
              <a:t>CR101 impregnated</a:t>
            </a:r>
          </a:p>
          <a:p>
            <a:r>
              <a:rPr lang="en-US" dirty="0">
                <a:solidFill>
                  <a:srgbClr val="FFFF00"/>
                </a:solidFill>
              </a:rPr>
              <a:t>CR102 in preparation for impregnation</a:t>
            </a:r>
          </a:p>
          <a:p>
            <a:r>
              <a:rPr lang="en-US" dirty="0">
                <a:solidFill>
                  <a:srgbClr val="FFFF00"/>
                </a:solidFill>
              </a:rPr>
              <a:t>CR103 just reacted</a:t>
            </a:r>
          </a:p>
          <a:p>
            <a:r>
              <a:rPr lang="en-US" dirty="0">
                <a:solidFill>
                  <a:srgbClr val="FFFF00"/>
                </a:solidFill>
              </a:rPr>
              <a:t>CR104 just started </a:t>
            </a:r>
            <a:r>
              <a:rPr lang="en-US" dirty="0" smtClean="0">
                <a:solidFill>
                  <a:srgbClr val="FFFF00"/>
                </a:solidFill>
              </a:rPr>
              <a:t>winding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80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production – </a:t>
            </a:r>
            <a:r>
              <a:rPr lang="en-US" dirty="0" smtClean="0"/>
              <a:t>1/</a:t>
            </a:r>
            <a:r>
              <a:rPr lang="en-US" dirty="0"/>
              <a:t>2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5"/>
          <a:stretch/>
        </p:blipFill>
        <p:spPr bwMode="auto">
          <a:xfrm>
            <a:off x="771986" y="598341"/>
            <a:ext cx="7620259" cy="5534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7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production – 2/2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44749" y="3847700"/>
            <a:ext cx="8226854" cy="2232491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Ic</a:t>
            </a:r>
            <a:r>
              <a:rPr lang="en-US" dirty="0"/>
              <a:t> data : Good correlation, small systematic difference 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Initially</a:t>
            </a:r>
            <a:r>
              <a:rPr lang="en-US" dirty="0"/>
              <a:t> CERN was measuring about 5 % lower values (due to different strain state) 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New sample mounting procedure </a:t>
            </a:r>
            <a:r>
              <a:rPr lang="en-US" dirty="0"/>
              <a:t>implemented, now CERN measures  about 2 % higher values (with improved reproducibility</a:t>
            </a:r>
            <a:r>
              <a:rPr lang="en-US" dirty="0" smtClean="0"/>
              <a:t>)</a:t>
            </a:r>
          </a:p>
          <a:p>
            <a:r>
              <a:rPr lang="en-US" dirty="0">
                <a:solidFill>
                  <a:srgbClr val="0000FF"/>
                </a:solidFill>
              </a:rPr>
              <a:t>RRR data</a:t>
            </a:r>
            <a:r>
              <a:rPr lang="en-US" dirty="0"/>
              <a:t>: good correlation, significant </a:t>
            </a:r>
            <a:r>
              <a:rPr lang="en-US" dirty="0" smtClean="0"/>
              <a:t>spread</a:t>
            </a:r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06" y="1031129"/>
            <a:ext cx="2497080" cy="261007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18896667">
            <a:off x="3844784" y="2170516"/>
            <a:ext cx="1876186" cy="9455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8896667">
            <a:off x="3690450" y="1463286"/>
            <a:ext cx="1981180" cy="89173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58" y="1047781"/>
            <a:ext cx="2503303" cy="2616585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18896667">
            <a:off x="663382" y="1538879"/>
            <a:ext cx="1788926" cy="85390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8896667">
            <a:off x="658312" y="2442375"/>
            <a:ext cx="1788926" cy="8682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164" y="998700"/>
            <a:ext cx="2498341" cy="26591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6621" y="6232975"/>
            <a:ext cx="8540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A large effort, but important and systematic follow-up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1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rest of HL-LHC: other magnets</a:t>
            </a:r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45" y="889256"/>
            <a:ext cx="2226899" cy="2226898"/>
          </a:xfrm>
          <a:prstGeom prst="rect">
            <a:avLst/>
          </a:prstGeom>
        </p:spPr>
      </p:pic>
      <p:pic>
        <p:nvPicPr>
          <p:cNvPr id="12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344" y="606286"/>
            <a:ext cx="4039890" cy="2913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88596" y="1638826"/>
            <a:ext cx="3242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D1: very significant improvement in training</a:t>
            </a:r>
          </a:p>
          <a:p>
            <a:endParaRPr lang="en-US" dirty="0" smtClean="0"/>
          </a:p>
          <a:p>
            <a:r>
              <a:rPr lang="en-US" dirty="0" smtClean="0"/>
              <a:t>Still requires some careful engineering (KEK)</a:t>
            </a:r>
            <a:endParaRPr lang="en-US" dirty="0"/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9"/>
          <a:stretch/>
        </p:blipFill>
        <p:spPr bwMode="auto">
          <a:xfrm>
            <a:off x="112063" y="3693629"/>
            <a:ext cx="3863190" cy="234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Immagin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6" t="6749" r="20392" b="6749"/>
          <a:stretch/>
        </p:blipFill>
        <p:spPr>
          <a:xfrm>
            <a:off x="4062413" y="3672782"/>
            <a:ext cx="3371076" cy="236649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432911" y="3693629"/>
            <a:ext cx="16982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D2: entering engineering phase for the short model construction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6390" y="5170957"/>
            <a:ext cx="1295746" cy="8258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4264" y="889256"/>
            <a:ext cx="1217293" cy="6967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80645" y="6232975"/>
            <a:ext cx="3776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D1, D2, </a:t>
            </a:r>
            <a:r>
              <a:rPr lang="en-US" sz="2800" dirty="0">
                <a:solidFill>
                  <a:schemeClr val="bg1"/>
                </a:solidFill>
              </a:rPr>
              <a:t>(Q4, Q5</a:t>
            </a:r>
            <a:r>
              <a:rPr lang="en-US" sz="2800" dirty="0" smtClean="0">
                <a:solidFill>
                  <a:schemeClr val="bg1"/>
                </a:solidFill>
              </a:rPr>
              <a:t>, Q10)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rest of HL-LHC: other magnets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810944" y="3005732"/>
            <a:ext cx="4077270" cy="3057953"/>
            <a:chOff x="5003381" y="2981310"/>
            <a:chExt cx="4077270" cy="305795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3381" y="2981310"/>
              <a:ext cx="4077270" cy="305795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6170836" y="3073551"/>
              <a:ext cx="2861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FFFF00"/>
                  </a:solidFill>
                </a:rPr>
                <a:t>Novel CCT concept:</a:t>
              </a:r>
            </a:p>
            <a:p>
              <a:pPr algn="r"/>
              <a:r>
                <a:rPr lang="en-US" dirty="0" smtClean="0">
                  <a:solidFill>
                    <a:srgbClr val="FFFF00"/>
                  </a:solidFill>
                </a:rPr>
                <a:t> will it work as expected ?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4986" y="3005732"/>
            <a:ext cx="4012987" cy="3027701"/>
            <a:chOff x="194986" y="3016318"/>
            <a:chExt cx="4012987" cy="3027701"/>
          </a:xfrm>
        </p:grpSpPr>
        <p:pic>
          <p:nvPicPr>
            <p:cNvPr id="8" name="Immagin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987" y="3016318"/>
              <a:ext cx="4012986" cy="3027701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194986" y="3034408"/>
              <a:ext cx="19474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HO correctors now in the hands of our colleagues at INFN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9304" y="749269"/>
            <a:ext cx="8994695" cy="2108570"/>
            <a:chOff x="149304" y="697957"/>
            <a:chExt cx="8994695" cy="2108570"/>
          </a:xfrm>
        </p:grpSpPr>
        <p:sp>
          <p:nvSpPr>
            <p:cNvPr id="3" name="TextBox 2"/>
            <p:cNvSpPr txBox="1"/>
            <p:nvPr/>
          </p:nvSpPr>
          <p:spPr>
            <a:xfrm>
              <a:off x="5837278" y="697957"/>
              <a:ext cx="330672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MCBXF: successful collaring test of short mock-up</a:t>
              </a:r>
            </a:p>
            <a:p>
              <a:endParaRPr lang="en-US" dirty="0"/>
            </a:p>
            <a:p>
              <a:r>
                <a:rPr lang="en-US" dirty="0" smtClean="0"/>
                <a:t>Still much delicate work to do to have a full magnet built</a:t>
              </a:r>
              <a:endParaRPr lang="en-US" dirty="0"/>
            </a:p>
          </p:txBody>
        </p:sp>
        <p:pic>
          <p:nvPicPr>
            <p:cNvPr id="14" name="Imagen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7354" y="697957"/>
              <a:ext cx="3163170" cy="2108570"/>
            </a:xfrm>
            <a:prstGeom prst="rect">
              <a:avLst/>
            </a:prstGeom>
          </p:spPr>
        </p:pic>
        <p:pic>
          <p:nvPicPr>
            <p:cNvPr id="15" name="Imagen 1" descr="image001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9304" y="697957"/>
              <a:ext cx="2101874" cy="2090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7278" y="2396525"/>
            <a:ext cx="2664198" cy="4429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269" y="3031388"/>
            <a:ext cx="837046" cy="5335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5356" y="6232975"/>
            <a:ext cx="5131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MCBXF, MCBRD, HO, (MCBY)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6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istrator\Desktop\Doc\Hi-Lumi\Foto\Visita_Tratos\IMG_244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4"/>
          <a:stretch/>
        </p:blipFill>
        <p:spPr bwMode="auto">
          <a:xfrm>
            <a:off x="78175" y="783718"/>
            <a:ext cx="7180993" cy="416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istrator\Desktop\Doc\Hi-Lumi\Foto\Tratos\IMG_26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277" y="3312260"/>
            <a:ext cx="3735633" cy="28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Doc\Hi-Lumi\Foto\Visita_Tratos\IMG_25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5" t="20043" b="17171"/>
          <a:stretch/>
        </p:blipFill>
        <p:spPr bwMode="auto">
          <a:xfrm>
            <a:off x="6032490" y="776300"/>
            <a:ext cx="3064422" cy="276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8" t="29542" r="5213" b="4591"/>
          <a:stretch/>
        </p:blipFill>
        <p:spPr bwMode="auto">
          <a:xfrm>
            <a:off x="78176" y="3947319"/>
            <a:ext cx="3470131" cy="216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35856" y="4917296"/>
            <a:ext cx="1887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SC link cable manufacturing in EU industry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smtClean="0"/>
              <a:t>MgB</a:t>
            </a:r>
            <a:r>
              <a:rPr lang="en-GB" sz="4800" baseline="-25000" dirty="0" smtClean="0"/>
              <a:t>2</a:t>
            </a:r>
            <a:r>
              <a:rPr lang="en-GB" sz="4800" dirty="0" smtClean="0"/>
              <a:t> SC Link for IR1/IR5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76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06201704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0" b="10071"/>
          <a:stretch/>
        </p:blipFill>
        <p:spPr>
          <a:xfrm>
            <a:off x="394945" y="965043"/>
            <a:ext cx="8387945" cy="51560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t="12000" r="8619" b="10066"/>
          <a:stretch/>
        </p:blipFill>
        <p:spPr>
          <a:xfrm>
            <a:off x="6935432" y="732284"/>
            <a:ext cx="2208568" cy="2809667"/>
          </a:xfrm>
          <a:prstGeom prst="rect">
            <a:avLst/>
          </a:prstGeom>
        </p:spPr>
      </p:pic>
      <p:pic>
        <p:nvPicPr>
          <p:cNvPr id="1027" name="Picture 3" descr="C:\Users\Administrator\Desktop\Doc\Hi-Lumi\Foto\Trasporto_Nexans\IMG_01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1"/>
          <a:stretch/>
        </p:blipFill>
        <p:spPr bwMode="auto">
          <a:xfrm rot="5400000">
            <a:off x="-237039" y="965210"/>
            <a:ext cx="2557231" cy="208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SC Link activities in </a:t>
            </a:r>
            <a:r>
              <a:rPr lang="en-GB" sz="4800" dirty="0" err="1" smtClean="0"/>
              <a:t>Bdg</a:t>
            </a:r>
            <a:r>
              <a:rPr lang="en-GB" sz="4800" dirty="0" smtClean="0"/>
              <a:t>. 927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39319" y="5751714"/>
            <a:ext cx="604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Pulling bench with 60 m long cryostat and dummy cable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219" y="2639071"/>
            <a:ext cx="1124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Cryostat handling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1933" y="2895620"/>
            <a:ext cx="1312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Cryostat unspooling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1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summary, on HL-LHC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9902" y="697958"/>
            <a:ext cx="8614238" cy="529507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have in front of us a </a:t>
            </a:r>
            <a:r>
              <a:rPr lang="en-US" b="1" dirty="0" smtClean="0">
                <a:solidFill>
                  <a:srgbClr val="FF0000"/>
                </a:solidFill>
              </a:rPr>
              <a:t>period of critical demonstrations</a:t>
            </a:r>
          </a:p>
          <a:p>
            <a:pPr lvl="1"/>
            <a:r>
              <a:rPr lang="en-US" dirty="0" smtClean="0"/>
              <a:t>11T model and prototype (6 months)</a:t>
            </a:r>
          </a:p>
          <a:p>
            <a:pPr lvl="1"/>
            <a:r>
              <a:rPr lang="en-US" dirty="0" smtClean="0"/>
              <a:t>SC link and feedboxes (6…12 months)</a:t>
            </a:r>
          </a:p>
          <a:p>
            <a:pPr lvl="1"/>
            <a:r>
              <a:rPr lang="en-US" dirty="0" smtClean="0"/>
              <a:t>QXF prototype (12…18 months) </a:t>
            </a:r>
          </a:p>
          <a:p>
            <a:r>
              <a:rPr lang="en-US" dirty="0" smtClean="0"/>
              <a:t>We are moving from the magnet model and prototyping phase into </a:t>
            </a:r>
            <a:r>
              <a:rPr lang="en-US" b="1" dirty="0" smtClean="0">
                <a:solidFill>
                  <a:srgbClr val="FF0000"/>
                </a:solidFill>
              </a:rPr>
              <a:t>production</a:t>
            </a:r>
            <a:r>
              <a:rPr lang="en-US" dirty="0" smtClean="0"/>
              <a:t> (components procurement, industry contracts, quality and inspections)</a:t>
            </a:r>
          </a:p>
          <a:p>
            <a:r>
              <a:rPr lang="en-US" dirty="0" smtClean="0"/>
              <a:t>Priority should be given to resolving the pending technical issues, and </a:t>
            </a:r>
            <a:r>
              <a:rPr lang="en-US" b="1" dirty="0" smtClean="0">
                <a:solidFill>
                  <a:srgbClr val="FF0000"/>
                </a:solidFill>
              </a:rPr>
              <a:t>making sure we have enough margin </a:t>
            </a:r>
            <a:r>
              <a:rPr lang="en-US" dirty="0" smtClean="0"/>
              <a:t>(performance, resources, time)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coming two years </a:t>
            </a:r>
            <a:r>
              <a:rPr lang="en-US" dirty="0" smtClean="0"/>
              <a:t>are a crucial point:</a:t>
            </a:r>
            <a:endParaRPr lang="en-US" dirty="0"/>
          </a:p>
          <a:p>
            <a:pPr lvl="1"/>
            <a:r>
              <a:rPr lang="en-US" dirty="0"/>
              <a:t>f</a:t>
            </a:r>
            <a:r>
              <a:rPr lang="en-US" dirty="0" smtClean="0"/>
              <a:t>or the </a:t>
            </a:r>
            <a:r>
              <a:rPr lang="en-US" dirty="0"/>
              <a:t>new Nb</a:t>
            </a:r>
            <a:r>
              <a:rPr lang="en-US" baseline="-25000" dirty="0"/>
              <a:t>3</a:t>
            </a:r>
            <a:r>
              <a:rPr lang="en-US" dirty="0"/>
              <a:t>Sn technology for accelerator magnets</a:t>
            </a:r>
          </a:p>
          <a:p>
            <a:pPr lvl="1"/>
            <a:r>
              <a:rPr lang="en-US" dirty="0" smtClean="0"/>
              <a:t>for the </a:t>
            </a:r>
            <a:r>
              <a:rPr lang="en-US" dirty="0"/>
              <a:t>demonstration </a:t>
            </a:r>
            <a:r>
              <a:rPr lang="en-US" dirty="0" smtClean="0"/>
              <a:t>and </a:t>
            </a:r>
            <a:r>
              <a:rPr lang="en-US" dirty="0"/>
              <a:t>engineering </a:t>
            </a:r>
            <a:r>
              <a:rPr lang="en-US" dirty="0" smtClean="0"/>
              <a:t>of SC </a:t>
            </a:r>
            <a:r>
              <a:rPr lang="en-US" dirty="0"/>
              <a:t>links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the success of HL-LHC and of future projects that depend on </a:t>
            </a:r>
            <a:r>
              <a:rPr lang="en-US" dirty="0" smtClean="0"/>
              <a:t>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619" y="47217"/>
            <a:ext cx="4160071" cy="31200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71727" y="235479"/>
            <a:ext cx="2114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QBQI.31L2 : Line N removal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27" y="3216157"/>
            <a:ext cx="4175676" cy="3131758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81" y="3216157"/>
            <a:ext cx="4174509" cy="31308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03036" y="3307398"/>
            <a:ext cx="2483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QBBI.A31L2 : Ready for transport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676" y="3267638"/>
            <a:ext cx="1806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QBBI.A31L2 : de-solder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27" y="47217"/>
            <a:ext cx="4180507" cy="31353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4001" y="2814593"/>
            <a:ext cx="220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QBBI.A31L2 : line E cutting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7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FRESCA2 – training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715"/>
            <a:ext cx="4320480" cy="34788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5" t="12497" r="20088" b="9357"/>
          <a:stretch/>
        </p:blipFill>
        <p:spPr>
          <a:xfrm>
            <a:off x="4243752" y="2387124"/>
            <a:ext cx="4824000" cy="385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1" t="5938" r="22124" b="11729"/>
          <a:stretch/>
        </p:blipFill>
        <p:spPr>
          <a:xfrm>
            <a:off x="4243753" y="74706"/>
            <a:ext cx="3974306" cy="34082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228174" y="2417581"/>
            <a:ext cx="905722" cy="988173"/>
            <a:chOff x="4331469" y="2405129"/>
            <a:chExt cx="905722" cy="988173"/>
          </a:xfrm>
        </p:grpSpPr>
        <p:sp>
          <p:nvSpPr>
            <p:cNvPr id="10" name="TextBox 9"/>
            <p:cNvSpPr txBox="1"/>
            <p:nvPr/>
          </p:nvSpPr>
          <p:spPr>
            <a:xfrm rot="1688099">
              <a:off x="4331469" y="261214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1202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88099">
              <a:off x="4360995" y="2405129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3401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88099">
              <a:off x="4364736" y="311630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3402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88099">
              <a:off x="4336449" y="286422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1201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7136189" y="1760521"/>
            <a:ext cx="119641" cy="11964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190008" y="153539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880011" y="3501008"/>
            <a:ext cx="119641" cy="1196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19203023">
            <a:off x="7051402" y="3492458"/>
            <a:ext cx="1206438" cy="331774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91979" y="3501008"/>
            <a:ext cx="518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2-6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9139057">
            <a:off x="8193497" y="2589445"/>
            <a:ext cx="60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Left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21011522">
            <a:off x="8209750" y="4602153"/>
            <a:ext cx="87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Right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20849476">
            <a:off x="7297270" y="1037288"/>
            <a:ext cx="87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Left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227264" y="4667355"/>
            <a:ext cx="905722" cy="988173"/>
            <a:chOff x="4331469" y="2405129"/>
            <a:chExt cx="905722" cy="988173"/>
          </a:xfrm>
        </p:grpSpPr>
        <p:sp>
          <p:nvSpPr>
            <p:cNvPr id="23" name="TextBox 22"/>
            <p:cNvSpPr txBox="1"/>
            <p:nvPr/>
          </p:nvSpPr>
          <p:spPr>
            <a:xfrm rot="1688099">
              <a:off x="4331469" y="261214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1202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88099">
              <a:off x="4360995" y="2405129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3401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88099">
              <a:off x="4364736" y="311630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3402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88099">
              <a:off x="4336449" y="2864223"/>
              <a:ext cx="872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smtClean="0">
                  <a:solidFill>
                    <a:srgbClr val="FFC000"/>
                  </a:solidFill>
                </a:rPr>
                <a:t>1201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8165213" y="3654140"/>
            <a:ext cx="1015793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</a:rPr>
              <a:t>Repaired splice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8497592" y="3143839"/>
            <a:ext cx="188556" cy="51030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99891" y="5661248"/>
            <a:ext cx="2185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Images </a:t>
            </a:r>
            <a:r>
              <a:rPr lang="nl-NL" sz="1400" dirty="0" err="1" smtClean="0"/>
              <a:t>by</a:t>
            </a:r>
            <a:r>
              <a:rPr lang="nl-NL" sz="1400" dirty="0" smtClean="0"/>
              <a:t> E. Rochepault</a:t>
            </a:r>
            <a:endParaRPr lang="en-GB" sz="14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402436" y="4424854"/>
            <a:ext cx="1878571" cy="1570723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H="1">
            <a:off x="2554564" y="5432966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042396" y="4856902"/>
            <a:ext cx="648072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90668" y="5216942"/>
            <a:ext cx="312906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38340" y="4712886"/>
            <a:ext cx="518091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2-6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841813" y="1316081"/>
            <a:ext cx="105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12.2 T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0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FRESCA2 – QH failure – 1/2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81162" y="836712"/>
            <a:ext cx="8783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ramp following quench 6 the protection tripped. At 1 </a:t>
            </a:r>
            <a:r>
              <a:rPr lang="en-US" dirty="0" err="1" smtClean="0"/>
              <a:t>ms</a:t>
            </a:r>
            <a:r>
              <a:rPr lang="en-US" dirty="0" smtClean="0"/>
              <a:t> after heater discharge the heater circuit (QH7) showed anomalies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5" y="1519686"/>
            <a:ext cx="4104455" cy="21053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3043"/>
            <a:ext cx="3755840" cy="22446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6139" y="1706082"/>
            <a:ext cx="177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Heater currents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758753" y="2846213"/>
            <a:ext cx="199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Heater resistance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 rot="5400000">
            <a:off x="1287358" y="3327409"/>
            <a:ext cx="2060154" cy="3458791"/>
            <a:chOff x="1187624" y="1700808"/>
            <a:chExt cx="2060154" cy="3458791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87624" y="1700808"/>
              <a:ext cx="2060154" cy="3458791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1547664" y="2708920"/>
              <a:ext cx="144016" cy="288032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1907704" y="2060848"/>
              <a:ext cx="0" cy="7920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 rot="16200000">
              <a:off x="1584313" y="3471857"/>
              <a:ext cx="1016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dirty="0" smtClean="0"/>
                <a:t>80-110 cm</a:t>
              </a:r>
              <a:endParaRPr lang="en-GB" sz="1400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V="1">
              <a:off x="1907704" y="2852936"/>
              <a:ext cx="0" cy="1584176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 rot="16200000">
              <a:off x="1596561" y="2299983"/>
              <a:ext cx="9300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dirty="0" smtClean="0"/>
                <a:t>40-70 cm</a:t>
              </a:r>
              <a:endParaRPr lang="en-GB" sz="1400" dirty="0"/>
            </a:p>
          </p:txBody>
        </p:sp>
      </p:grpSp>
      <p:pic>
        <p:nvPicPr>
          <p:cNvPr id="51" name="Picture 1" descr="image00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8"/>
          <a:stretch/>
        </p:blipFill>
        <p:spPr bwMode="auto">
          <a:xfrm>
            <a:off x="4379562" y="3833790"/>
            <a:ext cx="4446915" cy="218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Straight Arrow Connector 51"/>
          <p:cNvCxnSpPr>
            <a:stCxn id="46" idx="0"/>
          </p:cNvCxnSpPr>
          <p:nvPr/>
        </p:nvCxnSpPr>
        <p:spPr>
          <a:xfrm flipV="1">
            <a:off x="3038719" y="4386768"/>
            <a:ext cx="2875534" cy="7200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3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FRESCA2 – QH failure – 2/2</a:t>
            </a:r>
            <a:endParaRPr lang="en-US" dirty="0"/>
          </a:p>
        </p:txBody>
      </p:sp>
      <p:pic>
        <p:nvPicPr>
          <p:cNvPr id="2" name="Picture 1" descr="230620170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981" y="891448"/>
            <a:ext cx="6877844" cy="515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5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FRESCA2 – reborn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26787" y="6232975"/>
            <a:ext cx="7130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This is one of our battle-horses of the future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0" t="9744" r="9102" b="529"/>
          <a:stretch/>
        </p:blipFill>
        <p:spPr>
          <a:xfrm>
            <a:off x="243755" y="766954"/>
            <a:ext cx="5194907" cy="4441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84" y="3655889"/>
            <a:ext cx="3247973" cy="24359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2" b="14530"/>
          <a:stretch/>
        </p:blipFill>
        <p:spPr>
          <a:xfrm>
            <a:off x="5708985" y="766954"/>
            <a:ext cx="3217687" cy="27941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3755" y="5195210"/>
            <a:ext cx="4277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 exchanged</a:t>
            </a:r>
          </a:p>
          <a:p>
            <a:endParaRPr lang="en-US" dirty="0" smtClean="0"/>
          </a:p>
          <a:p>
            <a:r>
              <a:rPr lang="en-US" dirty="0" smtClean="0"/>
              <a:t>Magnet re-assembled and ready for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0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stations in SM-18 – 1/2</a:t>
            </a:r>
            <a:endParaRPr lang="en-US" dirty="0"/>
          </a:p>
        </p:txBody>
      </p:sp>
      <p:pic>
        <p:nvPicPr>
          <p:cNvPr id="6" name="Picture 5" descr="C:\Users\giloux\AppData\Local\Microsoft\Windows\Temporary Internet Files\Content.Word\IMG_20170621_105639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7" y="846582"/>
            <a:ext cx="8146226" cy="528741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80102" y="4048051"/>
            <a:ext cx="31467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Total overhaul of </a:t>
            </a:r>
            <a:r>
              <a:rPr lang="en-GB" dirty="0" smtClean="0">
                <a:solidFill>
                  <a:srgbClr val="FFFF00"/>
                </a:solidFill>
              </a:rPr>
              <a:t>powering in </a:t>
            </a:r>
            <a:r>
              <a:rPr lang="fr-CH" dirty="0" smtClean="0">
                <a:solidFill>
                  <a:srgbClr val="FFFF00"/>
                </a:solidFill>
              </a:rPr>
              <a:t>Cluster A</a:t>
            </a:r>
          </a:p>
          <a:p>
            <a:r>
              <a:rPr lang="fr-CH" dirty="0" smtClean="0">
                <a:solidFill>
                  <a:srgbClr val="FFFF00"/>
                </a:solidFill>
              </a:rPr>
              <a:t> </a:t>
            </a:r>
            <a:endParaRPr lang="fr-CH" dirty="0">
              <a:solidFill>
                <a:srgbClr val="FFFF00"/>
              </a:solidFill>
            </a:endParaRPr>
          </a:p>
          <a:p>
            <a:r>
              <a:rPr lang="fr-CH" dirty="0">
                <a:solidFill>
                  <a:srgbClr val="FFFF00"/>
                </a:solidFill>
              </a:rPr>
              <a:t>Tested at:</a:t>
            </a:r>
          </a:p>
          <a:p>
            <a:r>
              <a:rPr lang="fr-CH" dirty="0" smtClean="0">
                <a:solidFill>
                  <a:srgbClr val="FFFF00"/>
                </a:solidFill>
              </a:rPr>
              <a:t>16.5KA</a:t>
            </a:r>
            <a:r>
              <a:rPr lang="fr-CH" dirty="0" smtClean="0">
                <a:solidFill>
                  <a:srgbClr val="FFFF00"/>
                </a:solidFill>
                <a:sym typeface="Wingdings" panose="05000000000000000000" pitchFamily="2" charset="2"/>
              </a:rPr>
              <a:t> for </a:t>
            </a:r>
            <a:r>
              <a:rPr lang="fr-CH" dirty="0">
                <a:solidFill>
                  <a:srgbClr val="FFFF00"/>
                </a:solidFill>
                <a:sym typeface="Wingdings" panose="05000000000000000000" pitchFamily="2" charset="2"/>
              </a:rPr>
              <a:t>8 </a:t>
            </a:r>
            <a:r>
              <a:rPr lang="fr-CH" dirty="0" smtClean="0">
                <a:solidFill>
                  <a:srgbClr val="FFFF00"/>
                </a:solidFill>
                <a:sym typeface="Wingdings" panose="05000000000000000000" pitchFamily="2" charset="2"/>
              </a:rPr>
              <a:t>hour </a:t>
            </a:r>
            <a:r>
              <a:rPr lang="fr-CH" sz="1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(QXF nominal)</a:t>
            </a:r>
            <a:endParaRPr lang="fr-CH" sz="1200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r>
              <a:rPr lang="fr-CH" dirty="0" smtClean="0">
                <a:solidFill>
                  <a:srgbClr val="FFFF00"/>
                </a:solidFill>
                <a:sym typeface="Wingdings" panose="05000000000000000000" pitchFamily="2" charset="2"/>
              </a:rPr>
              <a:t>18KA for </a:t>
            </a:r>
            <a:r>
              <a:rPr lang="fr-CH" dirty="0">
                <a:solidFill>
                  <a:srgbClr val="FFFF00"/>
                </a:solidFill>
                <a:sym typeface="Wingdings" panose="05000000000000000000" pitchFamily="2" charset="2"/>
              </a:rPr>
              <a:t>1 </a:t>
            </a:r>
            <a:r>
              <a:rPr lang="fr-CH" dirty="0" smtClean="0">
                <a:solidFill>
                  <a:srgbClr val="FFFF00"/>
                </a:solidFill>
                <a:sym typeface="Wingdings" panose="05000000000000000000" pitchFamily="2" charset="2"/>
              </a:rPr>
              <a:t>hour </a:t>
            </a:r>
            <a:r>
              <a:rPr lang="fr-CH" sz="1200" dirty="0" smtClean="0">
                <a:solidFill>
                  <a:srgbClr val="FFFF00"/>
                </a:solidFill>
                <a:sym typeface="Wingdings" panose="05000000000000000000" pitchFamily="2" charset="2"/>
              </a:rPr>
              <a:t>(QXF ultimate)</a:t>
            </a:r>
            <a:endParaRPr lang="fr-CH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r>
              <a:rPr lang="fr-CH" dirty="0">
                <a:solidFill>
                  <a:srgbClr val="FFFF00"/>
                </a:solidFill>
                <a:sym typeface="Wingdings" panose="05000000000000000000" pitchFamily="2" charset="2"/>
              </a:rPr>
              <a:t>20KA </a:t>
            </a:r>
            <a:r>
              <a:rPr lang="fr-CH" dirty="0" smtClean="0">
                <a:solidFill>
                  <a:srgbClr val="FFFF00"/>
                </a:solidFill>
                <a:sym typeface="Wingdings" panose="05000000000000000000" pitchFamily="2" charset="2"/>
              </a:rPr>
              <a:t>for 5 minutes</a:t>
            </a:r>
            <a:endParaRPr lang="fr-CH" dirty="0">
              <a:solidFill>
                <a:srgbClr val="FFFF00"/>
              </a:solidFill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5119" y="6232975"/>
            <a:ext cx="5872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Preparation for HL-LHC series tests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88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stations in SM-18 – 2/2</a:t>
            </a:r>
            <a:endParaRPr lang="en-US" dirty="0"/>
          </a:p>
        </p:txBody>
      </p:sp>
      <p:pic>
        <p:nvPicPr>
          <p:cNvPr id="7" name="Picture 6" descr="C:\Users\giloux\AppData\Local\Microsoft\Windows\Temporary Internet Files\Content.Word\IMG_20170621_1116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3" y="2191572"/>
            <a:ext cx="3099936" cy="3920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9" b="21539"/>
          <a:stretch/>
        </p:blipFill>
        <p:spPr>
          <a:xfrm>
            <a:off x="1272065" y="2191571"/>
            <a:ext cx="3148530" cy="39203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0595" y="789769"/>
            <a:ext cx="2824102" cy="24202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30" y="768717"/>
            <a:ext cx="2743200" cy="24890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519" y="5273249"/>
            <a:ext cx="186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HFM test station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5510" y="5273249"/>
            <a:ext cx="232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Cluster D test station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094064" y="833795"/>
            <a:ext cx="1526721" cy="2092699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6721" h="2092699">
                <a:moveTo>
                  <a:pt x="1521865" y="2092699"/>
                </a:moveTo>
                <a:cubicBezTo>
                  <a:pt x="1536391" y="1884125"/>
                  <a:pt x="1516346" y="1644508"/>
                  <a:pt x="1487998" y="1486034"/>
                </a:cubicBezTo>
                <a:cubicBezTo>
                  <a:pt x="1459650" y="1327560"/>
                  <a:pt x="1420012" y="1226822"/>
                  <a:pt x="1351778" y="1141857"/>
                </a:cubicBezTo>
                <a:cubicBezTo>
                  <a:pt x="1283544" y="1056892"/>
                  <a:pt x="1210620" y="1006625"/>
                  <a:pt x="1078593" y="976242"/>
                </a:cubicBezTo>
                <a:cubicBezTo>
                  <a:pt x="946566" y="945859"/>
                  <a:pt x="666119" y="969228"/>
                  <a:pt x="559618" y="959557"/>
                </a:cubicBezTo>
                <a:cubicBezTo>
                  <a:pt x="453117" y="949886"/>
                  <a:pt x="489475" y="927263"/>
                  <a:pt x="439587" y="918215"/>
                </a:cubicBezTo>
                <a:cubicBezTo>
                  <a:pt x="389699" y="909167"/>
                  <a:pt x="305445" y="922076"/>
                  <a:pt x="260288" y="905267"/>
                </a:cubicBezTo>
                <a:cubicBezTo>
                  <a:pt x="215131" y="888458"/>
                  <a:pt x="208781" y="920837"/>
                  <a:pt x="168646" y="817359"/>
                </a:cubicBezTo>
                <a:cubicBezTo>
                  <a:pt x="128511" y="713881"/>
                  <a:pt x="47286" y="420623"/>
                  <a:pt x="19478" y="284397"/>
                </a:cubicBezTo>
                <a:cubicBezTo>
                  <a:pt x="-8330" y="148171"/>
                  <a:pt x="1799" y="0"/>
                  <a:pt x="1799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077132" y="833795"/>
            <a:ext cx="1658378" cy="2092699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6721" h="2092699">
                <a:moveTo>
                  <a:pt x="1521865" y="2092699"/>
                </a:moveTo>
                <a:cubicBezTo>
                  <a:pt x="1536391" y="1884125"/>
                  <a:pt x="1516346" y="1644508"/>
                  <a:pt x="1487998" y="1486034"/>
                </a:cubicBezTo>
                <a:cubicBezTo>
                  <a:pt x="1459650" y="1327560"/>
                  <a:pt x="1420012" y="1226822"/>
                  <a:pt x="1351778" y="1141857"/>
                </a:cubicBezTo>
                <a:cubicBezTo>
                  <a:pt x="1283544" y="1056892"/>
                  <a:pt x="1210620" y="1006625"/>
                  <a:pt x="1078593" y="976242"/>
                </a:cubicBezTo>
                <a:cubicBezTo>
                  <a:pt x="946566" y="945859"/>
                  <a:pt x="666119" y="969228"/>
                  <a:pt x="559618" y="959557"/>
                </a:cubicBezTo>
                <a:cubicBezTo>
                  <a:pt x="453117" y="949886"/>
                  <a:pt x="489475" y="927263"/>
                  <a:pt x="439587" y="918215"/>
                </a:cubicBezTo>
                <a:cubicBezTo>
                  <a:pt x="389699" y="909167"/>
                  <a:pt x="305445" y="922076"/>
                  <a:pt x="260288" y="905267"/>
                </a:cubicBezTo>
                <a:cubicBezTo>
                  <a:pt x="215131" y="888458"/>
                  <a:pt x="208781" y="920837"/>
                  <a:pt x="168646" y="817359"/>
                </a:cubicBezTo>
                <a:cubicBezTo>
                  <a:pt x="128511" y="713881"/>
                  <a:pt x="47286" y="420623"/>
                  <a:pt x="19478" y="284397"/>
                </a:cubicBezTo>
                <a:cubicBezTo>
                  <a:pt x="-8330" y="148171"/>
                  <a:pt x="1799" y="0"/>
                  <a:pt x="1799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110996" y="833795"/>
            <a:ext cx="1404000" cy="2092699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6721" h="2092699">
                <a:moveTo>
                  <a:pt x="1521865" y="2092699"/>
                </a:moveTo>
                <a:cubicBezTo>
                  <a:pt x="1536391" y="1884125"/>
                  <a:pt x="1516346" y="1644508"/>
                  <a:pt x="1487998" y="1486034"/>
                </a:cubicBezTo>
                <a:cubicBezTo>
                  <a:pt x="1459650" y="1327560"/>
                  <a:pt x="1420012" y="1226822"/>
                  <a:pt x="1351778" y="1141857"/>
                </a:cubicBezTo>
                <a:cubicBezTo>
                  <a:pt x="1283544" y="1056892"/>
                  <a:pt x="1210620" y="1006625"/>
                  <a:pt x="1078593" y="976242"/>
                </a:cubicBezTo>
                <a:cubicBezTo>
                  <a:pt x="946566" y="945859"/>
                  <a:pt x="666119" y="969228"/>
                  <a:pt x="559618" y="959557"/>
                </a:cubicBezTo>
                <a:cubicBezTo>
                  <a:pt x="453117" y="949886"/>
                  <a:pt x="489475" y="927263"/>
                  <a:pt x="439587" y="918215"/>
                </a:cubicBezTo>
                <a:cubicBezTo>
                  <a:pt x="389699" y="909167"/>
                  <a:pt x="305445" y="922076"/>
                  <a:pt x="260288" y="905267"/>
                </a:cubicBezTo>
                <a:cubicBezTo>
                  <a:pt x="215131" y="888458"/>
                  <a:pt x="208781" y="920837"/>
                  <a:pt x="168646" y="817359"/>
                </a:cubicBezTo>
                <a:cubicBezTo>
                  <a:pt x="128511" y="713881"/>
                  <a:pt x="47286" y="420623"/>
                  <a:pt x="19478" y="284397"/>
                </a:cubicBezTo>
                <a:cubicBezTo>
                  <a:pt x="-8330" y="148171"/>
                  <a:pt x="1799" y="0"/>
                  <a:pt x="1799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67245" y="1087056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superleak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63353" y="956562"/>
            <a:ext cx="1009708" cy="2122332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316236 w 1526721"/>
              <a:gd name="connsiteY6" fmla="*/ 913734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659420 w 1664276"/>
              <a:gd name="connsiteY0" fmla="*/ 2092699 h 2092699"/>
              <a:gd name="connsiteX1" fmla="*/ 1625553 w 1664276"/>
              <a:gd name="connsiteY1" fmla="*/ 1486034 h 2092699"/>
              <a:gd name="connsiteX2" fmla="*/ 1489333 w 1664276"/>
              <a:gd name="connsiteY2" fmla="*/ 1141857 h 2092699"/>
              <a:gd name="connsiteX3" fmla="*/ 1216148 w 1664276"/>
              <a:gd name="connsiteY3" fmla="*/ 976242 h 2092699"/>
              <a:gd name="connsiteX4" fmla="*/ 1011882 w 1664276"/>
              <a:gd name="connsiteY4" fmla="*/ 929924 h 2092699"/>
              <a:gd name="connsiteX5" fmla="*/ 696033 w 1664276"/>
              <a:gd name="connsiteY5" fmla="*/ 922448 h 2092699"/>
              <a:gd name="connsiteX6" fmla="*/ 453791 w 1664276"/>
              <a:gd name="connsiteY6" fmla="*/ 913734 h 2092699"/>
              <a:gd name="connsiteX7" fmla="*/ 306201 w 1664276"/>
              <a:gd name="connsiteY7" fmla="*/ 817359 h 2092699"/>
              <a:gd name="connsiteX8" fmla="*/ 3175 w 1664276"/>
              <a:gd name="connsiteY8" fmla="*/ 398697 h 2092699"/>
              <a:gd name="connsiteX9" fmla="*/ 139354 w 1664276"/>
              <a:gd name="connsiteY9" fmla="*/ 0 h 2092699"/>
              <a:gd name="connsiteX0" fmla="*/ 1677620 w 1682476"/>
              <a:gd name="connsiteY0" fmla="*/ 2122332 h 2122332"/>
              <a:gd name="connsiteX1" fmla="*/ 1643753 w 1682476"/>
              <a:gd name="connsiteY1" fmla="*/ 1515667 h 2122332"/>
              <a:gd name="connsiteX2" fmla="*/ 1507533 w 1682476"/>
              <a:gd name="connsiteY2" fmla="*/ 1171490 h 2122332"/>
              <a:gd name="connsiteX3" fmla="*/ 1234348 w 1682476"/>
              <a:gd name="connsiteY3" fmla="*/ 1005875 h 2122332"/>
              <a:gd name="connsiteX4" fmla="*/ 1030082 w 1682476"/>
              <a:gd name="connsiteY4" fmla="*/ 959557 h 2122332"/>
              <a:gd name="connsiteX5" fmla="*/ 714233 w 1682476"/>
              <a:gd name="connsiteY5" fmla="*/ 952081 h 2122332"/>
              <a:gd name="connsiteX6" fmla="*/ 471991 w 1682476"/>
              <a:gd name="connsiteY6" fmla="*/ 943367 h 2122332"/>
              <a:gd name="connsiteX7" fmla="*/ 324401 w 1682476"/>
              <a:gd name="connsiteY7" fmla="*/ 846992 h 2122332"/>
              <a:gd name="connsiteX8" fmla="*/ 21375 w 1682476"/>
              <a:gd name="connsiteY8" fmla="*/ 428330 h 2122332"/>
              <a:gd name="connsiteX9" fmla="*/ 24678 w 1682476"/>
              <a:gd name="connsiteY9" fmla="*/ 0 h 2122332"/>
              <a:gd name="connsiteX0" fmla="*/ 1663200 w 1668056"/>
              <a:gd name="connsiteY0" fmla="*/ 2122332 h 2122332"/>
              <a:gd name="connsiteX1" fmla="*/ 1629333 w 1668056"/>
              <a:gd name="connsiteY1" fmla="*/ 1515667 h 2122332"/>
              <a:gd name="connsiteX2" fmla="*/ 1493113 w 1668056"/>
              <a:gd name="connsiteY2" fmla="*/ 1171490 h 2122332"/>
              <a:gd name="connsiteX3" fmla="*/ 1219928 w 1668056"/>
              <a:gd name="connsiteY3" fmla="*/ 1005875 h 2122332"/>
              <a:gd name="connsiteX4" fmla="*/ 1015662 w 1668056"/>
              <a:gd name="connsiteY4" fmla="*/ 959557 h 2122332"/>
              <a:gd name="connsiteX5" fmla="*/ 699813 w 1668056"/>
              <a:gd name="connsiteY5" fmla="*/ 952081 h 2122332"/>
              <a:gd name="connsiteX6" fmla="*/ 457571 w 1668056"/>
              <a:gd name="connsiteY6" fmla="*/ 943367 h 2122332"/>
              <a:gd name="connsiteX7" fmla="*/ 309981 w 1668056"/>
              <a:gd name="connsiteY7" fmla="*/ 846992 h 2122332"/>
              <a:gd name="connsiteX8" fmla="*/ 27936 w 1668056"/>
              <a:gd name="connsiteY8" fmla="*/ 491830 h 2122332"/>
              <a:gd name="connsiteX9" fmla="*/ 10258 w 1668056"/>
              <a:gd name="connsiteY9" fmla="*/ 0 h 2122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8056" h="2122332">
                <a:moveTo>
                  <a:pt x="1663200" y="2122332"/>
                </a:moveTo>
                <a:cubicBezTo>
                  <a:pt x="1677726" y="1913758"/>
                  <a:pt x="1657681" y="1674141"/>
                  <a:pt x="1629333" y="1515667"/>
                </a:cubicBezTo>
                <a:cubicBezTo>
                  <a:pt x="1600985" y="1357193"/>
                  <a:pt x="1561347" y="1256455"/>
                  <a:pt x="1493113" y="1171490"/>
                </a:cubicBezTo>
                <a:cubicBezTo>
                  <a:pt x="1424879" y="1086525"/>
                  <a:pt x="1299503" y="1041197"/>
                  <a:pt x="1219928" y="1005875"/>
                </a:cubicBezTo>
                <a:cubicBezTo>
                  <a:pt x="1140353" y="970553"/>
                  <a:pt x="1102348" y="968523"/>
                  <a:pt x="1015662" y="959557"/>
                </a:cubicBezTo>
                <a:cubicBezTo>
                  <a:pt x="928976" y="950591"/>
                  <a:pt x="792828" y="954779"/>
                  <a:pt x="699813" y="952081"/>
                </a:cubicBezTo>
                <a:cubicBezTo>
                  <a:pt x="606798" y="949383"/>
                  <a:pt x="522543" y="960882"/>
                  <a:pt x="457571" y="943367"/>
                </a:cubicBezTo>
                <a:cubicBezTo>
                  <a:pt x="392599" y="925852"/>
                  <a:pt x="381587" y="922248"/>
                  <a:pt x="309981" y="846992"/>
                </a:cubicBezTo>
                <a:cubicBezTo>
                  <a:pt x="238375" y="771736"/>
                  <a:pt x="77890" y="632995"/>
                  <a:pt x="27936" y="491830"/>
                </a:cubicBezTo>
                <a:cubicBezTo>
                  <a:pt x="-22018" y="350665"/>
                  <a:pt x="10258" y="0"/>
                  <a:pt x="10258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850654" y="956562"/>
            <a:ext cx="1117708" cy="2122332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316236 w 1526721"/>
              <a:gd name="connsiteY6" fmla="*/ 913734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659420 w 1664276"/>
              <a:gd name="connsiteY0" fmla="*/ 2092699 h 2092699"/>
              <a:gd name="connsiteX1" fmla="*/ 1625553 w 1664276"/>
              <a:gd name="connsiteY1" fmla="*/ 1486034 h 2092699"/>
              <a:gd name="connsiteX2" fmla="*/ 1489333 w 1664276"/>
              <a:gd name="connsiteY2" fmla="*/ 1141857 h 2092699"/>
              <a:gd name="connsiteX3" fmla="*/ 1216148 w 1664276"/>
              <a:gd name="connsiteY3" fmla="*/ 976242 h 2092699"/>
              <a:gd name="connsiteX4" fmla="*/ 1011882 w 1664276"/>
              <a:gd name="connsiteY4" fmla="*/ 929924 h 2092699"/>
              <a:gd name="connsiteX5" fmla="*/ 696033 w 1664276"/>
              <a:gd name="connsiteY5" fmla="*/ 922448 h 2092699"/>
              <a:gd name="connsiteX6" fmla="*/ 453791 w 1664276"/>
              <a:gd name="connsiteY6" fmla="*/ 913734 h 2092699"/>
              <a:gd name="connsiteX7" fmla="*/ 306201 w 1664276"/>
              <a:gd name="connsiteY7" fmla="*/ 817359 h 2092699"/>
              <a:gd name="connsiteX8" fmla="*/ 3175 w 1664276"/>
              <a:gd name="connsiteY8" fmla="*/ 398697 h 2092699"/>
              <a:gd name="connsiteX9" fmla="*/ 139354 w 1664276"/>
              <a:gd name="connsiteY9" fmla="*/ 0 h 2092699"/>
              <a:gd name="connsiteX0" fmla="*/ 1677620 w 1682476"/>
              <a:gd name="connsiteY0" fmla="*/ 2122332 h 2122332"/>
              <a:gd name="connsiteX1" fmla="*/ 1643753 w 1682476"/>
              <a:gd name="connsiteY1" fmla="*/ 1515667 h 2122332"/>
              <a:gd name="connsiteX2" fmla="*/ 1507533 w 1682476"/>
              <a:gd name="connsiteY2" fmla="*/ 1171490 h 2122332"/>
              <a:gd name="connsiteX3" fmla="*/ 1234348 w 1682476"/>
              <a:gd name="connsiteY3" fmla="*/ 1005875 h 2122332"/>
              <a:gd name="connsiteX4" fmla="*/ 1030082 w 1682476"/>
              <a:gd name="connsiteY4" fmla="*/ 959557 h 2122332"/>
              <a:gd name="connsiteX5" fmla="*/ 714233 w 1682476"/>
              <a:gd name="connsiteY5" fmla="*/ 952081 h 2122332"/>
              <a:gd name="connsiteX6" fmla="*/ 471991 w 1682476"/>
              <a:gd name="connsiteY6" fmla="*/ 943367 h 2122332"/>
              <a:gd name="connsiteX7" fmla="*/ 324401 w 1682476"/>
              <a:gd name="connsiteY7" fmla="*/ 846992 h 2122332"/>
              <a:gd name="connsiteX8" fmla="*/ 21375 w 1682476"/>
              <a:gd name="connsiteY8" fmla="*/ 428330 h 2122332"/>
              <a:gd name="connsiteX9" fmla="*/ 24678 w 1682476"/>
              <a:gd name="connsiteY9" fmla="*/ 0 h 2122332"/>
              <a:gd name="connsiteX0" fmla="*/ 1663200 w 1668056"/>
              <a:gd name="connsiteY0" fmla="*/ 2122332 h 2122332"/>
              <a:gd name="connsiteX1" fmla="*/ 1629333 w 1668056"/>
              <a:gd name="connsiteY1" fmla="*/ 1515667 h 2122332"/>
              <a:gd name="connsiteX2" fmla="*/ 1493113 w 1668056"/>
              <a:gd name="connsiteY2" fmla="*/ 1171490 h 2122332"/>
              <a:gd name="connsiteX3" fmla="*/ 1219928 w 1668056"/>
              <a:gd name="connsiteY3" fmla="*/ 1005875 h 2122332"/>
              <a:gd name="connsiteX4" fmla="*/ 1015662 w 1668056"/>
              <a:gd name="connsiteY4" fmla="*/ 959557 h 2122332"/>
              <a:gd name="connsiteX5" fmla="*/ 699813 w 1668056"/>
              <a:gd name="connsiteY5" fmla="*/ 952081 h 2122332"/>
              <a:gd name="connsiteX6" fmla="*/ 457571 w 1668056"/>
              <a:gd name="connsiteY6" fmla="*/ 943367 h 2122332"/>
              <a:gd name="connsiteX7" fmla="*/ 309981 w 1668056"/>
              <a:gd name="connsiteY7" fmla="*/ 846992 h 2122332"/>
              <a:gd name="connsiteX8" fmla="*/ 27936 w 1668056"/>
              <a:gd name="connsiteY8" fmla="*/ 491830 h 2122332"/>
              <a:gd name="connsiteX9" fmla="*/ 10258 w 1668056"/>
              <a:gd name="connsiteY9" fmla="*/ 0 h 2122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8056" h="2122332">
                <a:moveTo>
                  <a:pt x="1663200" y="2122332"/>
                </a:moveTo>
                <a:cubicBezTo>
                  <a:pt x="1677726" y="1913758"/>
                  <a:pt x="1657681" y="1674141"/>
                  <a:pt x="1629333" y="1515667"/>
                </a:cubicBezTo>
                <a:cubicBezTo>
                  <a:pt x="1600985" y="1357193"/>
                  <a:pt x="1561347" y="1256455"/>
                  <a:pt x="1493113" y="1171490"/>
                </a:cubicBezTo>
                <a:cubicBezTo>
                  <a:pt x="1424879" y="1086525"/>
                  <a:pt x="1299503" y="1041197"/>
                  <a:pt x="1219928" y="1005875"/>
                </a:cubicBezTo>
                <a:cubicBezTo>
                  <a:pt x="1140353" y="970553"/>
                  <a:pt x="1102348" y="968523"/>
                  <a:pt x="1015662" y="959557"/>
                </a:cubicBezTo>
                <a:cubicBezTo>
                  <a:pt x="928976" y="950591"/>
                  <a:pt x="792828" y="954779"/>
                  <a:pt x="699813" y="952081"/>
                </a:cubicBezTo>
                <a:cubicBezTo>
                  <a:pt x="606798" y="949383"/>
                  <a:pt x="522543" y="960882"/>
                  <a:pt x="457571" y="943367"/>
                </a:cubicBezTo>
                <a:cubicBezTo>
                  <a:pt x="392599" y="925852"/>
                  <a:pt x="381587" y="922248"/>
                  <a:pt x="309981" y="846992"/>
                </a:cubicBezTo>
                <a:cubicBezTo>
                  <a:pt x="238375" y="771736"/>
                  <a:pt x="77890" y="632995"/>
                  <a:pt x="27936" y="491830"/>
                </a:cubicBezTo>
                <a:cubicBezTo>
                  <a:pt x="-22018" y="350665"/>
                  <a:pt x="10258" y="0"/>
                  <a:pt x="10258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80286" y="956562"/>
            <a:ext cx="901706" cy="2122332"/>
          </a:xfrm>
          <a:custGeom>
            <a:avLst/>
            <a:gdLst>
              <a:gd name="connsiteX0" fmla="*/ 1511098 w 1527871"/>
              <a:gd name="connsiteY0" fmla="*/ 2054599 h 2054599"/>
              <a:gd name="connsiteX1" fmla="*/ 1511098 w 1527871"/>
              <a:gd name="connsiteY1" fmla="*/ 1481801 h 2054599"/>
              <a:gd name="connsiteX2" fmla="*/ 1336778 w 1527871"/>
              <a:gd name="connsiteY2" fmla="*/ 1120690 h 2054599"/>
              <a:gd name="connsiteX3" fmla="*/ 1025493 w 1527871"/>
              <a:gd name="connsiteY3" fmla="*/ 933909 h 2054599"/>
              <a:gd name="connsiteX4" fmla="*/ 514985 w 1527871"/>
              <a:gd name="connsiteY4" fmla="*/ 921457 h 2054599"/>
              <a:gd name="connsiteX5" fmla="*/ 378020 w 1527871"/>
              <a:gd name="connsiteY5" fmla="*/ 871648 h 2054599"/>
              <a:gd name="connsiteX6" fmla="*/ 241054 w 1527871"/>
              <a:gd name="connsiteY6" fmla="*/ 884100 h 2054599"/>
              <a:gd name="connsiteX7" fmla="*/ 166346 w 1527871"/>
              <a:gd name="connsiteY7" fmla="*/ 834292 h 2054599"/>
              <a:gd name="connsiteX8" fmla="*/ 4478 w 1527871"/>
              <a:gd name="connsiteY8" fmla="*/ 174330 h 2054599"/>
              <a:gd name="connsiteX9" fmla="*/ 41832 w 1527871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377565 w 1527416"/>
              <a:gd name="connsiteY5" fmla="*/ 871648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0643 w 1527416"/>
              <a:gd name="connsiteY0" fmla="*/ 2054599 h 2054599"/>
              <a:gd name="connsiteX1" fmla="*/ 1510643 w 1527416"/>
              <a:gd name="connsiteY1" fmla="*/ 1481801 h 2054599"/>
              <a:gd name="connsiteX2" fmla="*/ 1336323 w 1527416"/>
              <a:gd name="connsiteY2" fmla="*/ 1120690 h 2054599"/>
              <a:gd name="connsiteX3" fmla="*/ 1025038 w 1527416"/>
              <a:gd name="connsiteY3" fmla="*/ 933909 h 2054599"/>
              <a:gd name="connsiteX4" fmla="*/ 514530 w 1527416"/>
              <a:gd name="connsiteY4" fmla="*/ 921457 h 2054599"/>
              <a:gd name="connsiteX5" fmla="*/ 402965 w 1527416"/>
              <a:gd name="connsiteY5" fmla="*/ 888582 h 2054599"/>
              <a:gd name="connsiteX6" fmla="*/ 240599 w 1527416"/>
              <a:gd name="connsiteY6" fmla="*/ 884100 h 2054599"/>
              <a:gd name="connsiteX7" fmla="*/ 157424 w 1527416"/>
              <a:gd name="connsiteY7" fmla="*/ 779259 h 2054599"/>
              <a:gd name="connsiteX8" fmla="*/ 4023 w 1527416"/>
              <a:gd name="connsiteY8" fmla="*/ 174330 h 2054599"/>
              <a:gd name="connsiteX9" fmla="*/ 41377 w 1527416"/>
              <a:gd name="connsiteY9" fmla="*/ 0 h 2054599"/>
              <a:gd name="connsiteX0" fmla="*/ 1513012 w 1529785"/>
              <a:gd name="connsiteY0" fmla="*/ 2075766 h 2075766"/>
              <a:gd name="connsiteX1" fmla="*/ 1513012 w 1529785"/>
              <a:gd name="connsiteY1" fmla="*/ 1502968 h 2075766"/>
              <a:gd name="connsiteX2" fmla="*/ 1338692 w 1529785"/>
              <a:gd name="connsiteY2" fmla="*/ 1141857 h 2075766"/>
              <a:gd name="connsiteX3" fmla="*/ 1027407 w 1529785"/>
              <a:gd name="connsiteY3" fmla="*/ 955076 h 2075766"/>
              <a:gd name="connsiteX4" fmla="*/ 516899 w 1529785"/>
              <a:gd name="connsiteY4" fmla="*/ 942624 h 2075766"/>
              <a:gd name="connsiteX5" fmla="*/ 405334 w 1529785"/>
              <a:gd name="connsiteY5" fmla="*/ 909749 h 2075766"/>
              <a:gd name="connsiteX6" fmla="*/ 242968 w 1529785"/>
              <a:gd name="connsiteY6" fmla="*/ 905267 h 2075766"/>
              <a:gd name="connsiteX7" fmla="*/ 159793 w 1529785"/>
              <a:gd name="connsiteY7" fmla="*/ 800426 h 2075766"/>
              <a:gd name="connsiteX8" fmla="*/ 6392 w 1529785"/>
              <a:gd name="connsiteY8" fmla="*/ 195497 h 2075766"/>
              <a:gd name="connsiteX9" fmla="*/ 26813 w 1529785"/>
              <a:gd name="connsiteY9" fmla="*/ 0 h 2075766"/>
              <a:gd name="connsiteX0" fmla="*/ 1509283 w 1526056"/>
              <a:gd name="connsiteY0" fmla="*/ 2075766 h 2075766"/>
              <a:gd name="connsiteX1" fmla="*/ 1509283 w 1526056"/>
              <a:gd name="connsiteY1" fmla="*/ 1502968 h 2075766"/>
              <a:gd name="connsiteX2" fmla="*/ 1334963 w 1526056"/>
              <a:gd name="connsiteY2" fmla="*/ 1141857 h 2075766"/>
              <a:gd name="connsiteX3" fmla="*/ 1023678 w 1526056"/>
              <a:gd name="connsiteY3" fmla="*/ 955076 h 2075766"/>
              <a:gd name="connsiteX4" fmla="*/ 513170 w 1526056"/>
              <a:gd name="connsiteY4" fmla="*/ 942624 h 2075766"/>
              <a:gd name="connsiteX5" fmla="*/ 401605 w 1526056"/>
              <a:gd name="connsiteY5" fmla="*/ 909749 h 2075766"/>
              <a:gd name="connsiteX6" fmla="*/ 239239 w 1526056"/>
              <a:gd name="connsiteY6" fmla="*/ 905267 h 2075766"/>
              <a:gd name="connsiteX7" fmla="*/ 156064 w 1526056"/>
              <a:gd name="connsiteY7" fmla="*/ 800426 h 2075766"/>
              <a:gd name="connsiteX8" fmla="*/ 6896 w 1526056"/>
              <a:gd name="connsiteY8" fmla="*/ 267464 h 2075766"/>
              <a:gd name="connsiteX9" fmla="*/ 23084 w 1526056"/>
              <a:gd name="connsiteY9" fmla="*/ 0 h 2075766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51821 w 1538638"/>
              <a:gd name="connsiteY6" fmla="*/ 9222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72988 w 1538638"/>
              <a:gd name="connsiteY6" fmla="*/ 909500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14187 w 1538638"/>
              <a:gd name="connsiteY5" fmla="*/ 926682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25752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36260 w 1538638"/>
              <a:gd name="connsiteY3" fmla="*/ 972009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95526 w 1538638"/>
              <a:gd name="connsiteY3" fmla="*/ 993175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38638"/>
              <a:gd name="connsiteY0" fmla="*/ 2092699 h 2092699"/>
              <a:gd name="connsiteX1" fmla="*/ 1521865 w 1538638"/>
              <a:gd name="connsiteY1" fmla="*/ 1519901 h 2092699"/>
              <a:gd name="connsiteX2" fmla="*/ 1347545 w 1538638"/>
              <a:gd name="connsiteY2" fmla="*/ 1158790 h 2092699"/>
              <a:gd name="connsiteX3" fmla="*/ 1078593 w 1538638"/>
              <a:gd name="connsiteY3" fmla="*/ 976242 h 2092699"/>
              <a:gd name="connsiteX4" fmla="*/ 559618 w 1538638"/>
              <a:gd name="connsiteY4" fmla="*/ 959557 h 2092699"/>
              <a:gd name="connsiteX5" fmla="*/ 439587 w 1538638"/>
              <a:gd name="connsiteY5" fmla="*/ 918215 h 2092699"/>
              <a:gd name="connsiteX6" fmla="*/ 260288 w 1538638"/>
              <a:gd name="connsiteY6" fmla="*/ 905267 h 2092699"/>
              <a:gd name="connsiteX7" fmla="*/ 168646 w 1538638"/>
              <a:gd name="connsiteY7" fmla="*/ 817359 h 2092699"/>
              <a:gd name="connsiteX8" fmla="*/ 19478 w 1538638"/>
              <a:gd name="connsiteY8" fmla="*/ 284397 h 2092699"/>
              <a:gd name="connsiteX9" fmla="*/ 1799 w 1538638"/>
              <a:gd name="connsiteY9" fmla="*/ 0 h 2092699"/>
              <a:gd name="connsiteX0" fmla="*/ 1521865 w 1526808"/>
              <a:gd name="connsiteY0" fmla="*/ 2092699 h 2092699"/>
              <a:gd name="connsiteX1" fmla="*/ 1487998 w 1526808"/>
              <a:gd name="connsiteY1" fmla="*/ 1486034 h 2092699"/>
              <a:gd name="connsiteX2" fmla="*/ 1347545 w 1526808"/>
              <a:gd name="connsiteY2" fmla="*/ 1158790 h 2092699"/>
              <a:gd name="connsiteX3" fmla="*/ 1078593 w 1526808"/>
              <a:gd name="connsiteY3" fmla="*/ 976242 h 2092699"/>
              <a:gd name="connsiteX4" fmla="*/ 559618 w 1526808"/>
              <a:gd name="connsiteY4" fmla="*/ 959557 h 2092699"/>
              <a:gd name="connsiteX5" fmla="*/ 439587 w 1526808"/>
              <a:gd name="connsiteY5" fmla="*/ 918215 h 2092699"/>
              <a:gd name="connsiteX6" fmla="*/ 260288 w 1526808"/>
              <a:gd name="connsiteY6" fmla="*/ 905267 h 2092699"/>
              <a:gd name="connsiteX7" fmla="*/ 168646 w 1526808"/>
              <a:gd name="connsiteY7" fmla="*/ 817359 h 2092699"/>
              <a:gd name="connsiteX8" fmla="*/ 19478 w 1526808"/>
              <a:gd name="connsiteY8" fmla="*/ 284397 h 2092699"/>
              <a:gd name="connsiteX9" fmla="*/ 1799 w 1526808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559618 w 1526721"/>
              <a:gd name="connsiteY4" fmla="*/ 959557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439587 w 1526721"/>
              <a:gd name="connsiteY5" fmla="*/ 918215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260288 w 1526721"/>
              <a:gd name="connsiteY6" fmla="*/ 905267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521865 w 1526721"/>
              <a:gd name="connsiteY0" fmla="*/ 2092699 h 2092699"/>
              <a:gd name="connsiteX1" fmla="*/ 1487998 w 1526721"/>
              <a:gd name="connsiteY1" fmla="*/ 1486034 h 2092699"/>
              <a:gd name="connsiteX2" fmla="*/ 1351778 w 1526721"/>
              <a:gd name="connsiteY2" fmla="*/ 1141857 h 2092699"/>
              <a:gd name="connsiteX3" fmla="*/ 1078593 w 1526721"/>
              <a:gd name="connsiteY3" fmla="*/ 976242 h 2092699"/>
              <a:gd name="connsiteX4" fmla="*/ 874327 w 1526721"/>
              <a:gd name="connsiteY4" fmla="*/ 929924 h 2092699"/>
              <a:gd name="connsiteX5" fmla="*/ 558478 w 1526721"/>
              <a:gd name="connsiteY5" fmla="*/ 922448 h 2092699"/>
              <a:gd name="connsiteX6" fmla="*/ 316236 w 1526721"/>
              <a:gd name="connsiteY6" fmla="*/ 913734 h 2092699"/>
              <a:gd name="connsiteX7" fmla="*/ 168646 w 1526721"/>
              <a:gd name="connsiteY7" fmla="*/ 817359 h 2092699"/>
              <a:gd name="connsiteX8" fmla="*/ 19478 w 1526721"/>
              <a:gd name="connsiteY8" fmla="*/ 284397 h 2092699"/>
              <a:gd name="connsiteX9" fmla="*/ 1799 w 1526721"/>
              <a:gd name="connsiteY9" fmla="*/ 0 h 2092699"/>
              <a:gd name="connsiteX0" fmla="*/ 1659420 w 1664276"/>
              <a:gd name="connsiteY0" fmla="*/ 2092699 h 2092699"/>
              <a:gd name="connsiteX1" fmla="*/ 1625553 w 1664276"/>
              <a:gd name="connsiteY1" fmla="*/ 1486034 h 2092699"/>
              <a:gd name="connsiteX2" fmla="*/ 1489333 w 1664276"/>
              <a:gd name="connsiteY2" fmla="*/ 1141857 h 2092699"/>
              <a:gd name="connsiteX3" fmla="*/ 1216148 w 1664276"/>
              <a:gd name="connsiteY3" fmla="*/ 976242 h 2092699"/>
              <a:gd name="connsiteX4" fmla="*/ 1011882 w 1664276"/>
              <a:gd name="connsiteY4" fmla="*/ 929924 h 2092699"/>
              <a:gd name="connsiteX5" fmla="*/ 696033 w 1664276"/>
              <a:gd name="connsiteY5" fmla="*/ 922448 h 2092699"/>
              <a:gd name="connsiteX6" fmla="*/ 453791 w 1664276"/>
              <a:gd name="connsiteY6" fmla="*/ 913734 h 2092699"/>
              <a:gd name="connsiteX7" fmla="*/ 306201 w 1664276"/>
              <a:gd name="connsiteY7" fmla="*/ 817359 h 2092699"/>
              <a:gd name="connsiteX8" fmla="*/ 3175 w 1664276"/>
              <a:gd name="connsiteY8" fmla="*/ 398697 h 2092699"/>
              <a:gd name="connsiteX9" fmla="*/ 139354 w 1664276"/>
              <a:gd name="connsiteY9" fmla="*/ 0 h 2092699"/>
              <a:gd name="connsiteX0" fmla="*/ 1677620 w 1682476"/>
              <a:gd name="connsiteY0" fmla="*/ 2122332 h 2122332"/>
              <a:gd name="connsiteX1" fmla="*/ 1643753 w 1682476"/>
              <a:gd name="connsiteY1" fmla="*/ 1515667 h 2122332"/>
              <a:gd name="connsiteX2" fmla="*/ 1507533 w 1682476"/>
              <a:gd name="connsiteY2" fmla="*/ 1171490 h 2122332"/>
              <a:gd name="connsiteX3" fmla="*/ 1234348 w 1682476"/>
              <a:gd name="connsiteY3" fmla="*/ 1005875 h 2122332"/>
              <a:gd name="connsiteX4" fmla="*/ 1030082 w 1682476"/>
              <a:gd name="connsiteY4" fmla="*/ 959557 h 2122332"/>
              <a:gd name="connsiteX5" fmla="*/ 714233 w 1682476"/>
              <a:gd name="connsiteY5" fmla="*/ 952081 h 2122332"/>
              <a:gd name="connsiteX6" fmla="*/ 471991 w 1682476"/>
              <a:gd name="connsiteY6" fmla="*/ 943367 h 2122332"/>
              <a:gd name="connsiteX7" fmla="*/ 324401 w 1682476"/>
              <a:gd name="connsiteY7" fmla="*/ 846992 h 2122332"/>
              <a:gd name="connsiteX8" fmla="*/ 21375 w 1682476"/>
              <a:gd name="connsiteY8" fmla="*/ 428330 h 2122332"/>
              <a:gd name="connsiteX9" fmla="*/ 24678 w 1682476"/>
              <a:gd name="connsiteY9" fmla="*/ 0 h 2122332"/>
              <a:gd name="connsiteX0" fmla="*/ 1663200 w 1668056"/>
              <a:gd name="connsiteY0" fmla="*/ 2122332 h 2122332"/>
              <a:gd name="connsiteX1" fmla="*/ 1629333 w 1668056"/>
              <a:gd name="connsiteY1" fmla="*/ 1515667 h 2122332"/>
              <a:gd name="connsiteX2" fmla="*/ 1493113 w 1668056"/>
              <a:gd name="connsiteY2" fmla="*/ 1171490 h 2122332"/>
              <a:gd name="connsiteX3" fmla="*/ 1219928 w 1668056"/>
              <a:gd name="connsiteY3" fmla="*/ 1005875 h 2122332"/>
              <a:gd name="connsiteX4" fmla="*/ 1015662 w 1668056"/>
              <a:gd name="connsiteY4" fmla="*/ 959557 h 2122332"/>
              <a:gd name="connsiteX5" fmla="*/ 699813 w 1668056"/>
              <a:gd name="connsiteY5" fmla="*/ 952081 h 2122332"/>
              <a:gd name="connsiteX6" fmla="*/ 457571 w 1668056"/>
              <a:gd name="connsiteY6" fmla="*/ 943367 h 2122332"/>
              <a:gd name="connsiteX7" fmla="*/ 309981 w 1668056"/>
              <a:gd name="connsiteY7" fmla="*/ 846992 h 2122332"/>
              <a:gd name="connsiteX8" fmla="*/ 27936 w 1668056"/>
              <a:gd name="connsiteY8" fmla="*/ 491830 h 2122332"/>
              <a:gd name="connsiteX9" fmla="*/ 10258 w 1668056"/>
              <a:gd name="connsiteY9" fmla="*/ 0 h 2122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8056" h="2122332">
                <a:moveTo>
                  <a:pt x="1663200" y="2122332"/>
                </a:moveTo>
                <a:cubicBezTo>
                  <a:pt x="1677726" y="1913758"/>
                  <a:pt x="1657681" y="1674141"/>
                  <a:pt x="1629333" y="1515667"/>
                </a:cubicBezTo>
                <a:cubicBezTo>
                  <a:pt x="1600985" y="1357193"/>
                  <a:pt x="1561347" y="1256455"/>
                  <a:pt x="1493113" y="1171490"/>
                </a:cubicBezTo>
                <a:cubicBezTo>
                  <a:pt x="1424879" y="1086525"/>
                  <a:pt x="1299503" y="1041197"/>
                  <a:pt x="1219928" y="1005875"/>
                </a:cubicBezTo>
                <a:cubicBezTo>
                  <a:pt x="1140353" y="970553"/>
                  <a:pt x="1102348" y="968523"/>
                  <a:pt x="1015662" y="959557"/>
                </a:cubicBezTo>
                <a:cubicBezTo>
                  <a:pt x="928976" y="950591"/>
                  <a:pt x="792828" y="954779"/>
                  <a:pt x="699813" y="952081"/>
                </a:cubicBezTo>
                <a:cubicBezTo>
                  <a:pt x="606798" y="949383"/>
                  <a:pt x="522543" y="960882"/>
                  <a:pt x="457571" y="943367"/>
                </a:cubicBezTo>
                <a:cubicBezTo>
                  <a:pt x="392599" y="925852"/>
                  <a:pt x="381587" y="922248"/>
                  <a:pt x="309981" y="846992"/>
                </a:cubicBezTo>
                <a:cubicBezTo>
                  <a:pt x="238375" y="771736"/>
                  <a:pt x="77890" y="632995"/>
                  <a:pt x="27936" y="491830"/>
                </a:cubicBezTo>
                <a:cubicBezTo>
                  <a:pt x="-22018" y="350665"/>
                  <a:pt x="10258" y="0"/>
                  <a:pt x="10258" y="0"/>
                </a:cubicBezTo>
              </a:path>
            </a:pathLst>
          </a:cu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086015" y="1348690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superleak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130" y="5651666"/>
            <a:ext cx="37279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Last measurement </a:t>
            </a:r>
            <a:r>
              <a:rPr lang="pl-PL" dirty="0"/>
              <a:t>37.9 +/- 11.9 W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8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Eppur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i </a:t>
            </a:r>
            <a:r>
              <a:rPr lang="en-US" dirty="0" err="1" smtClean="0"/>
              <a:t>Muove</a:t>
            </a:r>
            <a:r>
              <a:rPr lang="en-US" dirty="0" smtClean="0"/>
              <a:t> ! </a:t>
            </a:r>
            <a:r>
              <a:rPr lang="en-US" sz="2200" dirty="0"/>
              <a:t>(Et </a:t>
            </a:r>
            <a:r>
              <a:rPr lang="en-US" sz="2200" dirty="0" err="1"/>
              <a:t>pourtant</a:t>
            </a:r>
            <a:r>
              <a:rPr lang="en-US" sz="2200" dirty="0"/>
              <a:t> </a:t>
            </a:r>
            <a:r>
              <a:rPr lang="en-US" sz="2200" dirty="0" err="1"/>
              <a:t>ça</a:t>
            </a:r>
            <a:r>
              <a:rPr lang="en-US" sz="2200" dirty="0"/>
              <a:t> </a:t>
            </a:r>
            <a:r>
              <a:rPr lang="en-US" sz="2200" dirty="0" err="1" smtClean="0"/>
              <a:t>tourne</a:t>
            </a:r>
            <a:r>
              <a:rPr lang="en-US" sz="2200" dirty="0" smtClean="0"/>
              <a:t> !)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168" y="0"/>
            <a:ext cx="1420831" cy="1307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0158" y="2394323"/>
            <a:ext cx="4216116" cy="2371566"/>
          </a:xfrm>
          <a:prstGeom prst="rect">
            <a:avLst/>
          </a:prstGeom>
        </p:spPr>
      </p:pic>
      <p:pic>
        <p:nvPicPr>
          <p:cNvPr id="7" name="Picture 6" descr="C:\MQXFS3\mqxfs3_assembly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964" b="36565"/>
          <a:stretch/>
        </p:blipFill>
        <p:spPr bwMode="auto">
          <a:xfrm rot="5400000">
            <a:off x="-790782" y="2397524"/>
            <a:ext cx="4209714" cy="2371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8424" y="2071798"/>
            <a:ext cx="4887356" cy="3192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86900" y="5688164"/>
            <a:ext cx="1839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MQXFS_5 (PIT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1006" y="5697848"/>
            <a:ext cx="196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MQXFS_3 (RRP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91494" y="1379300"/>
            <a:ext cx="4180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 of MQXFS3 performed in the HFM test station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9493" y="293753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20 kA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06477" y="259386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0 kA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3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HIE-</a:t>
            </a:r>
            <a:r>
              <a:rPr lang="en-US" sz="3600" dirty="0" err="1" smtClean="0"/>
              <a:t>Isolde</a:t>
            </a:r>
            <a:r>
              <a:rPr lang="en-US" sz="3600" dirty="0" smtClean="0"/>
              <a:t> approaching completion !</a:t>
            </a:r>
            <a:endParaRPr lang="en-US" sz="3600" dirty="0"/>
          </a:p>
        </p:txBody>
      </p:sp>
      <p:pic>
        <p:nvPicPr>
          <p:cNvPr id="7" name="Picture 6" descr="Screen Shot 2017-06-22 at 19.52.1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2"/>
          <a:stretch/>
        </p:blipFill>
        <p:spPr>
          <a:xfrm>
            <a:off x="0" y="732283"/>
            <a:ext cx="9144000" cy="4498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884" y="2646686"/>
            <a:ext cx="2978844" cy="3441577"/>
          </a:xfrm>
          <a:prstGeom prst="rect">
            <a:avLst/>
          </a:prstGeom>
        </p:spPr>
      </p:pic>
      <p:pic>
        <p:nvPicPr>
          <p:cNvPr id="8" name="Picture 7" descr="Screen Shot 2017-06-22 at 19.56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75" y="854362"/>
            <a:ext cx="2005524" cy="1572960"/>
          </a:xfrm>
          <a:prstGeom prst="rect">
            <a:avLst/>
          </a:prstGeom>
        </p:spPr>
      </p:pic>
      <p:pic>
        <p:nvPicPr>
          <p:cNvPr id="9" name="Picture 8" descr="Screen Shot 2017-06-22 at 19.55.4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64" y="2540001"/>
            <a:ext cx="1982035" cy="16077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1963" y="4191061"/>
            <a:ext cx="1982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Cavity of CM1 reconditioned successfully 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93858" y="5211013"/>
            <a:ext cx="603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HIE-</a:t>
            </a:r>
            <a:r>
              <a:rPr lang="en-US" dirty="0" err="1" smtClean="0"/>
              <a:t>Isolde</a:t>
            </a:r>
            <a:r>
              <a:rPr lang="en-US" dirty="0" smtClean="0"/>
              <a:t> is a beautiful piece of technology and a working accelerator experiment, also (and much) thanks to the contribution of the group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06149" y="6232975"/>
            <a:ext cx="6951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Handing over now to operation and BE-RF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2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HIE-</a:t>
            </a:r>
            <a:r>
              <a:rPr lang="en-US" sz="3600" dirty="0" err="1" smtClean="0"/>
              <a:t>Isolde</a:t>
            </a:r>
            <a:r>
              <a:rPr lang="en-US" sz="3600" dirty="0" smtClean="0"/>
              <a:t> solenoids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85483" y="6232975"/>
            <a:ext cx="6171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Whatever the project, Magnets R Us !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643715" y="3792759"/>
            <a:ext cx="2736487" cy="12097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9" r="20133" b="9096"/>
          <a:stretch/>
        </p:blipFill>
        <p:spPr>
          <a:xfrm>
            <a:off x="123988" y="732284"/>
            <a:ext cx="1205400" cy="206724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5648" r="20872"/>
          <a:stretch/>
        </p:blipFill>
        <p:spPr>
          <a:xfrm>
            <a:off x="1445628" y="785072"/>
            <a:ext cx="1999651" cy="23961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019" y="785072"/>
            <a:ext cx="1629806" cy="23961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4912" y="785072"/>
            <a:ext cx="1894953" cy="23961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5628" y="3532647"/>
            <a:ext cx="1682328" cy="22332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1483" y="3532646"/>
            <a:ext cx="1722485" cy="2216497"/>
          </a:xfrm>
          <a:prstGeom prst="rect">
            <a:avLst/>
          </a:prstGeom>
        </p:spPr>
      </p:pic>
      <p:pic>
        <p:nvPicPr>
          <p:cNvPr id="20" name="Picture 19" descr="IMG_2448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7494" y="3532646"/>
            <a:ext cx="2112371" cy="221649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45628" y="312940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369" y="271836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0368" y="574914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69019" y="312940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34912" y="312940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45628" y="574914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61483" y="574914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17494" y="574914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36397" y="703263"/>
            <a:ext cx="1908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lphaLcPeriod"/>
            </a:pPr>
            <a:r>
              <a:rPr lang="en-US" sz="1200" b="1" dirty="0" err="1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Danfysik</a:t>
            </a: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 Coil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lphaL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OXINST Coil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Yoking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Cold Tests (in Test Vessel for coil training)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Test Station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Helium Vessel Assembly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Cold Tests (magnetic measurements, TF)</a:t>
            </a: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C377B"/>
                </a:solidFill>
                <a:latin typeface="Tahoma" charset="0"/>
                <a:ea typeface="ＭＳ Ｐゴシック" charset="0"/>
                <a:cs typeface="ＭＳ Ｐゴシック" charset="0"/>
              </a:rPr>
              <a:t>Completed Magnet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28107" y="3532645"/>
            <a:ext cx="1197538" cy="112440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95747" y="4631226"/>
            <a:ext cx="1903385" cy="144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Projects, studies, …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667397" y="826777"/>
            <a:ext cx="3311012" cy="3388562"/>
            <a:chOff x="316089" y="861162"/>
            <a:chExt cx="3311012" cy="338856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861162"/>
              <a:ext cx="1348804" cy="978043"/>
            </a:xfrm>
            <a:prstGeom prst="rect">
              <a:avLst/>
            </a:prstGeom>
          </p:spPr>
        </p:pic>
        <p:pic>
          <p:nvPicPr>
            <p:cNvPr id="7" name="Picture 2" descr="imag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89" y="1839205"/>
              <a:ext cx="3311012" cy="2410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E:\CERN-QUACO\End side 3D\ReturnSide\peak field.em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83" t="48695" r="26164" b="18729"/>
            <a:stretch/>
          </p:blipFill>
          <p:spPr bwMode="auto">
            <a:xfrm>
              <a:off x="1819809" y="916386"/>
              <a:ext cx="1662502" cy="119278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5672" t="15913" r="18888" b="5446"/>
          <a:stretch/>
        </p:blipFill>
        <p:spPr>
          <a:xfrm>
            <a:off x="2162550" y="4811505"/>
            <a:ext cx="2829814" cy="191284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992364" y="3919406"/>
            <a:ext cx="3992575" cy="2804948"/>
            <a:chOff x="5006635" y="3927535"/>
            <a:chExt cx="3992575" cy="280494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06635" y="4498019"/>
              <a:ext cx="3992575" cy="223446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71745" y="3927535"/>
              <a:ext cx="1127465" cy="939554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279506" y="679562"/>
            <a:ext cx="2197849" cy="3818457"/>
            <a:chOff x="4332365" y="1048632"/>
            <a:chExt cx="2197849" cy="381845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966057" y="2302932"/>
              <a:ext cx="2930465" cy="219784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79402" y="1048632"/>
              <a:ext cx="1254465" cy="887992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0" y="3528006"/>
            <a:ext cx="2954052" cy="3196348"/>
            <a:chOff x="0" y="3528007"/>
            <a:chExt cx="2954052" cy="31963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0"/>
            <a:srcRect b="21892"/>
            <a:stretch/>
          </p:blipFill>
          <p:spPr>
            <a:xfrm>
              <a:off x="1397018" y="4245994"/>
              <a:ext cx="1557034" cy="61660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3528007"/>
              <a:ext cx="1551847" cy="130129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33" y="4862595"/>
              <a:ext cx="2446265" cy="186176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523305" y="3701429"/>
              <a:ext cx="1255064" cy="555814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698030" y="863104"/>
            <a:ext cx="3581476" cy="3886339"/>
            <a:chOff x="698030" y="863104"/>
            <a:chExt cx="3581476" cy="3886339"/>
          </a:xfrm>
        </p:grpSpPr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030" y="863104"/>
              <a:ext cx="1650549" cy="2475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" descr="Toy.JPG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417"/>
            <a:stretch/>
          </p:blipFill>
          <p:spPr bwMode="auto">
            <a:xfrm>
              <a:off x="698031" y="2553576"/>
              <a:ext cx="2207360" cy="1147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371011" y="2840948"/>
              <a:ext cx="2442874" cy="1374116"/>
            </a:xfrm>
            <a:prstGeom prst="rect">
              <a:avLst/>
            </a:prstGeom>
          </p:spPr>
        </p:pic>
        <p:pic>
          <p:nvPicPr>
            <p:cNvPr id="20" name="Picture 1" descr="IMG_2818.JP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4010" y="863104"/>
              <a:ext cx="1826445" cy="169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37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493862C1-9057-4122-A60D-1A0066E50FF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197"/>
          <a:stretch/>
        </p:blipFill>
        <p:spPr>
          <a:xfrm>
            <a:off x="175543" y="54372"/>
            <a:ext cx="4356555" cy="301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14277" b="11431"/>
          <a:stretch/>
        </p:blipFill>
        <p:spPr>
          <a:xfrm>
            <a:off x="4634651" y="54372"/>
            <a:ext cx="4344546" cy="59981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81365" y="2737188"/>
            <a:ext cx="2513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New A31L2 magnet ready in SMI2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3063" y="147550"/>
            <a:ext cx="1897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rgbClr val="FFFF00"/>
                </a:solidFill>
              </a:rPr>
              <a:t>New A31L2 magnet installation</a:t>
            </a:r>
            <a:endParaRPr lang="en-GB" sz="1200" dirty="0">
              <a:solidFill>
                <a:srgbClr val="FFFF00"/>
              </a:solidFill>
            </a:endParaRPr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9" r="276" b="11076"/>
          <a:stretch/>
        </p:blipFill>
        <p:spPr>
          <a:xfrm>
            <a:off x="175543" y="3152394"/>
            <a:ext cx="4356555" cy="2900150"/>
          </a:xfrm>
          <a:prstGeom prst="rect">
            <a:avLst/>
          </a:prstGeom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912261" y="5728479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New instrumentation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15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49" y="710764"/>
            <a:ext cx="81915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East Area (energy management, re-organization of lines, safety, accessibility)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r>
              <a:rPr lang="fr-CH" dirty="0" err="1" smtClean="0"/>
              <a:t>North</a:t>
            </a:r>
            <a:r>
              <a:rPr lang="fr-CH" dirty="0" smtClean="0"/>
              <a:t> Area (</a:t>
            </a:r>
            <a:r>
              <a:rPr lang="fr-CH" dirty="0" err="1" smtClean="0"/>
              <a:t>energy</a:t>
            </a:r>
            <a:r>
              <a:rPr lang="fr-CH" dirty="0" smtClean="0"/>
              <a:t> management, consolidation)</a:t>
            </a:r>
          </a:p>
          <a:p>
            <a:r>
              <a:rPr lang="fr-CH" dirty="0" smtClean="0"/>
              <a:t>SHIP (</a:t>
            </a:r>
            <a:r>
              <a:rPr lang="fr-CH" dirty="0" err="1" smtClean="0"/>
              <a:t>Spectrometer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)</a:t>
            </a:r>
          </a:p>
          <a:p>
            <a:r>
              <a:rPr lang="fr-CH" dirty="0" smtClean="0"/>
              <a:t>AD (permanent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quadrupole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area)</a:t>
            </a:r>
          </a:p>
          <a:p>
            <a:r>
              <a:rPr lang="fr-CH" dirty="0" smtClean="0"/>
              <a:t>n-</a:t>
            </a:r>
            <a:r>
              <a:rPr lang="fr-CH" dirty="0" err="1" smtClean="0"/>
              <a:t>Tof</a:t>
            </a:r>
            <a:r>
              <a:rPr lang="fr-CH" dirty="0" smtClean="0"/>
              <a:t> EAR1 (permanent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cleaning</a:t>
            </a:r>
            <a:r>
              <a:rPr lang="fr-CH" dirty="0" smtClean="0"/>
              <a:t> </a:t>
            </a:r>
            <a:r>
              <a:rPr lang="fr-CH" dirty="0" err="1" smtClean="0"/>
              <a:t>dipole</a:t>
            </a:r>
            <a:r>
              <a:rPr lang="fr-CH" dirty="0" smtClean="0"/>
              <a:t>)</a:t>
            </a:r>
          </a:p>
          <a:p>
            <a:pPr algn="ctr"/>
            <a:endParaRPr lang="fr-CH" b="1" dirty="0" smtClean="0"/>
          </a:p>
          <a:p>
            <a:r>
              <a:rPr lang="fr-CH" dirty="0" smtClean="0"/>
              <a:t>Completed: Elena, Awake protons, Awake electrons, Hie-Isolde, Sesame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 b="20486"/>
          <a:stretch/>
        </p:blipFill>
        <p:spPr>
          <a:xfrm>
            <a:off x="6586792" y="4334216"/>
            <a:ext cx="1514791" cy="10501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112637"/>
            <a:ext cx="7370064" cy="312196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Diversity </a:t>
            </a:r>
            <a:r>
              <a:rPr lang="en-US" sz="4800" dirty="0" smtClean="0"/>
              <a:t>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94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summary, projects and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03" y="697958"/>
            <a:ext cx="8683262" cy="5404178"/>
          </a:xfrm>
        </p:spPr>
        <p:txBody>
          <a:bodyPr>
            <a:normAutofit/>
          </a:bodyPr>
          <a:lstStyle/>
          <a:p>
            <a:r>
              <a:rPr lang="en-US" dirty="0" smtClean="0"/>
              <a:t>This is a </a:t>
            </a:r>
            <a:r>
              <a:rPr lang="en-US" b="1" dirty="0" smtClean="0">
                <a:solidFill>
                  <a:srgbClr val="FF0000"/>
                </a:solidFill>
              </a:rPr>
              <a:t>delicate balance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With no R&amp;D there is no future, and traditionally we are a very strong motor of progress and innovation</a:t>
            </a:r>
          </a:p>
          <a:p>
            <a:pPr lvl="1"/>
            <a:r>
              <a:rPr lang="en-US" dirty="0" smtClean="0"/>
              <a:t>Some of the challenges of the coming years require focus and concentration of our efforts to fulfill the </a:t>
            </a:r>
            <a:r>
              <a:rPr lang="en-US" i="1" dirty="0" smtClean="0"/>
              <a:t>mission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 discussion is on-going (SLM) to see how to cope with our priority activities</a:t>
            </a:r>
          </a:p>
          <a:p>
            <a:r>
              <a:rPr lang="en-US" dirty="0" smtClean="0"/>
              <a:t>A part of our program may need to be delayed or redirected to benefit the high priority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09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5-03 at 07.13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68848" y="104588"/>
            <a:ext cx="379367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By courtesy of M. Jimenez</a:t>
            </a:r>
          </a:p>
          <a:p>
            <a:pPr algn="r"/>
            <a:r>
              <a:rPr lang="en-US" sz="2400" dirty="0" smtClean="0"/>
              <a:t>TE Department Retreat</a:t>
            </a:r>
          </a:p>
          <a:p>
            <a:pPr algn="r"/>
            <a:r>
              <a:rPr lang="en-US" sz="2400" dirty="0" smtClean="0"/>
              <a:t>27-28 March 2017</a:t>
            </a:r>
            <a:endParaRPr lang="en-US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855902" y="1449603"/>
            <a:ext cx="3007103" cy="380253"/>
            <a:chOff x="855902" y="1449603"/>
            <a:chExt cx="3007103" cy="380253"/>
          </a:xfrm>
        </p:grpSpPr>
        <p:sp>
          <p:nvSpPr>
            <p:cNvPr id="6" name="TextBox 5"/>
            <p:cNvSpPr txBox="1"/>
            <p:nvPr/>
          </p:nvSpPr>
          <p:spPr>
            <a:xfrm>
              <a:off x="3395998" y="1460524"/>
              <a:ext cx="46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P0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55902" y="1449603"/>
              <a:ext cx="2540096" cy="36933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22909" y="1786668"/>
            <a:ext cx="5894679" cy="615529"/>
            <a:chOff x="1322909" y="1786668"/>
            <a:chExt cx="5894679" cy="615529"/>
          </a:xfrm>
        </p:grpSpPr>
        <p:sp>
          <p:nvSpPr>
            <p:cNvPr id="7" name="TextBox 6"/>
            <p:cNvSpPr txBox="1"/>
            <p:nvPr/>
          </p:nvSpPr>
          <p:spPr>
            <a:xfrm>
              <a:off x="6750581" y="1912692"/>
              <a:ext cx="46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60066"/>
                  </a:solidFill>
                </a:rPr>
                <a:t>P1</a:t>
              </a:r>
              <a:endParaRPr lang="en-US" dirty="0">
                <a:solidFill>
                  <a:srgbClr val="660066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22909" y="1786668"/>
              <a:ext cx="5427672" cy="615529"/>
            </a:xfrm>
            <a:prstGeom prst="rect">
              <a:avLst/>
            </a:prstGeom>
            <a:noFill/>
            <a:ln w="28575" cmpd="sng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55902" y="3238577"/>
            <a:ext cx="5894679" cy="383673"/>
            <a:chOff x="855902" y="3238577"/>
            <a:chExt cx="5894679" cy="383673"/>
          </a:xfrm>
        </p:grpSpPr>
        <p:sp>
          <p:nvSpPr>
            <p:cNvPr id="8" name="TextBox 7"/>
            <p:cNvSpPr txBox="1"/>
            <p:nvPr/>
          </p:nvSpPr>
          <p:spPr>
            <a:xfrm>
              <a:off x="6283574" y="3238577"/>
              <a:ext cx="46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P2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55902" y="3238577"/>
              <a:ext cx="5427672" cy="383673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49168" y="2342931"/>
            <a:ext cx="7172808" cy="1621039"/>
            <a:chOff x="1149168" y="2342931"/>
            <a:chExt cx="7172808" cy="1621039"/>
          </a:xfrm>
        </p:grpSpPr>
        <p:sp>
          <p:nvSpPr>
            <p:cNvPr id="12" name="Rectangle 11"/>
            <p:cNvSpPr/>
            <p:nvPr/>
          </p:nvSpPr>
          <p:spPr>
            <a:xfrm>
              <a:off x="1149168" y="2342931"/>
              <a:ext cx="6705801" cy="383673"/>
            </a:xfrm>
            <a:prstGeom prst="rect">
              <a:avLst/>
            </a:prstGeom>
            <a:noFill/>
            <a:ln w="28575" cmpd="sng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54969" y="2357272"/>
              <a:ext cx="46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P3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49168" y="3580297"/>
              <a:ext cx="4745511" cy="383673"/>
            </a:xfrm>
            <a:prstGeom prst="rect">
              <a:avLst/>
            </a:prstGeom>
            <a:noFill/>
            <a:ln w="28575" cmpd="sng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58261" y="4467824"/>
            <a:ext cx="4138095" cy="1275363"/>
            <a:chOff x="855902" y="3238577"/>
            <a:chExt cx="4138095" cy="1275363"/>
          </a:xfrm>
        </p:grpSpPr>
        <p:sp>
          <p:nvSpPr>
            <p:cNvPr id="20" name="TextBox 19"/>
            <p:cNvSpPr txBox="1"/>
            <p:nvPr/>
          </p:nvSpPr>
          <p:spPr>
            <a:xfrm>
              <a:off x="4180516" y="3704504"/>
              <a:ext cx="813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P4/P5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5902" y="3238577"/>
              <a:ext cx="3324614" cy="1275363"/>
            </a:xfrm>
            <a:prstGeom prst="rect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303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7-06-22 at 08.43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637"/>
            <a:ext cx="9144000" cy="570906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165766" y="4533755"/>
            <a:ext cx="6539160" cy="1155846"/>
            <a:chOff x="1165766" y="4533755"/>
            <a:chExt cx="6539160" cy="1155846"/>
          </a:xfrm>
        </p:grpSpPr>
        <p:sp>
          <p:nvSpPr>
            <p:cNvPr id="10" name="Rectangle 9"/>
            <p:cNvSpPr/>
            <p:nvPr/>
          </p:nvSpPr>
          <p:spPr>
            <a:xfrm>
              <a:off x="2401454" y="5547303"/>
              <a:ext cx="1223818" cy="142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01454" y="5188528"/>
              <a:ext cx="1223818" cy="142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25108" y="4533755"/>
              <a:ext cx="1079818" cy="142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98252" y="4816583"/>
              <a:ext cx="1187817" cy="142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65766" y="5546503"/>
              <a:ext cx="1079818" cy="142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175335" y="2056387"/>
            <a:ext cx="4258820" cy="3274439"/>
            <a:chOff x="2175335" y="2056387"/>
            <a:chExt cx="4258820" cy="3274439"/>
          </a:xfrm>
        </p:grpSpPr>
        <p:sp>
          <p:nvSpPr>
            <p:cNvPr id="16" name="Rectangle 15"/>
            <p:cNvSpPr/>
            <p:nvPr/>
          </p:nvSpPr>
          <p:spPr>
            <a:xfrm>
              <a:off x="5246338" y="5188528"/>
              <a:ext cx="1187817" cy="142298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75335" y="2056387"/>
              <a:ext cx="10294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8000"/>
                  </a:solidFill>
                  <a:latin typeface="Arial Black"/>
                  <a:cs typeface="Arial Black"/>
                </a:rPr>
                <a:t>E. </a:t>
              </a:r>
              <a:r>
                <a:rPr lang="en-US" sz="1100" dirty="0" err="1" smtClean="0">
                  <a:solidFill>
                    <a:srgbClr val="008000"/>
                  </a:solidFill>
                  <a:latin typeface="Arial Black"/>
                  <a:cs typeface="Arial Black"/>
                </a:rPr>
                <a:t>Todesco</a:t>
              </a:r>
              <a:endParaRPr lang="en-US" sz="1100" dirty="0">
                <a:solidFill>
                  <a:srgbClr val="008000"/>
                </a:solidFill>
                <a:latin typeface="Arial Black"/>
                <a:cs typeface="Arial Black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65766" y="2228393"/>
            <a:ext cx="6581490" cy="3947434"/>
            <a:chOff x="1165766" y="2228393"/>
            <a:chExt cx="6581490" cy="3947434"/>
          </a:xfrm>
        </p:grpSpPr>
        <p:grpSp>
          <p:nvGrpSpPr>
            <p:cNvPr id="6" name="Group 5"/>
            <p:cNvGrpSpPr/>
            <p:nvPr/>
          </p:nvGrpSpPr>
          <p:grpSpPr>
            <a:xfrm>
              <a:off x="1165766" y="2228393"/>
              <a:ext cx="6581490" cy="3782582"/>
              <a:chOff x="1165766" y="2228393"/>
              <a:chExt cx="6581490" cy="378258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165766" y="5749365"/>
                <a:ext cx="116619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 Black"/>
                    <a:cs typeface="Arial Black"/>
                  </a:rPr>
                  <a:t>J. </a:t>
                </a:r>
                <a:r>
                  <a:rPr lang="en-US" sz="1100" dirty="0" err="1" smtClean="0">
                    <a:latin typeface="Arial Black"/>
                    <a:cs typeface="Arial Black"/>
                  </a:rPr>
                  <a:t>Axensalva</a:t>
                </a:r>
                <a:endParaRPr lang="en-US" sz="1100" dirty="0">
                  <a:latin typeface="Arial Black"/>
                  <a:cs typeface="Arial Black"/>
                </a:endParaRP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2189617" y="2228393"/>
                <a:ext cx="5557639" cy="2541610"/>
                <a:chOff x="2189617" y="2228393"/>
                <a:chExt cx="5557639" cy="254161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6667438" y="4627705"/>
                  <a:ext cx="1079818" cy="142298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189617" y="2228393"/>
                  <a:ext cx="92780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Arial Black"/>
                      <a:cs typeface="Arial Black"/>
                    </a:rPr>
                    <a:t>A. </a:t>
                  </a:r>
                  <a:r>
                    <a:rPr lang="en-US" sz="1100" dirty="0" err="1" smtClean="0">
                      <a:latin typeface="Arial Black"/>
                      <a:cs typeface="Arial Black"/>
                    </a:rPr>
                    <a:t>Devred</a:t>
                  </a:r>
                  <a:endParaRPr lang="en-US" sz="1100" dirty="0">
                    <a:latin typeface="Arial Black"/>
                    <a:cs typeface="Arial Black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1170098" y="5914217"/>
              <a:ext cx="10487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 Black"/>
                  <a:cs typeface="Arial Black"/>
                </a:rPr>
                <a:t>T. </a:t>
              </a:r>
              <a:r>
                <a:rPr lang="en-US" sz="1100" dirty="0" err="1" smtClean="0">
                  <a:latin typeface="Arial Black"/>
                  <a:cs typeface="Arial Black"/>
                </a:rPr>
                <a:t>Bampton</a:t>
              </a:r>
              <a:endParaRPr lang="en-US" sz="1100" dirty="0">
                <a:latin typeface="Arial Black"/>
                <a:cs typeface="Arial Black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164431" y="6232975"/>
            <a:ext cx="5892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I am aware that the pressure is high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 descr="IMG_1229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359" y="970070"/>
            <a:ext cx="3263126" cy="244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3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time of high demands</a:t>
            </a:r>
          </a:p>
          <a:p>
            <a:pPr lvl="1"/>
            <a:r>
              <a:rPr lang="en-US" dirty="0" smtClean="0"/>
              <a:t>LS2 and LIU, MB diodes, 11T dipoles and cryostats, cold powering, testing (and upgrades)</a:t>
            </a:r>
          </a:p>
          <a:p>
            <a:r>
              <a:rPr lang="en-US" dirty="0" smtClean="0"/>
              <a:t>This is a time to focus on what is important</a:t>
            </a:r>
          </a:p>
          <a:p>
            <a:pPr lvl="1"/>
            <a:r>
              <a:rPr lang="en-US" dirty="0" smtClean="0"/>
              <a:t>Critical technical issues and organization to meet mandatory deadlines for LS2 and LS3</a:t>
            </a:r>
          </a:p>
          <a:p>
            <a:r>
              <a:rPr lang="en-US" dirty="0" smtClean="0"/>
              <a:t>This is a time to build and make a difference</a:t>
            </a:r>
          </a:p>
          <a:p>
            <a:pPr lvl="1"/>
            <a:r>
              <a:rPr lang="en-US" dirty="0" smtClean="0"/>
              <a:t>LIU magnets, HL-LHC magnets</a:t>
            </a:r>
          </a:p>
          <a:p>
            <a:r>
              <a:rPr lang="en-US" dirty="0" smtClean="0"/>
              <a:t>This is a time to enjoy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1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30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30" y="3185974"/>
            <a:ext cx="4175997" cy="31319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385" y="5751397"/>
            <a:ext cx="3376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QBBI.A31L2 : splice and shunts soldering (M3)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30" y="30665"/>
            <a:ext cx="4176464" cy="31323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1857" y="30665"/>
            <a:ext cx="2217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QBQI.30L2 : Line N assembly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478" y="30665"/>
            <a:ext cx="4175999" cy="31319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50279" y="66136"/>
            <a:ext cx="1484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QBQI.30L2 : N box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478" y="3185971"/>
            <a:ext cx="4175999" cy="313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34981" y="3290783"/>
            <a:ext cx="2669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QBBI.A31L2 : shunt installation (M2)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33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35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Dipole diodes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69" y="844414"/>
            <a:ext cx="6960334" cy="5220251"/>
          </a:xfrm>
          <a:prstGeom prst="rect">
            <a:avLst/>
          </a:prstGeom>
        </p:spPr>
      </p:pic>
      <p:pic>
        <p:nvPicPr>
          <p:cNvPr id="8" name="Picture 7" descr="C:\Users\jtock\AppData\Local\Microsoft\Windows\Temporary Internet Files\Content.IE5\E0KPNIIB\lhcmb__s0006-vAC.pl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937" y="481905"/>
            <a:ext cx="3376090" cy="23609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780653" y="1238328"/>
            <a:ext cx="1542478" cy="399972"/>
            <a:chOff x="1326938" y="1332091"/>
            <a:chExt cx="1542478" cy="399972"/>
          </a:xfrm>
        </p:grpSpPr>
        <p:sp>
          <p:nvSpPr>
            <p:cNvPr id="9" name="Freeform 8"/>
            <p:cNvSpPr/>
            <p:nvPr/>
          </p:nvSpPr>
          <p:spPr>
            <a:xfrm>
              <a:off x="2265659" y="1421355"/>
              <a:ext cx="603757" cy="304581"/>
            </a:xfrm>
            <a:custGeom>
              <a:avLst/>
              <a:gdLst>
                <a:gd name="connsiteX0" fmla="*/ 982980 w 982980"/>
                <a:gd name="connsiteY0" fmla="*/ 354330 h 354330"/>
                <a:gd name="connsiteX1" fmla="*/ 537210 w 982980"/>
                <a:gd name="connsiteY1" fmla="*/ 331470 h 354330"/>
                <a:gd name="connsiteX2" fmla="*/ 308610 w 982980"/>
                <a:gd name="connsiteY2" fmla="*/ 228600 h 354330"/>
                <a:gd name="connsiteX3" fmla="*/ 114300 w 982980"/>
                <a:gd name="connsiteY3" fmla="*/ 80010 h 354330"/>
                <a:gd name="connsiteX4" fmla="*/ 0 w 982980"/>
                <a:gd name="connsiteY4" fmla="*/ 0 h 354330"/>
                <a:gd name="connsiteX5" fmla="*/ 0 w 982980"/>
                <a:gd name="connsiteY5" fmla="*/ 0 h 354330"/>
                <a:gd name="connsiteX0" fmla="*/ 1278897 w 1278897"/>
                <a:gd name="connsiteY0" fmla="*/ 719967 h 719967"/>
                <a:gd name="connsiteX1" fmla="*/ 537210 w 1278897"/>
                <a:gd name="connsiteY1" fmla="*/ 331470 h 719967"/>
                <a:gd name="connsiteX2" fmla="*/ 308610 w 1278897"/>
                <a:gd name="connsiteY2" fmla="*/ 228600 h 719967"/>
                <a:gd name="connsiteX3" fmla="*/ 114300 w 1278897"/>
                <a:gd name="connsiteY3" fmla="*/ 80010 h 719967"/>
                <a:gd name="connsiteX4" fmla="*/ 0 w 1278897"/>
                <a:gd name="connsiteY4" fmla="*/ 0 h 719967"/>
                <a:gd name="connsiteX5" fmla="*/ 0 w 1278897"/>
                <a:gd name="connsiteY5" fmla="*/ 0 h 719967"/>
                <a:gd name="connsiteX0" fmla="*/ 1278897 w 1278897"/>
                <a:gd name="connsiteY0" fmla="*/ 719967 h 719967"/>
                <a:gd name="connsiteX1" fmla="*/ 779325 w 1278897"/>
                <a:gd name="connsiteY1" fmla="*/ 632582 h 719967"/>
                <a:gd name="connsiteX2" fmla="*/ 308610 w 1278897"/>
                <a:gd name="connsiteY2" fmla="*/ 228600 h 719967"/>
                <a:gd name="connsiteX3" fmla="*/ 114300 w 1278897"/>
                <a:gd name="connsiteY3" fmla="*/ 80010 h 719967"/>
                <a:gd name="connsiteX4" fmla="*/ 0 w 1278897"/>
                <a:gd name="connsiteY4" fmla="*/ 0 h 719967"/>
                <a:gd name="connsiteX5" fmla="*/ 0 w 1278897"/>
                <a:gd name="connsiteY5" fmla="*/ 0 h 719967"/>
                <a:gd name="connsiteX0" fmla="*/ 1278897 w 1278897"/>
                <a:gd name="connsiteY0" fmla="*/ 719967 h 719967"/>
                <a:gd name="connsiteX1" fmla="*/ 779325 w 1278897"/>
                <a:gd name="connsiteY1" fmla="*/ 632582 h 719967"/>
                <a:gd name="connsiteX2" fmla="*/ 380345 w 1278897"/>
                <a:gd name="connsiteY2" fmla="*/ 432925 h 719967"/>
                <a:gd name="connsiteX3" fmla="*/ 114300 w 1278897"/>
                <a:gd name="connsiteY3" fmla="*/ 80010 h 719967"/>
                <a:gd name="connsiteX4" fmla="*/ 0 w 1278897"/>
                <a:gd name="connsiteY4" fmla="*/ 0 h 719967"/>
                <a:gd name="connsiteX5" fmla="*/ 0 w 1278897"/>
                <a:gd name="connsiteY5" fmla="*/ 0 h 719967"/>
                <a:gd name="connsiteX0" fmla="*/ 1278897 w 1278897"/>
                <a:gd name="connsiteY0" fmla="*/ 773736 h 773736"/>
                <a:gd name="connsiteX1" fmla="*/ 779325 w 1278897"/>
                <a:gd name="connsiteY1" fmla="*/ 686351 h 773736"/>
                <a:gd name="connsiteX2" fmla="*/ 380345 w 1278897"/>
                <a:gd name="connsiteY2" fmla="*/ 486694 h 773736"/>
                <a:gd name="connsiteX3" fmla="*/ 114300 w 1278897"/>
                <a:gd name="connsiteY3" fmla="*/ 133779 h 773736"/>
                <a:gd name="connsiteX4" fmla="*/ 0 w 1278897"/>
                <a:gd name="connsiteY4" fmla="*/ 53769 h 773736"/>
                <a:gd name="connsiteX5" fmla="*/ 8969 w 1278897"/>
                <a:gd name="connsiteY5" fmla="*/ 0 h 77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897" h="773736">
                  <a:moveTo>
                    <a:pt x="1278897" y="773736"/>
                  </a:moveTo>
                  <a:cubicBezTo>
                    <a:pt x="1112209" y="772783"/>
                    <a:pt x="929084" y="734191"/>
                    <a:pt x="779325" y="686351"/>
                  </a:cubicBezTo>
                  <a:cubicBezTo>
                    <a:pt x="629566" y="638511"/>
                    <a:pt x="491182" y="578789"/>
                    <a:pt x="380345" y="486694"/>
                  </a:cubicBezTo>
                  <a:cubicBezTo>
                    <a:pt x="269508" y="394599"/>
                    <a:pt x="177691" y="205933"/>
                    <a:pt x="114300" y="133779"/>
                  </a:cubicBezTo>
                  <a:cubicBezTo>
                    <a:pt x="50909" y="61625"/>
                    <a:pt x="0" y="53769"/>
                    <a:pt x="0" y="53769"/>
                  </a:cubicBezTo>
                  <a:lnTo>
                    <a:pt x="8969" y="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miter lim="800000"/>
              <a:tailEnd type="stealth" w="lg" len="lg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711932" y="1335064"/>
              <a:ext cx="480193" cy="63913"/>
            </a:xfrm>
            <a:custGeom>
              <a:avLst/>
              <a:gdLst>
                <a:gd name="connsiteX0" fmla="*/ 676406 w 676740"/>
                <a:gd name="connsiteY0" fmla="*/ 67269 h 67269"/>
                <a:gd name="connsiteX1" fmla="*/ 638828 w 676740"/>
                <a:gd name="connsiteY1" fmla="*/ 4639 h 67269"/>
                <a:gd name="connsiteX2" fmla="*/ 438411 w 676740"/>
                <a:gd name="connsiteY2" fmla="*/ 4639 h 67269"/>
                <a:gd name="connsiteX3" fmla="*/ 0 w 676740"/>
                <a:gd name="connsiteY3" fmla="*/ 17165 h 67269"/>
                <a:gd name="connsiteX0" fmla="*/ 819879 w 819886"/>
                <a:gd name="connsiteY0" fmla="*/ 60580 h 60580"/>
                <a:gd name="connsiteX1" fmla="*/ 638828 w 819886"/>
                <a:gd name="connsiteY1" fmla="*/ 4178 h 60580"/>
                <a:gd name="connsiteX2" fmla="*/ 438411 w 819886"/>
                <a:gd name="connsiteY2" fmla="*/ 4178 h 60580"/>
                <a:gd name="connsiteX3" fmla="*/ 0 w 819886"/>
                <a:gd name="connsiteY3" fmla="*/ 16704 h 60580"/>
                <a:gd name="connsiteX0" fmla="*/ 1017157 w 1017159"/>
                <a:gd name="connsiteY0" fmla="*/ 100720 h 100720"/>
                <a:gd name="connsiteX1" fmla="*/ 638828 w 1017159"/>
                <a:gd name="connsiteY1" fmla="*/ 6946 h 100720"/>
                <a:gd name="connsiteX2" fmla="*/ 438411 w 1017159"/>
                <a:gd name="connsiteY2" fmla="*/ 6946 h 100720"/>
                <a:gd name="connsiteX3" fmla="*/ 0 w 1017159"/>
                <a:gd name="connsiteY3" fmla="*/ 19472 h 100720"/>
                <a:gd name="connsiteX0" fmla="*/ 1017157 w 1017159"/>
                <a:gd name="connsiteY0" fmla="*/ 94039 h 94039"/>
                <a:gd name="connsiteX1" fmla="*/ 710566 w 1017159"/>
                <a:gd name="connsiteY1" fmla="*/ 12722 h 94039"/>
                <a:gd name="connsiteX2" fmla="*/ 438411 w 1017159"/>
                <a:gd name="connsiteY2" fmla="*/ 265 h 94039"/>
                <a:gd name="connsiteX3" fmla="*/ 0 w 1017159"/>
                <a:gd name="connsiteY3" fmla="*/ 12791 h 9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7159" h="94039">
                  <a:moveTo>
                    <a:pt x="1017157" y="94039"/>
                  </a:moveTo>
                  <a:cubicBezTo>
                    <a:pt x="1018201" y="67943"/>
                    <a:pt x="807023" y="28351"/>
                    <a:pt x="710566" y="12722"/>
                  </a:cubicBezTo>
                  <a:cubicBezTo>
                    <a:pt x="614109" y="-2907"/>
                    <a:pt x="438411" y="265"/>
                    <a:pt x="438411" y="265"/>
                  </a:cubicBezTo>
                  <a:lnTo>
                    <a:pt x="0" y="12791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miter lim="800000"/>
              <a:tailEnd type="stealth" w="lg" len="lg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326938" y="1332091"/>
              <a:ext cx="268582" cy="399972"/>
            </a:xfrm>
            <a:custGeom>
              <a:avLst/>
              <a:gdLst>
                <a:gd name="connsiteX0" fmla="*/ 576913 w 576913"/>
                <a:gd name="connsiteY0" fmla="*/ 203 h 559266"/>
                <a:gd name="connsiteX1" fmla="*/ 311595 w 576913"/>
                <a:gd name="connsiteY1" fmla="*/ 4941 h 559266"/>
                <a:gd name="connsiteX2" fmla="*/ 112607 w 576913"/>
                <a:gd name="connsiteY2" fmla="*/ 33368 h 559266"/>
                <a:gd name="connsiteX3" fmla="*/ 3637 w 576913"/>
                <a:gd name="connsiteY3" fmla="*/ 241832 h 559266"/>
                <a:gd name="connsiteX4" fmla="*/ 27326 w 576913"/>
                <a:gd name="connsiteY4" fmla="*/ 426607 h 559266"/>
                <a:gd name="connsiteX5" fmla="*/ 41539 w 576913"/>
                <a:gd name="connsiteY5" fmla="*/ 559266 h 559266"/>
                <a:gd name="connsiteX0" fmla="*/ 568919 w 568919"/>
                <a:gd name="connsiteY0" fmla="*/ 203 h 559266"/>
                <a:gd name="connsiteX1" fmla="*/ 303601 w 568919"/>
                <a:gd name="connsiteY1" fmla="*/ 4941 h 559266"/>
                <a:gd name="connsiteX2" fmla="*/ 104613 w 568919"/>
                <a:gd name="connsiteY2" fmla="*/ 33368 h 559266"/>
                <a:gd name="connsiteX3" fmla="*/ 4609 w 568919"/>
                <a:gd name="connsiteY3" fmla="*/ 188559 h 559266"/>
                <a:gd name="connsiteX4" fmla="*/ 19332 w 568919"/>
                <a:gd name="connsiteY4" fmla="*/ 426607 h 559266"/>
                <a:gd name="connsiteX5" fmla="*/ 33545 w 568919"/>
                <a:gd name="connsiteY5" fmla="*/ 559266 h 5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8919" h="559266">
                  <a:moveTo>
                    <a:pt x="568919" y="203"/>
                  </a:moveTo>
                  <a:cubicBezTo>
                    <a:pt x="474952" y="-192"/>
                    <a:pt x="380985" y="-586"/>
                    <a:pt x="303601" y="4941"/>
                  </a:cubicBezTo>
                  <a:cubicBezTo>
                    <a:pt x="226217" y="10468"/>
                    <a:pt x="154445" y="2765"/>
                    <a:pt x="104613" y="33368"/>
                  </a:cubicBezTo>
                  <a:cubicBezTo>
                    <a:pt x="54781" y="63971"/>
                    <a:pt x="18822" y="123019"/>
                    <a:pt x="4609" y="188559"/>
                  </a:cubicBezTo>
                  <a:cubicBezTo>
                    <a:pt x="-9604" y="254099"/>
                    <a:pt x="13015" y="373701"/>
                    <a:pt x="19332" y="426607"/>
                  </a:cubicBezTo>
                  <a:cubicBezTo>
                    <a:pt x="25649" y="479513"/>
                    <a:pt x="33545" y="559266"/>
                    <a:pt x="33545" y="559266"/>
                  </a:cubicBez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miter lim="800000"/>
              <a:tailEnd type="stealth" w="lg" len="lg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4" name="Picture 13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937" y="2945519"/>
            <a:ext cx="2618925" cy="364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516542" y="4780564"/>
            <a:ext cx="3529465" cy="1284101"/>
            <a:chOff x="5516542" y="4780564"/>
            <a:chExt cx="3529465" cy="1284101"/>
          </a:xfrm>
        </p:grpSpPr>
        <p:sp>
          <p:nvSpPr>
            <p:cNvPr id="16" name="Oval 15"/>
            <p:cNvSpPr/>
            <p:nvPr/>
          </p:nvSpPr>
          <p:spPr>
            <a:xfrm rot="1594963">
              <a:off x="5516542" y="4780564"/>
              <a:ext cx="2861156" cy="679867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71862" y="5418334"/>
              <a:ext cx="7741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FF0000"/>
                  </a:solidFill>
                </a:rPr>
                <a:t>!?!</a:t>
              </a:r>
              <a:endParaRPr lang="en-US" sz="3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80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Dipole diodes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469" t="-489"/>
          <a:stretch/>
        </p:blipFill>
        <p:spPr>
          <a:xfrm rot="5400000">
            <a:off x="626568" y="273533"/>
            <a:ext cx="4013942" cy="5052027"/>
          </a:xfrm>
          <a:prstGeom prst="rect">
            <a:avLst/>
          </a:prstGeom>
        </p:spPr>
      </p:pic>
      <p:pic>
        <p:nvPicPr>
          <p:cNvPr id="15" name="Picture 2" descr="C:\Mateusz Bednarek files\Files_30\30L5_diode_box\IMG_086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6710" y="232229"/>
            <a:ext cx="3735421" cy="292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710" y="3260946"/>
            <a:ext cx="3735421" cy="280156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825678" y="2235585"/>
            <a:ext cx="1318322" cy="1851492"/>
            <a:chOff x="5146419" y="3136267"/>
            <a:chExt cx="1318322" cy="185149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/>
            <a:srcRect l="18195" t="4142" r="62133" b="61684"/>
            <a:stretch/>
          </p:blipFill>
          <p:spPr>
            <a:xfrm>
              <a:off x="5146419" y="3136267"/>
              <a:ext cx="1318322" cy="185149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5576" y="3829349"/>
              <a:ext cx="272689" cy="238603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07525" y="4862182"/>
            <a:ext cx="4928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Cleaning of the diode boxes</a:t>
            </a:r>
          </a:p>
          <a:p>
            <a:endParaRPr lang="en-US" dirty="0"/>
          </a:p>
          <a:p>
            <a:r>
              <a:rPr lang="en-US" b="1" dirty="0" smtClean="0"/>
              <a:t>Systematic reinforcement of the insulation and additional protection against debris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713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564909553"/>
              </p:ext>
            </p:extLst>
          </p:nvPr>
        </p:nvGraphicFramePr>
        <p:xfrm>
          <a:off x="524756" y="2442490"/>
          <a:ext cx="8545671" cy="1789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943535307"/>
              </p:ext>
            </p:extLst>
          </p:nvPr>
        </p:nvGraphicFramePr>
        <p:xfrm>
          <a:off x="524757" y="4294043"/>
          <a:ext cx="7702097" cy="1789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389153324"/>
              </p:ext>
            </p:extLst>
          </p:nvPr>
        </p:nvGraphicFramePr>
        <p:xfrm>
          <a:off x="524757" y="659252"/>
          <a:ext cx="7702097" cy="1789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workflow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49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10316</TotalTime>
  <Words>1907</Words>
  <Application>Microsoft Macintosh PowerPoint</Application>
  <PresentationFormat>On-screen Show (4:3)</PresentationFormat>
  <Paragraphs>327</Paragraphs>
  <Slides>45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CERN(4-3)</vt:lpstr>
      <vt:lpstr>TE-MSC at Mid Term: An Incomplete Snapshot  and a Message </vt:lpstr>
      <vt:lpstr>LHC is back</vt:lpstr>
      <vt:lpstr>PowerPoint Presentation</vt:lpstr>
      <vt:lpstr>PowerPoint Presentation</vt:lpstr>
      <vt:lpstr>PowerPoint Presentation</vt:lpstr>
      <vt:lpstr>PowerPoint Presentation</vt:lpstr>
      <vt:lpstr>Dipole diodes </vt:lpstr>
      <vt:lpstr>Dipole diodes </vt:lpstr>
      <vt:lpstr>Simplified workflow</vt:lpstr>
      <vt:lpstr>LS2: global overview</vt:lpstr>
      <vt:lpstr>PowerPoint Presentation</vt:lpstr>
      <vt:lpstr>Reliable operation of the injectors</vt:lpstr>
      <vt:lpstr>LIU advances well (LS2)</vt:lpstr>
      <vt:lpstr>In summary, on Operation &amp; Co.</vt:lpstr>
      <vt:lpstr>11T, the next major milestone</vt:lpstr>
      <vt:lpstr>11T models</vt:lpstr>
      <vt:lpstr>11T prototype</vt:lpstr>
      <vt:lpstr>Layout - 11T Nb3Sn collared coil production</vt:lpstr>
      <vt:lpstr>QEP and QEN</vt:lpstr>
      <vt:lpstr>QEN prototype</vt:lpstr>
      <vt:lpstr>The rest of HL-LHC: QXF</vt:lpstr>
      <vt:lpstr>The rest of HL-LHC: QXF</vt:lpstr>
      <vt:lpstr>Nb3Sn production – 1/2</vt:lpstr>
      <vt:lpstr>Nb3Sn production – 2/2</vt:lpstr>
      <vt:lpstr>The rest of HL-LHC: other magnets</vt:lpstr>
      <vt:lpstr>The rest of HL-LHC: other magnets</vt:lpstr>
      <vt:lpstr>MgB2 SC Link for IR1/IR5</vt:lpstr>
      <vt:lpstr>SC Link activities in Bdg. 927</vt:lpstr>
      <vt:lpstr>In summary, on HL-LHC</vt:lpstr>
      <vt:lpstr>FRESCA2 – training</vt:lpstr>
      <vt:lpstr>FRESCA2 – QH failure – 1/2</vt:lpstr>
      <vt:lpstr>FRESCA2 – QH failure – 2/2</vt:lpstr>
      <vt:lpstr>FRESCA2 – reborn</vt:lpstr>
      <vt:lpstr>Test stations in SM-18 – 1/2</vt:lpstr>
      <vt:lpstr>Test stations in SM-18 – 2/2</vt:lpstr>
      <vt:lpstr>Eppur Si Muove ! (Et pourtant ça tourne !)</vt:lpstr>
      <vt:lpstr>HIE-Isolde approaching completion !</vt:lpstr>
      <vt:lpstr>The HIE-Isolde solenoids</vt:lpstr>
      <vt:lpstr>Projects, studies, …</vt:lpstr>
      <vt:lpstr>Diversity programs</vt:lpstr>
      <vt:lpstr>In summary, projects and studies</vt:lpstr>
      <vt:lpstr>PowerPoint Presentation</vt:lpstr>
      <vt:lpstr>PowerPoint Presentation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394</cp:revision>
  <dcterms:created xsi:type="dcterms:W3CDTF">2012-11-30T11:04:26Z</dcterms:created>
  <dcterms:modified xsi:type="dcterms:W3CDTF">2017-06-27T08:53:41Z</dcterms:modified>
</cp:coreProperties>
</file>