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733" r:id="rId3"/>
    <p:sldMasterId id="2147483746" r:id="rId4"/>
    <p:sldMasterId id="2147483756" r:id="rId5"/>
    <p:sldMasterId id="2147483768" r:id="rId6"/>
    <p:sldMasterId id="2147483778" r:id="rId7"/>
  </p:sldMasterIdLst>
  <p:notesMasterIdLst>
    <p:notesMasterId r:id="rId106"/>
  </p:notesMasterIdLst>
  <p:handoutMasterIdLst>
    <p:handoutMasterId r:id="rId107"/>
  </p:handoutMasterIdLst>
  <p:sldIdLst>
    <p:sldId id="312" r:id="rId8"/>
    <p:sldId id="313" r:id="rId9"/>
    <p:sldId id="314" r:id="rId10"/>
    <p:sldId id="399" r:id="rId11"/>
    <p:sldId id="400" r:id="rId12"/>
    <p:sldId id="403" r:id="rId13"/>
    <p:sldId id="315" r:id="rId14"/>
    <p:sldId id="402" r:id="rId15"/>
    <p:sldId id="360" r:id="rId16"/>
    <p:sldId id="361" r:id="rId17"/>
    <p:sldId id="404" r:id="rId18"/>
    <p:sldId id="401" r:id="rId19"/>
    <p:sldId id="316" r:id="rId20"/>
    <p:sldId id="317" r:id="rId21"/>
    <p:sldId id="394" r:id="rId22"/>
    <p:sldId id="431" r:id="rId23"/>
    <p:sldId id="318" r:id="rId24"/>
    <p:sldId id="321" r:id="rId25"/>
    <p:sldId id="432" r:id="rId26"/>
    <p:sldId id="324" r:id="rId27"/>
    <p:sldId id="325" r:id="rId28"/>
    <p:sldId id="326" r:id="rId29"/>
    <p:sldId id="337" r:id="rId30"/>
    <p:sldId id="328" r:id="rId31"/>
    <p:sldId id="327" r:id="rId32"/>
    <p:sldId id="335" r:id="rId33"/>
    <p:sldId id="338" r:id="rId34"/>
    <p:sldId id="339" r:id="rId35"/>
    <p:sldId id="334" r:id="rId36"/>
    <p:sldId id="347" r:id="rId37"/>
    <p:sldId id="340" r:id="rId38"/>
    <p:sldId id="346" r:id="rId39"/>
    <p:sldId id="341" r:id="rId40"/>
    <p:sldId id="342" r:id="rId41"/>
    <p:sldId id="343" r:id="rId42"/>
    <p:sldId id="433" r:id="rId43"/>
    <p:sldId id="434" r:id="rId44"/>
    <p:sldId id="435" r:id="rId45"/>
    <p:sldId id="344" r:id="rId46"/>
    <p:sldId id="345" r:id="rId47"/>
    <p:sldId id="351" r:id="rId48"/>
    <p:sldId id="348" r:id="rId49"/>
    <p:sldId id="429" r:id="rId50"/>
    <p:sldId id="436" r:id="rId51"/>
    <p:sldId id="349" r:id="rId52"/>
    <p:sldId id="350" r:id="rId53"/>
    <p:sldId id="352" r:id="rId54"/>
    <p:sldId id="355" r:id="rId55"/>
    <p:sldId id="427" r:id="rId56"/>
    <p:sldId id="358" r:id="rId57"/>
    <p:sldId id="362" r:id="rId58"/>
    <p:sldId id="363" r:id="rId59"/>
    <p:sldId id="365" r:id="rId60"/>
    <p:sldId id="437" r:id="rId61"/>
    <p:sldId id="438" r:id="rId62"/>
    <p:sldId id="364" r:id="rId63"/>
    <p:sldId id="369" r:id="rId64"/>
    <p:sldId id="428" r:id="rId65"/>
    <p:sldId id="439" r:id="rId66"/>
    <p:sldId id="440" r:id="rId67"/>
    <p:sldId id="367" r:id="rId68"/>
    <p:sldId id="370" r:id="rId69"/>
    <p:sldId id="371" r:id="rId70"/>
    <p:sldId id="372" r:id="rId71"/>
    <p:sldId id="368" r:id="rId72"/>
    <p:sldId id="376" r:id="rId73"/>
    <p:sldId id="377" r:id="rId74"/>
    <p:sldId id="378" r:id="rId75"/>
    <p:sldId id="379" r:id="rId76"/>
    <p:sldId id="380" r:id="rId77"/>
    <p:sldId id="381" r:id="rId78"/>
    <p:sldId id="382" r:id="rId79"/>
    <p:sldId id="374" r:id="rId80"/>
    <p:sldId id="384" r:id="rId81"/>
    <p:sldId id="385" r:id="rId82"/>
    <p:sldId id="386" r:id="rId83"/>
    <p:sldId id="387" r:id="rId84"/>
    <p:sldId id="388" r:id="rId85"/>
    <p:sldId id="389" r:id="rId86"/>
    <p:sldId id="390" r:id="rId87"/>
    <p:sldId id="391" r:id="rId88"/>
    <p:sldId id="392" r:id="rId89"/>
    <p:sldId id="393" r:id="rId90"/>
    <p:sldId id="405" r:id="rId91"/>
    <p:sldId id="406" r:id="rId92"/>
    <p:sldId id="408" r:id="rId93"/>
    <p:sldId id="407" r:id="rId94"/>
    <p:sldId id="409" r:id="rId95"/>
    <p:sldId id="410" r:id="rId96"/>
    <p:sldId id="411" r:id="rId97"/>
    <p:sldId id="419" r:id="rId98"/>
    <p:sldId id="420" r:id="rId99"/>
    <p:sldId id="422" r:id="rId100"/>
    <p:sldId id="424" r:id="rId101"/>
    <p:sldId id="425" r:id="rId102"/>
    <p:sldId id="417" r:id="rId103"/>
    <p:sldId id="426" r:id="rId104"/>
    <p:sldId id="430" r:id="rId105"/>
  </p:sldIdLst>
  <p:sldSz cx="9144000" cy="6858000" type="screen4x3"/>
  <p:notesSz cx="10234613" cy="7099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203F9"/>
    <a:srgbClr val="9999FF"/>
    <a:srgbClr val="FFCC00"/>
    <a:srgbClr val="BDE3FF"/>
    <a:srgbClr val="CCFFFF"/>
    <a:srgbClr val="99FFCC"/>
    <a:srgbClr val="66FF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752" autoAdjust="0"/>
    <p:restoredTop sz="94792" autoAdjust="0"/>
  </p:normalViewPr>
  <p:slideViewPr>
    <p:cSldViewPr>
      <p:cViewPr varScale="1">
        <p:scale>
          <a:sx n="89" d="100"/>
          <a:sy n="89" d="100"/>
        </p:scale>
        <p:origin x="636" y="84"/>
      </p:cViewPr>
      <p:guideLst>
        <p:guide orient="horz" pos="2160"/>
        <p:guide pos="2880"/>
      </p:guideLst>
    </p:cSldViewPr>
  </p:slideViewPr>
  <p:outlineViewPr>
    <p:cViewPr>
      <p:scale>
        <a:sx n="33" d="100"/>
        <a:sy n="33" d="100"/>
      </p:scale>
      <p:origin x="0" y="2952"/>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123" d="100"/>
          <a:sy n="123" d="100"/>
        </p:scale>
        <p:origin x="1254" y="96"/>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07" Type="http://schemas.openxmlformats.org/officeDocument/2006/relationships/handoutMaster" Target="handoutMasters/handoutMaster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slide" Target="slides/slide67.xml"/><Relationship Id="rId79" Type="http://schemas.openxmlformats.org/officeDocument/2006/relationships/slide" Target="slides/slide72.xml"/><Relationship Id="rId87" Type="http://schemas.openxmlformats.org/officeDocument/2006/relationships/slide" Target="slides/slide80.xml"/><Relationship Id="rId102" Type="http://schemas.openxmlformats.org/officeDocument/2006/relationships/slide" Target="slides/slide95.xml"/><Relationship Id="rId110"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4.xml"/><Relationship Id="rId82" Type="http://schemas.openxmlformats.org/officeDocument/2006/relationships/slide" Target="slides/slide75.xml"/><Relationship Id="rId90" Type="http://schemas.openxmlformats.org/officeDocument/2006/relationships/slide" Target="slides/slide83.xml"/><Relationship Id="rId95" Type="http://schemas.openxmlformats.org/officeDocument/2006/relationships/slide" Target="slides/slide88.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80" Type="http://schemas.openxmlformats.org/officeDocument/2006/relationships/slide" Target="slides/slide73.xml"/><Relationship Id="rId85" Type="http://schemas.openxmlformats.org/officeDocument/2006/relationships/slide" Target="slides/slide78.xml"/><Relationship Id="rId93" Type="http://schemas.openxmlformats.org/officeDocument/2006/relationships/slide" Target="slides/slide86.xml"/><Relationship Id="rId98" Type="http://schemas.openxmlformats.org/officeDocument/2006/relationships/slide" Target="slides/slide9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103" Type="http://schemas.openxmlformats.org/officeDocument/2006/relationships/slide" Target="slides/slide96.xml"/><Relationship Id="rId108" Type="http://schemas.openxmlformats.org/officeDocument/2006/relationships/presProps" Target="pres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slide" Target="slides/slide76.xml"/><Relationship Id="rId88" Type="http://schemas.openxmlformats.org/officeDocument/2006/relationships/slide" Target="slides/slide81.xml"/><Relationship Id="rId91" Type="http://schemas.openxmlformats.org/officeDocument/2006/relationships/slide" Target="slides/slide84.xml"/><Relationship Id="rId96" Type="http://schemas.openxmlformats.org/officeDocument/2006/relationships/slide" Target="slides/slide89.xml"/><Relationship Id="rId11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6" Type="http://schemas.openxmlformats.org/officeDocument/2006/relationships/notesMaster" Target="notesMasters/notesMaster1.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viewProps" Target="viewProps.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image" Target="../media/image7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6115" cy="355306"/>
          </a:xfrm>
          <a:prstGeom prst="rect">
            <a:avLst/>
          </a:prstGeom>
        </p:spPr>
        <p:txBody>
          <a:bodyPr vert="horz" lIns="94759" tIns="47380" rIns="94759" bIns="47380" rtlCol="0"/>
          <a:lstStyle>
            <a:lvl1pPr algn="l">
              <a:defRPr sz="1200"/>
            </a:lvl1pPr>
          </a:lstStyle>
          <a:p>
            <a:endParaRPr lang="en-US"/>
          </a:p>
        </p:txBody>
      </p:sp>
      <p:sp>
        <p:nvSpPr>
          <p:cNvPr id="3" name="Date Placeholder 2"/>
          <p:cNvSpPr>
            <a:spLocks noGrp="1"/>
          </p:cNvSpPr>
          <p:nvPr>
            <p:ph type="dt" sz="quarter" idx="1"/>
          </p:nvPr>
        </p:nvSpPr>
        <p:spPr>
          <a:xfrm>
            <a:off x="5796109" y="0"/>
            <a:ext cx="4436115" cy="355306"/>
          </a:xfrm>
          <a:prstGeom prst="rect">
            <a:avLst/>
          </a:prstGeom>
        </p:spPr>
        <p:txBody>
          <a:bodyPr vert="horz" lIns="94759" tIns="47380" rIns="94759" bIns="47380" rtlCol="0"/>
          <a:lstStyle>
            <a:lvl1pPr algn="r">
              <a:defRPr sz="1200"/>
            </a:lvl1pPr>
          </a:lstStyle>
          <a:p>
            <a:fld id="{EE61136C-9008-4E68-A962-F9B5CC529AEE}" type="datetimeFigureOut">
              <a:rPr lang="en-US" smtClean="0"/>
              <a:pPr/>
              <a:t>2/12/2018</a:t>
            </a:fld>
            <a:endParaRPr lang="en-US"/>
          </a:p>
        </p:txBody>
      </p:sp>
      <p:sp>
        <p:nvSpPr>
          <p:cNvPr id="4" name="Footer Placeholder 3"/>
          <p:cNvSpPr>
            <a:spLocks noGrp="1"/>
          </p:cNvSpPr>
          <p:nvPr>
            <p:ph type="ftr" sz="quarter" idx="2"/>
          </p:nvPr>
        </p:nvSpPr>
        <p:spPr>
          <a:xfrm>
            <a:off x="0" y="6742859"/>
            <a:ext cx="4436115" cy="355306"/>
          </a:xfrm>
          <a:prstGeom prst="rect">
            <a:avLst/>
          </a:prstGeom>
        </p:spPr>
        <p:txBody>
          <a:bodyPr vert="horz" lIns="94759" tIns="47380" rIns="94759" bIns="47380" rtlCol="0" anchor="b"/>
          <a:lstStyle>
            <a:lvl1pPr algn="l">
              <a:defRPr sz="1200"/>
            </a:lvl1pPr>
          </a:lstStyle>
          <a:p>
            <a:endParaRPr lang="en-US"/>
          </a:p>
        </p:txBody>
      </p:sp>
      <p:sp>
        <p:nvSpPr>
          <p:cNvPr id="5" name="Slide Number Placeholder 4"/>
          <p:cNvSpPr>
            <a:spLocks noGrp="1"/>
          </p:cNvSpPr>
          <p:nvPr>
            <p:ph type="sldNum" sz="quarter" idx="3"/>
          </p:nvPr>
        </p:nvSpPr>
        <p:spPr>
          <a:xfrm>
            <a:off x="5796109" y="6742859"/>
            <a:ext cx="4436115" cy="355306"/>
          </a:xfrm>
          <a:prstGeom prst="rect">
            <a:avLst/>
          </a:prstGeom>
        </p:spPr>
        <p:txBody>
          <a:bodyPr vert="horz" lIns="94759" tIns="47380" rIns="94759" bIns="47380" rtlCol="0" anchor="b"/>
          <a:lstStyle>
            <a:lvl1pPr algn="r">
              <a:defRPr sz="1200"/>
            </a:lvl1pPr>
          </a:lstStyle>
          <a:p>
            <a:fld id="{3C8CB20C-14BD-4DA6-9F97-6EF3A2C6D66A}" type="slidenum">
              <a:rPr lang="en-US" smtClean="0"/>
              <a:pPr/>
              <a:t>‹#›</a:t>
            </a:fld>
            <a:endParaRPr lang="en-US"/>
          </a:p>
        </p:txBody>
      </p:sp>
    </p:spTree>
    <p:extLst>
      <p:ext uri="{BB962C8B-B14F-4D97-AF65-F5344CB8AC3E}">
        <p14:creationId xmlns:p14="http://schemas.microsoft.com/office/powerpoint/2010/main" val="3639373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434999" cy="354965"/>
          </a:xfrm>
          <a:prstGeom prst="rect">
            <a:avLst/>
          </a:prstGeom>
        </p:spPr>
        <p:txBody>
          <a:bodyPr vert="horz" lIns="94759" tIns="47380" rIns="94759" bIns="47380" rtlCol="0"/>
          <a:lstStyle>
            <a:lvl1pPr algn="l">
              <a:defRPr sz="1200"/>
            </a:lvl1pPr>
          </a:lstStyle>
          <a:p>
            <a:endParaRPr lang="en-US"/>
          </a:p>
        </p:txBody>
      </p:sp>
      <p:sp>
        <p:nvSpPr>
          <p:cNvPr id="3" name="Date Placeholder 2"/>
          <p:cNvSpPr>
            <a:spLocks noGrp="1"/>
          </p:cNvSpPr>
          <p:nvPr>
            <p:ph type="dt" idx="1"/>
          </p:nvPr>
        </p:nvSpPr>
        <p:spPr>
          <a:xfrm>
            <a:off x="5797248" y="0"/>
            <a:ext cx="4434999" cy="354965"/>
          </a:xfrm>
          <a:prstGeom prst="rect">
            <a:avLst/>
          </a:prstGeom>
        </p:spPr>
        <p:txBody>
          <a:bodyPr vert="horz" lIns="94759" tIns="47380" rIns="94759" bIns="47380" rtlCol="0"/>
          <a:lstStyle>
            <a:lvl1pPr algn="r">
              <a:defRPr sz="1200"/>
            </a:lvl1pPr>
          </a:lstStyle>
          <a:p>
            <a:fld id="{FE5F4D0C-50F1-41F1-B9D7-FC1B49A79CF8}" type="datetimeFigureOut">
              <a:rPr lang="en-US" smtClean="0"/>
              <a:pPr/>
              <a:t>2/12/2018</a:t>
            </a:fld>
            <a:endParaRPr lang="en-US"/>
          </a:p>
        </p:txBody>
      </p:sp>
      <p:sp>
        <p:nvSpPr>
          <p:cNvPr id="4" name="Slide Image Placeholder 3"/>
          <p:cNvSpPr>
            <a:spLocks noGrp="1" noRot="1" noChangeAspect="1"/>
          </p:cNvSpPr>
          <p:nvPr>
            <p:ph type="sldImg" idx="2"/>
          </p:nvPr>
        </p:nvSpPr>
        <p:spPr>
          <a:xfrm>
            <a:off x="3341688" y="531813"/>
            <a:ext cx="3551237" cy="2663825"/>
          </a:xfrm>
          <a:prstGeom prst="rect">
            <a:avLst/>
          </a:prstGeom>
          <a:noFill/>
          <a:ln w="12700">
            <a:solidFill>
              <a:prstClr val="black"/>
            </a:solidFill>
          </a:ln>
        </p:spPr>
        <p:txBody>
          <a:bodyPr vert="horz" lIns="94759" tIns="47380" rIns="94759" bIns="47380" rtlCol="0" anchor="ctr"/>
          <a:lstStyle/>
          <a:p>
            <a:endParaRPr lang="en-US"/>
          </a:p>
        </p:txBody>
      </p:sp>
      <p:sp>
        <p:nvSpPr>
          <p:cNvPr id="5" name="Notes Placeholder 4"/>
          <p:cNvSpPr>
            <a:spLocks noGrp="1"/>
          </p:cNvSpPr>
          <p:nvPr>
            <p:ph type="body" sz="quarter" idx="3"/>
          </p:nvPr>
        </p:nvSpPr>
        <p:spPr>
          <a:xfrm>
            <a:off x="1023462" y="3372168"/>
            <a:ext cx="8187690" cy="3194685"/>
          </a:xfrm>
          <a:prstGeom prst="rect">
            <a:avLst/>
          </a:prstGeom>
        </p:spPr>
        <p:txBody>
          <a:bodyPr vert="horz" lIns="94759" tIns="47380" rIns="94759" bIns="473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6743104"/>
            <a:ext cx="4434999" cy="354965"/>
          </a:xfrm>
          <a:prstGeom prst="rect">
            <a:avLst/>
          </a:prstGeom>
        </p:spPr>
        <p:txBody>
          <a:bodyPr vert="horz" lIns="94759" tIns="47380" rIns="94759" bIns="47380" rtlCol="0" anchor="b"/>
          <a:lstStyle>
            <a:lvl1pPr algn="l">
              <a:defRPr sz="1200"/>
            </a:lvl1pPr>
          </a:lstStyle>
          <a:p>
            <a:endParaRPr lang="en-US"/>
          </a:p>
        </p:txBody>
      </p:sp>
      <p:sp>
        <p:nvSpPr>
          <p:cNvPr id="7" name="Slide Number Placeholder 6"/>
          <p:cNvSpPr>
            <a:spLocks noGrp="1"/>
          </p:cNvSpPr>
          <p:nvPr>
            <p:ph type="sldNum" sz="quarter" idx="5"/>
          </p:nvPr>
        </p:nvSpPr>
        <p:spPr>
          <a:xfrm>
            <a:off x="5797248" y="6743104"/>
            <a:ext cx="4434999" cy="354965"/>
          </a:xfrm>
          <a:prstGeom prst="rect">
            <a:avLst/>
          </a:prstGeom>
        </p:spPr>
        <p:txBody>
          <a:bodyPr vert="horz" lIns="94759" tIns="47380" rIns="94759" bIns="47380" rtlCol="0" anchor="b"/>
          <a:lstStyle>
            <a:lvl1pPr algn="r">
              <a:defRPr sz="1200"/>
            </a:lvl1pPr>
          </a:lstStyle>
          <a:p>
            <a:fld id="{E4A68CB8-7F79-40C4-94BD-5C974A4D4ADF}" type="slidenum">
              <a:rPr lang="en-US" smtClean="0"/>
              <a:pPr/>
              <a:t>‹#›</a:t>
            </a:fld>
            <a:endParaRPr lang="en-US"/>
          </a:p>
        </p:txBody>
      </p:sp>
    </p:spTree>
    <p:extLst>
      <p:ext uri="{BB962C8B-B14F-4D97-AF65-F5344CB8AC3E}">
        <p14:creationId xmlns:p14="http://schemas.microsoft.com/office/powerpoint/2010/main" val="791954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A68CB8-7F79-40C4-94BD-5C974A4D4ADF}" type="slidenum">
              <a:rPr lang="en-US" smtClean="0"/>
              <a:pPr/>
              <a:t>1</a:t>
            </a:fld>
            <a:endParaRPr lang="en-US"/>
          </a:p>
        </p:txBody>
      </p:sp>
    </p:spTree>
    <p:extLst>
      <p:ext uri="{BB962C8B-B14F-4D97-AF65-F5344CB8AC3E}">
        <p14:creationId xmlns:p14="http://schemas.microsoft.com/office/powerpoint/2010/main" val="1817566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4E77AC2F-3814-D74C-A145-8295A1024E88}" type="slidenum">
              <a:rPr lang="fr-FR"/>
              <a:pPr/>
              <a:t>48</a:t>
            </a:fld>
            <a:endParaRPr lang="fr-F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293227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11 m</a:t>
            </a:r>
            <a:endParaRPr lang="en-US" dirty="0"/>
          </a:p>
        </p:txBody>
      </p:sp>
      <p:sp>
        <p:nvSpPr>
          <p:cNvPr id="4" name="Segnaposto numero diapositiva 3"/>
          <p:cNvSpPr>
            <a:spLocks noGrp="1"/>
          </p:cNvSpPr>
          <p:nvPr>
            <p:ph type="sldNum" sz="quarter" idx="10"/>
          </p:nvPr>
        </p:nvSpPr>
        <p:spPr/>
        <p:txBody>
          <a:bodyPr/>
          <a:lstStyle/>
          <a:p>
            <a:pPr marL="0" marR="0" lvl="0" indent="0" algn="r" defTabSz="990600" rtl="0" eaLnBrk="1" fontAlgn="base" latinLnBrk="0" hangingPunct="1">
              <a:lnSpc>
                <a:spcPct val="100000"/>
              </a:lnSpc>
              <a:spcBef>
                <a:spcPct val="0"/>
              </a:spcBef>
              <a:spcAft>
                <a:spcPct val="0"/>
              </a:spcAft>
              <a:buClrTx/>
              <a:buSzTx/>
              <a:buFontTx/>
              <a:buNone/>
              <a:tabLst/>
              <a:defRPr/>
            </a:pPr>
            <a:fld id="{9C1B9B88-7A0D-4E9A-9D7C-74F6A4755E9D}" type="slidenum">
              <a:rPr kumimoji="0" lang="it-IT" sz="13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90600" rtl="0" eaLnBrk="1" fontAlgn="base" latinLnBrk="0" hangingPunct="1">
                <a:lnSpc>
                  <a:spcPct val="100000"/>
                </a:lnSpc>
                <a:spcBef>
                  <a:spcPct val="0"/>
                </a:spcBef>
                <a:spcAft>
                  <a:spcPct val="0"/>
                </a:spcAft>
                <a:buClrTx/>
                <a:buSzTx/>
                <a:buFontTx/>
                <a:buNone/>
                <a:tabLst/>
                <a:defRPr/>
              </a:pPr>
              <a:t>54</a:t>
            </a:fld>
            <a:endParaRPr kumimoji="0" lang="it-IT" sz="13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3645402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pPr marL="0" marR="0" lvl="0" indent="0" algn="r" defTabSz="990600" rtl="0" eaLnBrk="1" fontAlgn="base" latinLnBrk="0" hangingPunct="1">
              <a:lnSpc>
                <a:spcPct val="100000"/>
              </a:lnSpc>
              <a:spcBef>
                <a:spcPct val="0"/>
              </a:spcBef>
              <a:spcAft>
                <a:spcPct val="0"/>
              </a:spcAft>
              <a:buClrTx/>
              <a:buSzTx/>
              <a:buFontTx/>
              <a:buNone/>
              <a:tabLst/>
              <a:defRPr/>
            </a:pPr>
            <a:fld id="{FD53B1F2-F5AB-423A-9FEC-AA5C7390322C}" type="slidenum">
              <a:rPr kumimoji="0" lang="it-IT" sz="13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90600" rtl="0" eaLnBrk="1" fontAlgn="base" latinLnBrk="0" hangingPunct="1">
                <a:lnSpc>
                  <a:spcPct val="100000"/>
                </a:lnSpc>
                <a:spcBef>
                  <a:spcPct val="0"/>
                </a:spcBef>
                <a:spcAft>
                  <a:spcPct val="0"/>
                </a:spcAft>
                <a:buClrTx/>
                <a:buSzTx/>
                <a:buFontTx/>
                <a:buNone/>
                <a:tabLst/>
                <a:defRPr/>
              </a:pPr>
              <a:t>59</a:t>
            </a:fld>
            <a:endParaRPr kumimoji="0" lang="it-IT" sz="1300" b="0" i="0" u="none" strike="noStrike" kern="1200" cap="none" spc="0" normalizeH="0" baseline="0" noProof="0" smtClean="0">
              <a:ln>
                <a:noFill/>
              </a:ln>
              <a:solidFill>
                <a:srgbClr val="000000"/>
              </a:solidFill>
              <a:effectLst/>
              <a:uLnTx/>
              <a:uFillTx/>
              <a:latin typeface="Arial" charset="0"/>
              <a:ea typeface="+mn-ea"/>
              <a:cs typeface="+mn-cs"/>
            </a:endParaRPr>
          </a:p>
        </p:txBody>
      </p:sp>
      <p:sp>
        <p:nvSpPr>
          <p:cNvPr id="66563" name="Rectangle 2"/>
          <p:cNvSpPr>
            <a:spLocks noGrp="1" noRot="1" noChangeAspect="1" noChangeArrowheads="1" noTextEdit="1"/>
          </p:cNvSpPr>
          <p:nvPr>
            <p:ph type="sldImg"/>
          </p:nvPr>
        </p:nvSpPr>
        <p:spPr>
          <a:xfrm>
            <a:off x="992188" y="768350"/>
            <a:ext cx="5114925" cy="3836988"/>
          </a:xfrm>
          <a:ln/>
        </p:spPr>
      </p:sp>
      <p:sp>
        <p:nvSpPr>
          <p:cNvPr id="66564"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extLst>
      <p:ext uri="{BB962C8B-B14F-4D97-AF65-F5344CB8AC3E}">
        <p14:creationId xmlns:p14="http://schemas.microsoft.com/office/powerpoint/2010/main" val="2566016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pPr marL="0" marR="0" lvl="0" indent="0" algn="r" defTabSz="990600" rtl="0" eaLnBrk="1" fontAlgn="base" latinLnBrk="0" hangingPunct="1">
              <a:lnSpc>
                <a:spcPct val="100000"/>
              </a:lnSpc>
              <a:spcBef>
                <a:spcPct val="0"/>
              </a:spcBef>
              <a:spcAft>
                <a:spcPct val="0"/>
              </a:spcAft>
              <a:buClrTx/>
              <a:buSzTx/>
              <a:buFontTx/>
              <a:buNone/>
              <a:tabLst/>
              <a:defRPr/>
            </a:pPr>
            <a:fld id="{150B0D43-66D5-4B34-A221-0923B6E53307}" type="slidenum">
              <a:rPr kumimoji="0" lang="it-IT" sz="13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90600" rtl="0" eaLnBrk="1" fontAlgn="base" latinLnBrk="0" hangingPunct="1">
                <a:lnSpc>
                  <a:spcPct val="100000"/>
                </a:lnSpc>
                <a:spcBef>
                  <a:spcPct val="0"/>
                </a:spcBef>
                <a:spcAft>
                  <a:spcPct val="0"/>
                </a:spcAft>
                <a:buClrTx/>
                <a:buSzTx/>
                <a:buFontTx/>
                <a:buNone/>
                <a:tabLst/>
                <a:defRPr/>
              </a:pPr>
              <a:t>60</a:t>
            </a:fld>
            <a:endParaRPr kumimoji="0" lang="it-IT" sz="1300" b="0" i="0" u="none" strike="noStrike" kern="1200" cap="none" spc="0" normalizeH="0" baseline="0" noProof="0" smtClean="0">
              <a:ln>
                <a:noFill/>
              </a:ln>
              <a:solidFill>
                <a:srgbClr val="000000"/>
              </a:solidFill>
              <a:effectLst/>
              <a:uLnTx/>
              <a:uFillTx/>
              <a:latin typeface="Arial" charset="0"/>
              <a:ea typeface="+mn-ea"/>
              <a:cs typeface="+mn-cs"/>
            </a:endParaRPr>
          </a:p>
        </p:txBody>
      </p:sp>
      <p:sp>
        <p:nvSpPr>
          <p:cNvPr id="67587" name="Rectangle 2"/>
          <p:cNvSpPr>
            <a:spLocks noGrp="1" noRot="1" noChangeAspect="1" noChangeArrowheads="1" noTextEdit="1"/>
          </p:cNvSpPr>
          <p:nvPr>
            <p:ph type="sldImg"/>
          </p:nvPr>
        </p:nvSpPr>
        <p:spPr>
          <a:xfrm>
            <a:off x="992188" y="768350"/>
            <a:ext cx="5114925" cy="3836988"/>
          </a:xfrm>
          <a:ln/>
        </p:spPr>
      </p:sp>
      <p:sp>
        <p:nvSpPr>
          <p:cNvPr id="67588"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extLst>
      <p:ext uri="{BB962C8B-B14F-4D97-AF65-F5344CB8AC3E}">
        <p14:creationId xmlns:p14="http://schemas.microsoft.com/office/powerpoint/2010/main" val="3610158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6A720F-8503-482D-9F21-BA685BE545B8}" type="datetime1">
              <a:rPr lang="en-US" smtClean="0"/>
              <a:t>2/12/2018</a:t>
            </a:fld>
            <a:endParaRPr lang="en-US"/>
          </a:p>
        </p:txBody>
      </p:sp>
      <p:sp>
        <p:nvSpPr>
          <p:cNvPr id="5" name="Footer Placeholder 4"/>
          <p:cNvSpPr>
            <a:spLocks noGrp="1"/>
          </p:cNvSpPr>
          <p:nvPr>
            <p:ph type="ftr" sz="quarter" idx="11"/>
          </p:nvPr>
        </p:nvSpPr>
        <p:spPr/>
        <p:txBody>
          <a:bodyPr/>
          <a:lstStyle/>
          <a:p>
            <a:r>
              <a:rPr lang="en-US" smtClean="0"/>
              <a:t>H.Schmickler, CERN</a:t>
            </a:r>
            <a:endParaRPr lang="en-US" dirty="0" smtClean="0"/>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872749-3DCA-4575-A85A-1DDBBC262B71}" type="datetime1">
              <a:rPr lang="en-US" smtClean="0"/>
              <a:t>2/12/2018</a:t>
            </a:fld>
            <a:endParaRPr lang="en-US"/>
          </a:p>
        </p:txBody>
      </p:sp>
      <p:sp>
        <p:nvSpPr>
          <p:cNvPr id="5" name="Footer Placeholder 4"/>
          <p:cNvSpPr>
            <a:spLocks noGrp="1"/>
          </p:cNvSpPr>
          <p:nvPr>
            <p:ph type="ftr" sz="quarter" idx="11"/>
          </p:nvPr>
        </p:nvSpPr>
        <p:spPr/>
        <p:txBody>
          <a:bodyPr/>
          <a:lstStyle/>
          <a:p>
            <a:r>
              <a:rPr lang="en-US" smtClean="0"/>
              <a:t>H.Schmickler, CERN</a:t>
            </a:r>
            <a:endParaRPr lang="en-US"/>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745065-33B8-4995-9B1A-A33DBCAD9717}" type="datetime1">
              <a:rPr lang="en-US" smtClean="0"/>
              <a:t>2/12/2018</a:t>
            </a:fld>
            <a:endParaRPr lang="en-US"/>
          </a:p>
        </p:txBody>
      </p:sp>
      <p:sp>
        <p:nvSpPr>
          <p:cNvPr id="5" name="Footer Placeholder 4"/>
          <p:cNvSpPr>
            <a:spLocks noGrp="1"/>
          </p:cNvSpPr>
          <p:nvPr>
            <p:ph type="ftr" sz="quarter" idx="11"/>
          </p:nvPr>
        </p:nvSpPr>
        <p:spPr/>
        <p:txBody>
          <a:bodyPr/>
          <a:lstStyle/>
          <a:p>
            <a:r>
              <a:rPr lang="en-US" smtClean="0"/>
              <a:t>H.Schmickler, CERN</a:t>
            </a:r>
            <a:endParaRPr lang="en-US"/>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3E9CBB40-123F-41A0-973B-6A44C52392B6}"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145588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E97447D-0958-4756-8596-7E99BFFE7968}"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601434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DEAC6C5-6912-431C-8890-26921F27BA43}"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13692135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94029CC-5907-4D16-9FDF-29E08B9F5140}"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32772309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E993F16-243B-4490-A3C2-6C40104A3576}"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1147598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6E6B413-4313-4F73-BDA1-47810073075F}"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11364651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C577BEA-0278-4375-9BD9-347CFD080B9E}"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29113621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9B8A1D4-7613-4D7E-8995-F01C9BEB6DBC}"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1495258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81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F4722F6-8D7A-4ABF-BC35-9497627D410C}" type="datetime1">
              <a:rPr lang="en-US" smtClean="0"/>
              <a:t>2/12/2018</a:t>
            </a:fld>
            <a:endParaRPr lang="en-US"/>
          </a:p>
        </p:txBody>
      </p:sp>
      <p:sp>
        <p:nvSpPr>
          <p:cNvPr id="5" name="Footer Placeholder 4"/>
          <p:cNvSpPr>
            <a:spLocks noGrp="1"/>
          </p:cNvSpPr>
          <p:nvPr>
            <p:ph type="ftr" sz="quarter" idx="11"/>
          </p:nvPr>
        </p:nvSpPr>
        <p:spPr/>
        <p:txBody>
          <a:bodyPr/>
          <a:lstStyle/>
          <a:p>
            <a:r>
              <a:rPr lang="en-US" smtClean="0"/>
              <a:t>H.Schmickler, CERN</a:t>
            </a:r>
            <a:endParaRPr lang="en-US" dirty="0"/>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D6EAF59-636F-410B-B3FF-B03FB35B53C7}"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2299449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AA5B81D-3567-46BB-B5E8-88783A9ADB63}"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11567398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7590A60-6D52-457B-BFF4-448C47734FB7}"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2781842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9EBE21E-003C-4BBE-AEBB-15CFE77A4CDD}"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4323702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3E9CBB40-123F-41A0-973B-6A44C52392B6}" type="slidenum">
              <a:rPr lang="de-DE" altLang="en-US">
                <a:solidFill>
                  <a:srgbClr val="000000"/>
                </a:solidFill>
              </a:rPr>
              <a:pPr>
                <a:defRPr/>
              </a:pPr>
              <a:t>‹#›</a:t>
            </a:fld>
            <a:endParaRPr lang="de-DE" altLang="en-US">
              <a:solidFill>
                <a:srgbClr val="000000"/>
              </a:solidFill>
            </a:endParaRPr>
          </a:p>
        </p:txBody>
      </p:sp>
    </p:spTree>
    <p:extLst>
      <p:ext uri="{BB962C8B-B14F-4D97-AF65-F5344CB8AC3E}">
        <p14:creationId xmlns:p14="http://schemas.microsoft.com/office/powerpoint/2010/main" val="2617218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de-DE" smtClean="0">
                <a:solidFill>
                  <a:prstClr val="black">
                    <a:tint val="75000"/>
                  </a:prstClr>
                </a:solidFill>
              </a:rPr>
              <a:t>11 / 10 / 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G. Franchetti</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04C05CA-C610-434C-84A8-906719469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264344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de-DE" smtClean="0">
                <a:solidFill>
                  <a:prstClr val="black">
                    <a:tint val="75000"/>
                  </a:prstClr>
                </a:solidFill>
              </a:rPr>
              <a:t>11 / 10 / 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G. Franchetti</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04C05CA-C610-434C-84A8-906719469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21484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de-DE" smtClean="0">
                <a:solidFill>
                  <a:prstClr val="black">
                    <a:tint val="75000"/>
                  </a:prstClr>
                </a:solidFill>
              </a:rPr>
              <a:t>11 / 10 / 16</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G. Franchetti</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04C05CA-C610-434C-84A8-906719469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728443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de-DE" smtClean="0">
                <a:solidFill>
                  <a:prstClr val="black">
                    <a:tint val="75000"/>
                  </a:prstClr>
                </a:solidFill>
              </a:rPr>
              <a:t>11 / 10 / 16</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G. Franchetti</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04C05CA-C610-434C-84A8-906719469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701401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de-DE" smtClean="0">
                <a:solidFill>
                  <a:prstClr val="black">
                    <a:tint val="75000"/>
                  </a:prstClr>
                </a:solidFill>
              </a:rPr>
              <a:t>11 / 10 / 16</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G. Franchetti</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04C05CA-C610-434C-84A8-906719469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81045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AEFD34-C520-4E60-91B8-8FCE1A4A545A}" type="datetime1">
              <a:rPr lang="en-US" smtClean="0"/>
              <a:t>2/12/2018</a:t>
            </a:fld>
            <a:endParaRPr lang="en-US"/>
          </a:p>
        </p:txBody>
      </p:sp>
      <p:sp>
        <p:nvSpPr>
          <p:cNvPr id="5" name="Footer Placeholder 4"/>
          <p:cNvSpPr>
            <a:spLocks noGrp="1"/>
          </p:cNvSpPr>
          <p:nvPr>
            <p:ph type="ftr" sz="quarter" idx="11"/>
          </p:nvPr>
        </p:nvSpPr>
        <p:spPr/>
        <p:txBody>
          <a:bodyPr/>
          <a:lstStyle/>
          <a:p>
            <a:r>
              <a:rPr lang="en-US" smtClean="0"/>
              <a:t>H.Schmickler, CERN</a:t>
            </a:r>
            <a:endParaRPr lang="en-US" dirty="0" smtClean="0"/>
          </a:p>
        </p:txBody>
      </p:sp>
      <p:sp>
        <p:nvSpPr>
          <p:cNvPr id="6" name="Slide Number Placeholder 5"/>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262413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DE" smtClean="0">
                <a:solidFill>
                  <a:prstClr val="black">
                    <a:tint val="75000"/>
                  </a:prstClr>
                </a:solidFill>
              </a:rPr>
              <a:t>11 / 10 / 16</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G. Franchetti</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04C05CA-C610-434C-84A8-9067194698D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97556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74439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865399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02815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99357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Diapositiva titolo">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611560" y="1772816"/>
            <a:ext cx="7772400" cy="1470025"/>
          </a:xfrm>
          <a:prstGeom prst="rect">
            <a:avLst/>
          </a:prstGeom>
        </p:spPr>
        <p:txBody>
          <a:bodyPr/>
          <a:lstStyle>
            <a:lvl1pPr>
              <a:defRPr sz="3200">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it-IT" dirty="0" smtClean="0"/>
              <a:t>Titolo</a:t>
            </a:r>
            <a:endParaRPr lang="en-US" dirty="0"/>
          </a:p>
        </p:txBody>
      </p:sp>
      <p:sp>
        <p:nvSpPr>
          <p:cNvPr id="3" name="Sottotitolo 2"/>
          <p:cNvSpPr>
            <a:spLocks noGrp="1"/>
          </p:cNvSpPr>
          <p:nvPr>
            <p:ph type="subTitle" idx="1" hasCustomPrompt="1"/>
          </p:nvPr>
        </p:nvSpPr>
        <p:spPr>
          <a:xfrm>
            <a:off x="1371600" y="3573016"/>
            <a:ext cx="6400800" cy="1106754"/>
          </a:xfrm>
        </p:spPr>
        <p:txBody>
          <a:bodyPr/>
          <a:lstStyle>
            <a:lvl1pPr marL="0" indent="0" algn="ctr">
              <a:buNone/>
              <a:defRPr sz="28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err="1" smtClean="0"/>
              <a:t>Name</a:t>
            </a:r>
            <a:endParaRPr lang="it-IT" dirty="0" smtClean="0"/>
          </a:p>
          <a:p>
            <a:r>
              <a:rPr lang="it-IT" dirty="0" err="1" smtClean="0"/>
              <a:t>Affiliation</a:t>
            </a:r>
            <a:endParaRPr lang="it-IT" dirty="0" smtClean="0"/>
          </a:p>
        </p:txBody>
      </p:sp>
      <p:sp>
        <p:nvSpPr>
          <p:cNvPr id="9" name="Sottotitolo 2"/>
          <p:cNvSpPr txBox="1">
            <a:spLocks/>
          </p:cNvSpPr>
          <p:nvPr userDrawn="1"/>
        </p:nvSpPr>
        <p:spPr>
          <a:xfrm>
            <a:off x="1376533" y="4679770"/>
            <a:ext cx="6400800" cy="47742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tabLst/>
              <a:defRPr/>
            </a:pPr>
            <a:endParaRPr kumimoji="0" lang="it-IT" sz="2400" b="0" i="0" u="none" strike="noStrike" kern="1200" cap="none" spc="0" normalizeH="0" baseline="0" noProof="0" dirty="0" smtClean="0">
              <a:ln>
                <a:noFill/>
              </a:ln>
              <a:solidFill>
                <a:prstClr val="black">
                  <a:tint val="75000"/>
                </a:prstClr>
              </a:solidFill>
              <a:effectLst/>
              <a:uLnTx/>
              <a:uFillTx/>
              <a:latin typeface="Open Sans Semibold" panose="020B0706030804020204" pitchFamily="34" charset="0"/>
            </a:endParaRPr>
          </a:p>
        </p:txBody>
      </p:sp>
      <p:cxnSp>
        <p:nvCxnSpPr>
          <p:cNvPr id="11" name="Connettore 1 10"/>
          <p:cNvCxnSpPr/>
          <p:nvPr userDrawn="1"/>
        </p:nvCxnSpPr>
        <p:spPr>
          <a:xfrm>
            <a:off x="251520" y="6093296"/>
            <a:ext cx="8568952" cy="0"/>
          </a:xfrm>
          <a:prstGeom prst="line">
            <a:avLst/>
          </a:prstGeom>
        </p:spPr>
        <p:style>
          <a:lnRef idx="2">
            <a:schemeClr val="accent2"/>
          </a:lnRef>
          <a:fillRef idx="0">
            <a:schemeClr val="accent2"/>
          </a:fillRef>
          <a:effectRef idx="1">
            <a:schemeClr val="accent2"/>
          </a:effectRef>
          <a:fontRef idx="minor">
            <a:schemeClr val="tx1"/>
          </a:fontRef>
        </p:style>
      </p:cxnSp>
      <p:pic>
        <p:nvPicPr>
          <p:cNvPr id="105474" name="Picture 2" descr="http://cas.web.cern.ch/cas/CASlogo.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07904" y="335887"/>
            <a:ext cx="1656184" cy="1058265"/>
          </a:xfrm>
          <a:prstGeom prst="rect">
            <a:avLst/>
          </a:prstGeom>
          <a:noFill/>
          <a:extLst>
            <a:ext uri="{909E8E84-426E-40DD-AFC4-6F175D3DCCD1}">
              <a14:hiddenFill xmlns:a14="http://schemas.microsoft.com/office/drawing/2010/main">
                <a:solidFill>
                  <a:srgbClr val="FFFFFF"/>
                </a:solidFill>
              </a14:hiddenFill>
            </a:ext>
          </a:extLst>
        </p:spPr>
      </p:pic>
      <p:sp>
        <p:nvSpPr>
          <p:cNvPr id="7" name="Segnaposto piè di pagina 5"/>
          <p:cNvSpPr>
            <a:spLocks noGrp="1"/>
          </p:cNvSpPr>
          <p:nvPr>
            <p:ph type="ftr" sz="quarter" idx="11"/>
          </p:nvPr>
        </p:nvSpPr>
        <p:spPr>
          <a:xfrm>
            <a:off x="251520" y="6356350"/>
            <a:ext cx="8568952" cy="365125"/>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Advanced Accelerator Physics Course 2015</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17713618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Solo titolo">
    <p:bg>
      <p:bgPr>
        <a:solidFill>
          <a:schemeClr val="bg1"/>
        </a:solidFill>
        <a:effectLst/>
      </p:bgPr>
    </p:bg>
    <p:spTree>
      <p:nvGrpSpPr>
        <p:cNvPr id="1" name=""/>
        <p:cNvGrpSpPr/>
        <p:nvPr/>
      </p:nvGrpSpPr>
      <p:grpSpPr>
        <a:xfrm>
          <a:off x="0" y="0"/>
          <a:ext cx="0" cy="0"/>
          <a:chOff x="0" y="0"/>
          <a:chExt cx="0" cy="0"/>
        </a:xfrm>
      </p:grpSpPr>
      <p:sp>
        <p:nvSpPr>
          <p:cNvPr id="22" name="Titolo 1"/>
          <p:cNvSpPr>
            <a:spLocks noGrp="1"/>
          </p:cNvSpPr>
          <p:nvPr>
            <p:ph type="title"/>
          </p:nvPr>
        </p:nvSpPr>
        <p:spPr>
          <a:xfrm>
            <a:off x="1962462" y="282374"/>
            <a:ext cx="7146042" cy="469731"/>
          </a:xfrm>
          <a:prstGeom prst="rect">
            <a:avLst/>
          </a:prstGeom>
          <a:solidFill>
            <a:srgbClr val="0070C0"/>
          </a:solidFill>
          <a:effectLst>
            <a:outerShdw blurRad="50800" dist="63500" dir="2700000" algn="tl" rotWithShape="0">
              <a:prstClr val="black">
                <a:alpha val="40000"/>
              </a:prstClr>
            </a:outerShdw>
          </a:effectLst>
        </p:spPr>
        <p:txBody>
          <a:bodyPr>
            <a:noAutofit/>
          </a:bodyPr>
          <a:lstStyle>
            <a:lvl1pPr algn="l">
              <a:defRP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it-IT" dirty="0" smtClean="0"/>
              <a:t>Fare clic per modificare lo stile del titolo</a:t>
            </a:r>
            <a:endParaRPr lang="en-US" dirty="0"/>
          </a:p>
        </p:txBody>
      </p:sp>
      <p:sp>
        <p:nvSpPr>
          <p:cNvPr id="6" name="Segnaposto contenuto 4"/>
          <p:cNvSpPr>
            <a:spLocks noGrp="1"/>
          </p:cNvSpPr>
          <p:nvPr>
            <p:ph idx="1"/>
          </p:nvPr>
        </p:nvSpPr>
        <p:spPr>
          <a:xfrm>
            <a:off x="467544" y="1600201"/>
            <a:ext cx="8147248" cy="3196952"/>
          </a:xfrm>
        </p:spPr>
        <p:txBody>
          <a:bodyPr/>
          <a:lstStyle>
            <a:lvl1pPr>
              <a:defRPr>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cxnSp>
        <p:nvCxnSpPr>
          <p:cNvPr id="11" name="Connettore 1 10"/>
          <p:cNvCxnSpPr/>
          <p:nvPr userDrawn="1"/>
        </p:nvCxnSpPr>
        <p:spPr>
          <a:xfrm>
            <a:off x="8460020" y="6371739"/>
            <a:ext cx="412" cy="325849"/>
          </a:xfrm>
          <a:prstGeom prst="line">
            <a:avLst/>
          </a:prstGeom>
          <a:ln>
            <a:solidFill>
              <a:schemeClr val="bg1">
                <a:lumMod val="50000"/>
              </a:schemeClr>
            </a:solidFill>
          </a:ln>
        </p:spPr>
        <p:style>
          <a:lnRef idx="1">
            <a:schemeClr val="accent5"/>
          </a:lnRef>
          <a:fillRef idx="0">
            <a:schemeClr val="accent5"/>
          </a:fillRef>
          <a:effectRef idx="0">
            <a:schemeClr val="accent5"/>
          </a:effectRef>
          <a:fontRef idx="minor">
            <a:schemeClr val="tx1"/>
          </a:fontRef>
        </p:style>
      </p:cxnSp>
      <p:pic>
        <p:nvPicPr>
          <p:cNvPr id="106498" name="Picture 2" descr="http://cas.web.cern.ch/cas/CASlogo.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23528" y="188640"/>
            <a:ext cx="1058649" cy="676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9037286"/>
      </p:ext>
    </p:extLst>
  </p:cSld>
  <p:clrMapOvr>
    <a:masterClrMapping/>
  </p:clrMapOvr>
  <p:timing>
    <p:tnLst>
      <p:par>
        <p:cTn id="1" dur="indefinite" restart="never" nodeType="tmRoot"/>
      </p:par>
    </p:tnLst>
  </p:timing>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2771800" y="53752"/>
            <a:ext cx="5915000" cy="926976"/>
          </a:xfrm>
          <a:prstGeom prst="rect">
            <a:avLst/>
          </a:prstGeom>
        </p:spPr>
        <p:txBody>
          <a:bodyPr/>
          <a:lstStyle>
            <a:lvl1pPr>
              <a:defRP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it-IT" smtClean="0"/>
              <a:t>Fare clic per modificare lo stile del titolo</a:t>
            </a:r>
            <a:endParaRPr lang="en-US" dirty="0"/>
          </a:p>
        </p:txBody>
      </p:sp>
      <p:sp>
        <p:nvSpPr>
          <p:cNvPr id="3" name="Segnaposto contenuto 2"/>
          <p:cNvSpPr>
            <a:spLocks noGrp="1"/>
          </p:cNvSpPr>
          <p:nvPr>
            <p:ph sz="half" idx="1"/>
          </p:nvPr>
        </p:nvSpPr>
        <p:spPr>
          <a:xfrm>
            <a:off x="457200" y="1600200"/>
            <a:ext cx="4038600" cy="4525963"/>
          </a:xfrm>
        </p:spPr>
        <p:txBody>
          <a:bodyPr/>
          <a:lstStyle>
            <a:lvl1pPr>
              <a:defRPr sz="28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4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20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8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8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Segnaposto contenuto 3"/>
          <p:cNvSpPr>
            <a:spLocks noGrp="1"/>
          </p:cNvSpPr>
          <p:nvPr>
            <p:ph sz="half" idx="2"/>
          </p:nvPr>
        </p:nvSpPr>
        <p:spPr>
          <a:xfrm>
            <a:off x="4648200" y="1600200"/>
            <a:ext cx="4038600" cy="4525963"/>
          </a:xfrm>
        </p:spPr>
        <p:txBody>
          <a:bodyPr/>
          <a:lstStyle>
            <a:lvl1pPr>
              <a:defRPr sz="28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4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20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8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8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Segnaposto data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64B53233-28A5-4BE6-9ECF-91943AB1B905}" type="datetimeFigureOut">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2/12/2018</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Advanced Accelerator Physics Course 2015</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3637499975"/>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771800" y="53752"/>
            <a:ext cx="5915000" cy="926976"/>
          </a:xfrm>
          <a:prstGeom prst="rect">
            <a:avLst/>
          </a:prstGeom>
        </p:spPr>
        <p:txBody>
          <a:bodyPr>
            <a:noAutofit/>
          </a:bodyPr>
          <a:lstStyle>
            <a:lvl1pPr>
              <a:defRPr sz="4000">
                <a:solidFill>
                  <a:schemeClr val="bg1"/>
                </a:solidFill>
              </a:defRPr>
            </a:lvl1pPr>
          </a:lstStyle>
          <a:p>
            <a:r>
              <a:rPr lang="it-IT" smtClean="0"/>
              <a:t>Fare clic per modificare lo stile del titolo</a:t>
            </a:r>
            <a:endParaRPr lang="en-US" dirty="0"/>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0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18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6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6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0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18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6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6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Segnaposto data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64B53233-28A5-4BE6-9ECF-91943AB1B905}" type="datetimeFigureOut">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2/12/2018</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40114199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8BFC3B-F6DB-4E3D-A739-4E822622D8E0}" type="datetime1">
              <a:rPr lang="en-US" smtClean="0"/>
              <a:t>2/12/2018</a:t>
            </a:fld>
            <a:endParaRPr lang="en-US"/>
          </a:p>
        </p:txBody>
      </p:sp>
      <p:sp>
        <p:nvSpPr>
          <p:cNvPr id="6" name="Footer Placeholder 5"/>
          <p:cNvSpPr>
            <a:spLocks noGrp="1"/>
          </p:cNvSpPr>
          <p:nvPr>
            <p:ph type="ftr" sz="quarter" idx="11"/>
          </p:nvPr>
        </p:nvSpPr>
        <p:spPr/>
        <p:txBody>
          <a:bodyPr/>
          <a:lstStyle/>
          <a:p>
            <a:r>
              <a:rPr lang="en-US" smtClean="0"/>
              <a:t>H.Schmickler, CERN</a:t>
            </a:r>
            <a:endParaRPr lang="en-US" dirty="0" smtClean="0"/>
          </a:p>
        </p:txBody>
      </p:sp>
      <p:sp>
        <p:nvSpPr>
          <p:cNvPr id="7" name="Slide Number Placeholder 6"/>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11B8A333-2A72-4206-9B18-93EAA842E2C4}" type="datetimeFigureOut">
              <a:rPr kumimoji="0" lang="it-IT"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12/02/2018</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062C209-8CA3-4058-92CA-45BF53264E20}" type="slidenum">
              <a:rPr kumimoji="0" lang="it-IT"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401513713"/>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Solo titolo">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a:xfrm>
            <a:off x="6876256" y="26827"/>
            <a:ext cx="2133600" cy="365125"/>
          </a:xfrm>
        </p:spPr>
        <p:txBody>
          <a:bodyPr/>
          <a:lstStyle>
            <a:lvl1pPr>
              <a:defRPr>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prstClr val="white"/>
              </a:solidFill>
              <a:effectLst/>
              <a:uLnTx/>
              <a:uFillTx/>
              <a:latin typeface="Arial" charset="0"/>
              <a:ea typeface="+mn-ea"/>
              <a:cs typeface="+mn-cs"/>
            </a:endParaRPr>
          </a:p>
        </p:txBody>
      </p:sp>
      <p:sp>
        <p:nvSpPr>
          <p:cNvPr id="20" name="CasellaDiTesto 19"/>
          <p:cNvSpPr txBox="1"/>
          <p:nvPr userDrawn="1"/>
        </p:nvSpPr>
        <p:spPr>
          <a:xfrm>
            <a:off x="152400" y="6400800"/>
            <a:ext cx="8686800" cy="307777"/>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smtClean="0">
                <a:ln>
                  <a:noFill/>
                </a:ln>
                <a:solidFill>
                  <a:prstClr val="black">
                    <a:lumMod val="50000"/>
                    <a:lumOff val="50000"/>
                  </a:prstClr>
                </a:solidFill>
                <a:effectLst/>
                <a:uLnTx/>
                <a:uFillTx/>
                <a:latin typeface="Calibri"/>
                <a:ea typeface="+mn-ea"/>
                <a:cs typeface="+mn-cs"/>
              </a:rPr>
              <a:t>A. Cianchi  New challenges in emittance measurements	SIF – Pisa 2014</a:t>
            </a:r>
            <a:endParaRPr kumimoji="0" lang="en-US" sz="1400" b="0" i="0" u="none" strike="noStrike" kern="1200" cap="none" spc="0" normalizeH="0" baseline="0" noProof="0" dirty="0">
              <a:ln>
                <a:noFill/>
              </a:ln>
              <a:solidFill>
                <a:prstClr val="black">
                  <a:lumMod val="50000"/>
                  <a:lumOff val="50000"/>
                </a:prstClr>
              </a:solidFill>
              <a:effectLst/>
              <a:uLnTx/>
              <a:uFillTx/>
              <a:latin typeface="Calibri"/>
              <a:ea typeface="+mn-ea"/>
              <a:cs typeface="+mn-cs"/>
            </a:endParaRPr>
          </a:p>
        </p:txBody>
      </p:sp>
      <p:sp>
        <p:nvSpPr>
          <p:cNvPr id="22" name="Titolo 1"/>
          <p:cNvSpPr>
            <a:spLocks noGrp="1"/>
          </p:cNvSpPr>
          <p:nvPr>
            <p:ph type="title"/>
          </p:nvPr>
        </p:nvSpPr>
        <p:spPr>
          <a:xfrm>
            <a:off x="107504" y="53752"/>
            <a:ext cx="8229600" cy="926976"/>
          </a:xfrm>
          <a:prstGeom prst="rect">
            <a:avLst/>
          </a:prstGeom>
        </p:spPr>
        <p:txBody>
          <a:bodyPr>
            <a:normAutofit/>
          </a:bodyPr>
          <a:lstStyle>
            <a:lvl1pPr algn="l">
              <a:defRPr sz="3600">
                <a:solidFill>
                  <a:schemeClr val="bg1"/>
                </a:solidFill>
              </a:defRPr>
            </a:lvl1pPr>
          </a:lstStyle>
          <a:p>
            <a:r>
              <a:rPr lang="it-IT" dirty="0" smtClean="0"/>
              <a:t>Fare clic per modificare lo stile del titolo</a:t>
            </a:r>
            <a:endParaRPr lang="en-US" dirty="0"/>
          </a:p>
        </p:txBody>
      </p:sp>
    </p:spTree>
    <p:extLst>
      <p:ext uri="{BB962C8B-B14F-4D97-AF65-F5344CB8AC3E}">
        <p14:creationId xmlns:p14="http://schemas.microsoft.com/office/powerpoint/2010/main" val="21666746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900113" y="620713"/>
            <a:ext cx="7158037" cy="744537"/>
          </a:xfrm>
          <a:prstGeom prst="rect">
            <a:avLst/>
          </a:prstGeo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949325" y="1981200"/>
            <a:ext cx="3754438"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856163" y="1981200"/>
            <a:ext cx="3754437"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6"/>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6" name="Rectangle 7"/>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Cern</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Acceleator</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School</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Chios</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2011</a:t>
            </a:r>
            <a:endParaRPr kumimoji="0" lang="it-IT"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
        <p:nvSpPr>
          <p:cNvPr id="7" name="Rectangle 8"/>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88403D-B794-4063-87CC-C173D365FE4B}" type="slidenum">
              <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7518210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6"/>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5" name="Rectangle 7"/>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Cern</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Acceleator</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School</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Chios</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2011</a:t>
            </a:r>
            <a:endParaRPr kumimoji="0" lang="it-IT"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
        <p:nvSpPr>
          <p:cNvPr id="6" name="Rectangle 8"/>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52A44D1-4EA7-48BE-A52B-240574401809}" type="slidenum">
              <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200142471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kumimoji="0" lang="it-IT" dirty="0" smtClean="0"/>
              <a:t>Fare clic per modificare lo stile del titolo</a:t>
            </a:r>
            <a:endParaRPr kumimoji="0" lang="en-US" dirty="0"/>
          </a:p>
        </p:txBody>
      </p:sp>
      <p:sp>
        <p:nvSpPr>
          <p:cNvPr id="8" name="Segnaposto contenuto 7"/>
          <p:cNvSpPr>
            <a:spLocks noGrp="1"/>
          </p:cNvSpPr>
          <p:nvPr>
            <p:ph sz="quarter" idx="1"/>
          </p:nvPr>
        </p:nvSpPr>
        <p:spPr>
          <a:xfrm>
            <a:off x="457200" y="1219200"/>
            <a:ext cx="8229600" cy="4937760"/>
          </a:xfrm>
        </p:spPr>
        <p:txBody>
          <a:bodyPr/>
          <a:lstStyle>
            <a:lvl1pPr>
              <a:defRPr>
                <a:latin typeface="Helvetica Neue Light"/>
                <a:ea typeface="Malgun Gothic" panose="020B0503020000020004" pitchFamily="34" charset="-127"/>
              </a:defRPr>
            </a:lvl1pPr>
            <a:lvl2pPr>
              <a:defRPr>
                <a:latin typeface="Helvetica Neue Light"/>
                <a:ea typeface="Malgun Gothic" panose="020B0503020000020004" pitchFamily="34" charset="-127"/>
              </a:defRPr>
            </a:lvl2pPr>
            <a:lvl3pPr>
              <a:defRPr>
                <a:latin typeface="Helvetica Neue Light"/>
                <a:ea typeface="Malgun Gothic" panose="020B0503020000020004" pitchFamily="34" charset="-127"/>
              </a:defRPr>
            </a:lvl3pPr>
            <a:lvl4pPr>
              <a:defRPr>
                <a:latin typeface="Helvetica Neue Light"/>
                <a:ea typeface="Malgun Gothic" panose="020B0503020000020004" pitchFamily="34" charset="-127"/>
              </a:defRPr>
            </a:lvl4pPr>
            <a:lvl5pPr>
              <a:defRPr>
                <a:latin typeface="Helvetica Neue Light"/>
                <a:ea typeface="Malgun Gothic" panose="020B0503020000020004" pitchFamily="34" charset="-127"/>
              </a:defRPr>
            </a:lvl5pPr>
          </a:lstStyle>
          <a:p>
            <a:pPr lvl="0" eaLnBrk="1" latinLnBrk="0" hangingPunct="1"/>
            <a:r>
              <a:rPr lang="it-IT" dirty="0" smtClean="0"/>
              <a:t>Fare clic per modificare stili del testo dello schema</a:t>
            </a:r>
          </a:p>
          <a:p>
            <a:pPr lvl="1" eaLnBrk="1" latinLnBrk="0" hangingPunct="1"/>
            <a:r>
              <a:rPr lang="it-IT" dirty="0" smtClean="0"/>
              <a:t>Secondo livello</a:t>
            </a:r>
          </a:p>
          <a:p>
            <a:pPr lvl="2" eaLnBrk="1" latinLnBrk="0" hangingPunct="1"/>
            <a:r>
              <a:rPr lang="it-IT" dirty="0" smtClean="0"/>
              <a:t>Terzo livello</a:t>
            </a:r>
          </a:p>
          <a:p>
            <a:pPr lvl="3" eaLnBrk="1" latinLnBrk="0" hangingPunct="1"/>
            <a:r>
              <a:rPr lang="it-IT" dirty="0" smtClean="0"/>
              <a:t>Quarto livello</a:t>
            </a:r>
          </a:p>
          <a:p>
            <a:pPr lvl="4" eaLnBrk="1" latinLnBrk="0" hangingPunct="1"/>
            <a:r>
              <a:rPr lang="it-IT" dirty="0" smtClean="0"/>
              <a:t>Quinto livello</a:t>
            </a:r>
            <a:endParaRPr kumimoji="0" lang="en-US" dirty="0"/>
          </a:p>
        </p:txBody>
      </p:sp>
    </p:spTree>
    <p:extLst>
      <p:ext uri="{BB962C8B-B14F-4D97-AF65-F5344CB8AC3E}">
        <p14:creationId xmlns:p14="http://schemas.microsoft.com/office/powerpoint/2010/main" val="389592841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2"/>
            </a:gs>
            <a:gs pos="50000">
              <a:schemeClr val="bg1"/>
            </a:gs>
            <a:gs pos="100000">
              <a:schemeClr val="bg2"/>
            </a:gs>
          </a:gsLst>
          <a:lin ang="0" scaled="1"/>
        </a:grad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invGray">
          <a:xfrm>
            <a:off x="8783638" y="444500"/>
            <a:ext cx="360362" cy="3152775"/>
          </a:xfrm>
          <a:prstGeom prst="rect">
            <a:avLst/>
          </a:prstGeom>
          <a:gradFill rotWithShape="0">
            <a:gsLst>
              <a:gs pos="0">
                <a:schemeClr val="bg2"/>
              </a:gs>
              <a:gs pos="50000">
                <a:schemeClr val="hlink"/>
              </a:gs>
              <a:gs pos="100000">
                <a:schemeClr val="bg2"/>
              </a:gs>
            </a:gsLst>
            <a:lin ang="0" scaled="1"/>
          </a:gradFill>
          <a:ln w="9525">
            <a:noFill/>
            <a:miter lim="800000"/>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5" name="Freeform 3"/>
          <p:cNvSpPr>
            <a:spLocks/>
          </p:cNvSpPr>
          <p:nvPr/>
        </p:nvSpPr>
        <p:spPr bwMode="invGray">
          <a:xfrm>
            <a:off x="0" y="0"/>
            <a:ext cx="9144000" cy="2133600"/>
          </a:xfrm>
          <a:custGeom>
            <a:avLst/>
            <a:gdLst/>
            <a:ahLst/>
            <a:cxnLst>
              <a:cxn ang="0">
                <a:pos x="0" y="0"/>
              </a:cxn>
              <a:cxn ang="0">
                <a:pos x="5760" y="0"/>
              </a:cxn>
              <a:cxn ang="0">
                <a:pos x="5760" y="720"/>
              </a:cxn>
              <a:cxn ang="0">
                <a:pos x="3600" y="624"/>
              </a:cxn>
              <a:cxn ang="0">
                <a:pos x="0" y="1000"/>
              </a:cxn>
              <a:cxn ang="0">
                <a:pos x="0" y="0"/>
              </a:cxn>
            </a:cxnLst>
            <a:rect l="0" t="0" r="r" b="b"/>
            <a:pathLst>
              <a:path w="5760" h="1104">
                <a:moveTo>
                  <a:pt x="0" y="0"/>
                </a:moveTo>
                <a:lnTo>
                  <a:pt x="5760" y="0"/>
                </a:lnTo>
                <a:lnTo>
                  <a:pt x="5760" y="720"/>
                </a:lnTo>
                <a:cubicBezTo>
                  <a:pt x="5400" y="824"/>
                  <a:pt x="4560" y="577"/>
                  <a:pt x="3600" y="624"/>
                </a:cubicBezTo>
                <a:cubicBezTo>
                  <a:pt x="2640" y="671"/>
                  <a:pt x="600" y="1104"/>
                  <a:pt x="0" y="1000"/>
                </a:cubicBezTo>
                <a:lnTo>
                  <a:pt x="0" y="0"/>
                </a:lnTo>
                <a:close/>
              </a:path>
            </a:pathLst>
          </a:custGeom>
          <a:gradFill rotWithShape="0">
            <a:gsLst>
              <a:gs pos="0">
                <a:schemeClr val="bg2"/>
              </a:gs>
              <a:gs pos="50000">
                <a:schemeClr val="bg1"/>
              </a:gs>
              <a:gs pos="100000">
                <a:schemeClr val="bg2"/>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6" name="Freeform 4"/>
          <p:cNvSpPr>
            <a:spLocks/>
          </p:cNvSpPr>
          <p:nvPr/>
        </p:nvSpPr>
        <p:spPr bwMode="invGray">
          <a:xfrm>
            <a:off x="0" y="1163638"/>
            <a:ext cx="9144000" cy="5694362"/>
          </a:xfrm>
          <a:custGeom>
            <a:avLst/>
            <a:gdLst/>
            <a:ahLst/>
            <a:cxnLst>
              <a:cxn ang="0">
                <a:pos x="0" y="582"/>
              </a:cxn>
              <a:cxn ang="0">
                <a:pos x="2640" y="267"/>
              </a:cxn>
              <a:cxn ang="0">
                <a:pos x="3373" y="160"/>
              </a:cxn>
              <a:cxn ang="0">
                <a:pos x="5760" y="358"/>
              </a:cxn>
              <a:cxn ang="0">
                <a:pos x="5760" y="3587"/>
              </a:cxn>
              <a:cxn ang="0">
                <a:pos x="0" y="3587"/>
              </a:cxn>
              <a:cxn ang="0">
                <a:pos x="0" y="582"/>
              </a:cxn>
            </a:cxnLst>
            <a:rect l="0" t="0" r="r" b="b"/>
            <a:pathLst>
              <a:path w="5760" h="3587">
                <a:moveTo>
                  <a:pt x="0" y="582"/>
                </a:moveTo>
                <a:cubicBezTo>
                  <a:pt x="1027" y="680"/>
                  <a:pt x="1960" y="387"/>
                  <a:pt x="2640" y="267"/>
                </a:cubicBezTo>
                <a:cubicBezTo>
                  <a:pt x="2640" y="267"/>
                  <a:pt x="3268" y="180"/>
                  <a:pt x="3373" y="160"/>
                </a:cubicBezTo>
                <a:cubicBezTo>
                  <a:pt x="4120" y="0"/>
                  <a:pt x="5280" y="358"/>
                  <a:pt x="5760" y="358"/>
                </a:cubicBezTo>
                <a:lnTo>
                  <a:pt x="5760" y="3587"/>
                </a:lnTo>
                <a:lnTo>
                  <a:pt x="0" y="3587"/>
                </a:lnTo>
                <a:cubicBezTo>
                  <a:pt x="0" y="3587"/>
                  <a:pt x="0" y="582"/>
                  <a:pt x="0" y="582"/>
                </a:cubicBezTo>
                <a:close/>
              </a:path>
            </a:pathLst>
          </a:custGeom>
          <a:gradFill rotWithShape="0">
            <a:gsLst>
              <a:gs pos="0">
                <a:schemeClr val="bg2"/>
              </a:gs>
              <a:gs pos="50000">
                <a:schemeClr val="bg1"/>
              </a:gs>
              <a:gs pos="100000">
                <a:schemeClr val="bg2"/>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7" name="Freeform 5"/>
          <p:cNvSpPr>
            <a:spLocks/>
          </p:cNvSpPr>
          <p:nvPr/>
        </p:nvSpPr>
        <p:spPr bwMode="invGray">
          <a:xfrm>
            <a:off x="0" y="292100"/>
            <a:ext cx="9144000" cy="854075"/>
          </a:xfrm>
          <a:custGeom>
            <a:avLst/>
            <a:gdLst/>
            <a:ahLst/>
            <a:cxnLst>
              <a:cxn ang="0">
                <a:pos x="0" y="163"/>
              </a:cxn>
              <a:cxn ang="0">
                <a:pos x="0" y="403"/>
              </a:cxn>
              <a:cxn ang="0">
                <a:pos x="1773" y="443"/>
              </a:cxn>
              <a:cxn ang="0">
                <a:pos x="4573" y="176"/>
              </a:cxn>
              <a:cxn ang="0">
                <a:pos x="5760" y="536"/>
              </a:cxn>
              <a:cxn ang="0">
                <a:pos x="5760" y="163"/>
              </a:cxn>
              <a:cxn ang="0">
                <a:pos x="4560" y="29"/>
              </a:cxn>
              <a:cxn ang="0">
                <a:pos x="1987" y="336"/>
              </a:cxn>
              <a:cxn ang="0">
                <a:pos x="0" y="163"/>
              </a:cxn>
            </a:cxnLst>
            <a:rect l="0" t="0" r="r" b="b"/>
            <a:pathLst>
              <a:path w="5760" h="538">
                <a:moveTo>
                  <a:pt x="0" y="163"/>
                </a:moveTo>
                <a:lnTo>
                  <a:pt x="0" y="403"/>
                </a:lnTo>
                <a:cubicBezTo>
                  <a:pt x="295" y="450"/>
                  <a:pt x="1011" y="481"/>
                  <a:pt x="1773" y="443"/>
                </a:cubicBezTo>
                <a:cubicBezTo>
                  <a:pt x="2535" y="405"/>
                  <a:pt x="3909" y="161"/>
                  <a:pt x="4573" y="176"/>
                </a:cubicBezTo>
                <a:cubicBezTo>
                  <a:pt x="5237" y="191"/>
                  <a:pt x="5562" y="538"/>
                  <a:pt x="5760" y="536"/>
                </a:cubicBezTo>
                <a:lnTo>
                  <a:pt x="5760" y="163"/>
                </a:lnTo>
                <a:cubicBezTo>
                  <a:pt x="5560" y="79"/>
                  <a:pt x="5189" y="0"/>
                  <a:pt x="4560" y="29"/>
                </a:cubicBezTo>
                <a:cubicBezTo>
                  <a:pt x="3931" y="58"/>
                  <a:pt x="2747" y="314"/>
                  <a:pt x="1987" y="336"/>
                </a:cubicBezTo>
                <a:cubicBezTo>
                  <a:pt x="1227" y="358"/>
                  <a:pt x="414" y="199"/>
                  <a:pt x="0" y="163"/>
                </a:cubicBezTo>
                <a:close/>
              </a:path>
            </a:pathLst>
          </a:custGeom>
          <a:gradFill rotWithShape="0">
            <a:gsLst>
              <a:gs pos="0">
                <a:schemeClr val="bg1"/>
              </a:gs>
              <a:gs pos="50000">
                <a:schemeClr val="bg2"/>
              </a:gs>
              <a:gs pos="100000">
                <a:schemeClr val="bg1"/>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8" name="Freeform 6"/>
          <p:cNvSpPr>
            <a:spLocks/>
          </p:cNvSpPr>
          <p:nvPr/>
        </p:nvSpPr>
        <p:spPr bwMode="hidden">
          <a:xfrm>
            <a:off x="0" y="2405063"/>
            <a:ext cx="9144000" cy="1069975"/>
          </a:xfrm>
          <a:custGeom>
            <a:avLst/>
            <a:gdLst/>
            <a:ahLst/>
            <a:cxnLst>
              <a:cxn ang="0">
                <a:pos x="0" y="246"/>
              </a:cxn>
              <a:cxn ang="0">
                <a:pos x="0" y="406"/>
              </a:cxn>
              <a:cxn ang="0">
                <a:pos x="1280" y="645"/>
              </a:cxn>
              <a:cxn ang="0">
                <a:pos x="1627" y="580"/>
              </a:cxn>
              <a:cxn ang="0">
                <a:pos x="4493" y="113"/>
              </a:cxn>
              <a:cxn ang="0">
                <a:pos x="5760" y="606"/>
              </a:cxn>
              <a:cxn ang="0">
                <a:pos x="5760" y="233"/>
              </a:cxn>
              <a:cxn ang="0">
                <a:pos x="4040" y="33"/>
              </a:cxn>
              <a:cxn ang="0">
                <a:pos x="1093" y="433"/>
              </a:cxn>
              <a:cxn ang="0">
                <a:pos x="0" y="246"/>
              </a:cxn>
            </a:cxnLst>
            <a:rect l="0" t="0" r="r" b="b"/>
            <a:pathLst>
              <a:path w="5760" h="674">
                <a:moveTo>
                  <a:pt x="0" y="246"/>
                </a:moveTo>
                <a:lnTo>
                  <a:pt x="0" y="406"/>
                </a:lnTo>
                <a:cubicBezTo>
                  <a:pt x="213" y="463"/>
                  <a:pt x="1009" y="616"/>
                  <a:pt x="1280" y="645"/>
                </a:cubicBezTo>
                <a:cubicBezTo>
                  <a:pt x="1551" y="674"/>
                  <a:pt x="1092" y="669"/>
                  <a:pt x="1627" y="580"/>
                </a:cubicBezTo>
                <a:cubicBezTo>
                  <a:pt x="2162" y="491"/>
                  <a:pt x="3804" y="109"/>
                  <a:pt x="4493" y="113"/>
                </a:cubicBezTo>
                <a:cubicBezTo>
                  <a:pt x="5182" y="117"/>
                  <a:pt x="5549" y="586"/>
                  <a:pt x="5760" y="606"/>
                </a:cubicBezTo>
                <a:lnTo>
                  <a:pt x="5760" y="233"/>
                </a:lnTo>
                <a:cubicBezTo>
                  <a:pt x="5471" y="158"/>
                  <a:pt x="4818" y="0"/>
                  <a:pt x="4040" y="33"/>
                </a:cubicBezTo>
                <a:cubicBezTo>
                  <a:pt x="3262" y="66"/>
                  <a:pt x="1766" y="398"/>
                  <a:pt x="1093" y="433"/>
                </a:cubicBezTo>
                <a:cubicBezTo>
                  <a:pt x="420" y="468"/>
                  <a:pt x="228" y="285"/>
                  <a:pt x="0" y="246"/>
                </a:cubicBezTo>
                <a:close/>
              </a:path>
            </a:pathLst>
          </a:custGeom>
          <a:gradFill rotWithShape="0">
            <a:gsLst>
              <a:gs pos="0">
                <a:schemeClr val="bg1"/>
              </a:gs>
              <a:gs pos="50000">
                <a:schemeClr val="accent2"/>
              </a:gs>
              <a:gs pos="100000">
                <a:schemeClr val="bg1"/>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9" name="Freeform 7"/>
          <p:cNvSpPr>
            <a:spLocks/>
          </p:cNvSpPr>
          <p:nvPr/>
        </p:nvSpPr>
        <p:spPr bwMode="white">
          <a:xfrm>
            <a:off x="2476500" y="1522413"/>
            <a:ext cx="6667500" cy="5335587"/>
          </a:xfrm>
          <a:custGeom>
            <a:avLst/>
            <a:gdLst/>
            <a:ahLst/>
            <a:cxnLst>
              <a:cxn ang="0">
                <a:pos x="0" y="3361"/>
              </a:cxn>
              <a:cxn ang="0">
                <a:pos x="1054" y="295"/>
              </a:cxn>
              <a:cxn ang="0">
                <a:pos x="4200" y="1588"/>
              </a:cxn>
              <a:cxn ang="0">
                <a:pos x="4200" y="2028"/>
              </a:cxn>
              <a:cxn ang="0">
                <a:pos x="1200" y="442"/>
              </a:cxn>
              <a:cxn ang="0">
                <a:pos x="347" y="3361"/>
              </a:cxn>
              <a:cxn ang="0">
                <a:pos x="0" y="3361"/>
              </a:cxn>
            </a:cxnLst>
            <a:rect l="0" t="0" r="r" b="b"/>
            <a:pathLst>
              <a:path w="4200" h="3361">
                <a:moveTo>
                  <a:pt x="0" y="3361"/>
                </a:moveTo>
                <a:cubicBezTo>
                  <a:pt x="118" y="2850"/>
                  <a:pt x="354" y="590"/>
                  <a:pt x="1054" y="295"/>
                </a:cubicBezTo>
                <a:cubicBezTo>
                  <a:pt x="1754" y="0"/>
                  <a:pt x="3676" y="1299"/>
                  <a:pt x="4200" y="1588"/>
                </a:cubicBezTo>
                <a:lnTo>
                  <a:pt x="4200" y="2028"/>
                </a:lnTo>
                <a:cubicBezTo>
                  <a:pt x="3700" y="1837"/>
                  <a:pt x="1842" y="220"/>
                  <a:pt x="1200" y="442"/>
                </a:cubicBezTo>
                <a:cubicBezTo>
                  <a:pt x="558" y="664"/>
                  <a:pt x="547" y="2875"/>
                  <a:pt x="347" y="3361"/>
                </a:cubicBezTo>
                <a:lnTo>
                  <a:pt x="0" y="3361"/>
                </a:lnTo>
                <a:close/>
              </a:path>
            </a:pathLst>
          </a:custGeom>
          <a:gradFill rotWithShape="0">
            <a:gsLst>
              <a:gs pos="0">
                <a:schemeClr val="accent2"/>
              </a:gs>
              <a:gs pos="50000">
                <a:schemeClr val="bg1"/>
              </a:gs>
              <a:gs pos="100000">
                <a:schemeClr val="accent2"/>
              </a:gs>
            </a:gsLst>
            <a:lin ang="540000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10" name="Freeform 8"/>
          <p:cNvSpPr>
            <a:spLocks/>
          </p:cNvSpPr>
          <p:nvPr/>
        </p:nvSpPr>
        <p:spPr bwMode="invGray">
          <a:xfrm>
            <a:off x="0" y="3443288"/>
            <a:ext cx="9144000" cy="3055937"/>
          </a:xfrm>
          <a:custGeom>
            <a:avLst/>
            <a:gdLst/>
            <a:ahLst/>
            <a:cxnLst>
              <a:cxn ang="0">
                <a:pos x="0" y="804"/>
              </a:cxn>
              <a:cxn ang="0">
                <a:pos x="0" y="991"/>
              </a:cxn>
              <a:cxn ang="0">
                <a:pos x="1547" y="1818"/>
              </a:cxn>
              <a:cxn ang="0">
                <a:pos x="3253" y="351"/>
              </a:cxn>
              <a:cxn ang="0">
                <a:pos x="5760" y="1537"/>
              </a:cxn>
              <a:cxn ang="0">
                <a:pos x="5760" y="1151"/>
              </a:cxn>
              <a:cxn ang="0">
                <a:pos x="3240" y="84"/>
              </a:cxn>
              <a:cxn ang="0">
                <a:pos x="1573" y="1671"/>
              </a:cxn>
              <a:cxn ang="0">
                <a:pos x="0" y="804"/>
              </a:cxn>
            </a:cxnLst>
            <a:rect l="0" t="0" r="r" b="b"/>
            <a:pathLst>
              <a:path w="5760" h="1925">
                <a:moveTo>
                  <a:pt x="0" y="804"/>
                </a:moveTo>
                <a:lnTo>
                  <a:pt x="0" y="991"/>
                </a:lnTo>
                <a:cubicBezTo>
                  <a:pt x="258" y="1160"/>
                  <a:pt x="1005" y="1925"/>
                  <a:pt x="1547" y="1818"/>
                </a:cubicBezTo>
                <a:cubicBezTo>
                  <a:pt x="2089" y="1711"/>
                  <a:pt x="2551" y="398"/>
                  <a:pt x="3253" y="351"/>
                </a:cubicBezTo>
                <a:cubicBezTo>
                  <a:pt x="3955" y="304"/>
                  <a:pt x="5342" y="1404"/>
                  <a:pt x="5760" y="1537"/>
                </a:cubicBezTo>
                <a:lnTo>
                  <a:pt x="5760" y="1151"/>
                </a:lnTo>
                <a:cubicBezTo>
                  <a:pt x="5405" y="1124"/>
                  <a:pt x="3982" y="0"/>
                  <a:pt x="3240" y="84"/>
                </a:cubicBezTo>
                <a:cubicBezTo>
                  <a:pt x="2542" y="171"/>
                  <a:pt x="2113" y="1551"/>
                  <a:pt x="1573" y="1671"/>
                </a:cubicBezTo>
                <a:cubicBezTo>
                  <a:pt x="1033" y="1791"/>
                  <a:pt x="262" y="826"/>
                  <a:pt x="0" y="804"/>
                </a:cubicBezTo>
                <a:close/>
              </a:path>
            </a:pathLst>
          </a:custGeom>
          <a:gradFill rotWithShape="0">
            <a:gsLst>
              <a:gs pos="0">
                <a:schemeClr val="bg1"/>
              </a:gs>
              <a:gs pos="50000">
                <a:schemeClr val="accent2"/>
              </a:gs>
              <a:gs pos="100000">
                <a:schemeClr val="bg1"/>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11" name="Freeform 9"/>
          <p:cNvSpPr>
            <a:spLocks/>
          </p:cNvSpPr>
          <p:nvPr/>
        </p:nvSpPr>
        <p:spPr bwMode="white">
          <a:xfrm>
            <a:off x="0" y="3552825"/>
            <a:ext cx="6237288" cy="3365500"/>
          </a:xfrm>
          <a:custGeom>
            <a:avLst/>
            <a:gdLst/>
            <a:ahLst/>
            <a:cxnLst>
              <a:cxn ang="0">
                <a:pos x="0" y="415"/>
              </a:cxn>
              <a:cxn ang="0">
                <a:pos x="0" y="508"/>
              </a:cxn>
              <a:cxn ang="0">
                <a:pos x="1933" y="229"/>
              </a:cxn>
              <a:cxn ang="0">
                <a:pos x="3920" y="1055"/>
              </a:cxn>
              <a:cxn ang="0">
                <a:pos x="3587" y="2082"/>
              </a:cxn>
              <a:cxn ang="0">
                <a:pos x="3947" y="829"/>
              </a:cxn>
              <a:cxn ang="0">
                <a:pos x="2253" y="69"/>
              </a:cxn>
              <a:cxn ang="0">
                <a:pos x="0" y="415"/>
              </a:cxn>
            </a:cxnLst>
            <a:rect l="0" t="0" r="r" b="b"/>
            <a:pathLst>
              <a:path w="4196" h="2120">
                <a:moveTo>
                  <a:pt x="0" y="415"/>
                </a:moveTo>
                <a:lnTo>
                  <a:pt x="0" y="508"/>
                </a:lnTo>
                <a:cubicBezTo>
                  <a:pt x="160" y="577"/>
                  <a:pt x="1280" y="138"/>
                  <a:pt x="1933" y="229"/>
                </a:cubicBezTo>
                <a:cubicBezTo>
                  <a:pt x="2586" y="320"/>
                  <a:pt x="3644" y="746"/>
                  <a:pt x="3920" y="1055"/>
                </a:cubicBezTo>
                <a:cubicBezTo>
                  <a:pt x="4196" y="1364"/>
                  <a:pt x="3583" y="2120"/>
                  <a:pt x="3587" y="2082"/>
                </a:cubicBezTo>
                <a:lnTo>
                  <a:pt x="3947" y="829"/>
                </a:lnTo>
                <a:cubicBezTo>
                  <a:pt x="3725" y="494"/>
                  <a:pt x="2911" y="138"/>
                  <a:pt x="2253" y="69"/>
                </a:cubicBezTo>
                <a:cubicBezTo>
                  <a:pt x="1595" y="0"/>
                  <a:pt x="469" y="343"/>
                  <a:pt x="0" y="415"/>
                </a:cubicBezTo>
                <a:close/>
              </a:path>
            </a:pathLst>
          </a:custGeom>
          <a:gradFill rotWithShape="0">
            <a:gsLst>
              <a:gs pos="0">
                <a:schemeClr val="accent2"/>
              </a:gs>
              <a:gs pos="50000">
                <a:schemeClr val="bg1"/>
              </a:gs>
              <a:gs pos="100000">
                <a:schemeClr val="accent2"/>
              </a:gs>
            </a:gsLst>
            <a:lin ang="540000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357386" name="Rectangle 10"/>
          <p:cNvSpPr>
            <a:spLocks noGrp="1" noChangeArrowheads="1"/>
          </p:cNvSpPr>
          <p:nvPr>
            <p:ph type="ctrTitle"/>
          </p:nvPr>
        </p:nvSpPr>
        <p:spPr>
          <a:xfrm>
            <a:off x="685800" y="2286000"/>
            <a:ext cx="7772400" cy="1143000"/>
          </a:xfrm>
        </p:spPr>
        <p:txBody>
          <a:bodyPr/>
          <a:lstStyle>
            <a:lvl1pPr>
              <a:defRPr/>
            </a:lvl1pPr>
          </a:lstStyle>
          <a:p>
            <a:r>
              <a:rPr lang="en-US"/>
              <a:t>Test</a:t>
            </a:r>
          </a:p>
        </p:txBody>
      </p:sp>
      <p:sp>
        <p:nvSpPr>
          <p:cNvPr id="357387" name="Rectangle 11"/>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12" name="Rectangle 13"/>
          <p:cNvSpPr>
            <a:spLocks noGrp="1" noChangeArrowheads="1"/>
          </p:cNvSpPr>
          <p:nvPr>
            <p:ph type="ftr" sz="quarter" idx="10"/>
          </p:nvPr>
        </p:nvSpPr>
        <p:spPr>
          <a:xfrm>
            <a:off x="2819400" y="6400800"/>
            <a:ext cx="3352800" cy="457200"/>
          </a:xfrm>
          <a:prstGeom prst="rect">
            <a:avLst/>
          </a:prstGeom>
        </p:spPr>
        <p:txBody>
          <a:bodyPr/>
          <a:lstStyle>
            <a:lvl1pPr algn="ctr">
              <a:defRPr>
                <a:solidFill>
                  <a:srgbClr val="FFFFCC"/>
                </a:solidFill>
              </a:defRPr>
            </a:lvl1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n-US" sz="1400" b="0" i="0" u="none" strike="noStrike" kern="1200" cap="none" spc="0" normalizeH="0" baseline="0" noProof="0">
                <a:ln>
                  <a:noFill/>
                </a:ln>
                <a:solidFill>
                  <a:srgbClr val="FFFFCC"/>
                </a:solidFill>
                <a:effectLst/>
                <a:uLnTx/>
                <a:uFillTx/>
                <a:latin typeface="Times New Roman" panose="02020603050405020304" pitchFamily="18" charset="0"/>
                <a:ea typeface="+mn-ea"/>
                <a:cs typeface="+mn-cs"/>
              </a:rPr>
              <a:t>CAS 2015 H.Schmickler (CERN-BE-BI) </a:t>
            </a:r>
          </a:p>
        </p:txBody>
      </p:sp>
      <p:sp>
        <p:nvSpPr>
          <p:cNvPr id="13" name="Rectangle 14"/>
          <p:cNvSpPr>
            <a:spLocks noGrp="1" noChangeArrowheads="1"/>
          </p:cNvSpPr>
          <p:nvPr>
            <p:ph type="sldNum" sz="quarter" idx="11"/>
          </p:nvPr>
        </p:nvSpPr>
        <p:spPr>
          <a:xfrm>
            <a:off x="7239000" y="6400800"/>
            <a:ext cx="1905000" cy="457200"/>
          </a:xfrm>
          <a:prstGeom prst="rect">
            <a:avLst/>
          </a:prstGeom>
        </p:spPr>
        <p:txBody>
          <a:bodyPr/>
          <a:lstStyle>
            <a:lvl1pPr>
              <a:defRPr>
                <a:solidFill>
                  <a:srgbClr val="FFFFCC"/>
                </a:solidFill>
              </a:defRPr>
            </a:lvl1pPr>
          </a:lstStyle>
          <a:p>
            <a:pPr marL="0" marR="0" lvl="0" indent="0" algn="r" defTabSz="914400" rtl="0" eaLnBrk="0" fontAlgn="base" latinLnBrk="0" hangingPunct="0">
              <a:lnSpc>
                <a:spcPct val="100000"/>
              </a:lnSpc>
              <a:spcBef>
                <a:spcPct val="50000"/>
              </a:spcBef>
              <a:spcAft>
                <a:spcPct val="0"/>
              </a:spcAft>
              <a:buClrTx/>
              <a:buSzTx/>
              <a:buFontTx/>
              <a:buNone/>
              <a:tabLst/>
              <a:defRPr/>
            </a:pPr>
            <a:fld id="{17187788-8D66-4E5E-A315-D44AC76A6A6F}" type="slidenum">
              <a:rPr kumimoji="0" lang="en-US" altLang="en-US" sz="1400" b="0" i="0" u="none" strike="noStrike" kern="1200" cap="none" spc="0" normalizeH="0" baseline="0" noProof="0">
                <a:ln>
                  <a:noFill/>
                </a:ln>
                <a:solidFill>
                  <a:srgbClr val="FFFFCC"/>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50000"/>
                </a:spcBef>
                <a:spcAft>
                  <a:spcPct val="0"/>
                </a:spcAft>
                <a:buClrTx/>
                <a:buSzTx/>
                <a:buFontTx/>
                <a:buNone/>
                <a:tabLst/>
                <a:defRPr/>
              </a:pPr>
              <a:t>‹#›</a:t>
            </a:fld>
            <a:endParaRPr kumimoji="0" lang="en-US" altLang="en-US" sz="1400" b="0" i="0" u="none" strike="noStrike" kern="1200" cap="none" spc="0" normalizeH="0" baseline="0" noProof="0">
              <a:ln>
                <a:noFill/>
              </a:ln>
              <a:solidFill>
                <a:srgbClr val="FFFFCC"/>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40241448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8"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0" fill="hold"/>
                                        <p:tgtEl>
                                          <p:spTgt spid="4"/>
                                        </p:tgtEl>
                                        <p:attrNameLst>
                                          <p:attrName>ppt_x</p:attrName>
                                        </p:attrNameLst>
                                      </p:cBhvr>
                                      <p:tavLst>
                                        <p:tav tm="0">
                                          <p:val>
                                            <p:strVal val="0-#ppt_w/2"/>
                                          </p:val>
                                        </p:tav>
                                        <p:tav tm="100000">
                                          <p:val>
                                            <p:strVal val="#ppt_x"/>
                                          </p:val>
                                        </p:tav>
                                      </p:tavLst>
                                    </p:anim>
                                    <p:anim calcmode="lin" valueType="num">
                                      <p:cBhvr additive="base">
                                        <p:cTn id="8" dur="5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10265883"/>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ftr" sz="quarter" idx="10"/>
          </p:nvPr>
        </p:nvSpPr>
        <p:spPr>
          <a:xfrm>
            <a:off x="2743200" y="6553200"/>
            <a:ext cx="4267200" cy="304800"/>
          </a:xfrm>
          <a:prstGeom prst="rect">
            <a:avLst/>
          </a:prstGeom>
          <a:ln/>
        </p:spPr>
        <p:txBody>
          <a:bodyPr/>
          <a:lstStyle>
            <a:lvl1pPr>
              <a:defRPr/>
            </a:lvl1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400" b="0" i="0" u="none" strike="noStrike" kern="1200" cap="none" spc="0" normalizeH="0" baseline="0" noProof="0">
                <a:ln>
                  <a:noFill/>
                </a:ln>
                <a:solidFill>
                  <a:srgbClr val="FFCC00"/>
                </a:solidFill>
                <a:effectLst/>
                <a:uLnTx/>
                <a:uFillTx/>
                <a:latin typeface="Times New Roman" panose="02020603050405020304" pitchFamily="18" charset="0"/>
                <a:ea typeface="+mn-ea"/>
                <a:cs typeface="+mn-cs"/>
              </a:rPr>
              <a:t>CAS 2015 H.Schmickler (CERN-BE-BI) </a:t>
            </a:r>
          </a:p>
        </p:txBody>
      </p:sp>
      <p:sp>
        <p:nvSpPr>
          <p:cNvPr id="5" name="Rectangle 14"/>
          <p:cNvSpPr>
            <a:spLocks noGrp="1" noChangeArrowheads="1"/>
          </p:cNvSpPr>
          <p:nvPr>
            <p:ph type="sldNum" sz="quarter" idx="11"/>
          </p:nvPr>
        </p:nvSpPr>
        <p:spPr>
          <a:xfrm>
            <a:off x="6553200" y="6248400"/>
            <a:ext cx="1905000" cy="457200"/>
          </a:xfrm>
          <a:prstGeom prst="rect">
            <a:avLst/>
          </a:prstGeom>
          <a:ln/>
        </p:spPr>
        <p:txBody>
          <a:bodyPr/>
          <a:lstStyle>
            <a:lvl1pPr>
              <a:defRPr/>
            </a:lvl1pPr>
          </a:lstStyle>
          <a:p>
            <a:pPr marL="0" marR="0" lvl="0" indent="0" algn="r" defTabSz="914400" rtl="0" eaLnBrk="0" fontAlgn="base" latinLnBrk="0" hangingPunct="0">
              <a:lnSpc>
                <a:spcPct val="100000"/>
              </a:lnSpc>
              <a:spcBef>
                <a:spcPct val="50000"/>
              </a:spcBef>
              <a:spcAft>
                <a:spcPct val="0"/>
              </a:spcAft>
              <a:buClrTx/>
              <a:buSzTx/>
              <a:buFontTx/>
              <a:buNone/>
              <a:tabLst/>
              <a:defRPr/>
            </a:pPr>
            <a:fld id="{806F8D13-CEAE-420B-9BD6-E9507FBC59C5}" type="slidenum">
              <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50000"/>
                </a:spcBef>
                <a:spcAft>
                  <a:spcPct val="0"/>
                </a:spcAft>
                <a:buClrTx/>
                <a:buSzTx/>
                <a:buFontTx/>
                <a:buNone/>
                <a:tabLst/>
                <a:defRPr/>
              </a:pPr>
              <a:t>‹#›</a:t>
            </a:fld>
            <a:endPar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265448196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6573838" y="6569075"/>
            <a:ext cx="2570162" cy="274638"/>
          </a:xfrm>
          <a:prstGeom prst="rect">
            <a:avLst/>
          </a:prstGeom>
        </p:spPr>
        <p:txBody>
          <a:bodyPr/>
          <a:lstStyle>
            <a:lvl1pPr>
              <a:lnSpc>
                <a:spcPct val="90000"/>
              </a:lnSpc>
              <a:spcBef>
                <a:spcPct val="20000"/>
              </a:spcBef>
              <a:buFontTx/>
              <a:buChar char="•"/>
              <a:defRPr/>
            </a:lvl1pP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US"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11"/>
          </p:nvPr>
        </p:nvSpPr>
        <p:spPr>
          <a:xfrm>
            <a:off x="2743200" y="6553200"/>
            <a:ext cx="4267200" cy="304800"/>
          </a:xfrm>
          <a:prstGeom prst="rect">
            <a:avLst/>
          </a:prstGeom>
        </p:spPr>
        <p:txBody>
          <a:bodyPr/>
          <a:lstStyle>
            <a:lvl1pPr>
              <a:defRPr/>
            </a:lvl1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400" b="0" i="0" u="none" strike="noStrike" kern="1200" cap="none" spc="0" normalizeH="0" baseline="0" noProof="0">
                <a:ln>
                  <a:noFill/>
                </a:ln>
                <a:solidFill>
                  <a:srgbClr val="FFCC00"/>
                </a:solidFill>
                <a:effectLst/>
                <a:uLnTx/>
                <a:uFillTx/>
                <a:latin typeface="Times New Roman" panose="02020603050405020304" pitchFamily="18" charset="0"/>
                <a:ea typeface="+mn-ea"/>
                <a:cs typeface="+mn-cs"/>
              </a:rPr>
              <a:t>CAS 2015 H.Schmickler (CERN-BE-BI) </a:t>
            </a:r>
          </a:p>
        </p:txBody>
      </p:sp>
      <p:sp>
        <p:nvSpPr>
          <p:cNvPr id="7" name="Slide Number Placeholder 6"/>
          <p:cNvSpPr>
            <a:spLocks noGrp="1"/>
          </p:cNvSpPr>
          <p:nvPr>
            <p:ph type="sldNum" sz="quarter" idx="12"/>
          </p:nvPr>
        </p:nvSpPr>
        <p:spPr>
          <a:xfrm>
            <a:off x="6553200" y="6248400"/>
            <a:ext cx="1905000" cy="457200"/>
          </a:xfrm>
          <a:prstGeom prst="rect">
            <a:avLst/>
          </a:prstGeom>
        </p:spPr>
        <p:txBody>
          <a:bodyPr/>
          <a:lstStyle>
            <a:lvl1pPr>
              <a:defRPr/>
            </a:lvl1pPr>
          </a:lstStyle>
          <a:p>
            <a:pPr marL="0" marR="0" lvl="0" indent="0" algn="r" defTabSz="914400" rtl="0" eaLnBrk="0" fontAlgn="base" latinLnBrk="0" hangingPunct="0">
              <a:lnSpc>
                <a:spcPct val="100000"/>
              </a:lnSpc>
              <a:spcBef>
                <a:spcPct val="50000"/>
              </a:spcBef>
              <a:spcAft>
                <a:spcPct val="0"/>
              </a:spcAft>
              <a:buClrTx/>
              <a:buSzTx/>
              <a:buFontTx/>
              <a:buNone/>
              <a:tabLst/>
              <a:defRPr/>
            </a:pPr>
            <a:fld id="{3039A464-AF10-43A5-81E0-FDC4179F3118}" type="slidenum">
              <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50000"/>
                </a:spcBef>
                <a:spcAft>
                  <a:spcPct val="0"/>
                </a:spcAft>
                <a:buClrTx/>
                <a:buSzTx/>
                <a:buFontTx/>
                <a:buNone/>
                <a:tabLst/>
                <a:defRPr/>
              </a:pPr>
              <a:t>‹#›</a:t>
            </a:fld>
            <a:endPar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691904905"/>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ftr" sz="quarter" idx="10"/>
          </p:nvPr>
        </p:nvSpPr>
        <p:spPr>
          <a:xfrm>
            <a:off x="2743200" y="6553200"/>
            <a:ext cx="4267200" cy="304800"/>
          </a:xfrm>
          <a:prstGeom prst="rect">
            <a:avLst/>
          </a:prstGeom>
          <a:ln/>
        </p:spPr>
        <p:txBody>
          <a:bodyPr/>
          <a:lstStyle>
            <a:lvl1pPr>
              <a:defRPr/>
            </a:lvl1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400" b="0" i="0" u="none" strike="noStrike" kern="1200" cap="none" spc="0" normalizeH="0" baseline="0" noProof="0">
                <a:ln>
                  <a:noFill/>
                </a:ln>
                <a:solidFill>
                  <a:srgbClr val="FFCC00"/>
                </a:solidFill>
                <a:effectLst/>
                <a:uLnTx/>
                <a:uFillTx/>
                <a:latin typeface="Times New Roman" panose="02020603050405020304" pitchFamily="18" charset="0"/>
                <a:ea typeface="+mn-ea"/>
                <a:cs typeface="+mn-cs"/>
              </a:rPr>
              <a:t>CAS 2015 H.Schmickler (CERN-BE-BI) </a:t>
            </a:r>
          </a:p>
        </p:txBody>
      </p:sp>
      <p:sp>
        <p:nvSpPr>
          <p:cNvPr id="8" name="Rectangle 14"/>
          <p:cNvSpPr>
            <a:spLocks noGrp="1" noChangeArrowheads="1"/>
          </p:cNvSpPr>
          <p:nvPr>
            <p:ph type="sldNum" sz="quarter" idx="11"/>
          </p:nvPr>
        </p:nvSpPr>
        <p:spPr>
          <a:xfrm>
            <a:off x="6553200" y="6248400"/>
            <a:ext cx="1905000" cy="457200"/>
          </a:xfrm>
          <a:prstGeom prst="rect">
            <a:avLst/>
          </a:prstGeom>
          <a:ln/>
        </p:spPr>
        <p:txBody>
          <a:bodyPr/>
          <a:lstStyle>
            <a:lvl1pPr>
              <a:defRPr/>
            </a:lvl1pPr>
          </a:lstStyle>
          <a:p>
            <a:pPr marL="0" marR="0" lvl="0" indent="0" algn="r" defTabSz="914400" rtl="0" eaLnBrk="0" fontAlgn="base" latinLnBrk="0" hangingPunct="0">
              <a:lnSpc>
                <a:spcPct val="100000"/>
              </a:lnSpc>
              <a:spcBef>
                <a:spcPct val="50000"/>
              </a:spcBef>
              <a:spcAft>
                <a:spcPct val="0"/>
              </a:spcAft>
              <a:buClrTx/>
              <a:buSzTx/>
              <a:buFontTx/>
              <a:buNone/>
              <a:tabLst/>
              <a:defRPr/>
            </a:pPr>
            <a:fld id="{0F5A054F-AEA6-4459-A04A-9A4DBF19F4CC}" type="slidenum">
              <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50000"/>
                </a:spcBef>
                <a:spcAft>
                  <a:spcPct val="0"/>
                </a:spcAft>
                <a:buClrTx/>
                <a:buSzTx/>
                <a:buFontTx/>
                <a:buNone/>
                <a:tabLst/>
                <a:defRPr/>
              </a:pPr>
              <a:t>‹#›</a:t>
            </a:fld>
            <a:endPar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4899607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E802AF-3093-4D63-95B1-C0947637A7A0}" type="datetime1">
              <a:rPr lang="en-US" smtClean="0"/>
              <a:t>2/12/2018</a:t>
            </a:fld>
            <a:endParaRPr lang="en-US"/>
          </a:p>
        </p:txBody>
      </p:sp>
      <p:sp>
        <p:nvSpPr>
          <p:cNvPr id="8" name="Footer Placeholder 7"/>
          <p:cNvSpPr>
            <a:spLocks noGrp="1"/>
          </p:cNvSpPr>
          <p:nvPr>
            <p:ph type="ftr" sz="quarter" idx="11"/>
          </p:nvPr>
        </p:nvSpPr>
        <p:spPr/>
        <p:txBody>
          <a:bodyPr/>
          <a:lstStyle/>
          <a:p>
            <a:r>
              <a:rPr lang="en-US" smtClean="0"/>
              <a:t>H.Schmickler, CERN</a:t>
            </a:r>
            <a:endParaRPr lang="en-US" dirty="0" smtClean="0"/>
          </a:p>
        </p:txBody>
      </p:sp>
      <p:sp>
        <p:nvSpPr>
          <p:cNvPr id="9" name="Slide Number Placeholder 8"/>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535921264"/>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3851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73838" y="6569075"/>
            <a:ext cx="2570162" cy="274638"/>
          </a:xfrm>
          <a:prstGeom prst="rect">
            <a:avLst/>
          </a:prstGeom>
        </p:spPr>
        <p:txBody>
          <a:bodyPr/>
          <a:lstStyle>
            <a:lvl1pPr>
              <a:lnSpc>
                <a:spcPct val="90000"/>
              </a:lnSpc>
              <a:spcBef>
                <a:spcPct val="20000"/>
              </a:spcBef>
              <a:buFontTx/>
              <a:buChar char="•"/>
              <a:defRPr/>
            </a:lvl1pP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US"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11"/>
          </p:nvPr>
        </p:nvSpPr>
        <p:spPr>
          <a:xfrm>
            <a:off x="2743200" y="6553200"/>
            <a:ext cx="4267200" cy="304800"/>
          </a:xfrm>
          <a:prstGeom prst="rect">
            <a:avLst/>
          </a:prstGeom>
        </p:spPr>
        <p:txBody>
          <a:bodyPr/>
          <a:lstStyle>
            <a:lvl1pPr>
              <a:defRPr/>
            </a:lvl1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400" b="0" i="0" u="none" strike="noStrike" kern="1200" cap="none" spc="0" normalizeH="0" baseline="0" noProof="0">
                <a:ln>
                  <a:noFill/>
                </a:ln>
                <a:solidFill>
                  <a:srgbClr val="FFCC00"/>
                </a:solidFill>
                <a:effectLst/>
                <a:uLnTx/>
                <a:uFillTx/>
                <a:latin typeface="Times New Roman" panose="02020603050405020304" pitchFamily="18" charset="0"/>
                <a:ea typeface="+mn-ea"/>
                <a:cs typeface="+mn-cs"/>
              </a:rPr>
              <a:t>CAS 2015 H.Schmickler (CERN-BE-BI) </a:t>
            </a:r>
          </a:p>
        </p:txBody>
      </p:sp>
      <p:sp>
        <p:nvSpPr>
          <p:cNvPr id="7" name="Slide Number Placeholder 6"/>
          <p:cNvSpPr>
            <a:spLocks noGrp="1"/>
          </p:cNvSpPr>
          <p:nvPr>
            <p:ph type="sldNum" sz="quarter" idx="12"/>
          </p:nvPr>
        </p:nvSpPr>
        <p:spPr>
          <a:xfrm>
            <a:off x="6553200" y="6248400"/>
            <a:ext cx="1905000" cy="457200"/>
          </a:xfrm>
          <a:prstGeom prst="rect">
            <a:avLst/>
          </a:prstGeom>
        </p:spPr>
        <p:txBody>
          <a:bodyPr/>
          <a:lstStyle>
            <a:lvl1pPr>
              <a:defRPr/>
            </a:lvl1pPr>
          </a:lstStyle>
          <a:p>
            <a:pPr marL="0" marR="0" lvl="0" indent="0" algn="r" defTabSz="914400" rtl="0" eaLnBrk="0" fontAlgn="base" latinLnBrk="0" hangingPunct="0">
              <a:lnSpc>
                <a:spcPct val="100000"/>
              </a:lnSpc>
              <a:spcBef>
                <a:spcPct val="50000"/>
              </a:spcBef>
              <a:spcAft>
                <a:spcPct val="0"/>
              </a:spcAft>
              <a:buClrTx/>
              <a:buSzTx/>
              <a:buFontTx/>
              <a:buNone/>
              <a:tabLst/>
              <a:defRPr/>
            </a:pPr>
            <a:fld id="{9CB138AF-4840-4785-B376-908515FB215B}" type="slidenum">
              <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50000"/>
                </a:spcBef>
                <a:spcAft>
                  <a:spcPct val="0"/>
                </a:spcAft>
                <a:buClrTx/>
                <a:buSzTx/>
                <a:buFontTx/>
                <a:buNone/>
                <a:tabLst/>
                <a:defRPr/>
              </a:pPr>
              <a:t>‹#›</a:t>
            </a:fld>
            <a:endPar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72941544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73838" y="6569075"/>
            <a:ext cx="2570162" cy="274638"/>
          </a:xfrm>
          <a:prstGeom prst="rect">
            <a:avLst/>
          </a:prstGeom>
        </p:spPr>
        <p:txBody>
          <a:bodyPr/>
          <a:lstStyle>
            <a:lvl1pPr>
              <a:lnSpc>
                <a:spcPct val="90000"/>
              </a:lnSpc>
              <a:spcBef>
                <a:spcPct val="20000"/>
              </a:spcBef>
              <a:buFontTx/>
              <a:buChar char="•"/>
              <a:defRPr/>
            </a:lvl1pP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US"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11"/>
          </p:nvPr>
        </p:nvSpPr>
        <p:spPr>
          <a:xfrm>
            <a:off x="2743200" y="6553200"/>
            <a:ext cx="4267200" cy="304800"/>
          </a:xfrm>
          <a:prstGeom prst="rect">
            <a:avLst/>
          </a:prstGeom>
        </p:spPr>
        <p:txBody>
          <a:bodyPr/>
          <a:lstStyle>
            <a:lvl1pPr>
              <a:defRPr/>
            </a:lvl1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400" b="0" i="0" u="none" strike="noStrike" kern="1200" cap="none" spc="0" normalizeH="0" baseline="0" noProof="0">
                <a:ln>
                  <a:noFill/>
                </a:ln>
                <a:solidFill>
                  <a:srgbClr val="FFCC00"/>
                </a:solidFill>
                <a:effectLst/>
                <a:uLnTx/>
                <a:uFillTx/>
                <a:latin typeface="Times New Roman" panose="02020603050405020304" pitchFamily="18" charset="0"/>
                <a:ea typeface="+mn-ea"/>
                <a:cs typeface="+mn-cs"/>
              </a:rPr>
              <a:t>CAS 2015 H.Schmickler (CERN-BE-BI) </a:t>
            </a:r>
          </a:p>
        </p:txBody>
      </p:sp>
      <p:sp>
        <p:nvSpPr>
          <p:cNvPr id="7" name="Slide Number Placeholder 6"/>
          <p:cNvSpPr>
            <a:spLocks noGrp="1"/>
          </p:cNvSpPr>
          <p:nvPr>
            <p:ph type="sldNum" sz="quarter" idx="12"/>
          </p:nvPr>
        </p:nvSpPr>
        <p:spPr>
          <a:xfrm>
            <a:off x="6553200" y="6248400"/>
            <a:ext cx="1905000" cy="457200"/>
          </a:xfrm>
          <a:prstGeom prst="rect">
            <a:avLst/>
          </a:prstGeom>
        </p:spPr>
        <p:txBody>
          <a:bodyPr/>
          <a:lstStyle>
            <a:lvl1pPr>
              <a:defRPr/>
            </a:lvl1pPr>
          </a:lstStyle>
          <a:p>
            <a:pPr marL="0" marR="0" lvl="0" indent="0" algn="r" defTabSz="914400" rtl="0" eaLnBrk="0" fontAlgn="base" latinLnBrk="0" hangingPunct="0">
              <a:lnSpc>
                <a:spcPct val="100000"/>
              </a:lnSpc>
              <a:spcBef>
                <a:spcPct val="50000"/>
              </a:spcBef>
              <a:spcAft>
                <a:spcPct val="0"/>
              </a:spcAft>
              <a:buClrTx/>
              <a:buSzTx/>
              <a:buFontTx/>
              <a:buNone/>
              <a:tabLst/>
              <a:defRPr/>
            </a:pPr>
            <a:fld id="{9C4F3FFD-03C2-4C06-8522-54CDAF381C7A}" type="slidenum">
              <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50000"/>
                </a:spcBef>
                <a:spcAft>
                  <a:spcPct val="0"/>
                </a:spcAft>
                <a:buClrTx/>
                <a:buSzTx/>
                <a:buFontTx/>
                <a:buNone/>
                <a:tabLst/>
                <a:defRPr/>
              </a:pPr>
              <a:t>‹#›</a:t>
            </a:fld>
            <a:endPar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979980151"/>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6573838" y="6569075"/>
            <a:ext cx="2570162" cy="274638"/>
          </a:xfrm>
          <a:prstGeom prst="rect">
            <a:avLst/>
          </a:prstGeom>
        </p:spPr>
        <p:txBody>
          <a:bodyPr/>
          <a:lstStyle>
            <a:lvl1pPr>
              <a:lnSpc>
                <a:spcPct val="90000"/>
              </a:lnSpc>
              <a:spcBef>
                <a:spcPct val="20000"/>
              </a:spcBef>
              <a:buFontTx/>
              <a:buChar char="•"/>
              <a:defRPr/>
            </a:lvl1pP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US"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5" name="Footer Placeholder 4"/>
          <p:cNvSpPr>
            <a:spLocks noGrp="1"/>
          </p:cNvSpPr>
          <p:nvPr>
            <p:ph type="ftr" sz="quarter" idx="11"/>
          </p:nvPr>
        </p:nvSpPr>
        <p:spPr>
          <a:xfrm>
            <a:off x="2743200" y="6553200"/>
            <a:ext cx="4267200" cy="304800"/>
          </a:xfrm>
          <a:prstGeom prst="rect">
            <a:avLst/>
          </a:prstGeom>
        </p:spPr>
        <p:txBody>
          <a:bodyPr/>
          <a:lstStyle>
            <a:lvl1pPr>
              <a:defRPr/>
            </a:lvl1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400" b="0" i="0" u="none" strike="noStrike" kern="1200" cap="none" spc="0" normalizeH="0" baseline="0" noProof="0">
                <a:ln>
                  <a:noFill/>
                </a:ln>
                <a:solidFill>
                  <a:srgbClr val="FFCC00"/>
                </a:solidFill>
                <a:effectLst/>
                <a:uLnTx/>
                <a:uFillTx/>
                <a:latin typeface="Times New Roman" panose="02020603050405020304" pitchFamily="18" charset="0"/>
                <a:ea typeface="+mn-ea"/>
                <a:cs typeface="+mn-cs"/>
              </a:rPr>
              <a:t>CAS 2015 H.Schmickler (CERN-BE-BI) </a:t>
            </a:r>
          </a:p>
        </p:txBody>
      </p:sp>
      <p:sp>
        <p:nvSpPr>
          <p:cNvPr id="6" name="Slide Number Placeholder 5"/>
          <p:cNvSpPr>
            <a:spLocks noGrp="1"/>
          </p:cNvSpPr>
          <p:nvPr>
            <p:ph type="sldNum" sz="quarter" idx="12"/>
          </p:nvPr>
        </p:nvSpPr>
        <p:spPr>
          <a:xfrm>
            <a:off x="6553200" y="6248400"/>
            <a:ext cx="1905000" cy="457200"/>
          </a:xfrm>
          <a:prstGeom prst="rect">
            <a:avLst/>
          </a:prstGeom>
        </p:spPr>
        <p:txBody>
          <a:bodyPr/>
          <a:lstStyle>
            <a:lvl1pPr>
              <a:defRPr/>
            </a:lvl1pPr>
          </a:lstStyle>
          <a:p>
            <a:pPr marL="0" marR="0" lvl="0" indent="0" algn="r" defTabSz="914400" rtl="0" eaLnBrk="0" fontAlgn="base" latinLnBrk="0" hangingPunct="0">
              <a:lnSpc>
                <a:spcPct val="100000"/>
              </a:lnSpc>
              <a:spcBef>
                <a:spcPct val="50000"/>
              </a:spcBef>
              <a:spcAft>
                <a:spcPct val="0"/>
              </a:spcAft>
              <a:buClrTx/>
              <a:buSzTx/>
              <a:buFontTx/>
              <a:buNone/>
              <a:tabLst/>
              <a:defRPr/>
            </a:pPr>
            <a:fld id="{0067B395-9F89-4403-A179-DCCF6672616E}" type="slidenum">
              <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50000"/>
                </a:spcBef>
                <a:spcAft>
                  <a:spcPct val="0"/>
                </a:spcAft>
                <a:buClrTx/>
                <a:buSzTx/>
                <a:buFontTx/>
                <a:buNone/>
                <a:tabLst/>
                <a:defRPr/>
              </a:pPr>
              <a:t>‹#›</a:t>
            </a:fld>
            <a:endPar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1476729078"/>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203200"/>
            <a:ext cx="1978025" cy="5969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03200"/>
            <a:ext cx="5784850" cy="5969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6573838" y="6569075"/>
            <a:ext cx="2570162" cy="274638"/>
          </a:xfrm>
          <a:prstGeom prst="rect">
            <a:avLst/>
          </a:prstGeom>
        </p:spPr>
        <p:txBody>
          <a:bodyPr/>
          <a:lstStyle>
            <a:lvl1pPr>
              <a:lnSpc>
                <a:spcPct val="90000"/>
              </a:lnSpc>
              <a:spcBef>
                <a:spcPct val="20000"/>
              </a:spcBef>
              <a:buFontTx/>
              <a:buChar char="•"/>
              <a:defRPr/>
            </a:lvl1pP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US"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5" name="Footer Placeholder 4"/>
          <p:cNvSpPr>
            <a:spLocks noGrp="1"/>
          </p:cNvSpPr>
          <p:nvPr>
            <p:ph type="ftr" sz="quarter" idx="11"/>
          </p:nvPr>
        </p:nvSpPr>
        <p:spPr>
          <a:xfrm>
            <a:off x="2743200" y="6553200"/>
            <a:ext cx="4267200" cy="304800"/>
          </a:xfrm>
          <a:prstGeom prst="rect">
            <a:avLst/>
          </a:prstGeom>
        </p:spPr>
        <p:txBody>
          <a:bodyPr/>
          <a:lstStyle>
            <a:lvl1pPr>
              <a:defRPr/>
            </a:lvl1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400" b="0" i="0" u="none" strike="noStrike" kern="1200" cap="none" spc="0" normalizeH="0" baseline="0" noProof="0">
                <a:ln>
                  <a:noFill/>
                </a:ln>
                <a:solidFill>
                  <a:srgbClr val="FFCC00"/>
                </a:solidFill>
                <a:effectLst/>
                <a:uLnTx/>
                <a:uFillTx/>
                <a:latin typeface="Times New Roman" panose="02020603050405020304" pitchFamily="18" charset="0"/>
                <a:ea typeface="+mn-ea"/>
                <a:cs typeface="+mn-cs"/>
              </a:rPr>
              <a:t>CAS 2015 H.Schmickler (CERN-BE-BI) </a:t>
            </a:r>
          </a:p>
        </p:txBody>
      </p:sp>
      <p:sp>
        <p:nvSpPr>
          <p:cNvPr id="6" name="Slide Number Placeholder 5"/>
          <p:cNvSpPr>
            <a:spLocks noGrp="1"/>
          </p:cNvSpPr>
          <p:nvPr>
            <p:ph type="sldNum" sz="quarter" idx="12"/>
          </p:nvPr>
        </p:nvSpPr>
        <p:spPr>
          <a:xfrm>
            <a:off x="6553200" y="6248400"/>
            <a:ext cx="1905000" cy="457200"/>
          </a:xfrm>
          <a:prstGeom prst="rect">
            <a:avLst/>
          </a:prstGeom>
        </p:spPr>
        <p:txBody>
          <a:bodyPr/>
          <a:lstStyle>
            <a:lvl1pPr>
              <a:defRPr/>
            </a:lvl1pPr>
          </a:lstStyle>
          <a:p>
            <a:pPr marL="0" marR="0" lvl="0" indent="0" algn="r" defTabSz="914400" rtl="0" eaLnBrk="0" fontAlgn="base" latinLnBrk="0" hangingPunct="0">
              <a:lnSpc>
                <a:spcPct val="100000"/>
              </a:lnSpc>
              <a:spcBef>
                <a:spcPct val="50000"/>
              </a:spcBef>
              <a:spcAft>
                <a:spcPct val="0"/>
              </a:spcAft>
              <a:buClrTx/>
              <a:buSzTx/>
              <a:buFontTx/>
              <a:buNone/>
              <a:tabLst/>
              <a:defRPr/>
            </a:pPr>
            <a:fld id="{47EEB3F0-582F-48BA-B02B-BC38B414870F}" type="slidenum">
              <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rPr>
              <a:pPr marL="0" marR="0" lvl="0" indent="0" algn="r" defTabSz="914400" rtl="0" eaLnBrk="0" fontAlgn="base" latinLnBrk="0" hangingPunct="0">
                <a:lnSpc>
                  <a:spcPct val="100000"/>
                </a:lnSpc>
                <a:spcBef>
                  <a:spcPct val="50000"/>
                </a:spcBef>
                <a:spcAft>
                  <a:spcPct val="0"/>
                </a:spcAft>
                <a:buClrTx/>
                <a:buSzTx/>
                <a:buFontTx/>
                <a:buNone/>
                <a:tabLst/>
                <a:defRPr/>
              </a:pPr>
              <a:t>‹#›</a:t>
            </a:fld>
            <a:endParaRPr kumimoji="0" lang="en-US" altLang="en-US" sz="1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477525834"/>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a titolo">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611560" y="1772816"/>
            <a:ext cx="7772400" cy="1470025"/>
          </a:xfrm>
          <a:prstGeom prst="rect">
            <a:avLst/>
          </a:prstGeom>
        </p:spPr>
        <p:txBody>
          <a:bodyPr/>
          <a:lstStyle>
            <a:lvl1pPr>
              <a:defRPr sz="3200">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it-IT" dirty="0" smtClean="0"/>
              <a:t>Titolo</a:t>
            </a:r>
            <a:endParaRPr lang="en-US" dirty="0"/>
          </a:p>
        </p:txBody>
      </p:sp>
      <p:sp>
        <p:nvSpPr>
          <p:cNvPr id="3" name="Sottotitolo 2"/>
          <p:cNvSpPr>
            <a:spLocks noGrp="1"/>
          </p:cNvSpPr>
          <p:nvPr>
            <p:ph type="subTitle" idx="1" hasCustomPrompt="1"/>
          </p:nvPr>
        </p:nvSpPr>
        <p:spPr>
          <a:xfrm>
            <a:off x="1371600" y="3573016"/>
            <a:ext cx="6400800" cy="1106754"/>
          </a:xfrm>
        </p:spPr>
        <p:txBody>
          <a:bodyPr/>
          <a:lstStyle>
            <a:lvl1pPr marL="0" indent="0" algn="ctr">
              <a:buNone/>
              <a:defRPr sz="28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err="1" smtClean="0"/>
              <a:t>Name</a:t>
            </a:r>
            <a:endParaRPr lang="it-IT" dirty="0" smtClean="0"/>
          </a:p>
          <a:p>
            <a:r>
              <a:rPr lang="it-IT" dirty="0" err="1" smtClean="0"/>
              <a:t>Affiliation</a:t>
            </a:r>
            <a:endParaRPr lang="it-IT" dirty="0" smtClean="0"/>
          </a:p>
        </p:txBody>
      </p:sp>
      <p:sp>
        <p:nvSpPr>
          <p:cNvPr id="9" name="Sottotitolo 2"/>
          <p:cNvSpPr txBox="1">
            <a:spLocks/>
          </p:cNvSpPr>
          <p:nvPr userDrawn="1"/>
        </p:nvSpPr>
        <p:spPr>
          <a:xfrm>
            <a:off x="1376533" y="4679770"/>
            <a:ext cx="6400800" cy="47742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tabLst/>
              <a:defRPr/>
            </a:pPr>
            <a:endParaRPr kumimoji="0" lang="it-IT" sz="2400" b="0" i="0" u="none" strike="noStrike" kern="1200" cap="none" spc="0" normalizeH="0" baseline="0" noProof="0" dirty="0" smtClean="0">
              <a:ln>
                <a:noFill/>
              </a:ln>
              <a:solidFill>
                <a:prstClr val="black">
                  <a:tint val="75000"/>
                </a:prstClr>
              </a:solidFill>
              <a:effectLst/>
              <a:uLnTx/>
              <a:uFillTx/>
              <a:latin typeface="Open Sans Semibold" panose="020B0706030804020204" pitchFamily="34" charset="0"/>
            </a:endParaRPr>
          </a:p>
        </p:txBody>
      </p:sp>
      <p:cxnSp>
        <p:nvCxnSpPr>
          <p:cNvPr id="11" name="Connettore 1 10"/>
          <p:cNvCxnSpPr/>
          <p:nvPr userDrawn="1"/>
        </p:nvCxnSpPr>
        <p:spPr>
          <a:xfrm>
            <a:off x="251520" y="6093296"/>
            <a:ext cx="8568952" cy="0"/>
          </a:xfrm>
          <a:prstGeom prst="line">
            <a:avLst/>
          </a:prstGeom>
        </p:spPr>
        <p:style>
          <a:lnRef idx="2">
            <a:schemeClr val="accent2"/>
          </a:lnRef>
          <a:fillRef idx="0">
            <a:schemeClr val="accent2"/>
          </a:fillRef>
          <a:effectRef idx="1">
            <a:schemeClr val="accent2"/>
          </a:effectRef>
          <a:fontRef idx="minor">
            <a:schemeClr val="tx1"/>
          </a:fontRef>
        </p:style>
      </p:cxnSp>
      <p:pic>
        <p:nvPicPr>
          <p:cNvPr id="105474" name="Picture 2" descr="http://cas.web.cern.ch/cas/CASlogo.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07904" y="335887"/>
            <a:ext cx="1656184" cy="1058265"/>
          </a:xfrm>
          <a:prstGeom prst="rect">
            <a:avLst/>
          </a:prstGeom>
          <a:noFill/>
          <a:extLst>
            <a:ext uri="{909E8E84-426E-40DD-AFC4-6F175D3DCCD1}">
              <a14:hiddenFill xmlns:a14="http://schemas.microsoft.com/office/drawing/2010/main">
                <a:solidFill>
                  <a:srgbClr val="FFFFFF"/>
                </a:solidFill>
              </a14:hiddenFill>
            </a:ext>
          </a:extLst>
        </p:spPr>
      </p:pic>
      <p:sp>
        <p:nvSpPr>
          <p:cNvPr id="7" name="Segnaposto piè di pagina 5"/>
          <p:cNvSpPr>
            <a:spLocks noGrp="1"/>
          </p:cNvSpPr>
          <p:nvPr>
            <p:ph type="ftr" sz="quarter" idx="11"/>
          </p:nvPr>
        </p:nvSpPr>
        <p:spPr>
          <a:xfrm>
            <a:off x="251520" y="6356350"/>
            <a:ext cx="8568952" cy="365125"/>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Advanced Accelerator Physics Course 2015</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2660092364"/>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Solo titolo">
    <p:bg>
      <p:bgPr>
        <a:solidFill>
          <a:schemeClr val="bg1"/>
        </a:solidFill>
        <a:effectLst/>
      </p:bgPr>
    </p:bg>
    <p:spTree>
      <p:nvGrpSpPr>
        <p:cNvPr id="1" name=""/>
        <p:cNvGrpSpPr/>
        <p:nvPr/>
      </p:nvGrpSpPr>
      <p:grpSpPr>
        <a:xfrm>
          <a:off x="0" y="0"/>
          <a:ext cx="0" cy="0"/>
          <a:chOff x="0" y="0"/>
          <a:chExt cx="0" cy="0"/>
        </a:xfrm>
      </p:grpSpPr>
      <p:sp>
        <p:nvSpPr>
          <p:cNvPr id="22" name="Titolo 1"/>
          <p:cNvSpPr>
            <a:spLocks noGrp="1"/>
          </p:cNvSpPr>
          <p:nvPr>
            <p:ph type="title"/>
          </p:nvPr>
        </p:nvSpPr>
        <p:spPr>
          <a:xfrm>
            <a:off x="1962462" y="282374"/>
            <a:ext cx="7146042" cy="469731"/>
          </a:xfrm>
          <a:prstGeom prst="rect">
            <a:avLst/>
          </a:prstGeom>
          <a:solidFill>
            <a:srgbClr val="0070C0"/>
          </a:solidFill>
          <a:effectLst>
            <a:outerShdw blurRad="50800" dist="63500" dir="2700000" algn="tl" rotWithShape="0">
              <a:prstClr val="black">
                <a:alpha val="40000"/>
              </a:prstClr>
            </a:outerShdw>
          </a:effectLst>
        </p:spPr>
        <p:txBody>
          <a:bodyPr>
            <a:noAutofit/>
          </a:bodyPr>
          <a:lstStyle>
            <a:lvl1pPr algn="l">
              <a:defRP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it-IT" dirty="0" smtClean="0"/>
              <a:t>Fare clic per modificare lo stile del titolo</a:t>
            </a:r>
            <a:endParaRPr lang="en-US" dirty="0"/>
          </a:p>
        </p:txBody>
      </p:sp>
      <p:sp>
        <p:nvSpPr>
          <p:cNvPr id="6" name="Segnaposto contenuto 4"/>
          <p:cNvSpPr>
            <a:spLocks noGrp="1"/>
          </p:cNvSpPr>
          <p:nvPr>
            <p:ph idx="1"/>
          </p:nvPr>
        </p:nvSpPr>
        <p:spPr>
          <a:xfrm>
            <a:off x="467544" y="1600201"/>
            <a:ext cx="8147248" cy="3196952"/>
          </a:xfrm>
        </p:spPr>
        <p:txBody>
          <a:bodyPr/>
          <a:lstStyle>
            <a:lvl1pPr>
              <a:defRPr>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cxnSp>
        <p:nvCxnSpPr>
          <p:cNvPr id="11" name="Connettore 1 10"/>
          <p:cNvCxnSpPr/>
          <p:nvPr userDrawn="1"/>
        </p:nvCxnSpPr>
        <p:spPr>
          <a:xfrm>
            <a:off x="8460020" y="6371739"/>
            <a:ext cx="412" cy="325849"/>
          </a:xfrm>
          <a:prstGeom prst="line">
            <a:avLst/>
          </a:prstGeom>
          <a:ln>
            <a:solidFill>
              <a:schemeClr val="bg1">
                <a:lumMod val="50000"/>
              </a:schemeClr>
            </a:solidFill>
          </a:ln>
        </p:spPr>
        <p:style>
          <a:lnRef idx="1">
            <a:schemeClr val="accent5"/>
          </a:lnRef>
          <a:fillRef idx="0">
            <a:schemeClr val="accent5"/>
          </a:fillRef>
          <a:effectRef idx="0">
            <a:schemeClr val="accent5"/>
          </a:effectRef>
          <a:fontRef idx="minor">
            <a:schemeClr val="tx1"/>
          </a:fontRef>
        </p:style>
      </p:cxnSp>
      <p:sp>
        <p:nvSpPr>
          <p:cNvPr id="5" name="CasellaDiTesto 4"/>
          <p:cNvSpPr txBox="1"/>
          <p:nvPr userDrawn="1"/>
        </p:nvSpPr>
        <p:spPr>
          <a:xfrm>
            <a:off x="8532440" y="6349997"/>
            <a:ext cx="57606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fld id="{35C3533D-D346-4746-A382-458F3767D6EF}" type="slidenum">
              <a:rPr kumimoji="0" lang="it-IT" sz="1800" b="0" i="0" u="none" strike="noStrike" kern="1200" cap="none" spc="0" normalizeH="0" baseline="0" noProof="0" smtClean="0">
                <a:ln>
                  <a:noFill/>
                </a:ln>
                <a:solidFill>
                  <a:prstClr val="white">
                    <a:lumMod val="50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it-IT" sz="1800" b="0" i="0" u="none" strike="noStrike" kern="1200" cap="none" spc="0" normalizeH="0" baseline="0" noProof="0" dirty="0">
              <a:ln>
                <a:noFill/>
              </a:ln>
              <a:solidFill>
                <a:prstClr val="white">
                  <a:lumMod val="50000"/>
                </a:prstClr>
              </a:solidFill>
              <a:effectLst/>
              <a:uLnTx/>
              <a:uFillTx/>
              <a:latin typeface="Arial" charset="0"/>
              <a:ea typeface="+mn-ea"/>
              <a:cs typeface="+mn-cs"/>
            </a:endParaRPr>
          </a:p>
        </p:txBody>
      </p:sp>
      <p:sp>
        <p:nvSpPr>
          <p:cNvPr id="13" name="Rettangolo 12"/>
          <p:cNvSpPr/>
          <p:nvPr userDrawn="1"/>
        </p:nvSpPr>
        <p:spPr>
          <a:xfrm>
            <a:off x="78280" y="6365386"/>
            <a:ext cx="1469383" cy="338554"/>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prstClr val="black">
                    <a:lumMod val="50000"/>
                    <a:lumOff val="50000"/>
                  </a:prstClr>
                </a:solidFill>
                <a:effectLst/>
                <a:uLnTx/>
                <a:uFillTx/>
                <a:latin typeface="Arial" charset="0"/>
                <a:ea typeface="+mn-ea"/>
                <a:cs typeface="+mn-cs"/>
              </a:rPr>
              <a:t>A. Cianchi</a:t>
            </a:r>
            <a:endParaRPr kumimoji="0" lang="en-US" sz="1600" b="0" i="0" u="none" strike="noStrike" kern="1200" cap="none" spc="0" normalizeH="0" baseline="0" noProof="0" dirty="0">
              <a:ln>
                <a:noFill/>
              </a:ln>
              <a:solidFill>
                <a:prstClr val="black">
                  <a:lumMod val="50000"/>
                  <a:lumOff val="50000"/>
                </a:prstClr>
              </a:solidFill>
              <a:effectLst/>
              <a:uLnTx/>
              <a:uFillTx/>
              <a:latin typeface="Arial" charset="0"/>
              <a:ea typeface="+mn-ea"/>
              <a:cs typeface="+mn-cs"/>
            </a:endParaRPr>
          </a:p>
        </p:txBody>
      </p:sp>
      <p:pic>
        <p:nvPicPr>
          <p:cNvPr id="106498" name="Picture 2" descr="http://cas.web.cern.ch/cas/CASlogo.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23528" y="188640"/>
            <a:ext cx="1058649" cy="676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8892132"/>
      </p:ext>
    </p:extLst>
  </p:cSld>
  <p:clrMapOvr>
    <a:masterClrMapping/>
  </p:clrMapOvr>
  <p:timing>
    <p:tnLst>
      <p:par>
        <p:cTn id="1" dur="indefinite" restart="never" nodeType="tmRoot"/>
      </p:par>
    </p:tnLst>
  </p:timing>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2771800" y="53752"/>
            <a:ext cx="5915000" cy="926976"/>
          </a:xfrm>
          <a:prstGeom prst="rect">
            <a:avLst/>
          </a:prstGeom>
        </p:spPr>
        <p:txBody>
          <a:bodyPr/>
          <a:lstStyle>
            <a:lvl1pPr>
              <a:defRP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it-IT" smtClean="0"/>
              <a:t>Fare clic per modificare lo stile del titolo</a:t>
            </a:r>
            <a:endParaRPr lang="en-US" dirty="0"/>
          </a:p>
        </p:txBody>
      </p:sp>
      <p:sp>
        <p:nvSpPr>
          <p:cNvPr id="3" name="Segnaposto contenuto 2"/>
          <p:cNvSpPr>
            <a:spLocks noGrp="1"/>
          </p:cNvSpPr>
          <p:nvPr>
            <p:ph sz="half" idx="1"/>
          </p:nvPr>
        </p:nvSpPr>
        <p:spPr>
          <a:xfrm>
            <a:off x="457200" y="1600200"/>
            <a:ext cx="4038600" cy="4525963"/>
          </a:xfrm>
        </p:spPr>
        <p:txBody>
          <a:bodyPr/>
          <a:lstStyle>
            <a:lvl1pPr>
              <a:defRPr sz="28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4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20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8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8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Segnaposto contenuto 3"/>
          <p:cNvSpPr>
            <a:spLocks noGrp="1"/>
          </p:cNvSpPr>
          <p:nvPr>
            <p:ph sz="half" idx="2"/>
          </p:nvPr>
        </p:nvSpPr>
        <p:spPr>
          <a:xfrm>
            <a:off x="4648200" y="1600200"/>
            <a:ext cx="4038600" cy="4525963"/>
          </a:xfrm>
        </p:spPr>
        <p:txBody>
          <a:bodyPr/>
          <a:lstStyle>
            <a:lvl1pPr>
              <a:defRPr sz="28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4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20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8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8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Segnaposto data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64B53233-28A5-4BE6-9ECF-91943AB1B905}" type="datetimeFigureOut">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2/12/2018</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Advanced Accelerator Physics Course 2015</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921562745"/>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771800" y="53752"/>
            <a:ext cx="5915000" cy="926976"/>
          </a:xfrm>
          <a:prstGeom prst="rect">
            <a:avLst/>
          </a:prstGeom>
        </p:spPr>
        <p:txBody>
          <a:bodyPr>
            <a:noAutofit/>
          </a:bodyPr>
          <a:lstStyle>
            <a:lvl1pPr>
              <a:defRPr sz="4000">
                <a:solidFill>
                  <a:schemeClr val="bg1"/>
                </a:solidFill>
              </a:defRPr>
            </a:lvl1pPr>
          </a:lstStyle>
          <a:p>
            <a:r>
              <a:rPr lang="it-IT" smtClean="0"/>
              <a:t>Fare clic per modificare lo stile del titolo</a:t>
            </a:r>
            <a:endParaRPr lang="en-US" dirty="0"/>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0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18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6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6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0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18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6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6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Segnaposto data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64B53233-28A5-4BE6-9ECF-91943AB1B905}" type="datetimeFigureOut">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2/12/2018</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30919535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E7CA0BD-6AB7-400E-BA42-5471D08155B2}" type="datetime1">
              <a:rPr lang="en-US" smtClean="0"/>
              <a:t>2/12/2018</a:t>
            </a:fld>
            <a:endParaRPr lang="en-US"/>
          </a:p>
        </p:txBody>
      </p:sp>
      <p:sp>
        <p:nvSpPr>
          <p:cNvPr id="4" name="Footer Placeholder 3"/>
          <p:cNvSpPr>
            <a:spLocks noGrp="1"/>
          </p:cNvSpPr>
          <p:nvPr>
            <p:ph type="ftr" sz="quarter" idx="11"/>
          </p:nvPr>
        </p:nvSpPr>
        <p:spPr/>
        <p:txBody>
          <a:bodyPr/>
          <a:lstStyle/>
          <a:p>
            <a:r>
              <a:rPr lang="en-US" smtClean="0"/>
              <a:t>H.Schmickler, CERN</a:t>
            </a:r>
            <a:endParaRPr lang="en-US" dirty="0" smtClean="0"/>
          </a:p>
        </p:txBody>
      </p:sp>
      <p:sp>
        <p:nvSpPr>
          <p:cNvPr id="5" name="Slide Number Placeholder 4"/>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11B8A333-2A72-4206-9B18-93EAA842E2C4}" type="datetimeFigureOut">
              <a:rPr kumimoji="0" lang="it-IT"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12/02/2018</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062C209-8CA3-4058-92CA-45BF53264E20}" type="slidenum">
              <a:rPr kumimoji="0" lang="it-IT"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020258832"/>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Solo titolo">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a:xfrm>
            <a:off x="6876256" y="26827"/>
            <a:ext cx="2133600" cy="365125"/>
          </a:xfrm>
        </p:spPr>
        <p:txBody>
          <a:bodyPr/>
          <a:lstStyle>
            <a:lvl1pPr>
              <a:defRPr>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prstClr val="white"/>
              </a:solidFill>
              <a:effectLst/>
              <a:uLnTx/>
              <a:uFillTx/>
              <a:latin typeface="Arial" charset="0"/>
              <a:ea typeface="+mn-ea"/>
              <a:cs typeface="+mn-cs"/>
            </a:endParaRPr>
          </a:p>
        </p:txBody>
      </p:sp>
      <p:sp>
        <p:nvSpPr>
          <p:cNvPr id="20" name="CasellaDiTesto 19"/>
          <p:cNvSpPr txBox="1"/>
          <p:nvPr userDrawn="1"/>
        </p:nvSpPr>
        <p:spPr>
          <a:xfrm>
            <a:off x="152400" y="6400800"/>
            <a:ext cx="8686800" cy="307777"/>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smtClean="0">
                <a:ln>
                  <a:noFill/>
                </a:ln>
                <a:solidFill>
                  <a:prstClr val="black">
                    <a:lumMod val="50000"/>
                    <a:lumOff val="50000"/>
                  </a:prstClr>
                </a:solidFill>
                <a:effectLst/>
                <a:uLnTx/>
                <a:uFillTx/>
                <a:latin typeface="Calibri"/>
                <a:ea typeface="+mn-ea"/>
                <a:cs typeface="+mn-cs"/>
              </a:rPr>
              <a:t>A. Cianchi  New challenges in emittance measurements	SIF – Pisa 2014</a:t>
            </a:r>
            <a:endParaRPr kumimoji="0" lang="en-US" sz="1400" b="0" i="0" u="none" strike="noStrike" kern="1200" cap="none" spc="0" normalizeH="0" baseline="0" noProof="0" dirty="0">
              <a:ln>
                <a:noFill/>
              </a:ln>
              <a:solidFill>
                <a:prstClr val="black">
                  <a:lumMod val="50000"/>
                  <a:lumOff val="50000"/>
                </a:prstClr>
              </a:solidFill>
              <a:effectLst/>
              <a:uLnTx/>
              <a:uFillTx/>
              <a:latin typeface="Calibri"/>
              <a:ea typeface="+mn-ea"/>
              <a:cs typeface="+mn-cs"/>
            </a:endParaRPr>
          </a:p>
        </p:txBody>
      </p:sp>
      <p:sp>
        <p:nvSpPr>
          <p:cNvPr id="22" name="Titolo 1"/>
          <p:cNvSpPr>
            <a:spLocks noGrp="1"/>
          </p:cNvSpPr>
          <p:nvPr>
            <p:ph type="title"/>
          </p:nvPr>
        </p:nvSpPr>
        <p:spPr>
          <a:xfrm>
            <a:off x="107504" y="53752"/>
            <a:ext cx="8229600" cy="926976"/>
          </a:xfrm>
          <a:prstGeom prst="rect">
            <a:avLst/>
          </a:prstGeom>
        </p:spPr>
        <p:txBody>
          <a:bodyPr>
            <a:normAutofit/>
          </a:bodyPr>
          <a:lstStyle>
            <a:lvl1pPr algn="l">
              <a:defRPr sz="3600">
                <a:solidFill>
                  <a:schemeClr val="bg1"/>
                </a:solidFill>
              </a:defRPr>
            </a:lvl1pPr>
          </a:lstStyle>
          <a:p>
            <a:r>
              <a:rPr lang="it-IT" dirty="0" smtClean="0"/>
              <a:t>Fare clic per modificare lo stile del titolo</a:t>
            </a:r>
            <a:endParaRPr lang="en-US" dirty="0"/>
          </a:p>
        </p:txBody>
      </p:sp>
    </p:spTree>
    <p:extLst>
      <p:ext uri="{BB962C8B-B14F-4D97-AF65-F5344CB8AC3E}">
        <p14:creationId xmlns:p14="http://schemas.microsoft.com/office/powerpoint/2010/main" val="15264546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900113" y="620713"/>
            <a:ext cx="7158037" cy="744537"/>
          </a:xfrm>
          <a:prstGeom prst="rect">
            <a:avLst/>
          </a:prstGeo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949325" y="1981200"/>
            <a:ext cx="3754438"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856163" y="1981200"/>
            <a:ext cx="3754437"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6"/>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6" name="Rectangle 7"/>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Cern</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Acceleator</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School</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Chios</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2011</a:t>
            </a:r>
            <a:endParaRPr kumimoji="0" lang="it-IT"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
        <p:nvSpPr>
          <p:cNvPr id="7" name="Rectangle 8"/>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88403D-B794-4063-87CC-C173D365FE4B}" type="slidenum">
              <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2875620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6"/>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5" name="Rectangle 7"/>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Cern</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Acceleator</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School</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Chios</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2011</a:t>
            </a:r>
            <a:endParaRPr kumimoji="0" lang="it-IT"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
        <p:nvSpPr>
          <p:cNvPr id="6" name="Rectangle 8"/>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52A44D1-4EA7-48BE-A52B-240574401809}" type="slidenum">
              <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4750756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kumimoji="0" lang="it-IT" dirty="0" smtClean="0"/>
              <a:t>Fare clic per modificare lo stile del titolo</a:t>
            </a:r>
            <a:endParaRPr kumimoji="0" lang="en-US" dirty="0"/>
          </a:p>
        </p:txBody>
      </p:sp>
      <p:sp>
        <p:nvSpPr>
          <p:cNvPr id="8" name="Segnaposto contenuto 7"/>
          <p:cNvSpPr>
            <a:spLocks noGrp="1"/>
          </p:cNvSpPr>
          <p:nvPr>
            <p:ph sz="quarter" idx="1"/>
          </p:nvPr>
        </p:nvSpPr>
        <p:spPr>
          <a:xfrm>
            <a:off x="457200" y="1219200"/>
            <a:ext cx="8229600" cy="4937760"/>
          </a:xfrm>
        </p:spPr>
        <p:txBody>
          <a:bodyPr/>
          <a:lstStyle>
            <a:lvl1pPr>
              <a:defRPr>
                <a:latin typeface="Helvetica Neue Light"/>
                <a:ea typeface="Malgun Gothic" panose="020B0503020000020004" pitchFamily="34" charset="-127"/>
              </a:defRPr>
            </a:lvl1pPr>
            <a:lvl2pPr>
              <a:defRPr>
                <a:latin typeface="Helvetica Neue Light"/>
                <a:ea typeface="Malgun Gothic" panose="020B0503020000020004" pitchFamily="34" charset="-127"/>
              </a:defRPr>
            </a:lvl2pPr>
            <a:lvl3pPr>
              <a:defRPr>
                <a:latin typeface="Helvetica Neue Light"/>
                <a:ea typeface="Malgun Gothic" panose="020B0503020000020004" pitchFamily="34" charset="-127"/>
              </a:defRPr>
            </a:lvl3pPr>
            <a:lvl4pPr>
              <a:defRPr>
                <a:latin typeface="Helvetica Neue Light"/>
                <a:ea typeface="Malgun Gothic" panose="020B0503020000020004" pitchFamily="34" charset="-127"/>
              </a:defRPr>
            </a:lvl4pPr>
            <a:lvl5pPr>
              <a:defRPr>
                <a:latin typeface="Helvetica Neue Light"/>
                <a:ea typeface="Malgun Gothic" panose="020B0503020000020004" pitchFamily="34" charset="-127"/>
              </a:defRPr>
            </a:lvl5pPr>
          </a:lstStyle>
          <a:p>
            <a:pPr lvl="0" eaLnBrk="1" latinLnBrk="0" hangingPunct="1"/>
            <a:r>
              <a:rPr lang="it-IT" dirty="0" smtClean="0"/>
              <a:t>Fare clic per modificare stili del testo dello schema</a:t>
            </a:r>
          </a:p>
          <a:p>
            <a:pPr lvl="1" eaLnBrk="1" latinLnBrk="0" hangingPunct="1"/>
            <a:r>
              <a:rPr lang="it-IT" dirty="0" smtClean="0"/>
              <a:t>Secondo livello</a:t>
            </a:r>
          </a:p>
          <a:p>
            <a:pPr lvl="2" eaLnBrk="1" latinLnBrk="0" hangingPunct="1"/>
            <a:r>
              <a:rPr lang="it-IT" dirty="0" smtClean="0"/>
              <a:t>Terzo livello</a:t>
            </a:r>
          </a:p>
          <a:p>
            <a:pPr lvl="3" eaLnBrk="1" latinLnBrk="0" hangingPunct="1"/>
            <a:r>
              <a:rPr lang="it-IT" dirty="0" smtClean="0"/>
              <a:t>Quarto livello</a:t>
            </a:r>
          </a:p>
          <a:p>
            <a:pPr lvl="4" eaLnBrk="1" latinLnBrk="0" hangingPunct="1"/>
            <a:r>
              <a:rPr lang="it-IT" dirty="0" smtClean="0"/>
              <a:t>Quinto livello</a:t>
            </a:r>
            <a:endParaRPr kumimoji="0" lang="en-US" dirty="0"/>
          </a:p>
        </p:txBody>
      </p:sp>
    </p:spTree>
    <p:extLst>
      <p:ext uri="{BB962C8B-B14F-4D97-AF65-F5344CB8AC3E}">
        <p14:creationId xmlns:p14="http://schemas.microsoft.com/office/powerpoint/2010/main" val="775806257"/>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Diapositiva titolo">
    <p:bg>
      <p:bgPr>
        <a:solidFill>
          <a:schemeClr val="bg1"/>
        </a:solidFill>
        <a:effectLst/>
      </p:bgPr>
    </p:bg>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611560" y="1772816"/>
            <a:ext cx="7772400" cy="1470025"/>
          </a:xfrm>
          <a:prstGeom prst="rect">
            <a:avLst/>
          </a:prstGeom>
        </p:spPr>
        <p:txBody>
          <a:bodyPr/>
          <a:lstStyle>
            <a:lvl1pPr>
              <a:defRPr sz="3200">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it-IT" dirty="0" smtClean="0"/>
              <a:t>Titolo</a:t>
            </a:r>
            <a:endParaRPr lang="en-US" dirty="0"/>
          </a:p>
        </p:txBody>
      </p:sp>
      <p:sp>
        <p:nvSpPr>
          <p:cNvPr id="3" name="Sottotitolo 2"/>
          <p:cNvSpPr>
            <a:spLocks noGrp="1"/>
          </p:cNvSpPr>
          <p:nvPr>
            <p:ph type="subTitle" idx="1" hasCustomPrompt="1"/>
          </p:nvPr>
        </p:nvSpPr>
        <p:spPr>
          <a:xfrm>
            <a:off x="1371600" y="3573016"/>
            <a:ext cx="6400800" cy="1106754"/>
          </a:xfrm>
        </p:spPr>
        <p:txBody>
          <a:bodyPr/>
          <a:lstStyle>
            <a:lvl1pPr marL="0" indent="0" algn="ctr">
              <a:buNone/>
              <a:defRPr sz="28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err="1" smtClean="0"/>
              <a:t>Name</a:t>
            </a:r>
            <a:endParaRPr lang="it-IT" dirty="0" smtClean="0"/>
          </a:p>
          <a:p>
            <a:r>
              <a:rPr lang="it-IT" dirty="0" err="1" smtClean="0"/>
              <a:t>Affiliation</a:t>
            </a:r>
            <a:endParaRPr lang="it-IT" dirty="0" smtClean="0"/>
          </a:p>
        </p:txBody>
      </p:sp>
      <p:sp>
        <p:nvSpPr>
          <p:cNvPr id="9" name="Sottotitolo 2"/>
          <p:cNvSpPr txBox="1">
            <a:spLocks/>
          </p:cNvSpPr>
          <p:nvPr userDrawn="1"/>
        </p:nvSpPr>
        <p:spPr>
          <a:xfrm>
            <a:off x="1376533" y="4679770"/>
            <a:ext cx="6400800" cy="47742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lvl="0" indent="0" algn="ctr" defTabSz="914400" rtl="0" eaLnBrk="1" fontAlgn="base" latinLnBrk="0" hangingPunct="1">
              <a:lnSpc>
                <a:spcPct val="100000"/>
              </a:lnSpc>
              <a:spcBef>
                <a:spcPct val="20000"/>
              </a:spcBef>
              <a:spcAft>
                <a:spcPct val="0"/>
              </a:spcAft>
              <a:buClrTx/>
              <a:buSzTx/>
              <a:buFont typeface="Arial" panose="020B0604020202020204" pitchFamily="34" charset="0"/>
              <a:buNone/>
              <a:tabLst/>
              <a:defRPr/>
            </a:pPr>
            <a:endParaRPr kumimoji="0" lang="it-IT" sz="2400" b="0" i="0" u="none" strike="noStrike" kern="1200" cap="none" spc="0" normalizeH="0" baseline="0" noProof="0" dirty="0" smtClean="0">
              <a:ln>
                <a:noFill/>
              </a:ln>
              <a:solidFill>
                <a:prstClr val="black">
                  <a:tint val="75000"/>
                </a:prstClr>
              </a:solidFill>
              <a:effectLst/>
              <a:uLnTx/>
              <a:uFillTx/>
              <a:latin typeface="Open Sans Semibold" panose="020B0706030804020204" pitchFamily="34" charset="0"/>
            </a:endParaRPr>
          </a:p>
        </p:txBody>
      </p:sp>
      <p:cxnSp>
        <p:nvCxnSpPr>
          <p:cNvPr id="11" name="Connettore 1 10"/>
          <p:cNvCxnSpPr/>
          <p:nvPr userDrawn="1"/>
        </p:nvCxnSpPr>
        <p:spPr>
          <a:xfrm>
            <a:off x="251520" y="6093296"/>
            <a:ext cx="8568952" cy="0"/>
          </a:xfrm>
          <a:prstGeom prst="line">
            <a:avLst/>
          </a:prstGeom>
        </p:spPr>
        <p:style>
          <a:lnRef idx="2">
            <a:schemeClr val="accent2"/>
          </a:lnRef>
          <a:fillRef idx="0">
            <a:schemeClr val="accent2"/>
          </a:fillRef>
          <a:effectRef idx="1">
            <a:schemeClr val="accent2"/>
          </a:effectRef>
          <a:fontRef idx="minor">
            <a:schemeClr val="tx1"/>
          </a:fontRef>
        </p:style>
      </p:cxnSp>
      <p:pic>
        <p:nvPicPr>
          <p:cNvPr id="105474" name="Picture 2" descr="http://cas.web.cern.ch/cas/CASlogo.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07904" y="335887"/>
            <a:ext cx="1656184" cy="1058265"/>
          </a:xfrm>
          <a:prstGeom prst="rect">
            <a:avLst/>
          </a:prstGeom>
          <a:noFill/>
          <a:extLst>
            <a:ext uri="{909E8E84-426E-40DD-AFC4-6F175D3DCCD1}">
              <a14:hiddenFill xmlns:a14="http://schemas.microsoft.com/office/drawing/2010/main">
                <a:solidFill>
                  <a:srgbClr val="FFFFFF"/>
                </a:solidFill>
              </a14:hiddenFill>
            </a:ext>
          </a:extLst>
        </p:spPr>
      </p:pic>
      <p:sp>
        <p:nvSpPr>
          <p:cNvPr id="7" name="Segnaposto piè di pagina 5"/>
          <p:cNvSpPr>
            <a:spLocks noGrp="1"/>
          </p:cNvSpPr>
          <p:nvPr>
            <p:ph type="ftr" sz="quarter" idx="11"/>
          </p:nvPr>
        </p:nvSpPr>
        <p:spPr>
          <a:xfrm>
            <a:off x="251520" y="6356350"/>
            <a:ext cx="8568952" cy="365125"/>
          </a:xfr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Advanced Accelerator Physics Course 2015</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3717637068"/>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Solo titolo">
    <p:bg>
      <p:bgPr>
        <a:solidFill>
          <a:schemeClr val="bg1"/>
        </a:solidFill>
        <a:effectLst/>
      </p:bgPr>
    </p:bg>
    <p:spTree>
      <p:nvGrpSpPr>
        <p:cNvPr id="1" name=""/>
        <p:cNvGrpSpPr/>
        <p:nvPr/>
      </p:nvGrpSpPr>
      <p:grpSpPr>
        <a:xfrm>
          <a:off x="0" y="0"/>
          <a:ext cx="0" cy="0"/>
          <a:chOff x="0" y="0"/>
          <a:chExt cx="0" cy="0"/>
        </a:xfrm>
      </p:grpSpPr>
      <p:sp>
        <p:nvSpPr>
          <p:cNvPr id="22" name="Titolo 1"/>
          <p:cNvSpPr>
            <a:spLocks noGrp="1"/>
          </p:cNvSpPr>
          <p:nvPr>
            <p:ph type="title"/>
          </p:nvPr>
        </p:nvSpPr>
        <p:spPr>
          <a:xfrm>
            <a:off x="1962462" y="282374"/>
            <a:ext cx="7146042" cy="469731"/>
          </a:xfrm>
          <a:prstGeom prst="rect">
            <a:avLst/>
          </a:prstGeom>
          <a:solidFill>
            <a:srgbClr val="0070C0"/>
          </a:solidFill>
          <a:effectLst>
            <a:outerShdw blurRad="50800" dist="63500" dir="2700000" algn="tl" rotWithShape="0">
              <a:prstClr val="black">
                <a:alpha val="40000"/>
              </a:prstClr>
            </a:outerShdw>
          </a:effectLst>
        </p:spPr>
        <p:txBody>
          <a:bodyPr>
            <a:noAutofit/>
          </a:bodyPr>
          <a:lstStyle>
            <a:lvl1pPr algn="l">
              <a:defRPr sz="28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it-IT" dirty="0" smtClean="0"/>
              <a:t>Fare clic per modificare lo stile del titolo</a:t>
            </a:r>
            <a:endParaRPr lang="en-US" dirty="0"/>
          </a:p>
        </p:txBody>
      </p:sp>
      <p:sp>
        <p:nvSpPr>
          <p:cNvPr id="6" name="Segnaposto contenuto 4"/>
          <p:cNvSpPr>
            <a:spLocks noGrp="1"/>
          </p:cNvSpPr>
          <p:nvPr>
            <p:ph idx="1"/>
          </p:nvPr>
        </p:nvSpPr>
        <p:spPr>
          <a:xfrm>
            <a:off x="467544" y="1600201"/>
            <a:ext cx="8147248" cy="3196952"/>
          </a:xfrm>
        </p:spPr>
        <p:txBody>
          <a:bodyPr/>
          <a:lstStyle>
            <a:lvl1pPr>
              <a:defRPr>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cxnSp>
        <p:nvCxnSpPr>
          <p:cNvPr id="11" name="Connettore 1 10"/>
          <p:cNvCxnSpPr/>
          <p:nvPr userDrawn="1"/>
        </p:nvCxnSpPr>
        <p:spPr>
          <a:xfrm>
            <a:off x="8460020" y="6371739"/>
            <a:ext cx="412" cy="325849"/>
          </a:xfrm>
          <a:prstGeom prst="line">
            <a:avLst/>
          </a:prstGeom>
          <a:ln>
            <a:solidFill>
              <a:schemeClr val="bg1">
                <a:lumMod val="50000"/>
              </a:schemeClr>
            </a:solidFill>
          </a:ln>
        </p:spPr>
        <p:style>
          <a:lnRef idx="1">
            <a:schemeClr val="accent5"/>
          </a:lnRef>
          <a:fillRef idx="0">
            <a:schemeClr val="accent5"/>
          </a:fillRef>
          <a:effectRef idx="0">
            <a:schemeClr val="accent5"/>
          </a:effectRef>
          <a:fontRef idx="minor">
            <a:schemeClr val="tx1"/>
          </a:fontRef>
        </p:style>
      </p:cxnSp>
      <p:sp>
        <p:nvSpPr>
          <p:cNvPr id="5" name="CasellaDiTesto 4"/>
          <p:cNvSpPr txBox="1"/>
          <p:nvPr userDrawn="1"/>
        </p:nvSpPr>
        <p:spPr>
          <a:xfrm>
            <a:off x="8532440" y="6349997"/>
            <a:ext cx="576064"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fld id="{35C3533D-D346-4746-A382-458F3767D6EF}" type="slidenum">
              <a:rPr kumimoji="0" lang="it-IT" sz="1800" b="0" i="0" u="none" strike="noStrike" kern="1200" cap="none" spc="0" normalizeH="0" baseline="0" noProof="0" smtClean="0">
                <a:ln>
                  <a:noFill/>
                </a:ln>
                <a:solidFill>
                  <a:prstClr val="white">
                    <a:lumMod val="50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a:t>
            </a:fld>
            <a:endParaRPr kumimoji="0" lang="it-IT" sz="1800" b="0" i="0" u="none" strike="noStrike" kern="1200" cap="none" spc="0" normalizeH="0" baseline="0" noProof="0" dirty="0">
              <a:ln>
                <a:noFill/>
              </a:ln>
              <a:solidFill>
                <a:prstClr val="white">
                  <a:lumMod val="50000"/>
                </a:prstClr>
              </a:solidFill>
              <a:effectLst/>
              <a:uLnTx/>
              <a:uFillTx/>
              <a:latin typeface="Arial" charset="0"/>
              <a:ea typeface="+mn-ea"/>
              <a:cs typeface="+mn-cs"/>
            </a:endParaRPr>
          </a:p>
        </p:txBody>
      </p:sp>
      <p:sp>
        <p:nvSpPr>
          <p:cNvPr id="13" name="Rettangolo 12"/>
          <p:cNvSpPr/>
          <p:nvPr userDrawn="1"/>
        </p:nvSpPr>
        <p:spPr>
          <a:xfrm>
            <a:off x="78280" y="6365386"/>
            <a:ext cx="1469383" cy="338554"/>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prstClr val="black">
                    <a:lumMod val="50000"/>
                    <a:lumOff val="50000"/>
                  </a:prstClr>
                </a:solidFill>
                <a:effectLst/>
                <a:uLnTx/>
                <a:uFillTx/>
                <a:latin typeface="Arial" charset="0"/>
                <a:ea typeface="+mn-ea"/>
                <a:cs typeface="+mn-cs"/>
              </a:rPr>
              <a:t>A. Cianchi</a:t>
            </a:r>
            <a:endParaRPr kumimoji="0" lang="en-US" sz="1600" b="0" i="0" u="none" strike="noStrike" kern="1200" cap="none" spc="0" normalizeH="0" baseline="0" noProof="0" dirty="0">
              <a:ln>
                <a:noFill/>
              </a:ln>
              <a:solidFill>
                <a:prstClr val="black">
                  <a:lumMod val="50000"/>
                  <a:lumOff val="50000"/>
                </a:prstClr>
              </a:solidFill>
              <a:effectLst/>
              <a:uLnTx/>
              <a:uFillTx/>
              <a:latin typeface="Arial" charset="0"/>
              <a:ea typeface="+mn-ea"/>
              <a:cs typeface="+mn-cs"/>
            </a:endParaRPr>
          </a:p>
        </p:txBody>
      </p:sp>
      <p:pic>
        <p:nvPicPr>
          <p:cNvPr id="106498" name="Picture 2" descr="http://cas.web.cern.ch/cas/CASlogo.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23528" y="188640"/>
            <a:ext cx="1058649" cy="676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369703"/>
      </p:ext>
    </p:extLst>
  </p:cSld>
  <p:clrMapOvr>
    <a:masterClrMapping/>
  </p:clrMapOvr>
  <p:timing>
    <p:tnLst>
      <p:par>
        <p:cTn id="1" dur="indefinite" restart="never" nodeType="tmRoot"/>
      </p:par>
    </p:tnLst>
  </p:timing>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2771800" y="53752"/>
            <a:ext cx="5915000" cy="926976"/>
          </a:xfrm>
          <a:prstGeom prst="rect">
            <a:avLst/>
          </a:prstGeom>
        </p:spPr>
        <p:txBody>
          <a:bodyPr/>
          <a:lstStyle>
            <a:lvl1pPr>
              <a:defRPr>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it-IT" smtClean="0"/>
              <a:t>Fare clic per modificare lo stile del titolo</a:t>
            </a:r>
            <a:endParaRPr lang="en-US" dirty="0"/>
          </a:p>
        </p:txBody>
      </p:sp>
      <p:sp>
        <p:nvSpPr>
          <p:cNvPr id="3" name="Segnaposto contenuto 2"/>
          <p:cNvSpPr>
            <a:spLocks noGrp="1"/>
          </p:cNvSpPr>
          <p:nvPr>
            <p:ph sz="half" idx="1"/>
          </p:nvPr>
        </p:nvSpPr>
        <p:spPr>
          <a:xfrm>
            <a:off x="457200" y="1600200"/>
            <a:ext cx="4038600" cy="4525963"/>
          </a:xfrm>
        </p:spPr>
        <p:txBody>
          <a:bodyPr/>
          <a:lstStyle>
            <a:lvl1pPr>
              <a:defRPr sz="28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4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20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8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8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Segnaposto contenuto 3"/>
          <p:cNvSpPr>
            <a:spLocks noGrp="1"/>
          </p:cNvSpPr>
          <p:nvPr>
            <p:ph sz="half" idx="2"/>
          </p:nvPr>
        </p:nvSpPr>
        <p:spPr>
          <a:xfrm>
            <a:off x="4648200" y="1600200"/>
            <a:ext cx="4038600" cy="4525963"/>
          </a:xfrm>
        </p:spPr>
        <p:txBody>
          <a:bodyPr/>
          <a:lstStyle>
            <a:lvl1pPr>
              <a:defRPr sz="28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4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20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8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8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Segnaposto data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64B53233-28A5-4BE6-9ECF-91943AB1B905}" type="datetimeFigureOut">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2/12/2018</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6" name="Segnaposto piè di pagina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Advanced Accelerator Physics Course 2015</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
        <p:nvSpPr>
          <p:cNvPr id="7" name="Segnaposto numero diapositiva 6"/>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552226970"/>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771800" y="53752"/>
            <a:ext cx="5915000" cy="926976"/>
          </a:xfrm>
          <a:prstGeom prst="rect">
            <a:avLst/>
          </a:prstGeom>
        </p:spPr>
        <p:txBody>
          <a:bodyPr>
            <a:noAutofit/>
          </a:bodyPr>
          <a:lstStyle>
            <a:lvl1pPr>
              <a:defRPr sz="4000">
                <a:solidFill>
                  <a:schemeClr val="bg1"/>
                </a:solidFill>
              </a:defRPr>
            </a:lvl1pPr>
          </a:lstStyle>
          <a:p>
            <a:r>
              <a:rPr lang="it-IT" smtClean="0"/>
              <a:t>Fare clic per modificare lo stile del titolo</a:t>
            </a:r>
            <a:endParaRPr lang="en-US" dirty="0"/>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0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18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6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6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atin typeface="Open Sans Semibold" panose="020B0706030804020204" pitchFamily="34" charset="0"/>
                <a:ea typeface="Open Sans Semibold" panose="020B0706030804020204" pitchFamily="34" charset="0"/>
                <a:cs typeface="Open Sans Semibold" panose="020B0706030804020204" pitchFamily="34" charset="0"/>
              </a:defRPr>
            </a:lvl1pPr>
            <a:lvl2pPr>
              <a:defRPr sz="2000">
                <a:latin typeface="Open Sans Semibold" panose="020B0706030804020204" pitchFamily="34" charset="0"/>
                <a:ea typeface="Open Sans Semibold" panose="020B0706030804020204" pitchFamily="34" charset="0"/>
                <a:cs typeface="Open Sans Semibold" panose="020B0706030804020204" pitchFamily="34" charset="0"/>
              </a:defRPr>
            </a:lvl2pPr>
            <a:lvl3pPr>
              <a:defRPr sz="1800">
                <a:latin typeface="Open Sans Semibold" panose="020B0706030804020204" pitchFamily="34" charset="0"/>
                <a:ea typeface="Open Sans Semibold" panose="020B0706030804020204" pitchFamily="34" charset="0"/>
                <a:cs typeface="Open Sans Semibold" panose="020B0706030804020204" pitchFamily="34" charset="0"/>
              </a:defRPr>
            </a:lvl3pPr>
            <a:lvl4pPr>
              <a:defRPr sz="1600">
                <a:latin typeface="Open Sans Semibold" panose="020B0706030804020204" pitchFamily="34" charset="0"/>
                <a:ea typeface="Open Sans Semibold" panose="020B0706030804020204" pitchFamily="34" charset="0"/>
                <a:cs typeface="Open Sans Semibold" panose="020B0706030804020204" pitchFamily="34" charset="0"/>
              </a:defRPr>
            </a:lvl4pPr>
            <a:lvl5pPr>
              <a:defRPr sz="1600">
                <a:latin typeface="Open Sans Semibold" panose="020B0706030804020204" pitchFamily="34" charset="0"/>
                <a:ea typeface="Open Sans Semibold" panose="020B0706030804020204" pitchFamily="34" charset="0"/>
                <a:cs typeface="Open Sans Semibold" panose="020B0706030804020204" pitchFamily="34" charset="0"/>
              </a:defRPr>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Segnaposto data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64B53233-28A5-4BE6-9ECF-91943AB1B905}" type="datetimeFigureOut">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2/12/2018</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8" name="Segnaposto piè di pagina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9" name="Segnaposto numero diapositiva 8"/>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330434867"/>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11B8A333-2A72-4206-9B18-93EAA842E2C4}" type="datetimeFigureOut">
              <a:rPr kumimoji="0" lang="it-IT"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12/02/2018</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3" name="Segnaposto piè di pagina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4" name="Segnaposto numero diapositiva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062C209-8CA3-4058-92CA-45BF53264E20}" type="slidenum">
              <a:rPr kumimoji="0" lang="it-IT"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0417778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C95016-B64A-4CF1-AD52-1171AF6035A6}" type="datetime1">
              <a:rPr lang="en-US" smtClean="0"/>
              <a:t>2/12/2018</a:t>
            </a:fld>
            <a:endParaRPr lang="en-US"/>
          </a:p>
        </p:txBody>
      </p:sp>
      <p:sp>
        <p:nvSpPr>
          <p:cNvPr id="3" name="Footer Placeholder 2"/>
          <p:cNvSpPr>
            <a:spLocks noGrp="1"/>
          </p:cNvSpPr>
          <p:nvPr>
            <p:ph type="ftr" sz="quarter" idx="11"/>
          </p:nvPr>
        </p:nvSpPr>
        <p:spPr/>
        <p:txBody>
          <a:bodyPr/>
          <a:lstStyle/>
          <a:p>
            <a:r>
              <a:rPr lang="en-US" smtClean="0"/>
              <a:t>H.Schmickler, CERN</a:t>
            </a:r>
            <a:endParaRPr lang="en-US"/>
          </a:p>
        </p:txBody>
      </p:sp>
      <p:sp>
        <p:nvSpPr>
          <p:cNvPr id="4" name="Slide Number Placeholder 3"/>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_Solo titolo">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a:xfrm>
            <a:off x="6876256" y="26827"/>
            <a:ext cx="2133600" cy="365125"/>
          </a:xfrm>
        </p:spPr>
        <p:txBody>
          <a:bodyPr/>
          <a:lstStyle>
            <a:lvl1pPr>
              <a:defRPr>
                <a:solidFill>
                  <a:schemeClr val="bg1"/>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dirty="0">
              <a:ln>
                <a:noFill/>
              </a:ln>
              <a:solidFill>
                <a:prstClr val="white"/>
              </a:solidFill>
              <a:effectLst/>
              <a:uLnTx/>
              <a:uFillTx/>
              <a:latin typeface="Arial" charset="0"/>
              <a:ea typeface="+mn-ea"/>
              <a:cs typeface="+mn-cs"/>
            </a:endParaRPr>
          </a:p>
        </p:txBody>
      </p:sp>
      <p:sp>
        <p:nvSpPr>
          <p:cNvPr id="20" name="CasellaDiTesto 19"/>
          <p:cNvSpPr txBox="1"/>
          <p:nvPr userDrawn="1"/>
        </p:nvSpPr>
        <p:spPr>
          <a:xfrm>
            <a:off x="152400" y="6400800"/>
            <a:ext cx="8686800" cy="307777"/>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smtClean="0">
                <a:ln>
                  <a:noFill/>
                </a:ln>
                <a:solidFill>
                  <a:prstClr val="black">
                    <a:lumMod val="50000"/>
                    <a:lumOff val="50000"/>
                  </a:prstClr>
                </a:solidFill>
                <a:effectLst/>
                <a:uLnTx/>
                <a:uFillTx/>
                <a:latin typeface="Calibri"/>
                <a:ea typeface="+mn-ea"/>
                <a:cs typeface="+mn-cs"/>
              </a:rPr>
              <a:t>A. Cianchi  New challenges in emittance measurements	SIF – Pisa 2014</a:t>
            </a:r>
            <a:endParaRPr kumimoji="0" lang="en-US" sz="1400" b="0" i="0" u="none" strike="noStrike" kern="1200" cap="none" spc="0" normalizeH="0" baseline="0" noProof="0" dirty="0">
              <a:ln>
                <a:noFill/>
              </a:ln>
              <a:solidFill>
                <a:prstClr val="black">
                  <a:lumMod val="50000"/>
                  <a:lumOff val="50000"/>
                </a:prstClr>
              </a:solidFill>
              <a:effectLst/>
              <a:uLnTx/>
              <a:uFillTx/>
              <a:latin typeface="Calibri"/>
              <a:ea typeface="+mn-ea"/>
              <a:cs typeface="+mn-cs"/>
            </a:endParaRPr>
          </a:p>
        </p:txBody>
      </p:sp>
      <p:sp>
        <p:nvSpPr>
          <p:cNvPr id="22" name="Titolo 1"/>
          <p:cNvSpPr>
            <a:spLocks noGrp="1"/>
          </p:cNvSpPr>
          <p:nvPr>
            <p:ph type="title"/>
          </p:nvPr>
        </p:nvSpPr>
        <p:spPr>
          <a:xfrm>
            <a:off x="107504" y="53752"/>
            <a:ext cx="8229600" cy="926976"/>
          </a:xfrm>
          <a:prstGeom prst="rect">
            <a:avLst/>
          </a:prstGeom>
        </p:spPr>
        <p:txBody>
          <a:bodyPr>
            <a:normAutofit/>
          </a:bodyPr>
          <a:lstStyle>
            <a:lvl1pPr algn="l">
              <a:defRPr sz="3600">
                <a:solidFill>
                  <a:schemeClr val="bg1"/>
                </a:solidFill>
              </a:defRPr>
            </a:lvl1pPr>
          </a:lstStyle>
          <a:p>
            <a:r>
              <a:rPr lang="it-IT" dirty="0" smtClean="0"/>
              <a:t>Fare clic per modificare lo stile del titolo</a:t>
            </a:r>
            <a:endParaRPr lang="en-US" dirty="0"/>
          </a:p>
        </p:txBody>
      </p:sp>
    </p:spTree>
    <p:extLst>
      <p:ext uri="{BB962C8B-B14F-4D97-AF65-F5344CB8AC3E}">
        <p14:creationId xmlns:p14="http://schemas.microsoft.com/office/powerpoint/2010/main" val="16118765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txAndObj">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900113" y="620713"/>
            <a:ext cx="7158037" cy="744537"/>
          </a:xfrm>
          <a:prstGeom prst="rect">
            <a:avLst/>
          </a:prstGeo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949325" y="1981200"/>
            <a:ext cx="3754438"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856163" y="1981200"/>
            <a:ext cx="3754437"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6"/>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6" name="Rectangle 7"/>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Cern</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Acceleator</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School</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Chios</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2011</a:t>
            </a:r>
            <a:endParaRPr kumimoji="0" lang="it-IT"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
        <p:nvSpPr>
          <p:cNvPr id="7" name="Rectangle 8"/>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A88403D-B794-4063-87CC-C173D365FE4B}" type="slidenum">
              <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8404487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6"/>
          <p:cNvSpPr>
            <a:spLocks noGrp="1" noChangeArrowheads="1"/>
          </p:cNvSpPr>
          <p:nvPr>
            <p:ph type="dt" sz="half" idx="10"/>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5" name="Rectangle 7"/>
          <p:cNvSpPr>
            <a:spLocks noGrp="1" noChangeArrowheads="1"/>
          </p:cNvSpPr>
          <p:nvPr>
            <p:ph type="ftr" sz="quarter" idx="11"/>
          </p:nvPr>
        </p:nvSpPr>
        <p:spPr>
          <a:ln/>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Cern</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Acceleator</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School</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a:t>
            </a:r>
            <a:r>
              <a:rPr kumimoji="0" lang="it-IT" sz="1200" b="0" i="0" u="none" strike="noStrike" kern="1200" cap="none" spc="0" normalizeH="0" baseline="0" noProof="0" dirty="0" err="1" smtClean="0">
                <a:ln>
                  <a:noFill/>
                </a:ln>
                <a:solidFill>
                  <a:prstClr val="black">
                    <a:tint val="75000"/>
                  </a:prstClr>
                </a:solidFill>
                <a:effectLst/>
                <a:uLnTx/>
                <a:uFillTx/>
                <a:latin typeface="Arial" charset="0"/>
                <a:ea typeface="+mn-ea"/>
                <a:cs typeface="+mn-cs"/>
              </a:rPr>
              <a:t>Chios</a:t>
            </a:r>
            <a:r>
              <a:rPr kumimoji="0" lang="it-IT" sz="1200" b="0" i="0" u="none" strike="noStrike" kern="1200" cap="none" spc="0" normalizeH="0" baseline="0" noProof="0" dirty="0" smtClean="0">
                <a:ln>
                  <a:noFill/>
                </a:ln>
                <a:solidFill>
                  <a:prstClr val="black">
                    <a:tint val="75000"/>
                  </a:prstClr>
                </a:solidFill>
                <a:effectLst/>
                <a:uLnTx/>
                <a:uFillTx/>
                <a:latin typeface="Arial" charset="0"/>
                <a:ea typeface="+mn-ea"/>
                <a:cs typeface="+mn-cs"/>
              </a:rPr>
              <a:t> 2011</a:t>
            </a:r>
            <a:endParaRPr kumimoji="0" lang="it-IT" sz="1200" b="0" i="0" u="none" strike="noStrike" kern="1200" cap="none" spc="0" normalizeH="0" baseline="0" noProof="0" dirty="0">
              <a:ln>
                <a:noFill/>
              </a:ln>
              <a:solidFill>
                <a:prstClr val="black">
                  <a:tint val="75000"/>
                </a:prstClr>
              </a:solidFill>
              <a:effectLst/>
              <a:uLnTx/>
              <a:uFillTx/>
              <a:latin typeface="Arial" charset="0"/>
              <a:ea typeface="+mn-ea"/>
              <a:cs typeface="+mn-cs"/>
            </a:endParaRPr>
          </a:p>
        </p:txBody>
      </p:sp>
      <p:sp>
        <p:nvSpPr>
          <p:cNvPr id="6" name="Rectangle 8"/>
          <p:cNvSpPr>
            <a:spLocks noGrp="1" noChangeArrowheads="1"/>
          </p:cNvSpPr>
          <p:nvPr>
            <p:ph type="sldNum" sz="quarter" idx="12"/>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952A44D1-4EA7-48BE-A52B-240574401809}" type="slidenum">
              <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it-IT"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22960813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kumimoji="0" lang="it-IT" dirty="0" smtClean="0"/>
              <a:t>Fare clic per modificare lo stile del titolo</a:t>
            </a:r>
            <a:endParaRPr kumimoji="0" lang="en-US" dirty="0"/>
          </a:p>
        </p:txBody>
      </p:sp>
      <p:sp>
        <p:nvSpPr>
          <p:cNvPr id="8" name="Segnaposto contenuto 7"/>
          <p:cNvSpPr>
            <a:spLocks noGrp="1"/>
          </p:cNvSpPr>
          <p:nvPr>
            <p:ph sz="quarter" idx="1"/>
          </p:nvPr>
        </p:nvSpPr>
        <p:spPr>
          <a:xfrm>
            <a:off x="457200" y="1219200"/>
            <a:ext cx="8229600" cy="4937760"/>
          </a:xfrm>
        </p:spPr>
        <p:txBody>
          <a:bodyPr/>
          <a:lstStyle>
            <a:lvl1pPr>
              <a:defRPr>
                <a:latin typeface="Helvetica Neue Light"/>
                <a:ea typeface="Malgun Gothic" panose="020B0503020000020004" pitchFamily="34" charset="-127"/>
              </a:defRPr>
            </a:lvl1pPr>
            <a:lvl2pPr>
              <a:defRPr>
                <a:latin typeface="Helvetica Neue Light"/>
                <a:ea typeface="Malgun Gothic" panose="020B0503020000020004" pitchFamily="34" charset="-127"/>
              </a:defRPr>
            </a:lvl2pPr>
            <a:lvl3pPr>
              <a:defRPr>
                <a:latin typeface="Helvetica Neue Light"/>
                <a:ea typeface="Malgun Gothic" panose="020B0503020000020004" pitchFamily="34" charset="-127"/>
              </a:defRPr>
            </a:lvl3pPr>
            <a:lvl4pPr>
              <a:defRPr>
                <a:latin typeface="Helvetica Neue Light"/>
                <a:ea typeface="Malgun Gothic" panose="020B0503020000020004" pitchFamily="34" charset="-127"/>
              </a:defRPr>
            </a:lvl4pPr>
            <a:lvl5pPr>
              <a:defRPr>
                <a:latin typeface="Helvetica Neue Light"/>
                <a:ea typeface="Malgun Gothic" panose="020B0503020000020004" pitchFamily="34" charset="-127"/>
              </a:defRPr>
            </a:lvl5pPr>
          </a:lstStyle>
          <a:p>
            <a:pPr lvl="0" eaLnBrk="1" latinLnBrk="0" hangingPunct="1"/>
            <a:r>
              <a:rPr lang="it-IT" dirty="0" smtClean="0"/>
              <a:t>Fare clic per modificare stili del testo dello schema</a:t>
            </a:r>
          </a:p>
          <a:p>
            <a:pPr lvl="1" eaLnBrk="1" latinLnBrk="0" hangingPunct="1"/>
            <a:r>
              <a:rPr lang="it-IT" dirty="0" smtClean="0"/>
              <a:t>Secondo livello</a:t>
            </a:r>
          </a:p>
          <a:p>
            <a:pPr lvl="2" eaLnBrk="1" latinLnBrk="0" hangingPunct="1"/>
            <a:r>
              <a:rPr lang="it-IT" dirty="0" smtClean="0"/>
              <a:t>Terzo livello</a:t>
            </a:r>
          </a:p>
          <a:p>
            <a:pPr lvl="3" eaLnBrk="1" latinLnBrk="0" hangingPunct="1"/>
            <a:r>
              <a:rPr lang="it-IT" dirty="0" smtClean="0"/>
              <a:t>Quarto livello</a:t>
            </a:r>
          </a:p>
          <a:p>
            <a:pPr lvl="4" eaLnBrk="1" latinLnBrk="0" hangingPunct="1"/>
            <a:r>
              <a:rPr lang="it-IT" dirty="0" smtClean="0"/>
              <a:t>Quinto livello</a:t>
            </a:r>
            <a:endParaRPr kumimoji="0" lang="en-US" dirty="0"/>
          </a:p>
        </p:txBody>
      </p:sp>
    </p:spTree>
    <p:extLst>
      <p:ext uri="{BB962C8B-B14F-4D97-AF65-F5344CB8AC3E}">
        <p14:creationId xmlns:p14="http://schemas.microsoft.com/office/powerpoint/2010/main" val="48200380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BFEF02-E7A0-492B-88CE-608593A61CAB}" type="datetime1">
              <a:rPr lang="en-US" smtClean="0"/>
              <a:t>2/12/2018</a:t>
            </a:fld>
            <a:endParaRPr lang="en-US"/>
          </a:p>
        </p:txBody>
      </p:sp>
      <p:sp>
        <p:nvSpPr>
          <p:cNvPr id="6" name="Footer Placeholder 5"/>
          <p:cNvSpPr>
            <a:spLocks noGrp="1"/>
          </p:cNvSpPr>
          <p:nvPr>
            <p:ph type="ftr" sz="quarter" idx="11"/>
          </p:nvPr>
        </p:nvSpPr>
        <p:spPr/>
        <p:txBody>
          <a:bodyPr/>
          <a:lstStyle/>
          <a:p>
            <a:r>
              <a:rPr lang="en-US" smtClean="0"/>
              <a:t>H.Schmickler, CERN</a:t>
            </a:r>
            <a:endParaRPr lang="en-US"/>
          </a:p>
        </p:txBody>
      </p:sp>
      <p:sp>
        <p:nvSpPr>
          <p:cNvPr id="7" name="Slide Number Placeholder 6"/>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1C10BE-7D14-4F13-B476-F8FB56E008F3}" type="datetime1">
              <a:rPr lang="en-US" smtClean="0"/>
              <a:t>2/12/2018</a:t>
            </a:fld>
            <a:endParaRPr lang="en-US"/>
          </a:p>
        </p:txBody>
      </p:sp>
      <p:sp>
        <p:nvSpPr>
          <p:cNvPr id="6" name="Footer Placeholder 5"/>
          <p:cNvSpPr>
            <a:spLocks noGrp="1"/>
          </p:cNvSpPr>
          <p:nvPr>
            <p:ph type="ftr" sz="quarter" idx="11"/>
          </p:nvPr>
        </p:nvSpPr>
        <p:spPr/>
        <p:txBody>
          <a:bodyPr/>
          <a:lstStyle/>
          <a:p>
            <a:r>
              <a:rPr lang="en-US" smtClean="0"/>
              <a:t>H.Schmickler, CERN</a:t>
            </a:r>
            <a:endParaRPr lang="en-US"/>
          </a:p>
        </p:txBody>
      </p:sp>
      <p:sp>
        <p:nvSpPr>
          <p:cNvPr id="7" name="Slide Number Placeholder 6"/>
          <p:cNvSpPr>
            <a:spLocks noGrp="1"/>
          </p:cNvSpPr>
          <p:nvPr>
            <p:ph type="sldNum" sz="quarter" idx="12"/>
          </p:nvPr>
        </p:nvSpPr>
        <p:spPr/>
        <p:txBody>
          <a:bodyPr/>
          <a:lstStyle/>
          <a:p>
            <a:fld id="{07CB4EDF-7DE6-4369-B527-B79B2EF0026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10" Type="http://schemas.openxmlformats.org/officeDocument/2006/relationships/theme" Target="../theme/theme4.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5" Type="http://schemas.openxmlformats.org/officeDocument/2006/relationships/slideLayout" Target="../slideLayouts/slideLayout60.xml"/><Relationship Id="rId10" Type="http://schemas.openxmlformats.org/officeDocument/2006/relationships/theme" Target="../theme/theme6.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5" Type="http://schemas.openxmlformats.org/officeDocument/2006/relationships/slideLayout" Target="../slideLayouts/slideLayout69.xml"/><Relationship Id="rId10" Type="http://schemas.openxmlformats.org/officeDocument/2006/relationships/theme" Target="../theme/theme7.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1597" y="152400"/>
            <a:ext cx="5798404" cy="563562"/>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914400"/>
            <a:ext cx="8229600" cy="5257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FCA6AB-A53A-48B6-B810-5B4D6DA10476}" type="datetime1">
              <a:rPr lang="en-US" smtClean="0"/>
              <a:t>2/12/2018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err="1" smtClean="0"/>
              <a:t>H.Schmickler</a:t>
            </a:r>
            <a:r>
              <a:rPr lang="en-US" dirty="0" smtClean="0"/>
              <a:t>, CERN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CB4EDF-7DE6-4369-B527-B79B2EF0026D}" type="slidenum">
              <a:rPr lang="en-US" smtClean="0"/>
              <a:pPr/>
              <a:t>‹#›</a:t>
            </a:fld>
            <a:endParaRPr lang="en-US"/>
          </a:p>
        </p:txBody>
      </p:sp>
      <p:pic>
        <p:nvPicPr>
          <p:cNvPr id="7" name="Picture 6" descr="CASlogo-01.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71326" y="76200"/>
            <a:ext cx="1352674" cy="907055"/>
          </a:xfrm>
          <a:prstGeom prst="rect">
            <a:avLst/>
          </a:prstGeom>
        </p:spPr>
      </p:pic>
      <p:pic>
        <p:nvPicPr>
          <p:cNvPr id="8" name="Picture 7"/>
          <p:cNvPicPr>
            <a:picLocks noChangeAspect="1"/>
          </p:cNvPicPr>
          <p:nvPr userDrawn="1"/>
        </p:nvPicPr>
        <p:blipFill>
          <a:blip r:embed="rId15"/>
          <a:stretch>
            <a:fillRect/>
          </a:stretch>
        </p:blipFill>
        <p:spPr>
          <a:xfrm>
            <a:off x="8153400" y="22977"/>
            <a:ext cx="908566" cy="90705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45" r:id="rId12"/>
  </p:sldLayoutIdLst>
  <p:hf hdr="0" dt="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en-US" smtClean="0"/>
              <a:t>Click to edit Master text styles</a:t>
            </a:r>
          </a:p>
          <a:p>
            <a:pPr lvl="1"/>
            <a:r>
              <a:rPr lang="de-DE" altLang="en-US" smtClean="0"/>
              <a:t>Second level</a:t>
            </a:r>
          </a:p>
          <a:p>
            <a:pPr lvl="2"/>
            <a:r>
              <a:rPr lang="de-DE" altLang="en-US" smtClean="0"/>
              <a:t>Third level</a:t>
            </a:r>
          </a:p>
          <a:p>
            <a:pPr lvl="3"/>
            <a:r>
              <a:rPr lang="de-DE" altLang="en-US" smtClean="0"/>
              <a:t>Fourth level</a:t>
            </a:r>
          </a:p>
          <a:p>
            <a:pPr lvl="4"/>
            <a:r>
              <a:rPr lang="de-DE"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i="0">
                <a:latin typeface="Arial" charset="0"/>
                <a:ea typeface="ＭＳ Ｐゴシック" charset="0"/>
                <a:cs typeface="ＭＳ Ｐゴシック" charset="0"/>
              </a:defRPr>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b="0" i="0">
                <a:latin typeface="Arial" charset="0"/>
                <a:ea typeface="ＭＳ Ｐゴシック" charset="0"/>
                <a:cs typeface="ＭＳ Ｐゴシック" charset="0"/>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i="0" smtClean="0">
                <a:latin typeface="Arial" panose="020B0604020202020204" pitchFamily="34" charset="0"/>
              </a:defRPr>
            </a:lvl1pPr>
          </a:lstStyle>
          <a:p>
            <a:pPr fontAlgn="base">
              <a:spcBef>
                <a:spcPct val="0"/>
              </a:spcBef>
              <a:spcAft>
                <a:spcPct val="0"/>
              </a:spcAft>
              <a:defRPr/>
            </a:pPr>
            <a:fld id="{2FB6432D-5D40-43E6-AD82-B24DF61A4FC0}" type="slidenum">
              <a:rPr lang="de-DE" altLang="en-US">
                <a:solidFill>
                  <a:srgbClr val="000000"/>
                </a:solidFill>
                <a:ea typeface="MS PGothic" panose="020B0600070205080204" pitchFamily="34" charset="-128"/>
              </a:rPr>
              <a:pPr fontAlgn="base">
                <a:spcBef>
                  <a:spcPct val="0"/>
                </a:spcBef>
                <a:spcAft>
                  <a:spcPct val="0"/>
                </a:spcAft>
                <a:defRPr/>
              </a:pPr>
              <a:t>‹#›</a:t>
            </a:fld>
            <a:endParaRPr lang="de-DE" altLang="en-US">
              <a:solidFill>
                <a:srgbClr val="000000"/>
              </a:solidFill>
              <a:ea typeface="MS PGothic" panose="020B0600070205080204" pitchFamily="34" charset="-128"/>
            </a:endParaRPr>
          </a:p>
        </p:txBody>
      </p:sp>
    </p:spTree>
    <p:extLst>
      <p:ext uri="{BB962C8B-B14F-4D97-AF65-F5344CB8AC3E}">
        <p14:creationId xmlns:p14="http://schemas.microsoft.com/office/powerpoint/2010/main" val="31229226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ＭＳ Ｐゴシック" pitchFamily="-105" charset="-128"/>
        </a:defRPr>
      </a:lvl1pPr>
      <a:lvl2pPr algn="ctr" rtl="0" eaLnBrk="0" fontAlgn="base" hangingPunct="0">
        <a:spcBef>
          <a:spcPct val="0"/>
        </a:spcBef>
        <a:spcAft>
          <a:spcPct val="0"/>
        </a:spcAft>
        <a:defRPr sz="4400">
          <a:solidFill>
            <a:schemeClr val="tx2"/>
          </a:solidFill>
          <a:latin typeface="Arial" pitchFamily="-105" charset="0"/>
          <a:ea typeface="MS PGothic" panose="020B0600070205080204" pitchFamily="34" charset="-128"/>
          <a:cs typeface="ＭＳ Ｐゴシック" pitchFamily="-105" charset="-128"/>
        </a:defRPr>
      </a:lvl2pPr>
      <a:lvl3pPr algn="ctr" rtl="0" eaLnBrk="0" fontAlgn="base" hangingPunct="0">
        <a:spcBef>
          <a:spcPct val="0"/>
        </a:spcBef>
        <a:spcAft>
          <a:spcPct val="0"/>
        </a:spcAft>
        <a:defRPr sz="4400">
          <a:solidFill>
            <a:schemeClr val="tx2"/>
          </a:solidFill>
          <a:latin typeface="Arial" pitchFamily="-105" charset="0"/>
          <a:ea typeface="MS PGothic" panose="020B0600070205080204" pitchFamily="34" charset="-128"/>
          <a:cs typeface="ＭＳ Ｐゴシック" pitchFamily="-105" charset="-128"/>
        </a:defRPr>
      </a:lvl3pPr>
      <a:lvl4pPr algn="ctr" rtl="0" eaLnBrk="0" fontAlgn="base" hangingPunct="0">
        <a:spcBef>
          <a:spcPct val="0"/>
        </a:spcBef>
        <a:spcAft>
          <a:spcPct val="0"/>
        </a:spcAft>
        <a:defRPr sz="4400">
          <a:solidFill>
            <a:schemeClr val="tx2"/>
          </a:solidFill>
          <a:latin typeface="Arial" pitchFamily="-105" charset="0"/>
          <a:ea typeface="MS PGothic" panose="020B0600070205080204" pitchFamily="34" charset="-128"/>
          <a:cs typeface="ＭＳ Ｐゴシック" pitchFamily="-105" charset="-128"/>
        </a:defRPr>
      </a:lvl4pPr>
      <a:lvl5pPr algn="ctr" rtl="0" eaLnBrk="0" fontAlgn="base" hangingPunct="0">
        <a:spcBef>
          <a:spcPct val="0"/>
        </a:spcBef>
        <a:spcAft>
          <a:spcPct val="0"/>
        </a:spcAft>
        <a:defRPr sz="4400">
          <a:solidFill>
            <a:schemeClr val="tx2"/>
          </a:solidFill>
          <a:latin typeface="Arial" pitchFamily="-105" charset="0"/>
          <a:ea typeface="MS PGothic" panose="020B0600070205080204" pitchFamily="34" charset="-128"/>
          <a:cs typeface="ＭＳ Ｐゴシック" pitchFamily="-105" charset="-128"/>
        </a:defRPr>
      </a:lvl5pPr>
      <a:lvl6pPr marL="457200" algn="ctr" rtl="0" fontAlgn="base">
        <a:spcBef>
          <a:spcPct val="0"/>
        </a:spcBef>
        <a:spcAft>
          <a:spcPct val="0"/>
        </a:spcAft>
        <a:defRPr sz="4400">
          <a:solidFill>
            <a:schemeClr val="tx2"/>
          </a:solidFill>
          <a:latin typeface="Arial" pitchFamily="-105" charset="0"/>
        </a:defRPr>
      </a:lvl6pPr>
      <a:lvl7pPr marL="914400" algn="ctr" rtl="0" fontAlgn="base">
        <a:spcBef>
          <a:spcPct val="0"/>
        </a:spcBef>
        <a:spcAft>
          <a:spcPct val="0"/>
        </a:spcAft>
        <a:defRPr sz="4400">
          <a:solidFill>
            <a:schemeClr val="tx2"/>
          </a:solidFill>
          <a:latin typeface="Arial" pitchFamily="-105" charset="0"/>
        </a:defRPr>
      </a:lvl7pPr>
      <a:lvl8pPr marL="1371600" algn="ctr" rtl="0" fontAlgn="base">
        <a:spcBef>
          <a:spcPct val="0"/>
        </a:spcBef>
        <a:spcAft>
          <a:spcPct val="0"/>
        </a:spcAft>
        <a:defRPr sz="4400">
          <a:solidFill>
            <a:schemeClr val="tx2"/>
          </a:solidFill>
          <a:latin typeface="Arial" pitchFamily="-105" charset="0"/>
        </a:defRPr>
      </a:lvl8pPr>
      <a:lvl9pPr marL="1828800" algn="ctr" rtl="0" fontAlgn="base">
        <a:spcBef>
          <a:spcPct val="0"/>
        </a:spcBef>
        <a:spcAft>
          <a:spcPct val="0"/>
        </a:spcAft>
        <a:defRPr sz="4400">
          <a:solidFill>
            <a:schemeClr val="tx2"/>
          </a:solidFill>
          <a:latin typeface="Arial" pitchFamily="-105"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anose="020B0600070205080204" pitchFamily="34" charset="-128"/>
          <a:cs typeface="ＭＳ Ｐゴシック" pitchFamily="-105" charset="-128"/>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5"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5"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5"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5"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r>
              <a:rPr lang="de-DE" smtClean="0">
                <a:solidFill>
                  <a:prstClr val="black">
                    <a:tint val="75000"/>
                  </a:prstClr>
                </a:solidFill>
              </a:rPr>
              <a:t>11 / 10 / 16</a:t>
            </a:r>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r>
              <a:rPr lang="en-US" smtClean="0">
                <a:solidFill>
                  <a:prstClr val="black">
                    <a:tint val="75000"/>
                  </a:prstClr>
                </a:solidFill>
              </a:rPr>
              <a:t>G. Franchetti</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104C05CA-C610-434C-84A8-9067194698D2}"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3245936163"/>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64B53233-28A5-4BE6-9ECF-91943AB1B905}" type="datetimeFigureOut">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2/12/2018</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606840574"/>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Lst>
  <p:timing>
    <p:tnLst>
      <p:par>
        <p:cTn id="1" dur="indefinite" restart="never" nodeType="tmRoot"/>
      </p:par>
    </p:tnLst>
  </p:timing>
  <p:txStyles>
    <p:titleStyle>
      <a:lvl1pPr algn="ctr" defTabSz="914400" rtl="0" eaLnBrk="1" latinLnBrk="0" hangingPunct="1">
        <a:spcBef>
          <a:spcPct val="0"/>
        </a:spcBef>
        <a:buNone/>
        <a:defRPr sz="24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invGray">
      <p:bgPr>
        <a:gradFill rotWithShape="0">
          <a:gsLst>
            <a:gs pos="0">
              <a:schemeClr val="bg2"/>
            </a:gs>
            <a:gs pos="50000">
              <a:schemeClr val="bg1"/>
            </a:gs>
            <a:gs pos="100000">
              <a:schemeClr val="bg2"/>
            </a:gs>
          </a:gsLst>
          <a:lin ang="0" scaled="1"/>
        </a:gradFill>
        <a:effectLst/>
      </p:bgPr>
    </p:bg>
    <p:spTree>
      <p:nvGrpSpPr>
        <p:cNvPr id="1" name=""/>
        <p:cNvGrpSpPr/>
        <p:nvPr/>
      </p:nvGrpSpPr>
      <p:grpSpPr>
        <a:xfrm>
          <a:off x="0" y="0"/>
          <a:ext cx="0" cy="0"/>
          <a:chOff x="0" y="0"/>
          <a:chExt cx="0" cy="0"/>
        </a:xfrm>
      </p:grpSpPr>
      <p:sp>
        <p:nvSpPr>
          <p:cNvPr id="356354" name="Rectangle 2"/>
          <p:cNvSpPr>
            <a:spLocks noChangeArrowheads="1"/>
          </p:cNvSpPr>
          <p:nvPr/>
        </p:nvSpPr>
        <p:spPr bwMode="invGray">
          <a:xfrm>
            <a:off x="8783638" y="444500"/>
            <a:ext cx="360362" cy="3152775"/>
          </a:xfrm>
          <a:prstGeom prst="rect">
            <a:avLst/>
          </a:prstGeom>
          <a:gradFill rotWithShape="0">
            <a:gsLst>
              <a:gs pos="0">
                <a:schemeClr val="bg2"/>
              </a:gs>
              <a:gs pos="50000">
                <a:schemeClr val="hlink"/>
              </a:gs>
              <a:gs pos="100000">
                <a:schemeClr val="bg2"/>
              </a:gs>
            </a:gsLst>
            <a:lin ang="0" scaled="1"/>
          </a:gradFill>
          <a:ln w="9525">
            <a:noFill/>
            <a:miter lim="800000"/>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356355" name="Freeform 3"/>
          <p:cNvSpPr>
            <a:spLocks/>
          </p:cNvSpPr>
          <p:nvPr/>
        </p:nvSpPr>
        <p:spPr bwMode="invGray">
          <a:xfrm>
            <a:off x="3629" y="-10885"/>
            <a:ext cx="9144000" cy="2133600"/>
          </a:xfrm>
          <a:custGeom>
            <a:avLst/>
            <a:gdLst/>
            <a:ahLst/>
            <a:cxnLst>
              <a:cxn ang="0">
                <a:pos x="0" y="0"/>
              </a:cxn>
              <a:cxn ang="0">
                <a:pos x="5760" y="0"/>
              </a:cxn>
              <a:cxn ang="0">
                <a:pos x="5760" y="720"/>
              </a:cxn>
              <a:cxn ang="0">
                <a:pos x="3600" y="624"/>
              </a:cxn>
              <a:cxn ang="0">
                <a:pos x="0" y="1000"/>
              </a:cxn>
              <a:cxn ang="0">
                <a:pos x="0" y="0"/>
              </a:cxn>
            </a:cxnLst>
            <a:rect l="0" t="0" r="r" b="b"/>
            <a:pathLst>
              <a:path w="5760" h="1104">
                <a:moveTo>
                  <a:pt x="0" y="0"/>
                </a:moveTo>
                <a:lnTo>
                  <a:pt x="5760" y="0"/>
                </a:lnTo>
                <a:lnTo>
                  <a:pt x="5760" y="720"/>
                </a:lnTo>
                <a:cubicBezTo>
                  <a:pt x="5400" y="824"/>
                  <a:pt x="4560" y="577"/>
                  <a:pt x="3600" y="624"/>
                </a:cubicBezTo>
                <a:cubicBezTo>
                  <a:pt x="2640" y="671"/>
                  <a:pt x="600" y="1104"/>
                  <a:pt x="0" y="1000"/>
                </a:cubicBezTo>
                <a:lnTo>
                  <a:pt x="0" y="0"/>
                </a:lnTo>
                <a:close/>
              </a:path>
            </a:pathLst>
          </a:custGeom>
          <a:gradFill rotWithShape="0">
            <a:gsLst>
              <a:gs pos="0">
                <a:schemeClr val="bg2"/>
              </a:gs>
              <a:gs pos="50000">
                <a:schemeClr val="bg1"/>
              </a:gs>
              <a:gs pos="100000">
                <a:schemeClr val="bg2"/>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356356" name="Freeform 4"/>
          <p:cNvSpPr>
            <a:spLocks/>
          </p:cNvSpPr>
          <p:nvPr userDrawn="1"/>
        </p:nvSpPr>
        <p:spPr bwMode="invGray">
          <a:xfrm>
            <a:off x="0" y="1163638"/>
            <a:ext cx="9144000" cy="5694362"/>
          </a:xfrm>
          <a:custGeom>
            <a:avLst/>
            <a:gdLst/>
            <a:ahLst/>
            <a:cxnLst>
              <a:cxn ang="0">
                <a:pos x="0" y="582"/>
              </a:cxn>
              <a:cxn ang="0">
                <a:pos x="2640" y="267"/>
              </a:cxn>
              <a:cxn ang="0">
                <a:pos x="3373" y="160"/>
              </a:cxn>
              <a:cxn ang="0">
                <a:pos x="5760" y="358"/>
              </a:cxn>
              <a:cxn ang="0">
                <a:pos x="5760" y="3587"/>
              </a:cxn>
              <a:cxn ang="0">
                <a:pos x="0" y="3587"/>
              </a:cxn>
              <a:cxn ang="0">
                <a:pos x="0" y="582"/>
              </a:cxn>
            </a:cxnLst>
            <a:rect l="0" t="0" r="r" b="b"/>
            <a:pathLst>
              <a:path w="5760" h="3587">
                <a:moveTo>
                  <a:pt x="0" y="582"/>
                </a:moveTo>
                <a:cubicBezTo>
                  <a:pt x="1027" y="680"/>
                  <a:pt x="1960" y="387"/>
                  <a:pt x="2640" y="267"/>
                </a:cubicBezTo>
                <a:cubicBezTo>
                  <a:pt x="2640" y="267"/>
                  <a:pt x="3268" y="180"/>
                  <a:pt x="3373" y="160"/>
                </a:cubicBezTo>
                <a:cubicBezTo>
                  <a:pt x="4120" y="0"/>
                  <a:pt x="5280" y="358"/>
                  <a:pt x="5760" y="358"/>
                </a:cubicBezTo>
                <a:lnTo>
                  <a:pt x="5760" y="3587"/>
                </a:lnTo>
                <a:lnTo>
                  <a:pt x="0" y="3587"/>
                </a:lnTo>
                <a:cubicBezTo>
                  <a:pt x="0" y="3587"/>
                  <a:pt x="0" y="582"/>
                  <a:pt x="0" y="582"/>
                </a:cubicBezTo>
                <a:close/>
              </a:path>
            </a:pathLst>
          </a:custGeom>
          <a:gradFill rotWithShape="0">
            <a:gsLst>
              <a:gs pos="0">
                <a:schemeClr val="bg2"/>
              </a:gs>
              <a:gs pos="50000">
                <a:schemeClr val="bg1"/>
              </a:gs>
              <a:gs pos="100000">
                <a:schemeClr val="bg2"/>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356357" name="Freeform 5"/>
          <p:cNvSpPr>
            <a:spLocks/>
          </p:cNvSpPr>
          <p:nvPr/>
        </p:nvSpPr>
        <p:spPr bwMode="invGray">
          <a:xfrm>
            <a:off x="0" y="292100"/>
            <a:ext cx="9144000" cy="854075"/>
          </a:xfrm>
          <a:custGeom>
            <a:avLst/>
            <a:gdLst/>
            <a:ahLst/>
            <a:cxnLst>
              <a:cxn ang="0">
                <a:pos x="0" y="163"/>
              </a:cxn>
              <a:cxn ang="0">
                <a:pos x="0" y="403"/>
              </a:cxn>
              <a:cxn ang="0">
                <a:pos x="1773" y="443"/>
              </a:cxn>
              <a:cxn ang="0">
                <a:pos x="4573" y="176"/>
              </a:cxn>
              <a:cxn ang="0">
                <a:pos x="5760" y="536"/>
              </a:cxn>
              <a:cxn ang="0">
                <a:pos x="5760" y="163"/>
              </a:cxn>
              <a:cxn ang="0">
                <a:pos x="4560" y="29"/>
              </a:cxn>
              <a:cxn ang="0">
                <a:pos x="1987" y="336"/>
              </a:cxn>
              <a:cxn ang="0">
                <a:pos x="0" y="163"/>
              </a:cxn>
            </a:cxnLst>
            <a:rect l="0" t="0" r="r" b="b"/>
            <a:pathLst>
              <a:path w="5760" h="538">
                <a:moveTo>
                  <a:pt x="0" y="163"/>
                </a:moveTo>
                <a:lnTo>
                  <a:pt x="0" y="403"/>
                </a:lnTo>
                <a:cubicBezTo>
                  <a:pt x="295" y="450"/>
                  <a:pt x="1011" y="481"/>
                  <a:pt x="1773" y="443"/>
                </a:cubicBezTo>
                <a:cubicBezTo>
                  <a:pt x="2535" y="405"/>
                  <a:pt x="3909" y="161"/>
                  <a:pt x="4573" y="176"/>
                </a:cubicBezTo>
                <a:cubicBezTo>
                  <a:pt x="5237" y="191"/>
                  <a:pt x="5562" y="538"/>
                  <a:pt x="5760" y="536"/>
                </a:cubicBezTo>
                <a:lnTo>
                  <a:pt x="5760" y="163"/>
                </a:lnTo>
                <a:cubicBezTo>
                  <a:pt x="5560" y="79"/>
                  <a:pt x="5189" y="0"/>
                  <a:pt x="4560" y="29"/>
                </a:cubicBezTo>
                <a:cubicBezTo>
                  <a:pt x="3931" y="58"/>
                  <a:pt x="2747" y="314"/>
                  <a:pt x="1987" y="336"/>
                </a:cubicBezTo>
                <a:cubicBezTo>
                  <a:pt x="1227" y="358"/>
                  <a:pt x="414" y="199"/>
                  <a:pt x="0" y="163"/>
                </a:cubicBezTo>
                <a:close/>
              </a:path>
            </a:pathLst>
          </a:custGeom>
          <a:gradFill rotWithShape="0">
            <a:gsLst>
              <a:gs pos="0">
                <a:schemeClr val="bg1"/>
              </a:gs>
              <a:gs pos="50000">
                <a:schemeClr val="bg2"/>
              </a:gs>
              <a:gs pos="100000">
                <a:schemeClr val="bg1"/>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356358" name="Freeform 6"/>
          <p:cNvSpPr>
            <a:spLocks/>
          </p:cNvSpPr>
          <p:nvPr/>
        </p:nvSpPr>
        <p:spPr bwMode="invGray">
          <a:xfrm>
            <a:off x="0" y="2405063"/>
            <a:ext cx="9144000" cy="1069975"/>
          </a:xfrm>
          <a:custGeom>
            <a:avLst/>
            <a:gdLst/>
            <a:ahLst/>
            <a:cxnLst>
              <a:cxn ang="0">
                <a:pos x="0" y="246"/>
              </a:cxn>
              <a:cxn ang="0">
                <a:pos x="0" y="406"/>
              </a:cxn>
              <a:cxn ang="0">
                <a:pos x="1280" y="645"/>
              </a:cxn>
              <a:cxn ang="0">
                <a:pos x="1627" y="580"/>
              </a:cxn>
              <a:cxn ang="0">
                <a:pos x="4493" y="113"/>
              </a:cxn>
              <a:cxn ang="0">
                <a:pos x="5760" y="606"/>
              </a:cxn>
              <a:cxn ang="0">
                <a:pos x="5760" y="233"/>
              </a:cxn>
              <a:cxn ang="0">
                <a:pos x="4040" y="33"/>
              </a:cxn>
              <a:cxn ang="0">
                <a:pos x="1093" y="433"/>
              </a:cxn>
              <a:cxn ang="0">
                <a:pos x="0" y="246"/>
              </a:cxn>
            </a:cxnLst>
            <a:rect l="0" t="0" r="r" b="b"/>
            <a:pathLst>
              <a:path w="5760" h="674">
                <a:moveTo>
                  <a:pt x="0" y="246"/>
                </a:moveTo>
                <a:lnTo>
                  <a:pt x="0" y="406"/>
                </a:lnTo>
                <a:cubicBezTo>
                  <a:pt x="213" y="463"/>
                  <a:pt x="1009" y="616"/>
                  <a:pt x="1280" y="645"/>
                </a:cubicBezTo>
                <a:cubicBezTo>
                  <a:pt x="1551" y="674"/>
                  <a:pt x="1092" y="669"/>
                  <a:pt x="1627" y="580"/>
                </a:cubicBezTo>
                <a:cubicBezTo>
                  <a:pt x="2162" y="491"/>
                  <a:pt x="3804" y="109"/>
                  <a:pt x="4493" y="113"/>
                </a:cubicBezTo>
                <a:cubicBezTo>
                  <a:pt x="5182" y="117"/>
                  <a:pt x="5549" y="586"/>
                  <a:pt x="5760" y="606"/>
                </a:cubicBezTo>
                <a:lnTo>
                  <a:pt x="5760" y="233"/>
                </a:lnTo>
                <a:cubicBezTo>
                  <a:pt x="5471" y="158"/>
                  <a:pt x="4818" y="0"/>
                  <a:pt x="4040" y="33"/>
                </a:cubicBezTo>
                <a:cubicBezTo>
                  <a:pt x="3262" y="66"/>
                  <a:pt x="1766" y="398"/>
                  <a:pt x="1093" y="433"/>
                </a:cubicBezTo>
                <a:cubicBezTo>
                  <a:pt x="420" y="468"/>
                  <a:pt x="228" y="285"/>
                  <a:pt x="0" y="246"/>
                </a:cubicBezTo>
                <a:close/>
              </a:path>
            </a:pathLst>
          </a:custGeom>
          <a:gradFill rotWithShape="0">
            <a:gsLst>
              <a:gs pos="0">
                <a:schemeClr val="bg1"/>
              </a:gs>
              <a:gs pos="50000">
                <a:schemeClr val="accent2"/>
              </a:gs>
              <a:gs pos="100000">
                <a:schemeClr val="bg1"/>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356359" name="Freeform 7"/>
          <p:cNvSpPr>
            <a:spLocks/>
          </p:cNvSpPr>
          <p:nvPr/>
        </p:nvSpPr>
        <p:spPr bwMode="white">
          <a:xfrm>
            <a:off x="2476500" y="1522413"/>
            <a:ext cx="6667500" cy="5335587"/>
          </a:xfrm>
          <a:custGeom>
            <a:avLst/>
            <a:gdLst/>
            <a:ahLst/>
            <a:cxnLst>
              <a:cxn ang="0">
                <a:pos x="0" y="3361"/>
              </a:cxn>
              <a:cxn ang="0">
                <a:pos x="1054" y="295"/>
              </a:cxn>
              <a:cxn ang="0">
                <a:pos x="4200" y="1588"/>
              </a:cxn>
              <a:cxn ang="0">
                <a:pos x="4200" y="2028"/>
              </a:cxn>
              <a:cxn ang="0">
                <a:pos x="1200" y="442"/>
              </a:cxn>
              <a:cxn ang="0">
                <a:pos x="347" y="3361"/>
              </a:cxn>
              <a:cxn ang="0">
                <a:pos x="0" y="3361"/>
              </a:cxn>
            </a:cxnLst>
            <a:rect l="0" t="0" r="r" b="b"/>
            <a:pathLst>
              <a:path w="4200" h="3361">
                <a:moveTo>
                  <a:pt x="0" y="3361"/>
                </a:moveTo>
                <a:cubicBezTo>
                  <a:pt x="118" y="2850"/>
                  <a:pt x="354" y="590"/>
                  <a:pt x="1054" y="295"/>
                </a:cubicBezTo>
                <a:cubicBezTo>
                  <a:pt x="1754" y="0"/>
                  <a:pt x="3676" y="1299"/>
                  <a:pt x="4200" y="1588"/>
                </a:cubicBezTo>
                <a:lnTo>
                  <a:pt x="4200" y="2028"/>
                </a:lnTo>
                <a:cubicBezTo>
                  <a:pt x="3700" y="1837"/>
                  <a:pt x="1842" y="220"/>
                  <a:pt x="1200" y="442"/>
                </a:cubicBezTo>
                <a:cubicBezTo>
                  <a:pt x="558" y="664"/>
                  <a:pt x="547" y="2875"/>
                  <a:pt x="347" y="3361"/>
                </a:cubicBezTo>
                <a:lnTo>
                  <a:pt x="0" y="3361"/>
                </a:lnTo>
                <a:close/>
              </a:path>
            </a:pathLst>
          </a:custGeom>
          <a:gradFill rotWithShape="0">
            <a:gsLst>
              <a:gs pos="0">
                <a:schemeClr val="accent2"/>
              </a:gs>
              <a:gs pos="50000">
                <a:schemeClr val="bg1"/>
              </a:gs>
              <a:gs pos="100000">
                <a:schemeClr val="accent2"/>
              </a:gs>
            </a:gsLst>
            <a:lin ang="540000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356360" name="Freeform 8"/>
          <p:cNvSpPr>
            <a:spLocks/>
          </p:cNvSpPr>
          <p:nvPr/>
        </p:nvSpPr>
        <p:spPr bwMode="white">
          <a:xfrm>
            <a:off x="0" y="3443288"/>
            <a:ext cx="9144000" cy="3055937"/>
          </a:xfrm>
          <a:custGeom>
            <a:avLst/>
            <a:gdLst/>
            <a:ahLst/>
            <a:cxnLst>
              <a:cxn ang="0">
                <a:pos x="0" y="804"/>
              </a:cxn>
              <a:cxn ang="0">
                <a:pos x="0" y="991"/>
              </a:cxn>
              <a:cxn ang="0">
                <a:pos x="1547" y="1818"/>
              </a:cxn>
              <a:cxn ang="0">
                <a:pos x="3253" y="351"/>
              </a:cxn>
              <a:cxn ang="0">
                <a:pos x="5760" y="1537"/>
              </a:cxn>
              <a:cxn ang="0">
                <a:pos x="5760" y="1151"/>
              </a:cxn>
              <a:cxn ang="0">
                <a:pos x="3240" y="84"/>
              </a:cxn>
              <a:cxn ang="0">
                <a:pos x="1573" y="1671"/>
              </a:cxn>
              <a:cxn ang="0">
                <a:pos x="0" y="804"/>
              </a:cxn>
            </a:cxnLst>
            <a:rect l="0" t="0" r="r" b="b"/>
            <a:pathLst>
              <a:path w="5760" h="1925">
                <a:moveTo>
                  <a:pt x="0" y="804"/>
                </a:moveTo>
                <a:lnTo>
                  <a:pt x="0" y="991"/>
                </a:lnTo>
                <a:cubicBezTo>
                  <a:pt x="258" y="1160"/>
                  <a:pt x="1005" y="1925"/>
                  <a:pt x="1547" y="1818"/>
                </a:cubicBezTo>
                <a:cubicBezTo>
                  <a:pt x="2089" y="1711"/>
                  <a:pt x="2551" y="398"/>
                  <a:pt x="3253" y="351"/>
                </a:cubicBezTo>
                <a:cubicBezTo>
                  <a:pt x="3955" y="304"/>
                  <a:pt x="5342" y="1404"/>
                  <a:pt x="5760" y="1537"/>
                </a:cubicBezTo>
                <a:lnTo>
                  <a:pt x="5760" y="1151"/>
                </a:lnTo>
                <a:cubicBezTo>
                  <a:pt x="5405" y="1124"/>
                  <a:pt x="3982" y="0"/>
                  <a:pt x="3240" y="84"/>
                </a:cubicBezTo>
                <a:cubicBezTo>
                  <a:pt x="2542" y="171"/>
                  <a:pt x="2113" y="1551"/>
                  <a:pt x="1573" y="1671"/>
                </a:cubicBezTo>
                <a:cubicBezTo>
                  <a:pt x="1033" y="1791"/>
                  <a:pt x="262" y="826"/>
                  <a:pt x="0" y="804"/>
                </a:cubicBezTo>
                <a:close/>
              </a:path>
            </a:pathLst>
          </a:custGeom>
          <a:gradFill rotWithShape="0">
            <a:gsLst>
              <a:gs pos="0">
                <a:schemeClr val="bg1"/>
              </a:gs>
              <a:gs pos="50000">
                <a:schemeClr val="accent2"/>
              </a:gs>
              <a:gs pos="100000">
                <a:schemeClr val="bg1"/>
              </a:gs>
            </a:gsLst>
            <a:lin ang="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356361" name="Freeform 9"/>
          <p:cNvSpPr>
            <a:spLocks/>
          </p:cNvSpPr>
          <p:nvPr/>
        </p:nvSpPr>
        <p:spPr bwMode="white">
          <a:xfrm>
            <a:off x="0" y="3552825"/>
            <a:ext cx="6237288" cy="3365500"/>
          </a:xfrm>
          <a:custGeom>
            <a:avLst/>
            <a:gdLst/>
            <a:ahLst/>
            <a:cxnLst>
              <a:cxn ang="0">
                <a:pos x="0" y="415"/>
              </a:cxn>
              <a:cxn ang="0">
                <a:pos x="0" y="508"/>
              </a:cxn>
              <a:cxn ang="0">
                <a:pos x="1933" y="229"/>
              </a:cxn>
              <a:cxn ang="0">
                <a:pos x="3920" y="1055"/>
              </a:cxn>
              <a:cxn ang="0">
                <a:pos x="3587" y="2082"/>
              </a:cxn>
              <a:cxn ang="0">
                <a:pos x="3947" y="829"/>
              </a:cxn>
              <a:cxn ang="0">
                <a:pos x="2253" y="69"/>
              </a:cxn>
              <a:cxn ang="0">
                <a:pos x="0" y="415"/>
              </a:cxn>
            </a:cxnLst>
            <a:rect l="0" t="0" r="r" b="b"/>
            <a:pathLst>
              <a:path w="4196" h="2120">
                <a:moveTo>
                  <a:pt x="0" y="415"/>
                </a:moveTo>
                <a:lnTo>
                  <a:pt x="0" y="508"/>
                </a:lnTo>
                <a:cubicBezTo>
                  <a:pt x="160" y="577"/>
                  <a:pt x="1280" y="138"/>
                  <a:pt x="1933" y="229"/>
                </a:cubicBezTo>
                <a:cubicBezTo>
                  <a:pt x="2586" y="320"/>
                  <a:pt x="3644" y="746"/>
                  <a:pt x="3920" y="1055"/>
                </a:cubicBezTo>
                <a:cubicBezTo>
                  <a:pt x="4196" y="1364"/>
                  <a:pt x="3583" y="2120"/>
                  <a:pt x="3587" y="2082"/>
                </a:cubicBezTo>
                <a:lnTo>
                  <a:pt x="3947" y="829"/>
                </a:lnTo>
                <a:cubicBezTo>
                  <a:pt x="3725" y="494"/>
                  <a:pt x="2911" y="138"/>
                  <a:pt x="2253" y="69"/>
                </a:cubicBezTo>
                <a:cubicBezTo>
                  <a:pt x="1595" y="0"/>
                  <a:pt x="469" y="343"/>
                  <a:pt x="0" y="415"/>
                </a:cubicBezTo>
                <a:close/>
              </a:path>
            </a:pathLst>
          </a:custGeom>
          <a:gradFill rotWithShape="0">
            <a:gsLst>
              <a:gs pos="0">
                <a:schemeClr val="accent2"/>
              </a:gs>
              <a:gs pos="50000">
                <a:schemeClr val="bg1"/>
              </a:gs>
              <a:gs pos="100000">
                <a:schemeClr val="accent2"/>
              </a:gs>
            </a:gsLst>
            <a:lin ang="5400000" scaled="1"/>
          </a:gradFill>
          <a:ln w="9525">
            <a:noFill/>
            <a:round/>
            <a:headEnd/>
            <a:tailEnd/>
          </a:ln>
        </p:spPr>
        <p:txBody>
          <a:bodyPr wrap="none" anchor="ct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GB" sz="2400" b="0" i="0" u="none" strike="noStrike" kern="1200" cap="none" spc="0" normalizeH="0" baseline="0" noProof="0">
              <a:ln>
                <a:noFill/>
              </a:ln>
              <a:solidFill>
                <a:srgbClr val="FFFFFF"/>
              </a:solidFill>
              <a:effectLst/>
              <a:uLnTx/>
              <a:uFillTx/>
              <a:latin typeface="Times New Roman" panose="02020603050405020304" pitchFamily="18" charset="0"/>
              <a:ea typeface="+mn-ea"/>
              <a:cs typeface="+mn-cs"/>
            </a:endParaRPr>
          </a:p>
        </p:txBody>
      </p:sp>
      <p:sp>
        <p:nvSpPr>
          <p:cNvPr id="1034" name="Rectangle 10"/>
          <p:cNvSpPr>
            <a:spLocks noGrp="1" noChangeArrowheads="1"/>
          </p:cNvSpPr>
          <p:nvPr>
            <p:ph type="title"/>
          </p:nvPr>
        </p:nvSpPr>
        <p:spPr bwMode="auto">
          <a:xfrm>
            <a:off x="1219199" y="203200"/>
            <a:ext cx="6324601"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35" name="Rectangle 11"/>
          <p:cNvSpPr>
            <a:spLocks noGrp="1" noChangeArrowheads="1"/>
          </p:cNvSpPr>
          <p:nvPr>
            <p:ph type="body" idx="1"/>
          </p:nvPr>
        </p:nvSpPr>
        <p:spPr bwMode="auto">
          <a:xfrm>
            <a:off x="685800" y="2057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 Second level</a:t>
            </a:r>
          </a:p>
          <a:p>
            <a:pPr lvl="2"/>
            <a:r>
              <a:rPr lang="en-US" altLang="en-US" smtClean="0"/>
              <a:t>Third level		</a:t>
            </a:r>
          </a:p>
          <a:p>
            <a:pPr lvl="3"/>
            <a:r>
              <a:rPr lang="en-US" altLang="en-US" smtClean="0"/>
              <a:t>Fourth level</a:t>
            </a:r>
          </a:p>
          <a:p>
            <a:pPr lvl="4"/>
            <a:r>
              <a:rPr lang="en-US" altLang="en-US" smtClean="0"/>
              <a:t>Fifth level</a:t>
            </a:r>
          </a:p>
        </p:txBody>
      </p:sp>
      <p:pic>
        <p:nvPicPr>
          <p:cNvPr id="1038" name="Picture 25" descr="CERNlogo"/>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61925" y="166688"/>
            <a:ext cx="820738"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CASlogo-01.png"/>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658081" y="177705"/>
            <a:ext cx="1243032" cy="833533"/>
          </a:xfrm>
          <a:prstGeom prst="rect">
            <a:avLst/>
          </a:prstGeom>
        </p:spPr>
      </p:pic>
    </p:spTree>
    <p:extLst>
      <p:ext uri="{BB962C8B-B14F-4D97-AF65-F5344CB8AC3E}">
        <p14:creationId xmlns:p14="http://schemas.microsoft.com/office/powerpoint/2010/main" val="3907265992"/>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p:hf sldNum="0" hdr="0" dt="0"/>
  <p:txStyles>
    <p:titleStyle>
      <a:lvl1pPr algn="ctr" rtl="0" eaLnBrk="0" fontAlgn="base" hangingPunct="0">
        <a:spcBef>
          <a:spcPct val="0"/>
        </a:spcBef>
        <a:spcAft>
          <a:spcPct val="0"/>
        </a:spcAft>
        <a:defRPr kumimoji="1" sz="4000">
          <a:solidFill>
            <a:schemeClr val="tx2"/>
          </a:solidFill>
          <a:latin typeface="+mj-lt"/>
          <a:ea typeface="+mj-ea"/>
          <a:cs typeface="+mj-cs"/>
        </a:defRPr>
      </a:lvl1pPr>
      <a:lvl2pPr algn="ctr" rtl="0" eaLnBrk="0" fontAlgn="base" hangingPunct="0">
        <a:spcBef>
          <a:spcPct val="0"/>
        </a:spcBef>
        <a:spcAft>
          <a:spcPct val="0"/>
        </a:spcAft>
        <a:defRPr kumimoji="1" sz="4000">
          <a:solidFill>
            <a:schemeClr val="tx2"/>
          </a:solidFill>
          <a:latin typeface="Times New Roman" pitchFamily="18" charset="0"/>
        </a:defRPr>
      </a:lvl2pPr>
      <a:lvl3pPr algn="ctr" rtl="0" eaLnBrk="0" fontAlgn="base" hangingPunct="0">
        <a:spcBef>
          <a:spcPct val="0"/>
        </a:spcBef>
        <a:spcAft>
          <a:spcPct val="0"/>
        </a:spcAft>
        <a:defRPr kumimoji="1" sz="4000">
          <a:solidFill>
            <a:schemeClr val="tx2"/>
          </a:solidFill>
          <a:latin typeface="Times New Roman" pitchFamily="18" charset="0"/>
        </a:defRPr>
      </a:lvl3pPr>
      <a:lvl4pPr algn="ctr" rtl="0" eaLnBrk="0" fontAlgn="base" hangingPunct="0">
        <a:spcBef>
          <a:spcPct val="0"/>
        </a:spcBef>
        <a:spcAft>
          <a:spcPct val="0"/>
        </a:spcAft>
        <a:defRPr kumimoji="1" sz="4000">
          <a:solidFill>
            <a:schemeClr val="tx2"/>
          </a:solidFill>
          <a:latin typeface="Times New Roman" pitchFamily="18" charset="0"/>
        </a:defRPr>
      </a:lvl4pPr>
      <a:lvl5pPr algn="ctr" rtl="0" eaLnBrk="0" fontAlgn="base" hangingPunct="0">
        <a:spcBef>
          <a:spcPct val="0"/>
        </a:spcBef>
        <a:spcAft>
          <a:spcPct val="0"/>
        </a:spcAft>
        <a:defRPr kumimoji="1" sz="4000">
          <a:solidFill>
            <a:schemeClr val="tx2"/>
          </a:solidFill>
          <a:latin typeface="Times New Roman" pitchFamily="18" charset="0"/>
        </a:defRPr>
      </a:lvl5pPr>
      <a:lvl6pPr marL="457200" algn="ctr" rtl="0" eaLnBrk="0" fontAlgn="base" hangingPunct="0">
        <a:spcBef>
          <a:spcPct val="0"/>
        </a:spcBef>
        <a:spcAft>
          <a:spcPct val="0"/>
        </a:spcAft>
        <a:defRPr kumimoji="1" sz="4000">
          <a:solidFill>
            <a:schemeClr val="tx2"/>
          </a:solidFill>
          <a:latin typeface="Times New Roman" pitchFamily="18" charset="0"/>
        </a:defRPr>
      </a:lvl6pPr>
      <a:lvl7pPr marL="914400" algn="ctr" rtl="0" eaLnBrk="0" fontAlgn="base" hangingPunct="0">
        <a:spcBef>
          <a:spcPct val="0"/>
        </a:spcBef>
        <a:spcAft>
          <a:spcPct val="0"/>
        </a:spcAft>
        <a:defRPr kumimoji="1" sz="4000">
          <a:solidFill>
            <a:schemeClr val="tx2"/>
          </a:solidFill>
          <a:latin typeface="Times New Roman" pitchFamily="18" charset="0"/>
        </a:defRPr>
      </a:lvl7pPr>
      <a:lvl8pPr marL="1371600" algn="ctr" rtl="0" eaLnBrk="0" fontAlgn="base" hangingPunct="0">
        <a:spcBef>
          <a:spcPct val="0"/>
        </a:spcBef>
        <a:spcAft>
          <a:spcPct val="0"/>
        </a:spcAft>
        <a:defRPr kumimoji="1" sz="4000">
          <a:solidFill>
            <a:schemeClr val="tx2"/>
          </a:solidFill>
          <a:latin typeface="Times New Roman" pitchFamily="18" charset="0"/>
        </a:defRPr>
      </a:lvl8pPr>
      <a:lvl9pPr marL="1828800" algn="ctr" rtl="0" eaLnBrk="0" fontAlgn="base" hangingPunct="0">
        <a:spcBef>
          <a:spcPct val="0"/>
        </a:spcBef>
        <a:spcAft>
          <a:spcPct val="0"/>
        </a:spcAft>
        <a:defRPr kumimoji="1" sz="40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kumimoji="1" sz="2800">
          <a:solidFill>
            <a:srgbClr val="FFCC00"/>
          </a:solidFill>
          <a:latin typeface="+mn-lt"/>
          <a:ea typeface="+mn-ea"/>
          <a:cs typeface="+mn-cs"/>
        </a:defRPr>
      </a:lvl1pPr>
      <a:lvl2pPr marL="742950" indent="-285750" algn="l" rtl="0" eaLnBrk="0" fontAlgn="base" hangingPunct="0">
        <a:spcBef>
          <a:spcPct val="20000"/>
        </a:spcBef>
        <a:spcAft>
          <a:spcPct val="0"/>
        </a:spcAft>
        <a:buFont typeface="Symbol" panose="05050102010706020507" pitchFamily="18" charset="2"/>
        <a:buChar char="®"/>
        <a:defRPr kumimoji="1" sz="2400">
          <a:solidFill>
            <a:schemeClr val="tx1"/>
          </a:solidFill>
          <a:latin typeface="+mn-lt"/>
        </a:defRPr>
      </a:lvl2pPr>
      <a:lvl3pPr marL="1085850" indent="-228600" algn="l" rtl="0" eaLnBrk="0" fontAlgn="base" hangingPunct="0">
        <a:spcBef>
          <a:spcPct val="20000"/>
        </a:spcBef>
        <a:spcAft>
          <a:spcPct val="0"/>
        </a:spcAft>
        <a:buChar char="•"/>
        <a:defRPr kumimoji="1" sz="2400">
          <a:solidFill>
            <a:schemeClr val="tx1"/>
          </a:solidFill>
          <a:latin typeface="+mn-lt"/>
        </a:defRPr>
      </a:lvl3pPr>
      <a:lvl4pPr marL="1428750" indent="-228600" algn="l" rtl="0" eaLnBrk="0" fontAlgn="base" hangingPunct="0">
        <a:spcBef>
          <a:spcPct val="20000"/>
        </a:spcBef>
        <a:spcAft>
          <a:spcPct val="0"/>
        </a:spcAft>
        <a:buChar char="–"/>
        <a:defRPr kumimoji="1" sz="2000">
          <a:solidFill>
            <a:schemeClr val="tx1"/>
          </a:solidFill>
          <a:latin typeface="+mn-lt"/>
        </a:defRPr>
      </a:lvl4pPr>
      <a:lvl5pPr marL="1771650" indent="-228600" algn="l" rtl="0" eaLnBrk="0" fontAlgn="base" hangingPunct="0">
        <a:spcBef>
          <a:spcPct val="20000"/>
        </a:spcBef>
        <a:spcAft>
          <a:spcPct val="0"/>
        </a:spcAft>
        <a:buChar char="»"/>
        <a:defRPr kumimoji="1" sz="2000">
          <a:solidFill>
            <a:schemeClr val="tx1"/>
          </a:solidFill>
          <a:latin typeface="+mn-lt"/>
        </a:defRPr>
      </a:lvl5pPr>
      <a:lvl6pPr marL="2228850" indent="-228600" algn="l" rtl="0" eaLnBrk="0" fontAlgn="base" hangingPunct="0">
        <a:spcBef>
          <a:spcPct val="20000"/>
        </a:spcBef>
        <a:spcAft>
          <a:spcPct val="0"/>
        </a:spcAft>
        <a:buChar char="»"/>
        <a:defRPr kumimoji="1" sz="2000">
          <a:solidFill>
            <a:schemeClr val="tx1"/>
          </a:solidFill>
          <a:latin typeface="+mn-lt"/>
        </a:defRPr>
      </a:lvl6pPr>
      <a:lvl7pPr marL="2686050" indent="-228600" algn="l" rtl="0" eaLnBrk="0" fontAlgn="base" hangingPunct="0">
        <a:spcBef>
          <a:spcPct val="20000"/>
        </a:spcBef>
        <a:spcAft>
          <a:spcPct val="0"/>
        </a:spcAft>
        <a:buChar char="»"/>
        <a:defRPr kumimoji="1" sz="2000">
          <a:solidFill>
            <a:schemeClr val="tx1"/>
          </a:solidFill>
          <a:latin typeface="+mn-lt"/>
        </a:defRPr>
      </a:lvl7pPr>
      <a:lvl8pPr marL="3143250" indent="-228600" algn="l" rtl="0" eaLnBrk="0" fontAlgn="base" hangingPunct="0">
        <a:spcBef>
          <a:spcPct val="20000"/>
        </a:spcBef>
        <a:spcAft>
          <a:spcPct val="0"/>
        </a:spcAft>
        <a:buChar char="»"/>
        <a:defRPr kumimoji="1" sz="2000">
          <a:solidFill>
            <a:schemeClr val="tx1"/>
          </a:solidFill>
          <a:latin typeface="+mn-lt"/>
        </a:defRPr>
      </a:lvl8pPr>
      <a:lvl9pPr marL="360045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64B53233-28A5-4BE6-9ECF-91943AB1B905}" type="datetimeFigureOut">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2/12/2018</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158061347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Lst>
  <p:timing>
    <p:tnLst>
      <p:par>
        <p:cTn id="1" dur="indefinite" restart="never" nodeType="tmRoot"/>
      </p:par>
    </p:tnLst>
  </p:timing>
  <p:txStyles>
    <p:titleStyle>
      <a:lvl1pPr algn="ctr" defTabSz="914400" rtl="0" eaLnBrk="1" latinLnBrk="0" hangingPunct="1">
        <a:spcBef>
          <a:spcPct val="0"/>
        </a:spcBef>
        <a:buNone/>
        <a:defRPr sz="24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en-US" dirty="0"/>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64B53233-28A5-4BE6-9ECF-91943AB1B905}" type="datetimeFigureOut">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2/12/2018</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5ECE81E3-3265-45EE-A2C3-C9AF2D303D91}" type="slidenum">
              <a:rPr kumimoji="0" lang="en-US" sz="1200" b="0" i="0" u="none" strike="noStrike" kern="1200" cap="none" spc="0" normalizeH="0" baseline="0" noProof="0" smtClean="0">
                <a:ln>
                  <a:noFill/>
                </a:ln>
                <a:solidFill>
                  <a:prstClr val="black">
                    <a:tint val="75000"/>
                  </a:prstClr>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rial" charset="0"/>
              <a:ea typeface="+mn-ea"/>
              <a:cs typeface="+mn-cs"/>
            </a:endParaRPr>
          </a:p>
        </p:txBody>
      </p:sp>
    </p:spTree>
    <p:extLst>
      <p:ext uri="{BB962C8B-B14F-4D97-AF65-F5344CB8AC3E}">
        <p14:creationId xmlns:p14="http://schemas.microsoft.com/office/powerpoint/2010/main" val="3411955378"/>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Lst>
  <p:timing>
    <p:tnLst>
      <p:par>
        <p:cTn id="1" dur="indefinite" restart="never" nodeType="tmRoot"/>
      </p:par>
    </p:tnLst>
  </p:timing>
  <p:txStyles>
    <p:titleStyle>
      <a:lvl1pPr algn="ctr" defTabSz="914400" rtl="0" eaLnBrk="1" latinLnBrk="0" hangingPunct="1">
        <a:spcBef>
          <a:spcPct val="0"/>
        </a:spcBef>
        <a:buNone/>
        <a:defRPr sz="24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png"/><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150.png"/><Relationship Id="rId2" Type="http://schemas.openxmlformats.org/officeDocument/2006/relationships/image" Target="../media/image100.png"/><Relationship Id="rId1" Type="http://schemas.openxmlformats.org/officeDocument/2006/relationships/slideLayout" Target="../slideLayouts/slideLayout7.xml"/><Relationship Id="rId6" Type="http://schemas.openxmlformats.org/officeDocument/2006/relationships/image" Target="../media/image140.png"/><Relationship Id="rId5" Type="http://schemas.openxmlformats.org/officeDocument/2006/relationships/image" Target="../media/image130.pn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160.png"/></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0.png"/><Relationship Id="rId1" Type="http://schemas.openxmlformats.org/officeDocument/2006/relationships/slideLayout" Target="../slideLayouts/slideLayout7.xml"/><Relationship Id="rId4" Type="http://schemas.openxmlformats.org/officeDocument/2006/relationships/image" Target="../media/image32.jpg"/></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43.jpg"/><Relationship Id="rId3" Type="http://schemas.openxmlformats.org/officeDocument/2006/relationships/oleObject" Target="../embeddings/oleObject1.bin"/><Relationship Id="rId7" Type="http://schemas.openxmlformats.org/officeDocument/2006/relationships/image" Target="../media/image42.jp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41.wmf"/><Relationship Id="rId5" Type="http://schemas.openxmlformats.org/officeDocument/2006/relationships/oleObject" Target="../embeddings/oleObject2.bin"/><Relationship Id="rId4" Type="http://schemas.openxmlformats.org/officeDocument/2006/relationships/image" Target="../media/image40.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wmf"/></Relationships>
</file>

<file path=ppt/slides/_rels/slide29.xml.rels><?xml version="1.0" encoding="UTF-8" standalone="yes"?>
<Relationships xmlns="http://schemas.openxmlformats.org/package/2006/relationships"><Relationship Id="rId2" Type="http://schemas.openxmlformats.org/officeDocument/2006/relationships/image" Target="../media/image4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g"/><Relationship Id="rId7" Type="http://schemas.openxmlformats.org/officeDocument/2006/relationships/image" Target="../media/image38.png"/><Relationship Id="rId2" Type="http://schemas.openxmlformats.org/officeDocument/2006/relationships/image" Target="../media/image51.jp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0.xml"/></Relationships>
</file>

<file path=ppt/slides/_rels/slide3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50.xml"/></Relationships>
</file>

<file path=ppt/slides/_rels/slide3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58.jpg"/><Relationship Id="rId1" Type="http://schemas.openxmlformats.org/officeDocument/2006/relationships/slideLayout" Target="../slideLayouts/slideLayout7.xml"/><Relationship Id="rId4" Type="http://schemas.openxmlformats.org/officeDocument/2006/relationships/image" Target="../media/image60.jpg"/></Relationships>
</file>

<file path=ppt/slides/_rels/slide41.xml.rels><?xml version="1.0" encoding="UTF-8" standalone="yes"?>
<Relationships xmlns="http://schemas.openxmlformats.org/package/2006/relationships"><Relationship Id="rId8" Type="http://schemas.openxmlformats.org/officeDocument/2006/relationships/image" Target="../media/image63.wmf"/><Relationship Id="rId13" Type="http://schemas.openxmlformats.org/officeDocument/2006/relationships/image" Target="../media/image490.png"/><Relationship Id="rId18" Type="http://schemas.openxmlformats.org/officeDocument/2006/relationships/image" Target="../media/image541.png"/><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480.png"/><Relationship Id="rId17" Type="http://schemas.openxmlformats.org/officeDocument/2006/relationships/image" Target="../media/image53.png"/><Relationship Id="rId2" Type="http://schemas.openxmlformats.org/officeDocument/2006/relationships/slideLayout" Target="../slideLayouts/slideLayout7.xml"/><Relationship Id="rId16" Type="http://schemas.openxmlformats.org/officeDocument/2006/relationships/image" Target="../media/image520.png"/><Relationship Id="rId1" Type="http://schemas.openxmlformats.org/officeDocument/2006/relationships/vmlDrawing" Target="../drawings/vmlDrawing3.vml"/><Relationship Id="rId6" Type="http://schemas.openxmlformats.org/officeDocument/2006/relationships/image" Target="../media/image62.wmf"/><Relationship Id="rId11" Type="http://schemas.openxmlformats.org/officeDocument/2006/relationships/image" Target="../media/image64.jpg"/><Relationship Id="rId5" Type="http://schemas.openxmlformats.org/officeDocument/2006/relationships/oleObject" Target="../embeddings/oleObject5.bin"/><Relationship Id="rId15" Type="http://schemas.openxmlformats.org/officeDocument/2006/relationships/image" Target="../media/image511.png"/><Relationship Id="rId10" Type="http://schemas.openxmlformats.org/officeDocument/2006/relationships/image" Target="../media/image46.png"/><Relationship Id="rId4" Type="http://schemas.openxmlformats.org/officeDocument/2006/relationships/image" Target="../media/image61.wmf"/><Relationship Id="rId9" Type="http://schemas.openxmlformats.org/officeDocument/2006/relationships/image" Target="../media/image45.png"/><Relationship Id="rId1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5.jpe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66.jpg"/><Relationship Id="rId4" Type="http://schemas.openxmlformats.org/officeDocument/2006/relationships/image" Target="../media/image52.jpg"/></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1.png"/><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4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7.xml"/><Relationship Id="rId5" Type="http://schemas.openxmlformats.org/officeDocument/2006/relationships/image" Target="../media/image70.jpg"/><Relationship Id="rId4" Type="http://schemas.openxmlformats.org/officeDocument/2006/relationships/image" Target="../media/image69.png"/></Relationships>
</file>

<file path=ppt/slides/_rels/slide45.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71.jpg"/><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46.xml.rels><?xml version="1.0" encoding="UTF-8" standalone="yes"?>
<Relationships xmlns="http://schemas.openxmlformats.org/package/2006/relationships"><Relationship Id="rId3" Type="http://schemas.openxmlformats.org/officeDocument/2006/relationships/image" Target="../media/image690.png"/><Relationship Id="rId2" Type="http://schemas.openxmlformats.org/officeDocument/2006/relationships/image" Target="../media/image74.jpeg"/><Relationship Id="rId1" Type="http://schemas.openxmlformats.org/officeDocument/2006/relationships/slideLayout" Target="../slideLayouts/slideLayout7.xml"/><Relationship Id="rId6" Type="http://schemas.openxmlformats.org/officeDocument/2006/relationships/image" Target="../media/image540.png"/><Relationship Id="rId5" Type="http://schemas.openxmlformats.org/officeDocument/2006/relationships/image" Target="../media/image76.jpeg"/><Relationship Id="rId4" Type="http://schemas.openxmlformats.org/officeDocument/2006/relationships/image" Target="../media/image75.jpe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image" Target="../media/image78.png"/><Relationship Id="rId2" Type="http://schemas.openxmlformats.org/officeDocument/2006/relationships/slideLayout" Target="../slideLayouts/slideLayout24.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image" Target="../media/image79.jpeg"/><Relationship Id="rId4" Type="http://schemas.openxmlformats.org/officeDocument/2006/relationships/image" Target="../media/image77.wmf"/></Relationships>
</file>

<file path=ppt/slides/_rels/slide48.xml.rels><?xml version="1.0" encoding="UTF-8" standalone="yes"?>
<Relationships xmlns="http://schemas.openxmlformats.org/package/2006/relationships"><Relationship Id="rId8" Type="http://schemas.openxmlformats.org/officeDocument/2006/relationships/image" Target="../media/image77.png"/><Relationship Id="rId2" Type="http://schemas.openxmlformats.org/officeDocument/2006/relationships/notesSlide" Target="../notesSlides/notesSlide2.xml"/><Relationship Id="rId1" Type="http://schemas.openxmlformats.org/officeDocument/2006/relationships/slideLayout" Target="../slideLayouts/slideLayout6.xml"/><Relationship Id="rId11" Type="http://schemas.openxmlformats.org/officeDocument/2006/relationships/image" Target="../media/image74.png"/><Relationship Id="rId10" Type="http://schemas.openxmlformats.org/officeDocument/2006/relationships/image" Target="../media/image80.jpg"/><Relationship Id="rId9" Type="http://schemas.openxmlformats.org/officeDocument/2006/relationships/image" Target="../media/image72.png"/></Relationships>
</file>

<file path=ppt/slides/_rels/slide49.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8.jp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0.xml.rels><?xml version="1.0" encoding="UTF-8" standalone="yes"?>
<Relationships xmlns="http://schemas.openxmlformats.org/package/2006/relationships"><Relationship Id="rId3" Type="http://schemas.openxmlformats.org/officeDocument/2006/relationships/image" Target="../media/image83.jpg"/><Relationship Id="rId2" Type="http://schemas.openxmlformats.org/officeDocument/2006/relationships/image" Target="../media/image82.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84.jp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85.jp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821.png"/><Relationship Id="rId2" Type="http://schemas.openxmlformats.org/officeDocument/2006/relationships/image" Target="../media/image710.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xml"/><Relationship Id="rId1" Type="http://schemas.openxmlformats.org/officeDocument/2006/relationships/slideLayout" Target="../slideLayouts/slideLayout57.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5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57.xml"/><Relationship Id="rId5" Type="http://schemas.openxmlformats.org/officeDocument/2006/relationships/image" Target="../media/image93.png"/><Relationship Id="rId4" Type="http://schemas.openxmlformats.org/officeDocument/2006/relationships/image" Target="../media/image92.png"/></Relationships>
</file>

<file path=ppt/slides/_rels/slide56.xml.rels><?xml version="1.0" encoding="UTF-8" standalone="yes"?>
<Relationships xmlns="http://schemas.openxmlformats.org/package/2006/relationships"><Relationship Id="rId2" Type="http://schemas.openxmlformats.org/officeDocument/2006/relationships/image" Target="../media/image790.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00.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95.jpg"/><Relationship Id="rId2" Type="http://schemas.openxmlformats.org/officeDocument/2006/relationships/image" Target="../media/image94.png"/><Relationship Id="rId1" Type="http://schemas.openxmlformats.org/officeDocument/2006/relationships/slideLayout" Target="../slideLayouts/slideLayout12.xml"/><Relationship Id="rId5" Type="http://schemas.openxmlformats.org/officeDocument/2006/relationships/image" Target="../media/image96.jpg"/><Relationship Id="rId4" Type="http://schemas.openxmlformats.org/officeDocument/2006/relationships/image" Target="../media/image820.png"/></Relationships>
</file>

<file path=ppt/slides/_rels/slide5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xml"/><Relationship Id="rId1" Type="http://schemas.openxmlformats.org/officeDocument/2006/relationships/slideLayout" Target="../slideLayouts/slideLayout66.xml"/><Relationship Id="rId6" Type="http://schemas.openxmlformats.org/officeDocument/2006/relationships/image" Target="../media/image101.png"/><Relationship Id="rId5" Type="http://schemas.openxmlformats.org/officeDocument/2006/relationships/image" Target="../media/image99.jpeg"/><Relationship Id="rId4" Type="http://schemas.openxmlformats.org/officeDocument/2006/relationships/image" Target="../media/image9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5.xml"/><Relationship Id="rId1" Type="http://schemas.openxmlformats.org/officeDocument/2006/relationships/slideLayout" Target="../slideLayouts/slideLayout66.xml"/></Relationships>
</file>

<file path=ppt/slides/_rels/slide61.xml.rels><?xml version="1.0" encoding="UTF-8" standalone="yes"?>
<Relationships xmlns="http://schemas.openxmlformats.org/package/2006/relationships"><Relationship Id="rId3" Type="http://schemas.openxmlformats.org/officeDocument/2006/relationships/image" Target="../media/image103.jpg"/><Relationship Id="rId2" Type="http://schemas.openxmlformats.org/officeDocument/2006/relationships/image" Target="../media/image880.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image" Target="../media/image890.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870.png"/><Relationship Id="rId5" Type="http://schemas.openxmlformats.org/officeDocument/2006/relationships/image" Target="../media/image105.jpeg"/><Relationship Id="rId4" Type="http://schemas.openxmlformats.org/officeDocument/2006/relationships/image" Target="../media/image62.wmf"/></Relationships>
</file>

<file path=ppt/slides/_rels/slide64.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eg"/><Relationship Id="rId1" Type="http://schemas.openxmlformats.org/officeDocument/2006/relationships/slideLayout" Target="../slideLayouts/slideLayout6.xml"/><Relationship Id="rId6" Type="http://schemas.openxmlformats.org/officeDocument/2006/relationships/image" Target="../media/image110.jpeg"/><Relationship Id="rId5" Type="http://schemas.openxmlformats.org/officeDocument/2006/relationships/image" Target="../media/image109.jpeg"/><Relationship Id="rId4" Type="http://schemas.openxmlformats.org/officeDocument/2006/relationships/image" Target="../media/image108.jpeg"/></Relationships>
</file>

<file path=ppt/slides/_rels/slide65.xml.rels><?xml version="1.0" encoding="UTF-8" standalone="yes"?>
<Relationships xmlns="http://schemas.openxmlformats.org/package/2006/relationships"><Relationship Id="rId3" Type="http://schemas.openxmlformats.org/officeDocument/2006/relationships/image" Target="../media/image112.jpg"/><Relationship Id="rId2" Type="http://schemas.openxmlformats.org/officeDocument/2006/relationships/image" Target="../media/image111.jp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image" Target="../media/image113.jpeg"/><Relationship Id="rId1" Type="http://schemas.openxmlformats.org/officeDocument/2006/relationships/slideLayout" Target="../slideLayouts/slideLayout7.xml"/><Relationship Id="rId4" Type="http://schemas.openxmlformats.org/officeDocument/2006/relationships/image" Target="../media/image115.jpg"/></Relationships>
</file>

<file path=ppt/slides/_rels/slide67.xml.rels><?xml version="1.0" encoding="UTF-8" standalone="yes"?>
<Relationships xmlns="http://schemas.openxmlformats.org/package/2006/relationships"><Relationship Id="rId2" Type="http://schemas.openxmlformats.org/officeDocument/2006/relationships/image" Target="../media/image116.jp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18.jpg"/><Relationship Id="rId2" Type="http://schemas.openxmlformats.org/officeDocument/2006/relationships/image" Target="../media/image117.jp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19.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21.jpg"/><Relationship Id="rId2" Type="http://schemas.openxmlformats.org/officeDocument/2006/relationships/image" Target="../media/image120.jp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22.jp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23.jp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25.jpg"/><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124.emf"/><Relationship Id="rId4" Type="http://schemas.openxmlformats.org/officeDocument/2006/relationships/package" Target="../embeddings/Microsoft_Excel_Worksheet.xlsx"/></Relationships>
</file>

<file path=ppt/slides/_rels/slide75.xml.rels><?xml version="1.0" encoding="UTF-8" standalone="yes"?>
<Relationships xmlns="http://schemas.openxmlformats.org/package/2006/relationships"><Relationship Id="rId2" Type="http://schemas.openxmlformats.org/officeDocument/2006/relationships/image" Target="../media/image126.jp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28.jpg"/><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image" Target="../media/image127.emf"/><Relationship Id="rId4" Type="http://schemas.openxmlformats.org/officeDocument/2006/relationships/package" Target="../embeddings/Microsoft_Word_Document.docx"/></Relationships>
</file>

<file path=ppt/slides/_rels/slide77.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30.jp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32.jpg"/><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33.jp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34.jp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7.xml"/><Relationship Id="rId1" Type="http://schemas.openxmlformats.org/officeDocument/2006/relationships/vmlDrawing" Target="../drawings/vmlDrawing8.vml"/><Relationship Id="rId5" Type="http://schemas.openxmlformats.org/officeDocument/2006/relationships/image" Target="../media/image136.jpg"/><Relationship Id="rId4" Type="http://schemas.openxmlformats.org/officeDocument/2006/relationships/image" Target="../media/image135.emf"/></Relationships>
</file>

<file path=ppt/slides/_rels/slide83.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image" Target="../media/image137.jpg"/><Relationship Id="rId1" Type="http://schemas.openxmlformats.org/officeDocument/2006/relationships/slideLayout" Target="../slideLayouts/slideLayout7.xml"/><Relationship Id="rId4" Type="http://schemas.openxmlformats.org/officeDocument/2006/relationships/image" Target="../media/image109.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139.jp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40.jpeg"/><Relationship Id="rId1" Type="http://schemas.openxmlformats.org/officeDocument/2006/relationships/slideLayout" Target="../slideLayouts/slideLayout7.xml"/><Relationship Id="rId4" Type="http://schemas.openxmlformats.org/officeDocument/2006/relationships/image" Target="../media/image141.jpg"/></Relationships>
</file>

<file path=ppt/slides/_rels/slide87.xml.rels><?xml version="1.0" encoding="UTF-8" standalone="yes"?>
<Relationships xmlns="http://schemas.openxmlformats.org/package/2006/relationships"><Relationship Id="rId2" Type="http://schemas.openxmlformats.org/officeDocument/2006/relationships/image" Target="../media/image142.jp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4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145.jp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image" Target="../media/image146.png"/><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image" Target="../media/image147.pn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149.emf"/><Relationship Id="rId2" Type="http://schemas.openxmlformats.org/officeDocument/2006/relationships/image" Target="../media/image148.emf"/><Relationship Id="rId1" Type="http://schemas.openxmlformats.org/officeDocument/2006/relationships/slideLayout" Target="../slideLayouts/slideLayout6.xml"/><Relationship Id="rId5" Type="http://schemas.openxmlformats.org/officeDocument/2006/relationships/image" Target="../media/image151.emf"/><Relationship Id="rId4" Type="http://schemas.openxmlformats.org/officeDocument/2006/relationships/image" Target="../media/image150.emf"/></Relationships>
</file>

<file path=ppt/slides/_rels/slide96.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30.xml"/></Relationships>
</file>

<file path=ppt/slides/_rels/slide97.xml.rels><?xml version="1.0" encoding="UTF-8" standalone="yes"?>
<Relationships xmlns="http://schemas.openxmlformats.org/package/2006/relationships"><Relationship Id="rId2" Type="http://schemas.openxmlformats.org/officeDocument/2006/relationships/image" Target="../media/image154.jpeg"/><Relationship Id="rId1" Type="http://schemas.openxmlformats.org/officeDocument/2006/relationships/slideLayout" Target="../slideLayouts/slideLayout30.xml"/></Relationships>
</file>

<file path=ppt/slides/_rels/slide98.xml.rels><?xml version="1.0" encoding="UTF-8" standalone="yes"?>
<Relationships xmlns="http://schemas.openxmlformats.org/package/2006/relationships"><Relationship Id="rId2" Type="http://schemas.openxmlformats.org/officeDocument/2006/relationships/image" Target="../media/image155.jpg"/><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642" y="1029508"/>
            <a:ext cx="9008911" cy="5828492"/>
          </a:xfrm>
          <a:prstGeom prst="rect">
            <a:avLst/>
          </a:prstGeom>
        </p:spPr>
      </p:pic>
      <p:sp>
        <p:nvSpPr>
          <p:cNvPr id="5" name="Slide Number Placeholder 4"/>
          <p:cNvSpPr>
            <a:spLocks noGrp="1"/>
          </p:cNvSpPr>
          <p:nvPr>
            <p:ph type="sldNum" sz="quarter" idx="12"/>
          </p:nvPr>
        </p:nvSpPr>
        <p:spPr/>
        <p:txBody>
          <a:bodyPr/>
          <a:lstStyle/>
          <a:p>
            <a:fld id="{07CB4EDF-7DE6-4369-B527-B79B2EF0026D}" type="slidenum">
              <a:rPr lang="en-US" smtClean="0"/>
              <a:pPr/>
              <a:t>1</a:t>
            </a:fld>
            <a:endParaRPr lang="en-US" dirty="0"/>
          </a:p>
        </p:txBody>
      </p:sp>
      <p:sp>
        <p:nvSpPr>
          <p:cNvPr id="7" name="Rectangle 6"/>
          <p:cNvSpPr/>
          <p:nvPr/>
        </p:nvSpPr>
        <p:spPr>
          <a:xfrm>
            <a:off x="733363" y="1737350"/>
            <a:ext cx="7543800" cy="369332"/>
          </a:xfrm>
          <a:prstGeom prst="rect">
            <a:avLst/>
          </a:prstGeom>
        </p:spPr>
        <p:txBody>
          <a:bodyPr wrap="square">
            <a:spAutoFit/>
          </a:bodyPr>
          <a:lstStyle/>
          <a:p>
            <a:pPr algn="ctr"/>
            <a:r>
              <a:rPr lang="en-US" b="1" dirty="0" smtClean="0"/>
              <a:t> </a:t>
            </a:r>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4178964651"/>
              </p:ext>
            </p:extLst>
          </p:nvPr>
        </p:nvGraphicFramePr>
        <p:xfrm>
          <a:off x="4235450" y="3445510"/>
          <a:ext cx="673100" cy="195580"/>
        </p:xfrm>
        <a:graphic>
          <a:graphicData uri="http://schemas.openxmlformats.org/drawingml/2006/table">
            <a:tbl>
              <a:tblPr/>
              <a:tblGrid>
                <a:gridCol w="673100">
                  <a:extLst>
                    <a:ext uri="{9D8B030D-6E8A-4147-A177-3AD203B41FA5}">
                      <a16:colId xmlns:a16="http://schemas.microsoft.com/office/drawing/2014/main" val="20000"/>
                    </a:ext>
                  </a:extLst>
                </a:gridCol>
              </a:tblGrid>
              <a:tr h="190500">
                <a:tc>
                  <a:txBody>
                    <a:bodyPr/>
                    <a:lstStyle/>
                    <a:p>
                      <a:pPr algn="r" fontAlgn="b"/>
                      <a:endParaRPr lang="en-US" sz="1200" b="0" i="0" u="none" strike="noStrike" dirty="0">
                        <a:solidFill>
                          <a:srgbClr val="000000"/>
                        </a:solidFill>
                        <a:effectLst/>
                        <a:latin typeface="Calibri"/>
                      </a:endParaRPr>
                    </a:p>
                  </a:txBody>
                  <a:tcPr marL="12700" marR="12700" marT="12700" marB="0" anchor="b">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9" name="TextBox 8"/>
          <p:cNvSpPr txBox="1"/>
          <p:nvPr/>
        </p:nvSpPr>
        <p:spPr>
          <a:xfrm>
            <a:off x="739897" y="1304714"/>
            <a:ext cx="7772400" cy="1477328"/>
          </a:xfrm>
          <a:prstGeom prst="rect">
            <a:avLst/>
          </a:prstGeom>
          <a:solidFill>
            <a:schemeClr val="tx2">
              <a:lumMod val="75000"/>
              <a:alpha val="40000"/>
            </a:schemeClr>
          </a:solidFill>
          <a:ln w="25400">
            <a:solidFill>
              <a:srgbClr val="FFFF00"/>
            </a:solidFill>
          </a:ln>
        </p:spPr>
        <p:txBody>
          <a:bodyPr wrap="square" rtlCol="0">
            <a:spAutoFit/>
          </a:bodyPr>
          <a:lstStyle/>
          <a:p>
            <a:pPr algn="ctr"/>
            <a:r>
              <a:rPr lang="en-GB" sz="3600" dirty="0" smtClean="0">
                <a:solidFill>
                  <a:srgbClr val="FFFF00"/>
                </a:solidFill>
              </a:rPr>
              <a:t>Recap of transverse beam </a:t>
            </a:r>
            <a:r>
              <a:rPr lang="en-GB" sz="3600" dirty="0" smtClean="0">
                <a:solidFill>
                  <a:srgbClr val="FFFF00"/>
                </a:solidFill>
              </a:rPr>
              <a:t>dynamics I + II</a:t>
            </a:r>
            <a:endParaRPr lang="en-GB" sz="3600" dirty="0" smtClean="0">
              <a:solidFill>
                <a:srgbClr val="FFFF00"/>
              </a:solidFill>
            </a:endParaRPr>
          </a:p>
          <a:p>
            <a:endParaRPr lang="en-GB" dirty="0">
              <a:solidFill>
                <a:srgbClr val="FFFF00"/>
              </a:solidFill>
            </a:endParaRPr>
          </a:p>
          <a:p>
            <a:pPr algn="ctr"/>
            <a:r>
              <a:rPr lang="en-GB" dirty="0" err="1" smtClean="0">
                <a:solidFill>
                  <a:srgbClr val="FFFF00"/>
                </a:solidFill>
              </a:rPr>
              <a:t>H.Schmickler</a:t>
            </a:r>
            <a:r>
              <a:rPr lang="en-GB" dirty="0" smtClean="0">
                <a:solidFill>
                  <a:srgbClr val="FFFF00"/>
                </a:solidFill>
              </a:rPr>
              <a:t>, CERN</a:t>
            </a:r>
          </a:p>
          <a:p>
            <a:pPr algn="ctr"/>
            <a:endParaRPr lang="en-GB" dirty="0" smtClean="0"/>
          </a:p>
        </p:txBody>
      </p:sp>
      <p:grpSp>
        <p:nvGrpSpPr>
          <p:cNvPr id="10" name="Group 9"/>
          <p:cNvGrpSpPr/>
          <p:nvPr/>
        </p:nvGrpSpPr>
        <p:grpSpPr>
          <a:xfrm>
            <a:off x="903692" y="3772217"/>
            <a:ext cx="7391400" cy="1477328"/>
            <a:chOff x="903692" y="3772217"/>
            <a:chExt cx="7391400" cy="1477328"/>
          </a:xfrm>
        </p:grpSpPr>
        <p:sp>
          <p:nvSpPr>
            <p:cNvPr id="6" name="TextBox 5"/>
            <p:cNvSpPr txBox="1"/>
            <p:nvPr/>
          </p:nvSpPr>
          <p:spPr>
            <a:xfrm>
              <a:off x="903692" y="3772217"/>
              <a:ext cx="7391400" cy="1477328"/>
            </a:xfrm>
            <a:prstGeom prst="rect">
              <a:avLst/>
            </a:prstGeom>
            <a:solidFill>
              <a:schemeClr val="tx2">
                <a:lumMod val="75000"/>
                <a:alpha val="40000"/>
              </a:schemeClr>
            </a:solidFill>
            <a:ln w="25400">
              <a:solidFill>
                <a:srgbClr val="FFFF00"/>
              </a:solidFill>
            </a:ln>
          </p:spPr>
          <p:txBody>
            <a:bodyPr wrap="square" rtlCol="0">
              <a:spAutoFit/>
            </a:bodyPr>
            <a:lstStyle/>
            <a:p>
              <a:pPr algn="ctr"/>
              <a:endParaRPr lang="en-GB" dirty="0" smtClean="0"/>
            </a:p>
            <a:p>
              <a:pPr algn="ctr"/>
              <a:endParaRPr lang="en-GB" dirty="0"/>
            </a:p>
            <a:p>
              <a:pPr algn="ctr"/>
              <a:endParaRPr lang="en-GB" dirty="0" smtClean="0"/>
            </a:p>
            <a:p>
              <a:pPr algn="ctr"/>
              <a:r>
                <a:rPr lang="en-GB" dirty="0" smtClean="0">
                  <a:solidFill>
                    <a:srgbClr val="FFFF00"/>
                  </a:solidFill>
                </a:rPr>
                <a:t>Corresponds </a:t>
              </a:r>
              <a:r>
                <a:rPr lang="en-GB" dirty="0">
                  <a:solidFill>
                    <a:srgbClr val="FFFF00"/>
                  </a:solidFill>
                </a:rPr>
                <a:t>to the</a:t>
              </a:r>
            </a:p>
            <a:p>
              <a:pPr algn="ctr"/>
              <a:r>
                <a:rPr lang="en-GB" dirty="0">
                  <a:solidFill>
                    <a:srgbClr val="FFFF00"/>
                  </a:solidFill>
                </a:rPr>
                <a:t>expected Level of the “successful student” after the Introductory CAS</a:t>
              </a:r>
            </a:p>
          </p:txBody>
        </p:sp>
        <p:sp>
          <p:nvSpPr>
            <p:cNvPr id="3" name="Smiley Face 2"/>
            <p:cNvSpPr/>
            <p:nvPr/>
          </p:nvSpPr>
          <p:spPr>
            <a:xfrm>
              <a:off x="5867400" y="3894455"/>
              <a:ext cx="914400" cy="838200"/>
            </a:xfrm>
            <a:prstGeom prst="smileyFace">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TextBox 7"/>
          <p:cNvSpPr txBox="1"/>
          <p:nvPr/>
        </p:nvSpPr>
        <p:spPr>
          <a:xfrm>
            <a:off x="1600200" y="304967"/>
            <a:ext cx="6477000" cy="461665"/>
          </a:xfrm>
          <a:prstGeom prst="rect">
            <a:avLst/>
          </a:prstGeom>
          <a:noFill/>
        </p:spPr>
        <p:txBody>
          <a:bodyPr wrap="square" rtlCol="0">
            <a:spAutoFit/>
          </a:bodyPr>
          <a:lstStyle/>
          <a:p>
            <a:r>
              <a:rPr lang="en-GB" sz="2400" dirty="0" smtClean="0"/>
              <a:t>Future High Energy Colliders, Z</a:t>
            </a:r>
            <a:r>
              <a:rPr lang="el-GR" sz="2400" dirty="0" smtClean="0"/>
              <a:t>ϋ</a:t>
            </a:r>
            <a:r>
              <a:rPr lang="en-GB" sz="2400" dirty="0" smtClean="0"/>
              <a:t>rich, 21.2-5.3.2018</a:t>
            </a:r>
            <a:endParaRPr lang="en-GB" sz="2400" dirty="0"/>
          </a:p>
        </p:txBody>
      </p:sp>
    </p:spTree>
    <p:extLst>
      <p:ext uri="{BB962C8B-B14F-4D97-AF65-F5344CB8AC3E}">
        <p14:creationId xmlns:p14="http://schemas.microsoft.com/office/powerpoint/2010/main" val="49851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10</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27" y="0"/>
            <a:ext cx="9063345" cy="6858000"/>
          </a:xfrm>
          <a:prstGeom prst="rect">
            <a:avLst/>
          </a:prstGeom>
        </p:spPr>
      </p:pic>
    </p:spTree>
    <p:extLst>
      <p:ext uri="{BB962C8B-B14F-4D97-AF65-F5344CB8AC3E}">
        <p14:creationId xmlns:p14="http://schemas.microsoft.com/office/powerpoint/2010/main" val="30886022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11</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3432" y="76200"/>
            <a:ext cx="5665123" cy="32004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2819400"/>
            <a:ext cx="7010400" cy="3391348"/>
          </a:xfrm>
          <a:prstGeom prst="rect">
            <a:avLst/>
          </a:prstGeom>
        </p:spPr>
      </p:pic>
      <p:sp>
        <p:nvSpPr>
          <p:cNvPr id="6" name="TextBox 5"/>
          <p:cNvSpPr txBox="1"/>
          <p:nvPr/>
        </p:nvSpPr>
        <p:spPr>
          <a:xfrm>
            <a:off x="1752600" y="152400"/>
            <a:ext cx="6096000" cy="369332"/>
          </a:xfrm>
          <a:prstGeom prst="rect">
            <a:avLst/>
          </a:prstGeom>
          <a:solidFill>
            <a:schemeClr val="bg1"/>
          </a:solidFill>
        </p:spPr>
        <p:txBody>
          <a:bodyPr wrap="square" rtlCol="0">
            <a:spAutoFit/>
          </a:bodyPr>
          <a:lstStyle/>
          <a:p>
            <a:r>
              <a:rPr lang="en-GB" dirty="0" smtClean="0"/>
              <a:t>Back to relativity: transformation of fields into a moving frame</a:t>
            </a:r>
            <a:endParaRPr lang="en-GB" dirty="0"/>
          </a:p>
        </p:txBody>
      </p:sp>
      <p:grpSp>
        <p:nvGrpSpPr>
          <p:cNvPr id="9" name="Group 8"/>
          <p:cNvGrpSpPr/>
          <p:nvPr/>
        </p:nvGrpSpPr>
        <p:grpSpPr>
          <a:xfrm>
            <a:off x="7010400" y="1143000"/>
            <a:ext cx="1600200" cy="838200"/>
            <a:chOff x="7010400" y="1143000"/>
            <a:chExt cx="1600200" cy="838200"/>
          </a:xfrm>
        </p:grpSpPr>
        <p:sp>
          <p:nvSpPr>
            <p:cNvPr id="7" name="Oval Callout 6"/>
            <p:cNvSpPr/>
            <p:nvPr/>
          </p:nvSpPr>
          <p:spPr>
            <a:xfrm>
              <a:off x="7010400" y="1143000"/>
              <a:ext cx="1600200" cy="838200"/>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7200900" y="1238934"/>
              <a:ext cx="1219200" cy="646331"/>
            </a:xfrm>
            <a:prstGeom prst="rect">
              <a:avLst/>
            </a:prstGeom>
            <a:noFill/>
          </p:spPr>
          <p:txBody>
            <a:bodyPr wrap="square" rtlCol="0">
              <a:spAutoFit/>
            </a:bodyPr>
            <a:lstStyle/>
            <a:p>
              <a:pPr algn="ctr"/>
              <a:r>
                <a:rPr lang="en-GB" dirty="0" smtClean="0"/>
                <a:t>Lecture of </a:t>
              </a:r>
              <a:br>
                <a:rPr lang="en-GB" dirty="0" smtClean="0"/>
              </a:br>
              <a:r>
                <a:rPr lang="en-GB" dirty="0" smtClean="0"/>
                <a:t>W. Herr</a:t>
              </a:r>
              <a:endParaRPr lang="en-GB" dirty="0"/>
            </a:p>
          </p:txBody>
        </p:sp>
      </p:grpSp>
    </p:spTree>
    <p:extLst>
      <p:ext uri="{BB962C8B-B14F-4D97-AF65-F5344CB8AC3E}">
        <p14:creationId xmlns:p14="http://schemas.microsoft.com/office/powerpoint/2010/main" val="34981955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12</a:t>
            </a:fld>
            <a:endParaRPr lang="en-US"/>
          </a:p>
        </p:txBody>
      </p:sp>
      <p:sp>
        <p:nvSpPr>
          <p:cNvPr id="4" name="TextBox 3"/>
          <p:cNvSpPr txBox="1"/>
          <p:nvPr/>
        </p:nvSpPr>
        <p:spPr>
          <a:xfrm>
            <a:off x="1828800" y="304800"/>
            <a:ext cx="5638800" cy="584775"/>
          </a:xfrm>
          <a:prstGeom prst="rect">
            <a:avLst/>
          </a:prstGeom>
          <a:noFill/>
        </p:spPr>
        <p:txBody>
          <a:bodyPr wrap="square" rtlCol="0">
            <a:spAutoFit/>
          </a:bodyPr>
          <a:lstStyle/>
          <a:p>
            <a:r>
              <a:rPr lang="en-GB" sz="3200" dirty="0" smtClean="0"/>
              <a:t>Transverse Beam Dynamics</a:t>
            </a:r>
            <a:endParaRPr lang="en-GB" sz="3200" dirty="0"/>
          </a:p>
        </p:txBody>
      </p:sp>
      <p:sp>
        <p:nvSpPr>
          <p:cNvPr id="8" name="TextBox 7"/>
          <p:cNvSpPr txBox="1"/>
          <p:nvPr/>
        </p:nvSpPr>
        <p:spPr>
          <a:xfrm>
            <a:off x="1676400" y="855821"/>
            <a:ext cx="5943600" cy="369332"/>
          </a:xfrm>
          <a:prstGeom prst="rect">
            <a:avLst/>
          </a:prstGeom>
          <a:noFill/>
        </p:spPr>
        <p:txBody>
          <a:bodyPr wrap="square" rtlCol="0">
            <a:spAutoFit/>
          </a:bodyPr>
          <a:lstStyle/>
          <a:p>
            <a:r>
              <a:rPr lang="en-GB" dirty="0" smtClean="0">
                <a:solidFill>
                  <a:srgbClr val="FF0000"/>
                </a:solidFill>
              </a:rPr>
              <a:t>??? high intensity beam described in 6D phase space??? </a:t>
            </a:r>
            <a:r>
              <a:rPr lang="en-GB" dirty="0">
                <a:solidFill>
                  <a:srgbClr val="FF0000"/>
                </a:solidFill>
              </a:rPr>
              <a:t> </a:t>
            </a:r>
            <a:r>
              <a:rPr lang="en-GB" dirty="0" smtClean="0">
                <a:solidFill>
                  <a:srgbClr val="FF0000"/>
                </a:solidFill>
              </a:rPr>
              <a:t>No…</a:t>
            </a:r>
            <a:endParaRPr lang="en-GB" dirty="0">
              <a:solidFill>
                <a:srgbClr val="FF0000"/>
              </a:solidFill>
            </a:endParaRPr>
          </a:p>
        </p:txBody>
      </p:sp>
      <p:grpSp>
        <p:nvGrpSpPr>
          <p:cNvPr id="10" name="Group 9"/>
          <p:cNvGrpSpPr/>
          <p:nvPr/>
        </p:nvGrpSpPr>
        <p:grpSpPr>
          <a:xfrm>
            <a:off x="533400" y="1440596"/>
            <a:ext cx="7848600" cy="1221748"/>
            <a:chOff x="2514600" y="1676400"/>
            <a:chExt cx="4191000" cy="762000"/>
          </a:xfrm>
        </p:grpSpPr>
        <p:sp>
          <p:nvSpPr>
            <p:cNvPr id="5" name="Flowchart: Data 4"/>
            <p:cNvSpPr/>
            <p:nvPr/>
          </p:nvSpPr>
          <p:spPr>
            <a:xfrm>
              <a:off x="2514600" y="1676400"/>
              <a:ext cx="4191000" cy="762000"/>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3276600" y="1676400"/>
              <a:ext cx="2819400" cy="595073"/>
            </a:xfrm>
            <a:prstGeom prst="rect">
              <a:avLst/>
            </a:prstGeom>
            <a:noFill/>
          </p:spPr>
          <p:txBody>
            <a:bodyPr wrap="square" rtlCol="0">
              <a:spAutoFit/>
            </a:bodyPr>
            <a:lstStyle/>
            <a:p>
              <a:r>
                <a:rPr lang="en-GB" sz="1400" b="1" dirty="0" smtClean="0"/>
                <a:t>Starting point:</a:t>
              </a:r>
              <a:br>
                <a:rPr lang="en-GB" sz="1400" b="1" dirty="0" smtClean="0"/>
              </a:br>
              <a:r>
                <a:rPr lang="en-GB" sz="1400" dirty="0" smtClean="0"/>
                <a:t>- Single particle in single magnetic element</a:t>
              </a:r>
              <a:br>
                <a:rPr lang="en-GB" sz="1400" dirty="0" smtClean="0"/>
              </a:br>
              <a:r>
                <a:rPr lang="en-GB" sz="1400" dirty="0" smtClean="0"/>
                <a:t>- complete decoupling of long., hor.&amp; ver. motion</a:t>
              </a:r>
            </a:p>
            <a:p>
              <a:r>
                <a:rPr lang="en-GB" sz="1400" dirty="0" smtClean="0"/>
                <a:t>- particle with nominal momentum</a:t>
              </a:r>
              <a:endParaRPr lang="en-GB" sz="1400" dirty="0"/>
            </a:p>
          </p:txBody>
        </p:sp>
      </p:grpSp>
      <p:grpSp>
        <p:nvGrpSpPr>
          <p:cNvPr id="11" name="Group 10"/>
          <p:cNvGrpSpPr/>
          <p:nvPr/>
        </p:nvGrpSpPr>
        <p:grpSpPr>
          <a:xfrm>
            <a:off x="533400" y="2782180"/>
            <a:ext cx="7772400" cy="1126419"/>
            <a:chOff x="2514600" y="1676400"/>
            <a:chExt cx="4191000" cy="762000"/>
          </a:xfrm>
        </p:grpSpPr>
        <p:sp>
          <p:nvSpPr>
            <p:cNvPr id="12" name="Flowchart: Data 11"/>
            <p:cNvSpPr/>
            <p:nvPr/>
          </p:nvSpPr>
          <p:spPr>
            <a:xfrm>
              <a:off x="2514600" y="1676400"/>
              <a:ext cx="4191000" cy="762000"/>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3276600" y="1676400"/>
              <a:ext cx="2819400" cy="645434"/>
            </a:xfrm>
            <a:prstGeom prst="rect">
              <a:avLst/>
            </a:prstGeom>
            <a:noFill/>
          </p:spPr>
          <p:txBody>
            <a:bodyPr wrap="square" rtlCol="0">
              <a:spAutoFit/>
            </a:bodyPr>
            <a:lstStyle/>
            <a:p>
              <a:r>
                <a:rPr lang="en-GB" sz="1400" b="1" dirty="0" smtClean="0"/>
                <a:t>My first accelerator:</a:t>
              </a:r>
              <a:br>
                <a:rPr lang="en-GB" sz="1400" b="1" dirty="0" smtClean="0"/>
              </a:br>
              <a:r>
                <a:rPr lang="en-GB" sz="1400" dirty="0" smtClean="0"/>
                <a:t>- Single particle in many magnetic elements</a:t>
              </a:r>
              <a:br>
                <a:rPr lang="en-GB" sz="1400" dirty="0" smtClean="0"/>
              </a:br>
              <a:r>
                <a:rPr lang="en-GB" sz="1400" dirty="0" smtClean="0"/>
                <a:t>- circular structure: synchrotron</a:t>
              </a:r>
              <a:br>
                <a:rPr lang="en-GB" sz="1400" dirty="0" smtClean="0"/>
              </a:br>
              <a:r>
                <a:rPr lang="en-GB" sz="1400" dirty="0" smtClean="0"/>
                <a:t>- </a:t>
              </a:r>
              <a:r>
                <a:rPr lang="en-GB" sz="1400" dirty="0" err="1" smtClean="0"/>
                <a:t>twiss</a:t>
              </a:r>
              <a:r>
                <a:rPr lang="en-GB" sz="1400" dirty="0" smtClean="0"/>
                <a:t> parameters, orbit, tune…</a:t>
              </a:r>
              <a:endParaRPr lang="en-GB" sz="1400" dirty="0"/>
            </a:p>
          </p:txBody>
        </p:sp>
      </p:grpSp>
      <p:grpSp>
        <p:nvGrpSpPr>
          <p:cNvPr id="14" name="Group 13"/>
          <p:cNvGrpSpPr/>
          <p:nvPr/>
        </p:nvGrpSpPr>
        <p:grpSpPr>
          <a:xfrm>
            <a:off x="560294" y="4028435"/>
            <a:ext cx="7772400" cy="1135462"/>
            <a:chOff x="2514600" y="1676400"/>
            <a:chExt cx="4191000" cy="762000"/>
          </a:xfrm>
        </p:grpSpPr>
        <p:sp>
          <p:nvSpPr>
            <p:cNvPr id="15" name="Flowchart: Data 14"/>
            <p:cNvSpPr/>
            <p:nvPr/>
          </p:nvSpPr>
          <p:spPr>
            <a:xfrm>
              <a:off x="2514600" y="1676400"/>
              <a:ext cx="4191000" cy="762000"/>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3276600" y="1676400"/>
              <a:ext cx="2819400" cy="640294"/>
            </a:xfrm>
            <a:prstGeom prst="rect">
              <a:avLst/>
            </a:prstGeom>
            <a:noFill/>
          </p:spPr>
          <p:txBody>
            <a:bodyPr wrap="square" rtlCol="0">
              <a:spAutoFit/>
            </a:bodyPr>
            <a:lstStyle/>
            <a:p>
              <a:r>
                <a:rPr lang="en-GB" sz="1400" b="1" dirty="0" smtClean="0"/>
                <a:t>Off-momentum particle:</a:t>
              </a:r>
              <a:br>
                <a:rPr lang="en-GB" sz="1400" b="1" dirty="0" smtClean="0"/>
              </a:br>
              <a:r>
                <a:rPr lang="en-GB" sz="1400" dirty="0" smtClean="0"/>
                <a:t>- Dispersion</a:t>
              </a:r>
              <a:br>
                <a:rPr lang="en-GB" sz="1400" dirty="0" smtClean="0"/>
              </a:br>
              <a:r>
                <a:rPr lang="en-GB" sz="1400" dirty="0" smtClean="0"/>
                <a:t>- Momentum compaction</a:t>
              </a:r>
              <a:br>
                <a:rPr lang="en-GB" sz="1400" dirty="0" smtClean="0"/>
              </a:br>
              <a:r>
                <a:rPr lang="en-GB" sz="1400" dirty="0" smtClean="0"/>
                <a:t>- Chromaticity…a taste of non-</a:t>
              </a:r>
              <a:r>
                <a:rPr lang="en-GB" sz="1400" dirty="0" err="1" smtClean="0"/>
                <a:t>linearities</a:t>
              </a:r>
              <a:endParaRPr lang="en-GB" sz="1400" dirty="0" smtClean="0"/>
            </a:p>
          </p:txBody>
        </p:sp>
      </p:grpSp>
      <p:grpSp>
        <p:nvGrpSpPr>
          <p:cNvPr id="17" name="Group 16"/>
          <p:cNvGrpSpPr/>
          <p:nvPr/>
        </p:nvGrpSpPr>
        <p:grpSpPr>
          <a:xfrm>
            <a:off x="457200" y="5268354"/>
            <a:ext cx="7848600" cy="1087996"/>
            <a:chOff x="2514600" y="1676400"/>
            <a:chExt cx="4191000" cy="762000"/>
          </a:xfrm>
        </p:grpSpPr>
        <p:sp>
          <p:nvSpPr>
            <p:cNvPr id="18" name="Flowchart: Data 17"/>
            <p:cNvSpPr/>
            <p:nvPr/>
          </p:nvSpPr>
          <p:spPr>
            <a:xfrm>
              <a:off x="2514600" y="1676400"/>
              <a:ext cx="4191000" cy="762000"/>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3276600" y="1676400"/>
              <a:ext cx="2819400" cy="668228"/>
            </a:xfrm>
            <a:prstGeom prst="rect">
              <a:avLst/>
            </a:prstGeom>
            <a:noFill/>
          </p:spPr>
          <p:txBody>
            <a:bodyPr wrap="square" rtlCol="0">
              <a:spAutoFit/>
            </a:bodyPr>
            <a:lstStyle/>
            <a:p>
              <a:r>
                <a:rPr lang="en-GB" sz="1400" b="1" dirty="0" smtClean="0"/>
                <a:t>Finally a beam of many particles </a:t>
              </a:r>
              <a:r>
                <a:rPr lang="en-GB" sz="1400" b="1" dirty="0" smtClean="0">
                  <a:solidFill>
                    <a:srgbClr val="FF0000"/>
                  </a:solidFill>
                </a:rPr>
                <a:t>(not too many!)</a:t>
              </a:r>
              <a:br>
                <a:rPr lang="en-GB" sz="1400" b="1" dirty="0" smtClean="0">
                  <a:solidFill>
                    <a:srgbClr val="FF0000"/>
                  </a:solidFill>
                </a:rPr>
              </a:br>
              <a:r>
                <a:rPr lang="en-GB" sz="1400" dirty="0" smtClean="0"/>
                <a:t>- emittance</a:t>
              </a:r>
              <a:br>
                <a:rPr lang="en-GB" sz="1400" dirty="0" smtClean="0"/>
              </a:br>
              <a:r>
                <a:rPr lang="en-GB" sz="1400" dirty="0" smtClean="0"/>
                <a:t>- </a:t>
              </a:r>
              <a:r>
                <a:rPr lang="en-GB" sz="1400" dirty="0" err="1" smtClean="0"/>
                <a:t>Liouville’s</a:t>
              </a:r>
              <a:r>
                <a:rPr lang="en-GB" sz="1400" dirty="0" smtClean="0"/>
                <a:t> theorem</a:t>
              </a:r>
              <a:br>
                <a:rPr lang="en-GB" sz="1400" dirty="0" smtClean="0"/>
              </a:br>
              <a:r>
                <a:rPr lang="en-GB" sz="1400" dirty="0" smtClean="0"/>
                <a:t>- adiabatic damping and radiation damping</a:t>
              </a:r>
            </a:p>
          </p:txBody>
        </p:sp>
      </p:grpSp>
      <p:sp>
        <p:nvSpPr>
          <p:cNvPr id="6" name="TextBox 5"/>
          <p:cNvSpPr txBox="1"/>
          <p:nvPr/>
        </p:nvSpPr>
        <p:spPr>
          <a:xfrm>
            <a:off x="458972" y="1600200"/>
            <a:ext cx="838200" cy="381000"/>
          </a:xfrm>
          <a:prstGeom prst="rect">
            <a:avLst/>
          </a:prstGeom>
          <a:noFill/>
        </p:spPr>
        <p:txBody>
          <a:bodyPr wrap="square" rtlCol="0">
            <a:spAutoFit/>
          </a:bodyPr>
          <a:lstStyle/>
          <a:p>
            <a:r>
              <a:rPr lang="en-GB" dirty="0" smtClean="0">
                <a:solidFill>
                  <a:srgbClr val="00B050"/>
                </a:solidFill>
              </a:rPr>
              <a:t>But: </a:t>
            </a:r>
            <a:endParaRPr lang="en-GB" dirty="0">
              <a:solidFill>
                <a:srgbClr val="00B050"/>
              </a:solidFill>
            </a:endParaRPr>
          </a:p>
        </p:txBody>
      </p:sp>
    </p:spTree>
    <p:extLst>
      <p:ext uri="{BB962C8B-B14F-4D97-AF65-F5344CB8AC3E}">
        <p14:creationId xmlns:p14="http://schemas.microsoft.com/office/powerpoint/2010/main" val="35990346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13</a:t>
            </a:fld>
            <a:endParaRPr lang="en-US"/>
          </a:p>
        </p:txBody>
      </p:sp>
      <p:sp>
        <p:nvSpPr>
          <p:cNvPr id="4" name="TextBox 3"/>
          <p:cNvSpPr txBox="1"/>
          <p:nvPr/>
        </p:nvSpPr>
        <p:spPr>
          <a:xfrm>
            <a:off x="1905000" y="457200"/>
            <a:ext cx="5867400" cy="523220"/>
          </a:xfrm>
          <a:prstGeom prst="rect">
            <a:avLst/>
          </a:prstGeom>
          <a:noFill/>
        </p:spPr>
        <p:txBody>
          <a:bodyPr wrap="square" rtlCol="0">
            <a:spAutoFit/>
          </a:bodyPr>
          <a:lstStyle/>
          <a:p>
            <a:r>
              <a:rPr lang="en-GB" sz="2800" dirty="0" smtClean="0"/>
              <a:t>Linear Optics – Hamiltonian (1/3)</a:t>
            </a:r>
            <a:endParaRPr lang="en-GB" sz="2800" dirty="0"/>
          </a:p>
        </p:txBody>
      </p:sp>
      <p:sp>
        <p:nvSpPr>
          <p:cNvPr id="5" name="TextBox 4"/>
          <p:cNvSpPr txBox="1"/>
          <p:nvPr/>
        </p:nvSpPr>
        <p:spPr>
          <a:xfrm>
            <a:off x="533400" y="1524000"/>
            <a:ext cx="8229600" cy="3416320"/>
          </a:xfrm>
          <a:prstGeom prst="rect">
            <a:avLst/>
          </a:prstGeom>
          <a:noFill/>
        </p:spPr>
        <p:txBody>
          <a:bodyPr wrap="square" rtlCol="0">
            <a:spAutoFit/>
          </a:bodyPr>
          <a:lstStyle/>
          <a:p>
            <a:r>
              <a:rPr lang="en-GB" dirty="0" smtClean="0"/>
              <a:t>A little reminder of classical mechanics:</a:t>
            </a:r>
          </a:p>
          <a:p>
            <a:pPr marL="285750" indent="-285750">
              <a:buFontTx/>
              <a:buChar char="-"/>
            </a:pPr>
            <a:r>
              <a:rPr lang="en-GB" dirty="0" smtClean="0"/>
              <a:t>Take a set of “canonical conjugate variables” (q, p in a single one dimensional case</a:t>
            </a:r>
            <a:r>
              <a:rPr lang="en-GB" dirty="0"/>
              <a:t>) </a:t>
            </a:r>
            <a:endParaRPr lang="en-GB" dirty="0" smtClean="0"/>
          </a:p>
          <a:p>
            <a:pPr marL="285750" indent="-285750">
              <a:buFontTx/>
              <a:buChar char="-"/>
            </a:pPr>
            <a:r>
              <a:rPr lang="en-GB" dirty="0" smtClean="0"/>
              <a:t>q </a:t>
            </a:r>
            <a:r>
              <a:rPr lang="en-GB" dirty="0"/>
              <a:t>is called the generalized coordinate and p the generalized </a:t>
            </a:r>
            <a:r>
              <a:rPr lang="en-GB" dirty="0" smtClean="0"/>
              <a:t>momentum</a:t>
            </a:r>
          </a:p>
          <a:p>
            <a:pPr marL="285750" indent="-285750">
              <a:buFontTx/>
              <a:buChar char="-"/>
            </a:pPr>
            <a:r>
              <a:rPr lang="en-GB" dirty="0" smtClean="0"/>
              <a:t>Construct a function H, which satisfies the dynamical equations of the system:</a:t>
            </a:r>
          </a:p>
          <a:p>
            <a:endParaRPr lang="en-GB" dirty="0" smtClean="0"/>
          </a:p>
          <a:p>
            <a:endParaRPr lang="en-GB" dirty="0" smtClean="0"/>
          </a:p>
          <a:p>
            <a:r>
              <a:rPr lang="en-GB" dirty="0" smtClean="0"/>
              <a:t/>
            </a:r>
            <a:br>
              <a:rPr lang="en-GB" dirty="0" smtClean="0"/>
            </a:br>
            <a:endParaRPr lang="en-GB" dirty="0" smtClean="0"/>
          </a:p>
          <a:p>
            <a:pPr marL="285750" indent="-285750">
              <a:buFontTx/>
              <a:buChar char="-"/>
            </a:pPr>
            <a:r>
              <a:rPr lang="en-GB" dirty="0" smtClean="0"/>
              <a:t>H “= the Hamiltonian “ of the system is a constant of motion </a:t>
            </a:r>
            <a:br>
              <a:rPr lang="en-GB" dirty="0" smtClean="0"/>
            </a:br>
            <a:r>
              <a:rPr lang="en-GB" dirty="0" smtClean="0"/>
              <a:t>(= H does not explicitly depend on t) .</a:t>
            </a:r>
          </a:p>
          <a:p>
            <a:pPr marL="285750" indent="-285750">
              <a:buFontTx/>
              <a:buChar char="-"/>
            </a:pPr>
            <a:r>
              <a:rPr lang="en-GB" dirty="0" smtClean="0"/>
              <a:t>The Hamiltonian of a system is the total energy of the system: H = T +V </a:t>
            </a:r>
            <a:r>
              <a:rPr lang="en-GB" dirty="0"/>
              <a:t/>
            </a:r>
            <a:br>
              <a:rPr lang="en-GB" dirty="0"/>
            </a:br>
            <a:r>
              <a:rPr lang="en-GB" dirty="0" smtClean="0"/>
              <a:t>(sum of potential and kinetic energy)</a:t>
            </a:r>
          </a:p>
        </p:txBody>
      </p:sp>
      <mc:AlternateContent xmlns:mc="http://schemas.openxmlformats.org/markup-compatibility/2006" xmlns:a14="http://schemas.microsoft.com/office/drawing/2010/main">
        <mc:Choice Requires="a14">
          <p:sp>
            <p:nvSpPr>
              <p:cNvPr id="7" name="TextBox 6"/>
              <p:cNvSpPr txBox="1"/>
              <p:nvPr/>
            </p:nvSpPr>
            <p:spPr>
              <a:xfrm>
                <a:off x="2183596" y="2848433"/>
                <a:ext cx="1351204" cy="5733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𝑞</m:t>
                          </m:r>
                        </m:num>
                        <m:den>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𝑡</m:t>
                          </m:r>
                        </m:den>
                      </m:f>
                      <m:r>
                        <a:rPr lang="en-GB" i="1" smtClean="0">
                          <a:latin typeface="Cambria Math" panose="02040503050406030204" pitchFamily="18" charset="0"/>
                        </a:rPr>
                        <m:t>=</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𝑞</m:t>
                          </m:r>
                        </m:e>
                      </m:acc>
                      <m:r>
                        <a:rPr lang="en-GB" b="0" i="1" smtClean="0">
                          <a:latin typeface="Cambria Math" panose="02040503050406030204" pitchFamily="18" charset="0"/>
                        </a:rPr>
                        <m:t>=</m:t>
                      </m:r>
                      <m:f>
                        <m:fPr>
                          <m:ctrlPr>
                            <a:rPr lang="en-GB" i="1" smtClean="0">
                              <a:latin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𝐻</m:t>
                          </m:r>
                        </m:num>
                        <m:den>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𝑝</m:t>
                          </m:r>
                        </m:den>
                      </m:f>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2183596" y="2848433"/>
                <a:ext cx="1351204" cy="573362"/>
              </a:xfrm>
              <a:prstGeom prst="rect">
                <a:avLst/>
              </a:prstGeom>
              <a:blipFill rotWithShape="0">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706470" y="2848433"/>
                <a:ext cx="1556067" cy="5733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𝑝</m:t>
                          </m:r>
                        </m:num>
                        <m:den>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𝑡</m:t>
                          </m:r>
                        </m:den>
                      </m:f>
                      <m:r>
                        <a:rPr lang="en-GB" i="1" smtClean="0">
                          <a:latin typeface="Cambria Math" panose="02040503050406030204" pitchFamily="18" charset="0"/>
                        </a:rPr>
                        <m:t>=</m:t>
                      </m:r>
                      <m:acc>
                        <m:accPr>
                          <m:chr m:val="̇"/>
                          <m:ctrlPr>
                            <a:rPr lang="en-GB" i="1" smtClean="0">
                              <a:latin typeface="Cambria Math" panose="02040503050406030204" pitchFamily="18" charset="0"/>
                            </a:rPr>
                          </m:ctrlPr>
                        </m:accPr>
                        <m:e>
                          <m:r>
                            <a:rPr lang="en-GB" b="0" i="1" smtClean="0">
                              <a:latin typeface="Cambria Math" panose="02040503050406030204" pitchFamily="18" charset="0"/>
                            </a:rPr>
                            <m:t>𝑝</m:t>
                          </m:r>
                        </m:e>
                      </m:acc>
                      <m:r>
                        <a:rPr lang="en-GB" b="0" i="1" smtClean="0">
                          <a:latin typeface="Cambria Math" panose="02040503050406030204" pitchFamily="18" charset="0"/>
                        </a:rPr>
                        <m:t>=−</m:t>
                      </m:r>
                      <m:f>
                        <m:fPr>
                          <m:ctrlPr>
                            <a:rPr lang="en-GB" i="1" smtClean="0">
                              <a:latin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𝐻</m:t>
                          </m:r>
                        </m:num>
                        <m:den>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𝑞</m:t>
                          </m:r>
                        </m:den>
                      </m:f>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4706470" y="2848433"/>
                <a:ext cx="1556067" cy="573362"/>
              </a:xfrm>
              <a:prstGeom prst="rect">
                <a:avLst/>
              </a:prstGeom>
              <a:blipFill rotWithShape="0">
                <a:blip r:embed="rId3"/>
                <a:stretch>
                  <a:fillRect/>
                </a:stretch>
              </a:blipFill>
            </p:spPr>
            <p:txBody>
              <a:bodyPr/>
              <a:lstStyle/>
              <a:p>
                <a:r>
                  <a:rPr lang="en-GB">
                    <a:noFill/>
                  </a:rPr>
                  <a:t> </a:t>
                </a:r>
              </a:p>
            </p:txBody>
          </p:sp>
        </mc:Fallback>
      </mc:AlternateContent>
      <p:sp>
        <p:nvSpPr>
          <p:cNvPr id="9" name="TextBox 8"/>
          <p:cNvSpPr txBox="1"/>
          <p:nvPr/>
        </p:nvSpPr>
        <p:spPr>
          <a:xfrm>
            <a:off x="3831280" y="2950448"/>
            <a:ext cx="591829" cy="369332"/>
          </a:xfrm>
          <a:prstGeom prst="rect">
            <a:avLst/>
          </a:prstGeom>
          <a:noFill/>
        </p:spPr>
        <p:txBody>
          <a:bodyPr wrap="none" rtlCol="0">
            <a:spAutoFit/>
          </a:bodyPr>
          <a:lstStyle/>
          <a:p>
            <a:r>
              <a:rPr lang="en-GB" dirty="0" smtClean="0"/>
              <a:t>and </a:t>
            </a:r>
            <a:endParaRPr lang="en-GB" dirty="0"/>
          </a:p>
        </p:txBody>
      </p:sp>
      <p:pic>
        <p:nvPicPr>
          <p:cNvPr id="10" name="Picture 9"/>
          <p:cNvPicPr>
            <a:picLocks noChangeAspect="1"/>
          </p:cNvPicPr>
          <p:nvPr/>
        </p:nvPicPr>
        <p:blipFill>
          <a:blip r:embed="rId4"/>
          <a:stretch>
            <a:fillRect/>
          </a:stretch>
        </p:blipFill>
        <p:spPr>
          <a:xfrm>
            <a:off x="4876800" y="4940320"/>
            <a:ext cx="3731464" cy="1224918"/>
          </a:xfrm>
          <a:prstGeom prst="rect">
            <a:avLst/>
          </a:prstGeom>
        </p:spPr>
      </p:pic>
      <p:sp>
        <p:nvSpPr>
          <p:cNvPr id="6" name="TextBox 5"/>
          <p:cNvSpPr txBox="1"/>
          <p:nvPr/>
        </p:nvSpPr>
        <p:spPr>
          <a:xfrm>
            <a:off x="4072467" y="5272581"/>
            <a:ext cx="914400" cy="369332"/>
          </a:xfrm>
          <a:prstGeom prst="rect">
            <a:avLst/>
          </a:prstGeom>
          <a:noFill/>
        </p:spPr>
        <p:txBody>
          <a:bodyPr wrap="square" rtlCol="0">
            <a:spAutoFit/>
          </a:bodyPr>
          <a:lstStyle/>
          <a:p>
            <a:r>
              <a:rPr lang="en-GB" dirty="0" smtClean="0"/>
              <a:t>Proof:</a:t>
            </a:r>
            <a:endParaRPr lang="en-GB" dirty="0"/>
          </a:p>
        </p:txBody>
      </p:sp>
      <p:sp>
        <p:nvSpPr>
          <p:cNvPr id="11" name="TextBox 10"/>
          <p:cNvSpPr txBox="1"/>
          <p:nvPr/>
        </p:nvSpPr>
        <p:spPr>
          <a:xfrm>
            <a:off x="5574994" y="6217850"/>
            <a:ext cx="3111806" cy="246221"/>
          </a:xfrm>
          <a:prstGeom prst="rect">
            <a:avLst/>
          </a:prstGeom>
          <a:noFill/>
        </p:spPr>
        <p:txBody>
          <a:bodyPr wrap="square" rtlCol="0">
            <a:spAutoFit/>
          </a:bodyPr>
          <a:lstStyle/>
          <a:p>
            <a:r>
              <a:rPr lang="en-GB" sz="1000" dirty="0" smtClean="0">
                <a:solidFill>
                  <a:srgbClr val="FF0000"/>
                </a:solidFill>
              </a:rPr>
              <a:t>Used x instead of q just to test your attention</a:t>
            </a:r>
            <a:endParaRPr lang="en-GB" sz="1000" dirty="0">
              <a:solidFill>
                <a:srgbClr val="FF0000"/>
              </a:solidFill>
            </a:endParaRPr>
          </a:p>
        </p:txBody>
      </p:sp>
    </p:spTree>
    <p:extLst>
      <p:ext uri="{BB962C8B-B14F-4D97-AF65-F5344CB8AC3E}">
        <p14:creationId xmlns:p14="http://schemas.microsoft.com/office/powerpoint/2010/main" val="26125832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14</a:t>
            </a:fld>
            <a:endParaRPr lang="en-US"/>
          </a:p>
        </p:txBody>
      </p:sp>
      <p:sp>
        <p:nvSpPr>
          <p:cNvPr id="4" name="TextBox 3"/>
          <p:cNvSpPr txBox="1"/>
          <p:nvPr/>
        </p:nvSpPr>
        <p:spPr>
          <a:xfrm>
            <a:off x="1905000" y="457200"/>
            <a:ext cx="5867400" cy="523220"/>
          </a:xfrm>
          <a:prstGeom prst="rect">
            <a:avLst/>
          </a:prstGeom>
          <a:noFill/>
        </p:spPr>
        <p:txBody>
          <a:bodyPr wrap="square" rtlCol="0">
            <a:spAutoFit/>
          </a:bodyPr>
          <a:lstStyle/>
          <a:p>
            <a:r>
              <a:rPr lang="en-GB" sz="2800" dirty="0" smtClean="0"/>
              <a:t>Linear Optics – Hamiltonian (2/3)</a:t>
            </a:r>
            <a:endParaRPr lang="en-GB" sz="2800" dirty="0"/>
          </a:p>
        </p:txBody>
      </p:sp>
      <p:sp>
        <p:nvSpPr>
          <p:cNvPr id="6" name="TextBox 5"/>
          <p:cNvSpPr txBox="1"/>
          <p:nvPr/>
        </p:nvSpPr>
        <p:spPr>
          <a:xfrm>
            <a:off x="838200" y="1513002"/>
            <a:ext cx="7239000" cy="3139321"/>
          </a:xfrm>
          <a:prstGeom prst="rect">
            <a:avLst/>
          </a:prstGeom>
          <a:noFill/>
        </p:spPr>
        <p:txBody>
          <a:bodyPr wrap="square" rtlCol="0">
            <a:spAutoFit/>
          </a:bodyPr>
          <a:lstStyle/>
          <a:p>
            <a:r>
              <a:rPr lang="en-GB" dirty="0" smtClean="0"/>
              <a:t>This leads immediately to the question:</a:t>
            </a:r>
            <a:br>
              <a:rPr lang="en-GB" dirty="0" smtClean="0"/>
            </a:br>
            <a:r>
              <a:rPr lang="en-GB" dirty="0" smtClean="0"/>
              <a:t>What are canonically conjugate variables?</a:t>
            </a:r>
            <a:br>
              <a:rPr lang="en-GB" dirty="0" smtClean="0"/>
            </a:br>
            <a:r>
              <a:rPr lang="en-GB" dirty="0" smtClean="0"/>
              <a:t>* Complete answer: Lecture of </a:t>
            </a:r>
            <a:r>
              <a:rPr lang="en-GB" dirty="0" err="1" smtClean="0"/>
              <a:t>W.Herr</a:t>
            </a:r>
            <a:r>
              <a:rPr lang="en-GB" dirty="0" smtClean="0"/>
              <a:t> later this course</a:t>
            </a:r>
            <a:br>
              <a:rPr lang="en-GB" dirty="0" smtClean="0"/>
            </a:br>
            <a:r>
              <a:rPr lang="en-GB" dirty="0" smtClean="0"/>
              <a:t/>
            </a:r>
            <a:br>
              <a:rPr lang="en-GB" dirty="0" smtClean="0"/>
            </a:br>
            <a:r>
              <a:rPr lang="en-GB" dirty="0" smtClean="0"/>
              <a:t>Short answer:</a:t>
            </a:r>
            <a:br>
              <a:rPr lang="en-GB" dirty="0" smtClean="0"/>
            </a:br>
            <a:r>
              <a:rPr lang="en-GB" dirty="0" smtClean="0">
                <a:solidFill>
                  <a:srgbClr val="7030A0"/>
                </a:solidFill>
              </a:rPr>
              <a:t>Several combinations are possible, the most relevant for us are</a:t>
            </a:r>
            <a:br>
              <a:rPr lang="en-GB" dirty="0" smtClean="0">
                <a:solidFill>
                  <a:srgbClr val="7030A0"/>
                </a:solidFill>
              </a:rPr>
            </a:br>
            <a:r>
              <a:rPr lang="en-GB" dirty="0" smtClean="0">
                <a:solidFill>
                  <a:srgbClr val="7030A0"/>
                </a:solidFill>
              </a:rPr>
              <a:t>- x (space) and p (momentum)  </a:t>
            </a:r>
            <a:br>
              <a:rPr lang="en-GB" dirty="0" smtClean="0">
                <a:solidFill>
                  <a:srgbClr val="7030A0"/>
                </a:solidFill>
              </a:rPr>
            </a:br>
            <a:r>
              <a:rPr lang="en-GB" dirty="0" smtClean="0">
                <a:solidFill>
                  <a:srgbClr val="7030A0"/>
                </a:solidFill>
              </a:rPr>
              <a:t>- E (energy) and t (time).</a:t>
            </a:r>
          </a:p>
          <a:p>
            <a:r>
              <a:rPr lang="en-GB" dirty="0" smtClean="0">
                <a:solidFill>
                  <a:srgbClr val="7030A0"/>
                </a:solidFill>
              </a:rPr>
              <a:t>We can learn most of the physics, when we construct quantities from these canonical variables, which are constants of motion (energy, action…)</a:t>
            </a:r>
            <a:br>
              <a:rPr lang="en-GB" dirty="0" smtClean="0">
                <a:solidFill>
                  <a:srgbClr val="7030A0"/>
                </a:solidFill>
              </a:rPr>
            </a:br>
            <a:endParaRPr lang="en-GB" dirty="0">
              <a:solidFill>
                <a:srgbClr val="7030A0"/>
              </a:solidFill>
            </a:endParaRPr>
          </a:p>
        </p:txBody>
      </p:sp>
      <p:sp>
        <p:nvSpPr>
          <p:cNvPr id="5" name="TextBox 4"/>
          <p:cNvSpPr txBox="1"/>
          <p:nvPr/>
        </p:nvSpPr>
        <p:spPr>
          <a:xfrm>
            <a:off x="838200" y="4644045"/>
            <a:ext cx="7239000" cy="2123658"/>
          </a:xfrm>
          <a:prstGeom prst="rect">
            <a:avLst/>
          </a:prstGeom>
          <a:noFill/>
        </p:spPr>
        <p:txBody>
          <a:bodyPr wrap="square" rtlCol="0">
            <a:spAutoFit/>
          </a:bodyPr>
          <a:lstStyle/>
          <a:p>
            <a:r>
              <a:rPr lang="en-GB" sz="1200" dirty="0" smtClean="0"/>
              <a:t>* Hint to a more complete answer:</a:t>
            </a:r>
          </a:p>
          <a:p>
            <a:pPr marL="171450" indent="-171450">
              <a:buFontTx/>
              <a:buChar char="-"/>
            </a:pPr>
            <a:r>
              <a:rPr lang="en-GB" sz="1200" dirty="0" smtClean="0"/>
              <a:t>Describe the particle motion by a Lagrange function of </a:t>
            </a:r>
            <a:r>
              <a:rPr lang="en-GB" sz="1200" b="1" dirty="0" smtClean="0">
                <a:solidFill>
                  <a:srgbClr val="7030A0"/>
                </a:solidFill>
              </a:rPr>
              <a:t>generalized coordinates </a:t>
            </a:r>
            <a:r>
              <a:rPr lang="en-GB" sz="1200" dirty="0" smtClean="0"/>
              <a:t>and </a:t>
            </a:r>
            <a:r>
              <a:rPr lang="en-GB" sz="1200" b="1" dirty="0" smtClean="0">
                <a:solidFill>
                  <a:srgbClr val="7030A0"/>
                </a:solidFill>
              </a:rPr>
              <a:t>generalized velocities </a:t>
            </a:r>
            <a:r>
              <a:rPr lang="en-GB" sz="1200" dirty="0" smtClean="0"/>
              <a:t>and time.</a:t>
            </a:r>
            <a:br>
              <a:rPr lang="en-GB" sz="1200" dirty="0" smtClean="0"/>
            </a:br>
            <a:r>
              <a:rPr lang="en-GB" sz="1200" dirty="0" smtClean="0"/>
              <a:t>- define an action variable and assume that nature is made such that the action between any two points of particle motion is stationary</a:t>
            </a:r>
          </a:p>
          <a:p>
            <a:pPr marL="171450" indent="-171450">
              <a:buFontTx/>
              <a:buChar char="-"/>
            </a:pPr>
            <a:r>
              <a:rPr lang="en-GB" sz="1200" dirty="0" smtClean="0"/>
              <a:t>This is fulfilled for Lagrange functions satisfying the Euler-Lagrange equation</a:t>
            </a:r>
          </a:p>
          <a:p>
            <a:pPr marL="171450" indent="-171450">
              <a:buFontTx/>
              <a:buChar char="-"/>
            </a:pPr>
            <a:r>
              <a:rPr lang="en-GB" sz="1200" dirty="0" smtClean="0"/>
              <a:t>And this leads finally to the definition of </a:t>
            </a:r>
            <a:r>
              <a:rPr lang="en-GB" sz="1200" b="1" dirty="0" smtClean="0">
                <a:solidFill>
                  <a:srgbClr val="7030A0"/>
                </a:solidFill>
              </a:rPr>
              <a:t>generalized momenta </a:t>
            </a:r>
            <a:r>
              <a:rPr lang="en-GB" sz="1200" dirty="0" smtClean="0"/>
              <a:t>instead of </a:t>
            </a:r>
            <a:r>
              <a:rPr lang="en-GB" sz="1200" b="1" dirty="0" smtClean="0">
                <a:solidFill>
                  <a:srgbClr val="7030A0"/>
                </a:solidFill>
              </a:rPr>
              <a:t>generalized velocities</a:t>
            </a:r>
            <a:r>
              <a:rPr lang="en-GB" sz="1200" dirty="0" smtClean="0"/>
              <a:t>, the definition of the Hamiltonian function and then to the two equations of motion as shown on the last slide.</a:t>
            </a:r>
          </a:p>
          <a:p>
            <a:pPr marL="171450" indent="-171450">
              <a:buFontTx/>
              <a:buChar char="-"/>
            </a:pPr>
            <a:endParaRPr lang="en-GB" sz="1200" dirty="0" smtClean="0"/>
          </a:p>
          <a:p>
            <a:endParaRPr lang="en-GB" sz="1200" dirty="0"/>
          </a:p>
          <a:p>
            <a:endParaRPr lang="en-GB" sz="1200" dirty="0"/>
          </a:p>
        </p:txBody>
      </p:sp>
    </p:spTree>
    <p:extLst>
      <p:ext uri="{BB962C8B-B14F-4D97-AF65-F5344CB8AC3E}">
        <p14:creationId xmlns:p14="http://schemas.microsoft.com/office/powerpoint/2010/main" val="29886197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15</a:t>
            </a:fld>
            <a:endParaRPr lang="en-US"/>
          </a:p>
        </p:txBody>
      </p:sp>
      <p:sp>
        <p:nvSpPr>
          <p:cNvPr id="4" name="TextBox 3"/>
          <p:cNvSpPr txBox="1"/>
          <p:nvPr/>
        </p:nvSpPr>
        <p:spPr>
          <a:xfrm>
            <a:off x="1905000" y="304800"/>
            <a:ext cx="5638800" cy="369332"/>
          </a:xfrm>
          <a:prstGeom prst="rect">
            <a:avLst/>
          </a:prstGeom>
          <a:noFill/>
        </p:spPr>
        <p:txBody>
          <a:bodyPr wrap="square" rtlCol="0">
            <a:spAutoFit/>
          </a:bodyPr>
          <a:lstStyle/>
          <a:p>
            <a:r>
              <a:rPr lang="en-GB" dirty="0" smtClean="0"/>
              <a:t>Recall: what is the “action” variable; what is phase space</a:t>
            </a:r>
            <a:endParaRPr lang="en-GB" dirty="0"/>
          </a:p>
        </p:txBody>
      </p:sp>
      <p:grpSp>
        <p:nvGrpSpPr>
          <p:cNvPr id="7" name="Group 6"/>
          <p:cNvGrpSpPr/>
          <p:nvPr/>
        </p:nvGrpSpPr>
        <p:grpSpPr>
          <a:xfrm>
            <a:off x="1300264" y="1066800"/>
            <a:ext cx="6243536" cy="2353793"/>
            <a:chOff x="1300264" y="4724400"/>
            <a:chExt cx="6243536" cy="2353793"/>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0264" y="4724400"/>
              <a:ext cx="6243536" cy="2353793"/>
            </a:xfrm>
            <a:prstGeom prst="rect">
              <a:avLst/>
            </a:prstGeom>
          </p:spPr>
        </p:pic>
        <p:sp>
          <p:nvSpPr>
            <p:cNvPr id="6" name="Rectangle 5"/>
            <p:cNvSpPr/>
            <p:nvPr/>
          </p:nvSpPr>
          <p:spPr>
            <a:xfrm>
              <a:off x="5096435" y="5747869"/>
              <a:ext cx="9906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 name="Group 21"/>
          <p:cNvGrpSpPr/>
          <p:nvPr/>
        </p:nvGrpSpPr>
        <p:grpSpPr>
          <a:xfrm>
            <a:off x="4625788" y="1480669"/>
            <a:ext cx="3053602" cy="1981200"/>
            <a:chOff x="4572000" y="4114800"/>
            <a:chExt cx="3053602" cy="1981200"/>
          </a:xfrm>
        </p:grpSpPr>
        <p:sp>
          <p:nvSpPr>
            <p:cNvPr id="8" name="Rectangle 7"/>
            <p:cNvSpPr/>
            <p:nvPr/>
          </p:nvSpPr>
          <p:spPr>
            <a:xfrm>
              <a:off x="4572000" y="4114800"/>
              <a:ext cx="2971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flipV="1">
              <a:off x="6019800" y="4267200"/>
              <a:ext cx="0" cy="1676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724400" y="5105400"/>
              <a:ext cx="2667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171763" y="5050909"/>
              <a:ext cx="453839" cy="369332"/>
            </a:xfrm>
            <a:prstGeom prst="rect">
              <a:avLst/>
            </a:prstGeom>
            <a:noFill/>
          </p:spPr>
          <p:txBody>
            <a:bodyPr wrap="square" rtlCol="0">
              <a:spAutoFit/>
            </a:bodyPr>
            <a:lstStyle/>
            <a:p>
              <a:r>
                <a:rPr lang="en-GB" dirty="0" err="1" smtClean="0"/>
                <a:t>q</a:t>
              </a:r>
              <a:r>
                <a:rPr lang="en-GB" baseline="-25000" dirty="0" err="1" smtClean="0"/>
                <a:t>x</a:t>
              </a:r>
              <a:endParaRPr lang="en-GB" baseline="-25000" dirty="0"/>
            </a:p>
          </p:txBody>
        </p:sp>
        <p:sp>
          <p:nvSpPr>
            <p:cNvPr id="16" name="TextBox 15"/>
            <p:cNvSpPr txBox="1"/>
            <p:nvPr/>
          </p:nvSpPr>
          <p:spPr>
            <a:xfrm>
              <a:off x="5751979" y="4205118"/>
              <a:ext cx="428065" cy="369332"/>
            </a:xfrm>
            <a:prstGeom prst="rect">
              <a:avLst/>
            </a:prstGeom>
            <a:noFill/>
          </p:spPr>
          <p:txBody>
            <a:bodyPr wrap="square" rtlCol="0">
              <a:spAutoFit/>
            </a:bodyPr>
            <a:lstStyle/>
            <a:p>
              <a:r>
                <a:rPr lang="en-GB" dirty="0" err="1" smtClean="0"/>
                <a:t>p</a:t>
              </a:r>
              <a:r>
                <a:rPr lang="en-GB" baseline="-25000" dirty="0" err="1" smtClean="0"/>
                <a:t>x</a:t>
              </a:r>
              <a:endParaRPr lang="en-GB" baseline="-25000" dirty="0"/>
            </a:p>
          </p:txBody>
        </p:sp>
        <p:sp>
          <p:nvSpPr>
            <p:cNvPr id="18" name="Oval 17"/>
            <p:cNvSpPr/>
            <p:nvPr/>
          </p:nvSpPr>
          <p:spPr>
            <a:xfrm>
              <a:off x="6267450" y="5330739"/>
              <a:ext cx="76200" cy="85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6534150" y="4802402"/>
              <a:ext cx="76200" cy="85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5536826" y="4876250"/>
              <a:ext cx="76200" cy="85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5295900" y="5192928"/>
              <a:ext cx="76200" cy="85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 name="TextBox 22"/>
          <p:cNvSpPr txBox="1"/>
          <p:nvPr/>
        </p:nvSpPr>
        <p:spPr>
          <a:xfrm>
            <a:off x="609600" y="4038600"/>
            <a:ext cx="2743200" cy="461665"/>
          </a:xfrm>
          <a:prstGeom prst="rect">
            <a:avLst/>
          </a:prstGeom>
          <a:noFill/>
        </p:spPr>
        <p:txBody>
          <a:bodyPr wrap="square" rtlCol="0">
            <a:spAutoFit/>
          </a:bodyPr>
          <a:lstStyle/>
          <a:p>
            <a:r>
              <a:rPr lang="en-GB" sz="2400" dirty="0" smtClean="0"/>
              <a:t>Define action “</a:t>
            </a:r>
            <a:r>
              <a:rPr lang="en-GB" sz="2400" dirty="0" smtClean="0">
                <a:latin typeface="Cambria Math" panose="02040503050406030204" pitchFamily="18" charset="0"/>
                <a:ea typeface="Cambria Math" panose="02040503050406030204" pitchFamily="18" charset="0"/>
              </a:rPr>
              <a:t>S</a:t>
            </a:r>
            <a:r>
              <a:rPr lang="en-GB" sz="2400" dirty="0" smtClean="0"/>
              <a:t>”:=</a:t>
            </a:r>
            <a:endParaRPr lang="en-GB" sz="2400" dirty="0"/>
          </a:p>
        </p:txBody>
      </p:sp>
      <mc:AlternateContent xmlns:mc="http://schemas.openxmlformats.org/markup-compatibility/2006">
        <mc:Choice xmlns:a14="http://schemas.microsoft.com/office/drawing/2010/main" Requires="a14">
          <p:sp>
            <p:nvSpPr>
              <p:cNvPr id="24" name="TextBox 23"/>
              <p:cNvSpPr txBox="1"/>
              <p:nvPr/>
            </p:nvSpPr>
            <p:spPr>
              <a:xfrm>
                <a:off x="2971800" y="3876159"/>
                <a:ext cx="1198790" cy="8694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 </m:t>
                      </m:r>
                      <m:nary>
                        <m:naryPr>
                          <m:ctrlPr>
                            <a:rPr lang="en-GB" sz="2400" b="0" i="1" smtClean="0">
                              <a:latin typeface="Cambria Math" panose="02040503050406030204" pitchFamily="18" charset="0"/>
                            </a:rPr>
                          </m:ctrlPr>
                        </m:naryPr>
                        <m:sub>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𝑡</m:t>
                              </m:r>
                            </m:e>
                            <m:sub>
                              <m:r>
                                <a:rPr lang="en-GB" sz="2400" b="0" i="1" smtClean="0">
                                  <a:latin typeface="Cambria Math" panose="02040503050406030204" pitchFamily="18" charset="0"/>
                                </a:rPr>
                                <m:t>1</m:t>
                              </m:r>
                            </m:sub>
                          </m:sSub>
                        </m:sub>
                        <m:sup>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𝑡</m:t>
                              </m:r>
                            </m:e>
                            <m:sub>
                              <m:r>
                                <a:rPr lang="en-GB" sz="2400" b="0" i="1" smtClean="0">
                                  <a:latin typeface="Cambria Math" panose="02040503050406030204" pitchFamily="18" charset="0"/>
                                </a:rPr>
                                <m:t>2</m:t>
                              </m:r>
                            </m:sub>
                          </m:sSub>
                        </m:sup>
                        <m:e>
                          <m:r>
                            <a:rPr lang="en-GB" sz="2400" b="0" i="1" smtClean="0">
                              <a:latin typeface="Cambria Math" panose="02040503050406030204" pitchFamily="18" charset="0"/>
                            </a:rPr>
                            <m:t>𝑝</m:t>
                          </m:r>
                          <m:r>
                            <a:rPr lang="en-GB" sz="2400" b="0" i="1" smtClean="0">
                              <a:latin typeface="Cambria Math" panose="02040503050406030204" pitchFamily="18" charset="0"/>
                            </a:rPr>
                            <m:t> </m:t>
                          </m:r>
                          <m:r>
                            <a:rPr lang="en-GB" sz="2400" b="0" i="1" smtClean="0">
                              <a:latin typeface="Cambria Math" panose="02040503050406030204" pitchFamily="18" charset="0"/>
                            </a:rPr>
                            <m:t>𝑑𝑞</m:t>
                          </m:r>
                        </m:e>
                      </m:nary>
                    </m:oMath>
                  </m:oMathPara>
                </a14:m>
                <a:endParaRPr lang="en-GB" sz="2400" dirty="0"/>
              </a:p>
            </p:txBody>
          </p:sp>
        </mc:Choice>
        <mc:Fallback>
          <p:sp>
            <p:nvSpPr>
              <p:cNvPr id="24" name="TextBox 23"/>
              <p:cNvSpPr txBox="1">
                <a:spLocks noRot="1" noChangeAspect="1" noMove="1" noResize="1" noEditPoints="1" noAdjustHandles="1" noChangeArrowheads="1" noChangeShapeType="1" noTextEdit="1"/>
              </p:cNvSpPr>
              <p:nvPr/>
            </p:nvSpPr>
            <p:spPr>
              <a:xfrm>
                <a:off x="2971800" y="3876159"/>
                <a:ext cx="1198790" cy="869405"/>
              </a:xfrm>
              <a:prstGeom prst="rect">
                <a:avLst/>
              </a:prstGeom>
              <a:blipFill>
                <a:blip r:embed="rId3"/>
                <a:stretch>
                  <a:fillRect/>
                </a:stretch>
              </a:blipFill>
            </p:spPr>
            <p:txBody>
              <a:bodyPr/>
              <a:lstStyle/>
              <a:p>
                <a:r>
                  <a:rPr lang="en-GB">
                    <a:noFill/>
                  </a:rPr>
                  <a:t> </a:t>
                </a:r>
              </a:p>
            </p:txBody>
          </p:sp>
        </mc:Fallback>
      </mc:AlternateContent>
      <p:sp>
        <p:nvSpPr>
          <p:cNvPr id="25" name="TextBox 24"/>
          <p:cNvSpPr txBox="1"/>
          <p:nvPr/>
        </p:nvSpPr>
        <p:spPr>
          <a:xfrm>
            <a:off x="701488" y="4940005"/>
            <a:ext cx="7848600" cy="830997"/>
          </a:xfrm>
          <a:prstGeom prst="rect">
            <a:avLst/>
          </a:prstGeom>
          <a:solidFill>
            <a:schemeClr val="bg1">
              <a:lumMod val="85000"/>
            </a:schemeClr>
          </a:solidFill>
        </p:spPr>
        <p:txBody>
          <a:bodyPr wrap="square" rtlCol="0">
            <a:spAutoFit/>
          </a:bodyPr>
          <a:lstStyle/>
          <a:p>
            <a:r>
              <a:rPr lang="en-GB" sz="1600" dirty="0" smtClean="0"/>
              <a:t>“Stationary” action principle:= </a:t>
            </a:r>
            <a:r>
              <a:rPr lang="en-GB" sz="1600" dirty="0" smtClean="0"/>
              <a:t/>
            </a:r>
            <a:br>
              <a:rPr lang="en-GB" sz="1600" dirty="0" smtClean="0"/>
            </a:br>
            <a:r>
              <a:rPr lang="en-GB" sz="1600" dirty="0" smtClean="0"/>
              <a:t>Nature </a:t>
            </a:r>
            <a:r>
              <a:rPr lang="en-GB" sz="1600" dirty="0" smtClean="0"/>
              <a:t>chooses path from t</a:t>
            </a:r>
            <a:r>
              <a:rPr lang="en-GB" sz="1600" baseline="-25000" dirty="0" smtClean="0"/>
              <a:t>1</a:t>
            </a:r>
            <a:r>
              <a:rPr lang="en-GB" sz="1600" dirty="0" smtClean="0"/>
              <a:t> to t</a:t>
            </a:r>
            <a:r>
              <a:rPr lang="en-GB" sz="1600" baseline="-25000" dirty="0" smtClean="0"/>
              <a:t>2</a:t>
            </a:r>
            <a:r>
              <a:rPr lang="en-GB" sz="1600" dirty="0" smtClean="0"/>
              <a:t> such that the action integral is a </a:t>
            </a:r>
            <a:r>
              <a:rPr lang="en-GB" sz="1600" dirty="0" smtClean="0"/>
              <a:t>minimum and stationary </a:t>
            </a:r>
            <a:r>
              <a:rPr lang="en-GB" sz="1600" dirty="0" smtClean="0">
                <a:solidFill>
                  <a:srgbClr val="00B050"/>
                </a:solidFill>
                <a:sym typeface="Wingdings" panose="05000000000000000000" pitchFamily="2" charset="2"/>
              </a:rPr>
              <a:t> we have a new invariant, which we can use to study the dynamics of the system</a:t>
            </a:r>
            <a:endParaRPr lang="en-GB" sz="1600" dirty="0">
              <a:solidFill>
                <a:srgbClr val="00B050"/>
              </a:solidFill>
            </a:endParaRPr>
          </a:p>
        </p:txBody>
      </p:sp>
      <p:sp>
        <p:nvSpPr>
          <p:cNvPr id="11" name="TextBox 10"/>
          <p:cNvSpPr txBox="1"/>
          <p:nvPr/>
        </p:nvSpPr>
        <p:spPr>
          <a:xfrm>
            <a:off x="4625788" y="3507282"/>
            <a:ext cx="2971800" cy="646331"/>
          </a:xfrm>
          <a:prstGeom prst="rect">
            <a:avLst/>
          </a:prstGeom>
          <a:noFill/>
        </p:spPr>
        <p:txBody>
          <a:bodyPr wrap="square" rtlCol="0">
            <a:spAutoFit/>
          </a:bodyPr>
          <a:lstStyle/>
          <a:p>
            <a:pPr algn="ctr"/>
            <a:r>
              <a:rPr lang="en-GB" dirty="0" smtClean="0"/>
              <a:t>This shows only one of the three phase-spaces</a:t>
            </a:r>
            <a:endParaRPr lang="en-GB" dirty="0"/>
          </a:p>
        </p:txBody>
      </p:sp>
    </p:spTree>
    <p:extLst>
      <p:ext uri="{BB962C8B-B14F-4D97-AF65-F5344CB8AC3E}">
        <p14:creationId xmlns:p14="http://schemas.microsoft.com/office/powerpoint/2010/main" val="3651775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p:cNvGrpSpPr/>
          <p:nvPr/>
        </p:nvGrpSpPr>
        <p:grpSpPr>
          <a:xfrm>
            <a:off x="611560" y="2132856"/>
            <a:ext cx="3744912" cy="3024188"/>
            <a:chOff x="3563938" y="2997200"/>
            <a:chExt cx="3744912" cy="3024188"/>
          </a:xfrm>
        </p:grpSpPr>
        <p:sp>
          <p:nvSpPr>
            <p:cNvPr id="5" name="Line 6"/>
            <p:cNvSpPr>
              <a:spLocks noChangeShapeType="1"/>
            </p:cNvSpPr>
            <p:nvPr/>
          </p:nvSpPr>
          <p:spPr bwMode="auto">
            <a:xfrm>
              <a:off x="5076825" y="3284538"/>
              <a:ext cx="0" cy="27368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6" name="Line 7"/>
            <p:cNvSpPr>
              <a:spLocks noChangeShapeType="1"/>
            </p:cNvSpPr>
            <p:nvPr/>
          </p:nvSpPr>
          <p:spPr bwMode="auto">
            <a:xfrm>
              <a:off x="3563938" y="4652963"/>
              <a:ext cx="31686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7" name="Text Box 8"/>
            <p:cNvSpPr txBox="1">
              <a:spLocks noChangeArrowheads="1"/>
            </p:cNvSpPr>
            <p:nvPr/>
          </p:nvSpPr>
          <p:spPr bwMode="auto">
            <a:xfrm>
              <a:off x="6588125" y="4868863"/>
              <a:ext cx="720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Arial" charset="0"/>
                  <a:ea typeface="+mn-ea"/>
                  <a:cs typeface="+mn-cs"/>
                </a:rPr>
                <a:t>x</a:t>
              </a:r>
              <a:endParaRPr kumimoji="0" lang="en-US" sz="18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8" name="Text Box 9"/>
            <p:cNvSpPr txBox="1">
              <a:spLocks noChangeArrowheads="1"/>
            </p:cNvSpPr>
            <p:nvPr/>
          </p:nvSpPr>
          <p:spPr bwMode="auto">
            <a:xfrm>
              <a:off x="4643438" y="2997200"/>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Arial" charset="0"/>
                  <a:ea typeface="+mn-ea"/>
                  <a:cs typeface="+mn-cs"/>
                </a:rPr>
                <a:t>x’</a:t>
              </a:r>
              <a:endParaRPr kumimoji="0" lang="en-US" sz="18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9" name="Oval 15"/>
            <p:cNvSpPr>
              <a:spLocks noChangeArrowheads="1"/>
            </p:cNvSpPr>
            <p:nvPr/>
          </p:nvSpPr>
          <p:spPr bwMode="auto">
            <a:xfrm rot="-2109220">
              <a:off x="4191000" y="4530725"/>
              <a:ext cx="1741488" cy="2540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grpSp>
      <p:grpSp>
        <p:nvGrpSpPr>
          <p:cNvPr id="10" name="Gruppo 9"/>
          <p:cNvGrpSpPr/>
          <p:nvPr/>
        </p:nvGrpSpPr>
        <p:grpSpPr>
          <a:xfrm>
            <a:off x="5004048" y="2132856"/>
            <a:ext cx="3744912" cy="3024188"/>
            <a:chOff x="3563938" y="2997200"/>
            <a:chExt cx="3744912" cy="3024188"/>
          </a:xfrm>
        </p:grpSpPr>
        <p:sp>
          <p:nvSpPr>
            <p:cNvPr id="11" name="Line 6"/>
            <p:cNvSpPr>
              <a:spLocks noChangeShapeType="1"/>
            </p:cNvSpPr>
            <p:nvPr/>
          </p:nvSpPr>
          <p:spPr bwMode="auto">
            <a:xfrm>
              <a:off x="5076825" y="3284538"/>
              <a:ext cx="0" cy="27368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2" name="Line 7"/>
            <p:cNvSpPr>
              <a:spLocks noChangeShapeType="1"/>
            </p:cNvSpPr>
            <p:nvPr/>
          </p:nvSpPr>
          <p:spPr bwMode="auto">
            <a:xfrm>
              <a:off x="3563938" y="4652963"/>
              <a:ext cx="31686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3" name="Text Box 8"/>
            <p:cNvSpPr txBox="1">
              <a:spLocks noChangeArrowheads="1"/>
            </p:cNvSpPr>
            <p:nvPr/>
          </p:nvSpPr>
          <p:spPr bwMode="auto">
            <a:xfrm>
              <a:off x="6588125" y="4868863"/>
              <a:ext cx="7207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Arial" charset="0"/>
                  <a:ea typeface="+mn-ea"/>
                  <a:cs typeface="+mn-cs"/>
                </a:rPr>
                <a:t>x</a:t>
              </a:r>
              <a:endParaRPr kumimoji="0" lang="en-US" sz="18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14" name="Text Box 9"/>
            <p:cNvSpPr txBox="1">
              <a:spLocks noChangeArrowheads="1"/>
            </p:cNvSpPr>
            <p:nvPr/>
          </p:nvSpPr>
          <p:spPr bwMode="auto">
            <a:xfrm>
              <a:off x="4643438" y="2997200"/>
              <a:ext cx="7207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US" sz="1800" b="0" i="0" u="none" strike="noStrike" kern="1200" cap="none" spc="0" normalizeH="0" baseline="0" noProof="0" dirty="0" err="1" smtClean="0">
                  <a:ln>
                    <a:noFill/>
                  </a:ln>
                  <a:solidFill>
                    <a:prstClr val="black"/>
                  </a:solidFill>
                  <a:effectLst/>
                  <a:uLnTx/>
                  <a:uFillTx/>
                  <a:latin typeface="Arial" charset="0"/>
                  <a:ea typeface="+mn-ea"/>
                  <a:cs typeface="+mn-cs"/>
                </a:rPr>
                <a:t>p</a:t>
              </a:r>
              <a:r>
                <a:rPr kumimoji="0" lang="en-US" sz="1800" b="0" i="0" u="none" strike="noStrike" kern="1200" cap="none" spc="0" normalizeH="0" baseline="-25000" noProof="0" dirty="0" err="1" smtClean="0">
                  <a:ln>
                    <a:noFill/>
                  </a:ln>
                  <a:solidFill>
                    <a:prstClr val="black"/>
                  </a:solidFill>
                  <a:effectLst/>
                  <a:uLnTx/>
                  <a:uFillTx/>
                  <a:latin typeface="Arial" charset="0"/>
                  <a:ea typeface="+mn-ea"/>
                  <a:cs typeface="+mn-cs"/>
                </a:rPr>
                <a:t>x</a:t>
              </a:r>
              <a:endParaRPr kumimoji="0" lang="en-US" sz="1800" b="0" i="0" u="none" strike="noStrike" kern="1200" cap="none" spc="0" normalizeH="0" baseline="-25000" noProof="0" dirty="0">
                <a:ln>
                  <a:noFill/>
                </a:ln>
                <a:solidFill>
                  <a:prstClr val="black"/>
                </a:solidFill>
                <a:effectLst/>
                <a:uLnTx/>
                <a:uFillTx/>
                <a:latin typeface="Arial" charset="0"/>
                <a:ea typeface="+mn-ea"/>
                <a:cs typeface="+mn-cs"/>
              </a:endParaRPr>
            </a:p>
          </p:txBody>
        </p:sp>
        <p:sp>
          <p:nvSpPr>
            <p:cNvPr id="15" name="Oval 15"/>
            <p:cNvSpPr>
              <a:spLocks noChangeArrowheads="1"/>
            </p:cNvSpPr>
            <p:nvPr/>
          </p:nvSpPr>
          <p:spPr bwMode="auto">
            <a:xfrm rot="-2109220">
              <a:off x="4191000" y="4530725"/>
              <a:ext cx="1741488" cy="254000"/>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grpSp>
      <p:pic>
        <p:nvPicPr>
          <p:cNvPr id="1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4747" y="5383292"/>
            <a:ext cx="3384376" cy="509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438" y="5255542"/>
            <a:ext cx="3282772" cy="992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CasellaDiTesto 17"/>
          <p:cNvSpPr txBox="1"/>
          <p:nvPr/>
        </p:nvSpPr>
        <p:spPr>
          <a:xfrm>
            <a:off x="1107953" y="1417542"/>
            <a:ext cx="2061742"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Trace space</a:t>
            </a:r>
            <a:endParaRPr kumimoji="0" lang="en-US" sz="2400" b="0" i="0" u="none" strike="noStrike" kern="1200" cap="none" spc="0" normalizeH="0" baseline="0" noProof="0" dirty="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9" name="CasellaDiTesto 18"/>
          <p:cNvSpPr txBox="1"/>
          <p:nvPr/>
        </p:nvSpPr>
        <p:spPr>
          <a:xfrm>
            <a:off x="5478875" y="1427159"/>
            <a:ext cx="2076119"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Phase space</a:t>
            </a:r>
            <a:endParaRPr kumimoji="0" lang="en-US" sz="2400" b="0" i="0" u="none" strike="noStrike" kern="1200" cap="none" spc="0" normalizeH="0" baseline="0" noProof="0" dirty="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1904999" y="299659"/>
            <a:ext cx="6600695"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srgbClr val="FF0000"/>
                </a:solidFill>
                <a:effectLst/>
                <a:uLnTx/>
                <a:uFillTx/>
              </a:rPr>
              <a:t>Warning: We often use the term phase space for the 6N dimensional space defined by </a:t>
            </a:r>
            <a:br>
              <a:rPr kumimoji="0" lang="en-GB" sz="1400" b="0" i="0" u="none" strike="noStrike" kern="0" cap="none" spc="0" normalizeH="0" baseline="0" noProof="0" dirty="0" smtClean="0">
                <a:ln>
                  <a:noFill/>
                </a:ln>
                <a:solidFill>
                  <a:srgbClr val="FF0000"/>
                </a:solidFill>
                <a:effectLst/>
                <a:uLnTx/>
                <a:uFillTx/>
              </a:rPr>
            </a:br>
            <a:r>
              <a:rPr kumimoji="0" lang="en-GB" sz="1400" b="0" i="0" u="none" strike="noStrike" kern="0" cap="none" spc="0" normalizeH="0" baseline="0" noProof="0" dirty="0" smtClean="0">
                <a:ln>
                  <a:noFill/>
                </a:ln>
                <a:solidFill>
                  <a:srgbClr val="FF0000"/>
                </a:solidFill>
                <a:effectLst/>
                <a:uLnTx/>
                <a:uFillTx/>
              </a:rPr>
              <a:t>x, x’ (space, angle), but this the “trace space” of the particles.</a:t>
            </a:r>
            <a:br>
              <a:rPr kumimoji="0" lang="en-GB" sz="1400" b="0" i="0" u="none" strike="noStrike" kern="0" cap="none" spc="0" normalizeH="0" baseline="0" noProof="0" dirty="0" smtClean="0">
                <a:ln>
                  <a:noFill/>
                </a:ln>
                <a:solidFill>
                  <a:srgbClr val="FF0000"/>
                </a:solidFill>
                <a:effectLst/>
                <a:uLnTx/>
                <a:uFillTx/>
              </a:rPr>
            </a:br>
            <a:r>
              <a:rPr kumimoji="0" lang="en-GB" sz="1400" b="0" i="0" u="none" strike="noStrike" kern="0" cap="none" spc="0" normalizeH="0" baseline="0" noProof="0" dirty="0" smtClean="0">
                <a:ln>
                  <a:noFill/>
                </a:ln>
                <a:solidFill>
                  <a:srgbClr val="FF0000"/>
                </a:solidFill>
                <a:effectLst/>
                <a:uLnTx/>
                <a:uFillTx/>
              </a:rPr>
              <a:t>At constant energy phase space and trace space have similar physical interpretation</a:t>
            </a:r>
          </a:p>
        </p:txBody>
      </p:sp>
    </p:spTree>
    <p:extLst>
      <p:ext uri="{BB962C8B-B14F-4D97-AF65-F5344CB8AC3E}">
        <p14:creationId xmlns:p14="http://schemas.microsoft.com/office/powerpoint/2010/main" val="1840202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17</a:t>
            </a:fld>
            <a:endParaRPr lang="en-US" dirty="0"/>
          </a:p>
        </p:txBody>
      </p:sp>
      <p:sp>
        <p:nvSpPr>
          <p:cNvPr id="4" name="TextBox 3"/>
          <p:cNvSpPr txBox="1"/>
          <p:nvPr/>
        </p:nvSpPr>
        <p:spPr>
          <a:xfrm>
            <a:off x="1905000" y="457200"/>
            <a:ext cx="5867400" cy="523220"/>
          </a:xfrm>
          <a:prstGeom prst="rect">
            <a:avLst/>
          </a:prstGeom>
          <a:noFill/>
        </p:spPr>
        <p:txBody>
          <a:bodyPr wrap="square" rtlCol="0">
            <a:spAutoFit/>
          </a:bodyPr>
          <a:lstStyle/>
          <a:p>
            <a:r>
              <a:rPr lang="en-GB" sz="2800" dirty="0" smtClean="0"/>
              <a:t>Linear Optics – Hamiltonian (3/3)</a:t>
            </a:r>
            <a:endParaRPr lang="en-GB" sz="2800" dirty="0"/>
          </a:p>
        </p:txBody>
      </p:sp>
      <p:sp>
        <p:nvSpPr>
          <p:cNvPr id="5" name="TextBox 4"/>
          <p:cNvSpPr txBox="1"/>
          <p:nvPr/>
        </p:nvSpPr>
        <p:spPr>
          <a:xfrm>
            <a:off x="685800" y="1371600"/>
            <a:ext cx="3124200" cy="369332"/>
          </a:xfrm>
          <a:prstGeom prst="rect">
            <a:avLst/>
          </a:prstGeom>
          <a:solidFill>
            <a:schemeClr val="accent1"/>
          </a:solidFill>
        </p:spPr>
        <p:txBody>
          <a:bodyPr wrap="square" rtlCol="0">
            <a:spAutoFit/>
          </a:bodyPr>
          <a:lstStyle/>
          <a:p>
            <a:r>
              <a:rPr lang="en-GB" dirty="0" smtClean="0">
                <a:solidFill>
                  <a:schemeClr val="bg1"/>
                </a:solidFill>
              </a:rPr>
              <a:t>Example: Mass-spring system</a:t>
            </a:r>
          </a:p>
        </p:txBody>
      </p:sp>
      <mc:AlternateContent xmlns:mc="http://schemas.openxmlformats.org/markup-compatibility/2006" xmlns:a14="http://schemas.microsoft.com/office/drawing/2010/main">
        <mc:Choice Requires="a14">
          <p:sp>
            <p:nvSpPr>
              <p:cNvPr id="7" name="TextBox 6"/>
              <p:cNvSpPr txBox="1"/>
              <p:nvPr/>
            </p:nvSpPr>
            <p:spPr>
              <a:xfrm>
                <a:off x="838200" y="1981200"/>
                <a:ext cx="2819400" cy="431849"/>
              </a:xfrm>
              <a:prstGeom prst="rect">
                <a:avLst/>
              </a:prstGeom>
              <a:noFill/>
            </p:spPr>
            <p:txBody>
              <a:bodyPr wrap="square" lIns="0" tIns="0" rIns="0" bIns="0" rtlCol="0">
                <a:spAutoFit/>
              </a:bodyPr>
              <a:lstStyle/>
              <a:p>
                <a14:m>
                  <m:oMath xmlns:m="http://schemas.openxmlformats.org/officeDocument/2006/math">
                    <m:r>
                      <a:rPr lang="en-GB" b="0" i="1" smtClean="0">
                        <a:latin typeface="Cambria Math" panose="02040503050406030204" pitchFamily="18" charset="0"/>
                      </a:rPr>
                      <m:t>𝐻</m:t>
                    </m:r>
                    <m:r>
                      <a:rPr lang="en-GB" b="0" i="1" smtClean="0">
                        <a:latin typeface="Cambria Math" panose="02040503050406030204" pitchFamily="18" charset="0"/>
                      </a:rPr>
                      <m:t>=</m:t>
                    </m:r>
                    <m:r>
                      <a:rPr lang="en-GB" b="0" i="1" smtClean="0">
                        <a:latin typeface="Cambria Math" panose="02040503050406030204" pitchFamily="18" charset="0"/>
                      </a:rPr>
                      <m:t>𝑇</m:t>
                    </m:r>
                    <m:r>
                      <a:rPr lang="en-GB" b="0" i="1" smtClean="0">
                        <a:latin typeface="Cambria Math" panose="02040503050406030204" pitchFamily="18" charset="0"/>
                      </a:rPr>
                      <m:t>+</m:t>
                    </m:r>
                    <m:r>
                      <a:rPr lang="en-GB" b="0" i="1" smtClean="0">
                        <a:latin typeface="Cambria Math" panose="02040503050406030204" pitchFamily="18" charset="0"/>
                      </a:rPr>
                      <m:t>𝑉</m:t>
                    </m:r>
                    <m:r>
                      <a:rPr lang="en-GB" b="0" i="1" smtClean="0">
                        <a:latin typeface="Cambria Math" panose="02040503050406030204" pitchFamily="18" charset="0"/>
                      </a:rPr>
                      <m:t>= </m:t>
                    </m:r>
                    <m:f>
                      <m:fPr>
                        <m:ctrlPr>
                          <a:rPr lang="en-GB" b="0"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2</m:t>
                        </m:r>
                      </m:den>
                    </m:f>
                  </m:oMath>
                </a14:m>
                <a:r>
                  <a:rPr lang="en-GB" dirty="0" smtClean="0"/>
                  <a:t> k </a:t>
                </a:r>
                <a14:m>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𝑥</m:t>
                        </m:r>
                      </m:e>
                      <m:sup>
                        <m:r>
                          <a:rPr lang="en-GB" b="0" i="1" smtClean="0">
                            <a:latin typeface="Cambria Math" panose="02040503050406030204" pitchFamily="18" charset="0"/>
                          </a:rPr>
                          <m:t>2</m:t>
                        </m:r>
                      </m:sup>
                    </m:sSup>
                  </m:oMath>
                </a14:m>
                <a:r>
                  <a:rPr lang="en-GB" dirty="0" smtClean="0"/>
                  <a:t>+ </a:t>
                </a:r>
                <a14:m>
                  <m:oMath xmlns:m="http://schemas.openxmlformats.org/officeDocument/2006/math">
                    <m:f>
                      <m:fPr>
                        <m:ctrlPr>
                          <a:rPr lang="en-GB" i="1" smtClean="0">
                            <a:latin typeface="Cambria Math" panose="02040503050406030204" pitchFamily="18" charset="0"/>
                          </a:rPr>
                        </m:ctrlPr>
                      </m:fPr>
                      <m:num>
                        <m:sSup>
                          <m:sSupPr>
                            <m:ctrlPr>
                              <a:rPr lang="en-GB" i="1" smtClean="0">
                                <a:latin typeface="Cambria Math" panose="02040503050406030204" pitchFamily="18" charset="0"/>
                              </a:rPr>
                            </m:ctrlPr>
                          </m:sSupPr>
                          <m:e>
                            <m:r>
                              <a:rPr lang="en-GB" b="0" i="1" smtClean="0">
                                <a:latin typeface="Cambria Math" panose="02040503050406030204" pitchFamily="18" charset="0"/>
                              </a:rPr>
                              <m:t>𝑝</m:t>
                            </m:r>
                          </m:e>
                          <m:sup>
                            <m:r>
                              <a:rPr lang="en-GB" b="0" i="1" smtClean="0">
                                <a:latin typeface="Cambria Math" panose="02040503050406030204" pitchFamily="18" charset="0"/>
                              </a:rPr>
                              <m:t>2</m:t>
                            </m:r>
                          </m:sup>
                        </m:sSup>
                      </m:num>
                      <m:den>
                        <m:r>
                          <a:rPr lang="en-GB" b="0" i="1" smtClean="0">
                            <a:latin typeface="Cambria Math" panose="02040503050406030204" pitchFamily="18" charset="0"/>
                          </a:rPr>
                          <m:t>2</m:t>
                        </m:r>
                        <m:r>
                          <a:rPr lang="en-GB" b="0" i="1" smtClean="0">
                            <a:latin typeface="Cambria Math" panose="02040503050406030204" pitchFamily="18" charset="0"/>
                          </a:rPr>
                          <m:t>𝑚</m:t>
                        </m:r>
                      </m:den>
                    </m:f>
                  </m:oMath>
                </a14:m>
                <a:r>
                  <a:rPr lang="en-GB" dirty="0" smtClean="0"/>
                  <a:t>= E</a:t>
                </a:r>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838200" y="1981200"/>
                <a:ext cx="2819400" cy="431849"/>
              </a:xfrm>
              <a:prstGeom prst="rect">
                <a:avLst/>
              </a:prstGeom>
              <a:blipFill rotWithShape="0">
                <a:blip r:embed="rId2"/>
                <a:stretch>
                  <a:fillRect b="-18310"/>
                </a:stretch>
              </a:blipFill>
            </p:spPr>
            <p:txBody>
              <a:bodyPr/>
              <a:lstStyle/>
              <a:p>
                <a:r>
                  <a:rPr lang="en-GB">
                    <a:noFill/>
                  </a:rPr>
                  <a:t> </a:t>
                </a:r>
              </a:p>
            </p:txBody>
          </p:sp>
        </mc:Fallback>
      </mc:AlternateContent>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1669" y="1212875"/>
            <a:ext cx="3759200" cy="211455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1600" y="3282572"/>
            <a:ext cx="3210064" cy="2433476"/>
          </a:xfrm>
          <a:prstGeom prst="rect">
            <a:avLst/>
          </a:prstGeom>
        </p:spPr>
      </p:pic>
      <p:sp>
        <p:nvSpPr>
          <p:cNvPr id="10" name="TextBox 9"/>
          <p:cNvSpPr txBox="1"/>
          <p:nvPr/>
        </p:nvSpPr>
        <p:spPr>
          <a:xfrm>
            <a:off x="533400" y="2688341"/>
            <a:ext cx="4495800" cy="307777"/>
          </a:xfrm>
          <a:prstGeom prst="rect">
            <a:avLst/>
          </a:prstGeom>
          <a:noFill/>
        </p:spPr>
        <p:txBody>
          <a:bodyPr wrap="square" rtlCol="0">
            <a:spAutoFit/>
          </a:bodyPr>
          <a:lstStyle/>
          <a:p>
            <a:r>
              <a:rPr lang="en-GB" sz="1400" dirty="0" smtClean="0"/>
              <a:t>Hamiltonian formalism to obtain the equations of motion:</a:t>
            </a:r>
            <a:endParaRPr lang="en-GB" sz="1400" dirty="0"/>
          </a:p>
        </p:txBody>
      </p:sp>
      <mc:AlternateContent xmlns:mc="http://schemas.openxmlformats.org/markup-compatibility/2006" xmlns:a14="http://schemas.microsoft.com/office/drawing/2010/main">
        <mc:Choice Requires="a14">
          <p:sp>
            <p:nvSpPr>
              <p:cNvPr id="13" name="TextBox 12"/>
              <p:cNvSpPr txBox="1"/>
              <p:nvPr/>
            </p:nvSpPr>
            <p:spPr>
              <a:xfrm>
                <a:off x="600352" y="3035043"/>
                <a:ext cx="3351280" cy="437684"/>
              </a:xfrm>
              <a:prstGeom prst="rect">
                <a:avLst/>
              </a:prstGeom>
              <a:noFill/>
            </p:spPr>
            <p:txBody>
              <a:bodyPr wrap="square" lIns="0" tIns="0" rIns="0" bIns="0" rtlCol="0">
                <a:spAutoFit/>
              </a:bodyPr>
              <a:lstStyle/>
              <a:p>
                <a14:m>
                  <m:oMath xmlns:m="http://schemas.openxmlformats.org/officeDocument/2006/math">
                    <m:f>
                      <m:fPr>
                        <m:ctrlPr>
                          <a:rPr lang="en-GB" i="1" smtClean="0">
                            <a:latin typeface="Cambria Math" panose="02040503050406030204" pitchFamily="18" charset="0"/>
                          </a:rPr>
                        </m:ctrlPr>
                      </m:fPr>
                      <m:num>
                        <m:r>
                          <a:rPr lang="el-GR" i="1" smtClean="0">
                            <a:latin typeface="Cambria Math" panose="02040503050406030204" pitchFamily="18" charset="0"/>
                          </a:rPr>
                          <m:t>𝛿</m:t>
                        </m:r>
                        <m:r>
                          <a:rPr lang="en-GB" b="0" i="1" smtClean="0">
                            <a:latin typeface="Cambria Math" panose="02040503050406030204" pitchFamily="18" charset="0"/>
                          </a:rPr>
                          <m:t>𝑥</m:t>
                        </m:r>
                      </m:num>
                      <m:den>
                        <m:r>
                          <a:rPr lang="el-GR" i="1" smtClean="0">
                            <a:latin typeface="Cambria Math" panose="02040503050406030204" pitchFamily="18" charset="0"/>
                          </a:rPr>
                          <m:t>𝛿</m:t>
                        </m:r>
                        <m:r>
                          <a:rPr lang="en-GB" b="0" i="1" smtClean="0">
                            <a:latin typeface="Cambria Math" panose="02040503050406030204" pitchFamily="18" charset="0"/>
                          </a:rPr>
                          <m:t>𝑡</m:t>
                        </m:r>
                      </m:den>
                    </m:f>
                    <m:r>
                      <a:rPr lang="en-GB" i="1" smtClean="0">
                        <a:latin typeface="Cambria Math" panose="02040503050406030204" pitchFamily="18" charset="0"/>
                      </a:rPr>
                      <m:t>=</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m:t>
                    </m:r>
                    <m:f>
                      <m:fPr>
                        <m:ctrlPr>
                          <a:rPr lang="en-GB" i="1" smtClean="0">
                            <a:latin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𝐻</m:t>
                        </m:r>
                      </m:num>
                      <m:den>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𝑝</m:t>
                        </m:r>
                      </m:den>
                    </m:f>
                  </m:oMath>
                </a14:m>
                <a:r>
                  <a:rPr lang="en-GB" dirty="0" smtClean="0"/>
                  <a:t> =</a:t>
                </a:r>
                <a14:m>
                  <m:oMath xmlns:m="http://schemas.openxmlformats.org/officeDocument/2006/math">
                    <m:f>
                      <m:fPr>
                        <m:ctrlPr>
                          <a:rPr lang="en-GB" i="1" dirty="0" smtClean="0">
                            <a:latin typeface="Cambria Math" panose="02040503050406030204" pitchFamily="18" charset="0"/>
                          </a:rPr>
                        </m:ctrlPr>
                      </m:fPr>
                      <m:num>
                        <m:r>
                          <a:rPr lang="en-GB" b="0" i="1" dirty="0" smtClean="0">
                            <a:latin typeface="Cambria Math" panose="02040503050406030204" pitchFamily="18" charset="0"/>
                          </a:rPr>
                          <m:t>𝑝</m:t>
                        </m:r>
                      </m:num>
                      <m:den>
                        <m:r>
                          <a:rPr lang="en-GB" b="0" i="1" dirty="0" smtClean="0">
                            <a:latin typeface="Cambria Math" panose="02040503050406030204" pitchFamily="18" charset="0"/>
                          </a:rPr>
                          <m:t>𝑚</m:t>
                        </m:r>
                      </m:den>
                    </m:f>
                  </m:oMath>
                </a14:m>
                <a:r>
                  <a:rPr lang="en-GB" dirty="0" smtClean="0"/>
                  <a:t> or p=m</a:t>
                </a:r>
                <a14:m>
                  <m:oMath xmlns:m="http://schemas.openxmlformats.org/officeDocument/2006/math">
                    <m:acc>
                      <m:accPr>
                        <m:chr m:val="̇"/>
                        <m:ctrlPr>
                          <a:rPr lang="en-GB" i="1" smtClean="0">
                            <a:latin typeface="Cambria Math" panose="02040503050406030204" pitchFamily="18" charset="0"/>
                          </a:rPr>
                        </m:ctrlPr>
                      </m:accPr>
                      <m:e>
                        <m:r>
                          <a:rPr lang="en-GB" b="0" i="1" smtClean="0">
                            <a:latin typeface="Cambria Math" panose="02040503050406030204" pitchFamily="18" charset="0"/>
                          </a:rPr>
                          <m:t>𝑥</m:t>
                        </m:r>
                      </m:e>
                    </m:acc>
                  </m:oMath>
                </a14:m>
                <a:r>
                  <a:rPr lang="en-GB" dirty="0" smtClean="0"/>
                  <a:t> = mv</a:t>
                </a:r>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600352" y="3035043"/>
                <a:ext cx="3351280" cy="437684"/>
              </a:xfrm>
              <a:prstGeom prst="rect">
                <a:avLst/>
              </a:prstGeom>
              <a:blipFill rotWithShape="0">
                <a:blip r:embed="rId5"/>
                <a:stretch>
                  <a:fillRect l="-1818" t="-1389" b="-125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15007" y="3511652"/>
                <a:ext cx="2069541" cy="499560"/>
              </a:xfrm>
              <a:prstGeom prst="rect">
                <a:avLst/>
              </a:prstGeom>
            </p:spPr>
            <p:txBody>
              <a:bodyPr wrap="none">
                <a:spAutoFit/>
              </a:bodyPr>
              <a:lstStyle/>
              <a:p>
                <a:pPr lvl="0"/>
                <a14:m>
                  <m:oMath xmlns:m="http://schemas.openxmlformats.org/officeDocument/2006/math">
                    <m:f>
                      <m:fPr>
                        <m:ctrlPr>
                          <a:rPr lang="en-GB" i="1" smtClean="0">
                            <a:solidFill>
                              <a:prstClr val="black"/>
                            </a:solidFill>
                            <a:latin typeface="Cambria Math" panose="02040503050406030204" pitchFamily="18" charset="0"/>
                          </a:rPr>
                        </m:ctrlPr>
                      </m:fPr>
                      <m:num>
                        <m:r>
                          <a:rPr lang="el-GR" i="1">
                            <a:solidFill>
                              <a:prstClr val="black"/>
                            </a:solidFill>
                            <a:latin typeface="Cambria Math" panose="02040503050406030204" pitchFamily="18" charset="0"/>
                          </a:rPr>
                          <m:t>𝛿</m:t>
                        </m:r>
                        <m:r>
                          <a:rPr lang="en-GB" i="1">
                            <a:solidFill>
                              <a:prstClr val="black"/>
                            </a:solidFill>
                            <a:latin typeface="Cambria Math" panose="02040503050406030204" pitchFamily="18" charset="0"/>
                          </a:rPr>
                          <m:t>𝑝</m:t>
                        </m:r>
                      </m:num>
                      <m:den>
                        <m:r>
                          <a:rPr lang="el-GR" i="1">
                            <a:solidFill>
                              <a:prstClr val="black"/>
                            </a:solidFill>
                            <a:latin typeface="Cambria Math" panose="02040503050406030204" pitchFamily="18" charset="0"/>
                          </a:rPr>
                          <m:t>𝛿</m:t>
                        </m:r>
                        <m:r>
                          <a:rPr lang="en-GB" i="1">
                            <a:solidFill>
                              <a:prstClr val="black"/>
                            </a:solidFill>
                            <a:latin typeface="Cambria Math" panose="02040503050406030204" pitchFamily="18" charset="0"/>
                          </a:rPr>
                          <m:t>𝑡</m:t>
                        </m:r>
                      </m:den>
                    </m:f>
                    <m:r>
                      <a:rPr lang="en-GB" i="1">
                        <a:solidFill>
                          <a:prstClr val="black"/>
                        </a:solidFill>
                        <a:latin typeface="Cambria Math" panose="02040503050406030204" pitchFamily="18" charset="0"/>
                      </a:rPr>
                      <m:t>=</m:t>
                    </m:r>
                    <m:acc>
                      <m:accPr>
                        <m:chr m:val="̇"/>
                        <m:ctrlPr>
                          <a:rPr lang="en-GB" i="1">
                            <a:solidFill>
                              <a:prstClr val="black"/>
                            </a:solidFill>
                            <a:latin typeface="Cambria Math" panose="02040503050406030204" pitchFamily="18" charset="0"/>
                          </a:rPr>
                        </m:ctrlPr>
                      </m:accPr>
                      <m:e>
                        <m:r>
                          <a:rPr lang="en-GB" i="1">
                            <a:solidFill>
                              <a:prstClr val="black"/>
                            </a:solidFill>
                            <a:latin typeface="Cambria Math" panose="02040503050406030204" pitchFamily="18" charset="0"/>
                          </a:rPr>
                          <m:t>𝑝</m:t>
                        </m:r>
                      </m:e>
                    </m:acc>
                    <m:r>
                      <a:rPr lang="en-GB" i="1">
                        <a:solidFill>
                          <a:prstClr val="black"/>
                        </a:solidFill>
                        <a:latin typeface="Cambria Math" panose="02040503050406030204" pitchFamily="18" charset="0"/>
                      </a:rPr>
                      <m:t>=−</m:t>
                    </m:r>
                    <m:f>
                      <m:fPr>
                        <m:ctrlPr>
                          <a:rPr lang="en-GB" i="1">
                            <a:solidFill>
                              <a:prstClr val="black"/>
                            </a:solidFill>
                            <a:latin typeface="Cambria Math" panose="02040503050406030204" pitchFamily="18" charset="0"/>
                          </a:rPr>
                        </m:ctrlPr>
                      </m:fPr>
                      <m:num>
                        <m:r>
                          <a:rPr lang="en-GB" i="1">
                            <a:solidFill>
                              <a:prstClr val="black"/>
                            </a:solidFill>
                            <a:latin typeface="Cambria Math" panose="02040503050406030204" pitchFamily="18" charset="0"/>
                            <a:ea typeface="Cambria Math" panose="02040503050406030204" pitchFamily="18" charset="0"/>
                          </a:rPr>
                          <m:t>𝜕</m:t>
                        </m:r>
                        <m:r>
                          <a:rPr lang="en-GB" i="1">
                            <a:solidFill>
                              <a:prstClr val="black"/>
                            </a:solidFill>
                            <a:latin typeface="Cambria Math" panose="02040503050406030204" pitchFamily="18" charset="0"/>
                            <a:ea typeface="Cambria Math" panose="02040503050406030204" pitchFamily="18" charset="0"/>
                          </a:rPr>
                          <m:t>𝐻</m:t>
                        </m:r>
                      </m:num>
                      <m:den>
                        <m:r>
                          <a:rPr lang="en-GB" i="1">
                            <a:solidFill>
                              <a:prstClr val="black"/>
                            </a:solidFill>
                            <a:latin typeface="Cambria Math" panose="02040503050406030204" pitchFamily="18" charset="0"/>
                            <a:ea typeface="Cambria Math" panose="02040503050406030204" pitchFamily="18" charset="0"/>
                          </a:rPr>
                          <m:t>𝜕</m:t>
                        </m:r>
                        <m:r>
                          <a:rPr lang="en-GB" b="0" i="1" smtClean="0">
                            <a:solidFill>
                              <a:prstClr val="black"/>
                            </a:solidFill>
                            <a:latin typeface="Cambria Math" panose="02040503050406030204" pitchFamily="18" charset="0"/>
                            <a:ea typeface="Cambria Math" panose="02040503050406030204" pitchFamily="18" charset="0"/>
                          </a:rPr>
                          <m:t>𝑥</m:t>
                        </m:r>
                      </m:den>
                    </m:f>
                  </m:oMath>
                </a14:m>
                <a:r>
                  <a:rPr lang="en-GB" dirty="0" smtClean="0">
                    <a:solidFill>
                      <a:prstClr val="black"/>
                    </a:solidFill>
                  </a:rPr>
                  <a:t> = -</a:t>
                </a:r>
                <a:r>
                  <a:rPr lang="en-GB" dirty="0" err="1" smtClean="0">
                    <a:solidFill>
                      <a:prstClr val="black"/>
                    </a:solidFill>
                  </a:rPr>
                  <a:t>kx</a:t>
                </a:r>
                <a:endParaRPr lang="en-GB" dirty="0">
                  <a:solidFill>
                    <a:prstClr val="black"/>
                  </a:solidFill>
                </a:endParaRPr>
              </a:p>
            </p:txBody>
          </p:sp>
        </mc:Choice>
        <mc:Fallback xmlns="">
          <p:sp>
            <p:nvSpPr>
              <p:cNvPr id="14" name="Rectangle 13"/>
              <p:cNvSpPr>
                <a:spLocks noRot="1" noChangeAspect="1" noMove="1" noResize="1" noEditPoints="1" noAdjustHandles="1" noChangeArrowheads="1" noChangeShapeType="1" noTextEdit="1"/>
              </p:cNvSpPr>
              <p:nvPr/>
            </p:nvSpPr>
            <p:spPr>
              <a:xfrm>
                <a:off x="515007" y="3511652"/>
                <a:ext cx="2069541" cy="499560"/>
              </a:xfrm>
              <a:prstGeom prst="rect">
                <a:avLst/>
              </a:prstGeom>
              <a:blipFill rotWithShape="0">
                <a:blip r:embed="rId6"/>
                <a:stretch>
                  <a:fillRect r="-1765" b="-73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443403" y="4433405"/>
                <a:ext cx="4666595" cy="923330"/>
              </a:xfrm>
              <a:prstGeom prst="rect">
                <a:avLst/>
              </a:prstGeom>
              <a:noFill/>
              <a:ln>
                <a:solidFill>
                  <a:srgbClr val="0070C0"/>
                </a:solidFill>
              </a:ln>
            </p:spPr>
            <p:txBody>
              <a:bodyPr wrap="square" rtlCol="0">
                <a:spAutoFit/>
              </a:bodyPr>
              <a:lstStyle/>
              <a:p>
                <a:r>
                  <a:rPr lang="en-GB" dirty="0" smtClean="0">
                    <a:solidFill>
                      <a:schemeClr val="accent1">
                        <a:lumMod val="75000"/>
                      </a:schemeClr>
                    </a:solidFill>
                  </a:rPr>
                  <a:t>We are used to start with the force equation:</a:t>
                </a:r>
              </a:p>
              <a:p>
                <a14:m>
                  <m:oMath xmlns:m="http://schemas.openxmlformats.org/officeDocument/2006/math">
                    <m:r>
                      <a:rPr lang="en-GB" i="1">
                        <a:solidFill>
                          <a:schemeClr val="accent1">
                            <a:lumMod val="75000"/>
                          </a:schemeClr>
                        </a:solidFill>
                        <a:latin typeface="Cambria Math" panose="02040503050406030204" pitchFamily="18" charset="0"/>
                      </a:rPr>
                      <m:t>𝐹</m:t>
                    </m:r>
                    <m:r>
                      <a:rPr lang="en-GB" i="1">
                        <a:solidFill>
                          <a:schemeClr val="accent1">
                            <a:lumMod val="75000"/>
                          </a:schemeClr>
                        </a:solidFill>
                        <a:latin typeface="Cambria Math" panose="02040503050406030204" pitchFamily="18" charset="0"/>
                      </a:rPr>
                      <m:t>=</m:t>
                    </m:r>
                    <m:r>
                      <a:rPr lang="en-GB" i="1">
                        <a:solidFill>
                          <a:schemeClr val="accent1">
                            <a:lumMod val="75000"/>
                          </a:schemeClr>
                        </a:solidFill>
                        <a:latin typeface="Cambria Math" panose="02040503050406030204" pitchFamily="18" charset="0"/>
                      </a:rPr>
                      <m:t>𝑚𝑎</m:t>
                    </m:r>
                    <m:r>
                      <a:rPr lang="en-GB" i="1">
                        <a:solidFill>
                          <a:schemeClr val="accent1">
                            <a:lumMod val="75000"/>
                          </a:schemeClr>
                        </a:solidFill>
                        <a:latin typeface="Cambria Math" panose="02040503050406030204" pitchFamily="18" charset="0"/>
                      </a:rPr>
                      <m:t>=</m:t>
                    </m:r>
                    <m:r>
                      <a:rPr lang="en-GB" i="1">
                        <a:solidFill>
                          <a:schemeClr val="accent1">
                            <a:lumMod val="75000"/>
                          </a:schemeClr>
                        </a:solidFill>
                        <a:latin typeface="Cambria Math" panose="02040503050406030204" pitchFamily="18" charset="0"/>
                      </a:rPr>
                      <m:t>𝑚</m:t>
                    </m:r>
                    <m:acc>
                      <m:accPr>
                        <m:chr m:val="̈"/>
                        <m:ctrlPr>
                          <a:rPr lang="en-GB" i="1">
                            <a:solidFill>
                              <a:schemeClr val="accent1">
                                <a:lumMod val="75000"/>
                              </a:schemeClr>
                            </a:solidFill>
                            <a:latin typeface="Cambria Math" panose="02040503050406030204" pitchFamily="18" charset="0"/>
                          </a:rPr>
                        </m:ctrlPr>
                      </m:accPr>
                      <m:e>
                        <m:r>
                          <a:rPr lang="en-GB" i="1">
                            <a:solidFill>
                              <a:schemeClr val="accent1">
                                <a:lumMod val="75000"/>
                              </a:schemeClr>
                            </a:solidFill>
                            <a:latin typeface="Cambria Math" panose="02040503050406030204" pitchFamily="18" charset="0"/>
                          </a:rPr>
                          <m:t>𝑥</m:t>
                        </m:r>
                      </m:e>
                    </m:acc>
                  </m:oMath>
                </a14:m>
                <a:r>
                  <a:rPr lang="en-GB" dirty="0">
                    <a:solidFill>
                      <a:schemeClr val="accent1">
                        <a:lumMod val="75000"/>
                      </a:schemeClr>
                    </a:solidFill>
                  </a:rPr>
                  <a:t> = - </a:t>
                </a:r>
                <a:r>
                  <a:rPr lang="en-GB" dirty="0" err="1" smtClean="0">
                    <a:solidFill>
                      <a:schemeClr val="accent1">
                        <a:lumMod val="75000"/>
                      </a:schemeClr>
                    </a:solidFill>
                  </a:rPr>
                  <a:t>kx</a:t>
                </a:r>
                <a:endParaRPr lang="en-GB" dirty="0">
                  <a:solidFill>
                    <a:schemeClr val="accent1">
                      <a:lumMod val="75000"/>
                    </a:schemeClr>
                  </a:solidFill>
                </a:endParaRPr>
              </a:p>
              <a:p>
                <a:r>
                  <a:rPr lang="en-GB" dirty="0" smtClean="0">
                    <a:solidFill>
                      <a:schemeClr val="accent1">
                        <a:lumMod val="75000"/>
                      </a:schemeClr>
                    </a:solidFill>
                  </a:rPr>
                  <a:t>With the well known sinusoidal solution for x(t).</a:t>
                </a:r>
                <a:endParaRPr lang="en-GB" dirty="0">
                  <a:solidFill>
                    <a:schemeClr val="accent1">
                      <a:lumMod val="75000"/>
                    </a:schemeClr>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43403" y="4433405"/>
                <a:ext cx="4666595" cy="923330"/>
              </a:xfrm>
              <a:prstGeom prst="rect">
                <a:avLst/>
              </a:prstGeom>
              <a:blipFill rotWithShape="0">
                <a:blip r:embed="rId7"/>
                <a:stretch>
                  <a:fillRect l="-1043" t="-2597" r="-652" b="-8442"/>
                </a:stretch>
              </a:blipFill>
              <a:ln>
                <a:solidFill>
                  <a:srgbClr val="0070C0"/>
                </a:solidFill>
              </a:ln>
            </p:spPr>
            <p:txBody>
              <a:bodyPr/>
              <a:lstStyle/>
              <a:p>
                <a:r>
                  <a:rPr lang="en-GB">
                    <a:noFill/>
                  </a:rPr>
                  <a:t> </a:t>
                </a:r>
              </a:p>
            </p:txBody>
          </p:sp>
        </mc:Fallback>
      </mc:AlternateContent>
      <p:sp>
        <p:nvSpPr>
          <p:cNvPr id="18" name="TextBox 17"/>
          <p:cNvSpPr txBox="1"/>
          <p:nvPr/>
        </p:nvSpPr>
        <p:spPr>
          <a:xfrm>
            <a:off x="890752" y="5678595"/>
            <a:ext cx="7530663"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dirty="0">
                <a:solidFill>
                  <a:schemeClr val="tx2"/>
                </a:solidFill>
              </a:rPr>
              <a:t>Instead we look at the trajectory of the system in a </a:t>
            </a:r>
            <a:r>
              <a:rPr lang="en-GB" dirty="0" smtClean="0">
                <a:solidFill>
                  <a:schemeClr val="tx2"/>
                </a:solidFill>
              </a:rPr>
              <a:t>phase space. </a:t>
            </a:r>
            <a:br>
              <a:rPr lang="en-GB" dirty="0" smtClean="0">
                <a:solidFill>
                  <a:schemeClr val="tx2"/>
                </a:solidFill>
              </a:rPr>
            </a:br>
            <a:r>
              <a:rPr lang="en-GB" dirty="0" smtClean="0">
                <a:solidFill>
                  <a:schemeClr val="tx2"/>
                </a:solidFill>
              </a:rPr>
              <a:t>In this simple case the Hamiltonian itself is the equation of the ellipse.</a:t>
            </a:r>
            <a:endParaRPr lang="en-GB" sz="1200" dirty="0">
              <a:solidFill>
                <a:schemeClr val="tx2"/>
              </a:solidFill>
            </a:endParaRPr>
          </a:p>
        </p:txBody>
      </p:sp>
      <p:cxnSp>
        <p:nvCxnSpPr>
          <p:cNvPr id="21" name="Straight Arrow Connector 20"/>
          <p:cNvCxnSpPr/>
          <p:nvPr/>
        </p:nvCxnSpPr>
        <p:spPr>
          <a:xfrm flipV="1">
            <a:off x="5257800" y="4589452"/>
            <a:ext cx="1066800" cy="11954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52032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18</a:t>
            </a:fld>
            <a:endParaRPr lang="en-US"/>
          </a:p>
        </p:txBody>
      </p:sp>
      <p:sp>
        <p:nvSpPr>
          <p:cNvPr id="4" name="TextBox 3"/>
          <p:cNvSpPr txBox="1"/>
          <p:nvPr/>
        </p:nvSpPr>
        <p:spPr>
          <a:xfrm>
            <a:off x="1981200" y="381000"/>
            <a:ext cx="5715000" cy="369332"/>
          </a:xfrm>
          <a:prstGeom prst="rect">
            <a:avLst/>
          </a:prstGeom>
          <a:noFill/>
        </p:spPr>
        <p:txBody>
          <a:bodyPr wrap="square" rtlCol="0">
            <a:spAutoFit/>
          </a:bodyPr>
          <a:lstStyle/>
          <a:p>
            <a:r>
              <a:rPr lang="en-GB" dirty="0" smtClean="0"/>
              <a:t>A further look at phase-space plots</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8400" y="838200"/>
            <a:ext cx="3210064" cy="2433476"/>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5373213" y="2286000"/>
                <a:ext cx="646587" cy="276999"/>
              </a:xfrm>
              <a:prstGeom prst="rect">
                <a:avLst/>
              </a:prstGeom>
              <a:solidFill>
                <a:schemeClr val="accent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solidFill>
                            <a:schemeClr val="bg1"/>
                          </a:solidFill>
                          <a:latin typeface="Cambria Math" panose="02040503050406030204" pitchFamily="18" charset="0"/>
                        </a:rPr>
                        <m:t>𝑡</m:t>
                      </m:r>
                      <m:r>
                        <a:rPr lang="en-GB" b="0" i="1" smtClean="0">
                          <a:solidFill>
                            <a:schemeClr val="bg1"/>
                          </a:solidFill>
                          <a:latin typeface="Cambria Math" panose="02040503050406030204" pitchFamily="18" charset="0"/>
                        </a:rPr>
                        <m:t>=</m:t>
                      </m:r>
                      <m:sSub>
                        <m:sSubPr>
                          <m:ctrlPr>
                            <a:rPr lang="en-GB" b="0" i="1" smtClean="0">
                              <a:solidFill>
                                <a:schemeClr val="bg1"/>
                              </a:solidFill>
                              <a:latin typeface="Cambria Math" panose="02040503050406030204" pitchFamily="18" charset="0"/>
                            </a:rPr>
                          </m:ctrlPr>
                        </m:sSubPr>
                        <m:e>
                          <m:r>
                            <a:rPr lang="en-GB" b="0" i="1" smtClean="0">
                              <a:solidFill>
                                <a:schemeClr val="bg1"/>
                              </a:solidFill>
                              <a:latin typeface="Cambria Math" panose="02040503050406030204" pitchFamily="18" charset="0"/>
                            </a:rPr>
                            <m:t>𝑡</m:t>
                          </m:r>
                        </m:e>
                        <m:sub>
                          <m:r>
                            <a:rPr lang="en-GB" b="0" i="1" smtClean="0">
                              <a:solidFill>
                                <a:schemeClr val="bg1"/>
                              </a:solidFill>
                              <a:latin typeface="Cambria Math" panose="02040503050406030204" pitchFamily="18" charset="0"/>
                            </a:rPr>
                            <m:t>0</m:t>
                          </m:r>
                        </m:sub>
                      </m:sSub>
                    </m:oMath>
                  </m:oMathPara>
                </a14:m>
                <a:endParaRPr lang="en-GB" dirty="0">
                  <a:solidFill>
                    <a:schemeClr val="bg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373213" y="2286000"/>
                <a:ext cx="646587" cy="276999"/>
              </a:xfrm>
              <a:prstGeom prst="rect">
                <a:avLst/>
              </a:prstGeom>
              <a:blipFill rotWithShape="0">
                <a:blip r:embed="rId3"/>
                <a:stretch>
                  <a:fillRect l="-6542" r="-1869" b="-1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238066" y="2994677"/>
                <a:ext cx="1011880" cy="276999"/>
              </a:xfrm>
              <a:prstGeom prst="rect">
                <a:avLst/>
              </a:prstGeom>
              <a:solidFill>
                <a:schemeClr val="accent1"/>
              </a:solidFill>
            </p:spPr>
            <p:txBody>
              <a:bodyPr wrap="none" lIns="0" tIns="0" rIns="0" bIns="0" rtlCol="0">
                <a:spAutoFit/>
              </a:bodyPr>
              <a:lstStyle/>
              <a:p>
                <a:r>
                  <a:rPr lang="en-GB" dirty="0" smtClean="0">
                    <a:solidFill>
                      <a:schemeClr val="bg1"/>
                    </a:solidFill>
                  </a:rPr>
                  <a:t>t = </a:t>
                </a:r>
                <a14:m>
                  <m:oMath xmlns:m="http://schemas.openxmlformats.org/officeDocument/2006/math">
                    <m:sSub>
                      <m:sSubPr>
                        <m:ctrlPr>
                          <a:rPr lang="en-GB" i="1" smtClean="0">
                            <a:solidFill>
                              <a:schemeClr val="bg1"/>
                            </a:solidFill>
                            <a:latin typeface="Cambria Math" panose="02040503050406030204" pitchFamily="18" charset="0"/>
                          </a:rPr>
                        </m:ctrlPr>
                      </m:sSubPr>
                      <m:e>
                        <m:r>
                          <a:rPr lang="en-GB" b="0" i="1" smtClean="0">
                            <a:solidFill>
                              <a:schemeClr val="bg1"/>
                            </a:solidFill>
                            <a:latin typeface="Cambria Math" panose="02040503050406030204" pitchFamily="18" charset="0"/>
                          </a:rPr>
                          <m:t>𝑡</m:t>
                        </m:r>
                      </m:e>
                      <m:sub>
                        <m:r>
                          <a:rPr lang="en-GB" b="0" i="1" smtClean="0">
                            <a:solidFill>
                              <a:schemeClr val="bg1"/>
                            </a:solidFill>
                            <a:latin typeface="Cambria Math" panose="02040503050406030204" pitchFamily="18" charset="0"/>
                          </a:rPr>
                          <m:t>0</m:t>
                        </m:r>
                      </m:sub>
                    </m:sSub>
                  </m:oMath>
                </a14:m>
                <a:r>
                  <a:rPr lang="en-GB" dirty="0" smtClean="0">
                    <a:solidFill>
                      <a:schemeClr val="bg1"/>
                    </a:solidFill>
                  </a:rPr>
                  <a:t> + </a:t>
                </a:r>
                <a14:m>
                  <m:oMath xmlns:m="http://schemas.openxmlformats.org/officeDocument/2006/math">
                    <m:f>
                      <m:fPr>
                        <m:type m:val="skw"/>
                        <m:ctrlPr>
                          <a:rPr lang="en-GB" i="1" smtClean="0">
                            <a:solidFill>
                              <a:schemeClr val="bg1"/>
                            </a:solidFill>
                            <a:latin typeface="Cambria Math" panose="02040503050406030204" pitchFamily="18" charset="0"/>
                          </a:rPr>
                        </m:ctrlPr>
                      </m:fPr>
                      <m:num>
                        <m:r>
                          <a:rPr lang="en-GB" b="0" i="1" smtClean="0">
                            <a:solidFill>
                              <a:schemeClr val="bg1"/>
                            </a:solidFill>
                            <a:latin typeface="Cambria Math" panose="02040503050406030204" pitchFamily="18" charset="0"/>
                          </a:rPr>
                          <m:t>𝑇</m:t>
                        </m:r>
                      </m:num>
                      <m:den>
                        <m:r>
                          <a:rPr lang="en-GB" b="0" i="1" smtClean="0">
                            <a:solidFill>
                              <a:schemeClr val="bg1"/>
                            </a:solidFill>
                            <a:latin typeface="Cambria Math" panose="02040503050406030204" pitchFamily="18" charset="0"/>
                          </a:rPr>
                          <m:t>4</m:t>
                        </m:r>
                      </m:den>
                    </m:f>
                  </m:oMath>
                </a14:m>
                <a:endParaRPr lang="en-GB" dirty="0">
                  <a:solidFill>
                    <a:schemeClr val="bg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238066" y="2994677"/>
                <a:ext cx="1011880" cy="276999"/>
              </a:xfrm>
              <a:prstGeom prst="rect">
                <a:avLst/>
              </a:prstGeom>
              <a:blipFill rotWithShape="0">
                <a:blip r:embed="rId4"/>
                <a:stretch>
                  <a:fillRect l="-13855" t="-169565" r="-63855" b="-250000"/>
                </a:stretch>
              </a:blipFill>
            </p:spPr>
            <p:txBody>
              <a:bodyPr/>
              <a:lstStyle/>
              <a:p>
                <a:r>
                  <a:rPr lang="en-GB">
                    <a:noFill/>
                  </a:rPr>
                  <a:t> </a:t>
                </a:r>
              </a:p>
            </p:txBody>
          </p:sp>
        </mc:Fallback>
      </mc:AlternateContent>
      <p:cxnSp>
        <p:nvCxnSpPr>
          <p:cNvPr id="9" name="Straight Arrow Connector 8"/>
          <p:cNvCxnSpPr/>
          <p:nvPr/>
        </p:nvCxnSpPr>
        <p:spPr>
          <a:xfrm flipH="1" flipV="1">
            <a:off x="4114800" y="2054938"/>
            <a:ext cx="1258413" cy="3695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3743464" y="2339663"/>
            <a:ext cx="828536" cy="6752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12" name="TextBox 11"/>
              <p:cNvSpPr txBox="1"/>
              <p:nvPr/>
            </p:nvSpPr>
            <p:spPr>
              <a:xfrm>
                <a:off x="647700" y="3316630"/>
                <a:ext cx="7848600" cy="2483693"/>
              </a:xfrm>
              <a:prstGeom prst="rect">
                <a:avLst/>
              </a:prstGeom>
              <a:noFill/>
            </p:spPr>
            <p:txBody>
              <a:bodyPr wrap="square" rtlCol="0">
                <a:spAutoFit/>
              </a:bodyPr>
              <a:lstStyle/>
              <a:p>
                <a:pPr marL="285750" indent="-285750">
                  <a:buFontTx/>
                  <a:buChar char="-"/>
                </a:pPr>
                <a:r>
                  <a:rPr lang="en-GB" sz="1400" dirty="0" smtClean="0"/>
                  <a:t>The particle follows </a:t>
                </a:r>
                <a:r>
                  <a:rPr lang="en-GB" sz="1400" dirty="0" smtClean="0"/>
                  <a:t>in </a:t>
                </a:r>
                <a:r>
                  <a:rPr lang="en-GB" sz="1400" dirty="0" smtClean="0"/>
                  <a:t>phase space a trajectory, which has an elliptic shape.</a:t>
                </a:r>
              </a:p>
              <a:p>
                <a:pPr marL="285750" indent="-285750">
                  <a:buFontTx/>
                  <a:buChar char="-"/>
                </a:pPr>
                <a:r>
                  <a:rPr lang="en-GB" sz="1400" dirty="0" smtClean="0"/>
                  <a:t>In the example, the free parameter along the trajectory is time ( we are used to express the space-coordinate and momentum as a function of time)</a:t>
                </a:r>
              </a:p>
              <a:p>
                <a:pPr marL="285750" indent="-285750">
                  <a:buFontTx/>
                  <a:buChar char="-"/>
                </a:pPr>
                <a:r>
                  <a:rPr lang="en-GB" sz="1400" dirty="0" smtClean="0"/>
                  <a:t>This is fine for a linear one-dimensional pendulum, but it is not an adequate description for transverse particle motion in a circular accelerator</a:t>
                </a:r>
                <a:br>
                  <a:rPr lang="en-GB" sz="1400" dirty="0" smtClean="0"/>
                </a:br>
                <a:r>
                  <a:rPr lang="en-GB" sz="1400" dirty="0" smtClean="0">
                    <a:sym typeface="Wingdings" panose="05000000000000000000" pitchFamily="2" charset="2"/>
                  </a:rPr>
                  <a:t> we will choose soon “s”, the path length along the particle trajectory as free parameter</a:t>
                </a:r>
              </a:p>
              <a:p>
                <a:pPr marL="285750" indent="-285750">
                  <a:buFontTx/>
                  <a:buChar char="-"/>
                </a:pPr>
                <a:r>
                  <a:rPr lang="en-GB" sz="1400" dirty="0" smtClean="0">
                    <a:sym typeface="Wingdings" panose="05000000000000000000" pitchFamily="2" charset="2"/>
                  </a:rPr>
                  <a:t>Any linear motion of the particle between two points in phase space can be written as a matrix transformation:    </a:t>
                </a:r>
                <a14:m>
                  <m:oMath xmlns:m="http://schemas.openxmlformats.org/officeDocument/2006/math">
                    <m:d>
                      <m:dPr>
                        <m:ctrlPr>
                          <a:rPr lang="en-GB" sz="1400" i="1" smtClean="0">
                            <a:latin typeface="Cambria Math" panose="02040503050406030204" pitchFamily="18" charset="0"/>
                            <a:sym typeface="Wingdings" panose="05000000000000000000" pitchFamily="2" charset="2"/>
                          </a:rPr>
                        </m:ctrlPr>
                      </m:dPr>
                      <m:e>
                        <m:f>
                          <m:fPr>
                            <m:type m:val="noBar"/>
                            <m:ctrlPr>
                              <a:rPr lang="en-GB" sz="1400" i="1" smtClean="0">
                                <a:latin typeface="Cambria Math" panose="02040503050406030204" pitchFamily="18" charset="0"/>
                                <a:sym typeface="Wingdings" panose="05000000000000000000" pitchFamily="2" charset="2"/>
                              </a:rPr>
                            </m:ctrlPr>
                          </m:fPr>
                          <m:num>
                            <m:r>
                              <a:rPr lang="en-GB" sz="1400" b="0" i="1" smtClean="0">
                                <a:latin typeface="Cambria Math" panose="02040503050406030204" pitchFamily="18" charset="0"/>
                                <a:sym typeface="Wingdings" panose="05000000000000000000" pitchFamily="2" charset="2"/>
                              </a:rPr>
                              <m:t>𝑥</m:t>
                            </m:r>
                          </m:num>
                          <m:den>
                            <m:sSup>
                              <m:sSupPr>
                                <m:ctrlPr>
                                  <a:rPr lang="en-GB" sz="1400" i="1" smtClean="0">
                                    <a:latin typeface="Cambria Math" panose="02040503050406030204" pitchFamily="18" charset="0"/>
                                    <a:sym typeface="Wingdings" panose="05000000000000000000" pitchFamily="2" charset="2"/>
                                  </a:rPr>
                                </m:ctrlPr>
                              </m:sSupPr>
                              <m:e>
                                <m:r>
                                  <a:rPr lang="en-GB" sz="1400" b="0" i="1" smtClean="0">
                                    <a:latin typeface="Cambria Math" panose="02040503050406030204" pitchFamily="18" charset="0"/>
                                    <a:sym typeface="Wingdings" panose="05000000000000000000" pitchFamily="2" charset="2"/>
                                  </a:rPr>
                                  <m:t>𝑥</m:t>
                                </m:r>
                              </m:e>
                              <m:sup>
                                <m:r>
                                  <a:rPr lang="en-GB" sz="1400" b="0" i="1" smtClean="0">
                                    <a:latin typeface="Cambria Math" panose="02040503050406030204" pitchFamily="18" charset="0"/>
                                    <a:sym typeface="Wingdings" panose="05000000000000000000" pitchFamily="2" charset="2"/>
                                  </a:rPr>
                                  <m:t>′</m:t>
                                </m:r>
                              </m:sup>
                            </m:sSup>
                          </m:den>
                        </m:f>
                      </m:e>
                    </m:d>
                  </m:oMath>
                </a14:m>
                <a:r>
                  <a:rPr lang="en-GB" sz="1400" dirty="0" smtClean="0"/>
                  <a:t>(</a:t>
                </a:r>
                <a14:m>
                  <m:oMath xmlns:m="http://schemas.openxmlformats.org/officeDocument/2006/math">
                    <m:r>
                      <a:rPr lang="en-GB" sz="1400" i="1" dirty="0" smtClean="0">
                        <a:latin typeface="Cambria Math" panose="02040503050406030204" pitchFamily="18" charset="0"/>
                      </a:rPr>
                      <m:t>𝑠</m:t>
                    </m:r>
                  </m:oMath>
                </a14:m>
                <a:r>
                  <a:rPr lang="en-GB" sz="1400" dirty="0" smtClean="0"/>
                  <a:t>)= </a:t>
                </a:r>
                <a14:m>
                  <m:oMath xmlns:m="http://schemas.openxmlformats.org/officeDocument/2006/math">
                    <m:d>
                      <m:dPr>
                        <m:ctrlPr>
                          <a:rPr lang="en-GB" sz="1400" i="1" smtClean="0">
                            <a:latin typeface="Cambria Math" panose="02040503050406030204" pitchFamily="18" charset="0"/>
                          </a:rPr>
                        </m:ctrlPr>
                      </m:dPr>
                      <m:e>
                        <m:m>
                          <m:mPr>
                            <m:mcs>
                              <m:mc>
                                <m:mcPr>
                                  <m:count m:val="2"/>
                                  <m:mcJc m:val="center"/>
                                </m:mcPr>
                              </m:mc>
                            </m:mcs>
                            <m:ctrlPr>
                              <a:rPr lang="en-GB" sz="1400" i="1" smtClean="0">
                                <a:latin typeface="Cambria Math" panose="02040503050406030204" pitchFamily="18" charset="0"/>
                              </a:rPr>
                            </m:ctrlPr>
                          </m:mPr>
                          <m:mr>
                            <m:e>
                              <m:r>
                                <m:rPr>
                                  <m:brk m:alnAt="7"/>
                                </m:rPr>
                                <a:rPr lang="en-GB" sz="1400" b="0" i="1" smtClean="0">
                                  <a:latin typeface="Cambria Math" panose="02040503050406030204" pitchFamily="18" charset="0"/>
                                </a:rPr>
                                <m:t>𝑎</m:t>
                              </m:r>
                            </m:e>
                            <m:e>
                              <m:r>
                                <a:rPr lang="en-GB" sz="1400" b="0" i="1" smtClean="0">
                                  <a:latin typeface="Cambria Math" panose="02040503050406030204" pitchFamily="18" charset="0"/>
                                </a:rPr>
                                <m:t>𝑏</m:t>
                              </m:r>
                            </m:e>
                          </m:mr>
                          <m:mr>
                            <m:e>
                              <m:r>
                                <a:rPr lang="en-GB" sz="1400" b="0" i="1" smtClean="0">
                                  <a:latin typeface="Cambria Math" panose="02040503050406030204" pitchFamily="18" charset="0"/>
                                </a:rPr>
                                <m:t>𝑐</m:t>
                              </m:r>
                            </m:e>
                            <m:e>
                              <m:r>
                                <a:rPr lang="en-GB" sz="1400" b="0" i="1" smtClean="0">
                                  <a:latin typeface="Cambria Math" panose="02040503050406030204" pitchFamily="18" charset="0"/>
                                </a:rPr>
                                <m:t>𝑑</m:t>
                              </m:r>
                            </m:e>
                          </m:mr>
                        </m:m>
                      </m:e>
                    </m:d>
                    <m:d>
                      <m:dPr>
                        <m:ctrlPr>
                          <a:rPr lang="en-GB" sz="1400" i="1">
                            <a:latin typeface="Cambria Math" panose="02040503050406030204" pitchFamily="18" charset="0"/>
                            <a:sym typeface="Wingdings" panose="05000000000000000000" pitchFamily="2" charset="2"/>
                          </a:rPr>
                        </m:ctrlPr>
                      </m:dPr>
                      <m:e>
                        <m:f>
                          <m:fPr>
                            <m:type m:val="noBar"/>
                            <m:ctrlPr>
                              <a:rPr lang="en-GB" sz="1400" i="1">
                                <a:latin typeface="Cambria Math" panose="02040503050406030204" pitchFamily="18" charset="0"/>
                                <a:sym typeface="Wingdings" panose="05000000000000000000" pitchFamily="2" charset="2"/>
                              </a:rPr>
                            </m:ctrlPr>
                          </m:fPr>
                          <m:num>
                            <m:r>
                              <a:rPr lang="en-GB" sz="1400" i="1">
                                <a:latin typeface="Cambria Math" panose="02040503050406030204" pitchFamily="18" charset="0"/>
                                <a:sym typeface="Wingdings" panose="05000000000000000000" pitchFamily="2" charset="2"/>
                              </a:rPr>
                              <m:t>𝑥</m:t>
                            </m:r>
                          </m:num>
                          <m:den>
                            <m:sSup>
                              <m:sSupPr>
                                <m:ctrlPr>
                                  <a:rPr lang="en-GB" sz="1400" i="1">
                                    <a:latin typeface="Cambria Math" panose="02040503050406030204" pitchFamily="18" charset="0"/>
                                    <a:sym typeface="Wingdings" panose="05000000000000000000" pitchFamily="2" charset="2"/>
                                  </a:rPr>
                                </m:ctrlPr>
                              </m:sSupPr>
                              <m:e>
                                <m:r>
                                  <a:rPr lang="en-GB" sz="1400" i="1">
                                    <a:latin typeface="Cambria Math" panose="02040503050406030204" pitchFamily="18" charset="0"/>
                                    <a:sym typeface="Wingdings" panose="05000000000000000000" pitchFamily="2" charset="2"/>
                                  </a:rPr>
                                  <m:t>𝑥</m:t>
                                </m:r>
                              </m:e>
                              <m:sup>
                                <m:r>
                                  <a:rPr lang="en-GB" sz="1400" i="1">
                                    <a:latin typeface="Cambria Math" panose="02040503050406030204" pitchFamily="18" charset="0"/>
                                    <a:sym typeface="Wingdings" panose="05000000000000000000" pitchFamily="2" charset="2"/>
                                  </a:rPr>
                                  <m:t>′</m:t>
                                </m:r>
                              </m:sup>
                            </m:sSup>
                          </m:den>
                        </m:f>
                      </m:e>
                    </m:d>
                  </m:oMath>
                </a14:m>
                <a:r>
                  <a:rPr lang="en-GB" sz="1400" dirty="0"/>
                  <a:t>(</a:t>
                </a:r>
                <a14:m>
                  <m:oMath xmlns:m="http://schemas.openxmlformats.org/officeDocument/2006/math">
                    <m:sSub>
                      <m:sSubPr>
                        <m:ctrlPr>
                          <a:rPr lang="en-GB" sz="1400" i="1" dirty="0">
                            <a:latin typeface="Cambria Math" panose="02040503050406030204" pitchFamily="18" charset="0"/>
                          </a:rPr>
                        </m:ctrlPr>
                      </m:sSubPr>
                      <m:e>
                        <m:r>
                          <a:rPr lang="en-GB" sz="1400" i="1" dirty="0">
                            <a:latin typeface="Cambria Math" panose="02040503050406030204" pitchFamily="18" charset="0"/>
                          </a:rPr>
                          <m:t>𝑠</m:t>
                        </m:r>
                      </m:e>
                      <m:sub>
                        <m:r>
                          <a:rPr lang="en-GB" sz="1400" i="1" dirty="0">
                            <a:latin typeface="Cambria Math" panose="02040503050406030204" pitchFamily="18" charset="0"/>
                          </a:rPr>
                          <m:t>0</m:t>
                        </m:r>
                      </m:sub>
                    </m:sSub>
                  </m:oMath>
                </a14:m>
                <a:r>
                  <a:rPr lang="en-GB" sz="1400" dirty="0" smtClean="0"/>
                  <a:t>)</a:t>
                </a:r>
              </a:p>
              <a:p>
                <a:pPr marL="285750" indent="-285750">
                  <a:buFontTx/>
                  <a:buChar char="-"/>
                </a:pPr>
                <a:r>
                  <a:rPr lang="en-GB" sz="1400" dirty="0" smtClean="0"/>
                  <a:t>In matrix annotation we define an action “J” as product J:= </a:t>
                </a:r>
                <a14:m>
                  <m:oMath xmlns:m="http://schemas.openxmlformats.org/officeDocument/2006/math">
                    <m:f>
                      <m:fPr>
                        <m:ctrlPr>
                          <a:rPr lang="en-GB" sz="1400" i="1" smtClean="0">
                            <a:latin typeface="Cambria Math" panose="02040503050406030204" pitchFamily="18" charset="0"/>
                            <a:sym typeface="Wingdings" panose="05000000000000000000" pitchFamily="2" charset="2"/>
                          </a:rPr>
                        </m:ctrlPr>
                      </m:fPr>
                      <m:num>
                        <m:r>
                          <a:rPr lang="en-GB" sz="1400" b="0" i="1" smtClean="0">
                            <a:latin typeface="Cambria Math" panose="02040503050406030204" pitchFamily="18" charset="0"/>
                            <a:sym typeface="Wingdings" panose="05000000000000000000" pitchFamily="2" charset="2"/>
                          </a:rPr>
                          <m:t>1</m:t>
                        </m:r>
                      </m:num>
                      <m:den>
                        <m:r>
                          <a:rPr lang="en-GB" sz="1400" b="0" i="1" smtClean="0">
                            <a:latin typeface="Cambria Math" panose="02040503050406030204" pitchFamily="18" charset="0"/>
                            <a:sym typeface="Wingdings" panose="05000000000000000000" pitchFamily="2" charset="2"/>
                          </a:rPr>
                          <m:t>2</m:t>
                        </m:r>
                      </m:den>
                    </m:f>
                    <m:d>
                      <m:dPr>
                        <m:ctrlPr>
                          <a:rPr lang="en-GB" sz="1400" i="1">
                            <a:latin typeface="Cambria Math" panose="02040503050406030204" pitchFamily="18" charset="0"/>
                            <a:sym typeface="Wingdings" panose="05000000000000000000" pitchFamily="2" charset="2"/>
                          </a:rPr>
                        </m:ctrlPr>
                      </m:dPr>
                      <m:e>
                        <m:f>
                          <m:fPr>
                            <m:type m:val="noBar"/>
                            <m:ctrlPr>
                              <a:rPr lang="en-GB" sz="1400" i="1">
                                <a:latin typeface="Cambria Math" panose="02040503050406030204" pitchFamily="18" charset="0"/>
                                <a:sym typeface="Wingdings" panose="05000000000000000000" pitchFamily="2" charset="2"/>
                              </a:rPr>
                            </m:ctrlPr>
                          </m:fPr>
                          <m:num>
                            <m:r>
                              <a:rPr lang="en-GB" sz="1400" i="1">
                                <a:latin typeface="Cambria Math" panose="02040503050406030204" pitchFamily="18" charset="0"/>
                                <a:sym typeface="Wingdings" panose="05000000000000000000" pitchFamily="2" charset="2"/>
                              </a:rPr>
                              <m:t>𝑥</m:t>
                            </m:r>
                          </m:num>
                          <m:den>
                            <m:sSup>
                              <m:sSupPr>
                                <m:ctrlPr>
                                  <a:rPr lang="en-GB" sz="1400" i="1">
                                    <a:latin typeface="Cambria Math" panose="02040503050406030204" pitchFamily="18" charset="0"/>
                                    <a:sym typeface="Wingdings" panose="05000000000000000000" pitchFamily="2" charset="2"/>
                                  </a:rPr>
                                </m:ctrlPr>
                              </m:sSupPr>
                              <m:e>
                                <m:r>
                                  <a:rPr lang="en-GB" sz="1400" i="1">
                                    <a:latin typeface="Cambria Math" panose="02040503050406030204" pitchFamily="18" charset="0"/>
                                    <a:sym typeface="Wingdings" panose="05000000000000000000" pitchFamily="2" charset="2"/>
                                  </a:rPr>
                                  <m:t>𝑥</m:t>
                                </m:r>
                              </m:e>
                              <m:sup>
                                <m:r>
                                  <a:rPr lang="en-GB" sz="1400" i="1">
                                    <a:latin typeface="Cambria Math" panose="02040503050406030204" pitchFamily="18" charset="0"/>
                                    <a:sym typeface="Wingdings" panose="05000000000000000000" pitchFamily="2" charset="2"/>
                                  </a:rPr>
                                  <m:t>′</m:t>
                                </m:r>
                              </m:sup>
                            </m:sSup>
                          </m:den>
                        </m:f>
                      </m:e>
                    </m:d>
                  </m:oMath>
                </a14:m>
                <a:r>
                  <a:rPr lang="en-GB" sz="1400" dirty="0"/>
                  <a:t>(</a:t>
                </a:r>
                <a14:m>
                  <m:oMath xmlns:m="http://schemas.openxmlformats.org/officeDocument/2006/math">
                    <m:r>
                      <a:rPr lang="en-GB" sz="1400" i="1" dirty="0">
                        <a:latin typeface="Cambria Math" panose="02040503050406030204" pitchFamily="18" charset="0"/>
                      </a:rPr>
                      <m:t>𝑠</m:t>
                    </m:r>
                  </m:oMath>
                </a14:m>
                <a:r>
                  <a:rPr lang="en-GB" sz="1400" dirty="0" smtClean="0"/>
                  <a:t>)  </a:t>
                </a:r>
                <a14:m>
                  <m:oMath xmlns:m="http://schemas.openxmlformats.org/officeDocument/2006/math">
                    <m:d>
                      <m:dPr>
                        <m:ctrlPr>
                          <a:rPr lang="en-GB" sz="1400" i="1">
                            <a:latin typeface="Cambria Math" panose="02040503050406030204" pitchFamily="18" charset="0"/>
                            <a:sym typeface="Wingdings" panose="05000000000000000000" pitchFamily="2" charset="2"/>
                          </a:rPr>
                        </m:ctrlPr>
                      </m:dPr>
                      <m:e>
                        <m:f>
                          <m:fPr>
                            <m:type m:val="noBar"/>
                            <m:ctrlPr>
                              <a:rPr lang="en-GB" sz="1400" i="1">
                                <a:latin typeface="Cambria Math" panose="02040503050406030204" pitchFamily="18" charset="0"/>
                                <a:sym typeface="Wingdings" panose="05000000000000000000" pitchFamily="2" charset="2"/>
                              </a:rPr>
                            </m:ctrlPr>
                          </m:fPr>
                          <m:num>
                            <m:r>
                              <a:rPr lang="en-GB" sz="1400" i="1">
                                <a:latin typeface="Cambria Math" panose="02040503050406030204" pitchFamily="18" charset="0"/>
                                <a:sym typeface="Wingdings" panose="05000000000000000000" pitchFamily="2" charset="2"/>
                              </a:rPr>
                              <m:t>𝑥</m:t>
                            </m:r>
                          </m:num>
                          <m:den>
                            <m:sSup>
                              <m:sSupPr>
                                <m:ctrlPr>
                                  <a:rPr lang="en-GB" sz="1400" i="1">
                                    <a:latin typeface="Cambria Math" panose="02040503050406030204" pitchFamily="18" charset="0"/>
                                    <a:sym typeface="Wingdings" panose="05000000000000000000" pitchFamily="2" charset="2"/>
                                  </a:rPr>
                                </m:ctrlPr>
                              </m:sSupPr>
                              <m:e>
                                <m:r>
                                  <a:rPr lang="en-GB" sz="1400" i="1">
                                    <a:latin typeface="Cambria Math" panose="02040503050406030204" pitchFamily="18" charset="0"/>
                                    <a:sym typeface="Wingdings" panose="05000000000000000000" pitchFamily="2" charset="2"/>
                                  </a:rPr>
                                  <m:t>𝑥</m:t>
                                </m:r>
                              </m:e>
                              <m:sup>
                                <m:r>
                                  <a:rPr lang="en-GB" sz="1400" i="1">
                                    <a:latin typeface="Cambria Math" panose="02040503050406030204" pitchFamily="18" charset="0"/>
                                    <a:sym typeface="Wingdings" panose="05000000000000000000" pitchFamily="2" charset="2"/>
                                  </a:rPr>
                                  <m:t>′</m:t>
                                </m:r>
                              </m:sup>
                            </m:sSup>
                          </m:den>
                        </m:f>
                      </m:e>
                    </m:d>
                  </m:oMath>
                </a14:m>
                <a:r>
                  <a:rPr lang="en-GB" sz="1400" dirty="0"/>
                  <a:t>(</a:t>
                </a:r>
                <a14:m>
                  <m:oMath xmlns:m="http://schemas.openxmlformats.org/officeDocument/2006/math">
                    <m:sSub>
                      <m:sSubPr>
                        <m:ctrlPr>
                          <a:rPr lang="en-GB" sz="1400" i="1" dirty="0">
                            <a:latin typeface="Cambria Math" panose="02040503050406030204" pitchFamily="18" charset="0"/>
                          </a:rPr>
                        </m:ctrlPr>
                      </m:sSubPr>
                      <m:e>
                        <m:r>
                          <a:rPr lang="en-GB" sz="1400" i="1" dirty="0">
                            <a:latin typeface="Cambria Math" panose="02040503050406030204" pitchFamily="18" charset="0"/>
                          </a:rPr>
                          <m:t>𝑠</m:t>
                        </m:r>
                      </m:e>
                      <m:sub>
                        <m:r>
                          <a:rPr lang="en-GB" sz="1400" i="1" dirty="0">
                            <a:latin typeface="Cambria Math" panose="02040503050406030204" pitchFamily="18" charset="0"/>
                          </a:rPr>
                          <m:t>0</m:t>
                        </m:r>
                      </m:sub>
                    </m:sSub>
                  </m:oMath>
                </a14:m>
                <a:r>
                  <a:rPr lang="en-GB" sz="1400" dirty="0" smtClean="0"/>
                  <a:t>).</a:t>
                </a:r>
              </a:p>
              <a:p>
                <a:pPr marL="285750" indent="-285750">
                  <a:buFontTx/>
                  <a:buChar char="-"/>
                </a:pPr>
                <a:r>
                  <a:rPr lang="en-GB" sz="1400" dirty="0" smtClean="0"/>
                  <a:t>J is a motion invariant and describes an ellipse in phase space. The area of the ellipse is </a:t>
                </a:r>
                <a14:m>
                  <m:oMath xmlns:m="http://schemas.openxmlformats.org/officeDocument/2006/math">
                    <m:r>
                      <a:rPr lang="en-GB" sz="1400" b="0" i="1" smtClean="0">
                        <a:latin typeface="Cambria Math" panose="02040503050406030204" pitchFamily="18" charset="0"/>
                      </a:rPr>
                      <m:t>2</m:t>
                    </m:r>
                    <m:r>
                      <a:rPr lang="en-GB" sz="1400" b="0" i="1" smtClean="0">
                        <a:latin typeface="Cambria Math" panose="02040503050406030204" pitchFamily="18" charset="0"/>
                        <a:ea typeface="Cambria Math" panose="02040503050406030204" pitchFamily="18" charset="0"/>
                      </a:rPr>
                      <m:t>𝜋</m:t>
                    </m:r>
                    <m:r>
                      <a:rPr lang="en-GB" sz="1400" b="0" i="1" smtClean="0">
                        <a:latin typeface="Cambria Math" panose="02040503050406030204" pitchFamily="18" charset="0"/>
                        <a:ea typeface="Cambria Math" panose="02040503050406030204" pitchFamily="18" charset="0"/>
                      </a:rPr>
                      <m:t>𝐽</m:t>
                    </m:r>
                  </m:oMath>
                </a14:m>
                <a:endParaRPr lang="en-GB" sz="1400" dirty="0"/>
              </a:p>
            </p:txBody>
          </p:sp>
        </mc:Choice>
        <mc:Fallback>
          <p:sp>
            <p:nvSpPr>
              <p:cNvPr id="12" name="TextBox 11"/>
              <p:cNvSpPr txBox="1">
                <a:spLocks noRot="1" noChangeAspect="1" noMove="1" noResize="1" noEditPoints="1" noAdjustHandles="1" noChangeArrowheads="1" noChangeShapeType="1" noTextEdit="1"/>
              </p:cNvSpPr>
              <p:nvPr/>
            </p:nvSpPr>
            <p:spPr>
              <a:xfrm>
                <a:off x="647700" y="3316630"/>
                <a:ext cx="7848600" cy="2483693"/>
              </a:xfrm>
              <a:prstGeom prst="rect">
                <a:avLst/>
              </a:prstGeom>
              <a:blipFill>
                <a:blip r:embed="rId5"/>
                <a:stretch>
                  <a:fillRect l="-233" t="-737" r="-466" b="-1966"/>
                </a:stretch>
              </a:blipFill>
            </p:spPr>
            <p:txBody>
              <a:bodyPr/>
              <a:lstStyle/>
              <a:p>
                <a:r>
                  <a:rPr lang="en-GB">
                    <a:noFill/>
                  </a:rPr>
                  <a:t> </a:t>
                </a:r>
              </a:p>
            </p:txBody>
          </p:sp>
        </mc:Fallback>
      </mc:AlternateContent>
      <p:sp>
        <p:nvSpPr>
          <p:cNvPr id="13" name="TextBox 12"/>
          <p:cNvSpPr txBox="1"/>
          <p:nvPr/>
        </p:nvSpPr>
        <p:spPr>
          <a:xfrm>
            <a:off x="0" y="6027003"/>
            <a:ext cx="9067800" cy="584775"/>
          </a:xfrm>
          <a:prstGeom prst="rect">
            <a:avLst/>
          </a:prstGeom>
          <a:solidFill>
            <a:schemeClr val="accent1"/>
          </a:solidFill>
        </p:spPr>
        <p:txBody>
          <a:bodyPr wrap="square" rtlCol="0">
            <a:spAutoFit/>
          </a:bodyPr>
          <a:lstStyle/>
          <a:p>
            <a:r>
              <a:rPr lang="en-GB" sz="1600" dirty="0" smtClean="0">
                <a:solidFill>
                  <a:srgbClr val="FF0000"/>
                </a:solidFill>
              </a:rPr>
              <a:t>Why all this? </a:t>
            </a:r>
            <a:r>
              <a:rPr lang="en-GB" sz="1600" dirty="0" smtClean="0">
                <a:solidFill>
                  <a:schemeClr val="bg1"/>
                </a:solidFill>
              </a:rPr>
              <a:t>Later we will define the emittance of  a beam as the average action variable of all particles… but for the moment we stick to  single particles … and we follow them through magnetic elements.</a:t>
            </a:r>
            <a:endParaRPr lang="en-GB" sz="1600" dirty="0">
              <a:solidFill>
                <a:schemeClr val="bg1"/>
              </a:solidFill>
            </a:endParaRPr>
          </a:p>
        </p:txBody>
      </p:sp>
      <p:sp>
        <p:nvSpPr>
          <p:cNvPr id="14" name="Curved Left Arrow 13"/>
          <p:cNvSpPr/>
          <p:nvPr/>
        </p:nvSpPr>
        <p:spPr>
          <a:xfrm>
            <a:off x="1524000" y="1655355"/>
            <a:ext cx="762000" cy="121542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TextBox 14"/>
          <p:cNvSpPr txBox="1"/>
          <p:nvPr/>
        </p:nvSpPr>
        <p:spPr>
          <a:xfrm>
            <a:off x="884183" y="2005408"/>
            <a:ext cx="1447800" cy="369332"/>
          </a:xfrm>
          <a:prstGeom prst="rect">
            <a:avLst/>
          </a:prstGeom>
          <a:noFill/>
        </p:spPr>
        <p:txBody>
          <a:bodyPr wrap="square" rtlCol="0">
            <a:spAutoFit/>
          </a:bodyPr>
          <a:lstStyle/>
          <a:p>
            <a:r>
              <a:rPr lang="en-GB" dirty="0" smtClean="0">
                <a:solidFill>
                  <a:srgbClr val="0070C0"/>
                </a:solidFill>
              </a:rPr>
              <a:t>Increasing t</a:t>
            </a:r>
            <a:endParaRPr lang="en-GB" dirty="0">
              <a:solidFill>
                <a:srgbClr val="0070C0"/>
              </a:solidFill>
            </a:endParaRPr>
          </a:p>
        </p:txBody>
      </p:sp>
    </p:spTree>
    <p:extLst>
      <p:ext uri="{BB962C8B-B14F-4D97-AF65-F5344CB8AC3E}">
        <p14:creationId xmlns:p14="http://schemas.microsoft.com/office/powerpoint/2010/main" val="25835744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err="1" smtClean="0"/>
              <a:t>H.Schmickler</a:t>
            </a:r>
            <a:r>
              <a:rPr lang="en-US" dirty="0" smtClean="0"/>
              <a:t>, CERN</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19</a:t>
            </a:fld>
            <a:endParaRPr lang="en-US"/>
          </a:p>
        </p:txBody>
      </p:sp>
      <p:sp>
        <p:nvSpPr>
          <p:cNvPr id="4" name="TextBox 3"/>
          <p:cNvSpPr txBox="1"/>
          <p:nvPr/>
        </p:nvSpPr>
        <p:spPr>
          <a:xfrm>
            <a:off x="1752600" y="381000"/>
            <a:ext cx="5943600" cy="461665"/>
          </a:xfrm>
          <a:prstGeom prst="rect">
            <a:avLst/>
          </a:prstGeom>
          <a:noFill/>
        </p:spPr>
        <p:txBody>
          <a:bodyPr wrap="square" rtlCol="0">
            <a:spAutoFit/>
          </a:bodyPr>
          <a:lstStyle/>
          <a:p>
            <a:pPr algn="ctr"/>
            <a:r>
              <a:rPr lang="en-GB" sz="2400" dirty="0" smtClean="0"/>
              <a:t>Why at all “Hamiltonians”?</a:t>
            </a:r>
            <a:endParaRPr lang="en-GB" sz="2400" dirty="0"/>
          </a:p>
        </p:txBody>
      </p:sp>
      <mc:AlternateContent xmlns:mc="http://schemas.openxmlformats.org/markup-compatibility/2006">
        <mc:Choice xmlns:a14="http://schemas.microsoft.com/office/drawing/2010/main" Requires="a14">
          <p:sp>
            <p:nvSpPr>
              <p:cNvPr id="5" name="TextBox 4"/>
              <p:cNvSpPr txBox="1"/>
              <p:nvPr/>
            </p:nvSpPr>
            <p:spPr>
              <a:xfrm>
                <a:off x="609600" y="1219200"/>
                <a:ext cx="7620000" cy="5124736"/>
              </a:xfrm>
              <a:prstGeom prst="rect">
                <a:avLst/>
              </a:prstGeom>
              <a:noFill/>
            </p:spPr>
            <p:txBody>
              <a:bodyPr wrap="square" rtlCol="0">
                <a:spAutoFit/>
              </a:bodyPr>
              <a:lstStyle/>
              <a:p>
                <a:pPr marL="285750" indent="-285750">
                  <a:buFont typeface="Arial" panose="020B0604020202020204" pitchFamily="34" charset="0"/>
                  <a:buChar char="•"/>
                </a:pPr>
                <a:r>
                  <a:rPr lang="en-GB" dirty="0" smtClean="0"/>
                  <a:t>Why not just Newton’s law and Lorentz force?</a:t>
                </a:r>
                <a:br>
                  <a:rPr lang="en-GB" dirty="0" smtClean="0"/>
                </a:br>
                <a:r>
                  <a:rPr lang="en-GB" dirty="0" smtClean="0"/>
                  <a:t>Newton requires </a:t>
                </a:r>
                <a:r>
                  <a:rPr lang="en-GB" u="sng" dirty="0" smtClean="0"/>
                  <a:t>rectangular coordinates </a:t>
                </a:r>
                <a:r>
                  <a:rPr lang="en-GB" dirty="0" smtClean="0"/>
                  <a:t>and </a:t>
                </a:r>
                <a:r>
                  <a:rPr lang="en-GB" u="sng" dirty="0" smtClean="0"/>
                  <a:t>time</a:t>
                </a:r>
                <a:r>
                  <a:rPr lang="en-GB" dirty="0" smtClean="0"/>
                  <a:t> ; for curved trajectories one needs to introduce “reaction forces”.</a:t>
                </a:r>
              </a:p>
              <a:p>
                <a:pPr marL="285750" indent="-285750">
                  <a:buFont typeface="Arial" panose="020B0604020202020204" pitchFamily="34" charset="0"/>
                  <a:buChar char="•"/>
                </a:pPr>
                <a:r>
                  <a:rPr lang="en-GB" dirty="0"/>
                  <a:t>Hamiltonian equations of motion are two systems of first order &lt;-&gt; </a:t>
                </a:r>
                <a:br>
                  <a:rPr lang="en-GB" dirty="0"/>
                </a:br>
                <a:r>
                  <a:rPr lang="en-GB" dirty="0" err="1"/>
                  <a:t>Lagrangian</a:t>
                </a:r>
                <a:r>
                  <a:rPr lang="en-GB" dirty="0"/>
                  <a:t> treatment yields one equation of second order.</a:t>
                </a:r>
              </a:p>
              <a:p>
                <a:pPr marL="285750" indent="-285750">
                  <a:buFont typeface="Arial" panose="020B0604020202020204" pitchFamily="34" charset="0"/>
                  <a:buChar char="•"/>
                </a:pPr>
                <a:r>
                  <a:rPr lang="en-GB" dirty="0" smtClean="0"/>
                  <a:t>Hamiltonian equations use the canonical variables p and q, </a:t>
                </a:r>
                <a:br>
                  <a:rPr lang="en-GB" dirty="0" smtClean="0"/>
                </a:br>
                <a:r>
                  <a:rPr lang="en-GB" dirty="0" err="1" smtClean="0"/>
                  <a:t>Lagrangian</a:t>
                </a:r>
                <a:r>
                  <a:rPr lang="en-GB" dirty="0" smtClean="0"/>
                  <a:t> description uses  q and </a:t>
                </a:r>
                <a14:m>
                  <m:oMath xmlns:m="http://schemas.openxmlformats.org/officeDocument/2006/math">
                    <m:f>
                      <m:fPr>
                        <m:type m:val="skw"/>
                        <m:ctrlPr>
                          <a:rPr lang="en-GB" i="1" smtClean="0">
                            <a:latin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𝑞</m:t>
                        </m:r>
                      </m:num>
                      <m:den>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𝑡</m:t>
                        </m:r>
                      </m:den>
                    </m:f>
                  </m:oMath>
                </a14:m>
                <a:r>
                  <a:rPr lang="en-GB" dirty="0" smtClean="0"/>
                  <a:t> and t</a:t>
                </a:r>
                <a:br>
                  <a:rPr lang="en-GB" dirty="0" smtClean="0"/>
                </a:br>
                <a:r>
                  <a:rPr lang="en-GB" dirty="0" smtClean="0"/>
                  <a:t>p, q are independent, the others not.</a:t>
                </a:r>
                <a:br>
                  <a:rPr lang="en-GB" dirty="0" smtClean="0"/>
                </a:br>
                <a:endParaRPr lang="en-GB" dirty="0" smtClean="0"/>
              </a:p>
              <a:p>
                <a:pPr marL="285750" indent="-285750">
                  <a:buFont typeface="Arial" panose="020B0604020202020204" pitchFamily="34" charset="0"/>
                  <a:buChar char="•"/>
                </a:pPr>
                <a:r>
                  <a:rPr lang="en-GB" dirty="0" smtClean="0"/>
                  <a:t>Several people use Hill’s equation as starting point:</a:t>
                </a:r>
                <a:br>
                  <a:rPr lang="en-GB" dirty="0" smtClean="0"/>
                </a:br>
                <a:r>
                  <a:rPr lang="en-GB" dirty="0" smtClean="0"/>
                  <a:t>- always needs an “Ansatz” for a (periodic) solution: </a:t>
                </a:r>
                <a:br>
                  <a:rPr lang="en-GB" dirty="0" smtClean="0"/>
                </a:br>
                <a:r>
                  <a:rPr lang="en-GB" dirty="0" smtClean="0">
                    <a:solidFill>
                      <a:srgbClr val="FF0000"/>
                    </a:solidFill>
                  </a:rPr>
                  <a:t>No real accelerator is built fully periodically</a:t>
                </a:r>
                <a:br>
                  <a:rPr lang="en-GB" dirty="0" smtClean="0">
                    <a:solidFill>
                      <a:srgbClr val="FF0000"/>
                    </a:solidFill>
                  </a:rPr>
                </a:br>
                <a:r>
                  <a:rPr lang="en-GB" dirty="0" smtClean="0"/>
                  <a:t>- Hill’s equation follows directly out of a simplified Hamiltonian description</a:t>
                </a:r>
                <a:br>
                  <a:rPr lang="en-GB" dirty="0" smtClean="0"/>
                </a:br>
                <a:r>
                  <a:rPr lang="en-GB" dirty="0" smtClean="0"/>
                  <a:t>(later slide)</a:t>
                </a:r>
              </a:p>
              <a:p>
                <a:pPr marL="285750" indent="-285750">
                  <a:buFont typeface="Arial" panose="020B0604020202020204" pitchFamily="34" charset="0"/>
                  <a:buChar char="•"/>
                </a:pPr>
                <a:r>
                  <a:rPr lang="en-GB" dirty="0" smtClean="0">
                    <a:solidFill>
                      <a:srgbClr val="7030A0"/>
                    </a:solidFill>
                  </a:rPr>
                  <a:t>Last not least: (material of the CAS advanced course: )</a:t>
                </a:r>
                <a:br>
                  <a:rPr lang="en-GB" dirty="0" smtClean="0">
                    <a:solidFill>
                      <a:srgbClr val="7030A0"/>
                    </a:solidFill>
                  </a:rPr>
                </a:br>
                <a:r>
                  <a:rPr lang="en-GB" dirty="0" smtClean="0">
                    <a:solidFill>
                      <a:srgbClr val="7030A0"/>
                    </a:solidFill>
                  </a:rPr>
                  <a:t>The Poisson brackets of p or q with the Hamiltonian encode the time behaviour of  p and q: Basis for any numerical integration</a:t>
                </a:r>
                <a:br>
                  <a:rPr lang="en-GB" dirty="0" smtClean="0">
                    <a:solidFill>
                      <a:srgbClr val="7030A0"/>
                    </a:solidFill>
                  </a:rPr>
                </a:br>
                <a:r>
                  <a:rPr lang="en-GB" dirty="0" smtClean="0">
                    <a:solidFill>
                      <a:srgbClr val="7030A0"/>
                    </a:solidFill>
                  </a:rPr>
                  <a:t>(Werner Herr, Non Linear </a:t>
                </a:r>
                <a:r>
                  <a:rPr lang="en-GB" dirty="0">
                    <a:solidFill>
                      <a:srgbClr val="7030A0"/>
                    </a:solidFill>
                  </a:rPr>
                  <a:t>D</a:t>
                </a:r>
                <a:r>
                  <a:rPr lang="en-GB" dirty="0" smtClean="0">
                    <a:solidFill>
                      <a:srgbClr val="7030A0"/>
                    </a:solidFill>
                  </a:rPr>
                  <a:t>ynamics II)</a:t>
                </a:r>
                <a:endParaRPr lang="en-GB" dirty="0">
                  <a:solidFill>
                    <a:srgbClr val="7030A0"/>
                  </a:solidFill>
                </a:endParaRPr>
              </a:p>
            </p:txBody>
          </p:sp>
        </mc:Choice>
        <mc:Fallback>
          <p:sp>
            <p:nvSpPr>
              <p:cNvPr id="5" name="TextBox 4"/>
              <p:cNvSpPr txBox="1">
                <a:spLocks noRot="1" noChangeAspect="1" noMove="1" noResize="1" noEditPoints="1" noAdjustHandles="1" noChangeArrowheads="1" noChangeShapeType="1" noTextEdit="1"/>
              </p:cNvSpPr>
              <p:nvPr/>
            </p:nvSpPr>
            <p:spPr>
              <a:xfrm>
                <a:off x="609600" y="1219200"/>
                <a:ext cx="7620000" cy="5124736"/>
              </a:xfrm>
              <a:prstGeom prst="rect">
                <a:avLst/>
              </a:prstGeom>
              <a:blipFill>
                <a:blip r:embed="rId2"/>
                <a:stretch>
                  <a:fillRect l="-480" t="-595" b="-951"/>
                </a:stretch>
              </a:blipFill>
            </p:spPr>
            <p:txBody>
              <a:bodyPr/>
              <a:lstStyle/>
              <a:p>
                <a:r>
                  <a:rPr lang="en-GB">
                    <a:noFill/>
                  </a:rPr>
                  <a:t> </a:t>
                </a:r>
              </a:p>
            </p:txBody>
          </p:sp>
        </mc:Fallback>
      </mc:AlternateContent>
    </p:spTree>
    <p:extLst>
      <p:ext uri="{BB962C8B-B14F-4D97-AF65-F5344CB8AC3E}">
        <p14:creationId xmlns:p14="http://schemas.microsoft.com/office/powerpoint/2010/main" val="741853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087732"/>
            <a:ext cx="8153400" cy="5770268"/>
          </a:xfrm>
          <a:prstGeom prst="rect">
            <a:avLst/>
          </a:prstGeom>
        </p:spPr>
      </p:pic>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a:t>
            </a:fld>
            <a:endParaRPr lang="en-US"/>
          </a:p>
        </p:txBody>
      </p:sp>
      <p:grpSp>
        <p:nvGrpSpPr>
          <p:cNvPr id="6" name="Group 5"/>
          <p:cNvGrpSpPr/>
          <p:nvPr/>
        </p:nvGrpSpPr>
        <p:grpSpPr>
          <a:xfrm>
            <a:off x="1447800" y="754175"/>
            <a:ext cx="6248400" cy="5519801"/>
            <a:chOff x="1447800" y="754175"/>
            <a:chExt cx="6248400" cy="5519801"/>
          </a:xfrm>
        </p:grpSpPr>
        <p:sp>
          <p:nvSpPr>
            <p:cNvPr id="5" name="TextBox 4"/>
            <p:cNvSpPr txBox="1"/>
            <p:nvPr/>
          </p:nvSpPr>
          <p:spPr>
            <a:xfrm>
              <a:off x="1824898" y="754175"/>
              <a:ext cx="5638800" cy="1200329"/>
            </a:xfrm>
            <a:prstGeom prst="rect">
              <a:avLst/>
            </a:prstGeom>
            <a:solidFill>
              <a:schemeClr val="accent1"/>
            </a:solidFill>
          </p:spPr>
          <p:txBody>
            <a:bodyPr wrap="square" rtlCol="0">
              <a:spAutoFit/>
            </a:bodyPr>
            <a:lstStyle/>
            <a:p>
              <a:pPr algn="ctr"/>
              <a:r>
                <a:rPr lang="en-GB" dirty="0" smtClean="0">
                  <a:solidFill>
                    <a:schemeClr val="bg1"/>
                  </a:solidFill>
                </a:rPr>
                <a:t>16 hours of compact lectures summarized in 2 hours.</a:t>
              </a:r>
            </a:p>
            <a:p>
              <a:pPr algn="ctr"/>
              <a:endParaRPr lang="en-GB" dirty="0">
                <a:solidFill>
                  <a:schemeClr val="bg1"/>
                </a:solidFill>
              </a:endParaRPr>
            </a:p>
            <a:p>
              <a:pPr algn="ctr"/>
              <a:r>
                <a:rPr lang="en-GB" dirty="0" smtClean="0">
                  <a:solidFill>
                    <a:schemeClr val="bg1"/>
                  </a:solidFill>
                </a:rPr>
                <a:t>Only possible by leaving out most of the mathematics and by explaining the concepts behind.</a:t>
              </a:r>
              <a:endParaRPr lang="en-GB" dirty="0">
                <a:solidFill>
                  <a:schemeClr val="bg1"/>
                </a:solidFill>
              </a:endParaRPr>
            </a:p>
          </p:txBody>
        </p:sp>
        <p:grpSp>
          <p:nvGrpSpPr>
            <p:cNvPr id="12" name="Group 11"/>
            <p:cNvGrpSpPr/>
            <p:nvPr/>
          </p:nvGrpSpPr>
          <p:grpSpPr>
            <a:xfrm>
              <a:off x="1447800" y="1958986"/>
              <a:ext cx="6248400" cy="4314990"/>
              <a:chOff x="533400" y="914400"/>
              <a:chExt cx="2133600" cy="160020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066800"/>
                <a:ext cx="1869606" cy="1321308"/>
              </a:xfrm>
              <a:prstGeom prst="rect">
                <a:avLst/>
              </a:prstGeom>
            </p:spPr>
          </p:pic>
          <p:cxnSp>
            <p:nvCxnSpPr>
              <p:cNvPr id="8" name="Straight Connector 7"/>
              <p:cNvCxnSpPr/>
              <p:nvPr/>
            </p:nvCxnSpPr>
            <p:spPr>
              <a:xfrm>
                <a:off x="609600" y="990600"/>
                <a:ext cx="2057400" cy="1447800"/>
              </a:xfrm>
              <a:prstGeom prst="line">
                <a:avLst/>
              </a:prstGeom>
            </p:spPr>
            <p:style>
              <a:lnRef idx="3">
                <a:schemeClr val="accent6"/>
              </a:lnRef>
              <a:fillRef idx="0">
                <a:schemeClr val="accent6"/>
              </a:fillRef>
              <a:effectRef idx="2">
                <a:schemeClr val="accent6"/>
              </a:effectRef>
              <a:fontRef idx="minor">
                <a:schemeClr val="tx1"/>
              </a:fontRef>
            </p:style>
          </p:cxnSp>
          <p:cxnSp>
            <p:nvCxnSpPr>
              <p:cNvPr id="10" name="Straight Connector 9"/>
              <p:cNvCxnSpPr/>
              <p:nvPr/>
            </p:nvCxnSpPr>
            <p:spPr>
              <a:xfrm flipV="1">
                <a:off x="533400" y="914400"/>
                <a:ext cx="2133600" cy="1600200"/>
              </a:xfrm>
              <a:prstGeom prst="line">
                <a:avLst/>
              </a:prstGeom>
            </p:spPr>
            <p:style>
              <a:lnRef idx="3">
                <a:schemeClr val="accent6"/>
              </a:lnRef>
              <a:fillRef idx="0">
                <a:schemeClr val="accent6"/>
              </a:fillRef>
              <a:effectRef idx="2">
                <a:schemeClr val="accent6"/>
              </a:effectRef>
              <a:fontRef idx="minor">
                <a:schemeClr val="tx1"/>
              </a:fontRef>
            </p:style>
          </p:cxnSp>
        </p:grpSp>
      </p:grpSp>
    </p:spTree>
    <p:extLst>
      <p:ext uri="{BB962C8B-B14F-4D97-AF65-F5344CB8AC3E}">
        <p14:creationId xmlns:p14="http://schemas.microsoft.com/office/powerpoint/2010/main" val="1561896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20</a:t>
            </a:fld>
            <a:endParaRPr lang="en-US"/>
          </a:p>
        </p:txBody>
      </p:sp>
      <p:sp>
        <p:nvSpPr>
          <p:cNvPr id="4" name="TextBox 3"/>
          <p:cNvSpPr txBox="1"/>
          <p:nvPr/>
        </p:nvSpPr>
        <p:spPr>
          <a:xfrm>
            <a:off x="1905000" y="381000"/>
            <a:ext cx="4876800" cy="369332"/>
          </a:xfrm>
          <a:prstGeom prst="rect">
            <a:avLst/>
          </a:prstGeom>
          <a:noFill/>
        </p:spPr>
        <p:txBody>
          <a:bodyPr wrap="square" rtlCol="0">
            <a:spAutoFit/>
          </a:bodyPr>
          <a:lstStyle/>
          <a:p>
            <a:r>
              <a:rPr lang="en-GB" dirty="0" smtClean="0"/>
              <a:t>Particle Motion through accelerator components</a:t>
            </a:r>
            <a:endParaRPr lang="en-GB" dirty="0"/>
          </a:p>
        </p:txBody>
      </p:sp>
      <p:sp>
        <p:nvSpPr>
          <p:cNvPr id="5" name="TextBox 4"/>
          <p:cNvSpPr txBox="1"/>
          <p:nvPr/>
        </p:nvSpPr>
        <p:spPr>
          <a:xfrm>
            <a:off x="838200" y="1219200"/>
            <a:ext cx="2667000" cy="276999"/>
          </a:xfrm>
          <a:prstGeom prst="rect">
            <a:avLst/>
          </a:prstGeom>
          <a:noFill/>
        </p:spPr>
        <p:txBody>
          <a:bodyPr wrap="square" rtlCol="0">
            <a:spAutoFit/>
          </a:bodyPr>
          <a:lstStyle/>
          <a:p>
            <a:r>
              <a:rPr lang="en-GB" sz="1200" dirty="0" smtClean="0"/>
              <a:t>Linear treatment: matrix multiplication</a:t>
            </a:r>
            <a:endParaRPr lang="en-GB" sz="1200" dirty="0"/>
          </a:p>
        </p:txBody>
      </p:sp>
      <mc:AlternateContent xmlns:mc="http://schemas.openxmlformats.org/markup-compatibility/2006" xmlns:a14="http://schemas.microsoft.com/office/drawing/2010/main">
        <mc:Choice Requires="a14">
          <p:sp>
            <p:nvSpPr>
              <p:cNvPr id="6" name="Rectangle 5"/>
              <p:cNvSpPr/>
              <p:nvPr/>
            </p:nvSpPr>
            <p:spPr>
              <a:xfrm>
                <a:off x="3505200" y="1129719"/>
                <a:ext cx="2013180" cy="455959"/>
              </a:xfrm>
              <a:prstGeom prst="rect">
                <a:avLst/>
              </a:prstGeom>
            </p:spPr>
            <p:txBody>
              <a:bodyPr wrap="none">
                <a:spAutoFit/>
              </a:bodyPr>
              <a:lstStyle/>
              <a:p>
                <a:pPr lvl="0"/>
                <a:r>
                  <a:rPr lang="en-GB" sz="1400" dirty="0" smtClean="0">
                    <a:solidFill>
                      <a:prstClr val="black"/>
                    </a:solidFill>
                    <a:sym typeface="Wingdings" panose="05000000000000000000" pitchFamily="2" charset="2"/>
                  </a:rPr>
                  <a:t> </a:t>
                </a:r>
                <a14:m>
                  <m:oMath xmlns:m="http://schemas.openxmlformats.org/officeDocument/2006/math">
                    <m:d>
                      <m:dPr>
                        <m:ctrlPr>
                          <a:rPr lang="en-GB" sz="1400" i="1">
                            <a:solidFill>
                              <a:prstClr val="black"/>
                            </a:solidFill>
                            <a:latin typeface="Cambria Math" panose="02040503050406030204" pitchFamily="18" charset="0"/>
                            <a:sym typeface="Wingdings" panose="05000000000000000000" pitchFamily="2" charset="2"/>
                          </a:rPr>
                        </m:ctrlPr>
                      </m:dPr>
                      <m:e>
                        <m:f>
                          <m:fPr>
                            <m:type m:val="noBar"/>
                            <m:ctrlPr>
                              <a:rPr lang="en-GB" sz="1400" i="1">
                                <a:solidFill>
                                  <a:prstClr val="black"/>
                                </a:solidFill>
                                <a:latin typeface="Cambria Math" panose="02040503050406030204" pitchFamily="18" charset="0"/>
                                <a:sym typeface="Wingdings" panose="05000000000000000000" pitchFamily="2" charset="2"/>
                              </a:rPr>
                            </m:ctrlPr>
                          </m:fPr>
                          <m:num>
                            <m:r>
                              <a:rPr lang="en-GB" sz="1400" i="1">
                                <a:solidFill>
                                  <a:prstClr val="black"/>
                                </a:solidFill>
                                <a:latin typeface="Cambria Math" panose="02040503050406030204" pitchFamily="18" charset="0"/>
                                <a:sym typeface="Wingdings" panose="05000000000000000000" pitchFamily="2" charset="2"/>
                              </a:rPr>
                              <m:t>𝑥</m:t>
                            </m:r>
                          </m:num>
                          <m:den>
                            <m:sSup>
                              <m:sSupPr>
                                <m:ctrlPr>
                                  <a:rPr lang="en-GB" sz="1400" i="1">
                                    <a:solidFill>
                                      <a:prstClr val="black"/>
                                    </a:solidFill>
                                    <a:latin typeface="Cambria Math" panose="02040503050406030204" pitchFamily="18" charset="0"/>
                                    <a:sym typeface="Wingdings" panose="05000000000000000000" pitchFamily="2" charset="2"/>
                                  </a:rPr>
                                </m:ctrlPr>
                              </m:sSupPr>
                              <m:e>
                                <m:r>
                                  <a:rPr lang="en-GB" sz="1400" i="1">
                                    <a:solidFill>
                                      <a:prstClr val="black"/>
                                    </a:solidFill>
                                    <a:latin typeface="Cambria Math" panose="02040503050406030204" pitchFamily="18" charset="0"/>
                                    <a:sym typeface="Wingdings" panose="05000000000000000000" pitchFamily="2" charset="2"/>
                                  </a:rPr>
                                  <m:t>𝑥</m:t>
                                </m:r>
                              </m:e>
                              <m:sup>
                                <m:r>
                                  <a:rPr lang="en-GB" sz="1400" i="1">
                                    <a:solidFill>
                                      <a:prstClr val="black"/>
                                    </a:solidFill>
                                    <a:latin typeface="Cambria Math" panose="02040503050406030204" pitchFamily="18" charset="0"/>
                                    <a:sym typeface="Wingdings" panose="05000000000000000000" pitchFamily="2" charset="2"/>
                                  </a:rPr>
                                  <m:t>′</m:t>
                                </m:r>
                              </m:sup>
                            </m:sSup>
                          </m:den>
                        </m:f>
                      </m:e>
                    </m:d>
                  </m:oMath>
                </a14:m>
                <a:r>
                  <a:rPr lang="en-GB" sz="1400" dirty="0">
                    <a:solidFill>
                      <a:prstClr val="black"/>
                    </a:solidFill>
                  </a:rPr>
                  <a:t>(</a:t>
                </a:r>
                <a14:m>
                  <m:oMath xmlns:m="http://schemas.openxmlformats.org/officeDocument/2006/math">
                    <m:r>
                      <a:rPr lang="en-GB" sz="1400" i="1" dirty="0">
                        <a:solidFill>
                          <a:prstClr val="black"/>
                        </a:solidFill>
                        <a:latin typeface="Cambria Math" panose="02040503050406030204" pitchFamily="18" charset="0"/>
                      </a:rPr>
                      <m:t>𝑠</m:t>
                    </m:r>
                  </m:oMath>
                </a14:m>
                <a:r>
                  <a:rPr lang="en-GB" sz="1400" dirty="0">
                    <a:solidFill>
                      <a:prstClr val="black"/>
                    </a:solidFill>
                  </a:rPr>
                  <a:t>)= </a:t>
                </a:r>
                <a14:m>
                  <m:oMath xmlns:m="http://schemas.openxmlformats.org/officeDocument/2006/math">
                    <m:d>
                      <m:dPr>
                        <m:ctrlPr>
                          <a:rPr lang="en-GB" sz="1400" i="1">
                            <a:solidFill>
                              <a:prstClr val="black"/>
                            </a:solidFill>
                            <a:latin typeface="Cambria Math" panose="02040503050406030204" pitchFamily="18" charset="0"/>
                          </a:rPr>
                        </m:ctrlPr>
                      </m:dPr>
                      <m:e>
                        <m:m>
                          <m:mPr>
                            <m:mcs>
                              <m:mc>
                                <m:mcPr>
                                  <m:count m:val="2"/>
                                  <m:mcJc m:val="center"/>
                                </m:mcPr>
                              </m:mc>
                            </m:mcs>
                            <m:ctrlPr>
                              <a:rPr lang="en-GB" sz="1400" i="1">
                                <a:solidFill>
                                  <a:prstClr val="black"/>
                                </a:solidFill>
                                <a:latin typeface="Cambria Math" panose="02040503050406030204" pitchFamily="18" charset="0"/>
                              </a:rPr>
                            </m:ctrlPr>
                          </m:mPr>
                          <m:mr>
                            <m:e>
                              <m:r>
                                <m:rPr>
                                  <m:brk m:alnAt="7"/>
                                </m:rPr>
                                <a:rPr lang="en-GB" sz="1400" i="1">
                                  <a:solidFill>
                                    <a:prstClr val="black"/>
                                  </a:solidFill>
                                  <a:latin typeface="Cambria Math" panose="02040503050406030204" pitchFamily="18" charset="0"/>
                                </a:rPr>
                                <m:t>𝑎</m:t>
                              </m:r>
                            </m:e>
                            <m:e>
                              <m:r>
                                <a:rPr lang="en-GB" sz="1400" i="1">
                                  <a:solidFill>
                                    <a:prstClr val="black"/>
                                  </a:solidFill>
                                  <a:latin typeface="Cambria Math" panose="02040503050406030204" pitchFamily="18" charset="0"/>
                                </a:rPr>
                                <m:t>𝑏</m:t>
                              </m:r>
                            </m:e>
                          </m:mr>
                          <m:mr>
                            <m:e>
                              <m:r>
                                <a:rPr lang="en-GB" sz="1400" i="1">
                                  <a:solidFill>
                                    <a:prstClr val="black"/>
                                  </a:solidFill>
                                  <a:latin typeface="Cambria Math" panose="02040503050406030204" pitchFamily="18" charset="0"/>
                                </a:rPr>
                                <m:t>𝑐</m:t>
                              </m:r>
                            </m:e>
                            <m:e>
                              <m:r>
                                <a:rPr lang="en-GB" sz="1400" i="1">
                                  <a:solidFill>
                                    <a:prstClr val="black"/>
                                  </a:solidFill>
                                  <a:latin typeface="Cambria Math" panose="02040503050406030204" pitchFamily="18" charset="0"/>
                                </a:rPr>
                                <m:t>𝑑</m:t>
                              </m:r>
                            </m:e>
                          </m:mr>
                        </m:m>
                      </m:e>
                    </m:d>
                    <m:d>
                      <m:dPr>
                        <m:ctrlPr>
                          <a:rPr lang="en-GB" sz="1400" i="1">
                            <a:solidFill>
                              <a:prstClr val="black"/>
                            </a:solidFill>
                            <a:latin typeface="Cambria Math" panose="02040503050406030204" pitchFamily="18" charset="0"/>
                            <a:sym typeface="Wingdings" panose="05000000000000000000" pitchFamily="2" charset="2"/>
                          </a:rPr>
                        </m:ctrlPr>
                      </m:dPr>
                      <m:e>
                        <m:f>
                          <m:fPr>
                            <m:type m:val="noBar"/>
                            <m:ctrlPr>
                              <a:rPr lang="en-GB" sz="1400" i="1">
                                <a:solidFill>
                                  <a:prstClr val="black"/>
                                </a:solidFill>
                                <a:latin typeface="Cambria Math" panose="02040503050406030204" pitchFamily="18" charset="0"/>
                                <a:sym typeface="Wingdings" panose="05000000000000000000" pitchFamily="2" charset="2"/>
                              </a:rPr>
                            </m:ctrlPr>
                          </m:fPr>
                          <m:num>
                            <m:r>
                              <a:rPr lang="en-GB" sz="1400" i="1">
                                <a:solidFill>
                                  <a:prstClr val="black"/>
                                </a:solidFill>
                                <a:latin typeface="Cambria Math" panose="02040503050406030204" pitchFamily="18" charset="0"/>
                                <a:sym typeface="Wingdings" panose="05000000000000000000" pitchFamily="2" charset="2"/>
                              </a:rPr>
                              <m:t>𝑥</m:t>
                            </m:r>
                          </m:num>
                          <m:den>
                            <m:sSup>
                              <m:sSupPr>
                                <m:ctrlPr>
                                  <a:rPr lang="en-GB" sz="1400" i="1">
                                    <a:solidFill>
                                      <a:prstClr val="black"/>
                                    </a:solidFill>
                                    <a:latin typeface="Cambria Math" panose="02040503050406030204" pitchFamily="18" charset="0"/>
                                    <a:sym typeface="Wingdings" panose="05000000000000000000" pitchFamily="2" charset="2"/>
                                  </a:rPr>
                                </m:ctrlPr>
                              </m:sSupPr>
                              <m:e>
                                <m:r>
                                  <a:rPr lang="en-GB" sz="1400" i="1">
                                    <a:solidFill>
                                      <a:prstClr val="black"/>
                                    </a:solidFill>
                                    <a:latin typeface="Cambria Math" panose="02040503050406030204" pitchFamily="18" charset="0"/>
                                    <a:sym typeface="Wingdings" panose="05000000000000000000" pitchFamily="2" charset="2"/>
                                  </a:rPr>
                                  <m:t>𝑥</m:t>
                                </m:r>
                              </m:e>
                              <m:sup>
                                <m:r>
                                  <a:rPr lang="en-GB" sz="1400" i="1">
                                    <a:solidFill>
                                      <a:prstClr val="black"/>
                                    </a:solidFill>
                                    <a:latin typeface="Cambria Math" panose="02040503050406030204" pitchFamily="18" charset="0"/>
                                    <a:sym typeface="Wingdings" panose="05000000000000000000" pitchFamily="2" charset="2"/>
                                  </a:rPr>
                                  <m:t>′</m:t>
                                </m:r>
                              </m:sup>
                            </m:sSup>
                          </m:den>
                        </m:f>
                      </m:e>
                    </m:d>
                  </m:oMath>
                </a14:m>
                <a:r>
                  <a:rPr lang="en-GB" sz="1400" dirty="0">
                    <a:solidFill>
                      <a:prstClr val="black"/>
                    </a:solidFill>
                  </a:rPr>
                  <a:t>(</a:t>
                </a:r>
                <a14:m>
                  <m:oMath xmlns:m="http://schemas.openxmlformats.org/officeDocument/2006/math">
                    <m:sSub>
                      <m:sSubPr>
                        <m:ctrlPr>
                          <a:rPr lang="en-GB" sz="1400" i="1" dirty="0">
                            <a:solidFill>
                              <a:prstClr val="black"/>
                            </a:solidFill>
                            <a:latin typeface="Cambria Math" panose="02040503050406030204" pitchFamily="18" charset="0"/>
                          </a:rPr>
                        </m:ctrlPr>
                      </m:sSubPr>
                      <m:e>
                        <m:r>
                          <a:rPr lang="en-GB" sz="1400" i="1" dirty="0">
                            <a:solidFill>
                              <a:prstClr val="black"/>
                            </a:solidFill>
                            <a:latin typeface="Cambria Math" panose="02040503050406030204" pitchFamily="18" charset="0"/>
                          </a:rPr>
                          <m:t>𝑠</m:t>
                        </m:r>
                      </m:e>
                      <m:sub>
                        <m:r>
                          <a:rPr lang="en-GB" sz="1400" i="1" dirty="0">
                            <a:solidFill>
                              <a:prstClr val="black"/>
                            </a:solidFill>
                            <a:latin typeface="Cambria Math" panose="02040503050406030204" pitchFamily="18" charset="0"/>
                          </a:rPr>
                          <m:t>0</m:t>
                        </m:r>
                      </m:sub>
                    </m:sSub>
                  </m:oMath>
                </a14:m>
                <a:r>
                  <a:rPr lang="en-GB" sz="1400" dirty="0">
                    <a:solidFill>
                      <a:prstClr val="black"/>
                    </a:solidFill>
                  </a:rPr>
                  <a:t>)</a:t>
                </a:r>
              </a:p>
            </p:txBody>
          </p:sp>
        </mc:Choice>
        <mc:Fallback xmlns="">
          <p:sp>
            <p:nvSpPr>
              <p:cNvPr id="6" name="Rectangle 5"/>
              <p:cNvSpPr>
                <a:spLocks noRot="1" noChangeAspect="1" noMove="1" noResize="1" noEditPoints="1" noAdjustHandles="1" noChangeArrowheads="1" noChangeShapeType="1" noTextEdit="1"/>
              </p:cNvSpPr>
              <p:nvPr/>
            </p:nvSpPr>
            <p:spPr>
              <a:xfrm>
                <a:off x="3505200" y="1129719"/>
                <a:ext cx="2013180" cy="455959"/>
              </a:xfrm>
              <a:prstGeom prst="rect">
                <a:avLst/>
              </a:prstGeom>
              <a:blipFill rotWithShape="0">
                <a:blip r:embed="rId2"/>
                <a:stretch>
                  <a:fillRect b="-2667"/>
                </a:stretch>
              </a:blipFill>
            </p:spPr>
            <p:txBody>
              <a:bodyPr/>
              <a:lstStyle/>
              <a:p>
                <a:r>
                  <a:rPr lang="en-GB">
                    <a:noFill/>
                  </a:rPr>
                  <a:t> </a:t>
                </a:r>
              </a:p>
            </p:txBody>
          </p:sp>
        </mc:Fallback>
      </mc:AlternateContent>
      <p:sp>
        <p:nvSpPr>
          <p:cNvPr id="7" name="TextBox 6"/>
          <p:cNvSpPr txBox="1"/>
          <p:nvPr/>
        </p:nvSpPr>
        <p:spPr>
          <a:xfrm>
            <a:off x="349469" y="1755654"/>
            <a:ext cx="3352800" cy="276999"/>
          </a:xfrm>
          <a:prstGeom prst="rect">
            <a:avLst/>
          </a:prstGeom>
          <a:noFill/>
        </p:spPr>
        <p:txBody>
          <a:bodyPr wrap="square" rtlCol="0">
            <a:spAutoFit/>
          </a:bodyPr>
          <a:lstStyle/>
          <a:p>
            <a:r>
              <a:rPr lang="en-GB" sz="1200" dirty="0" smtClean="0"/>
              <a:t>More general treatment: application of a map:</a:t>
            </a:r>
            <a:endParaRPr lang="en-GB" sz="1200" dirty="0"/>
          </a:p>
        </p:txBody>
      </p:sp>
      <mc:AlternateContent xmlns:mc="http://schemas.openxmlformats.org/markup-compatibility/2006" xmlns:a14="http://schemas.microsoft.com/office/drawing/2010/main">
        <mc:Choice Requires="a14">
          <p:sp>
            <p:nvSpPr>
              <p:cNvPr id="8" name="Rectangle 7"/>
              <p:cNvSpPr/>
              <p:nvPr/>
            </p:nvSpPr>
            <p:spPr>
              <a:xfrm>
                <a:off x="3505200" y="1737084"/>
                <a:ext cx="1599925" cy="347018"/>
              </a:xfrm>
              <a:prstGeom prst="rect">
                <a:avLst/>
              </a:prstGeom>
            </p:spPr>
            <p:txBody>
              <a:bodyPr wrap="none">
                <a:spAutoFit/>
              </a:bodyPr>
              <a:lstStyle/>
              <a:p>
                <a:pPr lvl="0"/>
                <a:r>
                  <a:rPr lang="en-GB" sz="1400" dirty="0" smtClean="0">
                    <a:solidFill>
                      <a:prstClr val="black"/>
                    </a:solidFill>
                    <a:sym typeface="Wingdings" panose="05000000000000000000" pitchFamily="2" charset="2"/>
                  </a:rPr>
                  <a:t> </a:t>
                </a:r>
                <a14:m>
                  <m:oMath xmlns:m="http://schemas.openxmlformats.org/officeDocument/2006/math">
                    <m:d>
                      <m:dPr>
                        <m:ctrlPr>
                          <a:rPr lang="en-GB" sz="1400" i="1">
                            <a:solidFill>
                              <a:prstClr val="black"/>
                            </a:solidFill>
                            <a:latin typeface="Cambria Math" panose="02040503050406030204" pitchFamily="18" charset="0"/>
                            <a:sym typeface="Wingdings" panose="05000000000000000000" pitchFamily="2" charset="2"/>
                          </a:rPr>
                        </m:ctrlPr>
                      </m:dPr>
                      <m:e>
                        <m:f>
                          <m:fPr>
                            <m:type m:val="noBar"/>
                            <m:ctrlPr>
                              <a:rPr lang="en-GB" sz="1400" i="1">
                                <a:solidFill>
                                  <a:prstClr val="black"/>
                                </a:solidFill>
                                <a:latin typeface="Cambria Math" panose="02040503050406030204" pitchFamily="18" charset="0"/>
                                <a:sym typeface="Wingdings" panose="05000000000000000000" pitchFamily="2" charset="2"/>
                              </a:rPr>
                            </m:ctrlPr>
                          </m:fPr>
                          <m:num>
                            <m:r>
                              <a:rPr lang="en-GB" sz="1400" i="1">
                                <a:solidFill>
                                  <a:prstClr val="black"/>
                                </a:solidFill>
                                <a:latin typeface="Cambria Math" panose="02040503050406030204" pitchFamily="18" charset="0"/>
                                <a:sym typeface="Wingdings" panose="05000000000000000000" pitchFamily="2" charset="2"/>
                              </a:rPr>
                              <m:t>𝑥</m:t>
                            </m:r>
                          </m:num>
                          <m:den>
                            <m:sSup>
                              <m:sSupPr>
                                <m:ctrlPr>
                                  <a:rPr lang="en-GB" sz="1400" i="1">
                                    <a:solidFill>
                                      <a:prstClr val="black"/>
                                    </a:solidFill>
                                    <a:latin typeface="Cambria Math" panose="02040503050406030204" pitchFamily="18" charset="0"/>
                                    <a:sym typeface="Wingdings" panose="05000000000000000000" pitchFamily="2" charset="2"/>
                                  </a:rPr>
                                </m:ctrlPr>
                              </m:sSupPr>
                              <m:e>
                                <m:r>
                                  <a:rPr lang="en-GB" sz="1400" i="1">
                                    <a:solidFill>
                                      <a:prstClr val="black"/>
                                    </a:solidFill>
                                    <a:latin typeface="Cambria Math" panose="02040503050406030204" pitchFamily="18" charset="0"/>
                                    <a:sym typeface="Wingdings" panose="05000000000000000000" pitchFamily="2" charset="2"/>
                                  </a:rPr>
                                  <m:t>𝑥</m:t>
                                </m:r>
                              </m:e>
                              <m:sup>
                                <m:r>
                                  <a:rPr lang="en-GB" sz="1400" i="1">
                                    <a:solidFill>
                                      <a:prstClr val="black"/>
                                    </a:solidFill>
                                    <a:latin typeface="Cambria Math" panose="02040503050406030204" pitchFamily="18" charset="0"/>
                                    <a:sym typeface="Wingdings" panose="05000000000000000000" pitchFamily="2" charset="2"/>
                                  </a:rPr>
                                  <m:t>′</m:t>
                                </m:r>
                              </m:sup>
                            </m:sSup>
                          </m:den>
                        </m:f>
                      </m:e>
                    </m:d>
                  </m:oMath>
                </a14:m>
                <a:r>
                  <a:rPr lang="en-GB" sz="1400" dirty="0">
                    <a:solidFill>
                      <a:prstClr val="black"/>
                    </a:solidFill>
                  </a:rPr>
                  <a:t>(</a:t>
                </a:r>
                <a14:m>
                  <m:oMath xmlns:m="http://schemas.openxmlformats.org/officeDocument/2006/math">
                    <m:r>
                      <a:rPr lang="en-GB" sz="1400" i="1" dirty="0">
                        <a:solidFill>
                          <a:prstClr val="black"/>
                        </a:solidFill>
                        <a:latin typeface="Cambria Math" panose="02040503050406030204" pitchFamily="18" charset="0"/>
                      </a:rPr>
                      <m:t>𝑠</m:t>
                    </m:r>
                  </m:oMath>
                </a14:m>
                <a:r>
                  <a:rPr lang="en-GB" sz="1400" dirty="0">
                    <a:solidFill>
                      <a:prstClr val="black"/>
                    </a:solidFill>
                  </a:rPr>
                  <a:t>)= </a:t>
                </a:r>
                <a14:m>
                  <m:oMath xmlns:m="http://schemas.openxmlformats.org/officeDocument/2006/math">
                    <m:r>
                      <m:rPr>
                        <m:sty m:val="p"/>
                      </m:rPr>
                      <a:rPr lang="en-GB" sz="1400" b="0" i="0" smtClean="0">
                        <a:solidFill>
                          <a:prstClr val="black"/>
                        </a:solidFill>
                        <a:latin typeface="Cambria Math" panose="02040503050406030204" pitchFamily="18" charset="0"/>
                        <a:sym typeface="Wingdings" panose="05000000000000000000" pitchFamily="2" charset="2"/>
                      </a:rPr>
                      <m:t>M</m:t>
                    </m:r>
                    <m:r>
                      <a:rPr lang="en-GB" sz="1400" b="0" i="0" smtClean="0">
                        <a:solidFill>
                          <a:prstClr val="black"/>
                        </a:solidFill>
                        <a:latin typeface="Cambria Math" panose="02040503050406030204" pitchFamily="18" charset="0"/>
                        <a:sym typeface="Wingdings" panose="05000000000000000000" pitchFamily="2" charset="2"/>
                      </a:rPr>
                      <m:t> </m:t>
                    </m:r>
                    <m:d>
                      <m:dPr>
                        <m:ctrlPr>
                          <a:rPr lang="en-GB" sz="1400" i="1">
                            <a:solidFill>
                              <a:prstClr val="black"/>
                            </a:solidFill>
                            <a:latin typeface="Cambria Math" panose="02040503050406030204" pitchFamily="18" charset="0"/>
                            <a:sym typeface="Wingdings" panose="05000000000000000000" pitchFamily="2" charset="2"/>
                          </a:rPr>
                        </m:ctrlPr>
                      </m:dPr>
                      <m:e>
                        <m:f>
                          <m:fPr>
                            <m:type m:val="noBar"/>
                            <m:ctrlPr>
                              <a:rPr lang="en-GB" sz="1400" i="1">
                                <a:solidFill>
                                  <a:prstClr val="black"/>
                                </a:solidFill>
                                <a:latin typeface="Cambria Math" panose="02040503050406030204" pitchFamily="18" charset="0"/>
                                <a:sym typeface="Wingdings" panose="05000000000000000000" pitchFamily="2" charset="2"/>
                              </a:rPr>
                            </m:ctrlPr>
                          </m:fPr>
                          <m:num>
                            <m:r>
                              <a:rPr lang="en-GB" sz="1400" i="1">
                                <a:solidFill>
                                  <a:prstClr val="black"/>
                                </a:solidFill>
                                <a:latin typeface="Cambria Math" panose="02040503050406030204" pitchFamily="18" charset="0"/>
                                <a:sym typeface="Wingdings" panose="05000000000000000000" pitchFamily="2" charset="2"/>
                              </a:rPr>
                              <m:t>𝑥</m:t>
                            </m:r>
                          </m:num>
                          <m:den>
                            <m:sSup>
                              <m:sSupPr>
                                <m:ctrlPr>
                                  <a:rPr lang="en-GB" sz="1400" i="1">
                                    <a:solidFill>
                                      <a:prstClr val="black"/>
                                    </a:solidFill>
                                    <a:latin typeface="Cambria Math" panose="02040503050406030204" pitchFamily="18" charset="0"/>
                                    <a:sym typeface="Wingdings" panose="05000000000000000000" pitchFamily="2" charset="2"/>
                                  </a:rPr>
                                </m:ctrlPr>
                              </m:sSupPr>
                              <m:e>
                                <m:r>
                                  <a:rPr lang="en-GB" sz="1400" i="1">
                                    <a:solidFill>
                                      <a:prstClr val="black"/>
                                    </a:solidFill>
                                    <a:latin typeface="Cambria Math" panose="02040503050406030204" pitchFamily="18" charset="0"/>
                                    <a:sym typeface="Wingdings" panose="05000000000000000000" pitchFamily="2" charset="2"/>
                                  </a:rPr>
                                  <m:t>𝑥</m:t>
                                </m:r>
                              </m:e>
                              <m:sup>
                                <m:r>
                                  <a:rPr lang="en-GB" sz="1400" i="1">
                                    <a:solidFill>
                                      <a:prstClr val="black"/>
                                    </a:solidFill>
                                    <a:latin typeface="Cambria Math" panose="02040503050406030204" pitchFamily="18" charset="0"/>
                                    <a:sym typeface="Wingdings" panose="05000000000000000000" pitchFamily="2" charset="2"/>
                                  </a:rPr>
                                  <m:t>′</m:t>
                                </m:r>
                              </m:sup>
                            </m:sSup>
                          </m:den>
                        </m:f>
                      </m:e>
                    </m:d>
                  </m:oMath>
                </a14:m>
                <a:r>
                  <a:rPr lang="en-GB" sz="1400" dirty="0">
                    <a:solidFill>
                      <a:prstClr val="black"/>
                    </a:solidFill>
                  </a:rPr>
                  <a:t>(</a:t>
                </a:r>
                <a14:m>
                  <m:oMath xmlns:m="http://schemas.openxmlformats.org/officeDocument/2006/math">
                    <m:sSub>
                      <m:sSubPr>
                        <m:ctrlPr>
                          <a:rPr lang="en-GB" sz="1400" i="1" dirty="0">
                            <a:solidFill>
                              <a:prstClr val="black"/>
                            </a:solidFill>
                            <a:latin typeface="Cambria Math" panose="02040503050406030204" pitchFamily="18" charset="0"/>
                          </a:rPr>
                        </m:ctrlPr>
                      </m:sSubPr>
                      <m:e>
                        <m:r>
                          <a:rPr lang="en-GB" sz="1400" i="1" dirty="0">
                            <a:solidFill>
                              <a:prstClr val="black"/>
                            </a:solidFill>
                            <a:latin typeface="Cambria Math" panose="02040503050406030204" pitchFamily="18" charset="0"/>
                          </a:rPr>
                          <m:t>𝑠</m:t>
                        </m:r>
                      </m:e>
                      <m:sub>
                        <m:r>
                          <a:rPr lang="en-GB" sz="1400" i="1" dirty="0">
                            <a:solidFill>
                              <a:prstClr val="black"/>
                            </a:solidFill>
                            <a:latin typeface="Cambria Math" panose="02040503050406030204" pitchFamily="18" charset="0"/>
                          </a:rPr>
                          <m:t>0</m:t>
                        </m:r>
                      </m:sub>
                    </m:sSub>
                  </m:oMath>
                </a14:m>
                <a:r>
                  <a:rPr lang="en-GB" sz="1400" dirty="0">
                    <a:solidFill>
                      <a:prstClr val="black"/>
                    </a:solidFill>
                  </a:rPr>
                  <a:t>)</a:t>
                </a:r>
              </a:p>
            </p:txBody>
          </p:sp>
        </mc:Choice>
        <mc:Fallback xmlns="">
          <p:sp>
            <p:nvSpPr>
              <p:cNvPr id="8" name="Rectangle 7"/>
              <p:cNvSpPr>
                <a:spLocks noRot="1" noChangeAspect="1" noMove="1" noResize="1" noEditPoints="1" noAdjustHandles="1" noChangeArrowheads="1" noChangeShapeType="1" noTextEdit="1"/>
              </p:cNvSpPr>
              <p:nvPr/>
            </p:nvSpPr>
            <p:spPr>
              <a:xfrm>
                <a:off x="3505200" y="1737084"/>
                <a:ext cx="1599925" cy="347018"/>
              </a:xfrm>
              <a:prstGeom prst="rect">
                <a:avLst/>
              </a:prstGeom>
              <a:blipFill rotWithShape="0">
                <a:blip r:embed="rId3"/>
                <a:stretch>
                  <a:fillRect b="-10526"/>
                </a:stretch>
              </a:blipFill>
            </p:spPr>
            <p:txBody>
              <a:bodyPr/>
              <a:lstStyle/>
              <a:p>
                <a:r>
                  <a:rPr lang="en-GB">
                    <a:noFill/>
                  </a:rPr>
                  <a:t> </a:t>
                </a:r>
              </a:p>
            </p:txBody>
          </p:sp>
        </mc:Fallback>
      </mc:AlternateContent>
      <p:sp>
        <p:nvSpPr>
          <p:cNvPr id="9" name="TextBox 8"/>
          <p:cNvSpPr txBox="1"/>
          <p:nvPr/>
        </p:nvSpPr>
        <p:spPr>
          <a:xfrm>
            <a:off x="457200" y="2286000"/>
            <a:ext cx="8153400" cy="1354217"/>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the map can be any function of x and x’, but must not depend on the input parameters x (s</a:t>
            </a:r>
            <a:r>
              <a:rPr lang="en-GB" sz="1400" baseline="-25000" dirty="0" smtClean="0"/>
              <a:t>0</a:t>
            </a:r>
            <a:r>
              <a:rPr lang="en-GB" sz="1400" dirty="0" smtClean="0"/>
              <a:t>) and x’(s</a:t>
            </a:r>
            <a:r>
              <a:rPr lang="en-GB" sz="1400" baseline="-25000" dirty="0" smtClean="0"/>
              <a:t>0</a:t>
            </a:r>
            <a:r>
              <a:rPr lang="en-GB" sz="1400" dirty="0" smtClean="0"/>
              <a:t>);</a:t>
            </a:r>
          </a:p>
          <a:p>
            <a:pPr marL="285750" indent="-285750">
              <a:buFont typeface="Arial" panose="020B0604020202020204" pitchFamily="34" charset="0"/>
              <a:buChar char="•"/>
            </a:pPr>
            <a:r>
              <a:rPr lang="en-GB" sz="1400" dirty="0" smtClean="0">
                <a:sym typeface="Wingdings" panose="05000000000000000000" pitchFamily="2" charset="2"/>
              </a:rPr>
              <a:t>the map must be symplectic</a:t>
            </a:r>
            <a:r>
              <a:rPr lang="en-GB" sz="1400" dirty="0">
                <a:sym typeface="Wingdings" panose="05000000000000000000" pitchFamily="2" charset="2"/>
              </a:rPr>
              <a:t> </a:t>
            </a:r>
            <a:r>
              <a:rPr lang="en-GB" sz="1400" dirty="0" smtClean="0">
                <a:sym typeface="Wingdings" panose="05000000000000000000" pitchFamily="2" charset="2"/>
              </a:rPr>
              <a:t>( more details: again W. Herr this course</a:t>
            </a:r>
            <a:r>
              <a:rPr lang="en-GB" sz="1400" dirty="0" smtClean="0">
                <a:sym typeface="Wingdings" panose="05000000000000000000" pitchFamily="2" charset="2"/>
              </a:rPr>
              <a:t>)</a:t>
            </a:r>
            <a:r>
              <a:rPr lang="en-GB" sz="1400" dirty="0" smtClean="0">
                <a:sym typeface="Wingdings" panose="05000000000000000000" pitchFamily="2" charset="2"/>
              </a:rPr>
              <a:t/>
            </a:r>
            <a:br>
              <a:rPr lang="en-GB" sz="1400" dirty="0" smtClean="0">
                <a:sym typeface="Wingdings" panose="05000000000000000000" pitchFamily="2" charset="2"/>
              </a:rPr>
            </a:br>
            <a:r>
              <a:rPr lang="en-GB" sz="1200" b="1" dirty="0" smtClean="0">
                <a:solidFill>
                  <a:srgbClr val="7030A0"/>
                </a:solidFill>
                <a:sym typeface="Wingdings" panose="05000000000000000000" pitchFamily="2" charset="2"/>
              </a:rPr>
              <a:t>(by the way: every matrix is a map, but not every map is a matrix</a:t>
            </a:r>
            <a:r>
              <a:rPr lang="en-GB" sz="1200" b="1" dirty="0" smtClean="0">
                <a:solidFill>
                  <a:srgbClr val="7030A0"/>
                </a:solidFill>
                <a:sym typeface="Wingdings" panose="05000000000000000000" pitchFamily="2" charset="2"/>
              </a:rPr>
              <a:t>)</a:t>
            </a:r>
            <a:br>
              <a:rPr lang="en-GB" sz="1200" b="1" dirty="0" smtClean="0">
                <a:solidFill>
                  <a:srgbClr val="7030A0"/>
                </a:solidFill>
                <a:sym typeface="Wingdings" panose="05000000000000000000" pitchFamily="2" charset="2"/>
              </a:rPr>
            </a:br>
            <a:r>
              <a:rPr lang="en-GB" sz="1400" dirty="0" err="1" smtClean="0">
                <a:sym typeface="Wingdings" panose="05000000000000000000" pitchFamily="2" charset="2"/>
              </a:rPr>
              <a:t>Symplecticity</a:t>
            </a:r>
            <a:r>
              <a:rPr lang="en-GB" sz="1400" dirty="0" smtClean="0">
                <a:sym typeface="Wingdings" panose="05000000000000000000" pitchFamily="2" charset="2"/>
              </a:rPr>
              <a:t>:  energy conservation</a:t>
            </a:r>
            <a:r>
              <a:rPr lang="en-GB" sz="1400" dirty="0" smtClean="0">
                <a:sym typeface="Wingdings" panose="05000000000000000000" pitchFamily="2" charset="2"/>
              </a:rPr>
              <a:t/>
            </a:r>
            <a:br>
              <a:rPr lang="en-GB" sz="1400" dirty="0" smtClean="0">
                <a:sym typeface="Wingdings" panose="05000000000000000000" pitchFamily="2" charset="2"/>
              </a:rPr>
            </a:br>
            <a:endParaRPr lang="en-GB" sz="1400" dirty="0" smtClean="0">
              <a:sym typeface="Wingdings" panose="05000000000000000000" pitchFamily="2" charset="2"/>
            </a:endParaRPr>
          </a:p>
          <a:p>
            <a:pPr marL="285750" indent="-285750">
              <a:buFont typeface="Arial" panose="020B0604020202020204" pitchFamily="34" charset="0"/>
              <a:buChar char="•"/>
            </a:pPr>
            <a:r>
              <a:rPr lang="en-GB" sz="1400" dirty="0" smtClean="0">
                <a:sym typeface="Wingdings" panose="05000000000000000000" pitchFamily="2" charset="2"/>
              </a:rPr>
              <a:t>Following a particle through various elements is equivalent to multiplying the maps.</a:t>
            </a:r>
            <a:endParaRPr lang="en-GB" sz="1400" dirty="0"/>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2199" y="3987430"/>
            <a:ext cx="4083269" cy="2368920"/>
          </a:xfrm>
          <a:prstGeom prst="rect">
            <a:avLst/>
          </a:prstGeom>
        </p:spPr>
      </p:pic>
      <p:sp>
        <p:nvSpPr>
          <p:cNvPr id="11" name="TextBox 10"/>
          <p:cNvSpPr txBox="1"/>
          <p:nvPr/>
        </p:nvSpPr>
        <p:spPr>
          <a:xfrm>
            <a:off x="571499" y="3647343"/>
            <a:ext cx="3581400" cy="369332"/>
          </a:xfrm>
          <a:prstGeom prst="rect">
            <a:avLst/>
          </a:prstGeom>
          <a:noFill/>
        </p:spPr>
        <p:txBody>
          <a:bodyPr wrap="square" rtlCol="0">
            <a:spAutoFit/>
          </a:bodyPr>
          <a:lstStyle/>
          <a:p>
            <a:r>
              <a:rPr lang="en-GB" dirty="0" smtClean="0"/>
              <a:t>First (simple) case:</a:t>
            </a:r>
            <a:endParaRPr lang="en-GB" dirty="0"/>
          </a:p>
        </p:txBody>
      </p:sp>
      <p:cxnSp>
        <p:nvCxnSpPr>
          <p:cNvPr id="13" name="Straight Connector 12"/>
          <p:cNvCxnSpPr/>
          <p:nvPr/>
        </p:nvCxnSpPr>
        <p:spPr>
          <a:xfrm>
            <a:off x="349469" y="3640217"/>
            <a:ext cx="841353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9738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21</a:t>
            </a:fld>
            <a:endParaRPr lang="en-US"/>
          </a:p>
        </p:txBody>
      </p:sp>
      <p:sp>
        <p:nvSpPr>
          <p:cNvPr id="4" name="TextBox 3"/>
          <p:cNvSpPr txBox="1"/>
          <p:nvPr/>
        </p:nvSpPr>
        <p:spPr>
          <a:xfrm>
            <a:off x="1828800" y="381000"/>
            <a:ext cx="3962400" cy="369332"/>
          </a:xfrm>
          <a:prstGeom prst="rect">
            <a:avLst/>
          </a:prstGeom>
          <a:noFill/>
        </p:spPr>
        <p:txBody>
          <a:bodyPr wrap="square" rtlCol="0">
            <a:spAutoFit/>
          </a:bodyPr>
          <a:lstStyle/>
          <a:p>
            <a:r>
              <a:rPr lang="en-GB" dirty="0" smtClean="0"/>
              <a:t>Back to the Hamiltonian for a moment:</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2489767"/>
            <a:ext cx="5943600" cy="4368233"/>
          </a:xfrm>
          <a:prstGeom prst="rect">
            <a:avLst/>
          </a:prstGeom>
        </p:spPr>
      </p:pic>
      <p:sp>
        <p:nvSpPr>
          <p:cNvPr id="5" name="TextBox 4"/>
          <p:cNvSpPr txBox="1"/>
          <p:nvPr/>
        </p:nvSpPr>
        <p:spPr>
          <a:xfrm>
            <a:off x="762000" y="1066800"/>
            <a:ext cx="7315200" cy="1384995"/>
          </a:xfrm>
          <a:prstGeom prst="rect">
            <a:avLst/>
          </a:prstGeom>
          <a:noFill/>
        </p:spPr>
        <p:txBody>
          <a:bodyPr wrap="square" rtlCol="0">
            <a:spAutoFit/>
          </a:bodyPr>
          <a:lstStyle/>
          <a:p>
            <a:r>
              <a:rPr lang="en-GB" sz="1400" dirty="0" smtClean="0"/>
              <a:t>So far we have been switching from time-dependent variables to s-dependent variables without paying attention to it:</a:t>
            </a:r>
            <a:br>
              <a:rPr lang="en-GB" sz="1400" dirty="0" smtClean="0"/>
            </a:br>
            <a:r>
              <a:rPr lang="en-GB" sz="1400" dirty="0" smtClean="0"/>
              <a:t>In a linear 1 D motion this is a equivalent since s= </a:t>
            </a:r>
            <a:r>
              <a:rPr lang="en-GB" sz="1400" dirty="0" err="1" smtClean="0"/>
              <a:t>vt</a:t>
            </a:r>
            <a:r>
              <a:rPr lang="en-GB" sz="1400" dirty="0" smtClean="0"/>
              <a:t/>
            </a:r>
            <a:br>
              <a:rPr lang="en-GB" sz="1400" dirty="0" smtClean="0"/>
            </a:br>
            <a:r>
              <a:rPr lang="en-GB" sz="1400" dirty="0" smtClean="0">
                <a:solidFill>
                  <a:srgbClr val="7030A0"/>
                </a:solidFill>
              </a:rPr>
              <a:t>But if we want to describe motion transverse to a curved reference line, </a:t>
            </a:r>
            <a:br>
              <a:rPr lang="en-GB" sz="1400" dirty="0" smtClean="0">
                <a:solidFill>
                  <a:srgbClr val="7030A0"/>
                </a:solidFill>
              </a:rPr>
            </a:br>
            <a:r>
              <a:rPr lang="en-GB" sz="1400" dirty="0" smtClean="0">
                <a:solidFill>
                  <a:srgbClr val="7030A0"/>
                </a:solidFill>
              </a:rPr>
              <a:t>we must use “s” as independent variable. At every moment we have perpendicular to the tangent vector of the particle trajectory a transverse Cartesian coordinate system.</a:t>
            </a:r>
            <a:endParaRPr lang="en-GB" sz="1400" dirty="0">
              <a:solidFill>
                <a:srgbClr val="7030A0"/>
              </a:solidFill>
            </a:endParaRPr>
          </a:p>
        </p:txBody>
      </p:sp>
    </p:spTree>
    <p:extLst>
      <p:ext uri="{BB962C8B-B14F-4D97-AF65-F5344CB8AC3E}">
        <p14:creationId xmlns:p14="http://schemas.microsoft.com/office/powerpoint/2010/main" val="34647368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22</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356350"/>
          </a:xfrm>
          <a:prstGeom prst="rect">
            <a:avLst/>
          </a:prstGeom>
        </p:spPr>
      </p:pic>
    </p:spTree>
    <p:extLst>
      <p:ext uri="{BB962C8B-B14F-4D97-AF65-F5344CB8AC3E}">
        <p14:creationId xmlns:p14="http://schemas.microsoft.com/office/powerpoint/2010/main" val="32732600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23</a:t>
            </a:fld>
            <a:endParaRPr lang="en-US"/>
          </a:p>
        </p:txBody>
      </p:sp>
      <p:sp>
        <p:nvSpPr>
          <p:cNvPr id="4" name="TextBox 3"/>
          <p:cNvSpPr txBox="1"/>
          <p:nvPr/>
        </p:nvSpPr>
        <p:spPr>
          <a:xfrm>
            <a:off x="304800" y="1066800"/>
            <a:ext cx="8839200" cy="4770537"/>
          </a:xfrm>
          <a:prstGeom prst="rect">
            <a:avLst/>
          </a:prstGeom>
          <a:noFill/>
        </p:spPr>
        <p:txBody>
          <a:bodyPr wrap="square" rtlCol="0">
            <a:spAutoFit/>
          </a:bodyPr>
          <a:lstStyle/>
          <a:p>
            <a:r>
              <a:rPr lang="en-GB" sz="2400" dirty="0" smtClean="0"/>
              <a:t>Where are we now?</a:t>
            </a:r>
            <a:br>
              <a:rPr lang="en-GB" sz="2400" dirty="0" smtClean="0"/>
            </a:br>
            <a:r>
              <a:rPr lang="en-GB" sz="2400" dirty="0" smtClean="0"/>
              <a:t/>
            </a:r>
            <a:br>
              <a:rPr lang="en-GB" sz="2400" dirty="0" smtClean="0"/>
            </a:br>
            <a:r>
              <a:rPr lang="en-GB" sz="1600" dirty="0" smtClean="0"/>
              <a:t>- we describe every element in the trajectory of a particle with the corresponding Hamiltonian.</a:t>
            </a:r>
            <a:br>
              <a:rPr lang="en-GB" sz="1600" dirty="0" smtClean="0"/>
            </a:br>
            <a:r>
              <a:rPr lang="en-GB" sz="1600" dirty="0" smtClean="0"/>
              <a:t>- we describe the particle motion through an element by a matrix (map) multiplication onto its phase-space vector. </a:t>
            </a:r>
            <a:br>
              <a:rPr lang="en-GB" sz="1600" dirty="0" smtClean="0"/>
            </a:br>
            <a:r>
              <a:rPr lang="en-GB" sz="1600" dirty="0" smtClean="0"/>
              <a:t>- we generate more complex accelerator configurations by multiplying the maps of the induvial elements.</a:t>
            </a:r>
            <a:br>
              <a:rPr lang="en-GB" sz="1600" dirty="0" smtClean="0"/>
            </a:br>
            <a:r>
              <a:rPr lang="en-GB" sz="1600" dirty="0" smtClean="0"/>
              <a:t>- we have changed the coordinate system and describe now the trajectory of a particle as a function of “s” and not of “t”.</a:t>
            </a:r>
            <a:br>
              <a:rPr lang="en-GB" sz="1600" dirty="0" smtClean="0"/>
            </a:br>
            <a:r>
              <a:rPr lang="en-GB" sz="1600" dirty="0" smtClean="0"/>
              <a:t>- But: we are still treating </a:t>
            </a:r>
            <a:r>
              <a:rPr lang="en-GB" sz="1600" dirty="0" smtClean="0">
                <a:solidFill>
                  <a:srgbClr val="7030A0"/>
                </a:solidFill>
              </a:rPr>
              <a:t>single particles </a:t>
            </a:r>
            <a:r>
              <a:rPr lang="en-GB" sz="1600" dirty="0" smtClean="0"/>
              <a:t>in a </a:t>
            </a:r>
            <a:r>
              <a:rPr lang="en-GB" sz="1600" dirty="0" smtClean="0">
                <a:solidFill>
                  <a:srgbClr val="7030A0"/>
                </a:solidFill>
              </a:rPr>
              <a:t>single passage </a:t>
            </a:r>
            <a:r>
              <a:rPr lang="en-GB" sz="1600" dirty="0" smtClean="0"/>
              <a:t>through an accelerator component.</a:t>
            </a:r>
          </a:p>
          <a:p>
            <a:endParaRPr lang="en-GB" sz="1600" dirty="0"/>
          </a:p>
          <a:p>
            <a:r>
              <a:rPr lang="en-GB" sz="2400" dirty="0" smtClean="0"/>
              <a:t>What comes next?</a:t>
            </a:r>
            <a:br>
              <a:rPr lang="en-GB" sz="2400" dirty="0" smtClean="0"/>
            </a:br>
            <a:r>
              <a:rPr lang="en-GB" sz="2400" dirty="0" smtClean="0"/>
              <a:t/>
            </a:r>
            <a:br>
              <a:rPr lang="en-GB" sz="2400" dirty="0" smtClean="0"/>
            </a:br>
            <a:r>
              <a:rPr lang="en-GB" sz="1600" dirty="0" smtClean="0"/>
              <a:t>- We show that Hill’s equations come naturally out of the Hamiltonian formalism</a:t>
            </a:r>
          </a:p>
          <a:p>
            <a:r>
              <a:rPr lang="en-GB" sz="1600" dirty="0" smtClean="0"/>
              <a:t>- We look at transverse focusing…in particular a FODO lattice</a:t>
            </a:r>
            <a:br>
              <a:rPr lang="en-GB" sz="1600" dirty="0" smtClean="0"/>
            </a:br>
            <a:r>
              <a:rPr lang="en-GB" sz="1600" dirty="0" smtClean="0"/>
              <a:t>- We look again and again at phase space diagrams.</a:t>
            </a:r>
          </a:p>
          <a:p>
            <a:pPr marL="285750" indent="-285750">
              <a:buFontTx/>
              <a:buChar char="-"/>
            </a:pPr>
            <a:endParaRPr lang="en-GB" sz="1600" dirty="0" smtClean="0"/>
          </a:p>
        </p:txBody>
      </p:sp>
    </p:spTree>
    <p:extLst>
      <p:ext uri="{BB962C8B-B14F-4D97-AF65-F5344CB8AC3E}">
        <p14:creationId xmlns:p14="http://schemas.microsoft.com/office/powerpoint/2010/main" val="1973986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24</a:t>
            </a:fld>
            <a:endParaRPr lang="en-US"/>
          </a:p>
        </p:txBody>
      </p:sp>
      <p:grpSp>
        <p:nvGrpSpPr>
          <p:cNvPr id="9" name="Group 8"/>
          <p:cNvGrpSpPr/>
          <p:nvPr/>
        </p:nvGrpSpPr>
        <p:grpSpPr>
          <a:xfrm>
            <a:off x="76200" y="0"/>
            <a:ext cx="9144000" cy="6727214"/>
            <a:chOff x="0" y="0"/>
            <a:chExt cx="9144000" cy="6727214"/>
          </a:xfrm>
        </p:grpSpPr>
        <p:grpSp>
          <p:nvGrpSpPr>
            <p:cNvPr id="7" name="Group 6"/>
            <p:cNvGrpSpPr/>
            <p:nvPr/>
          </p:nvGrpSpPr>
          <p:grpSpPr>
            <a:xfrm>
              <a:off x="0" y="0"/>
              <a:ext cx="9144000" cy="6727214"/>
              <a:chOff x="0" y="65393"/>
              <a:chExt cx="9144000" cy="6727214"/>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5393"/>
                <a:ext cx="9144000" cy="6727214"/>
              </a:xfrm>
              <a:prstGeom prst="rect">
                <a:avLst/>
              </a:prstGeom>
            </p:spPr>
          </p:pic>
          <p:sp>
            <p:nvSpPr>
              <p:cNvPr id="5" name="Rectangle 4"/>
              <p:cNvSpPr/>
              <p:nvPr/>
            </p:nvSpPr>
            <p:spPr>
              <a:xfrm>
                <a:off x="3962400" y="5638800"/>
                <a:ext cx="41910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381000" y="6019800"/>
                <a:ext cx="37338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Rectangle 7"/>
            <p:cNvSpPr/>
            <p:nvPr/>
          </p:nvSpPr>
          <p:spPr>
            <a:xfrm>
              <a:off x="2819400" y="2667000"/>
              <a:ext cx="2667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Flowchart: Alternate Process 9"/>
          <p:cNvSpPr/>
          <p:nvPr/>
        </p:nvSpPr>
        <p:spPr>
          <a:xfrm>
            <a:off x="381000" y="5181600"/>
            <a:ext cx="8763000" cy="838200"/>
          </a:xfrm>
          <a:prstGeom prst="flowChartAlternateProcess">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48231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533400" y="1148390"/>
            <a:ext cx="8511363" cy="5730875"/>
            <a:chOff x="-1" y="0"/>
            <a:chExt cx="9191407" cy="635635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91407" cy="6356350"/>
            </a:xfrm>
            <a:prstGeom prst="rect">
              <a:avLst/>
            </a:prstGeom>
          </p:spPr>
        </p:pic>
        <p:sp>
          <p:nvSpPr>
            <p:cNvPr id="7" name="Rectangle 6"/>
            <p:cNvSpPr/>
            <p:nvPr/>
          </p:nvSpPr>
          <p:spPr>
            <a:xfrm>
              <a:off x="457200" y="5257800"/>
              <a:ext cx="70866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25</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8857" y="3926917"/>
            <a:ext cx="1725820" cy="1689100"/>
          </a:xfrm>
          <a:prstGeom prst="rect">
            <a:avLst/>
          </a:prstGeom>
        </p:spPr>
      </p:pic>
      <p:sp>
        <p:nvSpPr>
          <p:cNvPr id="6" name="TextBox 5"/>
          <p:cNvSpPr txBox="1"/>
          <p:nvPr/>
        </p:nvSpPr>
        <p:spPr>
          <a:xfrm>
            <a:off x="6147458" y="4343400"/>
            <a:ext cx="1371600" cy="646331"/>
          </a:xfrm>
          <a:prstGeom prst="rect">
            <a:avLst/>
          </a:prstGeom>
          <a:noFill/>
        </p:spPr>
        <p:txBody>
          <a:bodyPr wrap="square" rtlCol="0">
            <a:spAutoFit/>
          </a:bodyPr>
          <a:lstStyle/>
          <a:p>
            <a:r>
              <a:rPr lang="en-GB" sz="1200" dirty="0" smtClean="0"/>
              <a:t>Such a field (force) we need for focusing</a:t>
            </a:r>
            <a:endParaRPr lang="en-GB" sz="1200" dirty="0"/>
          </a:p>
        </p:txBody>
      </p:sp>
    </p:spTree>
    <p:extLst>
      <p:ext uri="{BB962C8B-B14F-4D97-AF65-F5344CB8AC3E}">
        <p14:creationId xmlns:p14="http://schemas.microsoft.com/office/powerpoint/2010/main" val="33569533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26</a:t>
            </a:fld>
            <a:endParaRPr lang="en-US"/>
          </a:p>
        </p:txBody>
      </p:sp>
      <p:sp>
        <p:nvSpPr>
          <p:cNvPr id="4" name="TextBox 3"/>
          <p:cNvSpPr txBox="1"/>
          <p:nvPr/>
        </p:nvSpPr>
        <p:spPr>
          <a:xfrm>
            <a:off x="1676400" y="503052"/>
            <a:ext cx="6324600" cy="369332"/>
          </a:xfrm>
          <a:prstGeom prst="rect">
            <a:avLst/>
          </a:prstGeom>
          <a:solidFill>
            <a:schemeClr val="accent1"/>
          </a:solidFill>
        </p:spPr>
        <p:txBody>
          <a:bodyPr wrap="square" rtlCol="0">
            <a:spAutoFit/>
          </a:bodyPr>
          <a:lstStyle/>
          <a:p>
            <a:pPr algn="ctr"/>
            <a:r>
              <a:rPr lang="en-GB" dirty="0" smtClean="0">
                <a:solidFill>
                  <a:schemeClr val="bg1"/>
                </a:solidFill>
              </a:rPr>
              <a:t>Weak focusing from dipoles</a:t>
            </a:r>
            <a:endParaRPr lang="en-GB" dirty="0">
              <a:solidFill>
                <a:schemeClr val="bg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1145463"/>
            <a:ext cx="4419600" cy="1445882"/>
          </a:xfrm>
          <a:prstGeom prst="rect">
            <a:avLst/>
          </a:prstGeom>
        </p:spPr>
      </p:pic>
      <p:sp>
        <p:nvSpPr>
          <p:cNvPr id="6" name="Oval 5"/>
          <p:cNvSpPr/>
          <p:nvPr/>
        </p:nvSpPr>
        <p:spPr>
          <a:xfrm>
            <a:off x="4533900" y="1155685"/>
            <a:ext cx="419100" cy="762000"/>
          </a:xfrm>
          <a:prstGeom prst="ellipse">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4229100" y="1927907"/>
            <a:ext cx="495300" cy="663438"/>
          </a:xfrm>
          <a:prstGeom prst="ellipse">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228600" y="2880753"/>
            <a:ext cx="8686800" cy="1384995"/>
          </a:xfrm>
          <a:prstGeom prst="rect">
            <a:avLst/>
          </a:prstGeom>
          <a:noFill/>
        </p:spPr>
        <p:txBody>
          <a:bodyPr wrap="square" rtlCol="0">
            <a:spAutoFit/>
          </a:bodyPr>
          <a:lstStyle/>
          <a:p>
            <a:r>
              <a:rPr lang="en-GB" dirty="0" smtClean="0"/>
              <a:t>This means that we can construct a focusing circular accelerator based only on dipoles…</a:t>
            </a:r>
            <a:br>
              <a:rPr lang="en-GB" dirty="0" smtClean="0"/>
            </a:br>
            <a:r>
              <a:rPr lang="en-GB" sz="1200" dirty="0" smtClean="0"/>
              <a:t>in particular when </a:t>
            </a:r>
            <a:r>
              <a:rPr lang="el-GR" sz="1200" dirty="0" smtClean="0"/>
              <a:t>ρ</a:t>
            </a:r>
            <a:r>
              <a:rPr lang="en-GB" sz="1200" dirty="0" smtClean="0"/>
              <a:t> is small.</a:t>
            </a:r>
            <a:br>
              <a:rPr lang="en-GB" sz="1200" dirty="0" smtClean="0"/>
            </a:br>
            <a:r>
              <a:rPr lang="en-GB" dirty="0" smtClean="0"/>
              <a:t>This has been done in the 1950’s and it was called “ a weak focusing synchrotron”</a:t>
            </a:r>
            <a:br>
              <a:rPr lang="en-GB" dirty="0" smtClean="0"/>
            </a:br>
            <a:r>
              <a:rPr lang="en-GB" dirty="0" smtClean="0"/>
              <a:t>For this evening (with a cold beer):</a:t>
            </a:r>
            <a:br>
              <a:rPr lang="en-GB" dirty="0" smtClean="0"/>
            </a:br>
            <a:r>
              <a:rPr lang="en-GB" dirty="0" smtClean="0">
                <a:solidFill>
                  <a:srgbClr val="7030A0"/>
                </a:solidFill>
              </a:rPr>
              <a:t>How about the vertical plane? There are no dipoles. Or why do the particles not fall down?</a:t>
            </a:r>
            <a:endParaRPr lang="en-GB" dirty="0">
              <a:solidFill>
                <a:srgbClr val="7030A0"/>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4025" y="4494606"/>
            <a:ext cx="5695950" cy="2363394"/>
          </a:xfrm>
          <a:prstGeom prst="rect">
            <a:avLst/>
          </a:prstGeom>
        </p:spPr>
      </p:pic>
    </p:spTree>
    <p:extLst>
      <p:ext uri="{BB962C8B-B14F-4D97-AF65-F5344CB8AC3E}">
        <p14:creationId xmlns:p14="http://schemas.microsoft.com/office/powerpoint/2010/main" val="9763895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27</a:t>
            </a:fld>
            <a:endParaRPr lang="en-US"/>
          </a:p>
        </p:txBody>
      </p:sp>
      <p:sp>
        <p:nvSpPr>
          <p:cNvPr id="4" name="TextBox 3"/>
          <p:cNvSpPr txBox="1"/>
          <p:nvPr/>
        </p:nvSpPr>
        <p:spPr>
          <a:xfrm>
            <a:off x="2514600" y="381000"/>
            <a:ext cx="4343400" cy="369332"/>
          </a:xfrm>
          <a:prstGeom prst="rect">
            <a:avLst/>
          </a:prstGeom>
          <a:noFill/>
        </p:spPr>
        <p:txBody>
          <a:bodyPr wrap="square" rtlCol="0">
            <a:spAutoFit/>
          </a:bodyPr>
          <a:lstStyle/>
          <a:p>
            <a:r>
              <a:rPr lang="en-GB" dirty="0" smtClean="0"/>
              <a:t>We need stronger focusing….quadrupoles</a:t>
            </a:r>
            <a:endParaRPr lang="en-GB" dirty="0"/>
          </a:p>
        </p:txBody>
      </p:sp>
      <p:graphicFrame>
        <p:nvGraphicFramePr>
          <p:cNvPr id="5" name="Object 6"/>
          <p:cNvGraphicFramePr>
            <a:graphicFrameLocks noChangeAspect="1"/>
          </p:cNvGraphicFramePr>
          <p:nvPr>
            <p:extLst>
              <p:ext uri="{D42A27DB-BD31-4B8C-83A1-F6EECF244321}">
                <p14:modId xmlns:p14="http://schemas.microsoft.com/office/powerpoint/2010/main" val="3685292374"/>
              </p:ext>
            </p:extLst>
          </p:nvPr>
        </p:nvGraphicFramePr>
        <p:xfrm>
          <a:off x="2362200" y="986135"/>
          <a:ext cx="2084387" cy="755650"/>
        </p:xfrm>
        <a:graphic>
          <a:graphicData uri="http://schemas.openxmlformats.org/presentationml/2006/ole">
            <mc:AlternateContent xmlns:mc="http://schemas.openxmlformats.org/markup-compatibility/2006">
              <mc:Choice xmlns:v="urn:schemas-microsoft-com:vml" Requires="v">
                <p:oleObj spid="_x0000_s6398" name="Equation" r:id="rId3" imgW="1295400" imgH="469900" progId="Equation.3">
                  <p:embed/>
                </p:oleObj>
              </mc:Choice>
              <mc:Fallback>
                <p:oleObj name="Equation" r:id="rId3" imgW="1295400" imgH="4699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986135"/>
                        <a:ext cx="2084387" cy="755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6" name="Object 4"/>
          <p:cNvGraphicFramePr>
            <a:graphicFrameLocks noChangeAspect="1"/>
          </p:cNvGraphicFramePr>
          <p:nvPr>
            <p:extLst>
              <p:ext uri="{D42A27DB-BD31-4B8C-83A1-F6EECF244321}">
                <p14:modId xmlns:p14="http://schemas.microsoft.com/office/powerpoint/2010/main" val="489554969"/>
              </p:ext>
            </p:extLst>
          </p:nvPr>
        </p:nvGraphicFramePr>
        <p:xfrm>
          <a:off x="275091" y="1929415"/>
          <a:ext cx="4225925" cy="1079500"/>
        </p:xfrm>
        <a:graphic>
          <a:graphicData uri="http://schemas.openxmlformats.org/presentationml/2006/ole">
            <mc:AlternateContent xmlns:mc="http://schemas.openxmlformats.org/markup-compatibility/2006">
              <mc:Choice xmlns:v="urn:schemas-microsoft-com:vml" Requires="v">
                <p:oleObj spid="_x0000_s6399" name="Equation" r:id="rId5" imgW="2781300" imgH="825500" progId="Equation.DSMT4">
                  <p:embed/>
                </p:oleObj>
              </mc:Choice>
              <mc:Fallback>
                <p:oleObj name="Equation" r:id="rId5" imgW="2781300" imgH="8255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5091" y="1929415"/>
                        <a:ext cx="4225925" cy="1079500"/>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59325" y="1326336"/>
            <a:ext cx="3992066" cy="1651000"/>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3027965"/>
            <a:ext cx="9144000" cy="3095020"/>
          </a:xfrm>
          <a:prstGeom prst="rect">
            <a:avLst/>
          </a:prstGeom>
        </p:spPr>
      </p:pic>
      <p:cxnSp>
        <p:nvCxnSpPr>
          <p:cNvPr id="11" name="Straight Arrow Connector 10"/>
          <p:cNvCxnSpPr/>
          <p:nvPr/>
        </p:nvCxnSpPr>
        <p:spPr>
          <a:xfrm flipV="1">
            <a:off x="1371600" y="5562600"/>
            <a:ext cx="1143000" cy="609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75091" y="6173614"/>
            <a:ext cx="2620509" cy="369332"/>
          </a:xfrm>
          <a:prstGeom prst="rect">
            <a:avLst/>
          </a:prstGeom>
          <a:noFill/>
        </p:spPr>
        <p:txBody>
          <a:bodyPr wrap="square" rtlCol="0">
            <a:spAutoFit/>
          </a:bodyPr>
          <a:lstStyle/>
          <a:p>
            <a:r>
              <a:rPr lang="en-GB" dirty="0" smtClean="0"/>
              <a:t>Negative = focusing</a:t>
            </a:r>
            <a:endParaRPr lang="en-GB" dirty="0"/>
          </a:p>
        </p:txBody>
      </p:sp>
    </p:spTree>
    <p:extLst>
      <p:ext uri="{BB962C8B-B14F-4D97-AF65-F5344CB8AC3E}">
        <p14:creationId xmlns:p14="http://schemas.microsoft.com/office/powerpoint/2010/main" val="3883127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28</a:t>
            </a:fld>
            <a:endParaRPr lang="en-US"/>
          </a:p>
        </p:txBody>
      </p:sp>
      <p:graphicFrame>
        <p:nvGraphicFramePr>
          <p:cNvPr id="4" name="Object 2"/>
          <p:cNvGraphicFramePr>
            <a:graphicFrameLocks noChangeAspect="1"/>
          </p:cNvGraphicFramePr>
          <p:nvPr>
            <p:extLst>
              <p:ext uri="{D42A27DB-BD31-4B8C-83A1-F6EECF244321}">
                <p14:modId xmlns:p14="http://schemas.microsoft.com/office/powerpoint/2010/main" val="3721919084"/>
              </p:ext>
            </p:extLst>
          </p:nvPr>
        </p:nvGraphicFramePr>
        <p:xfrm>
          <a:off x="106157" y="1219200"/>
          <a:ext cx="3810000" cy="985837"/>
        </p:xfrm>
        <a:graphic>
          <a:graphicData uri="http://schemas.openxmlformats.org/presentationml/2006/ole">
            <mc:AlternateContent xmlns:mc="http://schemas.openxmlformats.org/markup-compatibility/2006">
              <mc:Choice xmlns:v="urn:schemas-microsoft-com:vml" Requires="v">
                <p:oleObj spid="_x0000_s7294" name="Equation" r:id="rId3" imgW="2717800" imgH="812800" progId="Equation.DSMT4">
                  <p:embed/>
                </p:oleObj>
              </mc:Choice>
              <mc:Fallback>
                <p:oleObj name="Equation" r:id="rId3" imgW="2717800" imgH="8128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157" y="1219200"/>
                        <a:ext cx="3810000" cy="985837"/>
                      </a:xfrm>
                      <a:prstGeom prst="rect">
                        <a:avLst/>
                      </a:prstGeom>
                      <a:solidFill>
                        <a:srgbClr val="FFFF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6046" y="1295400"/>
            <a:ext cx="5181600" cy="2120771"/>
          </a:xfrm>
          <a:prstGeom prst="rect">
            <a:avLst/>
          </a:prstGeom>
        </p:spPr>
      </p:pic>
      <p:sp>
        <p:nvSpPr>
          <p:cNvPr id="6" name="TextBox 5"/>
          <p:cNvSpPr txBox="1"/>
          <p:nvPr/>
        </p:nvSpPr>
        <p:spPr>
          <a:xfrm>
            <a:off x="1828800" y="228600"/>
            <a:ext cx="5943600" cy="646331"/>
          </a:xfrm>
          <a:prstGeom prst="rect">
            <a:avLst/>
          </a:prstGeom>
          <a:noFill/>
        </p:spPr>
        <p:txBody>
          <a:bodyPr wrap="square" rtlCol="0">
            <a:spAutoFit/>
          </a:bodyPr>
          <a:lstStyle/>
          <a:p>
            <a:r>
              <a:rPr lang="en-GB" dirty="0" smtClean="0"/>
              <a:t>The negative sign in the Hamiltonian makes the same quadrupole defocusing the other plane.</a:t>
            </a:r>
            <a:endParaRPr lang="en-GB" dirty="0"/>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45" y="3359110"/>
            <a:ext cx="9144000" cy="3095020"/>
          </a:xfrm>
          <a:prstGeom prst="rect">
            <a:avLst/>
          </a:prstGeom>
        </p:spPr>
      </p:pic>
      <p:cxnSp>
        <p:nvCxnSpPr>
          <p:cNvPr id="10" name="Straight Arrow Connector 9"/>
          <p:cNvCxnSpPr/>
          <p:nvPr/>
        </p:nvCxnSpPr>
        <p:spPr>
          <a:xfrm flipV="1">
            <a:off x="1447800" y="5791200"/>
            <a:ext cx="1066800" cy="457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04799" y="6248400"/>
            <a:ext cx="2363945" cy="369332"/>
          </a:xfrm>
          <a:prstGeom prst="rect">
            <a:avLst/>
          </a:prstGeom>
          <a:noFill/>
        </p:spPr>
        <p:txBody>
          <a:bodyPr wrap="square" rtlCol="0">
            <a:spAutoFit/>
          </a:bodyPr>
          <a:lstStyle/>
          <a:p>
            <a:r>
              <a:rPr lang="en-GB" dirty="0" smtClean="0"/>
              <a:t>Positive = defocusing</a:t>
            </a:r>
            <a:endParaRPr lang="en-GB" dirty="0"/>
          </a:p>
        </p:txBody>
      </p:sp>
    </p:spTree>
    <p:extLst>
      <p:ext uri="{BB962C8B-B14F-4D97-AF65-F5344CB8AC3E}">
        <p14:creationId xmlns:p14="http://schemas.microsoft.com/office/powerpoint/2010/main" val="9997487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29</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35625"/>
            <a:ext cx="9144000" cy="5320725"/>
          </a:xfrm>
          <a:prstGeom prst="rect">
            <a:avLst/>
          </a:prstGeom>
        </p:spPr>
      </p:pic>
    </p:spTree>
    <p:extLst>
      <p:ext uri="{BB962C8B-B14F-4D97-AF65-F5344CB8AC3E}">
        <p14:creationId xmlns:p14="http://schemas.microsoft.com/office/powerpoint/2010/main" val="743652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3</a:t>
            </a:fld>
            <a:endParaRPr lang="en-US"/>
          </a:p>
        </p:txBody>
      </p:sp>
      <p:sp>
        <p:nvSpPr>
          <p:cNvPr id="4" name="TextBox 3"/>
          <p:cNvSpPr txBox="1"/>
          <p:nvPr/>
        </p:nvSpPr>
        <p:spPr>
          <a:xfrm>
            <a:off x="762000" y="970696"/>
            <a:ext cx="7848600" cy="923330"/>
          </a:xfrm>
          <a:prstGeom prst="rect">
            <a:avLst/>
          </a:prstGeom>
          <a:noFill/>
        </p:spPr>
        <p:txBody>
          <a:bodyPr wrap="square" rtlCol="0">
            <a:spAutoFit/>
          </a:bodyPr>
          <a:lstStyle/>
          <a:p>
            <a:r>
              <a:rPr lang="en-GB" dirty="0" smtClean="0"/>
              <a:t>Basics (only 5 minutes): </a:t>
            </a:r>
          </a:p>
          <a:p>
            <a:pPr marL="171450" indent="-171450">
              <a:buFontTx/>
              <a:buChar char="-"/>
            </a:pPr>
            <a:r>
              <a:rPr lang="en-GB" sz="1200" dirty="0" smtClean="0">
                <a:latin typeface="Calibri" panose="020F0502020204030204" pitchFamily="34" charset="0"/>
                <a:ea typeface="Calibri" panose="020F0502020204030204" pitchFamily="34" charset="0"/>
                <a:cs typeface="Times New Roman" panose="02020603050405020304" pitchFamily="18" charset="0"/>
              </a:rPr>
              <a:t>Phenomenology </a:t>
            </a:r>
            <a:r>
              <a:rPr lang="en-GB" sz="1200" dirty="0">
                <a:latin typeface="Calibri" panose="020F0502020204030204" pitchFamily="34" charset="0"/>
                <a:ea typeface="Calibri" panose="020F0502020204030204" pitchFamily="34" charset="0"/>
                <a:cs typeface="Times New Roman" panose="02020603050405020304" pitchFamily="18" charset="0"/>
              </a:rPr>
              <a:t>of Special relativity, formulae for relativistic </a:t>
            </a:r>
            <a:r>
              <a:rPr lang="en-GB" sz="1200" dirty="0" smtClean="0">
                <a:latin typeface="Calibri" panose="020F0502020204030204" pitchFamily="34" charset="0"/>
                <a:ea typeface="Calibri" panose="020F0502020204030204" pitchFamily="34" charset="0"/>
                <a:cs typeface="Times New Roman" panose="02020603050405020304" pitchFamily="18" charset="0"/>
              </a:rPr>
              <a:t>beams</a:t>
            </a:r>
          </a:p>
          <a:p>
            <a:pPr marL="171450" indent="-171450">
              <a:buFontTx/>
              <a:buChar char="-"/>
            </a:pPr>
            <a:r>
              <a:rPr lang="en-GB" sz="1200" dirty="0" smtClean="0">
                <a:latin typeface="Calibri" panose="020F0502020204030204" pitchFamily="34" charset="0"/>
                <a:ea typeface="Calibri" panose="020F0502020204030204" pitchFamily="34" charset="0"/>
                <a:cs typeface="Times New Roman" panose="02020603050405020304" pitchFamily="18" charset="0"/>
              </a:rPr>
              <a:t>simple </a:t>
            </a:r>
            <a:r>
              <a:rPr lang="en-GB" sz="1200" dirty="0">
                <a:latin typeface="Calibri" panose="020F0502020204030204" pitchFamily="34" charset="0"/>
                <a:ea typeface="Calibri" panose="020F0502020204030204" pitchFamily="34" charset="0"/>
                <a:cs typeface="Times New Roman" panose="02020603050405020304" pitchFamily="18" charset="0"/>
              </a:rPr>
              <a:t>examples of E-fields and B-fields, multipole expansion of B-fields</a:t>
            </a:r>
          </a:p>
          <a:p>
            <a:pPr marL="171450" indent="-171450">
              <a:buFontTx/>
              <a:buChar char="-"/>
            </a:pPr>
            <a:endParaRPr lang="en-GB" sz="1200" dirty="0" smtClean="0">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p:cNvSpPr txBox="1"/>
          <p:nvPr/>
        </p:nvSpPr>
        <p:spPr>
          <a:xfrm>
            <a:off x="762000" y="1953260"/>
            <a:ext cx="6934200" cy="2031325"/>
          </a:xfrm>
          <a:prstGeom prst="rect">
            <a:avLst/>
          </a:prstGeom>
          <a:noFill/>
        </p:spPr>
        <p:txBody>
          <a:bodyPr wrap="square" rtlCol="0">
            <a:spAutoFit/>
          </a:bodyPr>
          <a:lstStyle/>
          <a:p>
            <a:r>
              <a:rPr lang="en-GB" dirty="0" smtClean="0"/>
              <a:t>Linear Optics:</a:t>
            </a:r>
          </a:p>
          <a:p>
            <a:pPr marL="171450" indent="-171450">
              <a:buFontTx/>
              <a:buChar char="-"/>
            </a:pPr>
            <a:r>
              <a:rPr lang="en-GB" sz="1200" dirty="0" smtClean="0"/>
              <a:t>Hamiltonian formalism</a:t>
            </a:r>
            <a:r>
              <a:rPr lang="en-GB" sz="1200" dirty="0" smtClean="0">
                <a:sym typeface="Wingdings" panose="05000000000000000000" pitchFamily="2" charset="2"/>
              </a:rPr>
              <a:t></a:t>
            </a:r>
            <a:r>
              <a:rPr lang="en-GB" sz="1200" dirty="0" smtClean="0"/>
              <a:t> derivative of Hill’s equation from Hamiltonian</a:t>
            </a:r>
            <a:r>
              <a:rPr lang="en-GB" sz="1200" dirty="0" smtClean="0">
                <a:sym typeface="Wingdings" panose="05000000000000000000" pitchFamily="2" charset="2"/>
              </a:rPr>
              <a:t/>
            </a:r>
            <a:br>
              <a:rPr lang="en-GB" sz="1200" dirty="0" smtClean="0">
                <a:sym typeface="Wingdings" panose="05000000000000000000" pitchFamily="2" charset="2"/>
              </a:rPr>
            </a:br>
            <a:r>
              <a:rPr lang="en-GB" sz="1200" dirty="0" err="1" smtClean="0">
                <a:latin typeface="Calibri" panose="020F0502020204030204" pitchFamily="34" charset="0"/>
                <a:ea typeface="Calibri" panose="020F0502020204030204" pitchFamily="34" charset="0"/>
                <a:cs typeface="Times New Roman" panose="02020603050405020304" pitchFamily="18" charset="0"/>
              </a:rPr>
              <a:t>Hamiltonian</a:t>
            </a:r>
            <a:r>
              <a:rPr lang="en-GB" sz="1200" dirty="0" smtClean="0">
                <a:latin typeface="Calibri" panose="020F0502020204030204" pitchFamily="34" charset="0"/>
                <a:ea typeface="Calibri" panose="020F0502020204030204" pitchFamily="34" charset="0"/>
                <a:cs typeface="Times New Roman" panose="02020603050405020304" pitchFamily="18" charset="0"/>
              </a:rPr>
              <a:t> in different Coordinate Systems, weak focusing</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endParaRPr lang="en-GB" sz="1200" dirty="0" smtClean="0"/>
          </a:p>
          <a:p>
            <a:r>
              <a:rPr lang="en-GB" sz="1200" dirty="0" smtClean="0"/>
              <a:t>- </a:t>
            </a:r>
            <a:r>
              <a:rPr lang="en-GB" sz="1200" dirty="0"/>
              <a:t>linear optics: motion of single particle in a </a:t>
            </a:r>
            <a:r>
              <a:rPr lang="en-GB" sz="1200" dirty="0" smtClean="0"/>
              <a:t>lattice, phase space plots</a:t>
            </a:r>
            <a:endParaRPr lang="en-GB" sz="1200" dirty="0"/>
          </a:p>
          <a:p>
            <a:r>
              <a:rPr lang="en-GB" sz="1200" dirty="0" smtClean="0"/>
              <a:t>	- trajectory, closed </a:t>
            </a:r>
            <a:r>
              <a:rPr lang="en-GB" sz="1200" dirty="0"/>
              <a:t>orbit, </a:t>
            </a:r>
            <a:r>
              <a:rPr lang="en-GB" sz="1200" dirty="0" smtClean="0"/>
              <a:t>dispersion, weak focusing</a:t>
            </a:r>
            <a:r>
              <a:rPr lang="en-GB" sz="1200" dirty="0"/>
              <a:t/>
            </a:r>
            <a:br>
              <a:rPr lang="en-GB" sz="1200" dirty="0"/>
            </a:br>
            <a:r>
              <a:rPr lang="en-GB" sz="1200" dirty="0" smtClean="0"/>
              <a:t>	- strong focusing, tune</a:t>
            </a:r>
            <a:r>
              <a:rPr lang="en-GB" sz="1200" dirty="0"/>
              <a:t>, chromaticity</a:t>
            </a:r>
            <a:br>
              <a:rPr lang="en-GB" sz="1200" dirty="0"/>
            </a:br>
            <a:r>
              <a:rPr lang="en-GB" sz="1200" dirty="0" smtClean="0"/>
              <a:t>	- </a:t>
            </a:r>
            <a:r>
              <a:rPr lang="en-GB" sz="1200" dirty="0"/>
              <a:t>linear </a:t>
            </a:r>
            <a:r>
              <a:rPr lang="en-GB" sz="1200" dirty="0" smtClean="0"/>
              <a:t>Imperfections, down-feed, coupling             </a:t>
            </a:r>
            <a:r>
              <a:rPr lang="en-GB" sz="1200" dirty="0"/>
              <a:t/>
            </a:r>
            <a:br>
              <a:rPr lang="en-GB" sz="1200" dirty="0"/>
            </a:br>
            <a:r>
              <a:rPr lang="en-GB" sz="1200" dirty="0"/>
              <a:t>- “A taste” of non-linear dynamics</a:t>
            </a:r>
            <a:br>
              <a:rPr lang="en-GB" sz="1200" dirty="0"/>
            </a:br>
            <a:endParaRPr lang="en-GB" sz="1200" dirty="0"/>
          </a:p>
        </p:txBody>
      </p:sp>
      <p:sp>
        <p:nvSpPr>
          <p:cNvPr id="6" name="TextBox 5"/>
          <p:cNvSpPr txBox="1"/>
          <p:nvPr/>
        </p:nvSpPr>
        <p:spPr>
          <a:xfrm>
            <a:off x="986659" y="4228484"/>
            <a:ext cx="5562600" cy="923330"/>
          </a:xfrm>
          <a:prstGeom prst="rect">
            <a:avLst/>
          </a:prstGeom>
          <a:noFill/>
        </p:spPr>
        <p:txBody>
          <a:bodyPr wrap="square" rtlCol="0">
            <a:spAutoFit/>
          </a:bodyPr>
          <a:lstStyle/>
          <a:p>
            <a:r>
              <a:rPr lang="en-GB" dirty="0" err="1" smtClean="0"/>
              <a:t>Liouville’s</a:t>
            </a:r>
            <a:r>
              <a:rPr lang="en-GB" dirty="0" smtClean="0"/>
              <a:t> Theorem:</a:t>
            </a:r>
          </a:p>
          <a:p>
            <a:pPr marL="285750" indent="-285750">
              <a:buFontTx/>
              <a:buChar char="-"/>
            </a:pPr>
            <a:r>
              <a:rPr lang="en-GB" sz="1200" dirty="0" smtClean="0"/>
              <a:t>Definition </a:t>
            </a:r>
            <a:r>
              <a:rPr lang="en-GB" sz="1200" dirty="0"/>
              <a:t>of </a:t>
            </a:r>
            <a:r>
              <a:rPr lang="en-GB" sz="1200" dirty="0" smtClean="0"/>
              <a:t>emittance</a:t>
            </a:r>
          </a:p>
          <a:p>
            <a:pPr marL="285750" indent="-285750">
              <a:buFontTx/>
              <a:buChar char="-"/>
            </a:pPr>
            <a:r>
              <a:rPr lang="en-GB" sz="1200" dirty="0" smtClean="0"/>
              <a:t>emittance preservation in conservative systems </a:t>
            </a:r>
          </a:p>
          <a:p>
            <a:pPr marL="285750" indent="-285750">
              <a:buFontTx/>
              <a:buChar char="-"/>
            </a:pPr>
            <a:r>
              <a:rPr lang="en-GB" sz="1200" dirty="0" err="1" smtClean="0"/>
              <a:t>filamentation</a:t>
            </a:r>
            <a:r>
              <a:rPr lang="en-GB" sz="1200" dirty="0" smtClean="0"/>
              <a:t> </a:t>
            </a:r>
            <a:r>
              <a:rPr lang="en-GB" sz="1200" dirty="0"/>
              <a:t>due to </a:t>
            </a:r>
            <a:r>
              <a:rPr lang="en-GB" sz="1200" dirty="0" smtClean="0"/>
              <a:t>non-</a:t>
            </a:r>
            <a:r>
              <a:rPr lang="en-GB" sz="1200" dirty="0" err="1" smtClean="0"/>
              <a:t>linearities</a:t>
            </a:r>
            <a:endParaRPr lang="en-GB" sz="1200" dirty="0" smtClean="0"/>
          </a:p>
        </p:txBody>
      </p:sp>
      <p:sp>
        <p:nvSpPr>
          <p:cNvPr id="7" name="TextBox 6"/>
          <p:cNvSpPr txBox="1"/>
          <p:nvPr/>
        </p:nvSpPr>
        <p:spPr>
          <a:xfrm>
            <a:off x="930165" y="5336480"/>
            <a:ext cx="6705600" cy="1384995"/>
          </a:xfrm>
          <a:prstGeom prst="rect">
            <a:avLst/>
          </a:prstGeom>
          <a:noFill/>
        </p:spPr>
        <p:txBody>
          <a:bodyPr wrap="square" rtlCol="0">
            <a:spAutoFit/>
          </a:bodyPr>
          <a:lstStyle/>
          <a:p>
            <a:r>
              <a:rPr lang="en-GB" dirty="0" smtClean="0"/>
              <a:t>Phenomenology of Collective Effects:</a:t>
            </a:r>
          </a:p>
          <a:p>
            <a:r>
              <a:rPr lang="en-GB" dirty="0"/>
              <a:t> </a:t>
            </a:r>
            <a:r>
              <a:rPr lang="en-GB" sz="1200" dirty="0"/>
              <a:t>- Space Charge</a:t>
            </a:r>
            <a:br>
              <a:rPr lang="en-GB" sz="1200" dirty="0"/>
            </a:br>
            <a:r>
              <a:rPr lang="en-GB" sz="1200" dirty="0" smtClean="0"/>
              <a:t> </a:t>
            </a:r>
            <a:r>
              <a:rPr lang="en-GB" sz="1200" dirty="0"/>
              <a:t>- </a:t>
            </a:r>
            <a:r>
              <a:rPr lang="en-GB" sz="1200" dirty="0" err="1"/>
              <a:t>Touschek</a:t>
            </a:r>
            <a:r>
              <a:rPr lang="en-GB" sz="1200" dirty="0"/>
              <a:t> and </a:t>
            </a:r>
            <a:r>
              <a:rPr lang="en-GB" sz="1200" dirty="0" err="1"/>
              <a:t>Intrabeam</a:t>
            </a:r>
            <a:r>
              <a:rPr lang="en-GB" sz="1200" dirty="0"/>
              <a:t> Scattering</a:t>
            </a:r>
            <a:br>
              <a:rPr lang="en-GB" sz="1200" dirty="0"/>
            </a:br>
            <a:r>
              <a:rPr lang="en-GB" sz="1200" dirty="0"/>
              <a:t> </a:t>
            </a:r>
            <a:r>
              <a:rPr lang="en-GB" sz="1200" dirty="0" smtClean="0"/>
              <a:t>- </a:t>
            </a:r>
            <a:r>
              <a:rPr lang="en-GB" sz="1200" dirty="0" err="1"/>
              <a:t>Wakefields</a:t>
            </a:r>
            <a:r>
              <a:rPr lang="en-GB" sz="1200" dirty="0"/>
              <a:t/>
            </a:r>
            <a:br>
              <a:rPr lang="en-GB" sz="1200" dirty="0"/>
            </a:br>
            <a:r>
              <a:rPr lang="en-GB" sz="1200" dirty="0"/>
              <a:t/>
            </a:r>
            <a:br>
              <a:rPr lang="en-GB" sz="1200" dirty="0"/>
            </a:br>
            <a:endParaRPr lang="en-GB" sz="1200" dirty="0"/>
          </a:p>
        </p:txBody>
      </p:sp>
      <p:sp>
        <p:nvSpPr>
          <p:cNvPr id="8" name="TextBox 7"/>
          <p:cNvSpPr txBox="1"/>
          <p:nvPr/>
        </p:nvSpPr>
        <p:spPr>
          <a:xfrm>
            <a:off x="5362246" y="3353496"/>
            <a:ext cx="3429000" cy="3139321"/>
          </a:xfrm>
          <a:prstGeom prst="rect">
            <a:avLst/>
          </a:prstGeom>
          <a:solidFill>
            <a:schemeClr val="accent1"/>
          </a:solidFill>
        </p:spPr>
        <p:txBody>
          <a:bodyPr wrap="square" rtlCol="0">
            <a:spAutoFit/>
          </a:bodyPr>
          <a:lstStyle/>
          <a:p>
            <a:pPr algn="ctr"/>
            <a:r>
              <a:rPr lang="en-GB" dirty="0" smtClean="0">
                <a:solidFill>
                  <a:schemeClr val="bg1"/>
                </a:solidFill>
              </a:rPr>
              <a:t>Slides partially or fully taken from</a:t>
            </a:r>
          </a:p>
          <a:p>
            <a:pPr algn="ctr"/>
            <a:r>
              <a:rPr lang="en-GB" dirty="0">
                <a:solidFill>
                  <a:schemeClr val="bg1"/>
                </a:solidFill>
              </a:rPr>
              <a:t>t</a:t>
            </a:r>
            <a:r>
              <a:rPr lang="en-GB" dirty="0" smtClean="0">
                <a:solidFill>
                  <a:schemeClr val="bg1"/>
                </a:solidFill>
              </a:rPr>
              <a:t>he lecturers in Budapest:</a:t>
            </a:r>
            <a:br>
              <a:rPr lang="en-GB" dirty="0" smtClean="0">
                <a:solidFill>
                  <a:schemeClr val="bg1"/>
                </a:solidFill>
              </a:rPr>
            </a:br>
            <a:r>
              <a:rPr lang="en-GB" dirty="0" smtClean="0">
                <a:solidFill>
                  <a:schemeClr val="bg1"/>
                </a:solidFill>
              </a:rPr>
              <a:t>S. Sheehy</a:t>
            </a:r>
            <a:br>
              <a:rPr lang="en-GB" dirty="0" smtClean="0">
                <a:solidFill>
                  <a:schemeClr val="bg1"/>
                </a:solidFill>
              </a:rPr>
            </a:br>
            <a:r>
              <a:rPr lang="en-GB" dirty="0" smtClean="0">
                <a:solidFill>
                  <a:schemeClr val="bg1"/>
                </a:solidFill>
              </a:rPr>
              <a:t>W. Herr</a:t>
            </a:r>
            <a:br>
              <a:rPr lang="en-GB" dirty="0" smtClean="0">
                <a:solidFill>
                  <a:schemeClr val="bg1"/>
                </a:solidFill>
              </a:rPr>
            </a:br>
            <a:r>
              <a:rPr lang="en-GB" dirty="0" smtClean="0">
                <a:solidFill>
                  <a:schemeClr val="bg1"/>
                </a:solidFill>
              </a:rPr>
              <a:t>B. Holzer</a:t>
            </a:r>
            <a:br>
              <a:rPr lang="en-GB" dirty="0" smtClean="0">
                <a:solidFill>
                  <a:schemeClr val="bg1"/>
                </a:solidFill>
              </a:rPr>
            </a:br>
            <a:r>
              <a:rPr lang="en-GB" dirty="0" smtClean="0">
                <a:solidFill>
                  <a:schemeClr val="bg1"/>
                </a:solidFill>
              </a:rPr>
              <a:t>G. Franchetti</a:t>
            </a:r>
          </a:p>
          <a:p>
            <a:pPr algn="ctr"/>
            <a:r>
              <a:rPr lang="en-GB" dirty="0" smtClean="0">
                <a:solidFill>
                  <a:schemeClr val="bg1"/>
                </a:solidFill>
              </a:rPr>
              <a:t>A. Wolski</a:t>
            </a:r>
          </a:p>
          <a:p>
            <a:pPr algn="ctr"/>
            <a:r>
              <a:rPr lang="en-GB" dirty="0" smtClean="0">
                <a:solidFill>
                  <a:schemeClr val="bg1"/>
                </a:solidFill>
              </a:rPr>
              <a:t>R. Tomas</a:t>
            </a:r>
          </a:p>
          <a:p>
            <a:pPr algn="ctr"/>
            <a:r>
              <a:rPr lang="en-GB" dirty="0" smtClean="0">
                <a:solidFill>
                  <a:schemeClr val="bg1"/>
                </a:solidFill>
              </a:rPr>
              <a:t>F. Tecker</a:t>
            </a:r>
            <a:br>
              <a:rPr lang="en-GB" dirty="0" smtClean="0">
                <a:solidFill>
                  <a:schemeClr val="bg1"/>
                </a:solidFill>
              </a:rPr>
            </a:br>
            <a:r>
              <a:rPr lang="en-GB" dirty="0" smtClean="0">
                <a:solidFill>
                  <a:schemeClr val="bg1"/>
                </a:solidFill>
              </a:rPr>
              <a:t>V. Kain (</a:t>
            </a:r>
            <a:r>
              <a:rPr lang="en-GB" dirty="0" err="1" smtClean="0">
                <a:solidFill>
                  <a:schemeClr val="bg1"/>
                </a:solidFill>
              </a:rPr>
              <a:t>Erice</a:t>
            </a:r>
            <a:r>
              <a:rPr lang="en-GB" dirty="0" smtClean="0">
                <a:solidFill>
                  <a:schemeClr val="bg1"/>
                </a:solidFill>
              </a:rPr>
              <a:t> 2017</a:t>
            </a:r>
            <a:r>
              <a:rPr lang="en-GB" dirty="0" smtClean="0">
                <a:solidFill>
                  <a:schemeClr val="bg1"/>
                </a:solidFill>
              </a:rPr>
              <a:t>)</a:t>
            </a:r>
          </a:p>
          <a:p>
            <a:pPr algn="ctr"/>
            <a:r>
              <a:rPr lang="en-GB" dirty="0" smtClean="0">
                <a:solidFill>
                  <a:schemeClr val="bg1"/>
                </a:solidFill>
              </a:rPr>
              <a:t>A. Cianchi (Egham 2017)</a:t>
            </a:r>
            <a:endParaRPr lang="en-GB" dirty="0">
              <a:solidFill>
                <a:schemeClr val="bg1"/>
              </a:solidFill>
            </a:endParaRPr>
          </a:p>
        </p:txBody>
      </p:sp>
    </p:spTree>
    <p:extLst>
      <p:ext uri="{BB962C8B-B14F-4D97-AF65-F5344CB8AC3E}">
        <p14:creationId xmlns:p14="http://schemas.microsoft.com/office/powerpoint/2010/main" val="17991123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30</a:t>
            </a:fld>
            <a:endParaRPr lang="en-US"/>
          </a:p>
        </p:txBody>
      </p:sp>
      <p:sp>
        <p:nvSpPr>
          <p:cNvPr id="4" name="TextBox 3"/>
          <p:cNvSpPr txBox="1"/>
          <p:nvPr/>
        </p:nvSpPr>
        <p:spPr>
          <a:xfrm>
            <a:off x="1828800" y="304800"/>
            <a:ext cx="5943600" cy="369332"/>
          </a:xfrm>
          <a:prstGeom prst="rect">
            <a:avLst/>
          </a:prstGeom>
          <a:noFill/>
        </p:spPr>
        <p:txBody>
          <a:bodyPr wrap="square" rtlCol="0">
            <a:spAutoFit/>
          </a:bodyPr>
          <a:lstStyle/>
          <a:p>
            <a:r>
              <a:rPr lang="en-GB" dirty="0" smtClean="0"/>
              <a:t>Transfer Matrix in 6-D</a:t>
            </a:r>
            <a:endParaRPr lang="en-GB" dirty="0"/>
          </a:p>
        </p:txBody>
      </p:sp>
      <mc:AlternateContent xmlns:mc="http://schemas.openxmlformats.org/markup-compatibility/2006" xmlns:a14="http://schemas.microsoft.com/office/drawing/2010/main">
        <mc:Choice Requires="a14">
          <p:sp>
            <p:nvSpPr>
              <p:cNvPr id="5" name="TextBox 4"/>
              <p:cNvSpPr txBox="1"/>
              <p:nvPr/>
            </p:nvSpPr>
            <p:spPr>
              <a:xfrm>
                <a:off x="762000" y="1295400"/>
                <a:ext cx="7391400" cy="1773884"/>
              </a:xfrm>
              <a:prstGeom prst="rect">
                <a:avLst/>
              </a:prstGeom>
              <a:noFill/>
            </p:spPr>
            <p:txBody>
              <a:bodyPr wrap="square" rtlCol="0">
                <a:spAutoFit/>
              </a:bodyPr>
              <a:lstStyle/>
              <a:p>
                <a:r>
                  <a:rPr lang="en-GB" dirty="0" smtClean="0"/>
                  <a:t>In order to calculate numbers one usually defines a FODO cell from the middle of the first F-quadrupole up to the middle of the last F-quadrupole.</a:t>
                </a:r>
              </a:p>
              <a:p>
                <a:endParaRPr lang="en-GB" dirty="0"/>
              </a:p>
              <a:p>
                <a:r>
                  <a:rPr lang="en-GB" dirty="0" smtClean="0"/>
                  <a:t>Hence the resulting transfer matrix looks a little different:</a:t>
                </a:r>
              </a:p>
              <a:p>
                <a:endParaRPr lang="en-GB" dirty="0"/>
              </a:p>
              <a:p>
                <a:pPr algn="ctr"/>
                <a:r>
                  <a:rPr lang="en-GB" dirty="0" smtClean="0"/>
                  <a:t>M= </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𝑀</m:t>
                        </m:r>
                      </m:e>
                      <m:sub>
                        <m:r>
                          <a:rPr lang="en-GB" b="0" i="1" smtClean="0">
                            <a:latin typeface="Cambria Math" panose="02040503050406030204" pitchFamily="18" charset="0"/>
                          </a:rPr>
                          <m:t>𝑄</m:t>
                        </m:r>
                      </m:sub>
                    </m:sSub>
                  </m:oMath>
                </a14:m>
                <a:r>
                  <a:rPr lang="en-GB" dirty="0" smtClean="0"/>
                  <a:t>(2</a:t>
                </a: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𝑓</m:t>
                        </m:r>
                      </m:e>
                      <m:sub>
                        <m:r>
                          <a:rPr lang="en-GB" b="0" i="1" smtClean="0">
                            <a:latin typeface="Cambria Math" panose="02040503050406030204" pitchFamily="18" charset="0"/>
                          </a:rPr>
                          <m:t>0</m:t>
                        </m:r>
                      </m:sub>
                    </m:sSub>
                    <m:r>
                      <a:rPr lang="en-GB" b="0" i="0"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𝑀</m:t>
                        </m:r>
                      </m:e>
                      <m:sub>
                        <m:r>
                          <a:rPr lang="en-GB" b="0" i="1" smtClean="0">
                            <a:latin typeface="Cambria Math" panose="02040503050406030204" pitchFamily="18" charset="0"/>
                            <a:ea typeface="Cambria Math" panose="02040503050406030204" pitchFamily="18" charset="0"/>
                          </a:rPr>
                          <m:t>𝐷</m:t>
                        </m:r>
                      </m:sub>
                    </m:sSub>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𝐿</m:t>
                        </m:r>
                      </m:e>
                    </m:d>
                    <m:r>
                      <a:rPr lang="en-GB" b="0" i="1" smtClean="0">
                        <a:latin typeface="Cambria Math" panose="02040503050406030204" pitchFamily="18" charset="0"/>
                        <a:ea typeface="Cambria Math" panose="02040503050406030204" pitchFamily="18" charset="0"/>
                      </a:rPr>
                      <m:t>∙ </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𝑀</m:t>
                        </m:r>
                      </m:e>
                      <m:sub>
                        <m:r>
                          <a:rPr lang="en-GB" b="0" i="1" smtClean="0">
                            <a:latin typeface="Cambria Math" panose="02040503050406030204" pitchFamily="18" charset="0"/>
                            <a:ea typeface="Cambria Math" panose="02040503050406030204" pitchFamily="18" charset="0"/>
                          </a:rPr>
                          <m:t>𝑄</m:t>
                        </m:r>
                      </m:sub>
                    </m:sSub>
                  </m:oMath>
                </a14:m>
                <a:r>
                  <a:rPr lang="en-GB" dirty="0" smtClean="0"/>
                  <a:t>(</a:t>
                </a:r>
                <a14:m>
                  <m:oMath xmlns:m="http://schemas.openxmlformats.org/officeDocument/2006/math">
                    <m:sSub>
                      <m:sSubPr>
                        <m:ctrlPr>
                          <a:rPr lang="en-GB" i="1" dirty="0" smtClean="0">
                            <a:latin typeface="Cambria Math" panose="02040503050406030204" pitchFamily="18" charset="0"/>
                          </a:rPr>
                        </m:ctrlPr>
                      </m:sSubPr>
                      <m:e>
                        <m:r>
                          <a:rPr lang="en-GB" b="0" i="1" dirty="0" smtClean="0">
                            <a:latin typeface="Cambria Math" panose="02040503050406030204" pitchFamily="18" charset="0"/>
                          </a:rPr>
                          <m:t>−</m:t>
                        </m:r>
                        <m:r>
                          <a:rPr lang="en-GB" b="0" i="1" dirty="0" smtClean="0">
                            <a:latin typeface="Cambria Math" panose="02040503050406030204" pitchFamily="18" charset="0"/>
                          </a:rPr>
                          <m:t>𝑓</m:t>
                        </m:r>
                      </m:e>
                      <m:sub>
                        <m:r>
                          <a:rPr lang="en-GB" b="0" i="1" dirty="0" smtClean="0">
                            <a:latin typeface="Cambria Math" panose="02040503050406030204" pitchFamily="18" charset="0"/>
                          </a:rPr>
                          <m:t>0</m:t>
                        </m:r>
                      </m:sub>
                    </m:sSub>
                  </m:oMath>
                </a14:m>
                <a:r>
                  <a:rPr lang="en-GB" dirty="0" smtClean="0"/>
                  <a:t>) </a:t>
                </a:r>
                <a14:m>
                  <m:oMath xmlns:m="http://schemas.openxmlformats.org/officeDocument/2006/math">
                    <m:r>
                      <a:rPr lang="en-GB" i="1" smtClean="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𝑀</m:t>
                        </m:r>
                      </m:e>
                      <m:sub>
                        <m:r>
                          <a:rPr lang="en-GB" i="1">
                            <a:latin typeface="Cambria Math" panose="02040503050406030204" pitchFamily="18" charset="0"/>
                            <a:ea typeface="Cambria Math" panose="02040503050406030204" pitchFamily="18" charset="0"/>
                          </a:rPr>
                          <m:t>𝐷</m:t>
                        </m:r>
                      </m:sub>
                    </m:sSub>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𝐿</m:t>
                        </m:r>
                      </m:e>
                    </m:d>
                  </m:oMath>
                </a14:m>
                <a:r>
                  <a:rPr lang="en-GB" dirty="0">
                    <a:ea typeface="Cambria Math" panose="02040503050406030204" pitchFamily="18" charset="0"/>
                  </a:rPr>
                  <a:t> </a:t>
                </a:r>
                <a14:m>
                  <m:oMath xmlns:m="http://schemas.openxmlformats.org/officeDocument/2006/math">
                    <m:r>
                      <a:rPr lang="en-GB" i="1">
                        <a:latin typeface="Cambria Math" panose="02040503050406030204" pitchFamily="18" charset="0"/>
                        <a:ea typeface="Cambria Math" panose="02040503050406030204" pitchFamily="18" charset="0"/>
                      </a:rPr>
                      <m:t>∙ </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𝑀</m:t>
                        </m:r>
                      </m:e>
                      <m:sub>
                        <m:r>
                          <a:rPr lang="en-GB" i="1">
                            <a:latin typeface="Cambria Math" panose="02040503050406030204" pitchFamily="18" charset="0"/>
                            <a:ea typeface="Cambria Math" panose="02040503050406030204" pitchFamily="18" charset="0"/>
                          </a:rPr>
                          <m:t>𝑄</m:t>
                        </m:r>
                      </m:sub>
                    </m:sSub>
                  </m:oMath>
                </a14:m>
                <a:r>
                  <a:rPr lang="en-GB" dirty="0"/>
                  <a:t>(</a:t>
                </a:r>
                <a14:m>
                  <m:oMath xmlns:m="http://schemas.openxmlformats.org/officeDocument/2006/math">
                    <m:sSub>
                      <m:sSubPr>
                        <m:ctrlPr>
                          <a:rPr lang="en-GB" i="1" dirty="0">
                            <a:latin typeface="Cambria Math" panose="02040503050406030204" pitchFamily="18" charset="0"/>
                          </a:rPr>
                        </m:ctrlPr>
                      </m:sSubPr>
                      <m:e>
                        <m:r>
                          <a:rPr lang="en-GB" b="0" i="1" dirty="0" smtClean="0">
                            <a:latin typeface="Cambria Math" panose="02040503050406030204" pitchFamily="18" charset="0"/>
                          </a:rPr>
                          <m:t>2</m:t>
                        </m:r>
                        <m:r>
                          <a:rPr lang="en-GB" i="1" dirty="0">
                            <a:latin typeface="Cambria Math" panose="02040503050406030204" pitchFamily="18" charset="0"/>
                          </a:rPr>
                          <m:t>𝑓</m:t>
                        </m:r>
                      </m:e>
                      <m:sub>
                        <m:r>
                          <a:rPr lang="en-GB" i="1" dirty="0">
                            <a:latin typeface="Cambria Math" panose="02040503050406030204" pitchFamily="18" charset="0"/>
                          </a:rPr>
                          <m:t>0</m:t>
                        </m:r>
                      </m:sub>
                    </m:sSub>
                  </m:oMath>
                </a14:m>
                <a:r>
                  <a:rPr lang="en-GB" dirty="0"/>
                  <a:t>) </a:t>
                </a:r>
              </a:p>
            </p:txBody>
          </p:sp>
        </mc:Choice>
        <mc:Fallback xmlns="">
          <p:sp>
            <p:nvSpPr>
              <p:cNvPr id="5" name="TextBox 4"/>
              <p:cNvSpPr txBox="1">
                <a:spLocks noRot="1" noChangeAspect="1" noMove="1" noResize="1" noEditPoints="1" noAdjustHandles="1" noChangeArrowheads="1" noChangeShapeType="1" noTextEdit="1"/>
              </p:cNvSpPr>
              <p:nvPr/>
            </p:nvSpPr>
            <p:spPr>
              <a:xfrm>
                <a:off x="762000" y="1295400"/>
                <a:ext cx="7391400" cy="1773884"/>
              </a:xfrm>
              <a:prstGeom prst="rect">
                <a:avLst/>
              </a:prstGeom>
              <a:blipFill rotWithShape="0">
                <a:blip r:embed="rId2"/>
                <a:stretch>
                  <a:fillRect l="-660" t="-2069" b="-3793"/>
                </a:stretch>
              </a:blipFill>
            </p:spPr>
            <p:txBody>
              <a:bodyPr/>
              <a:lstStyle/>
              <a:p>
                <a:r>
                  <a:rPr lang="en-GB">
                    <a:noFill/>
                  </a:rPr>
                  <a:t> </a:t>
                </a:r>
              </a:p>
            </p:txBody>
          </p:sp>
        </mc:Fallback>
      </mc:AlternateContent>
      <p:grpSp>
        <p:nvGrpSpPr>
          <p:cNvPr id="8" name="Group 7"/>
          <p:cNvGrpSpPr/>
          <p:nvPr/>
        </p:nvGrpSpPr>
        <p:grpSpPr>
          <a:xfrm>
            <a:off x="-3908" y="3310037"/>
            <a:ext cx="9144000" cy="3046313"/>
            <a:chOff x="-3908" y="3310037"/>
            <a:chExt cx="9144000" cy="3046313"/>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8" y="3310037"/>
              <a:ext cx="9144000" cy="3046313"/>
            </a:xfrm>
            <a:prstGeom prst="rect">
              <a:avLst/>
            </a:prstGeom>
          </p:spPr>
        </p:pic>
        <p:sp>
          <p:nvSpPr>
            <p:cNvPr id="7" name="Rounded Rectangle 6"/>
            <p:cNvSpPr/>
            <p:nvPr/>
          </p:nvSpPr>
          <p:spPr>
            <a:xfrm>
              <a:off x="381000" y="3581401"/>
              <a:ext cx="3581400" cy="990600"/>
            </a:xfrm>
            <a:prstGeom prst="round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1347976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31</a:t>
            </a:fld>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0" y="228600"/>
            <a:ext cx="4343400" cy="140874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 y="1679155"/>
            <a:ext cx="7315200" cy="4704409"/>
          </a:xfrm>
          <a:prstGeom prst="rect">
            <a:avLst/>
          </a:prstGeom>
        </p:spPr>
      </p:pic>
    </p:spTree>
    <p:extLst>
      <p:ext uri="{BB962C8B-B14F-4D97-AF65-F5344CB8AC3E}">
        <p14:creationId xmlns:p14="http://schemas.microsoft.com/office/powerpoint/2010/main" val="41369906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32</a:t>
            </a:fld>
            <a:endParaRPr lang="en-US" dirty="0"/>
          </a:p>
        </p:txBody>
      </p:sp>
      <p:sp>
        <p:nvSpPr>
          <p:cNvPr id="4" name="TextBox 3"/>
          <p:cNvSpPr txBox="1"/>
          <p:nvPr/>
        </p:nvSpPr>
        <p:spPr>
          <a:xfrm>
            <a:off x="1981200" y="381000"/>
            <a:ext cx="5791200" cy="369332"/>
          </a:xfrm>
          <a:prstGeom prst="rect">
            <a:avLst/>
          </a:prstGeom>
          <a:noFill/>
        </p:spPr>
        <p:txBody>
          <a:bodyPr wrap="square" rtlCol="0">
            <a:spAutoFit/>
          </a:bodyPr>
          <a:lstStyle/>
          <a:p>
            <a:r>
              <a:rPr lang="en-GB" dirty="0" smtClean="0"/>
              <a:t>More details on the Illustrating Example</a:t>
            </a:r>
            <a:endParaRPr lang="en-GB"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3800" y="2097660"/>
            <a:ext cx="4572000" cy="2299716"/>
          </a:xfrm>
          <a:prstGeom prst="rect">
            <a:avLst/>
          </a:prstGeom>
        </p:spPr>
      </p:pic>
      <p:grpSp>
        <p:nvGrpSpPr>
          <p:cNvPr id="53" name="Group 52"/>
          <p:cNvGrpSpPr/>
          <p:nvPr/>
        </p:nvGrpSpPr>
        <p:grpSpPr>
          <a:xfrm>
            <a:off x="76200" y="1752600"/>
            <a:ext cx="3352384" cy="2971800"/>
            <a:chOff x="76200" y="1752600"/>
            <a:chExt cx="3352384" cy="297180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1752600"/>
              <a:ext cx="3352384" cy="2971800"/>
            </a:xfrm>
            <a:prstGeom prst="rect">
              <a:avLst/>
            </a:prstGeom>
          </p:spPr>
        </p:pic>
        <p:grpSp>
          <p:nvGrpSpPr>
            <p:cNvPr id="52" name="Group 51"/>
            <p:cNvGrpSpPr/>
            <p:nvPr/>
          </p:nvGrpSpPr>
          <p:grpSpPr>
            <a:xfrm>
              <a:off x="2743200" y="2895600"/>
              <a:ext cx="274319" cy="228601"/>
              <a:chOff x="2743200" y="2895600"/>
              <a:chExt cx="274319" cy="228601"/>
            </a:xfrm>
          </p:grpSpPr>
          <p:sp>
            <p:nvSpPr>
              <p:cNvPr id="8" name="Oval 7"/>
              <p:cNvSpPr/>
              <p:nvPr/>
            </p:nvSpPr>
            <p:spPr>
              <a:xfrm flipV="1">
                <a:off x="2971800" y="3048001"/>
                <a:ext cx="45719" cy="76200"/>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9" name="Oval 8"/>
              <p:cNvSpPr/>
              <p:nvPr/>
            </p:nvSpPr>
            <p:spPr>
              <a:xfrm flipV="1">
                <a:off x="2743200" y="2895600"/>
                <a:ext cx="45719" cy="76200"/>
              </a:xfrm>
              <a:prstGeom prst="ellipse">
                <a:avLst/>
              </a:prstGeom>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grpSp>
        <p:sp>
          <p:nvSpPr>
            <p:cNvPr id="10" name="Curved Left Arrow 9"/>
            <p:cNvSpPr/>
            <p:nvPr/>
          </p:nvSpPr>
          <p:spPr>
            <a:xfrm>
              <a:off x="2842259" y="3367862"/>
              <a:ext cx="304800" cy="370959"/>
            </a:xfrm>
            <a:prstGeom prst="curved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chemeClr val="tx1"/>
                </a:solidFill>
              </a:endParaRPr>
            </a:p>
          </p:txBody>
        </p:sp>
      </p:grpSp>
      <p:cxnSp>
        <p:nvCxnSpPr>
          <p:cNvPr id="12" name="Straight Arrow Connector 11"/>
          <p:cNvCxnSpPr>
            <a:stCxn id="7" idx="1"/>
          </p:cNvCxnSpPr>
          <p:nvPr/>
        </p:nvCxnSpPr>
        <p:spPr>
          <a:xfrm flipV="1">
            <a:off x="3733800" y="1564260"/>
            <a:ext cx="0" cy="168325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3733800" y="2438400"/>
            <a:ext cx="3048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733800" y="2209800"/>
            <a:ext cx="457200" cy="246221"/>
          </a:xfrm>
          <a:prstGeom prst="rect">
            <a:avLst/>
          </a:prstGeom>
          <a:noFill/>
        </p:spPr>
        <p:txBody>
          <a:bodyPr wrap="square" rtlCol="0">
            <a:spAutoFit/>
          </a:bodyPr>
          <a:lstStyle/>
          <a:p>
            <a:r>
              <a:rPr lang="en-GB" sz="1000" dirty="0" smtClean="0">
                <a:solidFill>
                  <a:schemeClr val="tx2"/>
                </a:solidFill>
              </a:rPr>
              <a:t>1mm</a:t>
            </a:r>
            <a:endParaRPr lang="en-GB" sz="1000" dirty="0">
              <a:solidFill>
                <a:schemeClr val="tx2"/>
              </a:solidFill>
            </a:endParaRPr>
          </a:p>
        </p:txBody>
      </p:sp>
      <p:cxnSp>
        <p:nvCxnSpPr>
          <p:cNvPr id="18" name="Straight Connector 17"/>
          <p:cNvCxnSpPr/>
          <p:nvPr/>
        </p:nvCxnSpPr>
        <p:spPr>
          <a:xfrm>
            <a:off x="4564554" y="2565213"/>
            <a:ext cx="1520449" cy="327834"/>
          </a:xfrm>
          <a:prstGeom prst="line">
            <a:avLst/>
          </a:prstGeom>
          <a:ln w="34925"/>
        </p:spPr>
        <p:style>
          <a:lnRef idx="1">
            <a:schemeClr val="accent3"/>
          </a:lnRef>
          <a:fillRef idx="0">
            <a:schemeClr val="accent3"/>
          </a:fillRef>
          <a:effectRef idx="0">
            <a:schemeClr val="accent3"/>
          </a:effectRef>
          <a:fontRef idx="minor">
            <a:schemeClr val="tx1"/>
          </a:fontRef>
        </p:style>
      </p:cxnSp>
      <p:cxnSp>
        <p:nvCxnSpPr>
          <p:cNvPr id="20" name="Straight Connector 19"/>
          <p:cNvCxnSpPr/>
          <p:nvPr/>
        </p:nvCxnSpPr>
        <p:spPr>
          <a:xfrm>
            <a:off x="6067548" y="2895600"/>
            <a:ext cx="1552452" cy="38102"/>
          </a:xfrm>
          <a:prstGeom prst="line">
            <a:avLst/>
          </a:prstGeom>
          <a:ln w="38100"/>
        </p:spPr>
        <p:style>
          <a:lnRef idx="1">
            <a:schemeClr val="accent3"/>
          </a:lnRef>
          <a:fillRef idx="0">
            <a:schemeClr val="accent3"/>
          </a:fillRef>
          <a:effectRef idx="0">
            <a:schemeClr val="accent3"/>
          </a:effectRef>
          <a:fontRef idx="minor">
            <a:schemeClr val="tx1"/>
          </a:fontRef>
        </p:style>
      </p:cxnSp>
      <p:grpSp>
        <p:nvGrpSpPr>
          <p:cNvPr id="25" name="Group 24"/>
          <p:cNvGrpSpPr/>
          <p:nvPr/>
        </p:nvGrpSpPr>
        <p:grpSpPr>
          <a:xfrm>
            <a:off x="5282293" y="4133387"/>
            <a:ext cx="1770005" cy="622350"/>
            <a:chOff x="5087766" y="4544624"/>
            <a:chExt cx="1770005" cy="622350"/>
          </a:xfrm>
        </p:grpSpPr>
        <mc:AlternateContent xmlns:mc="http://schemas.openxmlformats.org/markup-compatibility/2006" xmlns:a14="http://schemas.microsoft.com/office/drawing/2010/main">
          <mc:Choice Requires="a14">
            <p:sp>
              <p:nvSpPr>
                <p:cNvPr id="21" name="TextBox 20"/>
                <p:cNvSpPr txBox="1"/>
                <p:nvPr/>
              </p:nvSpPr>
              <p:spPr>
                <a:xfrm>
                  <a:off x="5087766" y="4544624"/>
                  <a:ext cx="445955" cy="622350"/>
                </a:xfrm>
                <a:prstGeom prst="rect">
                  <a:avLst/>
                </a:prstGeom>
                <a:ln>
                  <a:noFill/>
                </a:ln>
              </p:spPr>
              <p:style>
                <a:lnRef idx="2">
                  <a:schemeClr val="accent3"/>
                </a:lnRef>
                <a:fillRef idx="1">
                  <a:schemeClr val="lt1"/>
                </a:fillRef>
                <a:effectRef idx="0">
                  <a:schemeClr val="accent3"/>
                </a:effectRef>
                <a:fontRef idx="minor">
                  <a:schemeClr val="dk1"/>
                </a:fontRef>
              </p:style>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GB" i="1" smtClean="0">
                                <a:solidFill>
                                  <a:srgbClr val="92D050"/>
                                </a:solidFill>
                                <a:latin typeface="Cambria Math" panose="02040503050406030204" pitchFamily="18" charset="0"/>
                              </a:rPr>
                            </m:ctrlPr>
                          </m:dPr>
                          <m:e>
                            <m:f>
                              <m:fPr>
                                <m:type m:val="noBar"/>
                                <m:ctrlPr>
                                  <a:rPr lang="en-GB" i="1" smtClean="0">
                                    <a:solidFill>
                                      <a:srgbClr val="92D050"/>
                                    </a:solidFill>
                                    <a:latin typeface="Cambria Math" panose="02040503050406030204" pitchFamily="18" charset="0"/>
                                  </a:rPr>
                                </m:ctrlPr>
                              </m:fPr>
                              <m:num>
                                <m:r>
                                  <a:rPr lang="en-GB" b="0" i="1" smtClean="0">
                                    <a:solidFill>
                                      <a:srgbClr val="92D050"/>
                                    </a:solidFill>
                                    <a:latin typeface="Cambria Math" panose="02040503050406030204" pitchFamily="18" charset="0"/>
                                  </a:rPr>
                                  <m:t>1</m:t>
                                </m:r>
                              </m:num>
                              <m:den>
                                <m:r>
                                  <a:rPr lang="en-GB" b="0" i="1" smtClean="0">
                                    <a:solidFill>
                                      <a:srgbClr val="92D050"/>
                                    </a:solidFill>
                                    <a:latin typeface="Cambria Math" panose="02040503050406030204" pitchFamily="18" charset="0"/>
                                  </a:rPr>
                                  <m:t>0</m:t>
                                </m:r>
                              </m:den>
                            </m:f>
                          </m:e>
                        </m:d>
                      </m:oMath>
                    </m:oMathPara>
                  </a14:m>
                  <a:endParaRPr lang="en-GB" dirty="0"/>
                </a:p>
              </p:txBody>
            </p:sp>
          </mc:Choice>
          <mc:Fallback xmlns="">
            <p:sp>
              <p:nvSpPr>
                <p:cNvPr id="21" name="TextBox 20"/>
                <p:cNvSpPr txBox="1">
                  <a:spLocks noRot="1" noChangeAspect="1" noMove="1" noResize="1" noEditPoints="1" noAdjustHandles="1" noChangeArrowheads="1" noChangeShapeType="1" noTextEdit="1"/>
                </p:cNvSpPr>
                <p:nvPr/>
              </p:nvSpPr>
              <p:spPr>
                <a:xfrm>
                  <a:off x="5087766" y="4544624"/>
                  <a:ext cx="445955" cy="622350"/>
                </a:xfrm>
                <a:prstGeom prst="rect">
                  <a:avLst/>
                </a:prstGeom>
                <a:blipFill rotWithShape="0">
                  <a:blip r:embed="rId4"/>
                  <a:stretch>
                    <a:fillRect/>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6107245" y="4544624"/>
                  <a:ext cx="750526" cy="622350"/>
                </a:xfrm>
                <a:prstGeom prst="rect">
                  <a:avLst/>
                </a:prstGeom>
                <a:ln>
                  <a:noFill/>
                </a:ln>
              </p:spPr>
              <p:style>
                <a:lnRef idx="2">
                  <a:schemeClr val="accent3"/>
                </a:lnRef>
                <a:fillRef idx="1">
                  <a:schemeClr val="lt1"/>
                </a:fillRef>
                <a:effectRef idx="0">
                  <a:schemeClr val="accent3"/>
                </a:effectRef>
                <a:fontRef idx="minor">
                  <a:schemeClr val="dk1"/>
                </a:fontRef>
              </p:style>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GB" i="1" smtClean="0">
                                <a:solidFill>
                                  <a:srgbClr val="92D050"/>
                                </a:solidFill>
                                <a:latin typeface="Cambria Math" panose="02040503050406030204" pitchFamily="18" charset="0"/>
                              </a:rPr>
                            </m:ctrlPr>
                          </m:dPr>
                          <m:e>
                            <m:f>
                              <m:fPr>
                                <m:type m:val="noBar"/>
                                <m:ctrlPr>
                                  <a:rPr lang="en-GB" i="1" smtClean="0">
                                    <a:solidFill>
                                      <a:srgbClr val="92D050"/>
                                    </a:solidFill>
                                    <a:latin typeface="Cambria Math" panose="02040503050406030204" pitchFamily="18" charset="0"/>
                                  </a:rPr>
                                </m:ctrlPr>
                              </m:fPr>
                              <m:num>
                                <m:r>
                                  <a:rPr lang="en-GB" b="0" i="1" smtClean="0">
                                    <a:solidFill>
                                      <a:srgbClr val="92D050"/>
                                    </a:solidFill>
                                    <a:latin typeface="Cambria Math" panose="02040503050406030204" pitchFamily="18" charset="0"/>
                                  </a:rPr>
                                  <m:t>0.75</m:t>
                                </m:r>
                              </m:num>
                              <m:den>
                                <m:r>
                                  <a:rPr lang="en-GB" b="0" i="1" smtClean="0">
                                    <a:solidFill>
                                      <a:srgbClr val="92D050"/>
                                    </a:solidFill>
                                    <a:latin typeface="Cambria Math" panose="02040503050406030204" pitchFamily="18" charset="0"/>
                                  </a:rPr>
                                  <m:t>0.16</m:t>
                                </m:r>
                              </m:den>
                            </m:f>
                          </m:e>
                        </m:d>
                      </m:oMath>
                    </m:oMathPara>
                  </a14:m>
                  <a:endParaRPr lang="en-GB" dirty="0"/>
                </a:p>
              </p:txBody>
            </p:sp>
          </mc:Choice>
          <mc:Fallback xmlns="">
            <p:sp>
              <p:nvSpPr>
                <p:cNvPr id="22" name="TextBox 21"/>
                <p:cNvSpPr txBox="1">
                  <a:spLocks noRot="1" noChangeAspect="1" noMove="1" noResize="1" noEditPoints="1" noAdjustHandles="1" noChangeArrowheads="1" noChangeShapeType="1" noTextEdit="1"/>
                </p:cNvSpPr>
                <p:nvPr/>
              </p:nvSpPr>
              <p:spPr>
                <a:xfrm>
                  <a:off x="6107245" y="4544624"/>
                  <a:ext cx="750526" cy="622350"/>
                </a:xfrm>
                <a:prstGeom prst="rect">
                  <a:avLst/>
                </a:prstGeom>
                <a:blipFill rotWithShape="0">
                  <a:blip r:embed="rId5"/>
                  <a:stretch>
                    <a:fillRect/>
                  </a:stretch>
                </a:blipFill>
                <a:ln>
                  <a:noFill/>
                </a:ln>
              </p:spPr>
              <p:txBody>
                <a:bodyPr/>
                <a:lstStyle/>
                <a:p>
                  <a:r>
                    <a:rPr lang="en-GB">
                      <a:noFill/>
                    </a:rPr>
                    <a:t> </a:t>
                  </a:r>
                </a:p>
              </p:txBody>
            </p:sp>
          </mc:Fallback>
        </mc:AlternateContent>
        <p:cxnSp>
          <p:nvCxnSpPr>
            <p:cNvPr id="24" name="Straight Arrow Connector 23"/>
            <p:cNvCxnSpPr>
              <a:endCxn id="22" idx="1"/>
            </p:cNvCxnSpPr>
            <p:nvPr/>
          </p:nvCxnSpPr>
          <p:spPr>
            <a:xfrm>
              <a:off x="5638800" y="4855799"/>
              <a:ext cx="468445" cy="0"/>
            </a:xfrm>
            <a:prstGeom prst="straightConnector1">
              <a:avLst/>
            </a:prstGeom>
            <a:ln>
              <a:tailEnd type="triangle"/>
            </a:ln>
          </p:spPr>
          <p:style>
            <a:lnRef idx="2">
              <a:schemeClr val="accent3"/>
            </a:lnRef>
            <a:fillRef idx="1">
              <a:schemeClr val="lt1"/>
            </a:fillRef>
            <a:effectRef idx="0">
              <a:schemeClr val="accent3"/>
            </a:effectRef>
            <a:fontRef idx="minor">
              <a:schemeClr val="dk1"/>
            </a:fontRef>
          </p:style>
        </p:cxnSp>
      </p:grpSp>
      <p:grpSp>
        <p:nvGrpSpPr>
          <p:cNvPr id="26" name="Group 25"/>
          <p:cNvGrpSpPr/>
          <p:nvPr/>
        </p:nvGrpSpPr>
        <p:grpSpPr>
          <a:xfrm>
            <a:off x="5152550" y="4966963"/>
            <a:ext cx="1931026" cy="625427"/>
            <a:chOff x="4971630" y="4544624"/>
            <a:chExt cx="1931026" cy="625427"/>
          </a:xfrm>
        </p:grpSpPr>
        <mc:AlternateContent xmlns:mc="http://schemas.openxmlformats.org/markup-compatibility/2006" xmlns:a14="http://schemas.microsoft.com/office/drawing/2010/main">
          <mc:Choice Requires="a14">
            <p:sp>
              <p:nvSpPr>
                <p:cNvPr id="27" name="TextBox 26"/>
                <p:cNvSpPr txBox="1"/>
                <p:nvPr/>
              </p:nvSpPr>
              <p:spPr>
                <a:xfrm>
                  <a:off x="4971630" y="4547701"/>
                  <a:ext cx="667170" cy="622350"/>
                </a:xfrm>
                <a:prstGeom prst="rect">
                  <a:avLst/>
                </a:prstGeom>
                <a:ln>
                  <a:noFill/>
                </a:ln>
              </p:spPr>
              <p:style>
                <a:lnRef idx="2">
                  <a:schemeClr val="accent3"/>
                </a:lnRef>
                <a:fillRef idx="1">
                  <a:schemeClr val="lt1"/>
                </a:fillRef>
                <a:effectRef idx="0">
                  <a:schemeClr val="accent3"/>
                </a:effectRef>
                <a:fontRef idx="minor">
                  <a:schemeClr val="dk1"/>
                </a:fontRef>
              </p:style>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GB" i="1" smtClean="0">
                                <a:solidFill>
                                  <a:srgbClr val="0070C0"/>
                                </a:solidFill>
                                <a:latin typeface="Cambria Math" panose="02040503050406030204" pitchFamily="18" charset="0"/>
                              </a:rPr>
                            </m:ctrlPr>
                          </m:dPr>
                          <m:e>
                            <m:f>
                              <m:fPr>
                                <m:type m:val="noBar"/>
                                <m:ctrlPr>
                                  <a:rPr lang="en-GB" i="1" smtClean="0">
                                    <a:solidFill>
                                      <a:srgbClr val="0070C0"/>
                                    </a:solidFill>
                                    <a:latin typeface="Cambria Math" panose="02040503050406030204" pitchFamily="18" charset="0"/>
                                  </a:rPr>
                                </m:ctrlPr>
                              </m:fPr>
                              <m:num>
                                <m:r>
                                  <a:rPr lang="en-GB" b="0" i="1" smtClean="0">
                                    <a:solidFill>
                                      <a:srgbClr val="0070C0"/>
                                    </a:solidFill>
                                    <a:latin typeface="Cambria Math" panose="02040503050406030204" pitchFamily="18" charset="0"/>
                                  </a:rPr>
                                  <m:t>0</m:t>
                                </m:r>
                              </m:num>
                              <m:den>
                                <m:r>
                                  <a:rPr lang="en-GB" b="0" i="1" smtClean="0">
                                    <a:solidFill>
                                      <a:srgbClr val="0070C0"/>
                                    </a:solidFill>
                                    <a:latin typeface="Cambria Math" panose="02040503050406030204" pitchFamily="18" charset="0"/>
                                  </a:rPr>
                                  <m:t>−.2</m:t>
                                </m:r>
                              </m:den>
                            </m:f>
                          </m:e>
                        </m:d>
                      </m:oMath>
                    </m:oMathPara>
                  </a14:m>
                  <a:endParaRPr lang="en-GB" dirty="0">
                    <a:solidFill>
                      <a:srgbClr val="0070C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4971630" y="4547701"/>
                  <a:ext cx="667170" cy="622350"/>
                </a:xfrm>
                <a:prstGeom prst="rect">
                  <a:avLst/>
                </a:prstGeom>
                <a:blipFill rotWithShape="0">
                  <a:blip r:embed="rId6"/>
                  <a:stretch>
                    <a:fillRect/>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6107245" y="4544624"/>
                  <a:ext cx="795411" cy="622350"/>
                </a:xfrm>
                <a:prstGeom prst="rect">
                  <a:avLst/>
                </a:prstGeom>
                <a:ln>
                  <a:noFill/>
                </a:ln>
              </p:spPr>
              <p:style>
                <a:lnRef idx="2">
                  <a:schemeClr val="accent3"/>
                </a:lnRef>
                <a:fillRef idx="1">
                  <a:schemeClr val="lt1"/>
                </a:fillRef>
                <a:effectRef idx="0">
                  <a:schemeClr val="accent3"/>
                </a:effectRef>
                <a:fontRef idx="minor">
                  <a:schemeClr val="dk1"/>
                </a:fontRef>
              </p:style>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GB" i="1" smtClean="0">
                                <a:solidFill>
                                  <a:srgbClr val="0070C0"/>
                                </a:solidFill>
                                <a:latin typeface="Cambria Math" panose="02040503050406030204" pitchFamily="18" charset="0"/>
                              </a:rPr>
                            </m:ctrlPr>
                          </m:dPr>
                          <m:e>
                            <m:f>
                              <m:fPr>
                                <m:type m:val="noBar"/>
                                <m:ctrlPr>
                                  <a:rPr lang="en-GB" i="1" smtClean="0">
                                    <a:solidFill>
                                      <a:srgbClr val="0070C0"/>
                                    </a:solidFill>
                                    <a:latin typeface="Cambria Math" panose="02040503050406030204" pitchFamily="18" charset="0"/>
                                  </a:rPr>
                                </m:ctrlPr>
                              </m:fPr>
                              <m:num>
                                <m:r>
                                  <a:rPr lang="en-GB" b="0" i="1" smtClean="0">
                                    <a:solidFill>
                                      <a:srgbClr val="0070C0"/>
                                    </a:solidFill>
                                    <a:latin typeface="Cambria Math" panose="02040503050406030204" pitchFamily="18" charset="0"/>
                                  </a:rPr>
                                  <m:t>−.54</m:t>
                                </m:r>
                              </m:num>
                              <m:den>
                                <m:r>
                                  <a:rPr lang="en-GB" b="0" i="1" smtClean="0">
                                    <a:solidFill>
                                      <a:srgbClr val="0070C0"/>
                                    </a:solidFill>
                                    <a:latin typeface="Cambria Math" panose="02040503050406030204" pitchFamily="18" charset="0"/>
                                  </a:rPr>
                                  <m:t>−.15</m:t>
                                </m:r>
                              </m:den>
                            </m:f>
                          </m:e>
                        </m:d>
                      </m:oMath>
                    </m:oMathPara>
                  </a14:m>
                  <a:endParaRPr lang="en-GB" dirty="0">
                    <a:solidFill>
                      <a:srgbClr val="0070C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6107245" y="4544624"/>
                  <a:ext cx="795411" cy="622350"/>
                </a:xfrm>
                <a:prstGeom prst="rect">
                  <a:avLst/>
                </a:prstGeom>
                <a:blipFill rotWithShape="0">
                  <a:blip r:embed="rId7"/>
                  <a:stretch>
                    <a:fillRect/>
                  </a:stretch>
                </a:blipFill>
                <a:ln>
                  <a:noFill/>
                </a:ln>
              </p:spPr>
              <p:txBody>
                <a:bodyPr/>
                <a:lstStyle/>
                <a:p>
                  <a:r>
                    <a:rPr lang="en-GB">
                      <a:noFill/>
                    </a:rPr>
                    <a:t> </a:t>
                  </a:r>
                </a:p>
              </p:txBody>
            </p:sp>
          </mc:Fallback>
        </mc:AlternateContent>
        <p:cxnSp>
          <p:nvCxnSpPr>
            <p:cNvPr id="29" name="Straight Arrow Connector 28"/>
            <p:cNvCxnSpPr>
              <a:endCxn id="28" idx="1"/>
            </p:cNvCxnSpPr>
            <p:nvPr/>
          </p:nvCxnSpPr>
          <p:spPr>
            <a:xfrm flipV="1">
              <a:off x="5638800" y="4855799"/>
              <a:ext cx="468445" cy="2"/>
            </a:xfrm>
            <a:prstGeom prst="straightConnector1">
              <a:avLst/>
            </a:prstGeom>
            <a:ln>
              <a:solidFill>
                <a:schemeClr val="tx2"/>
              </a:solidFill>
              <a:tailEnd type="triangle"/>
            </a:ln>
          </p:spPr>
          <p:style>
            <a:lnRef idx="2">
              <a:schemeClr val="accent3"/>
            </a:lnRef>
            <a:fillRef idx="1">
              <a:schemeClr val="lt1"/>
            </a:fillRef>
            <a:effectRef idx="0">
              <a:schemeClr val="accent3"/>
            </a:effectRef>
            <a:fontRef idx="minor">
              <a:schemeClr val="dk1"/>
            </a:fontRef>
          </p:style>
        </p:cxnSp>
      </p:grpSp>
      <p:cxnSp>
        <p:nvCxnSpPr>
          <p:cNvPr id="33" name="Straight Connector 32"/>
          <p:cNvCxnSpPr/>
          <p:nvPr/>
        </p:nvCxnSpPr>
        <p:spPr>
          <a:xfrm>
            <a:off x="4519885" y="3266819"/>
            <a:ext cx="1547663" cy="3299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6067548" y="3304919"/>
            <a:ext cx="1552452" cy="13035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7" name="Oval 46"/>
          <p:cNvSpPr/>
          <p:nvPr/>
        </p:nvSpPr>
        <p:spPr>
          <a:xfrm flipV="1">
            <a:off x="1935481" y="3304919"/>
            <a:ext cx="45719" cy="76200"/>
          </a:xfrm>
          <a:prstGeom prst="ellipse">
            <a:avLst/>
          </a:prstGeom>
          <a:solidFill>
            <a:schemeClr val="tx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48" name="Oval 47"/>
          <p:cNvSpPr/>
          <p:nvPr/>
        </p:nvSpPr>
        <p:spPr>
          <a:xfrm flipV="1">
            <a:off x="1371600" y="3266819"/>
            <a:ext cx="45719" cy="76200"/>
          </a:xfrm>
          <a:prstGeom prst="ellipse">
            <a:avLst/>
          </a:prstGeom>
          <a:solidFill>
            <a:schemeClr val="tx2"/>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68" name="Curved Down Arrow 67"/>
          <p:cNvSpPr/>
          <p:nvPr/>
        </p:nvSpPr>
        <p:spPr>
          <a:xfrm>
            <a:off x="1244801" y="2636433"/>
            <a:ext cx="858734" cy="518334"/>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1904332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33</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2570" y="1143000"/>
            <a:ext cx="8698860" cy="5029200"/>
          </a:xfrm>
          <a:prstGeom prst="rect">
            <a:avLst/>
          </a:prstGeom>
        </p:spPr>
      </p:pic>
    </p:spTree>
    <p:extLst>
      <p:ext uri="{BB962C8B-B14F-4D97-AF65-F5344CB8AC3E}">
        <p14:creationId xmlns:p14="http://schemas.microsoft.com/office/powerpoint/2010/main" val="33176655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34</a:t>
            </a:fld>
            <a:endParaRPr lang="en-US"/>
          </a:p>
        </p:txBody>
      </p:sp>
      <p:pic>
        <p:nvPicPr>
          <p:cNvPr id="4" name="Picture 3"/>
          <p:cNvPicPr>
            <a:picLocks noChangeAspect="1"/>
          </p:cNvPicPr>
          <p:nvPr/>
        </p:nvPicPr>
        <p:blipFill>
          <a:blip r:embed="rId2"/>
          <a:stretch>
            <a:fillRect/>
          </a:stretch>
        </p:blipFill>
        <p:spPr>
          <a:xfrm>
            <a:off x="419908" y="990600"/>
            <a:ext cx="8266892" cy="5398407"/>
          </a:xfrm>
          <a:prstGeom prst="rect">
            <a:avLst/>
          </a:prstGeom>
        </p:spPr>
      </p:pic>
    </p:spTree>
    <p:extLst>
      <p:ext uri="{BB962C8B-B14F-4D97-AF65-F5344CB8AC3E}">
        <p14:creationId xmlns:p14="http://schemas.microsoft.com/office/powerpoint/2010/main" val="30318034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35</a:t>
            </a:fld>
            <a:endParaRPr lang="en-US"/>
          </a:p>
        </p:txBody>
      </p:sp>
      <p:sp>
        <p:nvSpPr>
          <p:cNvPr id="4" name="TextBox 3"/>
          <p:cNvSpPr txBox="1"/>
          <p:nvPr/>
        </p:nvSpPr>
        <p:spPr>
          <a:xfrm>
            <a:off x="1828800" y="381000"/>
            <a:ext cx="5943600" cy="461665"/>
          </a:xfrm>
          <a:prstGeom prst="rect">
            <a:avLst/>
          </a:prstGeom>
          <a:noFill/>
        </p:spPr>
        <p:txBody>
          <a:bodyPr wrap="square" rtlCol="0">
            <a:spAutoFit/>
          </a:bodyPr>
          <a:lstStyle/>
          <a:p>
            <a:pPr algn="ctr"/>
            <a:r>
              <a:rPr lang="en-GB" sz="2400" dirty="0" smtClean="0"/>
              <a:t>Our first synchrotron</a:t>
            </a:r>
            <a:endParaRPr lang="en-GB" sz="2400" dirty="0"/>
          </a:p>
        </p:txBody>
      </p:sp>
      <p:sp>
        <p:nvSpPr>
          <p:cNvPr id="5" name="TextBox 4"/>
          <p:cNvSpPr txBox="1"/>
          <p:nvPr/>
        </p:nvSpPr>
        <p:spPr>
          <a:xfrm>
            <a:off x="492579" y="1058146"/>
            <a:ext cx="8153400" cy="2862322"/>
          </a:xfrm>
          <a:prstGeom prst="rect">
            <a:avLst/>
          </a:prstGeom>
          <a:noFill/>
        </p:spPr>
        <p:txBody>
          <a:bodyPr wrap="square" rtlCol="0">
            <a:spAutoFit/>
          </a:bodyPr>
          <a:lstStyle/>
          <a:p>
            <a:r>
              <a:rPr lang="en-GB" dirty="0" smtClean="0"/>
              <a:t>The previous example of 100 consecutive FODO cells describes very well a regular transport line or a linac (in which we have switched off the cavities).</a:t>
            </a:r>
          </a:p>
          <a:p>
            <a:endParaRPr lang="en-GB" dirty="0"/>
          </a:p>
          <a:p>
            <a:r>
              <a:rPr lang="en-GB" dirty="0" smtClean="0"/>
              <a:t>If we add dipoles into the </a:t>
            </a:r>
            <a:r>
              <a:rPr lang="en-GB" dirty="0" err="1" smtClean="0"/>
              <a:t>driftspaces</a:t>
            </a:r>
            <a:r>
              <a:rPr lang="en-GB" dirty="0" smtClean="0"/>
              <a:t>, the situation for the transverse particle motion does not change (neglecting the weak focusing part).</a:t>
            </a:r>
          </a:p>
          <a:p>
            <a:endParaRPr lang="en-GB" dirty="0"/>
          </a:p>
          <a:p>
            <a:r>
              <a:rPr lang="en-GB" dirty="0" smtClean="0"/>
              <a:t>So actually with the previous description we also describe a very simple regular synchrotron.</a:t>
            </a:r>
            <a:br>
              <a:rPr lang="en-GB" dirty="0" smtClean="0"/>
            </a:br>
            <a:r>
              <a:rPr lang="en-GB" dirty="0" smtClean="0"/>
              <a:t>The phase space ellipse we can compute provided we know the total transfer map (matrix)  </a:t>
            </a:r>
            <a:r>
              <a:rPr lang="en-GB" dirty="0" err="1" smtClean="0"/>
              <a:t>M</a:t>
            </a:r>
            <a:r>
              <a:rPr lang="en-GB" baseline="-25000" dirty="0" err="1" smtClean="0"/>
              <a:t>tot</a:t>
            </a:r>
            <a:r>
              <a:rPr lang="en-GB" dirty="0" smtClean="0"/>
              <a:t>:</a:t>
            </a:r>
            <a:endParaRPr lang="en-GB" dirty="0"/>
          </a:p>
        </p:txBody>
      </p:sp>
      <mc:AlternateContent xmlns:mc="http://schemas.openxmlformats.org/markup-compatibility/2006" xmlns:a14="http://schemas.microsoft.com/office/drawing/2010/main">
        <mc:Choice Requires="a14">
          <p:sp>
            <p:nvSpPr>
              <p:cNvPr id="7" name="Rectangle 6"/>
              <p:cNvSpPr/>
              <p:nvPr/>
            </p:nvSpPr>
            <p:spPr>
              <a:xfrm>
                <a:off x="1524000" y="3920468"/>
                <a:ext cx="5866158" cy="526939"/>
              </a:xfrm>
              <a:prstGeom prst="rect">
                <a:avLst/>
              </a:prstGeom>
            </p:spPr>
            <p:txBody>
              <a:bodyPr wrap="none">
                <a:spAutoFit/>
              </a:bodyPr>
              <a:lstStyle/>
              <a:p>
                <a:r>
                  <a:rPr lang="en-GB" sz="2000" dirty="0" smtClean="0">
                    <a:solidFill>
                      <a:prstClr val="black"/>
                    </a:solidFill>
                    <a:latin typeface="Cambria Math" panose="02040503050406030204" pitchFamily="18" charset="0"/>
                    <a:ea typeface="Cambria Math" panose="02040503050406030204" pitchFamily="18" charset="0"/>
                  </a:rPr>
                  <a:t>J= </a:t>
                </a:r>
                <a14:m>
                  <m:oMath xmlns:m="http://schemas.openxmlformats.org/officeDocument/2006/math">
                    <m:f>
                      <m:f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fPr>
                      <m:num>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1</m:t>
                        </m:r>
                      </m:num>
                      <m:den>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2</m:t>
                        </m:r>
                      </m:den>
                    </m:f>
                    <m:d>
                      <m:d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dPr>
                      <m:e>
                        <m:f>
                          <m:fPr>
                            <m:type m:val="noBa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fPr>
                          <m:num>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𝑥</m:t>
                            </m:r>
                          </m:num>
                          <m:den>
                            <m:sSup>
                              <m:sSup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sSupPr>
                              <m:e>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𝑥</m:t>
                                </m:r>
                              </m:e>
                              <m:sup>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m:t>
                                </m:r>
                              </m:sup>
                            </m:sSup>
                          </m:den>
                        </m:f>
                      </m:e>
                    </m:d>
                  </m:oMath>
                </a14:m>
                <a:r>
                  <a:rPr lang="en-GB" sz="2000" dirty="0">
                    <a:solidFill>
                      <a:prstClr val="black"/>
                    </a:solidFill>
                    <a:latin typeface="Cambria Math" panose="02040503050406030204" pitchFamily="18" charset="0"/>
                    <a:ea typeface="Cambria Math" panose="02040503050406030204" pitchFamily="18" charset="0"/>
                  </a:rPr>
                  <a:t>(</a:t>
                </a:r>
                <a14:m>
                  <m:oMath xmlns:m="http://schemas.openxmlformats.org/officeDocument/2006/math">
                    <m:sSub>
                      <m:sSubPr>
                        <m:ctrlPr>
                          <a:rPr lang="en-GB" sz="2000" i="1" dirty="0">
                            <a:solidFill>
                              <a:prstClr val="black"/>
                            </a:solidFill>
                            <a:latin typeface="Cambria Math" panose="02040503050406030204" pitchFamily="18" charset="0"/>
                            <a:ea typeface="Cambria Math" panose="02040503050406030204" pitchFamily="18" charset="0"/>
                          </a:rPr>
                        </m:ctrlPr>
                      </m:sSubPr>
                      <m:e>
                        <m:r>
                          <a:rPr lang="en-GB" sz="2000" i="1" dirty="0">
                            <a:solidFill>
                              <a:prstClr val="black"/>
                            </a:solidFill>
                            <a:latin typeface="Cambria Math" panose="02040503050406030204" pitchFamily="18" charset="0"/>
                            <a:ea typeface="Cambria Math" panose="02040503050406030204" pitchFamily="18" charset="0"/>
                          </a:rPr>
                          <m:t>𝑠</m:t>
                        </m:r>
                      </m:e>
                      <m:sub>
                        <m:r>
                          <a:rPr lang="en-GB" sz="2000" i="1" dirty="0">
                            <a:solidFill>
                              <a:prstClr val="black"/>
                            </a:solidFill>
                            <a:latin typeface="Cambria Math" panose="02040503050406030204" pitchFamily="18" charset="0"/>
                            <a:ea typeface="Cambria Math" panose="02040503050406030204" pitchFamily="18" charset="0"/>
                          </a:rPr>
                          <m:t>0</m:t>
                        </m:r>
                      </m:sub>
                    </m:sSub>
                  </m:oMath>
                </a14:m>
                <a:r>
                  <a:rPr lang="en-GB" sz="2000" dirty="0">
                    <a:solidFill>
                      <a:prstClr val="black"/>
                    </a:solidFill>
                    <a:latin typeface="Cambria Math" panose="02040503050406030204" pitchFamily="18" charset="0"/>
                    <a:ea typeface="Cambria Math" panose="02040503050406030204" pitchFamily="18" charset="0"/>
                  </a:rPr>
                  <a:t>)  </a:t>
                </a:r>
                <a14:m>
                  <m:oMath xmlns:m="http://schemas.openxmlformats.org/officeDocument/2006/math">
                    <m:d>
                      <m:d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dPr>
                      <m:e>
                        <m:f>
                          <m:fPr>
                            <m:type m:val="noBa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fPr>
                          <m:num>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𝑥</m:t>
                            </m:r>
                          </m:num>
                          <m:den>
                            <m:sSup>
                              <m:sSup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sSupPr>
                              <m:e>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𝑥</m:t>
                                </m:r>
                              </m:e>
                              <m:sup>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m:t>
                                </m:r>
                              </m:sup>
                            </m:sSup>
                          </m:den>
                        </m:f>
                      </m:e>
                    </m:d>
                  </m:oMath>
                </a14:m>
                <a:r>
                  <a:rPr lang="en-GB" sz="2000" dirty="0">
                    <a:solidFill>
                      <a:prstClr val="black"/>
                    </a:solidFill>
                    <a:latin typeface="Cambria Math" panose="02040503050406030204" pitchFamily="18" charset="0"/>
                    <a:ea typeface="Cambria Math" panose="02040503050406030204" pitchFamily="18" charset="0"/>
                  </a:rPr>
                  <a:t>(</a:t>
                </a:r>
                <a14:m>
                  <m:oMath xmlns:m="http://schemas.openxmlformats.org/officeDocument/2006/math">
                    <m:sSub>
                      <m:sSubPr>
                        <m:ctrlPr>
                          <a:rPr lang="en-GB" sz="2000" i="1" dirty="0">
                            <a:solidFill>
                              <a:prstClr val="black"/>
                            </a:solidFill>
                            <a:latin typeface="Cambria Math" panose="02040503050406030204" pitchFamily="18" charset="0"/>
                            <a:ea typeface="Cambria Math" panose="02040503050406030204" pitchFamily="18" charset="0"/>
                          </a:rPr>
                        </m:ctrlPr>
                      </m:sSubPr>
                      <m:e>
                        <m:r>
                          <a:rPr lang="en-GB" sz="2000" i="1" dirty="0">
                            <a:solidFill>
                              <a:prstClr val="black"/>
                            </a:solidFill>
                            <a:latin typeface="Cambria Math" panose="02040503050406030204" pitchFamily="18" charset="0"/>
                            <a:ea typeface="Cambria Math" panose="02040503050406030204" pitchFamily="18" charset="0"/>
                          </a:rPr>
                          <m:t>𝑠</m:t>
                        </m:r>
                      </m:e>
                      <m:sub>
                        <m:r>
                          <a:rPr lang="en-GB" sz="2000" i="1" dirty="0">
                            <a:solidFill>
                              <a:prstClr val="black"/>
                            </a:solidFill>
                            <a:latin typeface="Cambria Math" panose="02040503050406030204" pitchFamily="18" charset="0"/>
                            <a:ea typeface="Cambria Math" panose="02040503050406030204" pitchFamily="18" charset="0"/>
                          </a:rPr>
                          <m:t>0</m:t>
                        </m:r>
                      </m:sub>
                    </m:sSub>
                    <m:r>
                      <a:rPr lang="en-GB" sz="2000" i="1" dirty="0">
                        <a:solidFill>
                          <a:prstClr val="black"/>
                        </a:solidFill>
                        <a:latin typeface="Cambria Math" panose="02040503050406030204" pitchFamily="18" charset="0"/>
                        <a:ea typeface="Cambria Math" panose="02040503050406030204" pitchFamily="18" charset="0"/>
                      </a:rPr>
                      <m:t>+</m:t>
                    </m:r>
                    <m:r>
                      <a:rPr lang="en-GB" sz="2000" i="1" dirty="0">
                        <a:solidFill>
                          <a:prstClr val="black"/>
                        </a:solidFill>
                        <a:latin typeface="Cambria Math" panose="02040503050406030204" pitchFamily="18" charset="0"/>
                        <a:ea typeface="Cambria Math" panose="02040503050406030204" pitchFamily="18" charset="0"/>
                      </a:rPr>
                      <m:t>𝐶</m:t>
                    </m:r>
                    <m:r>
                      <a:rPr lang="en-GB" sz="2000" b="0" i="1" dirty="0" smtClean="0">
                        <a:solidFill>
                          <a:prstClr val="black"/>
                        </a:solidFill>
                        <a:latin typeface="Cambria Math" panose="02040503050406030204" pitchFamily="18" charset="0"/>
                        <a:ea typeface="Cambria Math" panose="02040503050406030204" pitchFamily="18" charset="0"/>
                      </a:rPr>
                      <m:t>) =</m:t>
                    </m:r>
                    <m:f>
                      <m:f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fPr>
                      <m:num>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1</m:t>
                        </m:r>
                      </m:num>
                      <m:den>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2</m:t>
                        </m:r>
                      </m:den>
                    </m:f>
                    <m:d>
                      <m:d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dPr>
                      <m:e>
                        <m:f>
                          <m:fPr>
                            <m:type m:val="noBa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fPr>
                          <m:num>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𝑥</m:t>
                            </m:r>
                          </m:num>
                          <m:den>
                            <m:sSup>
                              <m:sSup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sSupPr>
                              <m:e>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𝑥</m:t>
                                </m:r>
                              </m:e>
                              <m:sup>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m:t>
                                </m:r>
                              </m:sup>
                            </m:sSup>
                          </m:den>
                        </m:f>
                      </m:e>
                    </m:d>
                    <m:r>
                      <m:rPr>
                        <m:nor/>
                      </m:rPr>
                      <a:rPr lang="en-GB" sz="2000" dirty="0">
                        <a:solidFill>
                          <a:prstClr val="black"/>
                        </a:solidFill>
                        <a:latin typeface="Cambria Math" panose="02040503050406030204" pitchFamily="18" charset="0"/>
                        <a:ea typeface="Cambria Math" panose="02040503050406030204" pitchFamily="18" charset="0"/>
                      </a:rPr>
                      <m:t>(</m:t>
                    </m:r>
                    <m:sSub>
                      <m:sSubPr>
                        <m:ctrlPr>
                          <a:rPr lang="en-GB" sz="2000" i="1" dirty="0">
                            <a:solidFill>
                              <a:prstClr val="black"/>
                            </a:solidFill>
                            <a:latin typeface="Cambria Math" panose="02040503050406030204" pitchFamily="18" charset="0"/>
                            <a:ea typeface="Cambria Math" panose="02040503050406030204" pitchFamily="18" charset="0"/>
                          </a:rPr>
                        </m:ctrlPr>
                      </m:sSubPr>
                      <m:e>
                        <m:r>
                          <a:rPr lang="en-GB" sz="2000" i="1" dirty="0">
                            <a:solidFill>
                              <a:prstClr val="black"/>
                            </a:solidFill>
                            <a:latin typeface="Cambria Math" panose="02040503050406030204" pitchFamily="18" charset="0"/>
                            <a:ea typeface="Cambria Math" panose="02040503050406030204" pitchFamily="18" charset="0"/>
                          </a:rPr>
                          <m:t>𝑠</m:t>
                        </m:r>
                      </m:e>
                      <m:sub>
                        <m:r>
                          <a:rPr lang="en-GB" sz="2000" i="1" dirty="0">
                            <a:solidFill>
                              <a:prstClr val="black"/>
                            </a:solidFill>
                            <a:latin typeface="Cambria Math" panose="02040503050406030204" pitchFamily="18" charset="0"/>
                            <a:ea typeface="Cambria Math" panose="02040503050406030204" pitchFamily="18" charset="0"/>
                          </a:rPr>
                          <m:t>0</m:t>
                        </m:r>
                      </m:sub>
                    </m:sSub>
                    <m:r>
                      <m:rPr>
                        <m:nor/>
                      </m:rPr>
                      <a:rPr lang="en-GB" sz="2000" dirty="0">
                        <a:solidFill>
                          <a:prstClr val="black"/>
                        </a:solidFill>
                        <a:latin typeface="Cambria Math" panose="02040503050406030204" pitchFamily="18" charset="0"/>
                        <a:ea typeface="Cambria Math" panose="02040503050406030204" pitchFamily="18" charset="0"/>
                      </a:rPr>
                      <m:t>)</m:t>
                    </m:r>
                    <m:r>
                      <m:rPr>
                        <m:nor/>
                      </m:rPr>
                      <a:rPr lang="en-GB" sz="2000" b="0" i="0" dirty="0" smtClean="0">
                        <a:solidFill>
                          <a:prstClr val="black"/>
                        </a:solidFill>
                        <a:latin typeface="Cambria Math" panose="02040503050406030204" pitchFamily="18" charset="0"/>
                        <a:ea typeface="Cambria Math" panose="02040503050406030204" pitchFamily="18" charset="0"/>
                      </a:rPr>
                      <m:t> </m:t>
                    </m:r>
                    <m:r>
                      <m:rPr>
                        <m:nor/>
                      </m:rPr>
                      <a:rPr lang="en-GB" sz="2000" b="0" i="0" dirty="0" smtClean="0">
                        <a:solidFill>
                          <a:prstClr val="black"/>
                        </a:solidFill>
                        <a:latin typeface="Cambria Math" panose="02040503050406030204" pitchFamily="18" charset="0"/>
                        <a:ea typeface="Cambria Math" panose="02040503050406030204" pitchFamily="18" charset="0"/>
                      </a:rPr>
                      <m:t>Mtot</m:t>
                    </m:r>
                    <m:r>
                      <m:rPr>
                        <m:nor/>
                      </m:rPr>
                      <a:rPr lang="en-GB" sz="2000" b="0" i="0" dirty="0" smtClean="0">
                        <a:solidFill>
                          <a:prstClr val="black"/>
                        </a:solidFill>
                        <a:latin typeface="Cambria Math" panose="02040503050406030204" pitchFamily="18" charset="0"/>
                        <a:ea typeface="Cambria Math" panose="02040503050406030204" pitchFamily="18" charset="0"/>
                      </a:rPr>
                      <m:t> </m:t>
                    </m:r>
                    <m:d>
                      <m:d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dPr>
                      <m:e>
                        <m:f>
                          <m:fPr>
                            <m:type m:val="noBa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fPr>
                          <m:num>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𝑥</m:t>
                            </m:r>
                          </m:num>
                          <m:den>
                            <m:sSup>
                              <m:sSupPr>
                                <m:ctrlP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ctrlPr>
                              </m:sSupPr>
                              <m:e>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𝑥</m:t>
                                </m:r>
                              </m:e>
                              <m:sup>
                                <m:r>
                                  <a:rPr lang="en-GB" sz="2000" i="1">
                                    <a:solidFill>
                                      <a:prstClr val="black"/>
                                    </a:solidFill>
                                    <a:latin typeface="Cambria Math" panose="02040503050406030204" pitchFamily="18" charset="0"/>
                                    <a:ea typeface="Cambria Math" panose="02040503050406030204" pitchFamily="18" charset="0"/>
                                    <a:sym typeface="Wingdings" panose="05000000000000000000" pitchFamily="2" charset="2"/>
                                  </a:rPr>
                                  <m:t>′</m:t>
                                </m:r>
                              </m:sup>
                            </m:sSup>
                          </m:den>
                        </m:f>
                      </m:e>
                    </m:d>
                    <m:r>
                      <m:rPr>
                        <m:nor/>
                      </m:rPr>
                      <a:rPr lang="en-GB" sz="2000" dirty="0">
                        <a:solidFill>
                          <a:prstClr val="black"/>
                        </a:solidFill>
                        <a:latin typeface="Cambria Math" panose="02040503050406030204" pitchFamily="18" charset="0"/>
                        <a:ea typeface="Cambria Math" panose="02040503050406030204" pitchFamily="18" charset="0"/>
                      </a:rPr>
                      <m:t>(</m:t>
                    </m:r>
                    <m:sSub>
                      <m:sSubPr>
                        <m:ctrlPr>
                          <a:rPr lang="en-GB" sz="2000" i="1" dirty="0" smtClean="0">
                            <a:solidFill>
                              <a:prstClr val="black"/>
                            </a:solidFill>
                            <a:latin typeface="Cambria Math" panose="02040503050406030204" pitchFamily="18" charset="0"/>
                            <a:ea typeface="Cambria Math" panose="02040503050406030204" pitchFamily="18" charset="0"/>
                          </a:rPr>
                        </m:ctrlPr>
                      </m:sSubPr>
                      <m:e>
                        <m:r>
                          <a:rPr lang="en-GB" sz="2000" i="1" dirty="0">
                            <a:solidFill>
                              <a:prstClr val="black"/>
                            </a:solidFill>
                            <a:latin typeface="Cambria Math" panose="02040503050406030204" pitchFamily="18" charset="0"/>
                            <a:ea typeface="Cambria Math" panose="02040503050406030204" pitchFamily="18" charset="0"/>
                          </a:rPr>
                          <m:t>𝑠</m:t>
                        </m:r>
                      </m:e>
                      <m:sub>
                        <m:r>
                          <a:rPr lang="en-GB" sz="2000" i="1" dirty="0">
                            <a:solidFill>
                              <a:prstClr val="black"/>
                            </a:solidFill>
                            <a:latin typeface="Cambria Math" panose="02040503050406030204" pitchFamily="18" charset="0"/>
                            <a:ea typeface="Cambria Math" panose="02040503050406030204" pitchFamily="18" charset="0"/>
                          </a:rPr>
                          <m:t>0</m:t>
                        </m:r>
                        <m:r>
                          <a:rPr lang="en-GB" sz="2000" b="0" i="1" dirty="0" smtClean="0">
                            <a:solidFill>
                              <a:prstClr val="black"/>
                            </a:solidFill>
                            <a:latin typeface="Cambria Math" panose="02040503050406030204" pitchFamily="18" charset="0"/>
                            <a:ea typeface="Cambria Math" panose="02040503050406030204" pitchFamily="18" charset="0"/>
                          </a:rPr>
                          <m:t>  </m:t>
                        </m:r>
                      </m:sub>
                    </m:sSub>
                  </m:oMath>
                </a14:m>
                <a:r>
                  <a:rPr lang="en-GB" sz="2000" dirty="0" smtClean="0">
                    <a:latin typeface="Cambria Math" panose="02040503050406030204" pitchFamily="18" charset="0"/>
                    <a:ea typeface="Cambria Math" panose="02040503050406030204" pitchFamily="18" charset="0"/>
                  </a:rPr>
                  <a:t>)</a:t>
                </a:r>
              </a:p>
            </p:txBody>
          </p:sp>
        </mc:Choice>
        <mc:Fallback xmlns="">
          <p:sp>
            <p:nvSpPr>
              <p:cNvPr id="7" name="Rectangle 6"/>
              <p:cNvSpPr>
                <a:spLocks noRot="1" noChangeAspect="1" noMove="1" noResize="1" noEditPoints="1" noAdjustHandles="1" noChangeArrowheads="1" noChangeShapeType="1" noTextEdit="1"/>
              </p:cNvSpPr>
              <p:nvPr/>
            </p:nvSpPr>
            <p:spPr>
              <a:xfrm>
                <a:off x="1524000" y="3920468"/>
                <a:ext cx="5866158" cy="526939"/>
              </a:xfrm>
              <a:prstGeom prst="rect">
                <a:avLst/>
              </a:prstGeom>
              <a:blipFill rotWithShape="0">
                <a:blip r:embed="rId2"/>
                <a:stretch>
                  <a:fillRect l="-1040" r="-104" b="-5747"/>
                </a:stretch>
              </a:blipFill>
            </p:spPr>
            <p:txBody>
              <a:bodyPr/>
              <a:lstStyle/>
              <a:p>
                <a:r>
                  <a:rPr lang="en-GB">
                    <a:noFill/>
                  </a:rPr>
                  <a:t> </a:t>
                </a:r>
              </a:p>
            </p:txBody>
          </p:sp>
        </mc:Fallback>
      </mc:AlternateContent>
      <p:sp>
        <p:nvSpPr>
          <p:cNvPr id="8" name="TextBox 7"/>
          <p:cNvSpPr txBox="1"/>
          <p:nvPr/>
        </p:nvSpPr>
        <p:spPr>
          <a:xfrm>
            <a:off x="608979" y="4505607"/>
            <a:ext cx="7696200" cy="369332"/>
          </a:xfrm>
          <a:prstGeom prst="rect">
            <a:avLst/>
          </a:prstGeom>
          <a:noFill/>
        </p:spPr>
        <p:txBody>
          <a:bodyPr wrap="square" rtlCol="0">
            <a:spAutoFit/>
          </a:bodyPr>
          <a:lstStyle/>
          <a:p>
            <a:r>
              <a:rPr lang="en-GB" dirty="0" smtClean="0"/>
              <a:t>The phase space plots will look qualitatively the same as in the previous case.</a:t>
            </a:r>
            <a:endParaRPr lang="en-GB" dirty="0"/>
          </a:p>
        </p:txBody>
      </p:sp>
      <p:sp>
        <p:nvSpPr>
          <p:cNvPr id="9" name="TextBox 8"/>
          <p:cNvSpPr txBox="1"/>
          <p:nvPr/>
        </p:nvSpPr>
        <p:spPr>
          <a:xfrm>
            <a:off x="225879" y="5181600"/>
            <a:ext cx="8686800" cy="923330"/>
          </a:xfrm>
          <a:prstGeom prst="rect">
            <a:avLst/>
          </a:prstGeom>
          <a:solidFill>
            <a:schemeClr val="tx2"/>
          </a:solidFill>
        </p:spPr>
        <p:txBody>
          <a:bodyPr wrap="square" rtlCol="0">
            <a:spAutoFit/>
          </a:bodyPr>
          <a:lstStyle/>
          <a:p>
            <a:r>
              <a:rPr lang="en-GB" dirty="0">
                <a:solidFill>
                  <a:schemeClr val="bg1"/>
                </a:solidFill>
              </a:rPr>
              <a:t>D</a:t>
            </a:r>
            <a:r>
              <a:rPr lang="en-GB" dirty="0" smtClean="0">
                <a:solidFill>
                  <a:schemeClr val="bg1"/>
                </a:solidFill>
              </a:rPr>
              <a:t>efinition: </a:t>
            </a:r>
            <a:r>
              <a:rPr lang="en-GB" dirty="0" smtClean="0">
                <a:solidFill>
                  <a:srgbClr val="FFFF00"/>
                </a:solidFill>
              </a:rPr>
              <a:t> trajectory </a:t>
            </a:r>
            <a:r>
              <a:rPr lang="en-GB" dirty="0" smtClean="0">
                <a:solidFill>
                  <a:schemeClr val="bg1"/>
                </a:solidFill>
              </a:rPr>
              <a:t>(single passage)  or </a:t>
            </a:r>
            <a:r>
              <a:rPr lang="en-GB" dirty="0" smtClean="0">
                <a:solidFill>
                  <a:srgbClr val="FFFF00"/>
                </a:solidFill>
              </a:rPr>
              <a:t>closed orbit </a:t>
            </a:r>
            <a:r>
              <a:rPr lang="en-GB" dirty="0" smtClean="0">
                <a:solidFill>
                  <a:schemeClr val="bg1"/>
                </a:solidFill>
              </a:rPr>
              <a:t>(multiple passages):</a:t>
            </a:r>
            <a:br>
              <a:rPr lang="en-GB" dirty="0" smtClean="0">
                <a:solidFill>
                  <a:schemeClr val="bg1"/>
                </a:solidFill>
              </a:rPr>
            </a:br>
            <a:r>
              <a:rPr lang="en-GB" dirty="0" smtClean="0">
                <a:solidFill>
                  <a:schemeClr val="bg1"/>
                </a:solidFill>
              </a:rPr>
              <a:t>									(1)</a:t>
            </a:r>
            <a:br>
              <a:rPr lang="en-GB" dirty="0" smtClean="0">
                <a:solidFill>
                  <a:schemeClr val="bg1"/>
                </a:solidFill>
              </a:rPr>
            </a:br>
            <a:r>
              <a:rPr lang="en-GB" dirty="0" smtClean="0">
                <a:solidFill>
                  <a:schemeClr val="bg1"/>
                </a:solidFill>
              </a:rPr>
              <a:t>Fix point of the transfer matrix…in our cases so far the “0” centre of all ellipses.</a:t>
            </a:r>
            <a:endParaRPr lang="en-GB" dirty="0">
              <a:solidFill>
                <a:schemeClr val="bg1"/>
              </a:solidFill>
            </a:endParaRPr>
          </a:p>
        </p:txBody>
      </p:sp>
    </p:spTree>
    <p:extLst>
      <p:ext uri="{BB962C8B-B14F-4D97-AF65-F5344CB8AC3E}">
        <p14:creationId xmlns:p14="http://schemas.microsoft.com/office/powerpoint/2010/main" val="31628371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a:xfrm>
            <a:off x="828675" y="203200"/>
            <a:ext cx="7772400" cy="450850"/>
          </a:xfrm>
        </p:spPr>
        <p:txBody>
          <a:bodyPr/>
          <a:lstStyle/>
          <a:p>
            <a:r>
              <a:rPr lang="en-US" altLang="en-US" smtClean="0"/>
              <a:t>Orbit Acquisition</a:t>
            </a:r>
          </a:p>
        </p:txBody>
      </p:sp>
      <p:pic>
        <p:nvPicPr>
          <p:cNvPr id="58372" name="Picture 3" descr="orbi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8458200" cy="535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AutoShape 4"/>
          <p:cNvSpPr>
            <a:spLocks noChangeArrowheads="1"/>
          </p:cNvSpPr>
          <p:nvPr/>
        </p:nvSpPr>
        <p:spPr bwMode="auto">
          <a:xfrm>
            <a:off x="6629400" y="3505200"/>
            <a:ext cx="1371600" cy="762000"/>
          </a:xfrm>
          <a:prstGeom prst="wedgeRoundRectCallout">
            <a:avLst>
              <a:gd name="adj1" fmla="val -49306"/>
              <a:gd name="adj2" fmla="val 137917"/>
              <a:gd name="adj3" fmla="val 16667"/>
            </a:avLst>
          </a:prstGeom>
          <a:solidFill>
            <a:schemeClr val="accent1"/>
          </a:solidFill>
          <a:ln w="9525">
            <a:solidFill>
              <a:schemeClr val="tx1"/>
            </a:solidFill>
            <a:miter lim="800000"/>
            <a:headEnd/>
            <a:tailEnd/>
          </a:ln>
        </p:spPr>
        <p:txBody>
          <a:bodyPr wrap="none"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smtClean="0">
                <a:ln>
                  <a:noFill/>
                </a:ln>
                <a:solidFill>
                  <a:srgbClr val="FFFFFF"/>
                </a:solidFill>
                <a:effectLst/>
                <a:uLnTx/>
                <a:uFillTx/>
                <a:latin typeface="Times New Roman" panose="02020603050405020304" pitchFamily="18" charset="0"/>
                <a:ea typeface="+mn-ea"/>
                <a:cs typeface="+mn-cs"/>
              </a:rPr>
              <a:t>Horizontal</a:t>
            </a:r>
          </a:p>
        </p:txBody>
      </p:sp>
      <p:sp>
        <p:nvSpPr>
          <p:cNvPr id="58374" name="AutoShape 5"/>
          <p:cNvSpPr>
            <a:spLocks noChangeArrowheads="1"/>
          </p:cNvSpPr>
          <p:nvPr/>
        </p:nvSpPr>
        <p:spPr bwMode="auto">
          <a:xfrm rot="10769733">
            <a:off x="914400" y="5943600"/>
            <a:ext cx="1143000" cy="609600"/>
          </a:xfrm>
          <a:prstGeom prst="wedgeRoundRectCallout">
            <a:avLst>
              <a:gd name="adj1" fmla="val -55556"/>
              <a:gd name="adj2" fmla="val 92190"/>
              <a:gd name="adj3" fmla="val 16667"/>
            </a:avLst>
          </a:prstGeom>
          <a:solidFill>
            <a:schemeClr val="accent1"/>
          </a:solidFill>
          <a:ln w="9525">
            <a:solidFill>
              <a:schemeClr val="tx1"/>
            </a:solidFill>
            <a:miter lim="800000"/>
            <a:headEnd/>
            <a:tailEnd/>
          </a:ln>
        </p:spPr>
        <p:txBody>
          <a:bodyPr rot="10800000" wrap="none"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en-US" sz="2400" b="0" i="0" u="none" strike="noStrike" kern="1200" cap="none" spc="0" normalizeH="0" baseline="0" noProof="0" dirty="0" smtClean="0">
                <a:ln>
                  <a:noFill/>
                </a:ln>
                <a:solidFill>
                  <a:srgbClr val="FF0000"/>
                </a:solidFill>
                <a:effectLst/>
                <a:uLnTx/>
                <a:uFillTx/>
                <a:latin typeface="Times New Roman" panose="02020603050405020304" pitchFamily="18" charset="0"/>
                <a:ea typeface="+mn-ea"/>
                <a:cs typeface="+mn-cs"/>
              </a:rPr>
              <a:t>Vertical</a:t>
            </a:r>
          </a:p>
        </p:txBody>
      </p:sp>
      <p:grpSp>
        <p:nvGrpSpPr>
          <p:cNvPr id="2" name="Group 8"/>
          <p:cNvGrpSpPr>
            <a:grpSpLocks/>
          </p:cNvGrpSpPr>
          <p:nvPr/>
        </p:nvGrpSpPr>
        <p:grpSpPr bwMode="auto">
          <a:xfrm>
            <a:off x="2405063" y="4883150"/>
            <a:ext cx="3930650" cy="766763"/>
            <a:chOff x="1515" y="3076"/>
            <a:chExt cx="2476" cy="483"/>
          </a:xfrm>
        </p:grpSpPr>
        <p:sp>
          <p:nvSpPr>
            <p:cNvPr id="58376" name="Text Box 6"/>
            <p:cNvSpPr txBox="1">
              <a:spLocks noChangeArrowheads="1"/>
            </p:cNvSpPr>
            <p:nvPr/>
          </p:nvSpPr>
          <p:spPr bwMode="auto">
            <a:xfrm>
              <a:off x="2226" y="3087"/>
              <a:ext cx="1765" cy="472"/>
            </a:xfrm>
            <a:prstGeom prst="rect">
              <a:avLst/>
            </a:prstGeom>
            <a:solidFill>
              <a:srgbClr val="FF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marL="0" marR="0" lvl="0" indent="0" algn="ctr" defTabSz="914400" rtl="0" eaLnBrk="0" fontAlgn="base" latinLnBrk="0" hangingPunct="0">
                <a:lnSpc>
                  <a:spcPct val="90000"/>
                </a:lnSpc>
                <a:spcBef>
                  <a:spcPct val="50000"/>
                </a:spcBef>
                <a:spcAft>
                  <a:spcPct val="0"/>
                </a:spcAft>
                <a:buClrTx/>
                <a:buSzTx/>
                <a:buFontTx/>
                <a:buChar char="•"/>
                <a:tabLst/>
                <a:defRPr/>
              </a:pPr>
              <a:r>
                <a:rPr kumimoji="1" lang="en-US" altLang="en-US" sz="2400" b="0" i="0" u="none" strike="noStrike" kern="1200" cap="none" spc="0" normalizeH="0" baseline="0" noProof="0" smtClean="0">
                  <a:ln>
                    <a:noFill/>
                  </a:ln>
                  <a:solidFill>
                    <a:srgbClr val="FFFFFF"/>
                  </a:solidFill>
                  <a:effectLst/>
                  <a:uLnTx/>
                  <a:uFillTx/>
                  <a:latin typeface="Times New Roman" panose="02020603050405020304" pitchFamily="18" charset="0"/>
                  <a:ea typeface="+mn-ea"/>
                  <a:cs typeface="+mn-cs"/>
                </a:rPr>
                <a:t>This orbit excursion</a:t>
              </a:r>
              <a:br>
                <a:rPr kumimoji="1" lang="en-US" altLang="en-US" sz="2400" b="0" i="0" u="none" strike="noStrike" kern="1200" cap="none" spc="0" normalizeH="0" baseline="0" noProof="0" smtClean="0">
                  <a:ln>
                    <a:noFill/>
                  </a:ln>
                  <a:solidFill>
                    <a:srgbClr val="FFFFFF"/>
                  </a:solidFill>
                  <a:effectLst/>
                  <a:uLnTx/>
                  <a:uFillTx/>
                  <a:latin typeface="Times New Roman" panose="02020603050405020304" pitchFamily="18" charset="0"/>
                  <a:ea typeface="+mn-ea"/>
                  <a:cs typeface="+mn-cs"/>
                </a:rPr>
              </a:br>
              <a:r>
                <a:rPr kumimoji="1" lang="en-US" altLang="en-US" sz="2400" b="0" i="0" u="none" strike="noStrike" kern="1200" cap="none" spc="0" normalizeH="0" baseline="0" noProof="0" smtClean="0">
                  <a:ln>
                    <a:noFill/>
                  </a:ln>
                  <a:solidFill>
                    <a:srgbClr val="FFFFFF"/>
                  </a:solidFill>
                  <a:effectLst/>
                  <a:uLnTx/>
                  <a:uFillTx/>
                  <a:latin typeface="Times New Roman" panose="02020603050405020304" pitchFamily="18" charset="0"/>
                  <a:ea typeface="+mn-ea"/>
                  <a:cs typeface="+mn-cs"/>
                </a:rPr>
                <a:t> is too large!</a:t>
              </a:r>
            </a:p>
          </p:txBody>
        </p:sp>
        <p:sp>
          <p:nvSpPr>
            <p:cNvPr id="58377" name="Line 7"/>
            <p:cNvSpPr>
              <a:spLocks noChangeShapeType="1"/>
            </p:cNvSpPr>
            <p:nvPr/>
          </p:nvSpPr>
          <p:spPr bwMode="auto">
            <a:xfrm>
              <a:off x="1515" y="3076"/>
              <a:ext cx="811" cy="151"/>
            </a:xfrm>
            <a:prstGeom prst="line">
              <a:avLst/>
            </a:prstGeom>
            <a:noFill/>
            <a:ln w="57150">
              <a:solidFill>
                <a:srgbClr val="F32907"/>
              </a:solidFill>
              <a:round/>
              <a:headEnd type="triangle" w="med" len="me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en-GB" sz="2400" b="0" i="0" u="none" strike="noStrike" kern="1200" cap="none" spc="0" normalizeH="0" baseline="0" noProof="0" smtClean="0">
                <a:ln>
                  <a:noFill/>
                </a:ln>
                <a:solidFill>
                  <a:srgbClr val="FFFFFF"/>
                </a:solidFill>
                <a:effectLst/>
                <a:uLnTx/>
                <a:uFillTx/>
                <a:latin typeface="Times New Roman" panose="02020603050405020304" pitchFamily="18" charset="0"/>
                <a:ea typeface="+mn-ea"/>
                <a:cs typeface="+mn-cs"/>
              </a:endParaRPr>
            </a:p>
          </p:txBody>
        </p:sp>
      </p:grpSp>
    </p:spTree>
    <p:extLst>
      <p:ext uri="{BB962C8B-B14F-4D97-AF65-F5344CB8AC3E}">
        <p14:creationId xmlns:p14="http://schemas.microsoft.com/office/powerpoint/2010/main" val="316471865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a:xfrm>
            <a:off x="914400" y="228600"/>
            <a:ext cx="6705600" cy="685800"/>
          </a:xfrm>
        </p:spPr>
        <p:txBody>
          <a:bodyPr/>
          <a:lstStyle/>
          <a:p>
            <a:r>
              <a:rPr lang="en-US" altLang="en-US" sz="3200" dirty="0" smtClean="0"/>
              <a:t>Orbit Correction (Operator Panel)</a:t>
            </a:r>
          </a:p>
        </p:txBody>
      </p:sp>
      <p:pic>
        <p:nvPicPr>
          <p:cNvPr id="59396" name="Picture 3" descr="micado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066800"/>
            <a:ext cx="7600950" cy="558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900627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2"/>
          <p:cNvSpPr>
            <a:spLocks noGrp="1" noChangeArrowheads="1"/>
          </p:cNvSpPr>
          <p:nvPr>
            <p:ph type="title"/>
          </p:nvPr>
        </p:nvSpPr>
        <p:spPr>
          <a:xfrm>
            <a:off x="828675" y="203200"/>
            <a:ext cx="7772400" cy="495300"/>
          </a:xfrm>
        </p:spPr>
        <p:txBody>
          <a:bodyPr/>
          <a:lstStyle/>
          <a:p>
            <a:r>
              <a:rPr lang="en-US" altLang="en-US" smtClean="0"/>
              <a:t>Orbit Correction (Detail)</a:t>
            </a:r>
          </a:p>
        </p:txBody>
      </p:sp>
      <p:pic>
        <p:nvPicPr>
          <p:cNvPr id="60420" name="Picture 3" descr="micado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66788"/>
            <a:ext cx="8585200"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46" name="Oval 6"/>
          <p:cNvSpPr>
            <a:spLocks noChangeArrowheads="1"/>
          </p:cNvSpPr>
          <p:nvPr/>
        </p:nvSpPr>
        <p:spPr bwMode="auto">
          <a:xfrm>
            <a:off x="2528888" y="2165350"/>
            <a:ext cx="376237" cy="3670300"/>
          </a:xfrm>
          <a:prstGeom prst="ellipse">
            <a:avLst/>
          </a:prstGeom>
          <a:noFill/>
          <a:ln w="28575">
            <a:solidFill>
              <a:srgbClr val="9933FF"/>
            </a:solidFill>
            <a:round/>
            <a:headEnd/>
            <a:tailEnd/>
          </a:ln>
          <a:extLst>
            <a:ext uri="{909E8E84-426E-40DD-AFC4-6F175D3DCCD1}">
              <a14:hiddenFill xmlns:a14="http://schemas.microsoft.com/office/drawing/2010/main">
                <a:solidFill>
                  <a:srgbClr val="FFFFFF"/>
                </a:solidFill>
              </a14:hiddenFill>
            </a:ext>
          </a:extLst>
        </p:spPr>
        <p:txBody>
          <a:bodyPr wrap="none" lIns="90000" tIns="46800" rIns="90000" bIns="46800" anchor="ctr"/>
          <a:lstStyle>
            <a:lvl1pPr>
              <a:spcBef>
                <a:spcPct val="20000"/>
              </a:spcBef>
              <a:buChar char="•"/>
              <a:defRPr kumimoji="1" sz="2800">
                <a:solidFill>
                  <a:srgbClr val="FFCC00"/>
                </a:solidFill>
                <a:latin typeface="Times New Roman" panose="02020603050405020304" pitchFamily="18" charset="0"/>
              </a:defRPr>
            </a:lvl1pPr>
            <a:lvl2pPr marL="742950" indent="-285750">
              <a:spcBef>
                <a:spcPct val="20000"/>
              </a:spcBef>
              <a:buFont typeface="Symbol" panose="05050102010706020507" pitchFamily="18" charset="2"/>
              <a:buChar char="®"/>
              <a:defRPr kumimoji="1" sz="2400">
                <a:solidFill>
                  <a:schemeClr val="tx1"/>
                </a:solidFill>
                <a:latin typeface="Times New Roman" panose="02020603050405020304" pitchFamily="18" charset="0"/>
              </a:defRPr>
            </a:lvl2pPr>
            <a:lvl3pPr marL="1143000" indent="-228600">
              <a:spcBef>
                <a:spcPct val="20000"/>
              </a:spcBef>
              <a:buChar char="•"/>
              <a:defRPr kumimoji="1" sz="2400">
                <a:solidFill>
                  <a:schemeClr val="tx1"/>
                </a:solidFill>
                <a:latin typeface="Times New Roman" panose="02020603050405020304" pitchFamily="18" charset="0"/>
              </a:defRPr>
            </a:lvl3pPr>
            <a:lvl4pPr marL="1600200" indent="-228600">
              <a:spcBef>
                <a:spcPct val="20000"/>
              </a:spcBef>
              <a:buChar char="–"/>
              <a:defRPr kumimoji="1" sz="2000">
                <a:solidFill>
                  <a:schemeClr val="tx1"/>
                </a:solidFill>
                <a:latin typeface="Times New Roman" panose="02020603050405020304" pitchFamily="18" charset="0"/>
              </a:defRPr>
            </a:lvl4pPr>
            <a:lvl5pPr marL="2057400" indent="-228600">
              <a:spcBef>
                <a:spcPct val="20000"/>
              </a:spcBef>
              <a:buChar char="»"/>
              <a:defRPr kumimoji="1"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defRPr>
            </a:lvl9pPr>
          </a:lstStyle>
          <a:p>
            <a:pPr marL="0" marR="0" lvl="0" indent="0" algn="l" defTabSz="914400" rtl="0" eaLnBrk="0" fontAlgn="base" latinLnBrk="0" hangingPunct="0">
              <a:lnSpc>
                <a:spcPct val="90000"/>
              </a:lnSpc>
              <a:spcBef>
                <a:spcPct val="20000"/>
              </a:spcBef>
              <a:spcAft>
                <a:spcPct val="0"/>
              </a:spcAft>
              <a:buClrTx/>
              <a:buSzTx/>
              <a:buFontTx/>
              <a:buChar char="•"/>
              <a:tabLst/>
              <a:defRPr/>
            </a:pPr>
            <a:endParaRPr kumimoji="1" lang="en-US" altLang="en-US" sz="2400" b="0" i="0" u="none" strike="noStrike" kern="1200" cap="none" spc="0" normalizeH="0" baseline="0" noProof="0" smtClean="0">
              <a:ln>
                <a:noFill/>
              </a:ln>
              <a:solidFill>
                <a:srgbClr val="FFFFFF"/>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18166944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317446"/>
                                        </p:tgtEl>
                                        <p:attrNameLst>
                                          <p:attrName>style.visibility</p:attrName>
                                        </p:attrNameLst>
                                      </p:cBhvr>
                                      <p:to>
                                        <p:strVal val="visible"/>
                                      </p:to>
                                    </p:set>
                                    <p:anim calcmode="lin" valueType="num">
                                      <p:cBhvr>
                                        <p:cTn id="7" dur="1000" fill="hold"/>
                                        <p:tgtEl>
                                          <p:spTgt spid="317446"/>
                                        </p:tgtEl>
                                        <p:attrNameLst>
                                          <p:attrName>ppt_w</p:attrName>
                                        </p:attrNameLst>
                                      </p:cBhvr>
                                      <p:tavLst>
                                        <p:tav tm="0">
                                          <p:val>
                                            <p:strVal val="#ppt_w+.3"/>
                                          </p:val>
                                        </p:tav>
                                        <p:tav tm="100000">
                                          <p:val>
                                            <p:strVal val="#ppt_w"/>
                                          </p:val>
                                        </p:tav>
                                      </p:tavLst>
                                    </p:anim>
                                    <p:anim calcmode="lin" valueType="num">
                                      <p:cBhvr>
                                        <p:cTn id="8" dur="1000" fill="hold"/>
                                        <p:tgtEl>
                                          <p:spTgt spid="317446"/>
                                        </p:tgtEl>
                                        <p:attrNameLst>
                                          <p:attrName>ppt_h</p:attrName>
                                        </p:attrNameLst>
                                      </p:cBhvr>
                                      <p:tavLst>
                                        <p:tav tm="0">
                                          <p:val>
                                            <p:strVal val="#ppt_h"/>
                                          </p:val>
                                        </p:tav>
                                        <p:tav tm="100000">
                                          <p:val>
                                            <p:strVal val="#ppt_h"/>
                                          </p:val>
                                        </p:tav>
                                      </p:tavLst>
                                    </p:anim>
                                    <p:animEffect transition="in" filter="fade">
                                      <p:cBhvr>
                                        <p:cTn id="9" dur="1000"/>
                                        <p:tgtEl>
                                          <p:spTgt spid="317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39</a:t>
            </a:fld>
            <a:endParaRPr lang="en-US"/>
          </a:p>
        </p:txBody>
      </p:sp>
      <p:sp>
        <p:nvSpPr>
          <p:cNvPr id="4" name="TextBox 3"/>
          <p:cNvSpPr txBox="1"/>
          <p:nvPr/>
        </p:nvSpPr>
        <p:spPr>
          <a:xfrm>
            <a:off x="1447800" y="381000"/>
            <a:ext cx="6705600" cy="523220"/>
          </a:xfrm>
          <a:prstGeom prst="rect">
            <a:avLst/>
          </a:prstGeom>
          <a:noFill/>
        </p:spPr>
        <p:txBody>
          <a:bodyPr wrap="square" rtlCol="0">
            <a:spAutoFit/>
          </a:bodyPr>
          <a:lstStyle/>
          <a:p>
            <a:r>
              <a:rPr lang="en-GB" sz="2800" dirty="0" smtClean="0"/>
              <a:t>Courant – Snyder formalism / </a:t>
            </a:r>
            <a:r>
              <a:rPr lang="en-GB" sz="2400" dirty="0" smtClean="0"/>
              <a:t>Twiss parameters</a:t>
            </a:r>
            <a:endParaRPr lang="en-GB" sz="2400" dirty="0"/>
          </a:p>
        </p:txBody>
      </p:sp>
      <p:sp>
        <p:nvSpPr>
          <p:cNvPr id="5" name="TextBox 4"/>
          <p:cNvSpPr txBox="1"/>
          <p:nvPr/>
        </p:nvSpPr>
        <p:spPr>
          <a:xfrm>
            <a:off x="1219200" y="1066800"/>
            <a:ext cx="6172200"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Same beam dynamics</a:t>
            </a:r>
          </a:p>
          <a:p>
            <a:pPr marL="285750" indent="-285750">
              <a:buFont typeface="Arial" panose="020B0604020202020204" pitchFamily="34" charset="0"/>
              <a:buChar char="•"/>
            </a:pPr>
            <a:r>
              <a:rPr lang="en-GB" sz="1600" dirty="0" smtClean="0"/>
              <a:t>Introduced in the late 50’s by </a:t>
            </a:r>
          </a:p>
          <a:p>
            <a:pPr marL="285750" indent="-285750">
              <a:buFont typeface="Arial" panose="020B0604020202020204" pitchFamily="34" charset="0"/>
              <a:buChar char="•"/>
            </a:pPr>
            <a:r>
              <a:rPr lang="en-GB" sz="1600" dirty="0" smtClean="0"/>
              <a:t>The classical way to parametrize the evolution of the phase space ellipse along the accelerator</a:t>
            </a:r>
            <a:endParaRPr lang="en-GB" sz="1600" dirty="0"/>
          </a:p>
        </p:txBody>
      </p:sp>
      <mc:AlternateContent xmlns:mc="http://schemas.openxmlformats.org/markup-compatibility/2006" xmlns:a14="http://schemas.microsoft.com/office/drawing/2010/main">
        <mc:Choice Requires="a14">
          <p:sp>
            <p:nvSpPr>
              <p:cNvPr id="6" name="TextBox 5"/>
              <p:cNvSpPr txBox="1"/>
              <p:nvPr/>
            </p:nvSpPr>
            <p:spPr>
              <a:xfrm>
                <a:off x="1052286" y="2143037"/>
                <a:ext cx="6477000" cy="4214295"/>
              </a:xfrm>
              <a:prstGeom prst="rect">
                <a:avLst/>
              </a:prstGeom>
              <a:solidFill>
                <a:schemeClr val="tx2">
                  <a:lumMod val="20000"/>
                  <a:lumOff val="80000"/>
                </a:schemeClr>
              </a:solidFill>
            </p:spPr>
            <p:txBody>
              <a:bodyPr wrap="square" rtlCol="0">
                <a:spAutoFit/>
              </a:bodyPr>
              <a:lstStyle/>
              <a:p>
                <a:pPr algn="ctr"/>
                <a:r>
                  <a:rPr lang="en-GB" sz="2400" dirty="0" smtClean="0"/>
                  <a:t>Basic concept of this formalism:</a:t>
                </a:r>
              </a:p>
              <a:p>
                <a:pPr algn="ctr"/>
                <a:r>
                  <a:rPr lang="en-GB" dirty="0" smtClean="0"/>
                  <a:t/>
                </a:r>
                <a:br>
                  <a:rPr lang="en-GB" dirty="0" smtClean="0"/>
                </a:br>
                <a:r>
                  <a:rPr lang="en-GB" sz="1600" dirty="0" smtClean="0"/>
                  <a:t>1) Write the transfer matrix in this form (2 dimensional case):</a:t>
                </a:r>
              </a:p>
              <a:p>
                <a:pPr/>
                <a:r>
                  <a:rPr lang="en-GB" sz="1600" dirty="0" smtClean="0"/>
                  <a:t> </a:t>
                </a:r>
                <a:r>
                  <a:rPr lang="en-GB" sz="1600" b="0" i="1" dirty="0" smtClean="0">
                    <a:latin typeface="Cambria Math" panose="02040503050406030204" pitchFamily="18" charset="0"/>
                  </a:rPr>
                  <a:t/>
                </a:r>
                <a:br>
                  <a:rPr lang="en-GB" sz="1600" b="0" i="1" dirty="0" smtClean="0">
                    <a:latin typeface="Cambria Math" panose="02040503050406030204" pitchFamily="18" charset="0"/>
                  </a:rPr>
                </a:b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rPr>
                        <m:t>𝑀</m:t>
                      </m:r>
                      <m:r>
                        <a:rPr lang="en-GB" sz="1600" b="0" i="1" smtClean="0">
                          <a:latin typeface="Cambria Math" panose="02040503050406030204" pitchFamily="18" charset="0"/>
                        </a:rPr>
                        <m:t>=</m:t>
                      </m:r>
                      <m:r>
                        <a:rPr lang="en-GB" sz="1600" b="0" i="1" smtClean="0">
                          <a:latin typeface="Cambria Math" panose="02040503050406030204" pitchFamily="18" charset="0"/>
                        </a:rPr>
                        <m:t>𝐼</m:t>
                      </m:r>
                      <m:r>
                        <a:rPr lang="en-GB" sz="1600" b="0" i="1" smtClean="0">
                          <a:latin typeface="Cambria Math" panose="02040503050406030204" pitchFamily="18" charset="0"/>
                        </a:rPr>
                        <m:t> </m:t>
                      </m:r>
                      <m:r>
                        <a:rPr lang="en-GB" sz="1600" b="0" i="1" smtClean="0">
                          <a:latin typeface="Cambria Math" panose="02040503050406030204" pitchFamily="18" charset="0"/>
                        </a:rPr>
                        <m:t>𝑐𝑜𝑠</m:t>
                      </m:r>
                      <m:r>
                        <a:rPr lang="en-GB" sz="1600" b="0" i="1" smtClean="0">
                          <a:latin typeface="Cambria Math" panose="02040503050406030204" pitchFamily="18" charset="0"/>
                          <a:ea typeface="Cambria Math" panose="02040503050406030204" pitchFamily="18" charset="0"/>
                        </a:rPr>
                        <m:t>𝜇</m:t>
                      </m:r>
                      <m:r>
                        <a:rPr lang="en-GB" sz="1600" b="0" i="1" smtClean="0">
                          <a:latin typeface="Cambria Math" panose="02040503050406030204" pitchFamily="18" charset="0"/>
                          <a:ea typeface="Cambria Math" panose="02040503050406030204" pitchFamily="18" charset="0"/>
                        </a:rPr>
                        <m:t>+</m:t>
                      </m:r>
                      <m:r>
                        <a:rPr lang="en-GB" sz="1600" b="0" i="1" smtClean="0">
                          <a:latin typeface="Cambria Math" panose="02040503050406030204" pitchFamily="18" charset="0"/>
                          <a:ea typeface="Cambria Math" panose="02040503050406030204" pitchFamily="18" charset="0"/>
                        </a:rPr>
                        <m:t>𝑆</m:t>
                      </m:r>
                      <m:r>
                        <a:rPr lang="en-GB" sz="1600" b="0" i="1" smtClean="0">
                          <a:latin typeface="Cambria Math" panose="02040503050406030204" pitchFamily="18" charset="0"/>
                          <a:ea typeface="Cambria Math" panose="02040503050406030204" pitchFamily="18" charset="0"/>
                        </a:rPr>
                        <m:t> ∙</m:t>
                      </m:r>
                      <m:r>
                        <a:rPr lang="en-GB" sz="1600" b="0" i="1" smtClean="0">
                          <a:latin typeface="Cambria Math" panose="02040503050406030204" pitchFamily="18" charset="0"/>
                          <a:ea typeface="Cambria Math" panose="02040503050406030204" pitchFamily="18" charset="0"/>
                        </a:rPr>
                        <m:t>𝐴</m:t>
                      </m:r>
                      <m:r>
                        <a:rPr lang="en-GB" sz="1600" b="0" i="1" smtClean="0">
                          <a:latin typeface="Cambria Math" panose="02040503050406030204" pitchFamily="18" charset="0"/>
                          <a:ea typeface="Cambria Math" panose="02040503050406030204" pitchFamily="18" charset="0"/>
                        </a:rPr>
                        <m:t> </m:t>
                      </m:r>
                      <m:r>
                        <a:rPr lang="en-GB" sz="1600" b="0" i="1" smtClean="0">
                          <a:latin typeface="Cambria Math" panose="02040503050406030204" pitchFamily="18" charset="0"/>
                          <a:ea typeface="Cambria Math" panose="02040503050406030204" pitchFamily="18" charset="0"/>
                        </a:rPr>
                        <m:t>𝑠𝑖𝑛</m:t>
                      </m:r>
                      <m:r>
                        <a:rPr lang="en-GB" sz="1600" b="0" i="1" smtClean="0">
                          <a:latin typeface="Cambria Math" panose="02040503050406030204" pitchFamily="18" charset="0"/>
                          <a:ea typeface="Cambria Math" panose="02040503050406030204" pitchFamily="18" charset="0"/>
                        </a:rPr>
                        <m:t>𝜇</m:t>
                      </m:r>
                    </m:oMath>
                  </m:oMathPara>
                </a14:m>
                <a:endParaRPr lang="en-GB" sz="1600" b="0" i="1" dirty="0" smtClean="0">
                  <a:latin typeface="Cambria Math" panose="02040503050406030204" pitchFamily="18" charset="0"/>
                  <a:ea typeface="Cambria Math" panose="02040503050406030204" pitchFamily="18" charset="0"/>
                </a:endParaRPr>
              </a:p>
              <a:p>
                <a:endParaRPr lang="en-GB" sz="1600" b="0" i="1" dirty="0" smtClean="0">
                  <a:latin typeface="Cambria Math" panose="02040503050406030204" pitchFamily="18" charset="0"/>
                  <a:ea typeface="Cambria Math" panose="02040503050406030204" pitchFamily="18" charset="0"/>
                </a:endParaRPr>
              </a:p>
              <a:p>
                <a:r>
                  <a:rPr lang="en-GB" sz="1600" dirty="0" smtClean="0"/>
                  <a:t>I =</a:t>
                </a:r>
                <a14:m>
                  <m:oMath xmlns:m="http://schemas.openxmlformats.org/officeDocument/2006/math">
                    <m:d>
                      <m:dPr>
                        <m:ctrlPr>
                          <a:rPr lang="en-GB" sz="1600" i="1" smtClean="0">
                            <a:latin typeface="Cambria Math" panose="02040503050406030204" pitchFamily="18" charset="0"/>
                          </a:rPr>
                        </m:ctrlPr>
                      </m:dPr>
                      <m:e>
                        <m:m>
                          <m:mPr>
                            <m:mcs>
                              <m:mc>
                                <m:mcPr>
                                  <m:count m:val="2"/>
                                  <m:mcJc m:val="center"/>
                                </m:mcPr>
                              </m:mc>
                            </m:mcs>
                            <m:ctrlPr>
                              <a:rPr lang="en-GB" sz="1600" i="1" smtClean="0">
                                <a:latin typeface="Cambria Math" panose="02040503050406030204" pitchFamily="18" charset="0"/>
                              </a:rPr>
                            </m:ctrlPr>
                          </m:mPr>
                          <m:mr>
                            <m:e>
                              <m:r>
                                <m:rPr>
                                  <m:brk m:alnAt="7"/>
                                </m:rPr>
                                <a:rPr lang="en-GB" sz="1600" b="0" i="1" smtClean="0">
                                  <a:latin typeface="Cambria Math" panose="02040503050406030204" pitchFamily="18" charset="0"/>
                                </a:rPr>
                                <m:t>1</m:t>
                              </m:r>
                            </m:e>
                            <m:e>
                              <m:r>
                                <a:rPr lang="en-GB" sz="1600" b="0" i="1" smtClean="0">
                                  <a:latin typeface="Cambria Math" panose="02040503050406030204" pitchFamily="18" charset="0"/>
                                </a:rPr>
                                <m:t>0</m:t>
                              </m:r>
                            </m:e>
                          </m:mr>
                          <m:mr>
                            <m:e>
                              <m:r>
                                <a:rPr lang="en-GB" sz="1600" b="0" i="1" smtClean="0">
                                  <a:latin typeface="Cambria Math" panose="02040503050406030204" pitchFamily="18" charset="0"/>
                                </a:rPr>
                                <m:t>0</m:t>
                              </m:r>
                            </m:e>
                            <m:e>
                              <m:r>
                                <a:rPr lang="en-GB" sz="1600" b="0" i="1" smtClean="0">
                                  <a:latin typeface="Cambria Math" panose="02040503050406030204" pitchFamily="18" charset="0"/>
                                </a:rPr>
                                <m:t>1</m:t>
                              </m:r>
                            </m:e>
                          </m:mr>
                        </m:m>
                      </m:e>
                    </m:d>
                    <m:r>
                      <a:rPr lang="en-GB" sz="1600" b="0" i="0" smtClean="0">
                        <a:latin typeface="Cambria Math" panose="02040503050406030204" pitchFamily="18" charset="0"/>
                      </a:rPr>
                      <m:t>;   </m:t>
                    </m:r>
                    <m:r>
                      <m:rPr>
                        <m:sty m:val="p"/>
                      </m:rPr>
                      <a:rPr lang="en-GB" sz="1600" b="0" i="0" smtClean="0">
                        <a:latin typeface="Cambria Math" panose="02040503050406030204" pitchFamily="18" charset="0"/>
                      </a:rPr>
                      <m:t>S</m:t>
                    </m:r>
                    <m:r>
                      <a:rPr lang="en-GB" sz="1600" b="0" i="0" smtClean="0">
                        <a:latin typeface="Cambria Math" panose="02040503050406030204" pitchFamily="18" charset="0"/>
                      </a:rPr>
                      <m:t>= </m:t>
                    </m:r>
                    <m:d>
                      <m:dPr>
                        <m:ctrlPr>
                          <a:rPr lang="en-GB" sz="1600" b="0" i="1" smtClean="0">
                            <a:latin typeface="Cambria Math" panose="02040503050406030204" pitchFamily="18" charset="0"/>
                          </a:rPr>
                        </m:ctrlPr>
                      </m:dPr>
                      <m:e>
                        <m:m>
                          <m:mPr>
                            <m:mcs>
                              <m:mc>
                                <m:mcPr>
                                  <m:count m:val="2"/>
                                  <m:mcJc m:val="center"/>
                                </m:mcPr>
                              </m:mc>
                            </m:mcs>
                            <m:ctrlPr>
                              <a:rPr lang="en-GB" sz="1600" b="0" i="1" smtClean="0">
                                <a:latin typeface="Cambria Math" panose="02040503050406030204" pitchFamily="18" charset="0"/>
                              </a:rPr>
                            </m:ctrlPr>
                          </m:mPr>
                          <m:mr>
                            <m:e>
                              <m:r>
                                <m:rPr>
                                  <m:brk m:alnAt="7"/>
                                </m:rPr>
                                <a:rPr lang="en-GB" sz="1600" b="0" i="1" smtClean="0">
                                  <a:latin typeface="Cambria Math" panose="02040503050406030204" pitchFamily="18" charset="0"/>
                                </a:rPr>
                                <m:t>0</m:t>
                              </m:r>
                            </m:e>
                            <m:e>
                              <m:r>
                                <a:rPr lang="en-GB" sz="1600" b="0" i="1" smtClean="0">
                                  <a:latin typeface="Cambria Math" panose="02040503050406030204" pitchFamily="18" charset="0"/>
                                </a:rPr>
                                <m:t>1</m:t>
                              </m:r>
                            </m:e>
                          </m:mr>
                          <m:mr>
                            <m:e>
                              <m:r>
                                <a:rPr lang="en-GB" sz="1600" b="0" i="1" smtClean="0">
                                  <a:latin typeface="Cambria Math" panose="02040503050406030204" pitchFamily="18" charset="0"/>
                                </a:rPr>
                                <m:t>−1</m:t>
                              </m:r>
                            </m:e>
                            <m:e>
                              <m:r>
                                <a:rPr lang="en-GB" sz="1600" b="0" i="1" smtClean="0">
                                  <a:latin typeface="Cambria Math" panose="02040503050406030204" pitchFamily="18" charset="0"/>
                                </a:rPr>
                                <m:t>0</m:t>
                              </m:r>
                            </m:e>
                          </m:mr>
                        </m:m>
                      </m:e>
                    </m:d>
                  </m:oMath>
                </a14:m>
                <a:r>
                  <a:rPr lang="en-GB" sz="1600" dirty="0" smtClean="0"/>
                  <a:t>;  A= </a:t>
                </a:r>
                <a14:m>
                  <m:oMath xmlns:m="http://schemas.openxmlformats.org/officeDocument/2006/math">
                    <m:d>
                      <m:dPr>
                        <m:ctrlPr>
                          <a:rPr lang="en-GB" sz="1600" i="1" smtClean="0">
                            <a:latin typeface="Cambria Math" panose="02040503050406030204" pitchFamily="18" charset="0"/>
                          </a:rPr>
                        </m:ctrlPr>
                      </m:dPr>
                      <m:e>
                        <m:m>
                          <m:mPr>
                            <m:mcs>
                              <m:mc>
                                <m:mcPr>
                                  <m:count m:val="2"/>
                                  <m:mcJc m:val="center"/>
                                </m:mcPr>
                              </m:mc>
                            </m:mcs>
                            <m:ctrlPr>
                              <a:rPr lang="en-GB" sz="1600" i="1" smtClean="0">
                                <a:latin typeface="Cambria Math" panose="02040503050406030204" pitchFamily="18" charset="0"/>
                              </a:rPr>
                            </m:ctrlPr>
                          </m:mPr>
                          <m:mr>
                            <m:e>
                              <m:r>
                                <m:rPr>
                                  <m:brk m:alnAt="7"/>
                                </m:rPr>
                                <a:rPr lang="en-GB" sz="1600" i="1" smtClean="0">
                                  <a:latin typeface="Cambria Math" panose="02040503050406030204" pitchFamily="18" charset="0"/>
                                  <a:ea typeface="Cambria Math" panose="02040503050406030204" pitchFamily="18" charset="0"/>
                                </a:rPr>
                                <m:t>𝛾</m:t>
                              </m:r>
                            </m:e>
                            <m:e>
                              <m:r>
                                <a:rPr lang="en-GB" sz="1600" i="1" smtClean="0">
                                  <a:latin typeface="Cambria Math" panose="02040503050406030204" pitchFamily="18" charset="0"/>
                                  <a:ea typeface="Cambria Math" panose="02040503050406030204" pitchFamily="18" charset="0"/>
                                </a:rPr>
                                <m:t>𝛼</m:t>
                              </m:r>
                            </m:e>
                          </m:mr>
                          <m:mr>
                            <m:e>
                              <m:r>
                                <a:rPr lang="en-GB" sz="1600" i="1" smtClean="0">
                                  <a:latin typeface="Cambria Math" panose="02040503050406030204" pitchFamily="18" charset="0"/>
                                  <a:ea typeface="Cambria Math" panose="02040503050406030204" pitchFamily="18" charset="0"/>
                                </a:rPr>
                                <m:t>𝛼</m:t>
                              </m:r>
                            </m:e>
                            <m:e>
                              <m:r>
                                <a:rPr lang="en-GB" sz="1600" i="1" smtClean="0">
                                  <a:latin typeface="Cambria Math" panose="02040503050406030204" pitchFamily="18" charset="0"/>
                                  <a:ea typeface="Cambria Math" panose="02040503050406030204" pitchFamily="18" charset="0"/>
                                </a:rPr>
                                <m:t>𝛽</m:t>
                              </m:r>
                            </m:e>
                          </m:mr>
                        </m:m>
                      </m:e>
                    </m:d>
                  </m:oMath>
                </a14:m>
                <a:endParaRPr lang="en-GB" sz="1600" dirty="0" smtClean="0"/>
              </a:p>
              <a:p>
                <a:endParaRPr lang="en-GB" sz="1600" dirty="0"/>
              </a:p>
              <a:p>
                <a:r>
                  <a:rPr lang="en-GB" sz="1600" dirty="0" smtClean="0"/>
                  <a:t>2) M must be symplectic </a:t>
                </a:r>
                <a:r>
                  <a:rPr lang="en-GB" sz="1600" dirty="0" smtClean="0">
                    <a:sym typeface="Wingdings" panose="05000000000000000000" pitchFamily="2" charset="2"/>
                  </a:rPr>
                  <a:t> </a:t>
                </a:r>
                <a14:m>
                  <m:oMath xmlns:m="http://schemas.openxmlformats.org/officeDocument/2006/math">
                    <m:r>
                      <a:rPr lang="en-GB" sz="1600" i="1" smtClean="0">
                        <a:latin typeface="Cambria Math" panose="02040503050406030204" pitchFamily="18" charset="0"/>
                        <a:ea typeface="Cambria Math" panose="02040503050406030204" pitchFamily="18" charset="0"/>
                        <a:sym typeface="Wingdings" panose="05000000000000000000" pitchFamily="2" charset="2"/>
                      </a:rPr>
                      <m:t>𝛽𝛾</m:t>
                    </m:r>
                    <m:r>
                      <a:rPr lang="en-GB" sz="1600" b="0" i="1" smtClean="0">
                        <a:latin typeface="Cambria Math" panose="02040503050406030204" pitchFamily="18" charset="0"/>
                        <a:ea typeface="Cambria Math" panose="02040503050406030204" pitchFamily="18" charset="0"/>
                        <a:sym typeface="Wingdings" panose="05000000000000000000" pitchFamily="2" charset="2"/>
                      </a:rPr>
                      <m:t> − </m:t>
                    </m:r>
                    <m:sSup>
                      <m:sSupPr>
                        <m:ctrlPr>
                          <a:rPr lang="en-GB" sz="1600" b="0" i="1" smtClean="0">
                            <a:latin typeface="Cambria Math" panose="02040503050406030204" pitchFamily="18" charset="0"/>
                            <a:ea typeface="Cambria Math" panose="02040503050406030204" pitchFamily="18" charset="0"/>
                            <a:sym typeface="Wingdings" panose="05000000000000000000" pitchFamily="2" charset="2"/>
                          </a:rPr>
                        </m:ctrlPr>
                      </m:sSupPr>
                      <m:e>
                        <m:r>
                          <a:rPr lang="en-GB" sz="1600" b="0" i="1" smtClean="0">
                            <a:latin typeface="Cambria Math" panose="02040503050406030204" pitchFamily="18" charset="0"/>
                            <a:ea typeface="Cambria Math" panose="02040503050406030204" pitchFamily="18" charset="0"/>
                            <a:sym typeface="Wingdings" panose="05000000000000000000" pitchFamily="2" charset="2"/>
                          </a:rPr>
                          <m:t>𝛼</m:t>
                        </m:r>
                      </m:e>
                      <m:sup>
                        <m:r>
                          <a:rPr lang="en-GB" sz="1600" b="0" i="1" smtClean="0">
                            <a:latin typeface="Cambria Math" panose="02040503050406030204" pitchFamily="18" charset="0"/>
                            <a:ea typeface="Cambria Math" panose="02040503050406030204" pitchFamily="18" charset="0"/>
                            <a:sym typeface="Wingdings" panose="05000000000000000000" pitchFamily="2" charset="2"/>
                          </a:rPr>
                          <m:t>2</m:t>
                        </m:r>
                      </m:sup>
                    </m:sSup>
                  </m:oMath>
                </a14:m>
                <a:r>
                  <a:rPr lang="en-GB" sz="1600" dirty="0" smtClean="0"/>
                  <a:t> = 1</a:t>
                </a:r>
              </a:p>
              <a:p>
                <a:endParaRPr lang="en-GB" sz="1600" dirty="0"/>
              </a:p>
              <a:p>
                <a:r>
                  <a:rPr lang="en-GB" sz="1600" dirty="0" smtClean="0"/>
                  <a:t>3) Four parameters: </a:t>
                </a:r>
                <a14:m>
                  <m:oMath xmlns:m="http://schemas.openxmlformats.org/officeDocument/2006/math">
                    <m:r>
                      <a:rPr lang="en-GB" sz="1600" i="1" smtClean="0">
                        <a:latin typeface="Cambria Math" panose="02040503050406030204" pitchFamily="18" charset="0"/>
                        <a:ea typeface="Cambria Math" panose="02040503050406030204" pitchFamily="18" charset="0"/>
                      </a:rPr>
                      <m:t>𝛼</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𝑠</m:t>
                        </m:r>
                      </m:e>
                    </m:d>
                    <m:r>
                      <a:rPr lang="en-GB" sz="1600" b="0" i="1" smtClean="0">
                        <a:latin typeface="Cambria Math" panose="02040503050406030204" pitchFamily="18" charset="0"/>
                        <a:ea typeface="Cambria Math" panose="02040503050406030204" pitchFamily="18" charset="0"/>
                      </a:rPr>
                      <m:t>; </m:t>
                    </m:r>
                    <m:r>
                      <a:rPr lang="en-GB" sz="1600" b="0" i="1" smtClean="0">
                        <a:latin typeface="Cambria Math" panose="02040503050406030204" pitchFamily="18" charset="0"/>
                        <a:ea typeface="Cambria Math" panose="02040503050406030204" pitchFamily="18" charset="0"/>
                      </a:rPr>
                      <m:t>𝛽</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𝑠</m:t>
                        </m:r>
                      </m:e>
                    </m:d>
                    <m:r>
                      <a:rPr lang="en-GB" sz="1600" b="0" i="1" smtClean="0">
                        <a:latin typeface="Cambria Math" panose="02040503050406030204" pitchFamily="18" charset="0"/>
                        <a:ea typeface="Cambria Math" panose="02040503050406030204" pitchFamily="18" charset="0"/>
                      </a:rPr>
                      <m:t>; </m:t>
                    </m:r>
                    <m:r>
                      <a:rPr lang="en-GB" sz="1600" b="0" i="1" smtClean="0">
                        <a:latin typeface="Cambria Math" panose="02040503050406030204" pitchFamily="18" charset="0"/>
                        <a:ea typeface="Cambria Math" panose="02040503050406030204" pitchFamily="18" charset="0"/>
                      </a:rPr>
                      <m:t>𝛾</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𝑠</m:t>
                        </m:r>
                      </m:e>
                    </m:d>
                    <m:r>
                      <a:rPr lang="en-GB" sz="1600" b="0" i="1" smtClean="0">
                        <a:latin typeface="Cambria Math" panose="02040503050406030204" pitchFamily="18" charset="0"/>
                        <a:ea typeface="Cambria Math" panose="02040503050406030204" pitchFamily="18" charset="0"/>
                      </a:rPr>
                      <m:t>𝑎𝑛𝑑</m:t>
                    </m:r>
                    <m:r>
                      <a:rPr lang="en-GB" sz="1600" b="0" i="1" smtClean="0">
                        <a:latin typeface="Cambria Math" panose="02040503050406030204" pitchFamily="18" charset="0"/>
                        <a:ea typeface="Cambria Math" panose="02040503050406030204" pitchFamily="18" charset="0"/>
                      </a:rPr>
                      <m:t> </m:t>
                    </m:r>
                    <m:r>
                      <a:rPr lang="en-GB" sz="1600" b="0" i="1" smtClean="0">
                        <a:latin typeface="Cambria Math" panose="02040503050406030204" pitchFamily="18" charset="0"/>
                        <a:ea typeface="Cambria Math" panose="02040503050406030204" pitchFamily="18" charset="0"/>
                      </a:rPr>
                      <m:t>𝜇</m:t>
                    </m:r>
                    <m:d>
                      <m:dPr>
                        <m:ctrlPr>
                          <a:rPr lang="en-GB" sz="1600" b="0" i="1" smtClean="0">
                            <a:latin typeface="Cambria Math" panose="02040503050406030204" pitchFamily="18" charset="0"/>
                            <a:ea typeface="Cambria Math" panose="02040503050406030204" pitchFamily="18" charset="0"/>
                          </a:rPr>
                        </m:ctrlPr>
                      </m:dPr>
                      <m:e>
                        <m:r>
                          <a:rPr lang="en-GB" sz="1600" b="0" i="1" smtClean="0">
                            <a:latin typeface="Cambria Math" panose="02040503050406030204" pitchFamily="18" charset="0"/>
                            <a:ea typeface="Cambria Math" panose="02040503050406030204" pitchFamily="18" charset="0"/>
                          </a:rPr>
                          <m:t>𝑠</m:t>
                        </m:r>
                      </m:e>
                    </m:d>
                  </m:oMath>
                </a14:m>
                <a:r>
                  <a:rPr lang="en-GB" sz="1600" dirty="0" smtClean="0"/>
                  <a:t>, with one interrelation (2)</a:t>
                </a:r>
                <a:br>
                  <a:rPr lang="en-GB" sz="1600" dirty="0" smtClean="0"/>
                </a:br>
                <a:r>
                  <a:rPr lang="en-GB" sz="1600" dirty="0" smtClean="0"/>
                  <a:t>	</a:t>
                </a:r>
                <a:r>
                  <a:rPr lang="en-GB" sz="1600" dirty="0" smtClean="0">
                    <a:sym typeface="Wingdings" panose="05000000000000000000" pitchFamily="2" charset="2"/>
                  </a:rPr>
                  <a:t> Three independent variables</a:t>
                </a:r>
              </a:p>
              <a:p>
                <a:endParaRPr lang="en-GB" sz="1600" dirty="0"/>
              </a:p>
              <a:p>
                <a:r>
                  <a:rPr lang="en-GB" sz="1600" dirty="0"/>
                  <a:t>4</a:t>
                </a:r>
                <a:r>
                  <a:rPr lang="en-GB" sz="1600" dirty="0" smtClean="0"/>
                  <a:t>) Again, the preserved action variable J describes an ellipse in phase-space:</a:t>
                </a:r>
              </a:p>
              <a:p>
                <a:pPr algn="ctr"/>
                <a14:m>
                  <m:oMath xmlns:m="http://schemas.openxmlformats.org/officeDocument/2006/math">
                    <m:r>
                      <a:rPr lang="en-GB" sz="1600" b="0" i="1" smtClean="0">
                        <a:latin typeface="Cambria Math" panose="02040503050406030204" pitchFamily="18" charset="0"/>
                        <a:ea typeface="Cambria Math" panose="02040503050406030204" pitchFamily="18" charset="0"/>
                      </a:rPr>
                      <m:t>𝐽</m:t>
                    </m:r>
                    <m:r>
                      <a:rPr lang="en-GB" sz="1600" b="0" i="1" smtClean="0">
                        <a:latin typeface="Cambria Math" panose="02040503050406030204" pitchFamily="18" charset="0"/>
                        <a:ea typeface="Cambria Math" panose="02040503050406030204" pitchFamily="18" charset="0"/>
                      </a:rPr>
                      <m:t>= </m:t>
                    </m:r>
                    <m:f>
                      <m:fPr>
                        <m:ctrlPr>
                          <a:rPr lang="en-GB" sz="1600" b="0" i="1" smtClean="0">
                            <a:latin typeface="Cambria Math" panose="02040503050406030204" pitchFamily="18" charset="0"/>
                            <a:ea typeface="Cambria Math" panose="02040503050406030204" pitchFamily="18" charset="0"/>
                          </a:rPr>
                        </m:ctrlPr>
                      </m:fPr>
                      <m:num>
                        <m:r>
                          <a:rPr lang="en-GB" sz="1600" b="0" i="1" smtClean="0">
                            <a:latin typeface="Cambria Math" panose="02040503050406030204" pitchFamily="18" charset="0"/>
                            <a:ea typeface="Cambria Math" panose="02040503050406030204" pitchFamily="18" charset="0"/>
                          </a:rPr>
                          <m:t>1</m:t>
                        </m:r>
                      </m:num>
                      <m:den>
                        <m:r>
                          <a:rPr lang="en-GB" sz="1600" b="0" i="1" smtClean="0">
                            <a:latin typeface="Cambria Math" panose="02040503050406030204" pitchFamily="18" charset="0"/>
                            <a:ea typeface="Cambria Math" panose="02040503050406030204" pitchFamily="18" charset="0"/>
                          </a:rPr>
                          <m:t>2</m:t>
                        </m:r>
                      </m:den>
                    </m:f>
                  </m:oMath>
                </a14:m>
                <a:r>
                  <a:rPr lang="en-GB" sz="1600" dirty="0" smtClean="0">
                    <a:latin typeface="Cambria Math" panose="02040503050406030204" pitchFamily="18" charset="0"/>
                    <a:ea typeface="Cambria Math" panose="02040503050406030204" pitchFamily="18" charset="0"/>
                  </a:rPr>
                  <a:t> ( </a:t>
                </a:r>
                <a14:m>
                  <m:oMath xmlns:m="http://schemas.openxmlformats.org/officeDocument/2006/math">
                    <m:r>
                      <a:rPr lang="en-GB" sz="1600" i="1" smtClean="0">
                        <a:latin typeface="Cambria Math" panose="02040503050406030204" pitchFamily="18" charset="0"/>
                        <a:ea typeface="Cambria Math" panose="02040503050406030204" pitchFamily="18" charset="0"/>
                      </a:rPr>
                      <m:t>𝛾</m:t>
                    </m:r>
                    <m:sSup>
                      <m:sSupPr>
                        <m:ctrlPr>
                          <a:rPr lang="en-GB" sz="160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𝑥</m:t>
                        </m:r>
                      </m:e>
                      <m:sup>
                        <m:r>
                          <a:rPr lang="en-GB" sz="1600" b="0" i="1" smtClean="0">
                            <a:latin typeface="Cambria Math" panose="02040503050406030204" pitchFamily="18" charset="0"/>
                            <a:ea typeface="Cambria Math" panose="02040503050406030204" pitchFamily="18" charset="0"/>
                          </a:rPr>
                          <m:t>2</m:t>
                        </m:r>
                      </m:sup>
                    </m:sSup>
                  </m:oMath>
                </a14:m>
                <a:r>
                  <a:rPr lang="en-GB" sz="1600" dirty="0" smtClean="0">
                    <a:latin typeface="Cambria Math" panose="02040503050406030204" pitchFamily="18" charset="0"/>
                    <a:ea typeface="Cambria Math" panose="02040503050406030204" pitchFamily="18" charset="0"/>
                  </a:rPr>
                  <a:t>+ </a:t>
                </a:r>
                <a14:m>
                  <m:oMath xmlns:m="http://schemas.openxmlformats.org/officeDocument/2006/math">
                    <m:r>
                      <a:rPr lang="en-GB" sz="1600" b="0" i="1" smtClean="0">
                        <a:latin typeface="Cambria Math" panose="02040503050406030204" pitchFamily="18" charset="0"/>
                        <a:ea typeface="Cambria Math" panose="02040503050406030204" pitchFamily="18" charset="0"/>
                      </a:rPr>
                      <m:t>2</m:t>
                    </m:r>
                    <m:r>
                      <a:rPr lang="en-GB" sz="1600" b="0" i="1" smtClean="0">
                        <a:latin typeface="Cambria Math" panose="02040503050406030204" pitchFamily="18" charset="0"/>
                        <a:ea typeface="Cambria Math" panose="02040503050406030204" pitchFamily="18" charset="0"/>
                      </a:rPr>
                      <m:t>𝛼</m:t>
                    </m:r>
                    <m:r>
                      <a:rPr lang="en-GB" sz="1600" b="0" i="1" smtClean="0">
                        <a:latin typeface="Cambria Math" panose="02040503050406030204" pitchFamily="18" charset="0"/>
                        <a:ea typeface="Cambria Math" panose="02040503050406030204" pitchFamily="18" charset="0"/>
                      </a:rPr>
                      <m:t>𝑥</m:t>
                    </m:r>
                  </m:oMath>
                </a14:m>
                <a:r>
                  <a:rPr lang="en-GB" sz="1600" dirty="0" smtClean="0">
                    <a:latin typeface="Cambria Math" panose="02040503050406030204" pitchFamily="18" charset="0"/>
                    <a:ea typeface="Cambria Math" panose="02040503050406030204" pitchFamily="18" charset="0"/>
                  </a:rPr>
                  <a:t>p + </a:t>
                </a:r>
                <a14:m>
                  <m:oMath xmlns:m="http://schemas.openxmlformats.org/officeDocument/2006/math">
                    <m:r>
                      <a:rPr lang="en-GB" sz="1600" i="1" smtClean="0">
                        <a:latin typeface="Cambria Math" panose="02040503050406030204" pitchFamily="18" charset="0"/>
                        <a:ea typeface="Cambria Math" panose="02040503050406030204" pitchFamily="18" charset="0"/>
                      </a:rPr>
                      <m:t>𝛽</m:t>
                    </m:r>
                    <m:sSup>
                      <m:sSupPr>
                        <m:ctrlPr>
                          <a:rPr lang="en-GB" sz="160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𝑝</m:t>
                        </m:r>
                      </m:e>
                      <m:sup>
                        <m:r>
                          <a:rPr lang="en-GB" sz="1600" b="0" i="1" smtClean="0">
                            <a:latin typeface="Cambria Math" panose="02040503050406030204" pitchFamily="18" charset="0"/>
                            <a:ea typeface="Cambria Math" panose="02040503050406030204" pitchFamily="18" charset="0"/>
                          </a:rPr>
                          <m:t>2</m:t>
                        </m:r>
                      </m:sup>
                    </m:sSup>
                  </m:oMath>
                </a14:m>
                <a:r>
                  <a:rPr lang="en-GB" sz="1600" dirty="0" smtClean="0">
                    <a:latin typeface="Cambria Math" panose="02040503050406030204" pitchFamily="18" charset="0"/>
                    <a:ea typeface="Cambria Math" panose="02040503050406030204" pitchFamily="18" charset="0"/>
                  </a:rPr>
                  <a:t>)</a:t>
                </a:r>
                <a:endParaRPr lang="en-GB" sz="1600" dirty="0">
                  <a:latin typeface="Cambria Math" panose="02040503050406030204" pitchFamily="18" charset="0"/>
                  <a:ea typeface="Cambria Math" panose="02040503050406030204"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052286" y="2143037"/>
                <a:ext cx="6477000" cy="4214295"/>
              </a:xfrm>
              <a:prstGeom prst="rect">
                <a:avLst/>
              </a:prstGeom>
              <a:blipFill rotWithShape="0">
                <a:blip r:embed="rId2"/>
                <a:stretch>
                  <a:fillRect l="-565" t="-1158"/>
                </a:stretch>
              </a:blipFill>
            </p:spPr>
            <p:txBody>
              <a:bodyPr/>
              <a:lstStyle/>
              <a:p>
                <a:r>
                  <a:rPr lang="en-GB">
                    <a:noFill/>
                  </a:rPr>
                  <a:t> </a:t>
                </a:r>
              </a:p>
            </p:txBody>
          </p:sp>
        </mc:Fallback>
      </mc:AlternateContent>
    </p:spTree>
    <p:extLst>
      <p:ext uri="{BB962C8B-B14F-4D97-AF65-F5344CB8AC3E}">
        <p14:creationId xmlns:p14="http://schemas.microsoft.com/office/powerpoint/2010/main" val="1629014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28800" y="3352800"/>
            <a:ext cx="3962400" cy="635607"/>
          </a:xfrm>
          <a:prstGeom prst="rect">
            <a:avLst/>
          </a:prstGeom>
          <a:solidFill>
            <a:schemeClr val="accent1">
              <a:lumMod val="40000"/>
              <a:lumOff val="60000"/>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685800" y="5562600"/>
            <a:ext cx="4724400" cy="533400"/>
          </a:xfrm>
          <a:prstGeom prst="rect">
            <a:avLst/>
          </a:prstGeom>
          <a:solidFill>
            <a:schemeClr val="tx2">
              <a:lumMod val="20000"/>
              <a:lumOff val="80000"/>
              <a:alpha val="50000"/>
            </a:schemeClr>
          </a:solidFill>
          <a:ln>
            <a:solidFill>
              <a:schemeClr val="accent1">
                <a:shade val="50000"/>
              </a:schemeClr>
            </a:solidFill>
          </a:ln>
        </p:spPr>
        <p:txBody>
          <a:bodyPr wrap="square" rtlCol="0">
            <a:spAutoFit/>
          </a:bodyPr>
          <a:lstStyle/>
          <a:p>
            <a:endParaRPr lang="en-GB" dirty="0"/>
          </a:p>
        </p:txBody>
      </p:sp>
      <p:sp>
        <p:nvSpPr>
          <p:cNvPr id="2" name="Footer Placeholder 1"/>
          <p:cNvSpPr>
            <a:spLocks noGrp="1"/>
          </p:cNvSpPr>
          <p:nvPr>
            <p:ph type="ftr" sz="quarter" idx="11"/>
          </p:nvPr>
        </p:nvSpPr>
        <p:spPr/>
        <p:txBody>
          <a:bodyPr/>
          <a:lstStyle/>
          <a:p>
            <a:r>
              <a:rPr lang="en-US" dirty="0" err="1" smtClean="0"/>
              <a:t>H.Schmickler</a:t>
            </a:r>
            <a:r>
              <a:rPr lang="en-US" dirty="0" smtClean="0"/>
              <a:t>, CERN</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4</a:t>
            </a:fld>
            <a:endParaRPr lang="en-US"/>
          </a:p>
        </p:txBody>
      </p:sp>
      <p:sp>
        <p:nvSpPr>
          <p:cNvPr id="4" name="TextBox 3"/>
          <p:cNvSpPr txBox="1"/>
          <p:nvPr/>
        </p:nvSpPr>
        <p:spPr>
          <a:xfrm>
            <a:off x="1752600" y="397924"/>
            <a:ext cx="6019800" cy="646331"/>
          </a:xfrm>
          <a:prstGeom prst="rect">
            <a:avLst/>
          </a:prstGeom>
          <a:noFill/>
        </p:spPr>
        <p:txBody>
          <a:bodyPr wrap="square" rtlCol="0">
            <a:spAutoFit/>
          </a:bodyPr>
          <a:lstStyle/>
          <a:p>
            <a:pPr algn="ctr"/>
            <a:r>
              <a:rPr lang="en-GB" sz="3600" dirty="0" smtClean="0"/>
              <a:t>1: Relativistic particles</a:t>
            </a:r>
            <a:endParaRPr lang="en-GB" sz="3600" dirty="0"/>
          </a:p>
        </p:txBody>
      </p:sp>
      <mc:AlternateContent xmlns:mc="http://schemas.openxmlformats.org/markup-compatibility/2006" xmlns:a14="http://schemas.microsoft.com/office/drawing/2010/main">
        <mc:Choice Requires="a14">
          <p:sp>
            <p:nvSpPr>
              <p:cNvPr id="5" name="TextBox 4"/>
              <p:cNvSpPr txBox="1"/>
              <p:nvPr/>
            </p:nvSpPr>
            <p:spPr>
              <a:xfrm>
                <a:off x="609600" y="1371600"/>
                <a:ext cx="6400800" cy="2616807"/>
              </a:xfrm>
              <a:prstGeom prst="rect">
                <a:avLst/>
              </a:prstGeom>
              <a:noFill/>
            </p:spPr>
            <p:txBody>
              <a:bodyPr wrap="square" rtlCol="0">
                <a:spAutoFit/>
              </a:bodyPr>
              <a:lstStyle/>
              <a:p>
                <a:r>
                  <a:rPr lang="en-GB" dirty="0" smtClean="0"/>
                  <a:t>Conservation of transverse momentum</a:t>
                </a:r>
              </a:p>
              <a:p>
                <a:pPr marL="285750" indent="-285750">
                  <a:buFont typeface="Wingdings" panose="05000000000000000000" pitchFamily="2" charset="2"/>
                  <a:buChar char="à"/>
                </a:pPr>
                <a:r>
                  <a:rPr lang="en-GB" dirty="0" smtClean="0">
                    <a:sym typeface="Wingdings" panose="05000000000000000000" pitchFamily="2" charset="2"/>
                  </a:rPr>
                  <a:t>A moving object in its frame S’  has a mass  m’ = </a:t>
                </a:r>
                <a14:m>
                  <m:oMath xmlns:m="http://schemas.openxmlformats.org/officeDocument/2006/math">
                    <m:f>
                      <m:fPr>
                        <m:type m:val="skw"/>
                        <m:ctrlPr>
                          <a:rPr lang="en-GB" i="1" smtClean="0">
                            <a:latin typeface="Cambria Math" panose="02040503050406030204" pitchFamily="18" charset="0"/>
                            <a:sym typeface="Wingdings" panose="05000000000000000000" pitchFamily="2" charset="2"/>
                          </a:rPr>
                        </m:ctrlPr>
                      </m:fPr>
                      <m:num>
                        <m:r>
                          <a:rPr lang="en-GB" b="0" i="1" smtClean="0">
                            <a:latin typeface="Cambria Math" panose="02040503050406030204" pitchFamily="18" charset="0"/>
                            <a:sym typeface="Wingdings" panose="05000000000000000000" pitchFamily="2" charset="2"/>
                          </a:rPr>
                          <m:t>𝑚</m:t>
                        </m:r>
                      </m:num>
                      <m:den>
                        <m:r>
                          <a:rPr lang="en-GB" i="1" smtClean="0">
                            <a:latin typeface="Cambria Math" panose="02040503050406030204" pitchFamily="18" charset="0"/>
                            <a:ea typeface="Cambria Math" panose="02040503050406030204" pitchFamily="18" charset="0"/>
                            <a:sym typeface="Wingdings" panose="05000000000000000000" pitchFamily="2" charset="2"/>
                          </a:rPr>
                          <m:t>𝛾</m:t>
                        </m:r>
                      </m:den>
                    </m:f>
                  </m:oMath>
                </a14:m>
                <a:r>
                  <a:rPr lang="en-GB" dirty="0" smtClean="0"/>
                  <a:t> </a:t>
                </a:r>
              </a:p>
              <a:p>
                <a:endParaRPr lang="en-GB" dirty="0"/>
              </a:p>
              <a:p>
                <a:r>
                  <a:rPr lang="en-GB" dirty="0" smtClean="0"/>
                  <a:t>Or  </a:t>
                </a:r>
                <a14:m>
                  <m:oMath xmlns:m="http://schemas.openxmlformats.org/officeDocument/2006/math">
                    <m:r>
                      <a:rPr lang="en-GB" b="0" i="1" smtClean="0">
                        <a:latin typeface="Cambria Math" panose="02040503050406030204" pitchFamily="18" charset="0"/>
                      </a:rPr>
                      <m:t>𝑚</m:t>
                    </m:r>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𝛾</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0</m:t>
                        </m:r>
                      </m:sub>
                    </m:sSub>
                  </m:oMath>
                </a14:m>
                <a:r>
                  <a:rPr lang="en-GB" dirty="0" smtClean="0"/>
                  <a:t> </a:t>
                </a:r>
                <a14:m>
                  <m:oMath xmlns:m="http://schemas.openxmlformats.org/officeDocument/2006/math">
                    <m:r>
                      <a:rPr lang="en-GB" b="0" i="1" dirty="0" smtClean="0">
                        <a:latin typeface="Cambria Math" panose="02040503050406030204" pitchFamily="18" charset="0"/>
                      </a:rPr>
                      <m:t>=</m:t>
                    </m:r>
                    <m:f>
                      <m:fPr>
                        <m:ctrlPr>
                          <a:rPr lang="en-GB" b="0" i="1" dirty="0" smtClean="0">
                            <a:latin typeface="Cambria Math" panose="02040503050406030204" pitchFamily="18" charset="0"/>
                          </a:rPr>
                        </m:ctrlPr>
                      </m:fPr>
                      <m:num>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𝑚</m:t>
                            </m:r>
                          </m:e>
                          <m:sub>
                            <m:r>
                              <a:rPr lang="en-GB" i="1">
                                <a:latin typeface="Cambria Math" panose="02040503050406030204" pitchFamily="18" charset="0"/>
                                <a:ea typeface="Cambria Math" panose="02040503050406030204" pitchFamily="18" charset="0"/>
                              </a:rPr>
                              <m:t>0</m:t>
                            </m:r>
                          </m:sub>
                        </m:sSub>
                      </m:num>
                      <m:den>
                        <m:rad>
                          <m:radPr>
                            <m:degHide m:val="on"/>
                            <m:ctrlPr>
                              <a:rPr lang="en-GB" b="0" i="1" dirty="0" smtClean="0">
                                <a:latin typeface="Cambria Math" panose="02040503050406030204" pitchFamily="18" charset="0"/>
                              </a:rPr>
                            </m:ctrlPr>
                          </m:radPr>
                          <m:deg/>
                          <m:e>
                            <m:r>
                              <a:rPr lang="en-GB" b="0" i="1" dirty="0" smtClean="0">
                                <a:latin typeface="Cambria Math" panose="02040503050406030204" pitchFamily="18" charset="0"/>
                              </a:rPr>
                              <m:t>1−(</m:t>
                            </m:r>
                            <m:sSup>
                              <m:sSupPr>
                                <m:ctrlPr>
                                  <a:rPr lang="en-GB" b="0" i="1" dirty="0" smtClean="0">
                                    <a:latin typeface="Cambria Math" panose="02040503050406030204" pitchFamily="18" charset="0"/>
                                  </a:rPr>
                                </m:ctrlPr>
                              </m:sSupPr>
                              <m:e>
                                <m:f>
                                  <m:fPr>
                                    <m:ctrlPr>
                                      <a:rPr lang="en-GB" b="0" i="1" dirty="0" smtClean="0">
                                        <a:latin typeface="Cambria Math" panose="02040503050406030204" pitchFamily="18" charset="0"/>
                                      </a:rPr>
                                    </m:ctrlPr>
                                  </m:fPr>
                                  <m:num>
                                    <m:r>
                                      <a:rPr lang="en-GB" b="0" i="1" dirty="0" smtClean="0">
                                        <a:latin typeface="Cambria Math" panose="02040503050406030204" pitchFamily="18" charset="0"/>
                                      </a:rPr>
                                      <m:t>𝑣</m:t>
                                    </m:r>
                                  </m:num>
                                  <m:den>
                                    <m:r>
                                      <a:rPr lang="en-GB" b="0" i="1" dirty="0" smtClean="0">
                                        <a:latin typeface="Cambria Math" panose="02040503050406030204" pitchFamily="18" charset="0"/>
                                      </a:rPr>
                                      <m:t>𝑐</m:t>
                                    </m:r>
                                  </m:den>
                                </m:f>
                                <m:r>
                                  <a:rPr lang="en-GB" b="0" i="1" dirty="0" smtClean="0">
                                    <a:latin typeface="Cambria Math" panose="02040503050406030204" pitchFamily="18" charset="0"/>
                                  </a:rPr>
                                  <m:t>)</m:t>
                                </m:r>
                              </m:e>
                              <m:sup>
                                <m:r>
                                  <a:rPr lang="en-GB" b="0" i="1" dirty="0" smtClean="0">
                                    <a:latin typeface="Cambria Math" panose="02040503050406030204" pitchFamily="18" charset="0"/>
                                  </a:rPr>
                                  <m:t>2</m:t>
                                </m:r>
                              </m:sup>
                            </m:sSup>
                          </m:e>
                        </m:rad>
                      </m:den>
                    </m:f>
                    <m:r>
                      <a:rPr lang="en-GB" i="1" dirty="0" smtClean="0">
                        <a:solidFill>
                          <a:srgbClr val="7030A0"/>
                        </a:solidFill>
                        <a:latin typeface="Cambria Math" panose="02040503050406030204" pitchFamily="18" charset="0"/>
                        <a:ea typeface="Cambria Math" panose="02040503050406030204" pitchFamily="18" charset="0"/>
                      </a:rPr>
                      <m:t>≅</m:t>
                    </m:r>
                    <m:sSub>
                      <m:sSubPr>
                        <m:ctrlPr>
                          <a:rPr lang="en-GB" i="1">
                            <a:solidFill>
                              <a:srgbClr val="7030A0"/>
                            </a:solidFill>
                            <a:latin typeface="Cambria Math" panose="02040503050406030204" pitchFamily="18" charset="0"/>
                            <a:ea typeface="Cambria Math" panose="02040503050406030204" pitchFamily="18" charset="0"/>
                          </a:rPr>
                        </m:ctrlPr>
                      </m:sSubPr>
                      <m:e>
                        <m:r>
                          <a:rPr lang="en-GB" i="1">
                            <a:solidFill>
                              <a:srgbClr val="7030A0"/>
                            </a:solidFill>
                            <a:latin typeface="Cambria Math" panose="02040503050406030204" pitchFamily="18" charset="0"/>
                            <a:ea typeface="Cambria Math" panose="02040503050406030204" pitchFamily="18" charset="0"/>
                          </a:rPr>
                          <m:t>𝑚</m:t>
                        </m:r>
                      </m:e>
                      <m:sub>
                        <m:r>
                          <a:rPr lang="en-GB" i="1">
                            <a:solidFill>
                              <a:srgbClr val="7030A0"/>
                            </a:solidFill>
                            <a:latin typeface="Cambria Math" panose="02040503050406030204" pitchFamily="18" charset="0"/>
                            <a:ea typeface="Cambria Math" panose="02040503050406030204" pitchFamily="18" charset="0"/>
                          </a:rPr>
                          <m:t>0</m:t>
                        </m:r>
                      </m:sub>
                    </m:sSub>
                  </m:oMath>
                </a14:m>
                <a:r>
                  <a:rPr lang="en-GB" dirty="0" smtClean="0">
                    <a:solidFill>
                      <a:srgbClr val="7030A0"/>
                    </a:solidFill>
                  </a:rPr>
                  <a:t>+ </a:t>
                </a:r>
                <a14:m>
                  <m:oMath xmlns:m="http://schemas.openxmlformats.org/officeDocument/2006/math">
                    <m:f>
                      <m:fPr>
                        <m:ctrlPr>
                          <a:rPr lang="en-GB" i="1" smtClean="0">
                            <a:solidFill>
                              <a:srgbClr val="7030A0"/>
                            </a:solidFill>
                            <a:latin typeface="Cambria Math" panose="02040503050406030204" pitchFamily="18" charset="0"/>
                          </a:rPr>
                        </m:ctrlPr>
                      </m:fPr>
                      <m:num>
                        <m:r>
                          <a:rPr lang="en-GB" b="0" i="1" smtClean="0">
                            <a:solidFill>
                              <a:srgbClr val="7030A0"/>
                            </a:solidFill>
                            <a:latin typeface="Cambria Math" panose="02040503050406030204" pitchFamily="18" charset="0"/>
                          </a:rPr>
                          <m:t>1</m:t>
                        </m:r>
                      </m:num>
                      <m:den>
                        <m:r>
                          <a:rPr lang="en-GB" b="0" i="1" smtClean="0">
                            <a:solidFill>
                              <a:srgbClr val="7030A0"/>
                            </a:solidFill>
                            <a:latin typeface="Cambria Math" panose="02040503050406030204" pitchFamily="18" charset="0"/>
                          </a:rPr>
                          <m:t>2</m:t>
                        </m:r>
                      </m:den>
                    </m:f>
                    <m:sSub>
                      <m:sSubPr>
                        <m:ctrlPr>
                          <a:rPr lang="en-GB" i="1">
                            <a:solidFill>
                              <a:srgbClr val="7030A0"/>
                            </a:solidFill>
                            <a:latin typeface="Cambria Math" panose="02040503050406030204" pitchFamily="18" charset="0"/>
                            <a:ea typeface="Cambria Math" panose="02040503050406030204" pitchFamily="18" charset="0"/>
                          </a:rPr>
                        </m:ctrlPr>
                      </m:sSubPr>
                      <m:e>
                        <m:r>
                          <a:rPr lang="en-GB" i="1">
                            <a:solidFill>
                              <a:srgbClr val="7030A0"/>
                            </a:solidFill>
                            <a:latin typeface="Cambria Math" panose="02040503050406030204" pitchFamily="18" charset="0"/>
                            <a:ea typeface="Cambria Math" panose="02040503050406030204" pitchFamily="18" charset="0"/>
                          </a:rPr>
                          <m:t>𝑚</m:t>
                        </m:r>
                      </m:e>
                      <m:sub>
                        <m:r>
                          <a:rPr lang="en-GB" i="1">
                            <a:solidFill>
                              <a:srgbClr val="7030A0"/>
                            </a:solidFill>
                            <a:latin typeface="Cambria Math" panose="02040503050406030204" pitchFamily="18" charset="0"/>
                            <a:ea typeface="Cambria Math" panose="02040503050406030204" pitchFamily="18" charset="0"/>
                          </a:rPr>
                          <m:t>0</m:t>
                        </m:r>
                      </m:sub>
                    </m:sSub>
                    <m:sSup>
                      <m:sSupPr>
                        <m:ctrlPr>
                          <a:rPr lang="en-GB" i="1" smtClean="0">
                            <a:solidFill>
                              <a:srgbClr val="7030A0"/>
                            </a:solidFill>
                            <a:latin typeface="Cambria Math" panose="02040503050406030204" pitchFamily="18" charset="0"/>
                            <a:ea typeface="Cambria Math" panose="02040503050406030204" pitchFamily="18" charset="0"/>
                          </a:rPr>
                        </m:ctrlPr>
                      </m:sSupPr>
                      <m:e>
                        <m:r>
                          <a:rPr lang="en-GB" b="0" i="1" smtClean="0">
                            <a:solidFill>
                              <a:srgbClr val="7030A0"/>
                            </a:solidFill>
                            <a:latin typeface="Cambria Math" panose="02040503050406030204" pitchFamily="18" charset="0"/>
                            <a:ea typeface="Cambria Math" panose="02040503050406030204" pitchFamily="18" charset="0"/>
                          </a:rPr>
                          <m:t>𝑣</m:t>
                        </m:r>
                      </m:e>
                      <m:sup>
                        <m:r>
                          <a:rPr lang="en-GB" b="0" i="1" smtClean="0">
                            <a:solidFill>
                              <a:srgbClr val="7030A0"/>
                            </a:solidFill>
                            <a:latin typeface="Cambria Math" panose="02040503050406030204" pitchFamily="18" charset="0"/>
                            <a:ea typeface="Cambria Math" panose="02040503050406030204" pitchFamily="18" charset="0"/>
                          </a:rPr>
                          <m:t>2</m:t>
                        </m:r>
                      </m:sup>
                    </m:sSup>
                    <m:r>
                      <a:rPr lang="en-GB" b="0" i="1" smtClean="0">
                        <a:solidFill>
                          <a:srgbClr val="7030A0"/>
                        </a:solidFill>
                        <a:latin typeface="Cambria Math" panose="02040503050406030204" pitchFamily="18" charset="0"/>
                        <a:ea typeface="Cambria Math" panose="02040503050406030204" pitchFamily="18" charset="0"/>
                      </a:rPr>
                      <m:t>(</m:t>
                    </m:r>
                    <m:f>
                      <m:fPr>
                        <m:ctrlPr>
                          <a:rPr lang="en-GB" i="1" smtClean="0">
                            <a:solidFill>
                              <a:srgbClr val="7030A0"/>
                            </a:solidFill>
                            <a:latin typeface="Cambria Math" panose="02040503050406030204" pitchFamily="18" charset="0"/>
                            <a:ea typeface="Cambria Math" panose="02040503050406030204" pitchFamily="18" charset="0"/>
                          </a:rPr>
                        </m:ctrlPr>
                      </m:fPr>
                      <m:num>
                        <m:r>
                          <a:rPr lang="en-GB" b="0" i="1" smtClean="0">
                            <a:solidFill>
                              <a:srgbClr val="7030A0"/>
                            </a:solidFill>
                            <a:latin typeface="Cambria Math" panose="02040503050406030204" pitchFamily="18" charset="0"/>
                            <a:ea typeface="Cambria Math" panose="02040503050406030204" pitchFamily="18" charset="0"/>
                          </a:rPr>
                          <m:t>1</m:t>
                        </m:r>
                      </m:num>
                      <m:den>
                        <m:sSup>
                          <m:sSupPr>
                            <m:ctrlPr>
                              <a:rPr lang="en-GB" i="1" smtClean="0">
                                <a:solidFill>
                                  <a:srgbClr val="7030A0"/>
                                </a:solidFill>
                                <a:latin typeface="Cambria Math" panose="02040503050406030204" pitchFamily="18" charset="0"/>
                                <a:ea typeface="Cambria Math" panose="02040503050406030204" pitchFamily="18" charset="0"/>
                              </a:rPr>
                            </m:ctrlPr>
                          </m:sSupPr>
                          <m:e>
                            <m:r>
                              <a:rPr lang="en-GB" b="0" i="1" smtClean="0">
                                <a:solidFill>
                                  <a:srgbClr val="7030A0"/>
                                </a:solidFill>
                                <a:latin typeface="Cambria Math" panose="02040503050406030204" pitchFamily="18" charset="0"/>
                                <a:ea typeface="Cambria Math" panose="02040503050406030204" pitchFamily="18" charset="0"/>
                              </a:rPr>
                              <m:t>𝑐</m:t>
                            </m:r>
                          </m:e>
                          <m:sup>
                            <m:r>
                              <a:rPr lang="en-GB" b="0" i="1" smtClean="0">
                                <a:solidFill>
                                  <a:srgbClr val="7030A0"/>
                                </a:solidFill>
                                <a:latin typeface="Cambria Math" panose="02040503050406030204" pitchFamily="18" charset="0"/>
                                <a:ea typeface="Cambria Math" panose="02040503050406030204" pitchFamily="18" charset="0"/>
                              </a:rPr>
                              <m:t>2</m:t>
                            </m:r>
                          </m:sup>
                        </m:sSup>
                      </m:den>
                    </m:f>
                  </m:oMath>
                </a14:m>
                <a:r>
                  <a:rPr lang="en-GB" dirty="0" smtClean="0">
                    <a:solidFill>
                      <a:srgbClr val="7030A0"/>
                    </a:solidFill>
                  </a:rPr>
                  <a:t>)  </a:t>
                </a:r>
                <a:r>
                  <a:rPr lang="en-GB" sz="1200" dirty="0" smtClean="0">
                    <a:solidFill>
                      <a:srgbClr val="7030A0"/>
                    </a:solidFill>
                  </a:rPr>
                  <a:t>(approximation for small v)</a:t>
                </a:r>
              </a:p>
              <a:p>
                <a:r>
                  <a:rPr lang="en-GB" dirty="0" smtClean="0">
                    <a:solidFill>
                      <a:schemeClr val="tx1"/>
                    </a:solidFill>
                  </a:rPr>
                  <a:t>Multiplied by </a:t>
                </a:r>
                <a14:m>
                  <m:oMath xmlns:m="http://schemas.openxmlformats.org/officeDocument/2006/math">
                    <m:sSup>
                      <m:sSupPr>
                        <m:ctrlPr>
                          <a:rPr lang="en-GB"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𝑐</m:t>
                        </m:r>
                      </m:e>
                      <m:sup>
                        <m:r>
                          <a:rPr lang="en-GB" b="0" i="1" smtClean="0">
                            <a:solidFill>
                              <a:schemeClr val="tx1"/>
                            </a:solidFill>
                            <a:latin typeface="Cambria Math" panose="02040503050406030204" pitchFamily="18" charset="0"/>
                          </a:rPr>
                          <m:t>2</m:t>
                        </m:r>
                      </m:sup>
                    </m:sSup>
                  </m:oMath>
                </a14:m>
                <a:r>
                  <a:rPr lang="en-GB" dirty="0" smtClean="0">
                    <a:solidFill>
                      <a:schemeClr val="tx1"/>
                    </a:solidFill>
                  </a:rPr>
                  <a:t>:</a:t>
                </a:r>
              </a:p>
              <a:p>
                <a:endParaRPr lang="en-GB" dirty="0"/>
              </a:p>
              <a:p>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𝑚</m:t>
                      </m:r>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𝑐</m:t>
                          </m:r>
                        </m:e>
                        <m:sup>
                          <m:r>
                            <a:rPr lang="en-GB" b="0" i="1" smtClean="0">
                              <a:solidFill>
                                <a:schemeClr val="tx1"/>
                              </a:solidFill>
                              <a:latin typeface="Cambria Math" panose="02040503050406030204" pitchFamily="18" charset="0"/>
                            </a:rPr>
                            <m:t>2</m:t>
                          </m:r>
                        </m:sup>
                      </m:sSup>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ea typeface="Cambria Math" panose="02040503050406030204" pitchFamily="18" charset="0"/>
                        </a:rPr>
                        <m:t>≅ </m:t>
                      </m:r>
                      <m:sSub>
                        <m:sSubPr>
                          <m:ctrlPr>
                            <a:rPr lang="en-GB" b="0" i="1" smtClean="0">
                              <a:solidFill>
                                <a:schemeClr val="tx1"/>
                              </a:solidFill>
                              <a:latin typeface="Cambria Math" panose="02040503050406030204" pitchFamily="18" charset="0"/>
                              <a:ea typeface="Cambria Math" panose="02040503050406030204" pitchFamily="18" charset="0"/>
                            </a:rPr>
                          </m:ctrlPr>
                        </m:sSubPr>
                        <m:e>
                          <m:r>
                            <a:rPr lang="en-GB" b="0" i="1" smtClean="0">
                              <a:solidFill>
                                <a:schemeClr val="tx1"/>
                              </a:solidFill>
                              <a:latin typeface="Cambria Math" panose="02040503050406030204" pitchFamily="18" charset="0"/>
                              <a:ea typeface="Cambria Math" panose="02040503050406030204" pitchFamily="18" charset="0"/>
                            </a:rPr>
                            <m:t>𝑚</m:t>
                          </m:r>
                        </m:e>
                        <m:sub>
                          <m:r>
                            <a:rPr lang="en-GB" b="0" i="1" smtClean="0">
                              <a:solidFill>
                                <a:schemeClr val="tx1"/>
                              </a:solidFill>
                              <a:latin typeface="Cambria Math" panose="02040503050406030204" pitchFamily="18" charset="0"/>
                              <a:ea typeface="Cambria Math" panose="02040503050406030204" pitchFamily="18" charset="0"/>
                            </a:rPr>
                            <m:t>0</m:t>
                          </m:r>
                        </m:sub>
                      </m:sSub>
                      <m:sSup>
                        <m:sSupPr>
                          <m:ctrlPr>
                            <a:rPr lang="en-GB" b="0" i="1" smtClean="0">
                              <a:solidFill>
                                <a:schemeClr val="tx1"/>
                              </a:solidFill>
                              <a:latin typeface="Cambria Math" panose="02040503050406030204" pitchFamily="18" charset="0"/>
                              <a:ea typeface="Cambria Math" panose="02040503050406030204" pitchFamily="18" charset="0"/>
                            </a:rPr>
                          </m:ctrlPr>
                        </m:sSupPr>
                        <m:e>
                          <m:r>
                            <a:rPr lang="en-GB" b="0" i="1" smtClean="0">
                              <a:solidFill>
                                <a:schemeClr val="tx1"/>
                              </a:solidFill>
                              <a:latin typeface="Cambria Math" panose="02040503050406030204" pitchFamily="18" charset="0"/>
                              <a:ea typeface="Cambria Math" panose="02040503050406030204" pitchFamily="18" charset="0"/>
                            </a:rPr>
                            <m:t>𝑐</m:t>
                          </m:r>
                        </m:e>
                        <m:sup>
                          <m:r>
                            <a:rPr lang="en-GB" b="0" i="1" smtClean="0">
                              <a:solidFill>
                                <a:schemeClr val="tx1"/>
                              </a:solidFill>
                              <a:latin typeface="Cambria Math" panose="02040503050406030204" pitchFamily="18" charset="0"/>
                              <a:ea typeface="Cambria Math" panose="02040503050406030204" pitchFamily="18" charset="0"/>
                            </a:rPr>
                            <m:t>2</m:t>
                          </m:r>
                        </m:sup>
                      </m:sSup>
                      <m:r>
                        <a:rPr lang="en-GB" b="0" i="1" smtClean="0">
                          <a:solidFill>
                            <a:schemeClr val="tx1"/>
                          </a:solidFill>
                          <a:latin typeface="Cambria Math" panose="02040503050406030204" pitchFamily="18" charset="0"/>
                          <a:ea typeface="Cambria Math" panose="02040503050406030204" pitchFamily="18" charset="0"/>
                        </a:rPr>
                        <m:t>+</m:t>
                      </m:r>
                      <m:f>
                        <m:fPr>
                          <m:ctrlPr>
                            <a:rPr lang="en-GB" b="0" i="1" smtClean="0">
                              <a:solidFill>
                                <a:schemeClr val="tx1"/>
                              </a:solidFill>
                              <a:latin typeface="Cambria Math" panose="02040503050406030204" pitchFamily="18" charset="0"/>
                              <a:ea typeface="Cambria Math" panose="02040503050406030204" pitchFamily="18" charset="0"/>
                            </a:rPr>
                          </m:ctrlPr>
                        </m:fPr>
                        <m:num>
                          <m:r>
                            <a:rPr lang="en-GB" b="0" i="1" smtClean="0">
                              <a:solidFill>
                                <a:schemeClr val="tx1"/>
                              </a:solidFill>
                              <a:latin typeface="Cambria Math" panose="02040503050406030204" pitchFamily="18" charset="0"/>
                              <a:ea typeface="Cambria Math" panose="02040503050406030204" pitchFamily="18" charset="0"/>
                            </a:rPr>
                            <m:t>1</m:t>
                          </m:r>
                        </m:num>
                        <m:den>
                          <m:r>
                            <a:rPr lang="en-GB" b="0" i="1" smtClean="0">
                              <a:solidFill>
                                <a:schemeClr val="tx1"/>
                              </a:solidFill>
                              <a:latin typeface="Cambria Math" panose="02040503050406030204" pitchFamily="18" charset="0"/>
                              <a:ea typeface="Cambria Math" panose="02040503050406030204" pitchFamily="18" charset="0"/>
                            </a:rPr>
                            <m:t>2</m:t>
                          </m:r>
                        </m:den>
                      </m:f>
                      <m:sSub>
                        <m:sSubPr>
                          <m:ctrlPr>
                            <a:rPr lang="en-GB" b="0" i="1" smtClean="0">
                              <a:solidFill>
                                <a:schemeClr val="tx1"/>
                              </a:solidFill>
                              <a:latin typeface="Cambria Math" panose="02040503050406030204" pitchFamily="18" charset="0"/>
                              <a:ea typeface="Cambria Math" panose="02040503050406030204" pitchFamily="18" charset="0"/>
                            </a:rPr>
                          </m:ctrlPr>
                        </m:sSubPr>
                        <m:e>
                          <m:r>
                            <a:rPr lang="en-GB" b="0" i="1" smtClean="0">
                              <a:solidFill>
                                <a:schemeClr val="tx1"/>
                              </a:solidFill>
                              <a:latin typeface="Cambria Math" panose="02040503050406030204" pitchFamily="18" charset="0"/>
                              <a:ea typeface="Cambria Math" panose="02040503050406030204" pitchFamily="18" charset="0"/>
                            </a:rPr>
                            <m:t>𝑚</m:t>
                          </m:r>
                        </m:e>
                        <m:sub>
                          <m:r>
                            <a:rPr lang="en-GB" b="0" i="1" smtClean="0">
                              <a:solidFill>
                                <a:schemeClr val="tx1"/>
                              </a:solidFill>
                              <a:latin typeface="Cambria Math" panose="02040503050406030204" pitchFamily="18" charset="0"/>
                              <a:ea typeface="Cambria Math" panose="02040503050406030204" pitchFamily="18" charset="0"/>
                            </a:rPr>
                            <m:t>0</m:t>
                          </m:r>
                        </m:sub>
                      </m:sSub>
                      <m:sSup>
                        <m:sSupPr>
                          <m:ctrlPr>
                            <a:rPr lang="en-GB" b="0" i="1" smtClean="0">
                              <a:solidFill>
                                <a:schemeClr val="tx1"/>
                              </a:solidFill>
                              <a:latin typeface="Cambria Math" panose="02040503050406030204" pitchFamily="18" charset="0"/>
                              <a:ea typeface="Cambria Math" panose="02040503050406030204" pitchFamily="18" charset="0"/>
                            </a:rPr>
                          </m:ctrlPr>
                        </m:sSupPr>
                        <m:e>
                          <m:r>
                            <a:rPr lang="en-GB" b="0" i="1" smtClean="0">
                              <a:solidFill>
                                <a:schemeClr val="tx1"/>
                              </a:solidFill>
                              <a:latin typeface="Cambria Math" panose="02040503050406030204" pitchFamily="18" charset="0"/>
                              <a:ea typeface="Cambria Math" panose="02040503050406030204" pitchFamily="18" charset="0"/>
                            </a:rPr>
                            <m:t>𝑣</m:t>
                          </m:r>
                        </m:e>
                        <m:sup>
                          <m:r>
                            <a:rPr lang="en-GB" b="0" i="1" smtClean="0">
                              <a:solidFill>
                                <a:schemeClr val="tx1"/>
                              </a:solidFill>
                              <a:latin typeface="Cambria Math" panose="02040503050406030204" pitchFamily="18" charset="0"/>
                              <a:ea typeface="Cambria Math" panose="02040503050406030204" pitchFamily="18" charset="0"/>
                            </a:rPr>
                            <m:t>2</m:t>
                          </m:r>
                        </m:sup>
                      </m:sSup>
                      <m:r>
                        <a:rPr lang="en-GB" b="0" i="1" smtClean="0">
                          <a:solidFill>
                            <a:schemeClr val="tx1"/>
                          </a:solidFill>
                          <a:latin typeface="Cambria Math" panose="02040503050406030204" pitchFamily="18" charset="0"/>
                          <a:ea typeface="Cambria Math" panose="02040503050406030204" pitchFamily="18" charset="0"/>
                        </a:rPr>
                        <m:t>= </m:t>
                      </m:r>
                      <m:sSub>
                        <m:sSubPr>
                          <m:ctrlPr>
                            <a:rPr lang="en-GB" b="0" i="1" smtClean="0">
                              <a:solidFill>
                                <a:schemeClr val="tx1"/>
                              </a:solidFill>
                              <a:latin typeface="Cambria Math" panose="02040503050406030204" pitchFamily="18" charset="0"/>
                              <a:ea typeface="Cambria Math" panose="02040503050406030204" pitchFamily="18" charset="0"/>
                            </a:rPr>
                          </m:ctrlPr>
                        </m:sSubPr>
                        <m:e>
                          <m:r>
                            <a:rPr lang="en-GB" b="0" i="1" smtClean="0">
                              <a:solidFill>
                                <a:schemeClr val="tx1"/>
                              </a:solidFill>
                              <a:latin typeface="Cambria Math" panose="02040503050406030204" pitchFamily="18" charset="0"/>
                              <a:ea typeface="Cambria Math" panose="02040503050406030204" pitchFamily="18" charset="0"/>
                            </a:rPr>
                            <m:t>𝑚</m:t>
                          </m:r>
                        </m:e>
                        <m:sub>
                          <m:r>
                            <a:rPr lang="en-GB" b="0" i="1" smtClean="0">
                              <a:solidFill>
                                <a:schemeClr val="tx1"/>
                              </a:solidFill>
                              <a:latin typeface="Cambria Math" panose="02040503050406030204" pitchFamily="18" charset="0"/>
                              <a:ea typeface="Cambria Math" panose="02040503050406030204" pitchFamily="18" charset="0"/>
                            </a:rPr>
                            <m:t>0</m:t>
                          </m:r>
                        </m:sub>
                      </m:sSub>
                      <m:sSup>
                        <m:sSupPr>
                          <m:ctrlPr>
                            <a:rPr lang="en-GB" b="0" i="1" smtClean="0">
                              <a:solidFill>
                                <a:schemeClr val="tx1"/>
                              </a:solidFill>
                              <a:latin typeface="Cambria Math" panose="02040503050406030204" pitchFamily="18" charset="0"/>
                              <a:ea typeface="Cambria Math" panose="02040503050406030204" pitchFamily="18" charset="0"/>
                            </a:rPr>
                          </m:ctrlPr>
                        </m:sSupPr>
                        <m:e>
                          <m:r>
                            <a:rPr lang="en-GB" b="0" i="1" smtClean="0">
                              <a:solidFill>
                                <a:schemeClr val="tx1"/>
                              </a:solidFill>
                              <a:latin typeface="Cambria Math" panose="02040503050406030204" pitchFamily="18" charset="0"/>
                              <a:ea typeface="Cambria Math" panose="02040503050406030204" pitchFamily="18" charset="0"/>
                            </a:rPr>
                            <m:t>𝑐</m:t>
                          </m:r>
                        </m:e>
                        <m:sup>
                          <m:r>
                            <a:rPr lang="en-GB" b="0" i="1" smtClean="0">
                              <a:solidFill>
                                <a:schemeClr val="tx1"/>
                              </a:solidFill>
                              <a:latin typeface="Cambria Math" panose="02040503050406030204" pitchFamily="18" charset="0"/>
                              <a:ea typeface="Cambria Math" panose="02040503050406030204" pitchFamily="18" charset="0"/>
                            </a:rPr>
                            <m:t>2</m:t>
                          </m:r>
                        </m:sup>
                      </m:sSup>
                      <m:r>
                        <a:rPr lang="en-GB" b="0" i="1" smtClean="0">
                          <a:solidFill>
                            <a:schemeClr val="tx1"/>
                          </a:solidFill>
                          <a:latin typeface="Cambria Math" panose="02040503050406030204" pitchFamily="18" charset="0"/>
                          <a:ea typeface="Cambria Math" panose="02040503050406030204" pitchFamily="18" charset="0"/>
                        </a:rPr>
                        <m:t>+</m:t>
                      </m:r>
                      <m:r>
                        <a:rPr lang="en-GB" b="0" i="1" smtClean="0">
                          <a:solidFill>
                            <a:schemeClr val="tx1"/>
                          </a:solidFill>
                          <a:latin typeface="Cambria Math" panose="02040503050406030204" pitchFamily="18" charset="0"/>
                          <a:ea typeface="Cambria Math" panose="02040503050406030204" pitchFamily="18" charset="0"/>
                        </a:rPr>
                        <m:t>𝑇</m:t>
                      </m:r>
                    </m:oMath>
                  </m:oMathPara>
                </a14:m>
                <a:endParaRPr lang="en-GB"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609600" y="1371600"/>
                <a:ext cx="6400800" cy="2616807"/>
              </a:xfrm>
              <a:prstGeom prst="rect">
                <a:avLst/>
              </a:prstGeom>
              <a:blipFill rotWithShape="0">
                <a:blip r:embed="rId2"/>
                <a:stretch>
                  <a:fillRect l="-762" t="-536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09600" y="4274679"/>
                <a:ext cx="7924800" cy="1723549"/>
              </a:xfrm>
              <a:prstGeom prst="rect">
                <a:avLst/>
              </a:prstGeom>
              <a:noFill/>
            </p:spPr>
            <p:txBody>
              <a:bodyPr wrap="square" rtlCol="0">
                <a:spAutoFit/>
              </a:bodyPr>
              <a:lstStyle/>
              <a:p>
                <a:r>
                  <a:rPr lang="en-GB" dirty="0" smtClean="0"/>
                  <a:t>Interpretation:</a:t>
                </a:r>
                <a:br>
                  <a:rPr lang="en-GB" dirty="0" smtClean="0"/>
                </a:br>
                <a:r>
                  <a:rPr lang="en-GB" dirty="0" smtClean="0">
                    <a:sym typeface="Wingdings" panose="05000000000000000000" pitchFamily="2" charset="2"/>
                  </a:rPr>
                  <a:t> Total energy  </a:t>
                </a:r>
                <a14:m>
                  <m:oMath xmlns:m="http://schemas.openxmlformats.org/officeDocument/2006/math">
                    <m:r>
                      <a:rPr lang="en-GB" b="0" i="1" smtClean="0">
                        <a:latin typeface="Cambria Math" panose="02040503050406030204" pitchFamily="18" charset="0"/>
                        <a:sym typeface="Wingdings" panose="05000000000000000000" pitchFamily="2" charset="2"/>
                      </a:rPr>
                      <m:t>𝐸</m:t>
                    </m:r>
                    <m:r>
                      <a:rPr lang="en-GB" b="0" i="1" smtClean="0">
                        <a:latin typeface="Cambria Math" panose="02040503050406030204" pitchFamily="18" charset="0"/>
                        <a:sym typeface="Wingdings" panose="05000000000000000000" pitchFamily="2" charset="2"/>
                      </a:rPr>
                      <m:t> </m:t>
                    </m:r>
                    <m:r>
                      <a:rPr lang="en-GB" b="0" i="1" smtClean="0">
                        <a:latin typeface="Cambria Math" panose="02040503050406030204" pitchFamily="18" charset="0"/>
                        <a:sym typeface="Wingdings" panose="05000000000000000000" pitchFamily="2" charset="2"/>
                      </a:rPr>
                      <m:t>𝑖𝑠</m:t>
                    </m:r>
                    <m:r>
                      <a:rPr lang="en-GB" b="0" i="1" smtClean="0">
                        <a:latin typeface="Cambria Math" panose="02040503050406030204" pitchFamily="18" charset="0"/>
                        <a:sym typeface="Wingdings" panose="05000000000000000000" pitchFamily="2" charset="2"/>
                      </a:rPr>
                      <m:t>           </m:t>
                    </m:r>
                    <m:r>
                      <a:rPr lang="en-GB" b="0" i="1" smtClean="0">
                        <a:latin typeface="Cambria Math" panose="02040503050406030204" pitchFamily="18" charset="0"/>
                        <a:sym typeface="Wingdings" panose="05000000000000000000" pitchFamily="2" charset="2"/>
                      </a:rPr>
                      <m:t>𝐸</m:t>
                    </m:r>
                    <m:r>
                      <a:rPr lang="en-GB" b="0" i="1" smtClean="0">
                        <a:latin typeface="Cambria Math" panose="02040503050406030204" pitchFamily="18" charset="0"/>
                        <a:sym typeface="Wingdings" panose="05000000000000000000" pitchFamily="2" charset="2"/>
                      </a:rPr>
                      <m:t>=</m:t>
                    </m:r>
                    <m:r>
                      <a:rPr lang="en-GB" b="0" i="1" smtClean="0">
                        <a:latin typeface="Cambria Math" panose="02040503050406030204" pitchFamily="18" charset="0"/>
                        <a:sym typeface="Wingdings" panose="05000000000000000000" pitchFamily="2" charset="2"/>
                      </a:rPr>
                      <m:t>𝑚</m:t>
                    </m:r>
                    <m:r>
                      <a:rPr lang="en-GB" b="0" i="1" smtClean="0">
                        <a:latin typeface="Cambria Math" panose="02040503050406030204" pitchFamily="18" charset="0"/>
                        <a:ea typeface="Cambria Math" panose="02040503050406030204" pitchFamily="18" charset="0"/>
                        <a:sym typeface="Wingdings" panose="05000000000000000000" pitchFamily="2" charset="2"/>
                      </a:rPr>
                      <m:t>∙</m:t>
                    </m:r>
                    <m:sSup>
                      <m:sSupPr>
                        <m:ctrlPr>
                          <a:rPr lang="en-GB" b="0" i="1" smtClean="0">
                            <a:latin typeface="Cambria Math" panose="02040503050406030204" pitchFamily="18" charset="0"/>
                            <a:ea typeface="Cambria Math" panose="02040503050406030204" pitchFamily="18" charset="0"/>
                            <a:sym typeface="Wingdings" panose="05000000000000000000" pitchFamily="2" charset="2"/>
                          </a:rPr>
                        </m:ctrlPr>
                      </m:sSupPr>
                      <m:e>
                        <m:r>
                          <a:rPr lang="en-GB" b="0" i="1" smtClean="0">
                            <a:latin typeface="Cambria Math" panose="02040503050406030204" pitchFamily="18" charset="0"/>
                            <a:ea typeface="Cambria Math" panose="02040503050406030204" pitchFamily="18" charset="0"/>
                            <a:sym typeface="Wingdings" panose="05000000000000000000" pitchFamily="2" charset="2"/>
                          </a:rPr>
                          <m:t>𝑐</m:t>
                        </m:r>
                      </m:e>
                      <m:sup>
                        <m:r>
                          <a:rPr lang="en-GB" b="0" i="1" smtClean="0">
                            <a:latin typeface="Cambria Math" panose="02040503050406030204" pitchFamily="18" charset="0"/>
                            <a:ea typeface="Cambria Math" panose="02040503050406030204" pitchFamily="18" charset="0"/>
                            <a:sym typeface="Wingdings" panose="05000000000000000000" pitchFamily="2" charset="2"/>
                          </a:rPr>
                          <m:t>2</m:t>
                        </m:r>
                      </m:sup>
                    </m:sSup>
                  </m:oMath>
                </a14:m>
                <a:endParaRPr lang="en-GB" dirty="0" smtClean="0"/>
              </a:p>
              <a:p>
                <a:pPr marL="285750" indent="-285750">
                  <a:buFont typeface="Wingdings" panose="05000000000000000000" pitchFamily="2" charset="2"/>
                  <a:buChar char="à"/>
                </a:pPr>
                <a:r>
                  <a:rPr lang="en-GB" sz="1600" dirty="0" smtClean="0">
                    <a:sym typeface="Wingdings" panose="05000000000000000000" pitchFamily="2" charset="2"/>
                  </a:rPr>
                  <a:t>For small velocities the total energy is the sum of the kinetic energy plus the rest energy</a:t>
                </a:r>
              </a:p>
              <a:p>
                <a:pPr marL="285750" indent="-285750">
                  <a:buFont typeface="Wingdings" panose="05000000000000000000" pitchFamily="2" charset="2"/>
                  <a:buChar char="à"/>
                </a:pPr>
                <a:r>
                  <a:rPr lang="en-GB" dirty="0" smtClean="0">
                    <a:sym typeface="Wingdings" panose="05000000000000000000" pitchFamily="2" charset="2"/>
                  </a:rPr>
                  <a:t>Particle at rest has rest energy </a:t>
                </a:r>
                <a14:m>
                  <m:oMath xmlns:m="http://schemas.openxmlformats.org/officeDocument/2006/math">
                    <m:sSub>
                      <m:sSubPr>
                        <m:ctrlPr>
                          <a:rPr lang="en-GB" i="1" smtClean="0">
                            <a:latin typeface="Cambria Math" panose="02040503050406030204" pitchFamily="18" charset="0"/>
                            <a:sym typeface="Wingdings" panose="05000000000000000000" pitchFamily="2" charset="2"/>
                          </a:rPr>
                        </m:ctrlPr>
                      </m:sSubPr>
                      <m:e>
                        <m:r>
                          <a:rPr lang="en-GB" b="0" i="1" smtClean="0">
                            <a:latin typeface="Cambria Math" panose="02040503050406030204" pitchFamily="18" charset="0"/>
                            <a:sym typeface="Wingdings" panose="05000000000000000000" pitchFamily="2" charset="2"/>
                          </a:rPr>
                          <m:t>𝐸</m:t>
                        </m:r>
                      </m:e>
                      <m:sub>
                        <m:r>
                          <a:rPr lang="en-GB" b="0" i="1" smtClean="0">
                            <a:latin typeface="Cambria Math" panose="02040503050406030204" pitchFamily="18" charset="0"/>
                            <a:sym typeface="Wingdings" panose="05000000000000000000" pitchFamily="2" charset="2"/>
                          </a:rPr>
                          <m:t>0</m:t>
                        </m:r>
                      </m:sub>
                    </m:sSub>
                    <m:r>
                      <a:rPr lang="en-GB" i="1">
                        <a:latin typeface="Cambria Math" panose="02040503050406030204" pitchFamily="18" charset="0"/>
                        <a:sym typeface="Wingdings" panose="05000000000000000000" pitchFamily="2" charset="2"/>
                      </a:rPr>
                      <m:t>=</m:t>
                    </m:r>
                    <m:sSub>
                      <m:sSubPr>
                        <m:ctrlPr>
                          <a:rPr lang="en-GB" i="1" smtClean="0">
                            <a:solidFill>
                              <a:schemeClr val="tx1"/>
                            </a:solidFill>
                            <a:latin typeface="Cambria Math" panose="02040503050406030204" pitchFamily="18" charset="0"/>
                            <a:ea typeface="Cambria Math" panose="02040503050406030204" pitchFamily="18" charset="0"/>
                          </a:rPr>
                        </m:ctrlPr>
                      </m:sSubPr>
                      <m:e>
                        <m:r>
                          <a:rPr lang="en-GB" i="1">
                            <a:solidFill>
                              <a:schemeClr val="tx1"/>
                            </a:solidFill>
                            <a:latin typeface="Cambria Math" panose="02040503050406030204" pitchFamily="18" charset="0"/>
                            <a:ea typeface="Cambria Math" panose="02040503050406030204" pitchFamily="18" charset="0"/>
                          </a:rPr>
                          <m:t>𝑚</m:t>
                        </m:r>
                      </m:e>
                      <m:sub>
                        <m:r>
                          <a:rPr lang="en-GB" i="1">
                            <a:solidFill>
                              <a:schemeClr val="tx1"/>
                            </a:solidFill>
                            <a:latin typeface="Cambria Math" panose="02040503050406030204" pitchFamily="18" charset="0"/>
                            <a:ea typeface="Cambria Math" panose="02040503050406030204" pitchFamily="18" charset="0"/>
                          </a:rPr>
                          <m:t>0</m:t>
                        </m:r>
                      </m:sub>
                    </m:sSub>
                    <m:r>
                      <a:rPr lang="en-GB" i="1">
                        <a:latin typeface="Cambria Math" panose="02040503050406030204" pitchFamily="18" charset="0"/>
                        <a:ea typeface="Cambria Math" panose="02040503050406030204" pitchFamily="18" charset="0"/>
                        <a:sym typeface="Wingdings" panose="05000000000000000000" pitchFamily="2" charset="2"/>
                      </a:rPr>
                      <m:t>∙</m:t>
                    </m:r>
                    <m:sSup>
                      <m:sSupPr>
                        <m:ctrlPr>
                          <a:rPr lang="en-GB" i="1">
                            <a:latin typeface="Cambria Math" panose="02040503050406030204" pitchFamily="18" charset="0"/>
                            <a:ea typeface="Cambria Math" panose="02040503050406030204" pitchFamily="18" charset="0"/>
                            <a:sym typeface="Wingdings" panose="05000000000000000000" pitchFamily="2" charset="2"/>
                          </a:rPr>
                        </m:ctrlPr>
                      </m:sSupPr>
                      <m:e>
                        <m:r>
                          <a:rPr lang="en-GB" i="1">
                            <a:latin typeface="Cambria Math" panose="02040503050406030204" pitchFamily="18" charset="0"/>
                            <a:ea typeface="Cambria Math" panose="02040503050406030204" pitchFamily="18" charset="0"/>
                            <a:sym typeface="Wingdings" panose="05000000000000000000" pitchFamily="2" charset="2"/>
                          </a:rPr>
                          <m:t>𝑐</m:t>
                        </m:r>
                      </m:e>
                      <m:sup>
                        <m:r>
                          <a:rPr lang="en-GB" i="1">
                            <a:latin typeface="Cambria Math" panose="02040503050406030204" pitchFamily="18" charset="0"/>
                            <a:ea typeface="Cambria Math" panose="02040503050406030204" pitchFamily="18" charset="0"/>
                            <a:sym typeface="Wingdings" panose="05000000000000000000" pitchFamily="2" charset="2"/>
                          </a:rPr>
                          <m:t>2</m:t>
                        </m:r>
                      </m:sup>
                    </m:sSup>
                  </m:oMath>
                </a14:m>
                <a:endParaRPr lang="en-GB" dirty="0" smtClean="0"/>
              </a:p>
              <a:p>
                <a:pPr marL="285750" indent="-285750">
                  <a:buFont typeface="Wingdings" panose="05000000000000000000" pitchFamily="2" charset="2"/>
                  <a:buChar char="à"/>
                </a:pPr>
                <a:endParaRPr lang="en-GB" dirty="0"/>
              </a:p>
              <a:p>
                <a:pPr marL="285750" indent="-285750">
                  <a:buFont typeface="Wingdings" panose="05000000000000000000" pitchFamily="2" charset="2"/>
                  <a:buChar char="à"/>
                </a:pPr>
                <a:r>
                  <a:rPr lang="en-GB" b="1" dirty="0" smtClean="0"/>
                  <a:t>Always true (Einstein):  </a:t>
                </a:r>
                <a14:m>
                  <m:oMath xmlns:m="http://schemas.openxmlformats.org/officeDocument/2006/math">
                    <m:r>
                      <a:rPr lang="en-GB" b="1" i="1">
                        <a:latin typeface="Cambria Math" panose="02040503050406030204" pitchFamily="18" charset="0"/>
                        <a:sym typeface="Wingdings" panose="05000000000000000000" pitchFamily="2" charset="2"/>
                      </a:rPr>
                      <m:t>𝑬</m:t>
                    </m:r>
                    <m:r>
                      <a:rPr lang="en-GB" b="1" i="1">
                        <a:latin typeface="Cambria Math" panose="02040503050406030204" pitchFamily="18" charset="0"/>
                        <a:sym typeface="Wingdings" panose="05000000000000000000" pitchFamily="2" charset="2"/>
                      </a:rPr>
                      <m:t>=</m:t>
                    </m:r>
                    <m:r>
                      <a:rPr lang="en-GB" b="1" i="1">
                        <a:latin typeface="Cambria Math" panose="02040503050406030204" pitchFamily="18" charset="0"/>
                        <a:sym typeface="Wingdings" panose="05000000000000000000" pitchFamily="2" charset="2"/>
                      </a:rPr>
                      <m:t>𝒎</m:t>
                    </m:r>
                    <m:r>
                      <a:rPr lang="en-GB" b="1" i="1">
                        <a:latin typeface="Cambria Math" panose="02040503050406030204" pitchFamily="18" charset="0"/>
                        <a:ea typeface="Cambria Math" panose="02040503050406030204" pitchFamily="18" charset="0"/>
                        <a:sym typeface="Wingdings" panose="05000000000000000000" pitchFamily="2" charset="2"/>
                      </a:rPr>
                      <m:t>∙</m:t>
                    </m:r>
                    <m:sSup>
                      <m:sSupPr>
                        <m:ctrlPr>
                          <a:rPr lang="en-GB" b="1" i="1">
                            <a:latin typeface="Cambria Math" panose="02040503050406030204" pitchFamily="18" charset="0"/>
                            <a:ea typeface="Cambria Math" panose="02040503050406030204" pitchFamily="18" charset="0"/>
                            <a:sym typeface="Wingdings" panose="05000000000000000000" pitchFamily="2" charset="2"/>
                          </a:rPr>
                        </m:ctrlPr>
                      </m:sSupPr>
                      <m:e>
                        <m:r>
                          <a:rPr lang="en-GB" b="1" i="1">
                            <a:latin typeface="Cambria Math" panose="02040503050406030204" pitchFamily="18" charset="0"/>
                            <a:ea typeface="Cambria Math" panose="02040503050406030204" pitchFamily="18" charset="0"/>
                            <a:sym typeface="Wingdings" panose="05000000000000000000" pitchFamily="2" charset="2"/>
                          </a:rPr>
                          <m:t>𝒄</m:t>
                        </m:r>
                      </m:e>
                      <m:sup>
                        <m:r>
                          <a:rPr lang="en-GB" b="1" i="1">
                            <a:latin typeface="Cambria Math" panose="02040503050406030204" pitchFamily="18" charset="0"/>
                            <a:ea typeface="Cambria Math" panose="02040503050406030204" pitchFamily="18" charset="0"/>
                            <a:sym typeface="Wingdings" panose="05000000000000000000" pitchFamily="2" charset="2"/>
                          </a:rPr>
                          <m:t>𝟐</m:t>
                        </m:r>
                      </m:sup>
                    </m:sSup>
                  </m:oMath>
                </a14:m>
                <a:r>
                  <a:rPr lang="en-GB" b="1" dirty="0" smtClean="0"/>
                  <a:t> = </a:t>
                </a:r>
                <a14:m>
                  <m:oMath xmlns:m="http://schemas.openxmlformats.org/officeDocument/2006/math">
                    <m:r>
                      <a:rPr lang="en-GB" b="1" i="0" smtClean="0">
                        <a:latin typeface="Cambria Math" panose="02040503050406030204" pitchFamily="18" charset="0"/>
                        <a:ea typeface="Cambria Math" panose="02040503050406030204" pitchFamily="18" charset="0"/>
                        <a:sym typeface="Wingdings" panose="05000000000000000000" pitchFamily="2" charset="2"/>
                      </a:rPr>
                      <m:t> </m:t>
                    </m:r>
                    <m:r>
                      <a:rPr lang="en-GB" b="1" i="1" smtClean="0">
                        <a:latin typeface="Cambria Math" panose="02040503050406030204" pitchFamily="18" charset="0"/>
                        <a:ea typeface="Cambria Math" panose="02040503050406030204" pitchFamily="18" charset="0"/>
                        <a:sym typeface="Wingdings" panose="05000000000000000000" pitchFamily="2" charset="2"/>
                      </a:rPr>
                      <m:t>𝜸</m:t>
                    </m:r>
                    <m:sSub>
                      <m:sSubPr>
                        <m:ctrlPr>
                          <a:rPr lang="en-GB" b="1" i="1" smtClean="0">
                            <a:latin typeface="Cambria Math" panose="02040503050406030204" pitchFamily="18" charset="0"/>
                            <a:ea typeface="Cambria Math" panose="02040503050406030204" pitchFamily="18" charset="0"/>
                            <a:sym typeface="Wingdings" panose="05000000000000000000" pitchFamily="2" charset="2"/>
                          </a:rPr>
                        </m:ctrlPr>
                      </m:sSubPr>
                      <m:e>
                        <m:r>
                          <a:rPr lang="en-GB" b="1" i="1" smtClean="0">
                            <a:latin typeface="Cambria Math" panose="02040503050406030204" pitchFamily="18" charset="0"/>
                            <a:ea typeface="Cambria Math" panose="02040503050406030204" pitchFamily="18" charset="0"/>
                            <a:sym typeface="Wingdings" panose="05000000000000000000" pitchFamily="2" charset="2"/>
                          </a:rPr>
                          <m:t>𝒎</m:t>
                        </m:r>
                      </m:e>
                      <m:sub>
                        <m:r>
                          <a:rPr lang="en-GB" b="1" i="1" smtClean="0">
                            <a:latin typeface="Cambria Math" panose="02040503050406030204" pitchFamily="18" charset="0"/>
                            <a:ea typeface="Cambria Math" panose="02040503050406030204" pitchFamily="18" charset="0"/>
                            <a:sym typeface="Wingdings" panose="05000000000000000000" pitchFamily="2" charset="2"/>
                          </a:rPr>
                          <m:t>𝟎</m:t>
                        </m:r>
                      </m:sub>
                    </m:sSub>
                    <m:r>
                      <a:rPr lang="en-GB" b="1" i="1">
                        <a:latin typeface="Cambria Math" panose="02040503050406030204" pitchFamily="18" charset="0"/>
                        <a:ea typeface="Cambria Math" panose="02040503050406030204" pitchFamily="18" charset="0"/>
                        <a:sym typeface="Wingdings" panose="05000000000000000000" pitchFamily="2" charset="2"/>
                      </a:rPr>
                      <m:t>∙</m:t>
                    </m:r>
                    <m:sSup>
                      <m:sSupPr>
                        <m:ctrlPr>
                          <a:rPr lang="en-GB" b="1" i="1">
                            <a:latin typeface="Cambria Math" panose="02040503050406030204" pitchFamily="18" charset="0"/>
                            <a:ea typeface="Cambria Math" panose="02040503050406030204" pitchFamily="18" charset="0"/>
                            <a:sym typeface="Wingdings" panose="05000000000000000000" pitchFamily="2" charset="2"/>
                          </a:rPr>
                        </m:ctrlPr>
                      </m:sSupPr>
                      <m:e>
                        <m:r>
                          <a:rPr lang="en-GB" b="1" i="1">
                            <a:latin typeface="Cambria Math" panose="02040503050406030204" pitchFamily="18" charset="0"/>
                            <a:ea typeface="Cambria Math" panose="02040503050406030204" pitchFamily="18" charset="0"/>
                            <a:sym typeface="Wingdings" panose="05000000000000000000" pitchFamily="2" charset="2"/>
                          </a:rPr>
                          <m:t>𝒄</m:t>
                        </m:r>
                      </m:e>
                      <m:sup>
                        <m:r>
                          <a:rPr lang="en-GB" b="1" i="1">
                            <a:latin typeface="Cambria Math" panose="02040503050406030204" pitchFamily="18" charset="0"/>
                            <a:ea typeface="Cambria Math" panose="02040503050406030204" pitchFamily="18" charset="0"/>
                            <a:sym typeface="Wingdings" panose="05000000000000000000" pitchFamily="2" charset="2"/>
                          </a:rPr>
                          <m:t>𝟐</m:t>
                        </m:r>
                      </m:sup>
                    </m:sSup>
                  </m:oMath>
                </a14:m>
                <a:endParaRPr lang="en-GB" b="1" dirty="0"/>
              </a:p>
            </p:txBody>
          </p:sp>
        </mc:Choice>
        <mc:Fallback xmlns="">
          <p:sp>
            <p:nvSpPr>
              <p:cNvPr id="7" name="TextBox 6"/>
              <p:cNvSpPr txBox="1">
                <a:spLocks noRot="1" noChangeAspect="1" noMove="1" noResize="1" noEditPoints="1" noAdjustHandles="1" noChangeArrowheads="1" noChangeShapeType="1" noTextEdit="1"/>
              </p:cNvSpPr>
              <p:nvPr/>
            </p:nvSpPr>
            <p:spPr>
              <a:xfrm>
                <a:off x="609600" y="4274679"/>
                <a:ext cx="7924800" cy="1723549"/>
              </a:xfrm>
              <a:prstGeom prst="rect">
                <a:avLst/>
              </a:prstGeom>
              <a:blipFill rotWithShape="0">
                <a:blip r:embed="rId3"/>
                <a:stretch>
                  <a:fillRect l="-615" t="-1767" b="-4947"/>
                </a:stretch>
              </a:blipFill>
            </p:spPr>
            <p:txBody>
              <a:bodyPr/>
              <a:lstStyle/>
              <a:p>
                <a:r>
                  <a:rPr lang="en-GB">
                    <a:noFill/>
                  </a:rPr>
                  <a:t> </a:t>
                </a:r>
              </a:p>
            </p:txBody>
          </p:sp>
        </mc:Fallback>
      </mc:AlternateContent>
    </p:spTree>
    <p:extLst>
      <p:ext uri="{BB962C8B-B14F-4D97-AF65-F5344CB8AC3E}">
        <p14:creationId xmlns:p14="http://schemas.microsoft.com/office/powerpoint/2010/main" val="27281051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40</a:t>
            </a:fld>
            <a:endParaRPr lang="en-US"/>
          </a:p>
        </p:txBody>
      </p:sp>
      <p:grpSp>
        <p:nvGrpSpPr>
          <p:cNvPr id="6" name="Group 5"/>
          <p:cNvGrpSpPr/>
          <p:nvPr/>
        </p:nvGrpSpPr>
        <p:grpSpPr>
          <a:xfrm>
            <a:off x="606312" y="1828800"/>
            <a:ext cx="6978246" cy="4419750"/>
            <a:chOff x="606312" y="1828800"/>
            <a:chExt cx="6978246" cy="441975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6312" y="1828800"/>
              <a:ext cx="6978246" cy="4419750"/>
            </a:xfrm>
            <a:prstGeom prst="rect">
              <a:avLst/>
            </a:prstGeom>
          </p:spPr>
        </p:pic>
        <p:sp>
          <p:nvSpPr>
            <p:cNvPr id="5" name="Oval 4"/>
            <p:cNvSpPr/>
            <p:nvPr/>
          </p:nvSpPr>
          <p:spPr>
            <a:xfrm>
              <a:off x="4724400" y="4648200"/>
              <a:ext cx="838200" cy="457200"/>
            </a:xfrm>
            <a:prstGeom prst="ellipse">
              <a:avLst/>
            </a:prstGeom>
            <a:solidFill>
              <a:schemeClr val="accent2">
                <a:lumMod val="60000"/>
                <a:lumOff val="40000"/>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540" y="1045535"/>
            <a:ext cx="2508250" cy="7620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5350" y="-22113"/>
            <a:ext cx="5708650" cy="1797013"/>
          </a:xfrm>
          <a:prstGeom prst="rect">
            <a:avLst/>
          </a:prstGeom>
        </p:spPr>
      </p:pic>
    </p:spTree>
    <p:extLst>
      <p:ext uri="{BB962C8B-B14F-4D97-AF65-F5344CB8AC3E}">
        <p14:creationId xmlns:p14="http://schemas.microsoft.com/office/powerpoint/2010/main" val="18496414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val 30"/>
          <p:cNvSpPr/>
          <p:nvPr/>
        </p:nvSpPr>
        <p:spPr>
          <a:xfrm>
            <a:off x="7218362" y="5520390"/>
            <a:ext cx="1818826" cy="765420"/>
          </a:xfrm>
          <a:prstGeom prst="ellipse">
            <a:avLst/>
          </a:prstGeom>
          <a:solidFill>
            <a:schemeClr val="accent3">
              <a:lumMod val="60000"/>
              <a:lumOff val="4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41</a:t>
            </a:fld>
            <a:endParaRPr lang="en-US"/>
          </a:p>
        </p:txBody>
      </p:sp>
      <p:sp>
        <p:nvSpPr>
          <p:cNvPr id="4" name="TextBox 3"/>
          <p:cNvSpPr txBox="1"/>
          <p:nvPr/>
        </p:nvSpPr>
        <p:spPr>
          <a:xfrm>
            <a:off x="1714500" y="361474"/>
            <a:ext cx="5715000" cy="276999"/>
          </a:xfrm>
          <a:prstGeom prst="rect">
            <a:avLst/>
          </a:prstGeom>
          <a:noFill/>
        </p:spPr>
        <p:txBody>
          <a:bodyPr wrap="square" rtlCol="0">
            <a:spAutoFit/>
          </a:bodyPr>
          <a:lstStyle/>
          <a:p>
            <a:r>
              <a:rPr lang="en-GB" sz="1200" dirty="0" smtClean="0"/>
              <a:t>Example: Propagation of </a:t>
            </a:r>
            <a:r>
              <a:rPr lang="en-GB" sz="1200" dirty="0" err="1" smtClean="0"/>
              <a:t>twiss</a:t>
            </a:r>
            <a:r>
              <a:rPr lang="en-GB" sz="1200" dirty="0" smtClean="0"/>
              <a:t> parameters along s between two focusing quadrupoles</a:t>
            </a:r>
            <a:endParaRPr lang="en-GB" sz="1200" dirty="0"/>
          </a:p>
        </p:txBody>
      </p:sp>
      <p:graphicFrame>
        <p:nvGraphicFramePr>
          <p:cNvPr id="5" name="Object 5"/>
          <p:cNvGraphicFramePr>
            <a:graphicFrameLocks noChangeAspect="1"/>
          </p:cNvGraphicFramePr>
          <p:nvPr>
            <p:extLst>
              <p:ext uri="{D42A27DB-BD31-4B8C-83A1-F6EECF244321}">
                <p14:modId xmlns:p14="http://schemas.microsoft.com/office/powerpoint/2010/main" val="1517951565"/>
              </p:ext>
            </p:extLst>
          </p:nvPr>
        </p:nvGraphicFramePr>
        <p:xfrm>
          <a:off x="4199846" y="817563"/>
          <a:ext cx="3878263" cy="1163637"/>
        </p:xfrm>
        <a:graphic>
          <a:graphicData uri="http://schemas.openxmlformats.org/presentationml/2006/ole">
            <mc:AlternateContent xmlns:mc="http://schemas.openxmlformats.org/markup-compatibility/2006">
              <mc:Choice xmlns:v="urn:schemas-microsoft-com:vml" Requires="v">
                <p:oleObj spid="_x0000_s8542" name="Equation" r:id="rId3" imgW="2540000" imgH="762000" progId="Equation.DSMT4">
                  <p:embed/>
                </p:oleObj>
              </mc:Choice>
              <mc:Fallback>
                <p:oleObj name="Equation" r:id="rId3" imgW="2540000" imgH="762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9846" y="817563"/>
                        <a:ext cx="3878263" cy="1163637"/>
                      </a:xfrm>
                      <a:prstGeom prst="rect">
                        <a:avLst/>
                      </a:prstGeom>
                      <a:solidFill>
                        <a:srgbClr val="FFFF00"/>
                      </a:solidFill>
                      <a:ln>
                        <a:noFill/>
                      </a:ln>
                      <a:effectLst/>
                    </p:spPr>
                  </p:pic>
                </p:oleObj>
              </mc:Fallback>
            </mc:AlternateContent>
          </a:graphicData>
        </a:graphic>
      </p:graphicFrame>
      <p:graphicFrame>
        <p:nvGraphicFramePr>
          <p:cNvPr id="6" name="Object 3"/>
          <p:cNvGraphicFramePr>
            <a:graphicFrameLocks noChangeAspect="1"/>
          </p:cNvGraphicFramePr>
          <p:nvPr>
            <p:extLst>
              <p:ext uri="{D42A27DB-BD31-4B8C-83A1-F6EECF244321}">
                <p14:modId xmlns:p14="http://schemas.microsoft.com/office/powerpoint/2010/main" val="352567945"/>
              </p:ext>
            </p:extLst>
          </p:nvPr>
        </p:nvGraphicFramePr>
        <p:xfrm>
          <a:off x="609600" y="1109909"/>
          <a:ext cx="1676400" cy="681038"/>
        </p:xfrm>
        <a:graphic>
          <a:graphicData uri="http://schemas.openxmlformats.org/presentationml/2006/ole">
            <mc:AlternateContent xmlns:mc="http://schemas.openxmlformats.org/markup-compatibility/2006">
              <mc:Choice xmlns:v="urn:schemas-microsoft-com:vml" Requires="v">
                <p:oleObj spid="_x0000_s8543" name="Equation" r:id="rId5" imgW="1155700" imgH="469900" progId="Equation.3">
                  <p:embed/>
                </p:oleObj>
              </mc:Choice>
              <mc:Fallback>
                <p:oleObj name="Equation" r:id="rId5" imgW="1155700" imgH="4699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109909"/>
                        <a:ext cx="1676400" cy="681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graphicFrame>
        <p:nvGraphicFramePr>
          <p:cNvPr id="7" name="Object 2"/>
          <p:cNvGraphicFramePr>
            <a:graphicFrameLocks noChangeAspect="1"/>
          </p:cNvGraphicFramePr>
          <p:nvPr>
            <p:extLst>
              <p:ext uri="{D42A27DB-BD31-4B8C-83A1-F6EECF244321}">
                <p14:modId xmlns:p14="http://schemas.microsoft.com/office/powerpoint/2010/main" val="3514604336"/>
              </p:ext>
            </p:extLst>
          </p:nvPr>
        </p:nvGraphicFramePr>
        <p:xfrm>
          <a:off x="2286000" y="1146347"/>
          <a:ext cx="1325563" cy="604838"/>
        </p:xfrm>
        <a:graphic>
          <a:graphicData uri="http://schemas.openxmlformats.org/presentationml/2006/ole">
            <mc:AlternateContent xmlns:mc="http://schemas.openxmlformats.org/markup-compatibility/2006">
              <mc:Choice xmlns:v="urn:schemas-microsoft-com:vml" Requires="v">
                <p:oleObj spid="_x0000_s8544" name="Equation" r:id="rId7" imgW="977900" imgH="457200" progId="Equation.3">
                  <p:embed/>
                </p:oleObj>
              </mc:Choice>
              <mc:Fallback>
                <p:oleObj name="Equation" r:id="rId7" imgW="977900" imgH="457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0" y="1146347"/>
                        <a:ext cx="1325563" cy="604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8" name="TextBox 7"/>
          <p:cNvSpPr txBox="1"/>
          <p:nvPr/>
        </p:nvSpPr>
        <p:spPr>
          <a:xfrm>
            <a:off x="157843" y="2868515"/>
            <a:ext cx="6362700" cy="369332"/>
          </a:xfrm>
          <a:prstGeom prst="rect">
            <a:avLst/>
          </a:prstGeom>
          <a:solidFill>
            <a:schemeClr val="accent3">
              <a:lumMod val="75000"/>
            </a:schemeClr>
          </a:solidFill>
        </p:spPr>
        <p:txBody>
          <a:bodyPr wrap="square" rtlCol="0">
            <a:spAutoFit/>
          </a:bodyPr>
          <a:lstStyle/>
          <a:p>
            <a:r>
              <a:rPr lang="en-GB" dirty="0" smtClean="0">
                <a:solidFill>
                  <a:schemeClr val="bg1"/>
                </a:solidFill>
              </a:rPr>
              <a:t>Example: Beta function between two strong focusing quadrupoles</a:t>
            </a:r>
            <a:endParaRPr lang="en-GB" dirty="0">
              <a:solidFill>
                <a:schemeClr val="bg1"/>
              </a:solidFill>
            </a:endParaRPr>
          </a:p>
        </p:txBody>
      </p:sp>
      <mc:AlternateContent xmlns:mc="http://schemas.openxmlformats.org/markup-compatibility/2006" xmlns:a14="http://schemas.microsoft.com/office/drawing/2010/main">
        <mc:Choice Requires="a14">
          <p:sp>
            <p:nvSpPr>
              <p:cNvPr id="10" name="Rectangle 9"/>
              <p:cNvSpPr/>
              <p:nvPr/>
            </p:nvSpPr>
            <p:spPr>
              <a:xfrm>
                <a:off x="407276" y="2175340"/>
                <a:ext cx="1455655" cy="564193"/>
              </a:xfrm>
              <a:prstGeom prst="rect">
                <a:avLst/>
              </a:prstGeom>
            </p:spPr>
            <p:txBody>
              <a:bodyPr wrap="none">
                <a:spAutoFit/>
              </a:bodyPr>
              <a:lstStyle/>
              <a:p>
                <a14:m>
                  <m:oMath xmlns:m="http://schemas.openxmlformats.org/officeDocument/2006/math">
                    <m:sSub>
                      <m:sSubPr>
                        <m:ctrlPr>
                          <a:rPr lang="en-GB" i="1">
                            <a:solidFill>
                              <a:srgbClr val="7030A0"/>
                            </a:solidFill>
                            <a:latin typeface="Cambria Math" panose="02040503050406030204" pitchFamily="18" charset="0"/>
                          </a:rPr>
                        </m:ctrlPr>
                      </m:sSubPr>
                      <m:e>
                        <m:r>
                          <a:rPr lang="en-GB" i="1" dirty="0">
                            <a:solidFill>
                              <a:srgbClr val="7030A0"/>
                            </a:solidFill>
                            <a:latin typeface="Cambria Math" panose="02040503050406030204" pitchFamily="18" charset="0"/>
                          </a:rPr>
                          <m:t> </m:t>
                        </m:r>
                        <m:r>
                          <a:rPr lang="en-GB" i="1">
                            <a:solidFill>
                              <a:srgbClr val="7030A0"/>
                            </a:solidFill>
                            <a:latin typeface="Cambria Math" panose="02040503050406030204" pitchFamily="18" charset="0"/>
                          </a:rPr>
                          <m:t>𝐴</m:t>
                        </m:r>
                      </m:e>
                      <m:sub>
                        <m:r>
                          <a:rPr lang="en-GB" i="1">
                            <a:solidFill>
                              <a:srgbClr val="7030A0"/>
                            </a:solidFill>
                            <a:latin typeface="Cambria Math" panose="02040503050406030204" pitchFamily="18" charset="0"/>
                          </a:rPr>
                          <m:t>𝑠</m:t>
                        </m:r>
                        <m:r>
                          <a:rPr lang="en-GB" i="1" baseline="-25000">
                            <a:solidFill>
                              <a:srgbClr val="7030A0"/>
                            </a:solidFill>
                            <a:latin typeface="Cambria Math" panose="02040503050406030204" pitchFamily="18" charset="0"/>
                          </a:rPr>
                          <m:t>0</m:t>
                        </m:r>
                      </m:sub>
                    </m:sSub>
                  </m:oMath>
                </a14:m>
                <a:r>
                  <a:rPr lang="en-GB" dirty="0" smtClean="0">
                    <a:solidFill>
                      <a:srgbClr val="7030A0"/>
                    </a:solidFill>
                  </a:rPr>
                  <a:t>= </a:t>
                </a:r>
                <a14:m>
                  <m:oMath xmlns:m="http://schemas.openxmlformats.org/officeDocument/2006/math">
                    <m:d>
                      <m:dPr>
                        <m:ctrlPr>
                          <a:rPr lang="en-GB" i="1">
                            <a:solidFill>
                              <a:srgbClr val="7030A0"/>
                            </a:solidFill>
                            <a:latin typeface="Cambria Math" panose="02040503050406030204" pitchFamily="18" charset="0"/>
                          </a:rPr>
                        </m:ctrlPr>
                      </m:dPr>
                      <m:e>
                        <m:m>
                          <m:mPr>
                            <m:mcs>
                              <m:mc>
                                <m:mcPr>
                                  <m:count m:val="2"/>
                                  <m:mcJc m:val="center"/>
                                </m:mcPr>
                              </m:mc>
                            </m:mcs>
                            <m:ctrlPr>
                              <a:rPr lang="en-GB" i="1">
                                <a:solidFill>
                                  <a:srgbClr val="7030A0"/>
                                </a:solidFill>
                                <a:latin typeface="Cambria Math" panose="02040503050406030204" pitchFamily="18" charset="0"/>
                              </a:rPr>
                            </m:ctrlPr>
                          </m:mPr>
                          <m:mr>
                            <m:e>
                              <m:r>
                                <m:rPr>
                                  <m:brk m:alnAt="7"/>
                                </m:rPr>
                                <a:rPr lang="en-GB" i="1">
                                  <a:solidFill>
                                    <a:srgbClr val="7030A0"/>
                                  </a:solidFill>
                                  <a:latin typeface="Cambria Math" panose="02040503050406030204" pitchFamily="18" charset="0"/>
                                  <a:ea typeface="Cambria Math" panose="02040503050406030204" pitchFamily="18" charset="0"/>
                                </a:rPr>
                                <m:t>𝛾</m:t>
                              </m:r>
                            </m:e>
                            <m:e>
                              <m:r>
                                <a:rPr lang="en-GB" i="1">
                                  <a:solidFill>
                                    <a:srgbClr val="7030A0"/>
                                  </a:solidFill>
                                  <a:latin typeface="Cambria Math" panose="02040503050406030204" pitchFamily="18" charset="0"/>
                                  <a:ea typeface="Cambria Math" panose="02040503050406030204" pitchFamily="18" charset="0"/>
                                </a:rPr>
                                <m:t>𝛼</m:t>
                              </m:r>
                            </m:e>
                          </m:mr>
                          <m:mr>
                            <m:e>
                              <m:r>
                                <a:rPr lang="en-GB" i="1">
                                  <a:solidFill>
                                    <a:srgbClr val="7030A0"/>
                                  </a:solidFill>
                                  <a:latin typeface="Cambria Math" panose="02040503050406030204" pitchFamily="18" charset="0"/>
                                  <a:ea typeface="Cambria Math" panose="02040503050406030204" pitchFamily="18" charset="0"/>
                                </a:rPr>
                                <m:t>𝛼</m:t>
                              </m:r>
                            </m:e>
                            <m:e>
                              <m:r>
                                <a:rPr lang="en-GB" i="1">
                                  <a:solidFill>
                                    <a:srgbClr val="7030A0"/>
                                  </a:solidFill>
                                  <a:latin typeface="Cambria Math" panose="02040503050406030204" pitchFamily="18" charset="0"/>
                                  <a:ea typeface="Cambria Math" panose="02040503050406030204" pitchFamily="18" charset="0"/>
                                </a:rPr>
                                <m:t>𝛽</m:t>
                              </m:r>
                            </m:e>
                          </m:mr>
                        </m:m>
                      </m:e>
                    </m:d>
                  </m:oMath>
                </a14:m>
                <a:endParaRPr lang="en-GB" dirty="0">
                  <a:solidFill>
                    <a:srgbClr val="7030A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407276" y="2175340"/>
                <a:ext cx="1455655" cy="564193"/>
              </a:xfrm>
              <a:prstGeom prst="rect">
                <a:avLst/>
              </a:prstGeom>
              <a:blipFill rotWithShape="0">
                <a:blip r:embed="rId9"/>
                <a:stretch>
                  <a:fillRect b="-1087"/>
                </a:stretch>
              </a:blipFill>
            </p:spPr>
            <p:txBody>
              <a:bodyPr/>
              <a:lstStyle/>
              <a:p>
                <a:r>
                  <a:rPr lang="en-GB">
                    <a:noFill/>
                  </a:rPr>
                  <a:t> </a:t>
                </a:r>
              </a:p>
            </p:txBody>
          </p:sp>
        </mc:Fallback>
      </mc:AlternateContent>
      <p:sp>
        <p:nvSpPr>
          <p:cNvPr id="11" name="TextBox 10"/>
          <p:cNvSpPr txBox="1"/>
          <p:nvPr/>
        </p:nvSpPr>
        <p:spPr>
          <a:xfrm>
            <a:off x="1752600" y="2299268"/>
            <a:ext cx="457200" cy="369332"/>
          </a:xfrm>
          <a:prstGeom prst="rect">
            <a:avLst/>
          </a:prstGeom>
          <a:noFill/>
        </p:spPr>
        <p:txBody>
          <a:bodyPr wrap="square" rtlCol="0">
            <a:spAutoFit/>
          </a:bodyPr>
          <a:lstStyle/>
          <a:p>
            <a:r>
              <a:rPr lang="en-GB" dirty="0" smtClean="0">
                <a:solidFill>
                  <a:srgbClr val="7030A0"/>
                </a:solidFill>
                <a:sym typeface="Wingdings" panose="05000000000000000000" pitchFamily="2" charset="2"/>
              </a:rPr>
              <a:t></a:t>
            </a:r>
            <a:endParaRPr lang="en-GB" dirty="0">
              <a:solidFill>
                <a:srgbClr val="7030A0"/>
              </a:solidFill>
            </a:endParaRPr>
          </a:p>
        </p:txBody>
      </p:sp>
      <mc:AlternateContent xmlns:mc="http://schemas.openxmlformats.org/markup-compatibility/2006" xmlns:a14="http://schemas.microsoft.com/office/drawing/2010/main">
        <mc:Choice Requires="a14">
          <p:sp>
            <p:nvSpPr>
              <p:cNvPr id="12" name="TextBox 11"/>
              <p:cNvSpPr txBox="1"/>
              <p:nvPr/>
            </p:nvSpPr>
            <p:spPr>
              <a:xfrm>
                <a:off x="2291255" y="2295140"/>
                <a:ext cx="1391791" cy="276999"/>
              </a:xfrm>
              <a:prstGeom prst="rect">
                <a:avLst/>
              </a:prstGeom>
              <a:noFill/>
            </p:spPr>
            <p:txBody>
              <a:bodyPr wrap="none" lIns="0" tIns="0" rIns="0" bIns="0" rtlCol="0">
                <a:spAutoFit/>
              </a:bodyPr>
              <a:lstStyle/>
              <a:p>
                <a14:m>
                  <m:oMath xmlns:m="http://schemas.openxmlformats.org/officeDocument/2006/math">
                    <m:sSub>
                      <m:sSubPr>
                        <m:ctrlPr>
                          <a:rPr lang="en-GB"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𝐴</m:t>
                        </m:r>
                      </m:e>
                      <m:sub>
                        <m:r>
                          <a:rPr lang="en-GB" b="0" i="1" smtClean="0">
                            <a:solidFill>
                              <a:srgbClr val="7030A0"/>
                            </a:solidFill>
                            <a:latin typeface="Cambria Math" panose="02040503050406030204" pitchFamily="18" charset="0"/>
                          </a:rPr>
                          <m:t>𝑠</m:t>
                        </m:r>
                      </m:sub>
                    </m:sSub>
                  </m:oMath>
                </a14:m>
                <a:r>
                  <a:rPr lang="en-GB" dirty="0" smtClean="0">
                    <a:solidFill>
                      <a:srgbClr val="7030A0"/>
                    </a:solidFill>
                  </a:rPr>
                  <a:t>= </a:t>
                </a:r>
                <a14:m>
                  <m:oMath xmlns:m="http://schemas.openxmlformats.org/officeDocument/2006/math">
                    <m:sSub>
                      <m:sSubPr>
                        <m:ctrlPr>
                          <a:rPr lang="en-GB" i="1" smtClean="0">
                            <a:solidFill>
                              <a:srgbClr val="7030A0"/>
                            </a:solidFill>
                            <a:latin typeface="Cambria Math" panose="02040503050406030204" pitchFamily="18" charset="0"/>
                          </a:rPr>
                        </m:ctrlPr>
                      </m:sSubPr>
                      <m:e>
                        <m:sSup>
                          <m:sSupPr>
                            <m:ctrlPr>
                              <a:rPr lang="en-GB" i="1">
                                <a:solidFill>
                                  <a:srgbClr val="7030A0"/>
                                </a:solidFill>
                                <a:latin typeface="Cambria Math" panose="02040503050406030204" pitchFamily="18" charset="0"/>
                              </a:rPr>
                            </m:ctrlPr>
                          </m:sSupPr>
                          <m:e>
                            <m:r>
                              <a:rPr lang="en-GB" i="1">
                                <a:solidFill>
                                  <a:srgbClr val="7030A0"/>
                                </a:solidFill>
                                <a:latin typeface="Cambria Math" panose="02040503050406030204" pitchFamily="18" charset="0"/>
                              </a:rPr>
                              <m:t>𝑀</m:t>
                            </m:r>
                          </m:e>
                          <m:sup>
                            <m:r>
                              <a:rPr lang="en-GB" i="1">
                                <a:solidFill>
                                  <a:srgbClr val="7030A0"/>
                                </a:solidFill>
                                <a:latin typeface="Cambria Math" panose="02040503050406030204" pitchFamily="18" charset="0"/>
                              </a:rPr>
                              <m:t>𝑇</m:t>
                            </m:r>
                          </m:sup>
                        </m:sSup>
                        <m:r>
                          <a:rPr lang="en-GB" b="0" i="1" dirty="0" smtClean="0">
                            <a:solidFill>
                              <a:srgbClr val="7030A0"/>
                            </a:solidFill>
                            <a:latin typeface="Cambria Math" panose="02040503050406030204" pitchFamily="18" charset="0"/>
                          </a:rPr>
                          <m:t> </m:t>
                        </m:r>
                        <m:r>
                          <a:rPr lang="en-GB" b="0" i="1" smtClean="0">
                            <a:solidFill>
                              <a:srgbClr val="7030A0"/>
                            </a:solidFill>
                            <a:latin typeface="Cambria Math" panose="02040503050406030204" pitchFamily="18" charset="0"/>
                          </a:rPr>
                          <m:t>𝐴</m:t>
                        </m:r>
                      </m:e>
                      <m:sub>
                        <m:r>
                          <a:rPr lang="en-GB" b="0" i="1" smtClean="0">
                            <a:solidFill>
                              <a:srgbClr val="7030A0"/>
                            </a:solidFill>
                            <a:latin typeface="Cambria Math" panose="02040503050406030204" pitchFamily="18" charset="0"/>
                          </a:rPr>
                          <m:t>𝑠</m:t>
                        </m:r>
                        <m:r>
                          <a:rPr lang="en-GB" b="0" i="1" baseline="-25000" smtClean="0">
                            <a:solidFill>
                              <a:srgbClr val="7030A0"/>
                            </a:solidFill>
                            <a:latin typeface="Cambria Math" panose="02040503050406030204" pitchFamily="18" charset="0"/>
                          </a:rPr>
                          <m:t>0</m:t>
                        </m:r>
                      </m:sub>
                    </m:sSub>
                  </m:oMath>
                </a14:m>
                <a:r>
                  <a:rPr lang="en-GB" dirty="0" smtClean="0">
                    <a:solidFill>
                      <a:srgbClr val="7030A0"/>
                    </a:solidFill>
                  </a:rPr>
                  <a:t> </a:t>
                </a:r>
                <a14:m>
                  <m:oMath xmlns:m="http://schemas.openxmlformats.org/officeDocument/2006/math">
                    <m:r>
                      <a:rPr lang="en-GB" i="1" smtClean="0">
                        <a:solidFill>
                          <a:srgbClr val="7030A0"/>
                        </a:solidFill>
                        <a:latin typeface="Cambria Math" panose="02040503050406030204" pitchFamily="18" charset="0"/>
                      </a:rPr>
                      <m:t> </m:t>
                    </m:r>
                    <m:r>
                      <a:rPr lang="en-GB" b="0" i="1" smtClean="0">
                        <a:solidFill>
                          <a:srgbClr val="7030A0"/>
                        </a:solidFill>
                        <a:latin typeface="Cambria Math" panose="02040503050406030204" pitchFamily="18" charset="0"/>
                      </a:rPr>
                      <m:t>𝑀</m:t>
                    </m:r>
                  </m:oMath>
                </a14:m>
                <a:endParaRPr lang="en-GB" dirty="0">
                  <a:solidFill>
                    <a:srgbClr val="7030A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2291255" y="2295140"/>
                <a:ext cx="1391791" cy="276999"/>
              </a:xfrm>
              <a:prstGeom prst="rect">
                <a:avLst/>
              </a:prstGeom>
              <a:blipFill rotWithShape="0">
                <a:blip r:embed="rId10"/>
                <a:stretch>
                  <a:fillRect l="-6140" t="-26087" r="-4386" b="-50000"/>
                </a:stretch>
              </a:blipFill>
            </p:spPr>
            <p:txBody>
              <a:bodyPr/>
              <a:lstStyle/>
              <a:p>
                <a:r>
                  <a:rPr lang="en-GB">
                    <a:noFill/>
                  </a:rPr>
                  <a:t> </a:t>
                </a:r>
              </a:p>
            </p:txBody>
          </p:sp>
        </mc:Fallback>
      </mc:AlternateContent>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21118" y="3327138"/>
            <a:ext cx="3652904" cy="1524440"/>
          </a:xfrm>
          <a:prstGeom prst="rect">
            <a:avLst/>
          </a:prstGeom>
        </p:spPr>
      </p:pic>
      <mc:AlternateContent xmlns:mc="http://schemas.openxmlformats.org/markup-compatibility/2006" xmlns:a14="http://schemas.microsoft.com/office/drawing/2010/main">
        <mc:Choice Requires="a14">
          <p:sp>
            <p:nvSpPr>
              <p:cNvPr id="15" name="TextBox 14"/>
              <p:cNvSpPr txBox="1"/>
              <p:nvPr/>
            </p:nvSpPr>
            <p:spPr>
              <a:xfrm>
                <a:off x="1862931" y="3635372"/>
                <a:ext cx="766557" cy="4619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ctrlPr>
                            <a:rPr lang="en-GB" i="1" smtClean="0">
                              <a:latin typeface="Cambria Math" panose="02040503050406030204" pitchFamily="18" charset="0"/>
                            </a:rPr>
                          </m:ctrlPr>
                        </m:dPr>
                        <m:e>
                          <m:m>
                            <m:mPr>
                              <m:mcs>
                                <m:mc>
                                  <m:mcPr>
                                    <m:count m:val="2"/>
                                    <m:mcJc m:val="center"/>
                                  </m:mcPr>
                                </m:mc>
                              </m:mcs>
                              <m:ctrlPr>
                                <a:rPr lang="en-GB" i="1" smtClean="0">
                                  <a:latin typeface="Cambria Math" panose="02040503050406030204" pitchFamily="18" charset="0"/>
                                </a:rPr>
                              </m:ctrlPr>
                            </m:mPr>
                            <m:mr>
                              <m:e>
                                <m:r>
                                  <m:rPr>
                                    <m:brk m:alnAt="7"/>
                                  </m:rPr>
                                  <a:rPr lang="en-GB" b="0" i="1" smtClean="0">
                                    <a:latin typeface="Cambria Math" panose="02040503050406030204" pitchFamily="18" charset="0"/>
                                  </a:rPr>
                                  <m:t>1</m:t>
                                </m:r>
                              </m:e>
                              <m:e>
                                <m:r>
                                  <a:rPr lang="en-GB" b="0" i="1" smtClean="0">
                                    <a:latin typeface="Cambria Math" panose="02040503050406030204" pitchFamily="18" charset="0"/>
                                  </a:rPr>
                                  <m:t>𝑠</m:t>
                                </m:r>
                              </m:e>
                            </m:mr>
                            <m:mr>
                              <m:e>
                                <m:r>
                                  <a:rPr lang="en-GB" b="0" i="1" smtClean="0">
                                    <a:latin typeface="Cambria Math" panose="02040503050406030204" pitchFamily="18" charset="0"/>
                                  </a:rPr>
                                  <m:t>0</m:t>
                                </m:r>
                              </m:e>
                              <m:e>
                                <m:r>
                                  <a:rPr lang="en-GB" b="0" i="1" smtClean="0">
                                    <a:latin typeface="Cambria Math" panose="02040503050406030204" pitchFamily="18" charset="0"/>
                                  </a:rPr>
                                  <m:t>1</m:t>
                                </m:r>
                              </m:e>
                            </m:mr>
                          </m:m>
                        </m:e>
                      </m:d>
                    </m:oMath>
                  </m:oMathPara>
                </a14:m>
                <a:endParaRPr lang="en-GB" dirty="0"/>
              </a:p>
            </p:txBody>
          </p:sp>
        </mc:Choice>
        <mc:Fallback xmlns="">
          <p:sp>
            <p:nvSpPr>
              <p:cNvPr id="15" name="TextBox 14"/>
              <p:cNvSpPr txBox="1">
                <a:spLocks noRot="1" noChangeAspect="1" noMove="1" noResize="1" noEditPoints="1" noAdjustHandles="1" noChangeArrowheads="1" noChangeShapeType="1" noTextEdit="1"/>
              </p:cNvSpPr>
              <p:nvPr/>
            </p:nvSpPr>
            <p:spPr>
              <a:xfrm>
                <a:off x="1862931" y="3635372"/>
                <a:ext cx="766557" cy="461921"/>
              </a:xfrm>
              <a:prstGeom prst="rect">
                <a:avLst/>
              </a:prstGeom>
              <a:blipFill rotWithShape="0">
                <a:blip r:embed="rId12"/>
                <a:stretch>
                  <a:fillRect/>
                </a:stretch>
              </a:blipFill>
            </p:spPr>
            <p:txBody>
              <a:bodyPr/>
              <a:lstStyle/>
              <a:p>
                <a:r>
                  <a:rPr lang="en-GB">
                    <a:noFill/>
                  </a:rPr>
                  <a:t> </a:t>
                </a:r>
              </a:p>
            </p:txBody>
          </p:sp>
        </mc:Fallback>
      </mc:AlternateContent>
      <p:sp>
        <p:nvSpPr>
          <p:cNvPr id="16" name="TextBox 15"/>
          <p:cNvSpPr txBox="1"/>
          <p:nvPr/>
        </p:nvSpPr>
        <p:spPr>
          <a:xfrm>
            <a:off x="1015535" y="3706470"/>
            <a:ext cx="1066800" cy="369332"/>
          </a:xfrm>
          <a:prstGeom prst="rect">
            <a:avLst/>
          </a:prstGeom>
          <a:noFill/>
        </p:spPr>
        <p:txBody>
          <a:bodyPr wrap="square" rtlCol="0">
            <a:spAutoFit/>
          </a:bodyPr>
          <a:lstStyle/>
          <a:p>
            <a:r>
              <a:rPr lang="en-GB" sz="1200" dirty="0" smtClean="0"/>
              <a:t>Drift</a:t>
            </a:r>
            <a:r>
              <a:rPr lang="en-GB" dirty="0" smtClean="0"/>
              <a:t> M =</a:t>
            </a:r>
            <a:endParaRPr lang="en-GB" dirty="0"/>
          </a:p>
        </p:txBody>
      </p:sp>
      <mc:AlternateContent xmlns:mc="http://schemas.openxmlformats.org/markup-compatibility/2006" xmlns:a14="http://schemas.microsoft.com/office/drawing/2010/main">
        <mc:Choice Requires="a14">
          <p:sp>
            <p:nvSpPr>
              <p:cNvPr id="17" name="TextBox 16"/>
              <p:cNvSpPr txBox="1"/>
              <p:nvPr/>
            </p:nvSpPr>
            <p:spPr>
              <a:xfrm>
                <a:off x="1492592" y="4991506"/>
                <a:ext cx="2241208" cy="369332"/>
              </a:xfrm>
              <a:prstGeom prst="rect">
                <a:avLst/>
              </a:prstGeom>
              <a:noFill/>
              <a:ln>
                <a:solidFill>
                  <a:srgbClr val="7030A0"/>
                </a:solidFill>
              </a:ln>
            </p:spPr>
            <p:txBody>
              <a:bodyPr wrap="square" rtlCol="0">
                <a:spAutoFit/>
              </a:bodyPr>
              <a:lstStyle/>
              <a:p>
                <a:r>
                  <a:rPr lang="en-GB" sz="1200" dirty="0" smtClean="0"/>
                  <a:t>Starting from waist       </a:t>
                </a:r>
                <a14:m>
                  <m:oMath xmlns:m="http://schemas.openxmlformats.org/officeDocument/2006/math">
                    <m:r>
                      <a:rPr lang="en-GB" i="1">
                        <a:latin typeface="Cambria Math" panose="02040503050406030204" pitchFamily="18" charset="0"/>
                        <a:ea typeface="Cambria Math" panose="02040503050406030204" pitchFamily="18" charset="0"/>
                      </a:rPr>
                      <m:t>𝛼</m:t>
                    </m:r>
                    <m:r>
                      <a:rPr lang="en-GB" i="1">
                        <a:latin typeface="Cambria Math" panose="02040503050406030204" pitchFamily="18" charset="0"/>
                        <a:ea typeface="Cambria Math" panose="02040503050406030204" pitchFamily="18" charset="0"/>
                      </a:rPr>
                      <m:t>=0</m:t>
                    </m:r>
                  </m:oMath>
                </a14:m>
                <a:endParaRPr lang="en-GB" dirty="0"/>
              </a:p>
            </p:txBody>
          </p:sp>
        </mc:Choice>
        <mc:Fallback xmlns="">
          <p:sp>
            <p:nvSpPr>
              <p:cNvPr id="17" name="TextBox 16"/>
              <p:cNvSpPr txBox="1">
                <a:spLocks noRot="1" noChangeAspect="1" noMove="1" noResize="1" noEditPoints="1" noAdjustHandles="1" noChangeArrowheads="1" noChangeShapeType="1" noTextEdit="1"/>
              </p:cNvSpPr>
              <p:nvPr/>
            </p:nvSpPr>
            <p:spPr>
              <a:xfrm>
                <a:off x="1492592" y="4991506"/>
                <a:ext cx="2241208" cy="369332"/>
              </a:xfrm>
              <a:prstGeom prst="rect">
                <a:avLst/>
              </a:prstGeom>
              <a:blipFill rotWithShape="0">
                <a:blip r:embed="rId13"/>
                <a:stretch>
                  <a:fillRect b="-6452"/>
                </a:stretch>
              </a:blipFill>
              <a:ln>
                <a:solidFill>
                  <a:srgbClr val="7030A0"/>
                </a:solidFill>
              </a:ln>
            </p:spPr>
            <p:txBody>
              <a:bodyPr/>
              <a:lstStyle/>
              <a:p>
                <a:r>
                  <a:rPr lang="en-GB">
                    <a:noFill/>
                  </a:rPr>
                  <a:t> </a:t>
                </a:r>
              </a:p>
            </p:txBody>
          </p:sp>
        </mc:Fallback>
      </mc:AlternateContent>
      <p:sp>
        <p:nvSpPr>
          <p:cNvPr id="9" name="TextBox 8"/>
          <p:cNvSpPr txBox="1"/>
          <p:nvPr/>
        </p:nvSpPr>
        <p:spPr>
          <a:xfrm>
            <a:off x="1033578" y="1861880"/>
            <a:ext cx="3429000" cy="307777"/>
          </a:xfrm>
          <a:prstGeom prst="rect">
            <a:avLst/>
          </a:prstGeom>
          <a:noFill/>
        </p:spPr>
        <p:txBody>
          <a:bodyPr wrap="square" rtlCol="0">
            <a:spAutoFit/>
          </a:bodyPr>
          <a:lstStyle/>
          <a:p>
            <a:r>
              <a:rPr lang="en-GB" sz="1400" dirty="0" smtClean="0">
                <a:solidFill>
                  <a:srgbClr val="7030A0"/>
                </a:solidFill>
              </a:rPr>
              <a:t>And in Matrix-Annotation:</a:t>
            </a:r>
            <a:endParaRPr lang="en-GB" sz="1400" dirty="0">
              <a:solidFill>
                <a:srgbClr val="7030A0"/>
              </a:solidFill>
            </a:endParaRPr>
          </a:p>
        </p:txBody>
      </p:sp>
      <mc:AlternateContent xmlns:mc="http://schemas.openxmlformats.org/markup-compatibility/2006" xmlns:a14="http://schemas.microsoft.com/office/drawing/2010/main">
        <mc:Choice Requires="a14">
          <p:sp>
            <p:nvSpPr>
              <p:cNvPr id="14" name="Rectangle 13"/>
              <p:cNvSpPr/>
              <p:nvPr/>
            </p:nvSpPr>
            <p:spPr>
              <a:xfrm>
                <a:off x="1253372" y="4133571"/>
                <a:ext cx="4174733" cy="714683"/>
              </a:xfrm>
              <a:prstGeom prst="rect">
                <a:avLst/>
              </a:prstGeom>
            </p:spPr>
            <p:txBody>
              <a:bodyPr wrap="none">
                <a:spAutoFit/>
              </a:bodyPr>
              <a:lstStyle/>
              <a:p>
                <a14:m>
                  <m:oMath xmlns:m="http://schemas.openxmlformats.org/officeDocument/2006/math">
                    <m:sSub>
                      <m:sSubPr>
                        <m:ctrlPr>
                          <a:rPr lang="en-GB" i="1" smtClean="0">
                            <a:solidFill>
                              <a:schemeClr val="tx1"/>
                            </a:solidFill>
                            <a:latin typeface="Cambria Math" panose="02040503050406030204" pitchFamily="18" charset="0"/>
                          </a:rPr>
                        </m:ctrlPr>
                      </m:sSubPr>
                      <m:e>
                        <m:r>
                          <a:rPr lang="en-GB" i="1" dirty="0">
                            <a:solidFill>
                              <a:schemeClr val="tx1"/>
                            </a:solidFill>
                            <a:latin typeface="Cambria Math" panose="02040503050406030204" pitchFamily="18" charset="0"/>
                          </a:rPr>
                          <m:t> </m:t>
                        </m:r>
                        <m:r>
                          <a:rPr lang="en-GB" i="1">
                            <a:solidFill>
                              <a:schemeClr val="tx1"/>
                            </a:solidFill>
                            <a:latin typeface="Cambria Math" panose="02040503050406030204" pitchFamily="18" charset="0"/>
                          </a:rPr>
                          <m:t>𝐴</m:t>
                        </m:r>
                      </m:e>
                      <m:sub>
                        <m:r>
                          <a:rPr lang="en-GB" i="1">
                            <a:solidFill>
                              <a:schemeClr val="tx1"/>
                            </a:solidFill>
                            <a:latin typeface="Cambria Math" panose="02040503050406030204" pitchFamily="18" charset="0"/>
                          </a:rPr>
                          <m:t>𝑠</m:t>
                        </m:r>
                        <m:r>
                          <a:rPr lang="en-GB" i="1" baseline="-25000">
                            <a:solidFill>
                              <a:schemeClr val="tx1"/>
                            </a:solidFill>
                            <a:latin typeface="Cambria Math" panose="02040503050406030204" pitchFamily="18" charset="0"/>
                          </a:rPr>
                          <m:t>0</m:t>
                        </m:r>
                      </m:sub>
                    </m:sSub>
                  </m:oMath>
                </a14:m>
                <a:r>
                  <a:rPr lang="en-GB" dirty="0">
                    <a:solidFill>
                      <a:schemeClr val="tx1"/>
                    </a:solidFill>
                  </a:rPr>
                  <a:t>=</a:t>
                </a:r>
                <a14:m>
                  <m:oMath xmlns:m="http://schemas.openxmlformats.org/officeDocument/2006/math">
                    <m:d>
                      <m:dPr>
                        <m:ctrlPr>
                          <a:rPr lang="en-GB" i="1">
                            <a:solidFill>
                              <a:schemeClr val="tx1"/>
                            </a:solidFill>
                            <a:latin typeface="Cambria Math" panose="02040503050406030204" pitchFamily="18" charset="0"/>
                          </a:rPr>
                        </m:ctrlPr>
                      </m:dPr>
                      <m:e>
                        <m:m>
                          <m:mPr>
                            <m:mcs>
                              <m:mc>
                                <m:mcPr>
                                  <m:count m:val="2"/>
                                  <m:mcJc m:val="center"/>
                                </m:mcPr>
                              </m:mc>
                            </m:mcs>
                            <m:ctrlPr>
                              <a:rPr lang="en-GB" i="1">
                                <a:solidFill>
                                  <a:schemeClr val="tx1"/>
                                </a:solidFill>
                                <a:latin typeface="Cambria Math" panose="02040503050406030204" pitchFamily="18" charset="0"/>
                              </a:rPr>
                            </m:ctrlPr>
                          </m:mPr>
                          <m:mr>
                            <m:e>
                              <m:sSub>
                                <m:sSubPr>
                                  <m:ctrlPr>
                                    <a:rPr lang="en-GB" i="1" smtClean="0">
                                      <a:solidFill>
                                        <a:schemeClr val="tx1"/>
                                      </a:solidFill>
                                      <a:latin typeface="Cambria Math" panose="02040503050406030204" pitchFamily="18" charset="0"/>
                                      <a:ea typeface="Cambria Math" panose="02040503050406030204" pitchFamily="18" charset="0"/>
                                    </a:rPr>
                                  </m:ctrlPr>
                                </m:sSubPr>
                                <m:e>
                                  <m:r>
                                    <a:rPr lang="en-GB" i="1" smtClean="0">
                                      <a:solidFill>
                                        <a:schemeClr val="tx1"/>
                                      </a:solidFill>
                                      <a:latin typeface="Cambria Math" panose="02040503050406030204" pitchFamily="18" charset="0"/>
                                      <a:ea typeface="Cambria Math" panose="02040503050406030204" pitchFamily="18" charset="0"/>
                                    </a:rPr>
                                    <m:t>𝛾</m:t>
                                  </m:r>
                                </m:e>
                                <m:sub>
                                  <m:r>
                                    <a:rPr lang="en-GB" b="0" i="1" smtClean="0">
                                      <a:solidFill>
                                        <a:schemeClr val="tx1"/>
                                      </a:solidFill>
                                      <a:latin typeface="Cambria Math" panose="02040503050406030204" pitchFamily="18" charset="0"/>
                                      <a:ea typeface="Cambria Math" panose="02040503050406030204" pitchFamily="18" charset="0"/>
                                    </a:rPr>
                                    <m:t>0</m:t>
                                  </m:r>
                                </m:sub>
                              </m:sSub>
                            </m:e>
                            <m:e>
                              <m:sSub>
                                <m:sSubPr>
                                  <m:ctrlPr>
                                    <a:rPr lang="en-GB" i="1" smtClean="0">
                                      <a:solidFill>
                                        <a:schemeClr val="tx1"/>
                                      </a:solidFill>
                                      <a:latin typeface="Cambria Math" panose="02040503050406030204" pitchFamily="18" charset="0"/>
                                      <a:ea typeface="Cambria Math" panose="02040503050406030204" pitchFamily="18" charset="0"/>
                                    </a:rPr>
                                  </m:ctrlPr>
                                </m:sSubPr>
                                <m:e>
                                  <m:r>
                                    <a:rPr lang="en-GB" i="1" smtClean="0">
                                      <a:solidFill>
                                        <a:schemeClr val="tx1"/>
                                      </a:solidFill>
                                      <a:latin typeface="Cambria Math" panose="02040503050406030204" pitchFamily="18" charset="0"/>
                                      <a:ea typeface="Cambria Math" panose="02040503050406030204" pitchFamily="18" charset="0"/>
                                    </a:rPr>
                                    <m:t>𝛼</m:t>
                                  </m:r>
                                </m:e>
                                <m:sub>
                                  <m:r>
                                    <a:rPr lang="en-GB" b="0" i="1" smtClean="0">
                                      <a:solidFill>
                                        <a:schemeClr val="tx1"/>
                                      </a:solidFill>
                                      <a:latin typeface="Cambria Math" panose="02040503050406030204" pitchFamily="18" charset="0"/>
                                      <a:ea typeface="Cambria Math" panose="02040503050406030204" pitchFamily="18" charset="0"/>
                                    </a:rPr>
                                    <m:t>0</m:t>
                                  </m:r>
                                </m:sub>
                              </m:sSub>
                            </m:e>
                          </m:mr>
                          <m:mr>
                            <m:e>
                              <m:sSub>
                                <m:sSubPr>
                                  <m:ctrlPr>
                                    <a:rPr lang="en-GB" i="1" smtClean="0">
                                      <a:solidFill>
                                        <a:schemeClr val="tx1"/>
                                      </a:solidFill>
                                      <a:latin typeface="Cambria Math" panose="02040503050406030204" pitchFamily="18" charset="0"/>
                                      <a:ea typeface="Cambria Math" panose="02040503050406030204" pitchFamily="18" charset="0"/>
                                    </a:rPr>
                                  </m:ctrlPr>
                                </m:sSubPr>
                                <m:e>
                                  <m:r>
                                    <a:rPr lang="en-GB" i="1" smtClean="0">
                                      <a:solidFill>
                                        <a:schemeClr val="tx1"/>
                                      </a:solidFill>
                                      <a:latin typeface="Cambria Math" panose="02040503050406030204" pitchFamily="18" charset="0"/>
                                      <a:ea typeface="Cambria Math" panose="02040503050406030204" pitchFamily="18" charset="0"/>
                                    </a:rPr>
                                    <m:t>𝛼</m:t>
                                  </m:r>
                                </m:e>
                                <m:sub>
                                  <m:r>
                                    <a:rPr lang="en-GB" b="0" i="1" smtClean="0">
                                      <a:solidFill>
                                        <a:schemeClr val="tx1"/>
                                      </a:solidFill>
                                      <a:latin typeface="Cambria Math" panose="02040503050406030204" pitchFamily="18" charset="0"/>
                                      <a:ea typeface="Cambria Math" panose="02040503050406030204" pitchFamily="18" charset="0"/>
                                    </a:rPr>
                                    <m:t>0</m:t>
                                  </m:r>
                                </m:sub>
                              </m:sSub>
                            </m:e>
                            <m:e>
                              <m:sSub>
                                <m:sSubPr>
                                  <m:ctrlPr>
                                    <a:rPr lang="en-GB" i="1" smtClean="0">
                                      <a:solidFill>
                                        <a:schemeClr val="tx1"/>
                                      </a:solidFill>
                                      <a:latin typeface="Cambria Math" panose="02040503050406030204" pitchFamily="18" charset="0"/>
                                      <a:ea typeface="Cambria Math" panose="02040503050406030204" pitchFamily="18" charset="0"/>
                                    </a:rPr>
                                  </m:ctrlPr>
                                </m:sSubPr>
                                <m:e>
                                  <m:r>
                                    <a:rPr lang="en-GB" i="1" smtClean="0">
                                      <a:solidFill>
                                        <a:schemeClr val="tx1"/>
                                      </a:solidFill>
                                      <a:latin typeface="Cambria Math" panose="02040503050406030204" pitchFamily="18" charset="0"/>
                                      <a:ea typeface="Cambria Math" panose="02040503050406030204" pitchFamily="18" charset="0"/>
                                    </a:rPr>
                                    <m:t>𝛽</m:t>
                                  </m:r>
                                </m:e>
                                <m:sub>
                                  <m:r>
                                    <a:rPr lang="en-GB" b="0" i="1" smtClean="0">
                                      <a:solidFill>
                                        <a:schemeClr val="tx1"/>
                                      </a:solidFill>
                                      <a:latin typeface="Cambria Math" panose="02040503050406030204" pitchFamily="18" charset="0"/>
                                      <a:ea typeface="Cambria Math" panose="02040503050406030204" pitchFamily="18" charset="0"/>
                                    </a:rPr>
                                    <m:t>0</m:t>
                                  </m:r>
                                </m:sub>
                              </m:sSub>
                            </m:e>
                          </m:mr>
                        </m:m>
                      </m:e>
                    </m:d>
                  </m:oMath>
                </a14:m>
                <a:r>
                  <a:rPr lang="en-GB" dirty="0" smtClean="0">
                    <a:solidFill>
                      <a:schemeClr val="tx1"/>
                    </a:solidFill>
                  </a:rPr>
                  <a:t> = </a:t>
                </a:r>
                <a14:m>
                  <m:oMath xmlns:m="http://schemas.openxmlformats.org/officeDocument/2006/math">
                    <m:d>
                      <m:dPr>
                        <m:ctrlPr>
                          <a:rPr lang="en-GB" i="1">
                            <a:solidFill>
                              <a:schemeClr val="tx1"/>
                            </a:solidFill>
                            <a:latin typeface="Cambria Math" panose="02040503050406030204" pitchFamily="18" charset="0"/>
                          </a:rPr>
                        </m:ctrlPr>
                      </m:dPr>
                      <m:e>
                        <m:m>
                          <m:mPr>
                            <m:mcs>
                              <m:mc>
                                <m:mcPr>
                                  <m:count m:val="2"/>
                                  <m:mcJc m:val="center"/>
                                </m:mcPr>
                              </m:mc>
                            </m:mcs>
                            <m:ctrlPr>
                              <a:rPr lang="en-GB" i="1">
                                <a:solidFill>
                                  <a:schemeClr val="tx1"/>
                                </a:solidFill>
                                <a:latin typeface="Cambria Math" panose="02040503050406030204" pitchFamily="18" charset="0"/>
                              </a:rPr>
                            </m:ctrlPr>
                          </m:mPr>
                          <m:mr>
                            <m:e>
                              <m:sSub>
                                <m:sSubPr>
                                  <m:ctrlPr>
                                    <a:rPr lang="en-GB" i="1">
                                      <a:solidFill>
                                        <a:schemeClr val="tx1"/>
                                      </a:solidFill>
                                      <a:latin typeface="Cambria Math" panose="02040503050406030204" pitchFamily="18" charset="0"/>
                                      <a:ea typeface="Cambria Math" panose="02040503050406030204" pitchFamily="18" charset="0"/>
                                    </a:rPr>
                                  </m:ctrlPr>
                                </m:sSubPr>
                                <m:e>
                                  <m:r>
                                    <a:rPr lang="en-GB" i="1">
                                      <a:solidFill>
                                        <a:schemeClr val="tx1"/>
                                      </a:solidFill>
                                      <a:latin typeface="Cambria Math" panose="02040503050406030204" pitchFamily="18" charset="0"/>
                                      <a:ea typeface="Cambria Math" panose="02040503050406030204" pitchFamily="18" charset="0"/>
                                    </a:rPr>
                                    <m:t>𝛾</m:t>
                                  </m:r>
                                </m:e>
                                <m:sub>
                                  <m:r>
                                    <a:rPr lang="en-GB" i="1">
                                      <a:solidFill>
                                        <a:schemeClr val="tx1"/>
                                      </a:solidFill>
                                      <a:latin typeface="Cambria Math" panose="02040503050406030204" pitchFamily="18" charset="0"/>
                                      <a:ea typeface="Cambria Math" panose="02040503050406030204" pitchFamily="18" charset="0"/>
                                    </a:rPr>
                                    <m:t>0</m:t>
                                  </m:r>
                                </m:sub>
                              </m:sSub>
                            </m:e>
                            <m:e>
                              <m:r>
                                <a:rPr lang="en-GB" b="0" i="1" smtClean="0">
                                  <a:solidFill>
                                    <a:schemeClr val="tx1"/>
                                  </a:solidFill>
                                  <a:latin typeface="Cambria Math" panose="02040503050406030204" pitchFamily="18" charset="0"/>
                                  <a:ea typeface="Cambria Math" panose="02040503050406030204" pitchFamily="18" charset="0"/>
                                </a:rPr>
                                <m:t>0</m:t>
                              </m:r>
                            </m:e>
                          </m:mr>
                          <m:mr>
                            <m:e>
                              <m:r>
                                <a:rPr lang="en-GB" b="0" i="1" smtClean="0">
                                  <a:solidFill>
                                    <a:schemeClr val="tx1"/>
                                  </a:solidFill>
                                  <a:latin typeface="Cambria Math" panose="02040503050406030204" pitchFamily="18" charset="0"/>
                                  <a:ea typeface="Cambria Math" panose="02040503050406030204" pitchFamily="18" charset="0"/>
                                </a:rPr>
                                <m:t>0</m:t>
                              </m:r>
                            </m:e>
                            <m:e>
                              <m:sSub>
                                <m:sSubPr>
                                  <m:ctrlPr>
                                    <a:rPr lang="en-GB" i="1">
                                      <a:solidFill>
                                        <a:schemeClr val="tx1"/>
                                      </a:solidFill>
                                      <a:latin typeface="Cambria Math" panose="02040503050406030204" pitchFamily="18" charset="0"/>
                                      <a:ea typeface="Cambria Math" panose="02040503050406030204" pitchFamily="18" charset="0"/>
                                    </a:rPr>
                                  </m:ctrlPr>
                                </m:sSubPr>
                                <m:e>
                                  <m:r>
                                    <a:rPr lang="en-GB" i="1" smtClean="0">
                                      <a:solidFill>
                                        <a:schemeClr val="tx1"/>
                                      </a:solidFill>
                                      <a:latin typeface="Cambria Math" panose="02040503050406030204" pitchFamily="18" charset="0"/>
                                      <a:ea typeface="Cambria Math" panose="02040503050406030204" pitchFamily="18" charset="0"/>
                                    </a:rPr>
                                    <m:t>𝛽</m:t>
                                  </m:r>
                                </m:e>
                                <m:sub>
                                  <m:r>
                                    <a:rPr lang="en-GB" i="1">
                                      <a:solidFill>
                                        <a:schemeClr val="tx1"/>
                                      </a:solidFill>
                                      <a:latin typeface="Cambria Math" panose="02040503050406030204" pitchFamily="18" charset="0"/>
                                      <a:ea typeface="Cambria Math" panose="02040503050406030204" pitchFamily="18" charset="0"/>
                                    </a:rPr>
                                    <m:t>0</m:t>
                                  </m:r>
                                </m:sub>
                              </m:sSub>
                            </m:e>
                          </m:mr>
                        </m:m>
                      </m:e>
                    </m:d>
                  </m:oMath>
                </a14:m>
                <a:r>
                  <a:rPr lang="en-GB" dirty="0" smtClean="0">
                    <a:solidFill>
                      <a:schemeClr val="tx1"/>
                    </a:solidFill>
                  </a:rPr>
                  <a:t> =</a:t>
                </a:r>
                <a14:m>
                  <m:oMath xmlns:m="http://schemas.openxmlformats.org/officeDocument/2006/math">
                    <m:d>
                      <m:dPr>
                        <m:ctrlPr>
                          <a:rPr lang="en-GB" i="1">
                            <a:solidFill>
                              <a:schemeClr val="tx1"/>
                            </a:solidFill>
                            <a:latin typeface="Cambria Math" panose="02040503050406030204" pitchFamily="18" charset="0"/>
                          </a:rPr>
                        </m:ctrlPr>
                      </m:dPr>
                      <m:e>
                        <m:m>
                          <m:mPr>
                            <m:mcs>
                              <m:mc>
                                <m:mcPr>
                                  <m:count m:val="2"/>
                                  <m:mcJc m:val="center"/>
                                </m:mcPr>
                              </m:mc>
                            </m:mcs>
                            <m:ctrlPr>
                              <a:rPr lang="en-GB" i="1">
                                <a:solidFill>
                                  <a:schemeClr val="tx1"/>
                                </a:solidFill>
                                <a:latin typeface="Cambria Math" panose="02040503050406030204" pitchFamily="18" charset="0"/>
                              </a:rPr>
                            </m:ctrlPr>
                          </m:mPr>
                          <m:mr>
                            <m:e>
                              <m:f>
                                <m:fPr>
                                  <m:type m:val="skw"/>
                                  <m:ctrlPr>
                                    <a:rPr lang="en-GB" i="1" smtClean="0">
                                      <a:solidFill>
                                        <a:schemeClr val="tx1"/>
                                      </a:solidFill>
                                      <a:latin typeface="Cambria Math" panose="02040503050406030204" pitchFamily="18" charset="0"/>
                                    </a:rPr>
                                  </m:ctrlPr>
                                </m:fPr>
                                <m:num>
                                  <m:r>
                                    <a:rPr lang="en-GB" b="0" i="1" smtClean="0">
                                      <a:solidFill>
                                        <a:schemeClr val="tx1"/>
                                      </a:solidFill>
                                      <a:latin typeface="Cambria Math" panose="02040503050406030204" pitchFamily="18" charset="0"/>
                                    </a:rPr>
                                    <m:t>1</m:t>
                                  </m:r>
                                </m:num>
                                <m:den>
                                  <m:sSub>
                                    <m:sSubPr>
                                      <m:ctrlPr>
                                        <a:rPr lang="en-GB" i="1" smtClean="0">
                                          <a:solidFill>
                                            <a:schemeClr val="tx1"/>
                                          </a:solidFill>
                                          <a:latin typeface="Cambria Math" panose="02040503050406030204" pitchFamily="18" charset="0"/>
                                        </a:rPr>
                                      </m:ctrlPr>
                                    </m:sSubPr>
                                    <m:e>
                                      <m:r>
                                        <a:rPr lang="en-GB" i="1" smtClean="0">
                                          <a:solidFill>
                                            <a:schemeClr val="tx1"/>
                                          </a:solidFill>
                                          <a:latin typeface="Cambria Math" panose="02040503050406030204" pitchFamily="18" charset="0"/>
                                          <a:ea typeface="Cambria Math" panose="02040503050406030204" pitchFamily="18" charset="0"/>
                                        </a:rPr>
                                        <m:t>𝛽</m:t>
                                      </m:r>
                                    </m:e>
                                    <m:sub>
                                      <m:r>
                                        <a:rPr lang="en-GB" b="0" i="1" smtClean="0">
                                          <a:solidFill>
                                            <a:schemeClr val="tx1"/>
                                          </a:solidFill>
                                          <a:latin typeface="Cambria Math" panose="02040503050406030204" pitchFamily="18" charset="0"/>
                                        </a:rPr>
                                        <m:t>0</m:t>
                                      </m:r>
                                    </m:sub>
                                  </m:sSub>
                                </m:den>
                              </m:f>
                            </m:e>
                            <m:e>
                              <m:r>
                                <a:rPr lang="en-GB" b="0" i="1" smtClean="0">
                                  <a:solidFill>
                                    <a:schemeClr val="tx1"/>
                                  </a:solidFill>
                                  <a:latin typeface="Cambria Math" panose="02040503050406030204" pitchFamily="18" charset="0"/>
                                  <a:ea typeface="Cambria Math" panose="02040503050406030204" pitchFamily="18" charset="0"/>
                                </a:rPr>
                                <m:t>0</m:t>
                              </m:r>
                            </m:e>
                          </m:mr>
                          <m:mr>
                            <m:e>
                              <m:r>
                                <a:rPr lang="en-GB" b="0" i="1" smtClean="0">
                                  <a:solidFill>
                                    <a:schemeClr val="tx1"/>
                                  </a:solidFill>
                                  <a:latin typeface="Cambria Math" panose="02040503050406030204" pitchFamily="18" charset="0"/>
                                  <a:ea typeface="Cambria Math" panose="02040503050406030204" pitchFamily="18" charset="0"/>
                                </a:rPr>
                                <m:t>0</m:t>
                              </m:r>
                            </m:e>
                            <m:e>
                              <m:sSub>
                                <m:sSubPr>
                                  <m:ctrlPr>
                                    <a:rPr lang="en-GB" i="1">
                                      <a:solidFill>
                                        <a:schemeClr val="tx1"/>
                                      </a:solidFill>
                                      <a:latin typeface="Cambria Math" panose="02040503050406030204" pitchFamily="18" charset="0"/>
                                      <a:ea typeface="Cambria Math" panose="02040503050406030204" pitchFamily="18" charset="0"/>
                                    </a:rPr>
                                  </m:ctrlPr>
                                </m:sSubPr>
                                <m:e>
                                  <m:r>
                                    <a:rPr lang="en-GB" i="1" smtClean="0">
                                      <a:solidFill>
                                        <a:schemeClr val="tx1"/>
                                      </a:solidFill>
                                      <a:latin typeface="Cambria Math" panose="02040503050406030204" pitchFamily="18" charset="0"/>
                                      <a:ea typeface="Cambria Math" panose="02040503050406030204" pitchFamily="18" charset="0"/>
                                    </a:rPr>
                                    <m:t>𝛽</m:t>
                                  </m:r>
                                </m:e>
                                <m:sub>
                                  <m:r>
                                    <a:rPr lang="en-GB" i="1">
                                      <a:solidFill>
                                        <a:schemeClr val="tx1"/>
                                      </a:solidFill>
                                      <a:latin typeface="Cambria Math" panose="02040503050406030204" pitchFamily="18" charset="0"/>
                                      <a:ea typeface="Cambria Math" panose="02040503050406030204" pitchFamily="18" charset="0"/>
                                    </a:rPr>
                                    <m:t>0</m:t>
                                  </m:r>
                                </m:sub>
                              </m:sSub>
                            </m:e>
                          </m:mr>
                        </m:m>
                      </m:e>
                    </m:d>
                  </m:oMath>
                </a14:m>
                <a:r>
                  <a:rPr lang="en-GB" dirty="0" smtClean="0">
                    <a:solidFill>
                      <a:schemeClr val="tx1"/>
                    </a:solidFill>
                  </a:rPr>
                  <a:t> </a:t>
                </a:r>
                <a:endParaRPr lang="en-GB" dirty="0">
                  <a:solidFill>
                    <a:schemeClr val="tx1"/>
                  </a:solidFill>
                </a:endParaRPr>
              </a:p>
            </p:txBody>
          </p:sp>
        </mc:Choice>
        <mc:Fallback xmlns="">
          <p:sp>
            <p:nvSpPr>
              <p:cNvPr id="14" name="Rectangle 13"/>
              <p:cNvSpPr>
                <a:spLocks noRot="1" noChangeAspect="1" noMove="1" noResize="1" noEditPoints="1" noAdjustHandles="1" noChangeArrowheads="1" noChangeShapeType="1" noTextEdit="1"/>
              </p:cNvSpPr>
              <p:nvPr/>
            </p:nvSpPr>
            <p:spPr>
              <a:xfrm>
                <a:off x="1253372" y="4133571"/>
                <a:ext cx="4174733" cy="714683"/>
              </a:xfrm>
              <a:prstGeom prst="rect">
                <a:avLst/>
              </a:prstGeom>
              <a:blipFill rotWithShape="0">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038600" y="4991506"/>
                <a:ext cx="2209800" cy="369332"/>
              </a:xfrm>
              <a:prstGeom prst="rect">
                <a:avLst/>
              </a:prstGeom>
              <a:noFill/>
              <a:ln>
                <a:solidFill>
                  <a:srgbClr val="7030A0"/>
                </a:solidFill>
              </a:ln>
            </p:spPr>
            <p:txBody>
              <a:bodyPr wrap="square" rtlCol="0">
                <a:spAutoFit/>
              </a:bodyPr>
              <a:lstStyle/>
              <a:p>
                <a:r>
                  <a:rPr lang="en-GB" dirty="0" smtClean="0"/>
                  <a:t>Using: </a:t>
                </a:r>
                <a14:m>
                  <m:oMath xmlns:m="http://schemas.openxmlformats.org/officeDocument/2006/math">
                    <m:r>
                      <a:rPr lang="en-GB" i="1">
                        <a:latin typeface="Cambria Math" panose="02040503050406030204" pitchFamily="18" charset="0"/>
                        <a:ea typeface="Cambria Math" panose="02040503050406030204" pitchFamily="18" charset="0"/>
                        <a:sym typeface="Wingdings" panose="05000000000000000000" pitchFamily="2" charset="2"/>
                      </a:rPr>
                      <m:t>𝛽𝛾</m:t>
                    </m:r>
                    <m:r>
                      <a:rPr lang="en-GB" i="1">
                        <a:latin typeface="Cambria Math" panose="02040503050406030204" pitchFamily="18" charset="0"/>
                        <a:ea typeface="Cambria Math" panose="02040503050406030204" pitchFamily="18" charset="0"/>
                        <a:sym typeface="Wingdings" panose="05000000000000000000" pitchFamily="2" charset="2"/>
                      </a:rPr>
                      <m:t> − </m:t>
                    </m:r>
                    <m:sSup>
                      <m:sSupPr>
                        <m:ctrlPr>
                          <a:rPr lang="en-GB" i="1">
                            <a:latin typeface="Cambria Math" panose="02040503050406030204" pitchFamily="18" charset="0"/>
                            <a:ea typeface="Cambria Math" panose="02040503050406030204" pitchFamily="18" charset="0"/>
                            <a:sym typeface="Wingdings" panose="05000000000000000000" pitchFamily="2" charset="2"/>
                          </a:rPr>
                        </m:ctrlPr>
                      </m:sSupPr>
                      <m:e>
                        <m:r>
                          <a:rPr lang="en-GB" i="1">
                            <a:latin typeface="Cambria Math" panose="02040503050406030204" pitchFamily="18" charset="0"/>
                            <a:ea typeface="Cambria Math" panose="02040503050406030204" pitchFamily="18" charset="0"/>
                            <a:sym typeface="Wingdings" panose="05000000000000000000" pitchFamily="2" charset="2"/>
                          </a:rPr>
                          <m:t>𝛼</m:t>
                        </m:r>
                      </m:e>
                      <m:sup>
                        <m:r>
                          <a:rPr lang="en-GB" i="1">
                            <a:latin typeface="Cambria Math" panose="02040503050406030204" pitchFamily="18" charset="0"/>
                            <a:ea typeface="Cambria Math" panose="02040503050406030204" pitchFamily="18" charset="0"/>
                            <a:sym typeface="Wingdings" panose="05000000000000000000" pitchFamily="2" charset="2"/>
                          </a:rPr>
                          <m:t>2</m:t>
                        </m:r>
                      </m:sup>
                    </m:sSup>
                  </m:oMath>
                </a14:m>
                <a:r>
                  <a:rPr lang="en-GB" dirty="0"/>
                  <a:t> = </a:t>
                </a:r>
                <a:r>
                  <a:rPr lang="en-GB" dirty="0" smtClean="0"/>
                  <a:t>1</a:t>
                </a:r>
                <a:endParaRPr lang="en-GB" dirty="0"/>
              </a:p>
            </p:txBody>
          </p:sp>
        </mc:Choice>
        <mc:Fallback xmlns="">
          <p:sp>
            <p:nvSpPr>
              <p:cNvPr id="20" name="TextBox 19"/>
              <p:cNvSpPr txBox="1">
                <a:spLocks noRot="1" noChangeAspect="1" noMove="1" noResize="1" noEditPoints="1" noAdjustHandles="1" noChangeArrowheads="1" noChangeShapeType="1" noTextEdit="1"/>
              </p:cNvSpPr>
              <p:nvPr/>
            </p:nvSpPr>
            <p:spPr>
              <a:xfrm>
                <a:off x="4038600" y="4991506"/>
                <a:ext cx="2209800" cy="369332"/>
              </a:xfrm>
              <a:prstGeom prst="rect">
                <a:avLst/>
              </a:prstGeom>
              <a:blipFill rotWithShape="0">
                <a:blip r:embed="rId15"/>
                <a:stretch>
                  <a:fillRect l="-2198" t="-8065" b="-24194"/>
                </a:stretch>
              </a:blipFill>
              <a:ln>
                <a:solidFill>
                  <a:srgbClr val="7030A0"/>
                </a:solidFill>
              </a:ln>
            </p:spPr>
            <p:txBody>
              <a:bodyPr/>
              <a:lstStyle/>
              <a:p>
                <a:r>
                  <a:rPr lang="en-GB">
                    <a:noFill/>
                  </a:rPr>
                  <a:t> </a:t>
                </a:r>
              </a:p>
            </p:txBody>
          </p:sp>
        </mc:Fallback>
      </mc:AlternateContent>
      <p:cxnSp>
        <p:nvCxnSpPr>
          <p:cNvPr id="22" name="Straight Arrow Connector 21"/>
          <p:cNvCxnSpPr/>
          <p:nvPr/>
        </p:nvCxnSpPr>
        <p:spPr>
          <a:xfrm flipV="1">
            <a:off x="2819400" y="4572000"/>
            <a:ext cx="76200" cy="419506"/>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4" name="Straight Arrow Connector 23"/>
          <p:cNvCxnSpPr/>
          <p:nvPr/>
        </p:nvCxnSpPr>
        <p:spPr>
          <a:xfrm flipH="1" flipV="1">
            <a:off x="3962400" y="4572000"/>
            <a:ext cx="228600" cy="419506"/>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25" name="Notched Right Arrow 24"/>
          <p:cNvSpPr/>
          <p:nvPr/>
        </p:nvSpPr>
        <p:spPr>
          <a:xfrm>
            <a:off x="303187" y="5967333"/>
            <a:ext cx="685800" cy="304800"/>
          </a:xfrm>
          <a:prstGeom prst="notched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27" name="TextBox 26"/>
              <p:cNvSpPr txBox="1"/>
              <p:nvPr/>
            </p:nvSpPr>
            <p:spPr>
              <a:xfrm>
                <a:off x="1407886" y="5707700"/>
                <a:ext cx="5541453" cy="715902"/>
              </a:xfrm>
              <a:prstGeom prst="rect">
                <a:avLst/>
              </a:prstGeom>
              <a:noFill/>
            </p:spPr>
            <p:txBody>
              <a:bodyPr wrap="none" lIns="0" tIns="0" rIns="0" bIns="0" rtlCol="0">
                <a:spAutoFit/>
              </a:bodyPr>
              <a:lstStyle/>
              <a:p>
                <a14:m>
                  <m:oMath xmlns:m="http://schemas.openxmlformats.org/officeDocument/2006/math">
                    <m:sSub>
                      <m:sSubPr>
                        <m:ctrlPr>
                          <a:rPr lang="en-GB" i="1" smtClean="0">
                            <a:solidFill>
                              <a:srgbClr val="7030A0"/>
                            </a:solidFill>
                            <a:latin typeface="Cambria Math" panose="02040503050406030204" pitchFamily="18" charset="0"/>
                          </a:rPr>
                        </m:ctrlPr>
                      </m:sSubPr>
                      <m:e>
                        <m:r>
                          <a:rPr lang="en-GB" b="0" i="1" smtClean="0">
                            <a:solidFill>
                              <a:srgbClr val="7030A0"/>
                            </a:solidFill>
                            <a:latin typeface="Cambria Math" panose="02040503050406030204" pitchFamily="18" charset="0"/>
                          </a:rPr>
                          <m:t>𝐴</m:t>
                        </m:r>
                      </m:e>
                      <m:sub>
                        <m:r>
                          <a:rPr lang="en-GB" b="0" i="1" smtClean="0">
                            <a:solidFill>
                              <a:srgbClr val="7030A0"/>
                            </a:solidFill>
                            <a:latin typeface="Cambria Math" panose="02040503050406030204" pitchFamily="18" charset="0"/>
                          </a:rPr>
                          <m:t>𝑠</m:t>
                        </m:r>
                        <m:r>
                          <a:rPr lang="en-GB" b="0" i="1" smtClean="0">
                            <a:solidFill>
                              <a:srgbClr val="7030A0"/>
                            </a:solidFill>
                            <a:latin typeface="Cambria Math" panose="02040503050406030204" pitchFamily="18" charset="0"/>
                          </a:rPr>
                          <m:t> </m:t>
                        </m:r>
                      </m:sub>
                    </m:sSub>
                  </m:oMath>
                </a14:m>
                <a:r>
                  <a:rPr lang="en-GB" dirty="0" smtClean="0">
                    <a:solidFill>
                      <a:srgbClr val="7030A0"/>
                    </a:solidFill>
                  </a:rPr>
                  <a:t>= </a:t>
                </a:r>
                <a14:m>
                  <m:oMath xmlns:m="http://schemas.openxmlformats.org/officeDocument/2006/math">
                    <m:d>
                      <m:dPr>
                        <m:ctrlPr>
                          <a:rPr lang="en-GB" i="1">
                            <a:solidFill>
                              <a:srgbClr val="7030A0"/>
                            </a:solidFill>
                            <a:latin typeface="Cambria Math" panose="02040503050406030204" pitchFamily="18" charset="0"/>
                            <a:ea typeface="Cambria Math" panose="02040503050406030204" pitchFamily="18" charset="0"/>
                          </a:rPr>
                        </m:ctrlPr>
                      </m:dPr>
                      <m:e>
                        <m:m>
                          <m:mPr>
                            <m:mcs>
                              <m:mc>
                                <m:mcPr>
                                  <m:count m:val="2"/>
                                  <m:mcJc m:val="center"/>
                                </m:mcPr>
                              </m:mc>
                            </m:mcs>
                            <m:ctrlPr>
                              <a:rPr lang="en-GB" i="1">
                                <a:solidFill>
                                  <a:srgbClr val="7030A0"/>
                                </a:solidFill>
                                <a:latin typeface="Cambria Math" panose="02040503050406030204" pitchFamily="18" charset="0"/>
                                <a:ea typeface="Cambria Math" panose="02040503050406030204" pitchFamily="18" charset="0"/>
                              </a:rPr>
                            </m:ctrlPr>
                          </m:mPr>
                          <m:mr>
                            <m:e>
                              <m:r>
                                <m:rPr>
                                  <m:brk m:alnAt="7"/>
                                </m:rPr>
                                <a:rPr lang="en-GB" i="1">
                                  <a:solidFill>
                                    <a:srgbClr val="7030A0"/>
                                  </a:solidFill>
                                  <a:latin typeface="Cambria Math" panose="02040503050406030204" pitchFamily="18" charset="0"/>
                                  <a:ea typeface="Cambria Math" panose="02040503050406030204" pitchFamily="18" charset="0"/>
                                </a:rPr>
                                <m:t>1</m:t>
                              </m:r>
                            </m:e>
                            <m:e>
                              <m:r>
                                <a:rPr lang="en-GB" i="1">
                                  <a:solidFill>
                                    <a:srgbClr val="7030A0"/>
                                  </a:solidFill>
                                  <a:latin typeface="Cambria Math" panose="02040503050406030204" pitchFamily="18" charset="0"/>
                                  <a:ea typeface="Cambria Math" panose="02040503050406030204" pitchFamily="18" charset="0"/>
                                </a:rPr>
                                <m:t>0</m:t>
                              </m:r>
                            </m:e>
                          </m:mr>
                          <m:mr>
                            <m:e>
                              <m:r>
                                <a:rPr lang="en-GB" i="1">
                                  <a:solidFill>
                                    <a:srgbClr val="7030A0"/>
                                  </a:solidFill>
                                  <a:latin typeface="Cambria Math" panose="02040503050406030204" pitchFamily="18" charset="0"/>
                                  <a:ea typeface="Cambria Math" panose="02040503050406030204" pitchFamily="18" charset="0"/>
                                </a:rPr>
                                <m:t>𝑠</m:t>
                              </m:r>
                            </m:e>
                            <m:e>
                              <m:r>
                                <a:rPr lang="en-GB" i="1">
                                  <a:solidFill>
                                    <a:srgbClr val="7030A0"/>
                                  </a:solidFill>
                                  <a:latin typeface="Cambria Math" panose="02040503050406030204" pitchFamily="18" charset="0"/>
                                  <a:ea typeface="Cambria Math" panose="02040503050406030204" pitchFamily="18" charset="0"/>
                                </a:rPr>
                                <m:t>1</m:t>
                              </m:r>
                            </m:e>
                          </m:mr>
                        </m:m>
                      </m:e>
                    </m:d>
                    <m:r>
                      <a:rPr lang="en-GB" i="1" smtClean="0">
                        <a:solidFill>
                          <a:srgbClr val="7030A0"/>
                        </a:solidFill>
                        <a:latin typeface="Cambria Math" panose="02040503050406030204" pitchFamily="18" charset="0"/>
                        <a:ea typeface="Cambria Math" panose="02040503050406030204" pitchFamily="18" charset="0"/>
                      </a:rPr>
                      <m:t>∙</m:t>
                    </m:r>
                    <m:d>
                      <m:dPr>
                        <m:ctrlPr>
                          <a:rPr lang="en-GB" i="1">
                            <a:solidFill>
                              <a:srgbClr val="7030A0"/>
                            </a:solidFill>
                            <a:latin typeface="Cambria Math" panose="02040503050406030204" pitchFamily="18" charset="0"/>
                          </a:rPr>
                        </m:ctrlPr>
                      </m:dPr>
                      <m:e>
                        <m:m>
                          <m:mPr>
                            <m:mcs>
                              <m:mc>
                                <m:mcPr>
                                  <m:count m:val="2"/>
                                  <m:mcJc m:val="center"/>
                                </m:mcPr>
                              </m:mc>
                            </m:mcs>
                            <m:ctrlPr>
                              <a:rPr lang="en-GB" i="1">
                                <a:solidFill>
                                  <a:srgbClr val="7030A0"/>
                                </a:solidFill>
                                <a:latin typeface="Cambria Math" panose="02040503050406030204" pitchFamily="18" charset="0"/>
                              </a:rPr>
                            </m:ctrlPr>
                          </m:mPr>
                          <m:mr>
                            <m:e>
                              <m:f>
                                <m:fPr>
                                  <m:type m:val="skw"/>
                                  <m:ctrlPr>
                                    <a:rPr lang="en-GB" i="1">
                                      <a:solidFill>
                                        <a:srgbClr val="7030A0"/>
                                      </a:solidFill>
                                      <a:latin typeface="Cambria Math" panose="02040503050406030204" pitchFamily="18" charset="0"/>
                                    </a:rPr>
                                  </m:ctrlPr>
                                </m:fPr>
                                <m:num>
                                  <m:r>
                                    <a:rPr lang="en-GB" i="1">
                                      <a:solidFill>
                                        <a:srgbClr val="7030A0"/>
                                      </a:solidFill>
                                      <a:latin typeface="Cambria Math" panose="02040503050406030204" pitchFamily="18" charset="0"/>
                                    </a:rPr>
                                    <m:t>1</m:t>
                                  </m:r>
                                </m:num>
                                <m:den>
                                  <m:sSub>
                                    <m:sSubPr>
                                      <m:ctrlPr>
                                        <a:rPr lang="en-GB" i="1">
                                          <a:solidFill>
                                            <a:srgbClr val="7030A0"/>
                                          </a:solidFill>
                                          <a:latin typeface="Cambria Math" panose="02040503050406030204" pitchFamily="18" charset="0"/>
                                        </a:rPr>
                                      </m:ctrlPr>
                                    </m:sSubPr>
                                    <m:e>
                                      <m:r>
                                        <a:rPr lang="en-GB" i="1">
                                          <a:solidFill>
                                            <a:srgbClr val="7030A0"/>
                                          </a:solidFill>
                                          <a:latin typeface="Cambria Math" panose="02040503050406030204" pitchFamily="18" charset="0"/>
                                          <a:ea typeface="Cambria Math" panose="02040503050406030204" pitchFamily="18" charset="0"/>
                                        </a:rPr>
                                        <m:t>𝛽</m:t>
                                      </m:r>
                                    </m:e>
                                    <m:sub>
                                      <m:r>
                                        <a:rPr lang="en-GB" i="1">
                                          <a:solidFill>
                                            <a:srgbClr val="7030A0"/>
                                          </a:solidFill>
                                          <a:latin typeface="Cambria Math" panose="02040503050406030204" pitchFamily="18" charset="0"/>
                                        </a:rPr>
                                        <m:t>0</m:t>
                                      </m:r>
                                    </m:sub>
                                  </m:sSub>
                                </m:den>
                              </m:f>
                            </m:e>
                            <m:e>
                              <m:r>
                                <a:rPr lang="en-GB" i="1">
                                  <a:solidFill>
                                    <a:srgbClr val="7030A0"/>
                                  </a:solidFill>
                                  <a:latin typeface="Cambria Math" panose="02040503050406030204" pitchFamily="18" charset="0"/>
                                  <a:ea typeface="Cambria Math" panose="02040503050406030204" pitchFamily="18" charset="0"/>
                                </a:rPr>
                                <m:t>0</m:t>
                              </m:r>
                            </m:e>
                          </m:mr>
                          <m:mr>
                            <m:e>
                              <m:r>
                                <a:rPr lang="en-GB" i="1">
                                  <a:solidFill>
                                    <a:srgbClr val="7030A0"/>
                                  </a:solidFill>
                                  <a:latin typeface="Cambria Math" panose="02040503050406030204" pitchFamily="18" charset="0"/>
                                  <a:ea typeface="Cambria Math" panose="02040503050406030204" pitchFamily="18" charset="0"/>
                                </a:rPr>
                                <m:t>0</m:t>
                              </m:r>
                            </m:e>
                            <m:e>
                              <m:sSub>
                                <m:sSubPr>
                                  <m:ctrlPr>
                                    <a:rPr lang="en-GB" i="1">
                                      <a:solidFill>
                                        <a:srgbClr val="7030A0"/>
                                      </a:solidFill>
                                      <a:latin typeface="Cambria Math" panose="02040503050406030204" pitchFamily="18" charset="0"/>
                                      <a:ea typeface="Cambria Math" panose="02040503050406030204" pitchFamily="18" charset="0"/>
                                    </a:rPr>
                                  </m:ctrlPr>
                                </m:sSubPr>
                                <m:e>
                                  <m:r>
                                    <a:rPr lang="en-GB" i="1">
                                      <a:solidFill>
                                        <a:srgbClr val="7030A0"/>
                                      </a:solidFill>
                                      <a:latin typeface="Cambria Math" panose="02040503050406030204" pitchFamily="18" charset="0"/>
                                      <a:ea typeface="Cambria Math" panose="02040503050406030204" pitchFamily="18" charset="0"/>
                                    </a:rPr>
                                    <m:t>𝛽</m:t>
                                  </m:r>
                                </m:e>
                                <m:sub>
                                  <m:r>
                                    <a:rPr lang="en-GB" i="1">
                                      <a:solidFill>
                                        <a:srgbClr val="7030A0"/>
                                      </a:solidFill>
                                      <a:latin typeface="Cambria Math" panose="02040503050406030204" pitchFamily="18" charset="0"/>
                                      <a:ea typeface="Cambria Math" panose="02040503050406030204" pitchFamily="18" charset="0"/>
                                    </a:rPr>
                                    <m:t>0</m:t>
                                  </m:r>
                                </m:sub>
                              </m:sSub>
                            </m:e>
                          </m:mr>
                        </m:m>
                      </m:e>
                    </m:d>
                    <m:r>
                      <a:rPr lang="en-GB" i="1" smtClean="0">
                        <a:solidFill>
                          <a:srgbClr val="7030A0"/>
                        </a:solidFill>
                        <a:latin typeface="Cambria Math" panose="02040503050406030204" pitchFamily="18" charset="0"/>
                        <a:ea typeface="Cambria Math" panose="02040503050406030204" pitchFamily="18" charset="0"/>
                      </a:rPr>
                      <m:t>∙</m:t>
                    </m:r>
                    <m:d>
                      <m:dPr>
                        <m:ctrlPr>
                          <a:rPr lang="en-GB" i="1">
                            <a:solidFill>
                              <a:srgbClr val="7030A0"/>
                            </a:solidFill>
                            <a:latin typeface="Cambria Math" panose="02040503050406030204" pitchFamily="18" charset="0"/>
                          </a:rPr>
                        </m:ctrlPr>
                      </m:dPr>
                      <m:e>
                        <m:m>
                          <m:mPr>
                            <m:mcs>
                              <m:mc>
                                <m:mcPr>
                                  <m:count m:val="2"/>
                                  <m:mcJc m:val="center"/>
                                </m:mcPr>
                              </m:mc>
                            </m:mcs>
                            <m:ctrlPr>
                              <a:rPr lang="en-GB" i="1">
                                <a:solidFill>
                                  <a:srgbClr val="7030A0"/>
                                </a:solidFill>
                                <a:latin typeface="Cambria Math" panose="02040503050406030204" pitchFamily="18" charset="0"/>
                              </a:rPr>
                            </m:ctrlPr>
                          </m:mPr>
                          <m:mr>
                            <m:e>
                              <m:r>
                                <m:rPr>
                                  <m:brk m:alnAt="7"/>
                                </m:rPr>
                                <a:rPr lang="en-GB" i="1">
                                  <a:solidFill>
                                    <a:srgbClr val="7030A0"/>
                                  </a:solidFill>
                                  <a:latin typeface="Cambria Math" panose="02040503050406030204" pitchFamily="18" charset="0"/>
                                </a:rPr>
                                <m:t>1</m:t>
                              </m:r>
                            </m:e>
                            <m:e>
                              <m:r>
                                <a:rPr lang="en-GB" i="1">
                                  <a:solidFill>
                                    <a:srgbClr val="7030A0"/>
                                  </a:solidFill>
                                  <a:latin typeface="Cambria Math" panose="02040503050406030204" pitchFamily="18" charset="0"/>
                                </a:rPr>
                                <m:t>𝑠</m:t>
                              </m:r>
                            </m:e>
                          </m:mr>
                          <m:mr>
                            <m:e>
                              <m:r>
                                <a:rPr lang="en-GB" i="1">
                                  <a:solidFill>
                                    <a:srgbClr val="7030A0"/>
                                  </a:solidFill>
                                  <a:latin typeface="Cambria Math" panose="02040503050406030204" pitchFamily="18" charset="0"/>
                                </a:rPr>
                                <m:t>0</m:t>
                              </m:r>
                            </m:e>
                            <m:e>
                              <m:r>
                                <a:rPr lang="en-GB" i="1">
                                  <a:solidFill>
                                    <a:srgbClr val="7030A0"/>
                                  </a:solidFill>
                                  <a:latin typeface="Cambria Math" panose="02040503050406030204" pitchFamily="18" charset="0"/>
                                </a:rPr>
                                <m:t>1</m:t>
                              </m:r>
                            </m:e>
                          </m:mr>
                        </m:m>
                      </m:e>
                    </m:d>
                    <m:r>
                      <a:rPr lang="en-GB" b="0" i="1" smtClean="0">
                        <a:solidFill>
                          <a:srgbClr val="7030A0"/>
                        </a:solidFill>
                        <a:latin typeface="Cambria Math" panose="02040503050406030204" pitchFamily="18" charset="0"/>
                        <a:ea typeface="Cambria Math" panose="02040503050406030204" pitchFamily="18" charset="0"/>
                      </a:rPr>
                      <m:t>= </m:t>
                    </m:r>
                    <m:d>
                      <m:dPr>
                        <m:ctrlPr>
                          <a:rPr lang="en-GB" b="0" i="1" smtClean="0">
                            <a:solidFill>
                              <a:srgbClr val="7030A0"/>
                            </a:solidFill>
                            <a:latin typeface="Cambria Math" panose="02040503050406030204" pitchFamily="18" charset="0"/>
                            <a:ea typeface="Cambria Math" panose="02040503050406030204" pitchFamily="18" charset="0"/>
                          </a:rPr>
                        </m:ctrlPr>
                      </m:dPr>
                      <m:e>
                        <m:m>
                          <m:mPr>
                            <m:mcs>
                              <m:mc>
                                <m:mcPr>
                                  <m:count m:val="2"/>
                                  <m:mcJc m:val="center"/>
                                </m:mcPr>
                              </m:mc>
                            </m:mcs>
                            <m:ctrlPr>
                              <a:rPr lang="en-GB" b="0" i="1" smtClean="0">
                                <a:solidFill>
                                  <a:srgbClr val="7030A0"/>
                                </a:solidFill>
                                <a:latin typeface="Cambria Math" panose="02040503050406030204" pitchFamily="18" charset="0"/>
                                <a:ea typeface="Cambria Math" panose="02040503050406030204" pitchFamily="18" charset="0"/>
                              </a:rPr>
                            </m:ctrlPr>
                          </m:mPr>
                          <m:mr>
                            <m:e>
                              <m:f>
                                <m:fPr>
                                  <m:type m:val="skw"/>
                                  <m:ctrlPr>
                                    <a:rPr lang="en-GB" b="0" i="1" smtClean="0">
                                      <a:solidFill>
                                        <a:srgbClr val="7030A0"/>
                                      </a:solidFill>
                                      <a:latin typeface="Cambria Math" panose="02040503050406030204" pitchFamily="18" charset="0"/>
                                      <a:ea typeface="Cambria Math" panose="02040503050406030204" pitchFamily="18" charset="0"/>
                                    </a:rPr>
                                  </m:ctrlPr>
                                </m:fPr>
                                <m:num>
                                  <m:r>
                                    <a:rPr lang="en-GB" b="0" i="1" smtClean="0">
                                      <a:solidFill>
                                        <a:srgbClr val="7030A0"/>
                                      </a:solidFill>
                                      <a:latin typeface="Cambria Math" panose="02040503050406030204" pitchFamily="18" charset="0"/>
                                      <a:ea typeface="Cambria Math" panose="02040503050406030204" pitchFamily="18" charset="0"/>
                                    </a:rPr>
                                    <m:t>1</m:t>
                                  </m:r>
                                </m:num>
                                <m:den>
                                  <m:sSub>
                                    <m:sSubPr>
                                      <m:ctrlPr>
                                        <a:rPr lang="en-GB" b="0" i="1" smtClean="0">
                                          <a:solidFill>
                                            <a:srgbClr val="7030A0"/>
                                          </a:solidFill>
                                          <a:latin typeface="Cambria Math" panose="02040503050406030204" pitchFamily="18" charset="0"/>
                                          <a:ea typeface="Cambria Math" panose="02040503050406030204" pitchFamily="18" charset="0"/>
                                        </a:rPr>
                                      </m:ctrlPr>
                                    </m:sSubPr>
                                    <m:e>
                                      <m:r>
                                        <a:rPr lang="en-GB" b="0" i="1" smtClean="0">
                                          <a:solidFill>
                                            <a:srgbClr val="7030A0"/>
                                          </a:solidFill>
                                          <a:latin typeface="Cambria Math" panose="02040503050406030204" pitchFamily="18" charset="0"/>
                                          <a:ea typeface="Cambria Math" panose="02040503050406030204" pitchFamily="18" charset="0"/>
                                        </a:rPr>
                                        <m:t>𝛽</m:t>
                                      </m:r>
                                    </m:e>
                                    <m:sub>
                                      <m:r>
                                        <a:rPr lang="en-GB" b="0" i="1" smtClean="0">
                                          <a:solidFill>
                                            <a:srgbClr val="7030A0"/>
                                          </a:solidFill>
                                          <a:latin typeface="Cambria Math" panose="02040503050406030204" pitchFamily="18" charset="0"/>
                                          <a:ea typeface="Cambria Math" panose="02040503050406030204" pitchFamily="18" charset="0"/>
                                        </a:rPr>
                                        <m:t>0</m:t>
                                      </m:r>
                                    </m:sub>
                                  </m:sSub>
                                </m:den>
                              </m:f>
                            </m:e>
                            <m:e>
                              <m:f>
                                <m:fPr>
                                  <m:type m:val="skw"/>
                                  <m:ctrlPr>
                                    <a:rPr lang="en-GB" b="0" i="1" smtClean="0">
                                      <a:solidFill>
                                        <a:srgbClr val="7030A0"/>
                                      </a:solidFill>
                                      <a:latin typeface="Cambria Math" panose="02040503050406030204" pitchFamily="18" charset="0"/>
                                      <a:ea typeface="Cambria Math" panose="02040503050406030204" pitchFamily="18" charset="0"/>
                                    </a:rPr>
                                  </m:ctrlPr>
                                </m:fPr>
                                <m:num>
                                  <m:r>
                                    <a:rPr lang="en-GB" b="0" i="1" smtClean="0">
                                      <a:solidFill>
                                        <a:srgbClr val="7030A0"/>
                                      </a:solidFill>
                                      <a:latin typeface="Cambria Math" panose="02040503050406030204" pitchFamily="18" charset="0"/>
                                      <a:ea typeface="Cambria Math" panose="02040503050406030204" pitchFamily="18" charset="0"/>
                                    </a:rPr>
                                    <m:t>𝑠</m:t>
                                  </m:r>
                                </m:num>
                                <m:den>
                                  <m:sSub>
                                    <m:sSubPr>
                                      <m:ctrlPr>
                                        <a:rPr lang="en-GB" b="0" i="1" smtClean="0">
                                          <a:solidFill>
                                            <a:srgbClr val="7030A0"/>
                                          </a:solidFill>
                                          <a:latin typeface="Cambria Math" panose="02040503050406030204" pitchFamily="18" charset="0"/>
                                          <a:ea typeface="Cambria Math" panose="02040503050406030204" pitchFamily="18" charset="0"/>
                                        </a:rPr>
                                      </m:ctrlPr>
                                    </m:sSubPr>
                                    <m:e>
                                      <m:r>
                                        <a:rPr lang="en-GB" b="0" i="1" smtClean="0">
                                          <a:solidFill>
                                            <a:srgbClr val="7030A0"/>
                                          </a:solidFill>
                                          <a:latin typeface="Cambria Math" panose="02040503050406030204" pitchFamily="18" charset="0"/>
                                          <a:ea typeface="Cambria Math" panose="02040503050406030204" pitchFamily="18" charset="0"/>
                                        </a:rPr>
                                        <m:t>𝛽</m:t>
                                      </m:r>
                                    </m:e>
                                    <m:sub>
                                      <m:r>
                                        <a:rPr lang="en-GB" b="0" i="1" smtClean="0">
                                          <a:solidFill>
                                            <a:srgbClr val="7030A0"/>
                                          </a:solidFill>
                                          <a:latin typeface="Cambria Math" panose="02040503050406030204" pitchFamily="18" charset="0"/>
                                          <a:ea typeface="Cambria Math" panose="02040503050406030204" pitchFamily="18" charset="0"/>
                                        </a:rPr>
                                        <m:t>0</m:t>
                                      </m:r>
                                    </m:sub>
                                  </m:sSub>
                                </m:den>
                              </m:f>
                            </m:e>
                          </m:mr>
                          <m:mr>
                            <m:e>
                              <m:f>
                                <m:fPr>
                                  <m:type m:val="skw"/>
                                  <m:ctrlPr>
                                    <a:rPr lang="en-GB" i="1">
                                      <a:solidFill>
                                        <a:srgbClr val="7030A0"/>
                                      </a:solidFill>
                                      <a:latin typeface="Cambria Math" panose="02040503050406030204" pitchFamily="18" charset="0"/>
                                      <a:ea typeface="Cambria Math" panose="02040503050406030204" pitchFamily="18" charset="0"/>
                                    </a:rPr>
                                  </m:ctrlPr>
                                </m:fPr>
                                <m:num>
                                  <m:r>
                                    <a:rPr lang="en-GB" i="1">
                                      <a:solidFill>
                                        <a:srgbClr val="7030A0"/>
                                      </a:solidFill>
                                      <a:latin typeface="Cambria Math" panose="02040503050406030204" pitchFamily="18" charset="0"/>
                                      <a:ea typeface="Cambria Math" panose="02040503050406030204" pitchFamily="18" charset="0"/>
                                    </a:rPr>
                                    <m:t>𝑠</m:t>
                                  </m:r>
                                </m:num>
                                <m:den>
                                  <m:sSub>
                                    <m:sSubPr>
                                      <m:ctrlPr>
                                        <a:rPr lang="en-GB" i="1">
                                          <a:solidFill>
                                            <a:srgbClr val="7030A0"/>
                                          </a:solidFill>
                                          <a:latin typeface="Cambria Math" panose="02040503050406030204" pitchFamily="18" charset="0"/>
                                          <a:ea typeface="Cambria Math" panose="02040503050406030204" pitchFamily="18" charset="0"/>
                                        </a:rPr>
                                      </m:ctrlPr>
                                    </m:sSubPr>
                                    <m:e>
                                      <m:r>
                                        <a:rPr lang="en-GB" i="1">
                                          <a:solidFill>
                                            <a:srgbClr val="7030A0"/>
                                          </a:solidFill>
                                          <a:latin typeface="Cambria Math" panose="02040503050406030204" pitchFamily="18" charset="0"/>
                                          <a:ea typeface="Cambria Math" panose="02040503050406030204" pitchFamily="18" charset="0"/>
                                        </a:rPr>
                                        <m:t>𝛽</m:t>
                                      </m:r>
                                    </m:e>
                                    <m:sub>
                                      <m:r>
                                        <a:rPr lang="en-GB" i="1">
                                          <a:solidFill>
                                            <a:srgbClr val="7030A0"/>
                                          </a:solidFill>
                                          <a:latin typeface="Cambria Math" panose="02040503050406030204" pitchFamily="18" charset="0"/>
                                          <a:ea typeface="Cambria Math" panose="02040503050406030204" pitchFamily="18" charset="0"/>
                                        </a:rPr>
                                        <m:t>0</m:t>
                                      </m:r>
                                    </m:sub>
                                  </m:sSub>
                                </m:den>
                              </m:f>
                            </m:e>
                            <m:e>
                              <m:sSub>
                                <m:sSubPr>
                                  <m:ctrlPr>
                                    <a:rPr lang="en-GB" b="0" i="1" smtClean="0">
                                      <a:solidFill>
                                        <a:srgbClr val="7030A0"/>
                                      </a:solidFill>
                                      <a:latin typeface="Cambria Math" panose="02040503050406030204" pitchFamily="18" charset="0"/>
                                      <a:ea typeface="Cambria Math" panose="02040503050406030204" pitchFamily="18" charset="0"/>
                                    </a:rPr>
                                  </m:ctrlPr>
                                </m:sSubPr>
                                <m:e>
                                  <m:r>
                                    <a:rPr lang="en-GB" b="0" i="1" smtClean="0">
                                      <a:solidFill>
                                        <a:srgbClr val="7030A0"/>
                                      </a:solidFill>
                                      <a:latin typeface="Cambria Math" panose="02040503050406030204" pitchFamily="18" charset="0"/>
                                      <a:ea typeface="Cambria Math" panose="02040503050406030204" pitchFamily="18" charset="0"/>
                                    </a:rPr>
                                    <m:t>𝛽</m:t>
                                  </m:r>
                                </m:e>
                                <m:sub>
                                  <m:r>
                                    <a:rPr lang="en-GB" b="0" i="1" smtClean="0">
                                      <a:solidFill>
                                        <a:srgbClr val="7030A0"/>
                                      </a:solidFill>
                                      <a:latin typeface="Cambria Math" panose="02040503050406030204" pitchFamily="18" charset="0"/>
                                      <a:ea typeface="Cambria Math" panose="02040503050406030204" pitchFamily="18" charset="0"/>
                                    </a:rPr>
                                    <m:t>0</m:t>
                                  </m:r>
                                </m:sub>
                              </m:sSub>
                              <m:r>
                                <a:rPr lang="en-GB" b="0" i="1" smtClean="0">
                                  <a:solidFill>
                                    <a:srgbClr val="7030A0"/>
                                  </a:solidFill>
                                  <a:latin typeface="Cambria Math" panose="02040503050406030204" pitchFamily="18" charset="0"/>
                                  <a:ea typeface="Cambria Math" panose="02040503050406030204" pitchFamily="18" charset="0"/>
                                </a:rPr>
                                <m:t>+</m:t>
                              </m:r>
                              <m:f>
                                <m:fPr>
                                  <m:type m:val="skw"/>
                                  <m:ctrlPr>
                                    <a:rPr lang="en-GB" b="0" i="1" smtClean="0">
                                      <a:solidFill>
                                        <a:srgbClr val="7030A0"/>
                                      </a:solidFill>
                                      <a:latin typeface="Cambria Math" panose="02040503050406030204" pitchFamily="18" charset="0"/>
                                      <a:ea typeface="Cambria Math" panose="02040503050406030204" pitchFamily="18" charset="0"/>
                                    </a:rPr>
                                  </m:ctrlPr>
                                </m:fPr>
                                <m:num>
                                  <m:sSup>
                                    <m:sSupPr>
                                      <m:ctrlPr>
                                        <a:rPr lang="en-GB" b="0" i="1" smtClean="0">
                                          <a:solidFill>
                                            <a:srgbClr val="7030A0"/>
                                          </a:solidFill>
                                          <a:latin typeface="Cambria Math" panose="02040503050406030204" pitchFamily="18" charset="0"/>
                                          <a:ea typeface="Cambria Math" panose="02040503050406030204" pitchFamily="18" charset="0"/>
                                        </a:rPr>
                                      </m:ctrlPr>
                                    </m:sSupPr>
                                    <m:e>
                                      <m:r>
                                        <a:rPr lang="en-GB" b="0" i="1" smtClean="0">
                                          <a:solidFill>
                                            <a:srgbClr val="7030A0"/>
                                          </a:solidFill>
                                          <a:latin typeface="Cambria Math" panose="02040503050406030204" pitchFamily="18" charset="0"/>
                                          <a:ea typeface="Cambria Math" panose="02040503050406030204" pitchFamily="18" charset="0"/>
                                        </a:rPr>
                                        <m:t>𝑠</m:t>
                                      </m:r>
                                    </m:e>
                                    <m:sup>
                                      <m:r>
                                        <a:rPr lang="en-GB" b="0" i="1" smtClean="0">
                                          <a:solidFill>
                                            <a:srgbClr val="7030A0"/>
                                          </a:solidFill>
                                          <a:latin typeface="Cambria Math" panose="02040503050406030204" pitchFamily="18" charset="0"/>
                                          <a:ea typeface="Cambria Math" panose="02040503050406030204" pitchFamily="18" charset="0"/>
                                        </a:rPr>
                                        <m:t>2</m:t>
                                      </m:r>
                                    </m:sup>
                                  </m:sSup>
                                </m:num>
                                <m:den>
                                  <m:sSub>
                                    <m:sSubPr>
                                      <m:ctrlPr>
                                        <a:rPr lang="en-GB" b="0" i="1" smtClean="0">
                                          <a:solidFill>
                                            <a:srgbClr val="7030A0"/>
                                          </a:solidFill>
                                          <a:latin typeface="Cambria Math" panose="02040503050406030204" pitchFamily="18" charset="0"/>
                                          <a:ea typeface="Cambria Math" panose="02040503050406030204" pitchFamily="18" charset="0"/>
                                        </a:rPr>
                                      </m:ctrlPr>
                                    </m:sSubPr>
                                    <m:e>
                                      <m:r>
                                        <a:rPr lang="en-GB" b="0" i="1" smtClean="0">
                                          <a:solidFill>
                                            <a:srgbClr val="7030A0"/>
                                          </a:solidFill>
                                          <a:latin typeface="Cambria Math" panose="02040503050406030204" pitchFamily="18" charset="0"/>
                                          <a:ea typeface="Cambria Math" panose="02040503050406030204" pitchFamily="18" charset="0"/>
                                        </a:rPr>
                                        <m:t>𝛽</m:t>
                                      </m:r>
                                    </m:e>
                                    <m:sub>
                                      <m:r>
                                        <a:rPr lang="en-GB" b="0" i="1" smtClean="0">
                                          <a:solidFill>
                                            <a:srgbClr val="7030A0"/>
                                          </a:solidFill>
                                          <a:latin typeface="Cambria Math" panose="02040503050406030204" pitchFamily="18" charset="0"/>
                                          <a:ea typeface="Cambria Math" panose="02040503050406030204" pitchFamily="18" charset="0"/>
                                        </a:rPr>
                                        <m:t>0</m:t>
                                      </m:r>
                                    </m:sub>
                                  </m:sSub>
                                </m:den>
                              </m:f>
                            </m:e>
                          </m:mr>
                        </m:m>
                      </m:e>
                    </m:d>
                  </m:oMath>
                </a14:m>
                <a:endParaRPr lang="en-GB" dirty="0">
                  <a:solidFill>
                    <a:srgbClr val="7030A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407886" y="5707700"/>
                <a:ext cx="5541453" cy="715902"/>
              </a:xfrm>
              <a:prstGeom prst="rect">
                <a:avLst/>
              </a:prstGeom>
              <a:blipFill rotWithShape="0">
                <a:blip r:embed="rId16"/>
                <a:stretch>
                  <a:fillRect l="-110"/>
                </a:stretch>
              </a:blipFill>
            </p:spPr>
            <p:txBody>
              <a:bodyPr/>
              <a:lstStyle/>
              <a:p>
                <a:r>
                  <a:rPr lang="en-GB">
                    <a:noFill/>
                  </a:rPr>
                  <a:t> </a:t>
                </a:r>
              </a:p>
            </p:txBody>
          </p:sp>
        </mc:Fallback>
      </mc:AlternateContent>
      <p:sp>
        <p:nvSpPr>
          <p:cNvPr id="28" name="Oval 27"/>
          <p:cNvSpPr/>
          <p:nvPr/>
        </p:nvSpPr>
        <p:spPr>
          <a:xfrm>
            <a:off x="1337469" y="2443440"/>
            <a:ext cx="415131" cy="282097"/>
          </a:xfrm>
          <a:prstGeom prst="ellipse">
            <a:avLst/>
          </a:prstGeom>
          <a:solidFill>
            <a:schemeClr val="accent3">
              <a:alpha val="3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9" name="Oval 28"/>
          <p:cNvSpPr/>
          <p:nvPr/>
        </p:nvSpPr>
        <p:spPr>
          <a:xfrm>
            <a:off x="5600700" y="6019800"/>
            <a:ext cx="1371600" cy="563749"/>
          </a:xfrm>
          <a:prstGeom prst="ellipse">
            <a:avLst/>
          </a:prstGeom>
          <a:solidFill>
            <a:schemeClr val="accent3">
              <a:alpha val="3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solidFill>
                <a:srgbClr val="7030A0"/>
              </a:solidFill>
            </a:endParaRPr>
          </a:p>
        </p:txBody>
      </p:sp>
      <mc:AlternateContent xmlns:mc="http://schemas.openxmlformats.org/markup-compatibility/2006" xmlns:a14="http://schemas.microsoft.com/office/drawing/2010/main">
        <mc:Choice Requires="a14">
          <p:sp>
            <p:nvSpPr>
              <p:cNvPr id="30" name="Rectangle 29"/>
              <p:cNvSpPr/>
              <p:nvPr/>
            </p:nvSpPr>
            <p:spPr>
              <a:xfrm>
                <a:off x="7101337" y="5595306"/>
                <a:ext cx="1935851" cy="544188"/>
              </a:xfrm>
              <a:prstGeom prst="rect">
                <a:avLst/>
              </a:prstGeom>
              <a:no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smtClean="0">
                              <a:solidFill>
                                <a:schemeClr val="tx1"/>
                              </a:solidFill>
                              <a:latin typeface="Cambria Math" panose="02040503050406030204" pitchFamily="18" charset="0"/>
                              <a:ea typeface="Cambria Math" panose="02040503050406030204" pitchFamily="18" charset="0"/>
                            </a:rPr>
                          </m:ctrlPr>
                        </m:sSubPr>
                        <m:e>
                          <m:r>
                            <a:rPr lang="en-GB" i="1">
                              <a:solidFill>
                                <a:schemeClr val="tx1"/>
                              </a:solidFill>
                              <a:latin typeface="Cambria Math" panose="02040503050406030204" pitchFamily="18" charset="0"/>
                              <a:ea typeface="Cambria Math" panose="02040503050406030204" pitchFamily="18" charset="0"/>
                            </a:rPr>
                            <m:t>𝛽</m:t>
                          </m:r>
                        </m:e>
                        <m:sub>
                          <m:r>
                            <a:rPr lang="en-GB" b="0" i="1" smtClean="0">
                              <a:solidFill>
                                <a:schemeClr val="tx1"/>
                              </a:solidFill>
                              <a:latin typeface="Cambria Math" panose="02040503050406030204" pitchFamily="18" charset="0"/>
                              <a:ea typeface="Cambria Math" panose="02040503050406030204" pitchFamily="18" charset="0"/>
                            </a:rPr>
                            <m:t>𝑠</m:t>
                          </m:r>
                        </m:sub>
                      </m:sSub>
                      <m:r>
                        <a:rPr lang="en-GB" b="0" i="1" smtClean="0">
                          <a:solidFill>
                            <a:schemeClr val="tx1"/>
                          </a:solidFill>
                          <a:latin typeface="Cambria Math" panose="02040503050406030204" pitchFamily="18" charset="0"/>
                          <a:ea typeface="Cambria Math" panose="02040503050406030204" pitchFamily="18" charset="0"/>
                        </a:rPr>
                        <m:t>= </m:t>
                      </m:r>
                      <m:sSub>
                        <m:sSubPr>
                          <m:ctrlPr>
                            <a:rPr lang="en-GB" i="1">
                              <a:solidFill>
                                <a:schemeClr val="tx1"/>
                              </a:solidFill>
                              <a:latin typeface="Cambria Math" panose="02040503050406030204" pitchFamily="18" charset="0"/>
                              <a:ea typeface="Cambria Math" panose="02040503050406030204" pitchFamily="18" charset="0"/>
                            </a:rPr>
                          </m:ctrlPr>
                        </m:sSubPr>
                        <m:e>
                          <m:r>
                            <a:rPr lang="en-GB" i="1">
                              <a:solidFill>
                                <a:schemeClr val="tx1"/>
                              </a:solidFill>
                              <a:latin typeface="Cambria Math" panose="02040503050406030204" pitchFamily="18" charset="0"/>
                              <a:ea typeface="Cambria Math" panose="02040503050406030204" pitchFamily="18" charset="0"/>
                            </a:rPr>
                            <m:t>𝛽</m:t>
                          </m:r>
                        </m:e>
                        <m:sub>
                          <m:r>
                            <a:rPr lang="en-GB" i="1">
                              <a:solidFill>
                                <a:schemeClr val="tx1"/>
                              </a:solidFill>
                              <a:latin typeface="Cambria Math" panose="02040503050406030204" pitchFamily="18" charset="0"/>
                              <a:ea typeface="Cambria Math" panose="02040503050406030204" pitchFamily="18" charset="0"/>
                            </a:rPr>
                            <m:t>0</m:t>
                          </m:r>
                        </m:sub>
                      </m:sSub>
                      <m:r>
                        <a:rPr lang="en-GB" i="1">
                          <a:solidFill>
                            <a:schemeClr val="tx1"/>
                          </a:solidFill>
                          <a:latin typeface="Cambria Math" panose="02040503050406030204" pitchFamily="18" charset="0"/>
                          <a:ea typeface="Cambria Math" panose="02040503050406030204" pitchFamily="18" charset="0"/>
                        </a:rPr>
                        <m:t>+</m:t>
                      </m:r>
                      <m:f>
                        <m:fPr>
                          <m:type m:val="skw"/>
                          <m:ctrlPr>
                            <a:rPr lang="en-GB" i="1">
                              <a:solidFill>
                                <a:schemeClr val="tx1"/>
                              </a:solidFill>
                              <a:latin typeface="Cambria Math" panose="02040503050406030204" pitchFamily="18" charset="0"/>
                              <a:ea typeface="Cambria Math" panose="02040503050406030204" pitchFamily="18" charset="0"/>
                            </a:rPr>
                          </m:ctrlPr>
                        </m:fPr>
                        <m:num>
                          <m:sSup>
                            <m:sSupPr>
                              <m:ctrlPr>
                                <a:rPr lang="en-GB" i="1">
                                  <a:solidFill>
                                    <a:schemeClr val="tx1"/>
                                  </a:solidFill>
                                  <a:latin typeface="Cambria Math" panose="02040503050406030204" pitchFamily="18" charset="0"/>
                                  <a:ea typeface="Cambria Math" panose="02040503050406030204" pitchFamily="18" charset="0"/>
                                </a:rPr>
                              </m:ctrlPr>
                            </m:sSupPr>
                            <m:e>
                              <m:r>
                                <a:rPr lang="en-GB" i="1">
                                  <a:solidFill>
                                    <a:schemeClr val="tx1"/>
                                  </a:solidFill>
                                  <a:latin typeface="Cambria Math" panose="02040503050406030204" pitchFamily="18" charset="0"/>
                                  <a:ea typeface="Cambria Math" panose="02040503050406030204" pitchFamily="18" charset="0"/>
                                </a:rPr>
                                <m:t>𝑠</m:t>
                              </m:r>
                            </m:e>
                            <m:sup>
                              <m:r>
                                <a:rPr lang="en-GB" i="1">
                                  <a:solidFill>
                                    <a:schemeClr val="tx1"/>
                                  </a:solidFill>
                                  <a:latin typeface="Cambria Math" panose="02040503050406030204" pitchFamily="18" charset="0"/>
                                  <a:ea typeface="Cambria Math" panose="02040503050406030204" pitchFamily="18" charset="0"/>
                                </a:rPr>
                                <m:t>2</m:t>
                              </m:r>
                            </m:sup>
                          </m:sSup>
                        </m:num>
                        <m:den>
                          <m:sSub>
                            <m:sSubPr>
                              <m:ctrlPr>
                                <a:rPr lang="en-GB" i="1">
                                  <a:solidFill>
                                    <a:schemeClr val="tx1"/>
                                  </a:solidFill>
                                  <a:latin typeface="Cambria Math" panose="02040503050406030204" pitchFamily="18" charset="0"/>
                                  <a:ea typeface="Cambria Math" panose="02040503050406030204" pitchFamily="18" charset="0"/>
                                </a:rPr>
                              </m:ctrlPr>
                            </m:sSubPr>
                            <m:e>
                              <m:r>
                                <a:rPr lang="en-GB" i="1">
                                  <a:solidFill>
                                    <a:schemeClr val="tx1"/>
                                  </a:solidFill>
                                  <a:latin typeface="Cambria Math" panose="02040503050406030204" pitchFamily="18" charset="0"/>
                                  <a:ea typeface="Cambria Math" panose="02040503050406030204" pitchFamily="18" charset="0"/>
                                </a:rPr>
                                <m:t>𝛽</m:t>
                              </m:r>
                            </m:e>
                            <m:sub>
                              <m:r>
                                <a:rPr lang="en-GB" i="1">
                                  <a:solidFill>
                                    <a:schemeClr val="tx1"/>
                                  </a:solidFill>
                                  <a:latin typeface="Cambria Math" panose="02040503050406030204" pitchFamily="18" charset="0"/>
                                  <a:ea typeface="Cambria Math" panose="02040503050406030204" pitchFamily="18" charset="0"/>
                                </a:rPr>
                                <m:t>0</m:t>
                              </m:r>
                            </m:sub>
                          </m:sSub>
                        </m:den>
                      </m:f>
                    </m:oMath>
                  </m:oMathPara>
                </a14:m>
                <a:endParaRPr lang="en-GB" dirty="0">
                  <a:solidFill>
                    <a:srgbClr val="7030A0"/>
                  </a:solidFill>
                </a:endParaRPr>
              </a:p>
            </p:txBody>
          </p:sp>
        </mc:Choice>
        <mc:Fallback xmlns="">
          <p:sp>
            <p:nvSpPr>
              <p:cNvPr id="30" name="Rectangle 29"/>
              <p:cNvSpPr>
                <a:spLocks noRot="1" noChangeAspect="1" noMove="1" noResize="1" noEditPoints="1" noAdjustHandles="1" noChangeArrowheads="1" noChangeShapeType="1" noTextEdit="1"/>
              </p:cNvSpPr>
              <p:nvPr/>
            </p:nvSpPr>
            <p:spPr>
              <a:xfrm>
                <a:off x="7101337" y="5595306"/>
                <a:ext cx="1935851" cy="544188"/>
              </a:xfrm>
              <a:prstGeom prst="rect">
                <a:avLst/>
              </a:prstGeom>
              <a:blipFill rotWithShape="0">
                <a:blip r:embed="rId17"/>
                <a:stretch>
                  <a:fillRect t="-92135" r="-26814" b="-1471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5056898" y="2297805"/>
                <a:ext cx="3784882" cy="351699"/>
              </a:xfrm>
              <a:prstGeom prst="rect">
                <a:avLst/>
              </a:prstGeom>
              <a:solidFill>
                <a:schemeClr val="accent3">
                  <a:lumMod val="60000"/>
                  <a:lumOff val="40000"/>
                </a:schemeClr>
              </a:solidFill>
            </p:spPr>
            <p:txBody>
              <a:bodyPr wrap="none" lIns="0" tIns="0" rIns="0" bIns="0" rtlCol="0">
                <a:spAutoFit/>
              </a:bodyPr>
              <a:lstStyle/>
              <a:p>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rPr>
                          <m:t>𝑠</m:t>
                        </m:r>
                      </m:sub>
                    </m:sSub>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𝐶</m:t>
                        </m:r>
                      </m:e>
                      <m:sup>
                        <m:r>
                          <a:rPr lang="en-GB" b="0" i="1" smtClean="0">
                            <a:latin typeface="Cambria Math" panose="02040503050406030204" pitchFamily="18" charset="0"/>
                          </a:rPr>
                          <m:t>2</m:t>
                        </m:r>
                      </m:sup>
                    </m:sSup>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rPr>
                          <m:t>0</m:t>
                        </m:r>
                      </m:sub>
                    </m:sSub>
                  </m:oMath>
                </a14:m>
                <a:r>
                  <a:rPr lang="en-GB" dirty="0" smtClean="0"/>
                  <a:t> - 2SC </a:t>
                </a: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𝛼</m:t>
                        </m:r>
                      </m:e>
                      <m:sub>
                        <m:r>
                          <a:rPr lang="en-GB" b="0" i="1" smtClean="0">
                            <a:latin typeface="Cambria Math" panose="02040503050406030204" pitchFamily="18" charset="0"/>
                          </a:rPr>
                          <m:t>0</m:t>
                        </m:r>
                      </m:sub>
                    </m:sSub>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𝑆</m:t>
                        </m:r>
                      </m:e>
                      <m:sup>
                        <m:r>
                          <a:rPr lang="en-GB" b="0" i="1" smtClean="0">
                            <a:latin typeface="Cambria Math" panose="02040503050406030204" pitchFamily="18" charset="0"/>
                          </a:rPr>
                          <m:t>2</m:t>
                        </m:r>
                      </m:sup>
                    </m:sSup>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𝛾</m:t>
                        </m:r>
                      </m:e>
                      <m:sub>
                        <m:r>
                          <a:rPr lang="en-GB" b="0" i="1" smtClean="0">
                            <a:latin typeface="Cambria Math" panose="02040503050406030204" pitchFamily="18" charset="0"/>
                          </a:rPr>
                          <m:t>0</m:t>
                        </m:r>
                      </m:sub>
                    </m:sSub>
                    <m:r>
                      <a:rPr lang="en-GB" b="0"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𝛽</m:t>
                        </m:r>
                      </m:e>
                      <m:sub>
                        <m:r>
                          <a:rPr lang="en-GB" i="1">
                            <a:latin typeface="Cambria Math" panose="02040503050406030204" pitchFamily="18" charset="0"/>
                          </a:rPr>
                          <m:t>0</m:t>
                        </m:r>
                      </m:sub>
                    </m:sSub>
                  </m:oMath>
                </a14:m>
                <a:r>
                  <a:rPr lang="en-GB" dirty="0" smtClean="0"/>
                  <a:t>+</a:t>
                </a:r>
                <a14:m>
                  <m:oMath xmlns:m="http://schemas.openxmlformats.org/officeDocument/2006/math">
                    <m:f>
                      <m:fPr>
                        <m:type m:val="skw"/>
                        <m:ctrlPr>
                          <a:rPr lang="en-GB" i="1">
                            <a:latin typeface="Cambria Math" panose="02040503050406030204" pitchFamily="18" charset="0"/>
                            <a:ea typeface="Cambria Math" panose="02040503050406030204" pitchFamily="18" charset="0"/>
                          </a:rPr>
                        </m:ctrlPr>
                      </m:fPr>
                      <m:num>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𝑠</m:t>
                            </m:r>
                          </m:e>
                          <m:sup>
                            <m:r>
                              <a:rPr lang="en-GB" i="1">
                                <a:latin typeface="Cambria Math" panose="02040503050406030204" pitchFamily="18" charset="0"/>
                                <a:ea typeface="Cambria Math" panose="02040503050406030204" pitchFamily="18" charset="0"/>
                              </a:rPr>
                              <m:t>2</m:t>
                            </m:r>
                          </m:sup>
                        </m:sSup>
                      </m:num>
                      <m:den>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𝛽</m:t>
                            </m:r>
                          </m:e>
                          <m:sub>
                            <m:r>
                              <a:rPr lang="en-GB" i="1">
                                <a:latin typeface="Cambria Math" panose="02040503050406030204" pitchFamily="18" charset="0"/>
                                <a:ea typeface="Cambria Math" panose="02040503050406030204" pitchFamily="18" charset="0"/>
                              </a:rPr>
                              <m:t>0</m:t>
                            </m:r>
                          </m:sub>
                        </m:sSub>
                      </m:den>
                    </m:f>
                  </m:oMath>
                </a14:m>
                <a:endParaRPr lang="en-GB" dirty="0"/>
              </a:p>
            </p:txBody>
          </p:sp>
        </mc:Choice>
        <mc:Fallback xmlns="">
          <p:sp>
            <p:nvSpPr>
              <p:cNvPr id="32" name="TextBox 31"/>
              <p:cNvSpPr txBox="1">
                <a:spLocks noRot="1" noChangeAspect="1" noMove="1" noResize="1" noEditPoints="1" noAdjustHandles="1" noChangeArrowheads="1" noChangeShapeType="1" noTextEdit="1"/>
              </p:cNvSpPr>
              <p:nvPr/>
            </p:nvSpPr>
            <p:spPr>
              <a:xfrm>
                <a:off x="5056898" y="2297805"/>
                <a:ext cx="3784882" cy="351699"/>
              </a:xfrm>
              <a:prstGeom prst="rect">
                <a:avLst/>
              </a:prstGeom>
              <a:blipFill rotWithShape="0">
                <a:blip r:embed="rId18"/>
                <a:stretch>
                  <a:fillRect l="-2903" t="-168966" r="-18065" b="-251724"/>
                </a:stretch>
              </a:blipFill>
            </p:spPr>
            <p:txBody>
              <a:bodyPr/>
              <a:lstStyle/>
              <a:p>
                <a:r>
                  <a:rPr lang="en-GB">
                    <a:noFill/>
                  </a:rPr>
                  <a:t> </a:t>
                </a:r>
              </a:p>
            </p:txBody>
          </p:sp>
        </mc:Fallback>
      </mc:AlternateContent>
      <p:cxnSp>
        <p:nvCxnSpPr>
          <p:cNvPr id="34" name="Straight Connector 33"/>
          <p:cNvCxnSpPr/>
          <p:nvPr/>
        </p:nvCxnSpPr>
        <p:spPr>
          <a:xfrm>
            <a:off x="6138977" y="2152012"/>
            <a:ext cx="833323" cy="731509"/>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6159047" y="2144664"/>
            <a:ext cx="776627" cy="72385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Down Arrow 36"/>
          <p:cNvSpPr/>
          <p:nvPr/>
        </p:nvSpPr>
        <p:spPr>
          <a:xfrm>
            <a:off x="5321118" y="2028248"/>
            <a:ext cx="152400" cy="269725"/>
          </a:xfrm>
          <a:prstGeom prst="downArrow">
            <a:avLst/>
          </a:prstGeom>
          <a:solidFill>
            <a:schemeClr val="accent3">
              <a:lumMod val="75000"/>
            </a:schemeClr>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76200" y="2169657"/>
            <a:ext cx="8960988" cy="4551818"/>
          </a:xfrm>
          <a:prstGeom prst="rect">
            <a:avLst/>
          </a:prstGeom>
          <a:solidFill>
            <a:schemeClr val="accent3">
              <a:lumMod val="60000"/>
              <a:lumOff val="40000"/>
              <a:alpha val="2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535094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err="1" smtClean="0"/>
              <a:t>H.Schmickler</a:t>
            </a:r>
            <a:r>
              <a:rPr lang="en-US" dirty="0" smtClean="0"/>
              <a:t>, CERN</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42</a:t>
            </a:fld>
            <a:endParaRPr lang="en-US"/>
          </a:p>
        </p:txBody>
      </p:sp>
      <p:sp>
        <p:nvSpPr>
          <p:cNvPr id="4" name="TextBox 3"/>
          <p:cNvSpPr txBox="1"/>
          <p:nvPr/>
        </p:nvSpPr>
        <p:spPr>
          <a:xfrm>
            <a:off x="1905000" y="381000"/>
            <a:ext cx="6019800" cy="461665"/>
          </a:xfrm>
          <a:prstGeom prst="rect">
            <a:avLst/>
          </a:prstGeom>
          <a:noFill/>
        </p:spPr>
        <p:txBody>
          <a:bodyPr wrap="square" rtlCol="0">
            <a:spAutoFit/>
          </a:bodyPr>
          <a:lstStyle/>
          <a:p>
            <a:r>
              <a:rPr lang="en-GB" sz="2400" dirty="0" smtClean="0"/>
              <a:t>Interpretation of the Twiss parameters (1/2)</a:t>
            </a:r>
            <a:endParaRPr lang="en-GB" sz="24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1335244"/>
            <a:ext cx="2822650" cy="2017556"/>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508240" y="1038066"/>
                <a:ext cx="6806960" cy="477888"/>
              </a:xfrm>
              <a:prstGeom prst="rect">
                <a:avLst/>
              </a:prstGeom>
              <a:noFill/>
            </p:spPr>
            <p:txBody>
              <a:bodyPr wrap="square" rtlCol="0">
                <a:spAutoFit/>
              </a:bodyPr>
              <a:lstStyle/>
              <a:p>
                <a:r>
                  <a:rPr lang="en-GB" sz="2400" dirty="0" smtClean="0"/>
                  <a:t>1) Horizontal and vertical beta function </a:t>
                </a:r>
                <a14:m>
                  <m:oMath xmlns:m="http://schemas.openxmlformats.org/officeDocument/2006/math">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𝛽</m:t>
                        </m:r>
                      </m:e>
                      <m:sub>
                        <m:r>
                          <a:rPr lang="en-GB" sz="2400" b="0" i="1" smtClean="0">
                            <a:latin typeface="Cambria Math" panose="02040503050406030204" pitchFamily="18" charset="0"/>
                            <a:ea typeface="Cambria Math" panose="02040503050406030204" pitchFamily="18" charset="0"/>
                          </a:rPr>
                          <m:t>𝐻</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𝑉</m:t>
                        </m:r>
                      </m:sub>
                    </m:sSub>
                    <m:r>
                      <a:rPr lang="en-GB" sz="2400" b="0" i="1" smtClean="0">
                        <a:latin typeface="Cambria Math" panose="02040503050406030204" pitchFamily="18" charset="0"/>
                        <a:ea typeface="Cambria Math" panose="02040503050406030204" pitchFamily="18" charset="0"/>
                      </a:rPr>
                      <m:t> </m:t>
                    </m:r>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𝑠</m:t>
                        </m:r>
                      </m:e>
                    </m:d>
                    <m:r>
                      <a:rPr lang="en-GB" sz="2400" b="0" i="1" smtClean="0">
                        <a:latin typeface="Cambria Math" panose="02040503050406030204" pitchFamily="18" charset="0"/>
                        <a:ea typeface="Cambria Math" panose="02040503050406030204" pitchFamily="18" charset="0"/>
                      </a:rPr>
                      <m:t>:</m:t>
                    </m:r>
                  </m:oMath>
                </a14:m>
                <a:endParaRPr lang="en-GB"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508240" y="1038066"/>
                <a:ext cx="6806960" cy="477888"/>
              </a:xfrm>
              <a:prstGeom prst="rect">
                <a:avLst/>
              </a:prstGeom>
              <a:blipFill rotWithShape="0">
                <a:blip r:embed="rId3"/>
                <a:stretch>
                  <a:fillRect l="-1343" t="-8861" b="-25316"/>
                </a:stretch>
              </a:blipFill>
            </p:spPr>
            <p:txBody>
              <a:bodyPr/>
              <a:lstStyle/>
              <a:p>
                <a:r>
                  <a:rPr lang="en-GB">
                    <a:noFill/>
                  </a:rPr>
                  <a:t> </a:t>
                </a:r>
              </a:p>
            </p:txBody>
          </p:sp>
        </mc:Fallback>
      </mc:AlternateContent>
      <p:sp>
        <p:nvSpPr>
          <p:cNvPr id="7" name="TextBox 6"/>
          <p:cNvSpPr txBox="1"/>
          <p:nvPr/>
        </p:nvSpPr>
        <p:spPr>
          <a:xfrm>
            <a:off x="2972686" y="1607476"/>
            <a:ext cx="5486400" cy="738664"/>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Proportional to the square of the projection of the phase space ellipse onto the space coordinate</a:t>
            </a:r>
          </a:p>
          <a:p>
            <a:pPr marL="285750" indent="-285750">
              <a:buFont typeface="Arial" panose="020B0604020202020204" pitchFamily="34" charset="0"/>
              <a:buChar char="•"/>
            </a:pPr>
            <a:r>
              <a:rPr lang="en-GB" sz="1400" dirty="0" smtClean="0"/>
              <a:t>Focusing quadrupole </a:t>
            </a:r>
            <a:r>
              <a:rPr lang="en-GB" sz="1400" dirty="0" smtClean="0">
                <a:sym typeface="Wingdings" panose="05000000000000000000" pitchFamily="2" charset="2"/>
              </a:rPr>
              <a:t> low beta values</a:t>
            </a:r>
            <a:endParaRPr lang="en-GB" sz="1400" dirty="0"/>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2600" y="4572000"/>
            <a:ext cx="2128199" cy="1780511"/>
          </a:xfrm>
          <a:prstGeom prst="rect">
            <a:avLst/>
          </a:prstGeom>
        </p:spPr>
      </p:pic>
      <p:sp>
        <p:nvSpPr>
          <p:cNvPr id="21" name="Left-Right Arrow 20"/>
          <p:cNvSpPr/>
          <p:nvPr/>
        </p:nvSpPr>
        <p:spPr>
          <a:xfrm>
            <a:off x="6375640" y="5227327"/>
            <a:ext cx="685800" cy="297705"/>
          </a:xfrm>
          <a:prstGeom prst="lef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2" name="TextBox 21"/>
          <p:cNvSpPr txBox="1"/>
          <p:nvPr/>
        </p:nvSpPr>
        <p:spPr>
          <a:xfrm>
            <a:off x="3297865" y="2825628"/>
            <a:ext cx="5410200" cy="646331"/>
          </a:xfrm>
          <a:prstGeom prst="rect">
            <a:avLst/>
          </a:prstGeom>
          <a:noFill/>
        </p:spPr>
        <p:txBody>
          <a:bodyPr wrap="square" rtlCol="0">
            <a:spAutoFit/>
          </a:bodyPr>
          <a:lstStyle/>
          <a:p>
            <a:r>
              <a:rPr lang="en-GB" sz="1200" dirty="0" smtClean="0"/>
              <a:t>Although the shape of phase space changes along s, the rotation of the particle on the phase space ellipse projected onto the space co-ordinate looks like an harmonic oscillation with variable amplitude:   called </a:t>
            </a:r>
            <a:r>
              <a:rPr lang="en-GB" sz="1200" b="1" dirty="0" smtClean="0">
                <a:solidFill>
                  <a:srgbClr val="7030A0"/>
                </a:solidFill>
              </a:rPr>
              <a:t>BETATRON-Oscillation</a:t>
            </a:r>
            <a:endParaRPr lang="en-GB" sz="1200" b="1" dirty="0">
              <a:solidFill>
                <a:srgbClr val="7030A0"/>
              </a:solidFill>
            </a:endParaRPr>
          </a:p>
        </p:txBody>
      </p:sp>
      <p:pic>
        <p:nvPicPr>
          <p:cNvPr id="23" name="Pictur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 y="3558498"/>
            <a:ext cx="4648200" cy="2790174"/>
          </a:xfrm>
          <a:prstGeom prst="rect">
            <a:avLst/>
          </a:prstGeom>
        </p:spPr>
      </p:pic>
      <mc:AlternateContent xmlns:mc="http://schemas.openxmlformats.org/markup-compatibility/2006" xmlns:a14="http://schemas.microsoft.com/office/drawing/2010/main">
        <mc:Choice Requires="a14">
          <p:sp>
            <p:nvSpPr>
              <p:cNvPr id="24" name="TextBox 23"/>
              <p:cNvSpPr txBox="1"/>
              <p:nvPr/>
            </p:nvSpPr>
            <p:spPr>
              <a:xfrm>
                <a:off x="5003319" y="4063509"/>
                <a:ext cx="3861762" cy="3354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𝑥</m:t>
                      </m:r>
                      <m:d>
                        <m:dPr>
                          <m:ctrlPr>
                            <a:rPr lang="en-GB" b="0" i="1" smtClean="0">
                              <a:latin typeface="Cambria Math" panose="02040503050406030204" pitchFamily="18" charset="0"/>
                            </a:rPr>
                          </m:ctrlPr>
                        </m:dPr>
                        <m:e>
                          <m:r>
                            <a:rPr lang="en-GB" b="0" i="1" smtClean="0">
                              <a:latin typeface="Cambria Math" panose="02040503050406030204" pitchFamily="18" charset="0"/>
                            </a:rPr>
                            <m:t>𝑠</m:t>
                          </m:r>
                        </m:e>
                      </m:d>
                      <m:r>
                        <a:rPr lang="en-GB" b="0" i="1" smtClean="0">
                          <a:latin typeface="Cambria Math" panose="02040503050406030204" pitchFamily="18" charset="0"/>
                        </a:rPr>
                        <m:t>=</m:t>
                      </m:r>
                      <m:r>
                        <a:rPr lang="en-GB" b="0" i="1" smtClean="0">
                          <a:solidFill>
                            <a:srgbClr val="7030A0"/>
                          </a:solidFill>
                          <a:latin typeface="Cambria Math" panose="02040503050406030204" pitchFamily="18" charset="0"/>
                        </a:rPr>
                        <m:t>𝑐𝑜𝑛𝑠𝑡</m:t>
                      </m:r>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 </m:t>
                      </m:r>
                      <m:rad>
                        <m:radPr>
                          <m:degHide m:val="on"/>
                          <m:ctrlPr>
                            <a:rPr lang="en-GB" b="0" i="1" smtClean="0">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𝛽</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𝑠</m:t>
                              </m:r>
                            </m:e>
                          </m:d>
                          <m:r>
                            <a:rPr lang="en-GB" b="0" i="1" smtClean="0">
                              <a:latin typeface="Cambria Math" panose="02040503050406030204" pitchFamily="18" charset="0"/>
                              <a:ea typeface="Cambria Math" panose="02040503050406030204" pitchFamily="18" charset="0"/>
                            </a:rPr>
                            <m:t> </m:t>
                          </m:r>
                        </m:e>
                      </m:rad>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𝑐𝑜𝑠</m:t>
                      </m:r>
                      <m:d>
                        <m:dPr>
                          <m:begChr m:val="{"/>
                          <m:endChr m:val=""/>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𝜇</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𝑠</m:t>
                              </m:r>
                            </m:e>
                          </m:d>
                          <m:r>
                            <a:rPr lang="en-GB" b="0" i="1" smtClean="0">
                              <a:latin typeface="Cambria Math" panose="02040503050406030204" pitchFamily="18" charset="0"/>
                              <a:ea typeface="Cambria Math" panose="02040503050406030204" pitchFamily="18" charset="0"/>
                            </a:rPr>
                            <m:t>+</m:t>
                          </m:r>
                          <m:d>
                            <m:dPr>
                              <m:begChr m:val=""/>
                              <m:endChr m:val="}"/>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𝜑</m:t>
                              </m:r>
                            </m:e>
                          </m:d>
                        </m:e>
                      </m:d>
                    </m:oMath>
                  </m:oMathPara>
                </a14:m>
                <a:endParaRPr lang="en-GB" dirty="0"/>
              </a:p>
            </p:txBody>
          </p:sp>
        </mc:Choice>
        <mc:Fallback xmlns="">
          <p:sp>
            <p:nvSpPr>
              <p:cNvPr id="24" name="TextBox 23"/>
              <p:cNvSpPr txBox="1">
                <a:spLocks noRot="1" noChangeAspect="1" noMove="1" noResize="1" noEditPoints="1" noAdjustHandles="1" noChangeArrowheads="1" noChangeShapeType="1" noTextEdit="1"/>
              </p:cNvSpPr>
              <p:nvPr/>
            </p:nvSpPr>
            <p:spPr>
              <a:xfrm>
                <a:off x="5003319" y="4063509"/>
                <a:ext cx="3861762" cy="335413"/>
              </a:xfrm>
              <a:prstGeom prst="rect">
                <a:avLst/>
              </a:prstGeom>
              <a:blipFill rotWithShape="0">
                <a:blip r:embed="rId6"/>
                <a:stretch>
                  <a:fillRect l="-474" t="-136364" r="-15640" b="-223636"/>
                </a:stretch>
              </a:blipFill>
            </p:spPr>
            <p:txBody>
              <a:bodyPr/>
              <a:lstStyle/>
              <a:p>
                <a:r>
                  <a:rPr lang="en-GB">
                    <a:noFill/>
                  </a:rPr>
                  <a:t> </a:t>
                </a:r>
              </a:p>
            </p:txBody>
          </p:sp>
        </mc:Fallback>
      </mc:AlternateContent>
    </p:spTree>
    <p:extLst>
      <p:ext uri="{BB962C8B-B14F-4D97-AF65-F5344CB8AC3E}">
        <p14:creationId xmlns:p14="http://schemas.microsoft.com/office/powerpoint/2010/main" val="27321053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641498" y="3987112"/>
            <a:ext cx="7772400" cy="17062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ooter Placeholder 1"/>
          <p:cNvSpPr>
            <a:spLocks noGrp="1"/>
          </p:cNvSpPr>
          <p:nvPr>
            <p:ph type="ftr" sz="quarter" idx="11"/>
          </p:nvPr>
        </p:nvSpPr>
        <p:spPr/>
        <p:txBody>
          <a:bodyPr/>
          <a:lstStyle/>
          <a:p>
            <a:r>
              <a:rPr lang="en-US" dirty="0" err="1" smtClean="0"/>
              <a:t>H.Schmickler</a:t>
            </a:r>
            <a:r>
              <a:rPr lang="en-US" dirty="0" smtClean="0"/>
              <a:t>, CERN</a:t>
            </a:r>
            <a:endParaRPr lang="en-US" dirty="0"/>
          </a:p>
        </p:txBody>
      </p:sp>
      <p:sp>
        <p:nvSpPr>
          <p:cNvPr id="3" name="Slide Number Placeholder 2"/>
          <p:cNvSpPr>
            <a:spLocks noGrp="1"/>
          </p:cNvSpPr>
          <p:nvPr>
            <p:ph type="sldNum" sz="quarter" idx="12"/>
          </p:nvPr>
        </p:nvSpPr>
        <p:spPr/>
        <p:txBody>
          <a:bodyPr/>
          <a:lstStyle/>
          <a:p>
            <a:fld id="{07CB4EDF-7DE6-4369-B527-B79B2EF0026D}" type="slidenum">
              <a:rPr lang="en-US" smtClean="0"/>
              <a:pPr/>
              <a:t>43</a:t>
            </a:fld>
            <a:endParaRPr lang="en-US"/>
          </a:p>
        </p:txBody>
      </p:sp>
      <p:grpSp>
        <p:nvGrpSpPr>
          <p:cNvPr id="4" name="Group 3"/>
          <p:cNvGrpSpPr/>
          <p:nvPr/>
        </p:nvGrpSpPr>
        <p:grpSpPr>
          <a:xfrm>
            <a:off x="1676400" y="1669336"/>
            <a:ext cx="6705600" cy="861774"/>
            <a:chOff x="872277" y="2805960"/>
            <a:chExt cx="6595323" cy="861774"/>
          </a:xfrm>
        </p:grpSpPr>
        <mc:AlternateContent xmlns:mc="http://schemas.openxmlformats.org/markup-compatibility/2006" xmlns:a14="http://schemas.microsoft.com/office/drawing/2010/main">
          <mc:Choice Requires="a14">
            <p:sp>
              <p:nvSpPr>
                <p:cNvPr id="5" name="TextBox 4"/>
                <p:cNvSpPr txBox="1"/>
                <p:nvPr/>
              </p:nvSpPr>
              <p:spPr>
                <a:xfrm>
                  <a:off x="872277" y="2895600"/>
                  <a:ext cx="1413336" cy="542713"/>
                </a:xfrm>
                <a:prstGeom prst="rect">
                  <a:avLst/>
                </a:prstGeom>
                <a:noFill/>
              </p:spPr>
              <p:txBody>
                <a:bodyPr wrap="none" lIns="0" tIns="0" rIns="0" bIns="0" rtlCol="0">
                  <a:spAutoFit/>
                </a:bodyPr>
                <a:lstStyle/>
                <a:p>
                  <a14:m>
                    <m:oMath xmlns:m="http://schemas.openxmlformats.org/officeDocument/2006/math">
                      <m:r>
                        <a:rPr lang="en-GB" sz="2400" i="1" smtClean="0">
                          <a:latin typeface="Cambria Math" panose="02040503050406030204" pitchFamily="18" charset="0"/>
                          <a:ea typeface="Cambria Math" panose="02040503050406030204" pitchFamily="18" charset="0"/>
                        </a:rPr>
                        <m:t>𝛼</m:t>
                      </m:r>
                      <m:r>
                        <a:rPr lang="en-GB" sz="2400" b="0" i="1" smtClean="0">
                          <a:latin typeface="Cambria Math" panose="02040503050406030204" pitchFamily="18" charset="0"/>
                          <a:ea typeface="Cambria Math" panose="02040503050406030204" pitchFamily="18" charset="0"/>
                        </a:rPr>
                        <m:t>=−</m:t>
                      </m:r>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1</m:t>
                          </m:r>
                        </m:num>
                        <m:den>
                          <m:r>
                            <a:rPr lang="en-GB" sz="2400" b="0" i="1" smtClean="0">
                              <a:latin typeface="Cambria Math" panose="02040503050406030204" pitchFamily="18" charset="0"/>
                              <a:ea typeface="Cambria Math" panose="02040503050406030204" pitchFamily="18" charset="0"/>
                            </a:rPr>
                            <m:t>2</m:t>
                          </m:r>
                        </m:den>
                      </m:f>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𝑑</m:t>
                          </m:r>
                          <m:r>
                            <a:rPr lang="en-GB" sz="2400" b="0" i="1" smtClean="0">
                              <a:latin typeface="Cambria Math" panose="02040503050406030204" pitchFamily="18" charset="0"/>
                              <a:ea typeface="Cambria Math" panose="02040503050406030204" pitchFamily="18" charset="0"/>
                            </a:rPr>
                            <m:t>𝛽</m:t>
                          </m:r>
                        </m:num>
                        <m:den>
                          <m:r>
                            <a:rPr lang="en-GB" sz="2400" b="0" i="1" smtClean="0">
                              <a:latin typeface="Cambria Math" panose="02040503050406030204" pitchFamily="18" charset="0"/>
                              <a:ea typeface="Cambria Math" panose="02040503050406030204" pitchFamily="18" charset="0"/>
                            </a:rPr>
                            <m:t>𝑑𝑠</m:t>
                          </m:r>
                        </m:den>
                      </m:f>
                    </m:oMath>
                  </a14:m>
                  <a:r>
                    <a:rPr lang="en-GB" dirty="0" smtClean="0"/>
                    <a:t> </a:t>
                  </a:r>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872277" y="2895600"/>
                  <a:ext cx="1413336" cy="542713"/>
                </a:xfrm>
                <a:prstGeom prst="rect">
                  <a:avLst/>
                </a:prstGeom>
                <a:blipFill rotWithShape="0">
                  <a:blip r:embed="rId2"/>
                  <a:stretch>
                    <a:fillRect/>
                  </a:stretch>
                </a:blipFill>
              </p:spPr>
              <p:txBody>
                <a:bodyPr/>
                <a:lstStyle/>
                <a:p>
                  <a:r>
                    <a:rPr lang="en-GB">
                      <a:noFill/>
                    </a:rPr>
                    <a:t> </a:t>
                  </a:r>
                </a:p>
              </p:txBody>
            </p:sp>
          </mc:Fallback>
        </mc:AlternateContent>
        <p:sp>
          <p:nvSpPr>
            <p:cNvPr id="6" name="TextBox 5"/>
            <p:cNvSpPr txBox="1"/>
            <p:nvPr/>
          </p:nvSpPr>
          <p:spPr>
            <a:xfrm>
              <a:off x="3124200" y="2805960"/>
              <a:ext cx="4343400" cy="861774"/>
            </a:xfrm>
            <a:prstGeom prst="rect">
              <a:avLst/>
            </a:prstGeom>
            <a:noFill/>
          </p:spPr>
          <p:txBody>
            <a:bodyPr wrap="square" rtlCol="0">
              <a:spAutoFit/>
            </a:bodyPr>
            <a:lstStyle/>
            <a:p>
              <a:r>
                <a:rPr lang="el-GR" dirty="0" smtClean="0"/>
                <a:t>α</a:t>
              </a:r>
              <a:r>
                <a:rPr lang="en-GB" dirty="0" smtClean="0"/>
                <a:t> indicates the rate of change of </a:t>
              </a:r>
              <a:r>
                <a:rPr lang="el-GR" dirty="0" smtClean="0"/>
                <a:t>β</a:t>
              </a:r>
              <a:r>
                <a:rPr lang="en-GB" dirty="0" smtClean="0"/>
                <a:t> along s</a:t>
              </a:r>
              <a:br>
                <a:rPr lang="en-GB" dirty="0" smtClean="0"/>
              </a:br>
              <a:r>
                <a:rPr lang="el-GR" dirty="0" smtClean="0"/>
                <a:t>α</a:t>
              </a:r>
              <a:r>
                <a:rPr lang="en-GB" dirty="0" smtClean="0"/>
                <a:t> zero at the extremes of beta (waist)</a:t>
              </a:r>
            </a:p>
            <a:p>
              <a:endParaRPr lang="en-GB" sz="1400" dirty="0"/>
            </a:p>
          </p:txBody>
        </p:sp>
      </p:grpSp>
      <p:grpSp>
        <p:nvGrpSpPr>
          <p:cNvPr id="7" name="Group 6"/>
          <p:cNvGrpSpPr/>
          <p:nvPr/>
        </p:nvGrpSpPr>
        <p:grpSpPr>
          <a:xfrm>
            <a:off x="1658007" y="2992170"/>
            <a:ext cx="7251988" cy="646331"/>
            <a:chOff x="936862" y="4233127"/>
            <a:chExt cx="7251988" cy="646331"/>
          </a:xfrm>
        </p:grpSpPr>
        <mc:AlternateContent xmlns:mc="http://schemas.openxmlformats.org/markup-compatibility/2006" xmlns:a14="http://schemas.microsoft.com/office/drawing/2010/main">
          <mc:Choice Requires="a14">
            <p:sp>
              <p:nvSpPr>
                <p:cNvPr id="8" name="TextBox 7"/>
                <p:cNvSpPr txBox="1"/>
                <p:nvPr/>
              </p:nvSpPr>
              <p:spPr>
                <a:xfrm>
                  <a:off x="936862" y="4251541"/>
                  <a:ext cx="1716239" cy="574260"/>
                </a:xfrm>
                <a:prstGeom prst="rect">
                  <a:avLst/>
                </a:prstGeom>
                <a:noFill/>
              </p:spPr>
              <p:txBody>
                <a:bodyPr wrap="none" lIns="0" tIns="0" rIns="0" bIns="0" rtlCol="0">
                  <a:spAutoFit/>
                </a:bodyPr>
                <a:lstStyle/>
                <a:p>
                  <a14:m>
                    <m:oMath xmlns:m="http://schemas.openxmlformats.org/officeDocument/2006/math">
                      <m:r>
                        <a:rPr lang="en-GB" sz="2400" b="0" i="1" smtClean="0">
                          <a:latin typeface="Cambria Math" panose="02040503050406030204" pitchFamily="18" charset="0"/>
                          <a:ea typeface="Cambria Math" panose="02040503050406030204" pitchFamily="18" charset="0"/>
                        </a:rPr>
                        <m:t> </m:t>
                      </m:r>
                      <m:r>
                        <a:rPr lang="en-GB" sz="2400" b="0" i="1" smtClean="0">
                          <a:latin typeface="Cambria Math" panose="02040503050406030204" pitchFamily="18" charset="0"/>
                          <a:ea typeface="Cambria Math" panose="02040503050406030204" pitchFamily="18" charset="0"/>
                        </a:rPr>
                        <m:t>𝜇</m:t>
                      </m:r>
                      <m:r>
                        <a:rPr lang="en-GB" sz="2400" b="0" i="1" smtClean="0">
                          <a:latin typeface="Cambria Math" panose="02040503050406030204" pitchFamily="18" charset="0"/>
                          <a:ea typeface="Cambria Math" panose="02040503050406030204" pitchFamily="18" charset="0"/>
                        </a:rPr>
                        <m:t>= </m:t>
                      </m:r>
                      <m:nary>
                        <m:naryPr>
                          <m:ctrlPr>
                            <a:rPr lang="en-GB" sz="2400" b="0" i="1" smtClean="0">
                              <a:latin typeface="Cambria Math" panose="02040503050406030204" pitchFamily="18" charset="0"/>
                              <a:ea typeface="Cambria Math" panose="02040503050406030204" pitchFamily="18" charset="0"/>
                            </a:rPr>
                          </m:ctrlPr>
                        </m:naryPr>
                        <m:sub>
                          <m:r>
                            <m:rPr>
                              <m:brk m:alnAt="23"/>
                            </m:rPr>
                            <a:rPr lang="en-GB" sz="2400" b="0" i="1" smtClean="0">
                              <a:latin typeface="Cambria Math" panose="02040503050406030204" pitchFamily="18" charset="0"/>
                              <a:ea typeface="Cambria Math" panose="02040503050406030204" pitchFamily="18" charset="0"/>
                            </a:rPr>
                            <m:t>𝑠</m:t>
                          </m:r>
                          <m:r>
                            <a:rPr lang="en-GB" sz="2400" b="0" i="1" smtClean="0">
                              <a:latin typeface="Cambria Math" panose="02040503050406030204" pitchFamily="18" charset="0"/>
                              <a:ea typeface="Cambria Math" panose="02040503050406030204" pitchFamily="18" charset="0"/>
                            </a:rPr>
                            <m:t>1</m:t>
                          </m:r>
                        </m:sub>
                        <m:sup>
                          <m:r>
                            <a:rPr lang="en-GB" sz="2400" b="0" i="1" smtClean="0">
                              <a:latin typeface="Cambria Math" panose="02040503050406030204" pitchFamily="18" charset="0"/>
                              <a:ea typeface="Cambria Math" panose="02040503050406030204" pitchFamily="18" charset="0"/>
                            </a:rPr>
                            <m:t>𝑠</m:t>
                          </m:r>
                          <m:r>
                            <a:rPr lang="en-GB" sz="2400" b="0" i="1" smtClean="0">
                              <a:latin typeface="Cambria Math" panose="02040503050406030204" pitchFamily="18" charset="0"/>
                              <a:ea typeface="Cambria Math" panose="02040503050406030204" pitchFamily="18" charset="0"/>
                            </a:rPr>
                            <m:t>2</m:t>
                          </m:r>
                        </m:sup>
                        <m:e>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1</m:t>
                              </m:r>
                            </m:num>
                            <m:den>
                              <m:r>
                                <a:rPr lang="en-GB" sz="2400" b="0" i="1" smtClean="0">
                                  <a:latin typeface="Cambria Math" panose="02040503050406030204" pitchFamily="18" charset="0"/>
                                  <a:ea typeface="Cambria Math" panose="02040503050406030204" pitchFamily="18" charset="0"/>
                                </a:rPr>
                                <m:t>𝛽</m:t>
                              </m:r>
                            </m:den>
                          </m:f>
                        </m:e>
                      </m:nary>
                    </m:oMath>
                  </a14:m>
                  <a:r>
                    <a:rPr lang="en-GB" sz="2400" dirty="0" smtClean="0"/>
                    <a:t> </a:t>
                  </a:r>
                  <a:r>
                    <a:rPr lang="en-GB" sz="2400" dirty="0" smtClean="0">
                      <a:latin typeface="Cambria Math" panose="02040503050406030204" pitchFamily="18" charset="0"/>
                      <a:ea typeface="Cambria Math" panose="02040503050406030204" pitchFamily="18" charset="0"/>
                    </a:rPr>
                    <a:t>ds</a:t>
                  </a:r>
                  <a:endParaRPr lang="en-GB" sz="2400" dirty="0">
                    <a:latin typeface="Cambria Math" panose="02040503050406030204" pitchFamily="18" charset="0"/>
                    <a:ea typeface="Cambria Math" panose="020405030504060302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936862" y="4251541"/>
                  <a:ext cx="1716239" cy="574260"/>
                </a:xfrm>
                <a:prstGeom prst="rect">
                  <a:avLst/>
                </a:prstGeom>
                <a:blipFill rotWithShape="0">
                  <a:blip r:embed="rId3"/>
                  <a:stretch>
                    <a:fillRect t="-4255" r="-9220" b="-8511"/>
                  </a:stretch>
                </a:blipFill>
              </p:spPr>
              <p:txBody>
                <a:bodyPr/>
                <a:lstStyle/>
                <a:p>
                  <a:r>
                    <a:rPr lang="en-GB">
                      <a:noFill/>
                    </a:rPr>
                    <a:t> </a:t>
                  </a:r>
                </a:p>
              </p:txBody>
            </p:sp>
          </mc:Fallback>
        </mc:AlternateContent>
        <p:sp>
          <p:nvSpPr>
            <p:cNvPr id="9" name="TextBox 8"/>
            <p:cNvSpPr txBox="1"/>
            <p:nvPr/>
          </p:nvSpPr>
          <p:spPr>
            <a:xfrm>
              <a:off x="3475260" y="4233127"/>
              <a:ext cx="4713590" cy="646331"/>
            </a:xfrm>
            <a:prstGeom prst="rect">
              <a:avLst/>
            </a:prstGeom>
            <a:noFill/>
          </p:spPr>
          <p:txBody>
            <a:bodyPr wrap="square" rtlCol="0">
              <a:spAutoFit/>
            </a:bodyPr>
            <a:lstStyle/>
            <a:p>
              <a:r>
                <a:rPr lang="en-GB" dirty="0" smtClean="0"/>
                <a:t>Phase Advance: Indication how much a particle rotates in phase space when advancing in s</a:t>
              </a:r>
              <a:endParaRPr lang="en-GB" dirty="0"/>
            </a:p>
          </p:txBody>
        </p:sp>
      </p:grpSp>
      <p:grpSp>
        <p:nvGrpSpPr>
          <p:cNvPr id="10" name="Group 9"/>
          <p:cNvGrpSpPr/>
          <p:nvPr/>
        </p:nvGrpSpPr>
        <p:grpSpPr>
          <a:xfrm>
            <a:off x="746234" y="3987112"/>
            <a:ext cx="7620000" cy="1477508"/>
            <a:chOff x="806334" y="3799434"/>
            <a:chExt cx="7620000" cy="1477508"/>
          </a:xfrm>
          <a:solidFill>
            <a:schemeClr val="bg1"/>
          </a:solidFill>
        </p:grpSpPr>
        <p:sp>
          <p:nvSpPr>
            <p:cNvPr id="11" name="TextBox 10"/>
            <p:cNvSpPr txBox="1"/>
            <p:nvPr/>
          </p:nvSpPr>
          <p:spPr>
            <a:xfrm>
              <a:off x="806334" y="3799434"/>
              <a:ext cx="7620000" cy="646331"/>
            </a:xfrm>
            <a:prstGeom prst="rect">
              <a:avLst/>
            </a:prstGeom>
            <a:solidFill>
              <a:schemeClr val="accent1"/>
            </a:solidFill>
          </p:spPr>
          <p:txBody>
            <a:bodyPr wrap="square" rtlCol="0">
              <a:spAutoFit/>
            </a:bodyPr>
            <a:lstStyle/>
            <a:p>
              <a:r>
                <a:rPr lang="en-GB" dirty="0" smtClean="0">
                  <a:solidFill>
                    <a:schemeClr val="bg1"/>
                  </a:solidFill>
                </a:rPr>
                <a:t>Of particular importance: Phase advance around a complete turn of a circular accelerator, called the </a:t>
              </a:r>
              <a:r>
                <a:rPr lang="en-GB" dirty="0" err="1" smtClean="0">
                  <a:solidFill>
                    <a:srgbClr val="FFFF00"/>
                  </a:solidFill>
                </a:rPr>
                <a:t>betatron</a:t>
              </a:r>
              <a:r>
                <a:rPr lang="en-GB" dirty="0" smtClean="0">
                  <a:solidFill>
                    <a:srgbClr val="FFFF00"/>
                  </a:solidFill>
                </a:rPr>
                <a:t> tune </a:t>
              </a:r>
              <a:r>
                <a:rPr lang="en-GB" dirty="0">
                  <a:solidFill>
                    <a:srgbClr val="FFFF00"/>
                  </a:solidFill>
                </a:rPr>
                <a:t>Q</a:t>
              </a:r>
              <a:r>
                <a:rPr lang="en-GB" dirty="0" smtClean="0">
                  <a:solidFill>
                    <a:srgbClr val="FFFF00"/>
                  </a:solidFill>
                </a:rPr>
                <a:t> (H,V)</a:t>
              </a:r>
              <a:r>
                <a:rPr lang="en-GB" dirty="0" smtClean="0">
                  <a:solidFill>
                    <a:srgbClr val="7030A0"/>
                  </a:solidFill>
                </a:rPr>
                <a:t> </a:t>
              </a:r>
              <a:r>
                <a:rPr lang="en-GB" dirty="0" smtClean="0">
                  <a:solidFill>
                    <a:schemeClr val="bg1"/>
                  </a:solidFill>
                </a:rPr>
                <a:t>of this accelerator</a:t>
              </a:r>
              <a:endParaRPr lang="en-GB" dirty="0">
                <a:solidFill>
                  <a:schemeClr val="bg1"/>
                </a:solidFill>
              </a:endParaRPr>
            </a:p>
          </p:txBody>
        </p:sp>
        <mc:AlternateContent xmlns:mc="http://schemas.openxmlformats.org/markup-compatibility/2006" xmlns:a14="http://schemas.microsoft.com/office/drawing/2010/main">
          <mc:Choice Requires="a14">
            <p:sp>
              <p:nvSpPr>
                <p:cNvPr id="12" name="TextBox 11"/>
                <p:cNvSpPr txBox="1"/>
                <p:nvPr/>
              </p:nvSpPr>
              <p:spPr>
                <a:xfrm>
                  <a:off x="3048000" y="4576686"/>
                  <a:ext cx="2937086" cy="700256"/>
                </a:xfrm>
                <a:prstGeom prst="rect">
                  <a:avLst/>
                </a:prstGeom>
                <a:solidFill>
                  <a:schemeClr val="accent1"/>
                </a:solidFill>
              </p:spPr>
              <p:txBody>
                <a:bodyPr wrap="none" lIns="0" tIns="0" rIns="0" bIns="0" rtlCol="0">
                  <a:spAutoFit/>
                </a:bodyPr>
                <a:lstStyle/>
                <a:p>
                  <a14:m>
                    <m:oMath xmlns:m="http://schemas.openxmlformats.org/officeDocument/2006/math">
                      <m:sSub>
                        <m:sSubPr>
                          <m:ctrlPr>
                            <a:rPr lang="en-GB" sz="2800" i="1" smtClean="0">
                              <a:solidFill>
                                <a:schemeClr val="bg1"/>
                              </a:solidFill>
                              <a:latin typeface="Cambria Math" panose="02040503050406030204" pitchFamily="18" charset="0"/>
                              <a:ea typeface="Cambria Math" panose="02040503050406030204" pitchFamily="18" charset="0"/>
                            </a:rPr>
                          </m:ctrlPr>
                        </m:sSubPr>
                        <m:e>
                          <m:r>
                            <a:rPr lang="en-GB" sz="2800" b="0" i="1" smtClean="0">
                              <a:solidFill>
                                <a:schemeClr val="bg1"/>
                              </a:solidFill>
                              <a:latin typeface="Cambria Math" panose="02040503050406030204" pitchFamily="18" charset="0"/>
                              <a:ea typeface="Cambria Math" panose="02040503050406030204" pitchFamily="18" charset="0"/>
                            </a:rPr>
                            <m:t>𝑄</m:t>
                          </m:r>
                        </m:e>
                        <m:sub>
                          <m:r>
                            <a:rPr lang="en-GB" sz="2800" b="0" i="1" smtClean="0">
                              <a:solidFill>
                                <a:schemeClr val="bg1"/>
                              </a:solidFill>
                              <a:latin typeface="Cambria Math" panose="02040503050406030204" pitchFamily="18" charset="0"/>
                              <a:ea typeface="Cambria Math" panose="02040503050406030204" pitchFamily="18" charset="0"/>
                            </a:rPr>
                            <m:t>𝐻</m:t>
                          </m:r>
                          <m:r>
                            <a:rPr lang="en-GB" sz="2800" b="0" i="1" smtClean="0">
                              <a:solidFill>
                                <a:schemeClr val="bg1"/>
                              </a:solidFill>
                              <a:latin typeface="Cambria Math" panose="02040503050406030204" pitchFamily="18" charset="0"/>
                              <a:ea typeface="Cambria Math" panose="02040503050406030204" pitchFamily="18" charset="0"/>
                            </a:rPr>
                            <m:t>,</m:t>
                          </m:r>
                          <m:r>
                            <a:rPr lang="en-GB" sz="2800" b="0" i="1" smtClean="0">
                              <a:solidFill>
                                <a:schemeClr val="bg1"/>
                              </a:solidFill>
                              <a:latin typeface="Cambria Math" panose="02040503050406030204" pitchFamily="18" charset="0"/>
                              <a:ea typeface="Cambria Math" panose="02040503050406030204" pitchFamily="18" charset="0"/>
                            </a:rPr>
                            <m:t>𝑉</m:t>
                          </m:r>
                        </m:sub>
                      </m:sSub>
                    </m:oMath>
                  </a14:m>
                  <a:r>
                    <a:rPr lang="en-GB" sz="2800" dirty="0" smtClean="0">
                      <a:solidFill>
                        <a:schemeClr val="bg1"/>
                      </a:solidFill>
                    </a:rPr>
                    <a:t> = </a:t>
                  </a:r>
                  <a14:m>
                    <m:oMath xmlns:m="http://schemas.openxmlformats.org/officeDocument/2006/math">
                      <m:f>
                        <m:fPr>
                          <m:ctrlPr>
                            <a:rPr lang="en-GB" sz="2800" i="1" smtClean="0">
                              <a:solidFill>
                                <a:schemeClr val="bg1"/>
                              </a:solidFill>
                              <a:latin typeface="Cambria Math" panose="02040503050406030204" pitchFamily="18" charset="0"/>
                            </a:rPr>
                          </m:ctrlPr>
                        </m:fPr>
                        <m:num>
                          <m:r>
                            <a:rPr lang="en-GB" sz="2800" b="0" i="1" smtClean="0">
                              <a:solidFill>
                                <a:schemeClr val="bg1"/>
                              </a:solidFill>
                              <a:latin typeface="Cambria Math" panose="02040503050406030204" pitchFamily="18" charset="0"/>
                            </a:rPr>
                            <m:t>1</m:t>
                          </m:r>
                        </m:num>
                        <m:den>
                          <m:r>
                            <a:rPr lang="en-GB" sz="2800" b="0" i="1" smtClean="0">
                              <a:solidFill>
                                <a:schemeClr val="bg1"/>
                              </a:solidFill>
                              <a:latin typeface="Cambria Math" panose="02040503050406030204" pitchFamily="18" charset="0"/>
                            </a:rPr>
                            <m:t>2</m:t>
                          </m:r>
                          <m:r>
                            <a:rPr lang="en-GB" sz="2800" b="0" i="1" smtClean="0">
                              <a:solidFill>
                                <a:schemeClr val="bg1"/>
                              </a:solidFill>
                              <a:latin typeface="Cambria Math" panose="02040503050406030204" pitchFamily="18" charset="0"/>
                              <a:ea typeface="Cambria Math" panose="02040503050406030204" pitchFamily="18" charset="0"/>
                            </a:rPr>
                            <m:t>𝜋</m:t>
                          </m:r>
                        </m:den>
                      </m:f>
                      <m:nary>
                        <m:naryPr>
                          <m:limLoc m:val="undOvr"/>
                          <m:ctrlPr>
                            <a:rPr lang="en-GB" sz="2800" i="1" smtClean="0">
                              <a:solidFill>
                                <a:schemeClr val="bg1"/>
                              </a:solidFill>
                              <a:latin typeface="Cambria Math" panose="02040503050406030204" pitchFamily="18" charset="0"/>
                            </a:rPr>
                          </m:ctrlPr>
                        </m:naryPr>
                        <m:sub>
                          <m:r>
                            <m:rPr>
                              <m:brk m:alnAt="24"/>
                            </m:rPr>
                            <a:rPr lang="en-GB" sz="2800" b="0" i="1" smtClean="0">
                              <a:solidFill>
                                <a:schemeClr val="bg1"/>
                              </a:solidFill>
                              <a:latin typeface="Cambria Math" panose="02040503050406030204" pitchFamily="18" charset="0"/>
                            </a:rPr>
                            <m:t>0</m:t>
                          </m:r>
                        </m:sub>
                        <m:sup>
                          <m:r>
                            <a:rPr lang="en-GB" sz="2800" b="0" i="1" smtClean="0">
                              <a:solidFill>
                                <a:schemeClr val="bg1"/>
                              </a:solidFill>
                              <a:latin typeface="Cambria Math" panose="02040503050406030204" pitchFamily="18" charset="0"/>
                            </a:rPr>
                            <m:t>𝐶</m:t>
                          </m:r>
                        </m:sup>
                        <m:e>
                          <m:f>
                            <m:fPr>
                              <m:ctrlPr>
                                <a:rPr lang="en-GB" sz="2800" i="1" smtClean="0">
                                  <a:solidFill>
                                    <a:schemeClr val="bg1"/>
                                  </a:solidFill>
                                  <a:latin typeface="Cambria Math" panose="02040503050406030204" pitchFamily="18" charset="0"/>
                                </a:rPr>
                              </m:ctrlPr>
                            </m:fPr>
                            <m:num>
                              <m:r>
                                <a:rPr lang="en-GB" sz="2800" b="0" i="1" smtClean="0">
                                  <a:solidFill>
                                    <a:schemeClr val="bg1"/>
                                  </a:solidFill>
                                  <a:latin typeface="Cambria Math" panose="02040503050406030204" pitchFamily="18" charset="0"/>
                                </a:rPr>
                                <m:t>1</m:t>
                              </m:r>
                            </m:num>
                            <m:den>
                              <m:sSub>
                                <m:sSubPr>
                                  <m:ctrlPr>
                                    <a:rPr lang="en-GB" sz="2800" i="1" smtClean="0">
                                      <a:solidFill>
                                        <a:schemeClr val="bg1"/>
                                      </a:solidFill>
                                      <a:latin typeface="Cambria Math" panose="02040503050406030204" pitchFamily="18" charset="0"/>
                                    </a:rPr>
                                  </m:ctrlPr>
                                </m:sSubPr>
                                <m:e>
                                  <m:r>
                                    <a:rPr lang="en-GB" sz="2800" i="1" smtClean="0">
                                      <a:solidFill>
                                        <a:schemeClr val="bg1"/>
                                      </a:solidFill>
                                      <a:latin typeface="Cambria Math" panose="02040503050406030204" pitchFamily="18" charset="0"/>
                                      <a:ea typeface="Cambria Math" panose="02040503050406030204" pitchFamily="18" charset="0"/>
                                    </a:rPr>
                                    <m:t>𝛽</m:t>
                                  </m:r>
                                </m:e>
                                <m:sub>
                                  <m:r>
                                    <a:rPr lang="en-GB" sz="2800" b="0" i="1" smtClean="0">
                                      <a:solidFill>
                                        <a:schemeClr val="bg1"/>
                                      </a:solidFill>
                                      <a:latin typeface="Cambria Math" panose="02040503050406030204" pitchFamily="18" charset="0"/>
                                    </a:rPr>
                                    <m:t>𝐻</m:t>
                                  </m:r>
                                  <m:r>
                                    <a:rPr lang="en-GB" sz="2800" b="0" i="1" smtClean="0">
                                      <a:solidFill>
                                        <a:schemeClr val="bg1"/>
                                      </a:solidFill>
                                      <a:latin typeface="Cambria Math" panose="02040503050406030204" pitchFamily="18" charset="0"/>
                                    </a:rPr>
                                    <m:t>,</m:t>
                                  </m:r>
                                  <m:r>
                                    <a:rPr lang="en-GB" sz="2800" b="0" i="1" smtClean="0">
                                      <a:solidFill>
                                        <a:schemeClr val="bg1"/>
                                      </a:solidFill>
                                      <a:latin typeface="Cambria Math" panose="02040503050406030204" pitchFamily="18" charset="0"/>
                                    </a:rPr>
                                    <m:t>𝑉</m:t>
                                  </m:r>
                                </m:sub>
                              </m:sSub>
                            </m:den>
                          </m:f>
                          <m:r>
                            <a:rPr lang="en-GB" sz="2800" b="0" i="1" smtClean="0">
                              <a:solidFill>
                                <a:schemeClr val="bg1"/>
                              </a:solidFill>
                              <a:latin typeface="Cambria Math" panose="02040503050406030204" pitchFamily="18" charset="0"/>
                            </a:rPr>
                            <m:t> </m:t>
                          </m:r>
                          <m:r>
                            <a:rPr lang="en-GB" sz="2800" b="0" i="1" smtClean="0">
                              <a:solidFill>
                                <a:schemeClr val="bg1"/>
                              </a:solidFill>
                              <a:latin typeface="Cambria Math" panose="02040503050406030204" pitchFamily="18" charset="0"/>
                            </a:rPr>
                            <m:t>𝑑𝑠</m:t>
                          </m:r>
                        </m:e>
                      </m:nary>
                    </m:oMath>
                  </a14:m>
                  <a:endParaRPr lang="en-GB" sz="2800" dirty="0">
                    <a:solidFill>
                      <a:schemeClr val="bg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048000" y="4576686"/>
                  <a:ext cx="2937086" cy="700256"/>
                </a:xfrm>
                <a:prstGeom prst="rect">
                  <a:avLst/>
                </a:prstGeom>
                <a:blipFill rotWithShape="0">
                  <a:blip r:embed="rId4"/>
                  <a:stretch>
                    <a:fillRect t="-877" b="-7018"/>
                  </a:stretch>
                </a:blipFill>
              </p:spPr>
              <p:txBody>
                <a:bodyPr/>
                <a:lstStyle/>
                <a:p>
                  <a:r>
                    <a:rPr lang="en-GB">
                      <a:noFill/>
                    </a:rPr>
                    <a:t> </a:t>
                  </a:r>
                </a:p>
              </p:txBody>
            </p:sp>
          </mc:Fallback>
        </mc:AlternateContent>
      </p:grpSp>
      <p:sp>
        <p:nvSpPr>
          <p:cNvPr id="14" name="TextBox 13"/>
          <p:cNvSpPr txBox="1"/>
          <p:nvPr/>
        </p:nvSpPr>
        <p:spPr>
          <a:xfrm>
            <a:off x="1905000" y="381000"/>
            <a:ext cx="6019800" cy="461665"/>
          </a:xfrm>
          <a:prstGeom prst="rect">
            <a:avLst/>
          </a:prstGeom>
          <a:noFill/>
        </p:spPr>
        <p:txBody>
          <a:bodyPr wrap="square" rtlCol="0">
            <a:spAutoFit/>
          </a:bodyPr>
          <a:lstStyle/>
          <a:p>
            <a:r>
              <a:rPr lang="en-GB" sz="2400" dirty="0" smtClean="0"/>
              <a:t>Interpretation of the Twiss parameters (2/2)</a:t>
            </a:r>
            <a:endParaRPr lang="en-GB" sz="2400" dirty="0"/>
          </a:p>
        </p:txBody>
      </p:sp>
      <p:sp>
        <p:nvSpPr>
          <p:cNvPr id="15" name="TextBox 14"/>
          <p:cNvSpPr txBox="1"/>
          <p:nvPr/>
        </p:nvSpPr>
        <p:spPr>
          <a:xfrm>
            <a:off x="702785" y="1792446"/>
            <a:ext cx="762000" cy="461665"/>
          </a:xfrm>
          <a:prstGeom prst="rect">
            <a:avLst/>
          </a:prstGeom>
          <a:noFill/>
        </p:spPr>
        <p:txBody>
          <a:bodyPr wrap="square" rtlCol="0">
            <a:spAutoFit/>
          </a:bodyPr>
          <a:lstStyle/>
          <a:p>
            <a:r>
              <a:rPr lang="en-GB" sz="2400" dirty="0" smtClean="0"/>
              <a:t>2.)</a:t>
            </a:r>
            <a:endParaRPr lang="en-GB" sz="2400" dirty="0"/>
          </a:p>
        </p:txBody>
      </p:sp>
      <p:sp>
        <p:nvSpPr>
          <p:cNvPr id="16" name="TextBox 15"/>
          <p:cNvSpPr txBox="1"/>
          <p:nvPr/>
        </p:nvSpPr>
        <p:spPr>
          <a:xfrm>
            <a:off x="719650" y="3066882"/>
            <a:ext cx="516415" cy="461665"/>
          </a:xfrm>
          <a:prstGeom prst="rect">
            <a:avLst/>
          </a:prstGeom>
          <a:noFill/>
        </p:spPr>
        <p:txBody>
          <a:bodyPr wrap="square" rtlCol="0">
            <a:spAutoFit/>
          </a:bodyPr>
          <a:lstStyle/>
          <a:p>
            <a:r>
              <a:rPr lang="en-GB" sz="2400" dirty="0" smtClean="0"/>
              <a:t>3.)</a:t>
            </a:r>
            <a:endParaRPr lang="en-GB" sz="2400" dirty="0"/>
          </a:p>
        </p:txBody>
      </p:sp>
    </p:spTree>
    <p:extLst>
      <p:ext uri="{BB962C8B-B14F-4D97-AF65-F5344CB8AC3E}">
        <p14:creationId xmlns:p14="http://schemas.microsoft.com/office/powerpoint/2010/main" val="43979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44</a:t>
            </a:fld>
            <a:endParaRPr lang="en-US"/>
          </a:p>
        </p:txBody>
      </p:sp>
      <mc:AlternateContent xmlns:mc="http://schemas.openxmlformats.org/markup-compatibility/2006">
        <mc:Choice xmlns:a14="http://schemas.microsoft.com/office/drawing/2010/main" Requires="a14">
          <p:sp>
            <p:nvSpPr>
              <p:cNvPr id="4" name="TextBox 3"/>
              <p:cNvSpPr txBox="1"/>
              <p:nvPr/>
            </p:nvSpPr>
            <p:spPr>
              <a:xfrm>
                <a:off x="1981200" y="381000"/>
                <a:ext cx="5410200" cy="477888"/>
              </a:xfrm>
              <a:prstGeom prst="rect">
                <a:avLst/>
              </a:prstGeom>
              <a:noFill/>
            </p:spPr>
            <p:txBody>
              <a:bodyPr wrap="square" rtlCol="0">
                <a:spAutoFit/>
              </a:bodyPr>
              <a:lstStyle/>
              <a:p>
                <a:pPr algn="ctr"/>
                <a:r>
                  <a:rPr lang="en-GB" sz="2400" dirty="0" smtClean="0"/>
                  <a:t>The </a:t>
                </a:r>
                <a:r>
                  <a:rPr lang="en-GB" sz="2400" dirty="0" err="1" smtClean="0"/>
                  <a:t>betatron</a:t>
                </a:r>
                <a:r>
                  <a:rPr lang="en-GB" sz="2400" dirty="0" smtClean="0"/>
                  <a:t> tunes </a:t>
                </a:r>
                <a14:m>
                  <m:oMath xmlns:m="http://schemas.openxmlformats.org/officeDocument/2006/math">
                    <m:sSub>
                      <m:sSubPr>
                        <m:ctrlPr>
                          <a:rPr lang="en-GB" sz="2400" i="1" smtClean="0">
                            <a:solidFill>
                              <a:schemeClr val="tx1"/>
                            </a:solidFill>
                            <a:latin typeface="Cambria Math" panose="02040503050406030204" pitchFamily="18" charset="0"/>
                            <a:ea typeface="Cambria Math" panose="02040503050406030204" pitchFamily="18" charset="0"/>
                          </a:rPr>
                        </m:ctrlPr>
                      </m:sSubPr>
                      <m:e>
                        <m:r>
                          <a:rPr lang="en-GB" sz="2400" i="1">
                            <a:solidFill>
                              <a:schemeClr val="tx1"/>
                            </a:solidFill>
                            <a:latin typeface="Cambria Math" panose="02040503050406030204" pitchFamily="18" charset="0"/>
                            <a:ea typeface="Cambria Math" panose="02040503050406030204" pitchFamily="18" charset="0"/>
                          </a:rPr>
                          <m:t>𝑄</m:t>
                        </m:r>
                      </m:e>
                      <m:sub>
                        <m:r>
                          <a:rPr lang="en-GB" sz="2400" i="1">
                            <a:solidFill>
                              <a:schemeClr val="tx1"/>
                            </a:solidFill>
                            <a:latin typeface="Cambria Math" panose="02040503050406030204" pitchFamily="18" charset="0"/>
                            <a:ea typeface="Cambria Math" panose="02040503050406030204" pitchFamily="18" charset="0"/>
                          </a:rPr>
                          <m:t>𝐻</m:t>
                        </m:r>
                        <m:r>
                          <a:rPr lang="en-GB" sz="2400" i="1">
                            <a:solidFill>
                              <a:schemeClr val="tx1"/>
                            </a:solidFill>
                            <a:latin typeface="Cambria Math" panose="02040503050406030204" pitchFamily="18" charset="0"/>
                            <a:ea typeface="Cambria Math" panose="02040503050406030204" pitchFamily="18" charset="0"/>
                          </a:rPr>
                          <m:t>,</m:t>
                        </m:r>
                        <m:r>
                          <a:rPr lang="en-GB" sz="2400" i="1">
                            <a:solidFill>
                              <a:schemeClr val="tx1"/>
                            </a:solidFill>
                            <a:latin typeface="Cambria Math" panose="02040503050406030204" pitchFamily="18" charset="0"/>
                            <a:ea typeface="Cambria Math" panose="02040503050406030204" pitchFamily="18" charset="0"/>
                          </a:rPr>
                          <m:t>𝑉</m:t>
                        </m:r>
                      </m:sub>
                    </m:sSub>
                  </m:oMath>
                </a14:m>
                <a:endParaRPr lang="en-GB" sz="2400" dirty="0"/>
              </a:p>
            </p:txBody>
          </p:sp>
        </mc:Choice>
        <mc:Fallback>
          <p:sp>
            <p:nvSpPr>
              <p:cNvPr id="4" name="TextBox 3"/>
              <p:cNvSpPr txBox="1">
                <a:spLocks noRot="1" noChangeAspect="1" noMove="1" noResize="1" noEditPoints="1" noAdjustHandles="1" noChangeArrowheads="1" noChangeShapeType="1" noTextEdit="1"/>
              </p:cNvSpPr>
              <p:nvPr/>
            </p:nvSpPr>
            <p:spPr>
              <a:xfrm>
                <a:off x="1981200" y="381000"/>
                <a:ext cx="5410200" cy="477888"/>
              </a:xfrm>
              <a:prstGeom prst="rect">
                <a:avLst/>
              </a:prstGeom>
              <a:blipFill>
                <a:blip r:embed="rId2"/>
                <a:stretch>
                  <a:fillRect t="-8974" b="-25641"/>
                </a:stretch>
              </a:blipFill>
            </p:spPr>
            <p:txBody>
              <a:bodyPr/>
              <a:lstStyle/>
              <a:p>
                <a:r>
                  <a:rPr lang="en-GB">
                    <a:noFill/>
                  </a:rPr>
                  <a:t> </a:t>
                </a:r>
              </a:p>
            </p:txBody>
          </p:sp>
        </mc:Fallback>
      </mc:AlternateContent>
      <p:sp>
        <p:nvSpPr>
          <p:cNvPr id="5" name="TextBox 4"/>
          <p:cNvSpPr txBox="1"/>
          <p:nvPr/>
        </p:nvSpPr>
        <p:spPr>
          <a:xfrm>
            <a:off x="685800" y="1026266"/>
            <a:ext cx="6934200"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Part of the most important parameters of a circular accelerator</a:t>
            </a:r>
          </a:p>
          <a:p>
            <a:pPr marL="285750" indent="-285750">
              <a:buFont typeface="Arial" panose="020B0604020202020204" pitchFamily="34" charset="0"/>
              <a:buChar char="•"/>
            </a:pPr>
            <a:r>
              <a:rPr lang="en-GB" dirty="0" smtClean="0"/>
              <a:t>The equivalent in a linac is called “phase advance per cell”</a:t>
            </a:r>
          </a:p>
          <a:p>
            <a:pPr marL="285750" indent="-285750">
              <a:buFont typeface="Arial" panose="020B0604020202020204" pitchFamily="34" charset="0"/>
              <a:buChar char="•"/>
            </a:pPr>
            <a:r>
              <a:rPr lang="en-GB" dirty="0" smtClean="0"/>
              <a:t>For a circular accelerator it is the phase advance over one turn in each respective plane.</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5459" y="1981200"/>
            <a:ext cx="3774379" cy="2265646"/>
          </a:xfrm>
          <a:prstGeom prst="rect">
            <a:avLst/>
          </a:prstGeom>
        </p:spPr>
      </p:pic>
      <mc:AlternateContent xmlns:mc="http://schemas.openxmlformats.org/markup-compatibility/2006">
        <mc:Choice xmlns:a14="http://schemas.microsoft.com/office/drawing/2010/main" Requires="a14">
          <p:sp>
            <p:nvSpPr>
              <p:cNvPr id="8" name="TextBox 7"/>
              <p:cNvSpPr txBox="1"/>
              <p:nvPr/>
            </p:nvSpPr>
            <p:spPr>
              <a:xfrm>
                <a:off x="685800" y="2226595"/>
                <a:ext cx="3733800" cy="2317750"/>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In large accelerators the </a:t>
                </a:r>
                <a:r>
                  <a:rPr lang="en-GB" sz="1400" dirty="0" err="1"/>
                  <a:t>betatron</a:t>
                </a:r>
                <a:r>
                  <a:rPr lang="en-GB" sz="1400" dirty="0"/>
                  <a:t> tunes are large numbers </a:t>
                </a:r>
                <a:r>
                  <a:rPr lang="en-GB" sz="1400" dirty="0" smtClean="0"/>
                  <a:t>(</a:t>
                </a:r>
                <a:r>
                  <a:rPr lang="en-GB" sz="1400" dirty="0"/>
                  <a:t>LHC ˜ </a:t>
                </a:r>
                <a:r>
                  <a:rPr lang="en-GB" sz="1400" dirty="0" smtClean="0"/>
                  <a:t>65), </a:t>
                </a:r>
                <a:r>
                  <a:rPr lang="en-GB" sz="1400" dirty="0"/>
                  <a:t>i.e. the phase space ellipse turns about </a:t>
                </a:r>
                <a:r>
                  <a:rPr lang="en-GB" sz="1400" dirty="0" smtClean="0"/>
                  <a:t>65 </a:t>
                </a:r>
                <a:r>
                  <a:rPr lang="en-GB" sz="1400" dirty="0"/>
                  <a:t>times in one machine turn</a:t>
                </a:r>
                <a:r>
                  <a:rPr lang="en-GB" sz="1400" dirty="0" smtClean="0"/>
                  <a:t>.</a:t>
                </a:r>
              </a:p>
              <a:p>
                <a:pPr marL="285750" indent="-285750">
                  <a:buFont typeface="Arial" panose="020B0604020202020204" pitchFamily="34" charset="0"/>
                  <a:buChar char="•"/>
                </a:pPr>
                <a:r>
                  <a:rPr lang="en-GB" sz="1400" dirty="0" smtClean="0"/>
                  <a:t>We measure the tune by exciting transverse oscillations and by spectral analysis of the motion observed with one pickup.</a:t>
                </a:r>
                <a:br>
                  <a:rPr lang="en-GB" sz="1400" dirty="0" smtClean="0"/>
                </a:br>
                <a:r>
                  <a:rPr lang="en-GB" sz="1400" dirty="0" smtClean="0"/>
                  <a:t>This way we measure the </a:t>
                </a:r>
                <a:r>
                  <a:rPr lang="en-GB" sz="1400" b="1" dirty="0" smtClean="0">
                    <a:solidFill>
                      <a:srgbClr val="7030A0"/>
                    </a:solidFill>
                  </a:rPr>
                  <a:t>fractional part of the tune; often called </a:t>
                </a:r>
                <a14:m>
                  <m:oMath xmlns:m="http://schemas.openxmlformats.org/officeDocument/2006/math">
                    <m:sSub>
                      <m:sSubPr>
                        <m:ctrlPr>
                          <a:rPr lang="en-GB" sz="1400" b="1" i="1" smtClean="0">
                            <a:solidFill>
                              <a:srgbClr val="7030A0"/>
                            </a:solidFill>
                            <a:latin typeface="Cambria Math" panose="02040503050406030204" pitchFamily="18" charset="0"/>
                            <a:ea typeface="Cambria Math" panose="02040503050406030204" pitchFamily="18" charset="0"/>
                          </a:rPr>
                        </m:ctrlPr>
                      </m:sSubPr>
                      <m:e>
                        <m:r>
                          <a:rPr lang="en-GB" sz="1400" b="1" i="1" smtClean="0">
                            <a:solidFill>
                              <a:srgbClr val="7030A0"/>
                            </a:solidFill>
                            <a:latin typeface="Cambria Math" panose="02040503050406030204" pitchFamily="18" charset="0"/>
                            <a:ea typeface="Cambria Math" panose="02040503050406030204" pitchFamily="18" charset="0"/>
                          </a:rPr>
                          <m:t>𝒒</m:t>
                        </m:r>
                      </m:e>
                      <m:sub>
                        <m:r>
                          <a:rPr lang="en-GB" sz="1400" b="1" i="1">
                            <a:solidFill>
                              <a:srgbClr val="7030A0"/>
                            </a:solidFill>
                            <a:latin typeface="Cambria Math" panose="02040503050406030204" pitchFamily="18" charset="0"/>
                            <a:ea typeface="Cambria Math" panose="02040503050406030204" pitchFamily="18" charset="0"/>
                          </a:rPr>
                          <m:t>𝑯</m:t>
                        </m:r>
                        <m:r>
                          <a:rPr lang="en-GB" sz="1400" b="1" i="1">
                            <a:solidFill>
                              <a:srgbClr val="7030A0"/>
                            </a:solidFill>
                            <a:latin typeface="Cambria Math" panose="02040503050406030204" pitchFamily="18" charset="0"/>
                            <a:ea typeface="Cambria Math" panose="02040503050406030204" pitchFamily="18" charset="0"/>
                          </a:rPr>
                          <m:t>,</m:t>
                        </m:r>
                        <m:r>
                          <a:rPr lang="en-GB" sz="1400" b="1" i="1">
                            <a:solidFill>
                              <a:srgbClr val="7030A0"/>
                            </a:solidFill>
                            <a:latin typeface="Cambria Math" panose="02040503050406030204" pitchFamily="18" charset="0"/>
                            <a:ea typeface="Cambria Math" panose="02040503050406030204" pitchFamily="18" charset="0"/>
                          </a:rPr>
                          <m:t>𝑽</m:t>
                        </m:r>
                      </m:sub>
                    </m:sSub>
                  </m:oMath>
                </a14:m>
                <a:endParaRPr lang="en-GB" sz="1400" b="1" dirty="0">
                  <a:solidFill>
                    <a:srgbClr val="7030A0"/>
                  </a:solidFill>
                </a:endParaRPr>
              </a:p>
              <a:p>
                <a:pPr marL="285750" indent="-285750">
                  <a:buFont typeface="Arial" panose="020B0604020202020204" pitchFamily="34" charset="0"/>
                  <a:buChar char="•"/>
                </a:pPr>
                <a:endParaRPr lang="en-GB" dirty="0"/>
              </a:p>
            </p:txBody>
          </p:sp>
        </mc:Choice>
        <mc:Fallback>
          <p:sp>
            <p:nvSpPr>
              <p:cNvPr id="8" name="TextBox 7"/>
              <p:cNvSpPr txBox="1">
                <a:spLocks noRot="1" noChangeAspect="1" noMove="1" noResize="1" noEditPoints="1" noAdjustHandles="1" noChangeArrowheads="1" noChangeShapeType="1" noTextEdit="1"/>
              </p:cNvSpPr>
              <p:nvPr/>
            </p:nvSpPr>
            <p:spPr>
              <a:xfrm>
                <a:off x="685800" y="2226595"/>
                <a:ext cx="3733800" cy="2317750"/>
              </a:xfrm>
              <a:prstGeom prst="rect">
                <a:avLst/>
              </a:prstGeom>
              <a:blipFill>
                <a:blip r:embed="rId4"/>
                <a:stretch>
                  <a:fillRect l="-327" t="-263"/>
                </a:stretch>
              </a:blipFill>
            </p:spPr>
            <p:txBody>
              <a:bodyPr/>
              <a:lstStyle/>
              <a:p>
                <a:r>
                  <a:rPr lang="en-GB">
                    <a:noFill/>
                  </a:rPr>
                  <a:t> </a:t>
                </a:r>
              </a:p>
            </p:txBody>
          </p:sp>
        </mc:Fallback>
      </mc:AlternateContent>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75423" y="4220582"/>
            <a:ext cx="2340585" cy="2162033"/>
          </a:xfrm>
          <a:prstGeom prst="rect">
            <a:avLst/>
          </a:prstGeom>
        </p:spPr>
      </p:pic>
      <p:sp>
        <p:nvSpPr>
          <p:cNvPr id="10" name="TextBox 9"/>
          <p:cNvSpPr txBox="1"/>
          <p:nvPr/>
        </p:nvSpPr>
        <p:spPr>
          <a:xfrm>
            <a:off x="4361448" y="4534919"/>
            <a:ext cx="3962400" cy="1200329"/>
          </a:xfrm>
          <a:prstGeom prst="rect">
            <a:avLst/>
          </a:prstGeom>
          <a:noFill/>
        </p:spPr>
        <p:txBody>
          <a:bodyPr wrap="square" rtlCol="0">
            <a:spAutoFit/>
          </a:bodyPr>
          <a:lstStyle/>
          <a:p>
            <a:pPr marL="285750" indent="-285750">
              <a:buFont typeface="Arial" panose="020B0604020202020204" pitchFamily="34" charset="0"/>
              <a:buChar char="•"/>
            </a:pPr>
            <a:r>
              <a:rPr lang="en-GB" dirty="0" smtClean="0"/>
              <a:t>Integer tunes (fractional part= 0) lead to resonant infinite growth of particle motion even in case of only small disturbances.</a:t>
            </a:r>
            <a:endParaRPr lang="en-GB" dirty="0"/>
          </a:p>
        </p:txBody>
      </p:sp>
    </p:spTree>
    <p:extLst>
      <p:ext uri="{BB962C8B-B14F-4D97-AF65-F5344CB8AC3E}">
        <p14:creationId xmlns:p14="http://schemas.microsoft.com/office/powerpoint/2010/main" val="31631053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381000" y="1295400"/>
            <a:ext cx="6405453" cy="4767270"/>
            <a:chOff x="0" y="1446200"/>
            <a:chExt cx="6405453" cy="476727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446200"/>
              <a:ext cx="6100653" cy="42672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124200"/>
              <a:ext cx="5695977" cy="3089270"/>
            </a:xfrm>
            <a:prstGeom prst="rect">
              <a:avLst/>
            </a:prstGeom>
          </p:spPr>
        </p:pic>
      </p:grpSp>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45</a:t>
            </a:fld>
            <a:endParaRPr lang="en-US" dirty="0"/>
          </a:p>
        </p:txBody>
      </p:sp>
      <p:sp>
        <p:nvSpPr>
          <p:cNvPr id="5" name="TextBox 4"/>
          <p:cNvSpPr txBox="1"/>
          <p:nvPr/>
        </p:nvSpPr>
        <p:spPr>
          <a:xfrm>
            <a:off x="1676400" y="304800"/>
            <a:ext cx="6096000" cy="461665"/>
          </a:xfrm>
          <a:prstGeom prst="rect">
            <a:avLst/>
          </a:prstGeom>
          <a:noFill/>
        </p:spPr>
        <p:txBody>
          <a:bodyPr wrap="square" rtlCol="0">
            <a:spAutoFit/>
          </a:bodyPr>
          <a:lstStyle/>
          <a:p>
            <a:r>
              <a:rPr lang="en-GB" sz="2400" b="1" dirty="0" smtClean="0"/>
              <a:t>Importance of </a:t>
            </a:r>
            <a:r>
              <a:rPr lang="en-GB" sz="2400" b="1" dirty="0" err="1" smtClean="0"/>
              <a:t>betatron</a:t>
            </a:r>
            <a:r>
              <a:rPr lang="en-GB" sz="2400" b="1" dirty="0" smtClean="0"/>
              <a:t> tunes</a:t>
            </a:r>
            <a:endParaRPr lang="en-GB" sz="2400" b="1" dirty="0"/>
          </a:p>
        </p:txBody>
      </p:sp>
      <p:sp>
        <p:nvSpPr>
          <p:cNvPr id="6" name="TextBox 5"/>
          <p:cNvSpPr txBox="1"/>
          <p:nvPr/>
        </p:nvSpPr>
        <p:spPr>
          <a:xfrm>
            <a:off x="6091994" y="2191549"/>
            <a:ext cx="2895600" cy="1077218"/>
          </a:xfrm>
          <a:prstGeom prst="rect">
            <a:avLst/>
          </a:prstGeom>
          <a:solidFill>
            <a:schemeClr val="tx2">
              <a:lumMod val="20000"/>
              <a:lumOff val="80000"/>
            </a:schemeClr>
          </a:solidFill>
        </p:spPr>
        <p:txBody>
          <a:bodyPr wrap="square" rtlCol="0">
            <a:spAutoFit/>
          </a:bodyPr>
          <a:lstStyle/>
          <a:p>
            <a:r>
              <a:rPr lang="en-GB" sz="1600" dirty="0" smtClean="0"/>
              <a:t>The </a:t>
            </a:r>
            <a:r>
              <a:rPr lang="en-GB" sz="1600" dirty="0" smtClean="0"/>
              <a:t>couple (</a:t>
            </a:r>
            <a:r>
              <a:rPr lang="en-GB" sz="1600" dirty="0"/>
              <a:t>Q</a:t>
            </a:r>
            <a:r>
              <a:rPr lang="en-GB" sz="1600" baseline="-25000" dirty="0" smtClean="0"/>
              <a:t>H </a:t>
            </a:r>
            <a:r>
              <a:rPr lang="en-GB" sz="1600" dirty="0" smtClean="0"/>
              <a:t>,</a:t>
            </a:r>
            <a:r>
              <a:rPr lang="en-GB" sz="1600" dirty="0"/>
              <a:t>Q</a:t>
            </a:r>
            <a:r>
              <a:rPr lang="en-GB" sz="1600" baseline="-25000" dirty="0" smtClean="0"/>
              <a:t>V </a:t>
            </a:r>
            <a:r>
              <a:rPr lang="en-GB" sz="1600" dirty="0" smtClean="0"/>
              <a:t>) is called the working point of the accelerator</a:t>
            </a:r>
            <a:r>
              <a:rPr lang="en-GB" sz="1600" dirty="0" smtClean="0"/>
              <a:t>.</a:t>
            </a:r>
          </a:p>
          <a:p>
            <a:r>
              <a:rPr lang="en-GB" sz="1600" dirty="0" smtClean="0"/>
              <a:t>Below: tune measurement example from LEP</a:t>
            </a:r>
            <a:endParaRPr lang="en-GB" sz="1600" dirty="0"/>
          </a:p>
        </p:txBody>
      </p:sp>
      <p:pic>
        <p:nvPicPr>
          <p:cNvPr id="9" name="Picture 10" descr="FFTspectru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8238" y="3740150"/>
            <a:ext cx="2043113"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76607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46</a:t>
            </a:fld>
            <a:endParaRPr lang="en-US"/>
          </a:p>
        </p:txBody>
      </p:sp>
      <p:sp>
        <p:nvSpPr>
          <p:cNvPr id="4" name="TextBox 3"/>
          <p:cNvSpPr txBox="1"/>
          <p:nvPr/>
        </p:nvSpPr>
        <p:spPr>
          <a:xfrm>
            <a:off x="1524000" y="304511"/>
            <a:ext cx="6858000" cy="461665"/>
          </a:xfrm>
          <a:prstGeom prst="rect">
            <a:avLst/>
          </a:prstGeom>
          <a:noFill/>
        </p:spPr>
        <p:txBody>
          <a:bodyPr wrap="square" rtlCol="0">
            <a:spAutoFit/>
          </a:bodyPr>
          <a:lstStyle/>
          <a:p>
            <a:r>
              <a:rPr lang="en-GB" sz="2400" dirty="0" smtClean="0"/>
              <a:t>Slides on “off-momentum” particles in a synchrotron </a:t>
            </a:r>
            <a:endParaRPr lang="en-GB" sz="24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990600"/>
            <a:ext cx="3810000" cy="1236262"/>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4495800" y="990600"/>
                <a:ext cx="3886200" cy="1075744"/>
              </a:xfrm>
              <a:prstGeom prst="rect">
                <a:avLst/>
              </a:prstGeom>
              <a:noFill/>
            </p:spPr>
            <p:txBody>
              <a:bodyPr wrap="square" rtlCol="0">
                <a:spAutoFit/>
              </a:bodyPr>
              <a:lstStyle/>
              <a:p>
                <a:r>
                  <a:rPr lang="en-GB" dirty="0" smtClean="0"/>
                  <a:t>What happens: A particle with a momentum deviation </a:t>
                </a:r>
                <a14:m>
                  <m:oMath xmlns:m="http://schemas.openxmlformats.org/officeDocument/2006/math">
                    <m:r>
                      <a:rPr lang="en-GB" i="1" smtClean="0">
                        <a:latin typeface="Cambria Math" panose="02040503050406030204" pitchFamily="18" charset="0"/>
                        <a:ea typeface="Cambria Math" panose="02040503050406030204" pitchFamily="18" charset="0"/>
                      </a:rPr>
                      <m:t>𝛿</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𝛿</m:t>
                        </m:r>
                        <m:r>
                          <a:rPr lang="en-GB" b="0" i="1" smtClean="0">
                            <a:latin typeface="Cambria Math" panose="02040503050406030204" pitchFamily="18" charset="0"/>
                            <a:ea typeface="Cambria Math" panose="02040503050406030204" pitchFamily="18" charset="0"/>
                          </a:rPr>
                          <m:t>𝑝</m:t>
                        </m:r>
                      </m:num>
                      <m:den>
                        <m:r>
                          <a:rPr lang="en-GB" b="0" i="1" smtClean="0">
                            <a:latin typeface="Cambria Math" panose="02040503050406030204" pitchFamily="18" charset="0"/>
                            <a:ea typeface="Cambria Math" panose="02040503050406030204" pitchFamily="18" charset="0"/>
                          </a:rPr>
                          <m:t>𝑝</m:t>
                        </m:r>
                      </m:den>
                    </m:f>
                  </m:oMath>
                </a14:m>
                <a:r>
                  <a:rPr lang="en-GB" dirty="0" smtClean="0"/>
                  <a:t> &gt; 0 gets bent less in a dipole.</a:t>
                </a:r>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4495800" y="990600"/>
                <a:ext cx="3886200" cy="1075744"/>
              </a:xfrm>
              <a:prstGeom prst="rect">
                <a:avLst/>
              </a:prstGeom>
              <a:blipFill rotWithShape="0">
                <a:blip r:embed="rId3"/>
                <a:stretch>
                  <a:fillRect l="-1413" t="-3409" b="-8523"/>
                </a:stretch>
              </a:blipFill>
            </p:spPr>
            <p:txBody>
              <a:bodyPr/>
              <a:lstStyle/>
              <a:p>
                <a:r>
                  <a:rPr lang="en-GB">
                    <a:noFill/>
                  </a:rPr>
                  <a:t> </a:t>
                </a:r>
              </a:p>
            </p:txBody>
          </p:sp>
        </mc:Fallback>
      </mc:AlternateContent>
      <p:sp>
        <p:nvSpPr>
          <p:cNvPr id="7" name="TextBox 6"/>
          <p:cNvSpPr txBox="1"/>
          <p:nvPr/>
        </p:nvSpPr>
        <p:spPr>
          <a:xfrm>
            <a:off x="930729" y="2505183"/>
            <a:ext cx="3894364" cy="1600438"/>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In a weakly focusing synchrotron it would just settle to another circular orbit with a bigger diameter</a:t>
            </a:r>
          </a:p>
          <a:p>
            <a:pPr marL="285750" indent="-285750">
              <a:buFont typeface="Arial" panose="020B0604020202020204" pitchFamily="34" charset="0"/>
              <a:buChar char="•"/>
            </a:pPr>
            <a:r>
              <a:rPr lang="en-GB" sz="1400" dirty="0" smtClean="0"/>
              <a:t>In an alternate gradient synchrotron it is more complicated: The focusing/defocusing is also dependent on the momentum, so the resulting orbit follows the optics of the accelerator.</a:t>
            </a:r>
            <a:endParaRPr lang="en-GB" sz="1400"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5979" y="2104444"/>
            <a:ext cx="2142564" cy="2185415"/>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800" y="4105621"/>
            <a:ext cx="3135747" cy="2568141"/>
          </a:xfrm>
          <a:prstGeom prst="rect">
            <a:avLst/>
          </a:prstGeom>
        </p:spPr>
      </p:pic>
      <mc:AlternateContent xmlns:mc="http://schemas.openxmlformats.org/markup-compatibility/2006" xmlns:a14="http://schemas.microsoft.com/office/drawing/2010/main">
        <mc:Choice Requires="a14">
          <p:sp>
            <p:nvSpPr>
              <p:cNvPr id="10" name="TextBox 9"/>
              <p:cNvSpPr txBox="1"/>
              <p:nvPr/>
            </p:nvSpPr>
            <p:spPr>
              <a:xfrm>
                <a:off x="4419600" y="4544460"/>
                <a:ext cx="4267200" cy="1516762"/>
              </a:xfrm>
              <a:prstGeom prst="rect">
                <a:avLst/>
              </a:prstGeom>
              <a:solidFill>
                <a:schemeClr val="accent1"/>
              </a:solidFill>
            </p:spPr>
            <p:txBody>
              <a:bodyPr wrap="square" rtlCol="0">
                <a:spAutoFit/>
              </a:bodyPr>
              <a:lstStyle/>
              <a:p>
                <a:pPr algn="ctr"/>
                <a:r>
                  <a:rPr lang="en-GB" sz="1400" dirty="0" smtClean="0">
                    <a:solidFill>
                      <a:schemeClr val="bg1"/>
                    </a:solidFill>
                  </a:rPr>
                  <a:t>We describe the dispersion as a function of s as </a:t>
                </a:r>
                <a14:m>
                  <m:oMath xmlns:m="http://schemas.openxmlformats.org/officeDocument/2006/math">
                    <m:r>
                      <a:rPr lang="en-GB" sz="1400" b="0" i="1" smtClean="0">
                        <a:solidFill>
                          <a:schemeClr val="bg1"/>
                        </a:solidFill>
                        <a:latin typeface="Cambria Math" panose="02040503050406030204" pitchFamily="18" charset="0"/>
                      </a:rPr>
                      <m:t>𝐷</m:t>
                    </m:r>
                    <m:d>
                      <m:dPr>
                        <m:ctrlPr>
                          <a:rPr lang="en-GB" sz="1400" b="0" i="1" smtClean="0">
                            <a:solidFill>
                              <a:schemeClr val="bg1"/>
                            </a:solidFill>
                            <a:latin typeface="Cambria Math" panose="02040503050406030204" pitchFamily="18" charset="0"/>
                          </a:rPr>
                        </m:ctrlPr>
                      </m:dPr>
                      <m:e>
                        <m:r>
                          <a:rPr lang="en-GB" sz="1400" b="0" i="1" smtClean="0">
                            <a:solidFill>
                              <a:schemeClr val="bg1"/>
                            </a:solidFill>
                            <a:latin typeface="Cambria Math" panose="02040503050406030204" pitchFamily="18" charset="0"/>
                          </a:rPr>
                          <m:t>𝑠</m:t>
                        </m:r>
                      </m:e>
                    </m:d>
                  </m:oMath>
                </a14:m>
                <a:r>
                  <a:rPr lang="en-GB" sz="1400" dirty="0" smtClean="0">
                    <a:solidFill>
                      <a:schemeClr val="bg1"/>
                    </a:solidFill>
                  </a:rPr>
                  <a:t>; the resulting position of a particle </a:t>
                </a:r>
                <a:r>
                  <a:rPr lang="en-GB" sz="1400" smtClean="0">
                    <a:solidFill>
                      <a:schemeClr val="bg1"/>
                    </a:solidFill>
                  </a:rPr>
                  <a:t>is thus simply</a:t>
                </a:r>
                <a:r>
                  <a:rPr lang="en-GB" sz="1400" dirty="0" smtClean="0">
                    <a:solidFill>
                      <a:schemeClr val="bg1"/>
                    </a:solidFill>
                  </a:rPr>
                  <a:t>:</a:t>
                </a:r>
                <a:br>
                  <a:rPr lang="en-GB" sz="1400" dirty="0" smtClean="0">
                    <a:solidFill>
                      <a:schemeClr val="bg1"/>
                    </a:solidFill>
                  </a:rPr>
                </a:br>
                <a14:m>
                  <m:oMath xmlns:m="http://schemas.openxmlformats.org/officeDocument/2006/math">
                    <m:sSub>
                      <m:sSubPr>
                        <m:ctrlPr>
                          <a:rPr lang="en-GB" i="1" smtClean="0">
                            <a:solidFill>
                              <a:schemeClr val="bg1"/>
                            </a:solidFill>
                            <a:latin typeface="Cambria Math" panose="02040503050406030204" pitchFamily="18" charset="0"/>
                          </a:rPr>
                        </m:ctrlPr>
                      </m:sSubPr>
                      <m:e>
                        <m:r>
                          <a:rPr lang="en-GB" b="0" i="1" smtClean="0">
                            <a:solidFill>
                              <a:schemeClr val="bg1"/>
                            </a:solidFill>
                            <a:latin typeface="Cambria Math" panose="02040503050406030204" pitchFamily="18" charset="0"/>
                          </a:rPr>
                          <m:t>𝑥</m:t>
                        </m:r>
                      </m:e>
                      <m:sub>
                        <m:r>
                          <a:rPr lang="en-GB" i="1" smtClean="0">
                            <a:solidFill>
                              <a:schemeClr val="bg1"/>
                            </a:solidFill>
                            <a:latin typeface="Cambria Math" panose="02040503050406030204" pitchFamily="18" charset="0"/>
                            <a:ea typeface="Cambria Math" panose="02040503050406030204" pitchFamily="18" charset="0"/>
                          </a:rPr>
                          <m:t>𝛿</m:t>
                        </m:r>
                        <m:r>
                          <a:rPr lang="en-GB" b="0" i="1" smtClean="0">
                            <a:solidFill>
                              <a:schemeClr val="bg1"/>
                            </a:solidFill>
                            <a:latin typeface="Cambria Math" panose="02040503050406030204" pitchFamily="18" charset="0"/>
                            <a:ea typeface="Cambria Math" panose="02040503050406030204" pitchFamily="18" charset="0"/>
                          </a:rPr>
                          <m:t>𝑝</m:t>
                        </m:r>
                      </m:sub>
                    </m:sSub>
                  </m:oMath>
                </a14:m>
                <a:r>
                  <a:rPr lang="en-GB" dirty="0" smtClean="0">
                    <a:solidFill>
                      <a:schemeClr val="bg1"/>
                    </a:solidFill>
                  </a:rPr>
                  <a:t>= </a:t>
                </a:r>
                <a14:m>
                  <m:oMath xmlns:m="http://schemas.openxmlformats.org/officeDocument/2006/math">
                    <m:sSub>
                      <m:sSubPr>
                        <m:ctrlPr>
                          <a:rPr lang="en-GB" i="1" smtClean="0">
                            <a:solidFill>
                              <a:schemeClr val="bg1"/>
                            </a:solidFill>
                            <a:latin typeface="Cambria Math" panose="02040503050406030204" pitchFamily="18" charset="0"/>
                          </a:rPr>
                        </m:ctrlPr>
                      </m:sSubPr>
                      <m:e>
                        <m:r>
                          <a:rPr lang="en-GB" b="0" i="1" smtClean="0">
                            <a:solidFill>
                              <a:schemeClr val="bg1"/>
                            </a:solidFill>
                            <a:latin typeface="Cambria Math" panose="02040503050406030204" pitchFamily="18" charset="0"/>
                          </a:rPr>
                          <m:t>𝑥</m:t>
                        </m:r>
                      </m:e>
                      <m:sub>
                        <m:r>
                          <a:rPr lang="en-GB" b="0" i="1" smtClean="0">
                            <a:solidFill>
                              <a:schemeClr val="bg1"/>
                            </a:solidFill>
                            <a:latin typeface="Cambria Math" panose="02040503050406030204" pitchFamily="18" charset="0"/>
                          </a:rPr>
                          <m:t>0</m:t>
                        </m:r>
                      </m:sub>
                    </m:sSub>
                  </m:oMath>
                </a14:m>
                <a:r>
                  <a:rPr lang="en-GB" dirty="0" smtClean="0">
                    <a:solidFill>
                      <a:schemeClr val="bg1"/>
                    </a:solidFill>
                  </a:rPr>
                  <a:t>+ </a:t>
                </a:r>
                <a14:m>
                  <m:oMath xmlns:m="http://schemas.openxmlformats.org/officeDocument/2006/math">
                    <m:r>
                      <a:rPr lang="en-GB" b="0" i="1" smtClean="0">
                        <a:solidFill>
                          <a:schemeClr val="bg1"/>
                        </a:solidFill>
                        <a:latin typeface="Cambria Math" panose="02040503050406030204" pitchFamily="18" charset="0"/>
                      </a:rPr>
                      <m:t>𝐷</m:t>
                    </m:r>
                    <m:d>
                      <m:dPr>
                        <m:ctrlPr>
                          <a:rPr lang="en-GB" b="0" i="1" smtClean="0">
                            <a:solidFill>
                              <a:schemeClr val="bg1"/>
                            </a:solidFill>
                            <a:latin typeface="Cambria Math" panose="02040503050406030204" pitchFamily="18" charset="0"/>
                          </a:rPr>
                        </m:ctrlPr>
                      </m:dPr>
                      <m:e>
                        <m:r>
                          <a:rPr lang="en-GB" b="0" i="1" smtClean="0">
                            <a:solidFill>
                              <a:schemeClr val="bg1"/>
                            </a:solidFill>
                            <a:latin typeface="Cambria Math" panose="02040503050406030204" pitchFamily="18" charset="0"/>
                          </a:rPr>
                          <m:t>𝑠</m:t>
                        </m:r>
                      </m:e>
                    </m:d>
                    <m:f>
                      <m:fPr>
                        <m:ctrlPr>
                          <a:rPr lang="en-GB" b="0" i="1" smtClean="0">
                            <a:solidFill>
                              <a:schemeClr val="bg1"/>
                            </a:solidFill>
                            <a:latin typeface="Cambria Math" panose="02040503050406030204" pitchFamily="18" charset="0"/>
                          </a:rPr>
                        </m:ctrlPr>
                      </m:fPr>
                      <m:num>
                        <m:r>
                          <a:rPr lang="en-GB" b="0" i="1" smtClean="0">
                            <a:solidFill>
                              <a:schemeClr val="bg1"/>
                            </a:solidFill>
                            <a:latin typeface="Cambria Math" panose="02040503050406030204" pitchFamily="18" charset="0"/>
                            <a:ea typeface="Cambria Math" panose="02040503050406030204" pitchFamily="18" charset="0"/>
                          </a:rPr>
                          <m:t>𝛿</m:t>
                        </m:r>
                        <m:r>
                          <a:rPr lang="en-GB" b="0" i="1" smtClean="0">
                            <a:solidFill>
                              <a:schemeClr val="bg1"/>
                            </a:solidFill>
                            <a:latin typeface="Cambria Math" panose="02040503050406030204" pitchFamily="18" charset="0"/>
                            <a:ea typeface="Cambria Math" panose="02040503050406030204" pitchFamily="18" charset="0"/>
                          </a:rPr>
                          <m:t>𝑝</m:t>
                        </m:r>
                      </m:num>
                      <m:den>
                        <m:r>
                          <a:rPr lang="en-GB" b="0" i="1" smtClean="0">
                            <a:solidFill>
                              <a:schemeClr val="bg1"/>
                            </a:solidFill>
                            <a:latin typeface="Cambria Math" panose="02040503050406030204" pitchFamily="18" charset="0"/>
                          </a:rPr>
                          <m:t>𝑝</m:t>
                        </m:r>
                      </m:den>
                    </m:f>
                  </m:oMath>
                </a14:m>
                <a:endParaRPr lang="en-GB" dirty="0" smtClean="0">
                  <a:solidFill>
                    <a:schemeClr val="bg1"/>
                  </a:solidFill>
                </a:endParaRPr>
              </a:p>
              <a:p>
                <a:pPr algn="ctr"/>
                <a:r>
                  <a:rPr lang="en-GB" sz="1400" dirty="0" smtClean="0">
                    <a:solidFill>
                      <a:schemeClr val="bg1"/>
                    </a:solidFill>
                  </a:rPr>
                  <a:t>Typical values of D(s) are some meters, with</a:t>
                </a:r>
                <a14:m>
                  <m:oMath xmlns:m="http://schemas.openxmlformats.org/officeDocument/2006/math">
                    <m:f>
                      <m:fPr>
                        <m:ctrlPr>
                          <a:rPr lang="en-GB" sz="1400" i="1">
                            <a:solidFill>
                              <a:schemeClr val="bg1"/>
                            </a:solidFill>
                            <a:latin typeface="Cambria Math" panose="02040503050406030204" pitchFamily="18" charset="0"/>
                          </a:rPr>
                        </m:ctrlPr>
                      </m:fPr>
                      <m:num>
                        <m:r>
                          <a:rPr lang="en-GB" sz="1400" i="1">
                            <a:solidFill>
                              <a:schemeClr val="bg1"/>
                            </a:solidFill>
                            <a:latin typeface="Cambria Math" panose="02040503050406030204" pitchFamily="18" charset="0"/>
                            <a:ea typeface="Cambria Math" panose="02040503050406030204" pitchFamily="18" charset="0"/>
                          </a:rPr>
                          <m:t>𝛿</m:t>
                        </m:r>
                        <m:r>
                          <a:rPr lang="en-GB" sz="1400" i="1">
                            <a:solidFill>
                              <a:schemeClr val="bg1"/>
                            </a:solidFill>
                            <a:latin typeface="Cambria Math" panose="02040503050406030204" pitchFamily="18" charset="0"/>
                            <a:ea typeface="Cambria Math" panose="02040503050406030204" pitchFamily="18" charset="0"/>
                          </a:rPr>
                          <m:t>𝑝</m:t>
                        </m:r>
                      </m:num>
                      <m:den>
                        <m:r>
                          <a:rPr lang="en-GB" sz="1400" i="1">
                            <a:solidFill>
                              <a:schemeClr val="bg1"/>
                            </a:solidFill>
                            <a:latin typeface="Cambria Math" panose="02040503050406030204" pitchFamily="18" charset="0"/>
                          </a:rPr>
                          <m:t>𝑝</m:t>
                        </m:r>
                      </m:den>
                    </m:f>
                  </m:oMath>
                </a14:m>
                <a:r>
                  <a:rPr lang="en-GB" sz="1400" dirty="0" smtClean="0">
                    <a:solidFill>
                      <a:schemeClr val="bg1"/>
                    </a:solidFill>
                  </a:rPr>
                  <a:t> = </a:t>
                </a:r>
                <a14:m>
                  <m:oMath xmlns:m="http://schemas.openxmlformats.org/officeDocument/2006/math">
                    <m:sSup>
                      <m:sSupPr>
                        <m:ctrlPr>
                          <a:rPr lang="en-GB" sz="1400" i="1" smtClean="0">
                            <a:solidFill>
                              <a:schemeClr val="bg1"/>
                            </a:solidFill>
                            <a:latin typeface="Cambria Math" panose="02040503050406030204" pitchFamily="18" charset="0"/>
                          </a:rPr>
                        </m:ctrlPr>
                      </m:sSupPr>
                      <m:e>
                        <m:r>
                          <a:rPr lang="en-GB" sz="1400" b="0" i="1" smtClean="0">
                            <a:solidFill>
                              <a:schemeClr val="bg1"/>
                            </a:solidFill>
                            <a:latin typeface="Cambria Math" panose="02040503050406030204" pitchFamily="18" charset="0"/>
                          </a:rPr>
                          <m:t>10</m:t>
                        </m:r>
                      </m:e>
                      <m:sup>
                        <m:r>
                          <a:rPr lang="en-GB" sz="1400" b="0" i="1" smtClean="0">
                            <a:solidFill>
                              <a:schemeClr val="bg1"/>
                            </a:solidFill>
                            <a:latin typeface="Cambria Math" panose="02040503050406030204" pitchFamily="18" charset="0"/>
                          </a:rPr>
                          <m:t>−3</m:t>
                        </m:r>
                      </m:sup>
                    </m:sSup>
                  </m:oMath>
                </a14:m>
                <a:r>
                  <a:rPr lang="en-GB" sz="1400" dirty="0" smtClean="0">
                    <a:solidFill>
                      <a:schemeClr val="bg1"/>
                    </a:solidFill>
                  </a:rPr>
                  <a:t> the orbit deviation becomes </a:t>
                </a:r>
                <a:r>
                  <a:rPr lang="en-GB" sz="1400" dirty="0" err="1" smtClean="0">
                    <a:solidFill>
                      <a:schemeClr val="bg1"/>
                    </a:solidFill>
                  </a:rPr>
                  <a:t>millimeters</a:t>
                </a:r>
                <a:r>
                  <a:rPr lang="en-GB" sz="1400" dirty="0" smtClean="0">
                    <a:solidFill>
                      <a:schemeClr val="bg1"/>
                    </a:solidFill>
                  </a:rPr>
                  <a:t> </a:t>
                </a:r>
                <a:endParaRPr lang="en-GB" sz="1400" dirty="0">
                  <a:solidFill>
                    <a:schemeClr val="bg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419600" y="4544460"/>
                <a:ext cx="4267200" cy="1516762"/>
              </a:xfrm>
              <a:prstGeom prst="rect">
                <a:avLst/>
              </a:prstGeom>
              <a:blipFill rotWithShape="0">
                <a:blip r:embed="rId6"/>
                <a:stretch>
                  <a:fillRect t="-402" b="-3614"/>
                </a:stretch>
              </a:blipFill>
            </p:spPr>
            <p:txBody>
              <a:bodyPr/>
              <a:lstStyle/>
              <a:p>
                <a:r>
                  <a:rPr lang="en-GB">
                    <a:noFill/>
                  </a:rPr>
                  <a:t> </a:t>
                </a:r>
              </a:p>
            </p:txBody>
          </p:sp>
        </mc:Fallback>
      </mc:AlternateContent>
    </p:spTree>
    <p:extLst>
      <p:ext uri="{BB962C8B-B14F-4D97-AF65-F5344CB8AC3E}">
        <p14:creationId xmlns:p14="http://schemas.microsoft.com/office/powerpoint/2010/main" val="267999147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4" name="Object 2"/>
          <p:cNvGraphicFramePr>
            <a:graphicFrameLocks noGrp="1" noChangeAspect="1"/>
          </p:cNvGraphicFramePr>
          <p:nvPr>
            <p:ph sz="half" idx="1"/>
            <p:extLst>
              <p:ext uri="{D42A27DB-BD31-4B8C-83A1-F6EECF244321}">
                <p14:modId xmlns:p14="http://schemas.microsoft.com/office/powerpoint/2010/main" val="4320653"/>
              </p:ext>
            </p:extLst>
          </p:nvPr>
        </p:nvGraphicFramePr>
        <p:xfrm>
          <a:off x="1435100" y="4800600"/>
          <a:ext cx="1327150" cy="592138"/>
        </p:xfrm>
        <a:graphic>
          <a:graphicData uri="http://schemas.openxmlformats.org/presentationml/2006/ole">
            <mc:AlternateContent xmlns:mc="http://schemas.openxmlformats.org/markup-compatibility/2006">
              <mc:Choice xmlns:v="urn:schemas-microsoft-com:vml" Requires="v">
                <p:oleObj spid="_x0000_s9432" name="Equation" r:id="rId3" imgW="939600" imgH="419040" progId="Equation.3">
                  <p:embed/>
                </p:oleObj>
              </mc:Choice>
              <mc:Fallback>
                <p:oleObj name="Equation" r:id="rId3" imgW="939600" imgH="419040" progId="Equation.3">
                  <p:embed/>
                  <p:pic>
                    <p:nvPicPr>
                      <p:cNvPr id="0" name=""/>
                      <p:cNvPicPr>
                        <a:picLocks noChangeAspect="1" noChangeArrowheads="1"/>
                      </p:cNvPicPr>
                      <p:nvPr/>
                    </p:nvPicPr>
                    <p:blipFill>
                      <a:blip r:embed="rId4"/>
                      <a:srcRect/>
                      <a:stretch>
                        <a:fillRect/>
                      </a:stretch>
                    </p:blipFill>
                    <p:spPr bwMode="auto">
                      <a:xfrm>
                        <a:off x="1435100" y="4800600"/>
                        <a:ext cx="1327150" cy="592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33795" name="Picture 3" descr="Difforbit"/>
          <p:cNvPicPr>
            <a:picLocks noGrp="1" noChangeAspect="1" noChangeArrowheads="1"/>
          </p:cNvPicPr>
          <p:nvPr>
            <p:ph sz="quarter" idx="2"/>
          </p:nvPr>
        </p:nvPicPr>
        <p:blipFill>
          <a:blip r:embed="rId5">
            <a:lum bright="-20000" contrast="40000"/>
            <a:extLst>
              <a:ext uri="{28A0092B-C50C-407E-A947-70E740481C1C}">
                <a14:useLocalDpi xmlns:a14="http://schemas.microsoft.com/office/drawing/2010/main" val="0"/>
              </a:ext>
            </a:extLst>
          </a:blip>
          <a:srcRect/>
          <a:stretch>
            <a:fillRect/>
          </a:stretch>
        </p:blipFill>
        <p:spPr>
          <a:xfrm>
            <a:off x="609600" y="990600"/>
            <a:ext cx="3811588" cy="2185988"/>
          </a:xfrm>
          <a:noFill/>
        </p:spPr>
      </p:pic>
      <p:sp>
        <p:nvSpPr>
          <p:cNvPr id="33796" name="Rectangle 4"/>
          <p:cNvSpPr>
            <a:spLocks noChangeArrowheads="1"/>
          </p:cNvSpPr>
          <p:nvPr/>
        </p:nvSpPr>
        <p:spPr bwMode="auto">
          <a:xfrm>
            <a:off x="350583" y="280988"/>
            <a:ext cx="26468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fontAlgn="base">
              <a:spcAft>
                <a:spcPct val="0"/>
              </a:spcAft>
              <a:buFontTx/>
              <a:buNone/>
            </a:pPr>
            <a:r>
              <a:rPr lang="de-DE" altLang="en-US" sz="1800" b="1" i="1" dirty="0" smtClean="0">
                <a:solidFill>
                  <a:srgbClr val="0000FF"/>
                </a:solidFill>
                <a:latin typeface="Comic Sans MS" panose="030F0702030302020204" pitchFamily="66" charset="0"/>
              </a:rPr>
              <a:t>Measurement example</a:t>
            </a:r>
            <a:endParaRPr lang="en-GB" altLang="en-US" sz="1600" b="1" i="1" dirty="0" smtClean="0">
              <a:solidFill>
                <a:srgbClr val="0000FF"/>
              </a:solidFill>
              <a:latin typeface="Comic Sans MS" panose="030F0702030302020204" pitchFamily="66" charset="0"/>
            </a:endParaRPr>
          </a:p>
        </p:txBody>
      </p:sp>
      <p:sp>
        <p:nvSpPr>
          <p:cNvPr id="33797" name="Text Box 5"/>
          <p:cNvSpPr txBox="1">
            <a:spLocks noChangeArrowheads="1"/>
          </p:cNvSpPr>
          <p:nvPr/>
        </p:nvSpPr>
        <p:spPr bwMode="auto">
          <a:xfrm>
            <a:off x="4800600" y="990600"/>
            <a:ext cx="2286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fontAlgn="base">
              <a:spcAft>
                <a:spcPct val="0"/>
              </a:spcAft>
              <a:buFontTx/>
              <a:buNone/>
            </a:pPr>
            <a:r>
              <a:rPr lang="de-DE" altLang="en-US" sz="1600" i="1" smtClean="0">
                <a:solidFill>
                  <a:srgbClr val="000000"/>
                </a:solidFill>
                <a:latin typeface="Comic Sans MS" panose="030F0702030302020204" pitchFamily="66" charset="0"/>
              </a:rPr>
              <a:t>HERA Standard Orbit</a:t>
            </a:r>
            <a:endParaRPr lang="en-GB" altLang="en-US" sz="1600" i="1" smtClean="0">
              <a:solidFill>
                <a:srgbClr val="000000"/>
              </a:solidFill>
              <a:latin typeface="Comic Sans MS" panose="030F0702030302020204" pitchFamily="66" charset="0"/>
            </a:endParaRPr>
          </a:p>
        </p:txBody>
      </p:sp>
      <p:graphicFrame>
        <p:nvGraphicFramePr>
          <p:cNvPr id="33798" name="Object 3"/>
          <p:cNvGraphicFramePr>
            <a:graphicFrameLocks noGrp="1" noChangeAspect="1"/>
          </p:cNvGraphicFramePr>
          <p:nvPr>
            <p:ph sz="quarter" idx="3"/>
          </p:nvPr>
        </p:nvGraphicFramePr>
        <p:xfrm>
          <a:off x="4333875" y="4071938"/>
          <a:ext cx="4743450" cy="2460625"/>
        </p:xfrm>
        <a:graphic>
          <a:graphicData uri="http://schemas.openxmlformats.org/presentationml/2006/ole">
            <mc:AlternateContent xmlns:mc="http://schemas.openxmlformats.org/markup-compatibility/2006">
              <mc:Choice xmlns:v="urn:schemas-microsoft-com:vml" Requires="v">
                <p:oleObj spid="_x0000_s9433" name="Photo Editor Photo" r:id="rId6" imgW="8171429" imgH="4238095" progId="MSPhotoEd.3">
                  <p:embed/>
                </p:oleObj>
              </mc:Choice>
              <mc:Fallback>
                <p:oleObj name="Photo Editor Photo" r:id="rId6" imgW="8171429" imgH="4238095" progId="MSPhotoEd.3">
                  <p:embed/>
                  <p:pic>
                    <p:nvPicPr>
                      <p:cNvPr id="0" name=""/>
                      <p:cNvPicPr>
                        <a:picLocks noChangeAspect="1" noChangeArrowheads="1"/>
                      </p:cNvPicPr>
                      <p:nvPr/>
                    </p:nvPicPr>
                    <p:blipFill>
                      <a:blip r:embed="rId7">
                        <a:lum bright="-20000" contrast="40000"/>
                        <a:extLst>
                          <a:ext uri="{28A0092B-C50C-407E-A947-70E740481C1C}">
                            <a14:useLocalDpi xmlns:a14="http://schemas.microsoft.com/office/drawing/2010/main" val="0"/>
                          </a:ext>
                        </a:extLst>
                      </a:blip>
                      <a:srcRect/>
                      <a:stretch>
                        <a:fillRect/>
                      </a:stretch>
                    </p:blipFill>
                    <p:spPr bwMode="auto">
                      <a:xfrm>
                        <a:off x="4333875" y="4071938"/>
                        <a:ext cx="4743450" cy="246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3799" name="Text Box 7"/>
          <p:cNvSpPr txBox="1">
            <a:spLocks noChangeArrowheads="1"/>
          </p:cNvSpPr>
          <p:nvPr/>
        </p:nvSpPr>
        <p:spPr bwMode="auto">
          <a:xfrm>
            <a:off x="304800" y="3657600"/>
            <a:ext cx="44370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fontAlgn="base">
              <a:spcAft>
                <a:spcPct val="0"/>
              </a:spcAft>
              <a:buFontTx/>
              <a:buNone/>
            </a:pPr>
            <a:r>
              <a:rPr lang="de-DE" altLang="en-US" sz="1600" i="1" dirty="0" smtClean="0">
                <a:solidFill>
                  <a:srgbClr val="000000"/>
                </a:solidFill>
                <a:latin typeface="Comic Sans MS" panose="030F0702030302020204" pitchFamily="66" charset="0"/>
              </a:rPr>
              <a:t>dedicated energy change of the stored beam</a:t>
            </a:r>
          </a:p>
          <a:p>
            <a:pPr algn="ctr" fontAlgn="base">
              <a:spcAft>
                <a:spcPct val="0"/>
              </a:spcAft>
              <a:buFontTx/>
              <a:buNone/>
            </a:pPr>
            <a:r>
              <a:rPr lang="de-DE" altLang="en-US" sz="1600" i="1" dirty="0" smtClean="0">
                <a:solidFill>
                  <a:srgbClr val="000000"/>
                </a:solidFill>
                <a:latin typeface="Comic Sans MS" panose="030F0702030302020204" pitchFamily="66" charset="0"/>
              </a:rPr>
              <a:t>     </a:t>
            </a:r>
            <a:r>
              <a:rPr lang="de-DE" altLang="en-US" sz="1600" i="1" dirty="0" smtClean="0">
                <a:solidFill>
                  <a:srgbClr val="000000"/>
                </a:solidFill>
                <a:latin typeface="Comic Sans MS" panose="030F0702030302020204" pitchFamily="66" charset="0"/>
                <a:sym typeface="Wingdings" panose="05000000000000000000" pitchFamily="2" charset="2"/>
              </a:rPr>
              <a:t> closed orbit is moved to a  </a:t>
            </a:r>
          </a:p>
          <a:p>
            <a:pPr algn="ctr" fontAlgn="base">
              <a:spcAft>
                <a:spcPct val="0"/>
              </a:spcAft>
              <a:buFontTx/>
              <a:buNone/>
            </a:pPr>
            <a:r>
              <a:rPr lang="de-DE" altLang="en-US" sz="1600" i="1" dirty="0" smtClean="0">
                <a:solidFill>
                  <a:srgbClr val="000000"/>
                </a:solidFill>
                <a:latin typeface="Comic Sans MS" panose="030F0702030302020204" pitchFamily="66" charset="0"/>
                <a:sym typeface="Wingdings" panose="05000000000000000000" pitchFamily="2" charset="2"/>
              </a:rPr>
              <a:t>         dispersions trajectory</a:t>
            </a:r>
            <a:endParaRPr lang="en-GB" altLang="en-US" sz="1600" i="1" dirty="0" smtClean="0">
              <a:solidFill>
                <a:srgbClr val="000000"/>
              </a:solidFill>
              <a:latin typeface="Comic Sans MS" panose="030F0702030302020204" pitchFamily="66" charset="0"/>
            </a:endParaRPr>
          </a:p>
        </p:txBody>
      </p:sp>
      <p:sp>
        <p:nvSpPr>
          <p:cNvPr id="33800" name="Text Box 8"/>
          <p:cNvSpPr txBox="1">
            <a:spLocks noChangeArrowheads="1"/>
          </p:cNvSpPr>
          <p:nvPr/>
        </p:nvSpPr>
        <p:spPr bwMode="auto">
          <a:xfrm>
            <a:off x="5867400" y="3505200"/>
            <a:ext cx="23844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fontAlgn="base">
              <a:spcAft>
                <a:spcPct val="0"/>
              </a:spcAft>
              <a:buFontTx/>
              <a:buNone/>
            </a:pPr>
            <a:r>
              <a:rPr lang="de-DE" altLang="en-US" sz="1600" i="1" smtClean="0">
                <a:solidFill>
                  <a:srgbClr val="000000"/>
                </a:solidFill>
                <a:latin typeface="Comic Sans MS" panose="030F0702030302020204" pitchFamily="66" charset="0"/>
              </a:rPr>
              <a:t>HERA Dispersion Orbit</a:t>
            </a:r>
            <a:endParaRPr lang="en-GB" altLang="en-US" sz="1600" i="1" smtClean="0">
              <a:solidFill>
                <a:srgbClr val="000000"/>
              </a:solidFill>
              <a:latin typeface="Comic Sans MS" panose="030F0702030302020204" pitchFamily="66" charset="0"/>
            </a:endParaRPr>
          </a:p>
        </p:txBody>
      </p:sp>
      <p:sp>
        <p:nvSpPr>
          <p:cNvPr id="2" name="TextBox 1"/>
          <p:cNvSpPr txBox="1"/>
          <p:nvPr/>
        </p:nvSpPr>
        <p:spPr>
          <a:xfrm>
            <a:off x="5029200" y="1828800"/>
            <a:ext cx="3657600" cy="830997"/>
          </a:xfrm>
          <a:prstGeom prst="rect">
            <a:avLst/>
          </a:prstGeom>
          <a:solidFill>
            <a:schemeClr val="accent1"/>
          </a:solidFill>
        </p:spPr>
        <p:txBody>
          <a:bodyPr wrap="square" rtlCol="0">
            <a:spAutoFit/>
          </a:bodyPr>
          <a:lstStyle/>
          <a:p>
            <a:r>
              <a:rPr lang="en-GB" dirty="0" smtClean="0"/>
              <a:t>This gives also an example of an orbit measurement.</a:t>
            </a:r>
          </a:p>
          <a:p>
            <a:r>
              <a:rPr lang="en-GB" sz="1200" dirty="0" smtClean="0"/>
              <a:t>More on this: again </a:t>
            </a:r>
            <a:r>
              <a:rPr lang="en-GB" sz="1200" dirty="0" err="1" smtClean="0"/>
              <a:t>R.Jones</a:t>
            </a:r>
            <a:r>
              <a:rPr lang="en-GB" sz="1200" dirty="0" smtClean="0"/>
              <a:t> (BI)</a:t>
            </a:r>
            <a:endParaRPr lang="en-GB" sz="1200" dirty="0"/>
          </a:p>
        </p:txBody>
      </p:sp>
    </p:spTree>
    <p:extLst>
      <p:ext uri="{BB962C8B-B14F-4D97-AF65-F5344CB8AC3E}">
        <p14:creationId xmlns:p14="http://schemas.microsoft.com/office/powerpoint/2010/main" val="220194224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2"/>
          <p:cNvSpPr>
            <a:spLocks noGrp="1" noChangeArrowheads="1"/>
          </p:cNvSpPr>
          <p:nvPr>
            <p:ph type="title"/>
          </p:nvPr>
        </p:nvSpPr>
        <p:spPr>
          <a:xfrm>
            <a:off x="1714550" y="303299"/>
            <a:ext cx="6019800" cy="533400"/>
          </a:xfrm>
          <a:ln>
            <a:solidFill>
              <a:schemeClr val="accent2"/>
            </a:solidFill>
          </a:ln>
        </p:spPr>
        <p:txBody>
          <a:bodyPr/>
          <a:lstStyle/>
          <a:p>
            <a:r>
              <a:rPr lang="en-US" sz="2800" dirty="0" smtClean="0"/>
              <a:t>Momentum compaction factor</a:t>
            </a:r>
            <a:endParaRPr lang="fr-FR" sz="2800" dirty="0"/>
          </a:p>
        </p:txBody>
      </p:sp>
      <p:sp>
        <p:nvSpPr>
          <p:cNvPr id="30738" name="Text Box 48"/>
          <p:cNvSpPr txBox="1">
            <a:spLocks noChangeArrowheads="1"/>
          </p:cNvSpPr>
          <p:nvPr/>
        </p:nvSpPr>
        <p:spPr bwMode="auto">
          <a:xfrm>
            <a:off x="3733800" y="1051173"/>
            <a:ext cx="4654624" cy="161582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800" dirty="0">
                <a:solidFill>
                  <a:srgbClr val="006600"/>
                </a:solidFill>
              </a:rPr>
              <a:t>If a particle is slightly shifted in momentum it will have a different </a:t>
            </a:r>
            <a:r>
              <a:rPr lang="en-US" sz="1800" dirty="0" smtClean="0">
                <a:solidFill>
                  <a:srgbClr val="006600"/>
                </a:solidFill>
              </a:rPr>
              <a:t>orbit and the orbit length is different.</a:t>
            </a:r>
          </a:p>
          <a:p>
            <a:pPr>
              <a:spcBef>
                <a:spcPct val="50000"/>
              </a:spcBef>
            </a:pPr>
            <a:r>
              <a:rPr lang="en-US" sz="1800" dirty="0" smtClean="0">
                <a:solidFill>
                  <a:srgbClr val="006600"/>
                </a:solidFill>
              </a:rPr>
              <a:t>The “</a:t>
            </a:r>
            <a:r>
              <a:rPr lang="en-US" sz="1800" dirty="0" smtClean="0">
                <a:solidFill>
                  <a:srgbClr val="FF3300"/>
                </a:solidFill>
              </a:rPr>
              <a:t>momentum compaction factor</a:t>
            </a:r>
            <a:r>
              <a:rPr lang="en-US" sz="1800" dirty="0" smtClean="0">
                <a:solidFill>
                  <a:srgbClr val="006600"/>
                </a:solidFill>
              </a:rPr>
              <a:t>” is defined as:</a:t>
            </a:r>
            <a:endParaRPr lang="fr-FR" sz="1800" dirty="0" smtClean="0">
              <a:solidFill>
                <a:srgbClr val="006600"/>
              </a:solidFill>
            </a:endParaRPr>
          </a:p>
        </p:txBody>
      </p:sp>
      <p:grpSp>
        <p:nvGrpSpPr>
          <p:cNvPr id="25" name="Group 24"/>
          <p:cNvGrpSpPr>
            <a:grpSpLocks noChangeAspect="1"/>
          </p:cNvGrpSpPr>
          <p:nvPr/>
        </p:nvGrpSpPr>
        <p:grpSpPr>
          <a:xfrm>
            <a:off x="261595" y="582548"/>
            <a:ext cx="3319129" cy="3400681"/>
            <a:chOff x="341837" y="990600"/>
            <a:chExt cx="3651042" cy="3740749"/>
          </a:xfrm>
        </p:grpSpPr>
        <p:sp>
          <p:nvSpPr>
            <p:cNvPr id="30728" name="Line 15"/>
            <p:cNvSpPr>
              <a:spLocks noChangeAspect="1" noChangeShapeType="1"/>
            </p:cNvSpPr>
            <p:nvPr/>
          </p:nvSpPr>
          <p:spPr bwMode="auto">
            <a:xfrm>
              <a:off x="1828800" y="1600200"/>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30730" name="Oval 33"/>
            <p:cNvSpPr>
              <a:spLocks noChangeAspect="1" noChangeArrowheads="1"/>
            </p:cNvSpPr>
            <p:nvPr/>
          </p:nvSpPr>
          <p:spPr bwMode="auto">
            <a:xfrm>
              <a:off x="341837" y="1905352"/>
              <a:ext cx="2819400" cy="2825997"/>
            </a:xfrm>
            <a:prstGeom prst="ellipse">
              <a:avLst/>
            </a:prstGeom>
            <a:solidFill>
              <a:schemeClr val="bg1"/>
            </a:solidFill>
            <a:ln w="9525">
              <a:solidFill>
                <a:schemeClr val="accent2"/>
              </a:solidFill>
              <a:round/>
              <a:headEnd/>
              <a:tailEnd/>
            </a:ln>
          </p:spPr>
          <p:txBody>
            <a:bodyPr wrap="none" anchor="ctr">
              <a:prstTxWarp prst="textNoShape">
                <a:avLst/>
              </a:prstTxWarp>
            </a:bodyPr>
            <a:lstStyle/>
            <a:p>
              <a:endParaRPr lang="en-US"/>
            </a:p>
          </p:txBody>
        </p:sp>
        <p:sp>
          <p:nvSpPr>
            <p:cNvPr id="30732" name="Oval 35"/>
            <p:cNvSpPr>
              <a:spLocks noChangeAspect="1" noChangeArrowheads="1"/>
            </p:cNvSpPr>
            <p:nvPr/>
          </p:nvSpPr>
          <p:spPr bwMode="auto">
            <a:xfrm>
              <a:off x="494238" y="2017553"/>
              <a:ext cx="2514600" cy="2590800"/>
            </a:xfrm>
            <a:prstGeom prst="ellipse">
              <a:avLst/>
            </a:prstGeom>
            <a:solidFill>
              <a:schemeClr val="bg1"/>
            </a:solidFill>
            <a:ln w="9525">
              <a:solidFill>
                <a:srgbClr val="FF3300"/>
              </a:solidFill>
              <a:round/>
              <a:headEnd/>
              <a:tailEnd/>
            </a:ln>
          </p:spPr>
          <p:txBody>
            <a:bodyPr wrap="none" anchor="ctr">
              <a:prstTxWarp prst="textNoShape">
                <a:avLst/>
              </a:prstTxWarp>
            </a:bodyPr>
            <a:lstStyle/>
            <a:p>
              <a:endParaRPr lang="en-US"/>
            </a:p>
          </p:txBody>
        </p:sp>
        <p:sp>
          <p:nvSpPr>
            <p:cNvPr id="30734" name="Text Box 39"/>
            <p:cNvSpPr txBox="1">
              <a:spLocks noChangeAspect="1" noChangeArrowheads="1"/>
            </p:cNvSpPr>
            <p:nvPr/>
          </p:nvSpPr>
          <p:spPr bwMode="auto">
            <a:xfrm>
              <a:off x="3276600" y="2819400"/>
              <a:ext cx="716279" cy="372409"/>
            </a:xfrm>
            <a:prstGeom prst="rect">
              <a:avLst/>
            </a:prstGeom>
            <a:noFill/>
            <a:ln w="9525">
              <a:noFill/>
              <a:miter lim="800000"/>
              <a:headEnd/>
              <a:tailEnd/>
            </a:ln>
          </p:spPr>
          <p:txBody>
            <a:bodyPr wrap="square">
              <a:prstTxWarp prst="textNoShape">
                <a:avLst/>
              </a:prstTxWarp>
              <a:spAutoFit/>
            </a:bodyPr>
            <a:lstStyle/>
            <a:p>
              <a:r>
                <a:rPr lang="en-US" sz="1600" dirty="0">
                  <a:solidFill>
                    <a:schemeClr val="accent2"/>
                  </a:solidFill>
                </a:rPr>
                <a:t>p</a:t>
              </a:r>
              <a:r>
                <a:rPr lang="en-US" sz="1600" dirty="0" smtClean="0">
                  <a:solidFill>
                    <a:schemeClr val="accent2"/>
                  </a:solidFill>
                </a:rPr>
                <a:t>+</a:t>
              </a:r>
              <a:r>
                <a:rPr lang="en-US" sz="1600" dirty="0" smtClean="0">
                  <a:solidFill>
                    <a:schemeClr val="accent2"/>
                  </a:solidFill>
                  <a:sym typeface="Symbol" charset="2"/>
                </a:rPr>
                <a:t>p</a:t>
              </a:r>
              <a:endParaRPr lang="fr-FR" sz="1600" dirty="0">
                <a:solidFill>
                  <a:schemeClr val="accent2"/>
                </a:solidFill>
              </a:endParaRPr>
            </a:p>
          </p:txBody>
        </p:sp>
        <p:sp>
          <p:nvSpPr>
            <p:cNvPr id="30735" name="Line 42"/>
            <p:cNvSpPr>
              <a:spLocks noChangeAspect="1" noChangeShapeType="1"/>
            </p:cNvSpPr>
            <p:nvPr/>
          </p:nvSpPr>
          <p:spPr bwMode="auto">
            <a:xfrm flipH="1">
              <a:off x="2895600" y="2362200"/>
              <a:ext cx="304800" cy="152400"/>
            </a:xfrm>
            <a:prstGeom prst="line">
              <a:avLst/>
            </a:prstGeom>
            <a:noFill/>
            <a:ln w="9525">
              <a:solidFill>
                <a:srgbClr val="FF3300"/>
              </a:solidFill>
              <a:round/>
              <a:headEnd/>
              <a:tailEnd type="triangle" w="med" len="med"/>
            </a:ln>
          </p:spPr>
          <p:txBody>
            <a:bodyPr>
              <a:prstTxWarp prst="textNoShape">
                <a:avLst/>
              </a:prstTxWarp>
            </a:bodyPr>
            <a:lstStyle/>
            <a:p>
              <a:endParaRPr lang="en-US"/>
            </a:p>
          </p:txBody>
        </p:sp>
        <p:sp>
          <p:nvSpPr>
            <p:cNvPr id="30736" name="Text Box 44"/>
            <p:cNvSpPr txBox="1">
              <a:spLocks noChangeAspect="1" noChangeArrowheads="1"/>
            </p:cNvSpPr>
            <p:nvPr/>
          </p:nvSpPr>
          <p:spPr bwMode="auto">
            <a:xfrm>
              <a:off x="3184525" y="2122488"/>
              <a:ext cx="311150" cy="372409"/>
            </a:xfrm>
            <a:prstGeom prst="rect">
              <a:avLst/>
            </a:prstGeom>
            <a:noFill/>
            <a:ln w="9525">
              <a:noFill/>
              <a:miter lim="800000"/>
              <a:headEnd/>
              <a:tailEnd/>
            </a:ln>
          </p:spPr>
          <p:txBody>
            <a:bodyPr wrap="square">
              <a:prstTxWarp prst="textNoShape">
                <a:avLst/>
              </a:prstTxWarp>
              <a:spAutoFit/>
            </a:bodyPr>
            <a:lstStyle/>
            <a:p>
              <a:r>
                <a:rPr lang="en-US" sz="1600" dirty="0" smtClean="0">
                  <a:solidFill>
                    <a:srgbClr val="FF3300"/>
                  </a:solidFill>
                </a:rPr>
                <a:t>p</a:t>
              </a:r>
              <a:endParaRPr lang="fr-FR" sz="1600" dirty="0">
                <a:solidFill>
                  <a:srgbClr val="FF3300"/>
                </a:solidFill>
              </a:endParaRPr>
            </a:p>
          </p:txBody>
        </p:sp>
        <p:sp>
          <p:nvSpPr>
            <p:cNvPr id="30737" name="Line 46"/>
            <p:cNvSpPr>
              <a:spLocks noChangeAspect="1" noChangeShapeType="1"/>
            </p:cNvSpPr>
            <p:nvPr/>
          </p:nvSpPr>
          <p:spPr bwMode="auto">
            <a:xfrm flipH="1">
              <a:off x="3124200" y="2971800"/>
              <a:ext cx="152400" cy="0"/>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30742" name="Text Box 54"/>
            <p:cNvSpPr txBox="1">
              <a:spLocks noChangeAspect="1" noChangeArrowheads="1"/>
            </p:cNvSpPr>
            <p:nvPr/>
          </p:nvSpPr>
          <p:spPr bwMode="auto">
            <a:xfrm>
              <a:off x="1447800" y="990600"/>
              <a:ext cx="457200" cy="304800"/>
            </a:xfrm>
            <a:prstGeom prst="rect">
              <a:avLst/>
            </a:prstGeom>
            <a:noFill/>
            <a:ln w="9525">
              <a:noFill/>
              <a:miter lim="800000"/>
              <a:headEnd/>
              <a:tailEnd/>
            </a:ln>
          </p:spPr>
          <p:txBody>
            <a:bodyPr wrap="square">
              <a:prstTxWarp prst="textNoShape">
                <a:avLst/>
              </a:prstTxWarp>
              <a:spAutoFit/>
            </a:bodyPr>
            <a:lstStyle/>
            <a:p>
              <a:pPr>
                <a:spcBef>
                  <a:spcPct val="50000"/>
                </a:spcBef>
              </a:pPr>
              <a:endParaRPr lang="en-US" sz="1400"/>
            </a:p>
          </p:txBody>
        </p:sp>
      </p:grpSp>
      <mc:AlternateContent xmlns:mc="http://schemas.openxmlformats.org/markup-compatibility/2006" xmlns:a14="http://schemas.microsoft.com/office/drawing/2010/main">
        <mc:Choice Requires="a14">
          <p:sp>
            <p:nvSpPr>
              <p:cNvPr id="2" name="TextBox 1"/>
              <p:cNvSpPr txBox="1"/>
              <p:nvPr/>
            </p:nvSpPr>
            <p:spPr>
              <a:xfrm>
                <a:off x="4337788" y="2708920"/>
                <a:ext cx="1458348" cy="10961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f>
                            <m:fPr>
                              <m:type m:val="skw"/>
                              <m:ctrlPr>
                                <a:rPr lang="bg-BG" b="0" i="1" smtClean="0">
                                  <a:latin typeface="Cambria Math" panose="02040503050406030204" pitchFamily="18" charset="0"/>
                                </a:rPr>
                              </m:ctrlPr>
                            </m:fPr>
                            <m:num>
                              <m:r>
                                <a:rPr lang="en-US" b="0" i="1" smtClean="0">
                                  <a:latin typeface="Cambria Math" charset="0"/>
                                </a:rPr>
                                <m:t>𝑑𝐿</m:t>
                              </m:r>
                            </m:num>
                            <m:den>
                              <m:r>
                                <a:rPr lang="en-US" b="0" i="1" smtClean="0">
                                  <a:latin typeface="Cambria Math" charset="0"/>
                                </a:rPr>
                                <m:t>𝐿</m:t>
                              </m:r>
                            </m:den>
                          </m:f>
                        </m:num>
                        <m:den>
                          <m:f>
                            <m:fPr>
                              <m:type m:val="skw"/>
                              <m:ctrlPr>
                                <a:rPr lang="bg-BG" b="0" i="1" smtClean="0">
                                  <a:latin typeface="Cambria Math" panose="02040503050406030204" pitchFamily="18" charset="0"/>
                                </a:rPr>
                              </m:ctrlPr>
                            </m:fPr>
                            <m:num>
                              <m:r>
                                <a:rPr lang="en-US" b="0" i="1" smtClean="0">
                                  <a:latin typeface="Cambria Math" charset="0"/>
                                </a:rPr>
                                <m:t>𝑑𝑝</m:t>
                              </m:r>
                            </m:num>
                            <m:den>
                              <m:r>
                                <a:rPr lang="en-US" b="0" i="1" smtClean="0">
                                  <a:latin typeface="Cambria Math" charset="0"/>
                                </a:rPr>
                                <m:t>𝑝</m:t>
                              </m:r>
                            </m:den>
                          </m:f>
                        </m:den>
                      </m:f>
                    </m:oMath>
                  </m:oMathPara>
                </a14:m>
                <a:endParaRPr lang="en-US" dirty="0"/>
              </a:p>
            </p:txBody>
          </p:sp>
        </mc:Choice>
        <mc:Fallback xmlns="">
          <p:sp>
            <p:nvSpPr>
              <p:cNvPr id="2" name="TextBox 1"/>
              <p:cNvSpPr txBox="1">
                <a:spLocks noRot="1" noChangeAspect="1" noMove="1" noResize="1" noEditPoints="1" noAdjustHandles="1" noChangeArrowheads="1" noChangeShapeType="1" noTextEdit="1"/>
              </p:cNvSpPr>
              <p:nvPr/>
            </p:nvSpPr>
            <p:spPr>
              <a:xfrm>
                <a:off x="4337788" y="2708920"/>
                <a:ext cx="1458348" cy="1096198"/>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6061112" y="2815937"/>
                <a:ext cx="1025601" cy="572593"/>
              </a:xfrm>
              <a:prstGeom prst="rect">
                <a:avLst/>
              </a:prstGeom>
              <a:solidFill>
                <a:schemeClr val="tx2">
                  <a:lumMod val="40000"/>
                  <a:lumOff val="60000"/>
                </a:schemeClr>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charset="0"/>
                              <a:ea typeface="Cambria Math" charset="0"/>
                              <a:cs typeface="Cambria Math" charset="0"/>
                            </a:rPr>
                            <m:t>𝛼</m:t>
                          </m:r>
                        </m:e>
                        <m:sub>
                          <m:r>
                            <a:rPr lang="en-US" b="0" i="1" smtClean="0">
                              <a:latin typeface="Cambria Math" charset="0"/>
                            </a:rPr>
                            <m:t>𝑐</m:t>
                          </m:r>
                        </m:sub>
                      </m:sSub>
                      <m:r>
                        <a:rPr lang="en-US" b="0" i="1" smtClean="0">
                          <a:latin typeface="Cambria Math" charset="0"/>
                        </a:rPr>
                        <m:t>=</m:t>
                      </m:r>
                      <m:f>
                        <m:fPr>
                          <m:ctrlPr>
                            <a:rPr lang="bg-BG" b="0" i="1" smtClean="0">
                              <a:latin typeface="Cambria Math" panose="02040503050406030204" pitchFamily="18" charset="0"/>
                            </a:rPr>
                          </m:ctrlPr>
                        </m:fPr>
                        <m:num>
                          <m:r>
                            <a:rPr lang="en-US" b="0" i="1" smtClean="0">
                              <a:latin typeface="Cambria Math" charset="0"/>
                            </a:rPr>
                            <m:t>𝑝</m:t>
                          </m:r>
                        </m:num>
                        <m:den>
                          <m:r>
                            <a:rPr lang="en-US" b="0" i="1" smtClean="0">
                              <a:latin typeface="Cambria Math" charset="0"/>
                            </a:rPr>
                            <m:t>𝐿</m:t>
                          </m:r>
                        </m:den>
                      </m:f>
                      <m:f>
                        <m:fPr>
                          <m:ctrlPr>
                            <a:rPr lang="bg-BG" b="0" i="1" smtClean="0">
                              <a:latin typeface="Cambria Math" panose="02040503050406030204" pitchFamily="18" charset="0"/>
                            </a:rPr>
                          </m:ctrlPr>
                        </m:fPr>
                        <m:num>
                          <m:r>
                            <a:rPr lang="en-US" b="0" i="1" smtClean="0">
                              <a:latin typeface="Cambria Math" charset="0"/>
                            </a:rPr>
                            <m:t>𝑑𝐿</m:t>
                          </m:r>
                        </m:num>
                        <m:den>
                          <m:r>
                            <a:rPr lang="en-US" b="0" i="1" smtClean="0">
                              <a:latin typeface="Cambria Math" charset="0"/>
                            </a:rPr>
                            <m:t>𝑑𝑝</m:t>
                          </m:r>
                        </m:den>
                      </m:f>
                    </m:oMath>
                  </m:oMathPara>
                </a14:m>
                <a:endParaRPr lang="en-US" dirty="0" smtClean="0"/>
              </a:p>
            </p:txBody>
          </p:sp>
        </mc:Choice>
        <mc:Fallback xmlns="">
          <p:sp>
            <p:nvSpPr>
              <p:cNvPr id="26" name="TextBox 25"/>
              <p:cNvSpPr txBox="1">
                <a:spLocks noRot="1" noChangeAspect="1" noMove="1" noResize="1" noEditPoints="1" noAdjustHandles="1" noChangeArrowheads="1" noChangeShapeType="1" noTextEdit="1"/>
              </p:cNvSpPr>
              <p:nvPr/>
            </p:nvSpPr>
            <p:spPr>
              <a:xfrm>
                <a:off x="6061112" y="2815937"/>
                <a:ext cx="1025601" cy="572593"/>
              </a:xfrm>
              <a:prstGeom prst="rect">
                <a:avLst/>
              </a:prstGeom>
              <a:blipFill rotWithShape="0">
                <a:blip r:embed="rId9"/>
                <a:stretch>
                  <a:fillRect/>
                </a:stretch>
              </a:blipFill>
            </p:spPr>
            <p:txBody>
              <a:bodyPr/>
              <a:lstStyle/>
              <a:p>
                <a:r>
                  <a:rPr lang="en-GB">
                    <a:noFill/>
                  </a:rPr>
                  <a:t> </a:t>
                </a:r>
              </a:p>
            </p:txBody>
          </p:sp>
        </mc:Fallback>
      </mc:AlternateContent>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62200" y="3792034"/>
            <a:ext cx="6560802" cy="1289866"/>
          </a:xfrm>
          <a:prstGeom prst="rect">
            <a:avLst/>
          </a:prstGeom>
        </p:spPr>
      </p:pic>
      <mc:AlternateContent xmlns:mc="http://schemas.openxmlformats.org/markup-compatibility/2006" xmlns:a14="http://schemas.microsoft.com/office/drawing/2010/main">
        <mc:Choice Requires="a14">
          <p:sp>
            <p:nvSpPr>
              <p:cNvPr id="27" name="TextBox 26"/>
              <p:cNvSpPr txBox="1"/>
              <p:nvPr/>
            </p:nvSpPr>
            <p:spPr>
              <a:xfrm>
                <a:off x="533400" y="5556798"/>
                <a:ext cx="8067085" cy="402611"/>
              </a:xfrm>
              <a:prstGeom prst="rect">
                <a:avLst/>
              </a:prstGeom>
              <a:noFill/>
            </p:spPr>
            <p:txBody>
              <a:bodyPr wrap="square" rtlCol="0">
                <a:spAutoFit/>
              </a:bodyPr>
              <a:lstStyle/>
              <a:p>
                <a:r>
                  <a:rPr lang="en-GB" dirty="0" smtClean="0"/>
                  <a:t>Typical numbers: </a:t>
                </a: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𝛼</m:t>
                        </m:r>
                      </m:e>
                      <m:sub>
                        <m:r>
                          <a:rPr lang="en-GB" b="0" i="1" smtClean="0">
                            <a:latin typeface="Cambria Math" panose="02040503050406030204" pitchFamily="18" charset="0"/>
                          </a:rPr>
                          <m:t>𝑐</m:t>
                        </m:r>
                      </m:sub>
                    </m:sSub>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10</m:t>
                        </m:r>
                      </m:e>
                      <m:sup>
                        <m:r>
                          <a:rPr lang="en-GB" b="0" i="1" smtClean="0">
                            <a:latin typeface="Cambria Math" panose="02040503050406030204" pitchFamily="18" charset="0"/>
                          </a:rPr>
                          <m:t>−3</m:t>
                        </m:r>
                      </m:sup>
                    </m:sSup>
                  </m:oMath>
                </a14:m>
                <a:r>
                  <a:rPr lang="en-GB" dirty="0" smtClean="0"/>
                  <a:t>… </a:t>
                </a:r>
                <a14:m>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10</m:t>
                        </m:r>
                      </m:e>
                      <m:sup>
                        <m:r>
                          <a:rPr lang="en-GB" b="0" i="1" smtClean="0">
                            <a:latin typeface="Cambria Math" panose="02040503050406030204" pitchFamily="18" charset="0"/>
                          </a:rPr>
                          <m:t>−4</m:t>
                        </m:r>
                      </m:sup>
                    </m:sSup>
                  </m:oMath>
                </a14:m>
                <a:r>
                  <a:rPr lang="en-GB" dirty="0" smtClean="0"/>
                  <a:t>; </a:t>
                </a:r>
                <a14:m>
                  <m:oMath xmlns:m="http://schemas.openxmlformats.org/officeDocument/2006/math">
                    <m:f>
                      <m:fPr>
                        <m:type m:val="skw"/>
                        <m:ctrlPr>
                          <a:rPr lang="en-GB" i="1" smtClean="0">
                            <a:latin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𝑝</m:t>
                        </m:r>
                      </m:num>
                      <m:den>
                        <m:r>
                          <a:rPr lang="en-GB" b="0" i="1" smtClean="0">
                            <a:latin typeface="Cambria Math" panose="02040503050406030204" pitchFamily="18" charset="0"/>
                          </a:rPr>
                          <m:t>𝑝</m:t>
                        </m:r>
                        <m:r>
                          <a:rPr lang="en-GB" b="0" i="1" smtClean="0">
                            <a:latin typeface="Cambria Math" panose="02040503050406030204" pitchFamily="18" charset="0"/>
                          </a:rPr>
                          <m:t> </m:t>
                        </m:r>
                      </m:den>
                    </m:f>
                  </m:oMath>
                </a14:m>
                <a:r>
                  <a:rPr lang="en-GB" dirty="0" smtClean="0"/>
                  <a:t> </a:t>
                </a:r>
                <a14:m>
                  <m:oMath xmlns:m="http://schemas.openxmlformats.org/officeDocument/2006/math">
                    <m:r>
                      <a:rPr lang="en-GB" i="1" dirty="0" smtClean="0">
                        <a:latin typeface="Cambria Math" panose="02040503050406030204" pitchFamily="18" charset="0"/>
                        <a:ea typeface="Cambria Math" panose="02040503050406030204" pitchFamily="18" charset="0"/>
                      </a:rPr>
                      <m:t>≈</m:t>
                    </m:r>
                    <m:r>
                      <a:rPr lang="en-GB" b="0" i="1" dirty="0" smtClean="0">
                        <a:latin typeface="Cambria Math" panose="02040503050406030204" pitchFamily="18" charset="0"/>
                        <a:ea typeface="Cambria Math" panose="02040503050406030204" pitchFamily="18" charset="0"/>
                      </a:rPr>
                      <m:t> </m:t>
                    </m:r>
                    <m:sSup>
                      <m:sSupPr>
                        <m:ctrlPr>
                          <a:rPr lang="en-GB" b="0" i="1" dirty="0" smtClean="0">
                            <a:latin typeface="Cambria Math" panose="02040503050406030204" pitchFamily="18" charset="0"/>
                            <a:ea typeface="Cambria Math" panose="02040503050406030204" pitchFamily="18" charset="0"/>
                          </a:rPr>
                        </m:ctrlPr>
                      </m:sSupPr>
                      <m:e>
                        <m:r>
                          <a:rPr lang="en-GB" b="0" i="1" dirty="0" smtClean="0">
                            <a:latin typeface="Cambria Math" panose="02040503050406030204" pitchFamily="18" charset="0"/>
                            <a:ea typeface="Cambria Math" panose="02040503050406030204" pitchFamily="18" charset="0"/>
                          </a:rPr>
                          <m:t>10</m:t>
                        </m:r>
                      </m:e>
                      <m:sup>
                        <m:r>
                          <a:rPr lang="en-GB" b="0" i="1" dirty="0" smtClean="0">
                            <a:latin typeface="Cambria Math" panose="02040503050406030204" pitchFamily="18" charset="0"/>
                            <a:ea typeface="Cambria Math" panose="02040503050406030204" pitchFamily="18" charset="0"/>
                          </a:rPr>
                          <m:t>−3 </m:t>
                        </m:r>
                      </m:sup>
                    </m:sSup>
                  </m:oMath>
                </a14:m>
                <a:r>
                  <a:rPr lang="en-GB" dirty="0" smtClean="0">
                    <a:sym typeface="Wingdings" panose="05000000000000000000" pitchFamily="2" charset="2"/>
                  </a:rPr>
                  <a:t>  </a:t>
                </a:r>
                <a14:m>
                  <m:oMath xmlns:m="http://schemas.openxmlformats.org/officeDocument/2006/math">
                    <m:f>
                      <m:fPr>
                        <m:type m:val="skw"/>
                        <m:ctrlPr>
                          <a:rPr lang="en-GB" i="1" smtClean="0">
                            <a:latin typeface="Cambria Math" panose="02040503050406030204" pitchFamily="18" charset="0"/>
                            <a:sym typeface="Wingdings" panose="05000000000000000000" pitchFamily="2" charset="2"/>
                          </a:rPr>
                        </m:ctrlPr>
                      </m:fPr>
                      <m:num>
                        <m:r>
                          <a:rPr lang="en-GB" i="1" smtClean="0">
                            <a:latin typeface="Cambria Math" panose="02040503050406030204" pitchFamily="18" charset="0"/>
                            <a:ea typeface="Cambria Math" panose="02040503050406030204" pitchFamily="18" charset="0"/>
                            <a:sym typeface="Wingdings" panose="05000000000000000000" pitchFamily="2" charset="2"/>
                          </a:rPr>
                          <m:t>∆</m:t>
                        </m:r>
                        <m:r>
                          <a:rPr lang="en-GB" b="0" i="1" smtClean="0">
                            <a:latin typeface="Cambria Math" panose="02040503050406030204" pitchFamily="18" charset="0"/>
                            <a:ea typeface="Cambria Math" panose="02040503050406030204" pitchFamily="18" charset="0"/>
                            <a:sym typeface="Wingdings" panose="05000000000000000000" pitchFamily="2" charset="2"/>
                          </a:rPr>
                          <m:t>𝐿</m:t>
                        </m:r>
                      </m:num>
                      <m:den>
                        <m:r>
                          <a:rPr lang="en-GB" b="0" i="1" smtClean="0">
                            <a:latin typeface="Cambria Math" panose="02040503050406030204" pitchFamily="18" charset="0"/>
                            <a:sym typeface="Wingdings" panose="05000000000000000000" pitchFamily="2" charset="2"/>
                          </a:rPr>
                          <m:t>𝐿</m:t>
                        </m:r>
                        <m:r>
                          <a:rPr lang="en-GB" b="0" i="1" smtClean="0">
                            <a:latin typeface="Cambria Math" panose="02040503050406030204" pitchFamily="18" charset="0"/>
                            <a:sym typeface="Wingdings" panose="05000000000000000000" pitchFamily="2" charset="2"/>
                          </a:rPr>
                          <m:t> </m:t>
                        </m:r>
                      </m:den>
                    </m:f>
                  </m:oMath>
                </a14:m>
                <a:r>
                  <a:rPr lang="en-GB" dirty="0" smtClean="0">
                    <a:sym typeface="Wingdings" panose="05000000000000000000" pitchFamily="2" charset="2"/>
                  </a:rPr>
                  <a:t> </a:t>
                </a:r>
                <a14:m>
                  <m:oMath xmlns:m="http://schemas.openxmlformats.org/officeDocument/2006/math">
                    <m:r>
                      <a:rPr lang="en-GB" i="1" dirty="0" smtClean="0">
                        <a:latin typeface="Cambria Math" panose="02040503050406030204" pitchFamily="18" charset="0"/>
                        <a:ea typeface="Cambria Math" panose="02040503050406030204" pitchFamily="18" charset="0"/>
                        <a:sym typeface="Wingdings" panose="05000000000000000000" pitchFamily="2" charset="2"/>
                      </a:rPr>
                      <m:t>≈</m:t>
                    </m:r>
                    <m:sSup>
                      <m:sSupPr>
                        <m:ctrlPr>
                          <a:rPr lang="en-GB" i="1" dirty="0" smtClean="0">
                            <a:latin typeface="Cambria Math" panose="02040503050406030204" pitchFamily="18" charset="0"/>
                            <a:ea typeface="Cambria Math" panose="02040503050406030204" pitchFamily="18" charset="0"/>
                            <a:sym typeface="Wingdings" panose="05000000000000000000" pitchFamily="2" charset="2"/>
                          </a:rPr>
                        </m:ctrlPr>
                      </m:sSupPr>
                      <m:e>
                        <m:r>
                          <a:rPr lang="en-GB" b="0" i="1" dirty="0" smtClean="0">
                            <a:latin typeface="Cambria Math" panose="02040503050406030204" pitchFamily="18" charset="0"/>
                            <a:ea typeface="Cambria Math" panose="02040503050406030204" pitchFamily="18" charset="0"/>
                            <a:sym typeface="Wingdings" panose="05000000000000000000" pitchFamily="2" charset="2"/>
                          </a:rPr>
                          <m:t>10</m:t>
                        </m:r>
                      </m:e>
                      <m:sup>
                        <m:r>
                          <a:rPr lang="en-GB" b="0" i="1" dirty="0" smtClean="0">
                            <a:latin typeface="Cambria Math" panose="02040503050406030204" pitchFamily="18" charset="0"/>
                            <a:ea typeface="Cambria Math" panose="02040503050406030204" pitchFamily="18" charset="0"/>
                            <a:sym typeface="Wingdings" panose="05000000000000000000" pitchFamily="2" charset="2"/>
                          </a:rPr>
                          <m:t>−6</m:t>
                        </m:r>
                      </m:sup>
                    </m:sSup>
                    <m:sSup>
                      <m:sSupPr>
                        <m:ctrlPr>
                          <a:rPr lang="en-GB" i="1" dirty="0" smtClean="0">
                            <a:latin typeface="Cambria Math" panose="02040503050406030204" pitchFamily="18" charset="0"/>
                            <a:ea typeface="Cambria Math" panose="02040503050406030204" pitchFamily="18" charset="0"/>
                            <a:sym typeface="Wingdings" panose="05000000000000000000" pitchFamily="2" charset="2"/>
                          </a:rPr>
                        </m:ctrlPr>
                      </m:sSupPr>
                      <m:e>
                        <m:r>
                          <a:rPr lang="en-GB" b="0" i="1" dirty="0" smtClean="0">
                            <a:latin typeface="Cambria Math" panose="02040503050406030204" pitchFamily="18" charset="0"/>
                            <a:ea typeface="Cambria Math" panose="02040503050406030204" pitchFamily="18" charset="0"/>
                            <a:sym typeface="Wingdings" panose="05000000000000000000" pitchFamily="2" charset="2"/>
                          </a:rPr>
                          <m:t>…10</m:t>
                        </m:r>
                      </m:e>
                      <m:sup>
                        <m:r>
                          <a:rPr lang="en-GB" b="0" i="1" dirty="0" smtClean="0">
                            <a:latin typeface="Cambria Math" panose="02040503050406030204" pitchFamily="18" charset="0"/>
                            <a:ea typeface="Cambria Math" panose="02040503050406030204" pitchFamily="18" charset="0"/>
                            <a:sym typeface="Wingdings" panose="05000000000000000000" pitchFamily="2" charset="2"/>
                          </a:rPr>
                          <m:t>−7</m:t>
                        </m:r>
                      </m:sup>
                    </m:sSup>
                  </m:oMath>
                </a14:m>
                <a:r>
                  <a:rPr lang="en-GB" dirty="0" smtClean="0">
                    <a:sym typeface="Wingdings" panose="05000000000000000000" pitchFamily="2" charset="2"/>
                  </a:rPr>
                  <a:t> </a:t>
                </a:r>
                <a:endParaRPr lang="en-GB" dirty="0"/>
              </a:p>
            </p:txBody>
          </p:sp>
        </mc:Choice>
        <mc:Fallback xmlns="">
          <p:sp>
            <p:nvSpPr>
              <p:cNvPr id="27" name="TextBox 26"/>
              <p:cNvSpPr txBox="1">
                <a:spLocks noRot="1" noChangeAspect="1" noMove="1" noResize="1" noEditPoints="1" noAdjustHandles="1" noChangeArrowheads="1" noChangeShapeType="1" noTextEdit="1"/>
              </p:cNvSpPr>
              <p:nvPr/>
            </p:nvSpPr>
            <p:spPr>
              <a:xfrm>
                <a:off x="533400" y="5556798"/>
                <a:ext cx="8067085" cy="402611"/>
              </a:xfrm>
              <a:prstGeom prst="rect">
                <a:avLst/>
              </a:prstGeom>
              <a:blipFill rotWithShape="0">
                <a:blip r:embed="rId11"/>
                <a:stretch>
                  <a:fillRect l="-680" t="-140909" b="-216667"/>
                </a:stretch>
              </a:blipFill>
            </p:spPr>
            <p:txBody>
              <a:bodyPr/>
              <a:lstStyle/>
              <a:p>
                <a:r>
                  <a:rPr lang="en-GB">
                    <a:noFill/>
                  </a:rPr>
                  <a:t> </a:t>
                </a:r>
              </a:p>
            </p:txBody>
          </p:sp>
        </mc:Fallback>
      </mc:AlternateContent>
      <p:sp>
        <p:nvSpPr>
          <p:cNvPr id="5" name="TextBox 4"/>
          <p:cNvSpPr txBox="1"/>
          <p:nvPr/>
        </p:nvSpPr>
        <p:spPr>
          <a:xfrm>
            <a:off x="1981200" y="6147307"/>
            <a:ext cx="6619285" cy="369332"/>
          </a:xfrm>
          <a:prstGeom prst="rect">
            <a:avLst/>
          </a:prstGeom>
          <a:noFill/>
        </p:spPr>
        <p:txBody>
          <a:bodyPr wrap="square" rtlCol="0">
            <a:spAutoFit/>
          </a:bodyPr>
          <a:lstStyle/>
          <a:p>
            <a:r>
              <a:rPr lang="en-GB" dirty="0" smtClean="0">
                <a:sym typeface="Wingdings" panose="05000000000000000000" pitchFamily="2" charset="2"/>
              </a:rPr>
              <a:t> Much more on this in long. dynamics (F. Tecker).</a:t>
            </a:r>
            <a:endParaRPr lang="en-GB" dirty="0"/>
          </a:p>
        </p:txBody>
      </p:sp>
    </p:spTree>
    <p:extLst>
      <p:ext uri="{BB962C8B-B14F-4D97-AF65-F5344CB8AC3E}">
        <p14:creationId xmlns:p14="http://schemas.microsoft.com/office/powerpoint/2010/main" val="42866754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49</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986311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5</a:t>
            </a:fld>
            <a:endParaRPr lang="en-US"/>
          </a:p>
        </p:txBody>
      </p:sp>
      <p:sp>
        <p:nvSpPr>
          <p:cNvPr id="4" name="TextBox 3"/>
          <p:cNvSpPr txBox="1"/>
          <p:nvPr/>
        </p:nvSpPr>
        <p:spPr>
          <a:xfrm>
            <a:off x="1828800" y="381000"/>
            <a:ext cx="5715000" cy="461665"/>
          </a:xfrm>
          <a:prstGeom prst="rect">
            <a:avLst/>
          </a:prstGeom>
          <a:noFill/>
        </p:spPr>
        <p:txBody>
          <a:bodyPr wrap="square" rtlCol="0">
            <a:spAutoFit/>
          </a:bodyPr>
          <a:lstStyle/>
          <a:p>
            <a:r>
              <a:rPr lang="en-GB" sz="2400" dirty="0" smtClean="0"/>
              <a:t>Relativistic momentum</a:t>
            </a:r>
            <a:endParaRPr lang="en-GB" sz="2400" dirty="0"/>
          </a:p>
        </p:txBody>
      </p:sp>
      <mc:AlternateContent xmlns:mc="http://schemas.openxmlformats.org/markup-compatibility/2006" xmlns:a14="http://schemas.microsoft.com/office/drawing/2010/main">
        <mc:Choice Requires="a14">
          <p:sp>
            <p:nvSpPr>
              <p:cNvPr id="5" name="TextBox 4"/>
              <p:cNvSpPr txBox="1"/>
              <p:nvPr/>
            </p:nvSpPr>
            <p:spPr>
              <a:xfrm>
                <a:off x="5107453" y="489516"/>
                <a:ext cx="2512547" cy="276999"/>
              </a:xfrm>
              <a:prstGeom prst="rect">
                <a:avLst/>
              </a:prstGeom>
              <a:noFill/>
            </p:spPr>
            <p:txBody>
              <a:bodyPr wrap="none" lIns="0" tIns="0" rIns="0" bIns="0" rtlCol="0">
                <a:spAutoFit/>
              </a:bodyPr>
              <a:lstStyle/>
              <a:p>
                <a14:m>
                  <m:oMath xmlns:m="http://schemas.openxmlformats.org/officeDocument/2006/math">
                    <m:r>
                      <a:rPr lang="en-GB" b="0" i="1" smtClean="0">
                        <a:latin typeface="Cambria Math" panose="02040503050406030204" pitchFamily="18" charset="0"/>
                      </a:rPr>
                      <m:t>𝑝</m:t>
                    </m:r>
                    <m:r>
                      <a:rPr lang="en-GB" b="0" i="1" smtClean="0">
                        <a:latin typeface="Cambria Math" panose="02040503050406030204" pitchFamily="18" charset="0"/>
                      </a:rPr>
                      <m:t>=</m:t>
                    </m:r>
                    <m:r>
                      <a:rPr lang="en-GB" b="0" i="1" smtClean="0">
                        <a:latin typeface="Cambria Math" panose="02040503050406030204" pitchFamily="18" charset="0"/>
                      </a:rPr>
                      <m:t>𝑚𝑣</m:t>
                    </m:r>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𝛾</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0</m:t>
                        </m:r>
                      </m:sub>
                    </m:sSub>
                    <m:r>
                      <a:rPr lang="en-GB" b="0" i="1" smtClean="0">
                        <a:latin typeface="Cambria Math" panose="02040503050406030204" pitchFamily="18" charset="0"/>
                      </a:rPr>
                      <m:t>𝑣</m:t>
                    </m:r>
                  </m:oMath>
                </a14:m>
                <a:r>
                  <a:rPr lang="en-GB" dirty="0" smtClean="0"/>
                  <a:t> = </a:t>
                </a:r>
                <a14:m>
                  <m:oMath xmlns:m="http://schemas.openxmlformats.org/officeDocument/2006/math">
                    <m:r>
                      <a:rPr lang="en-GB" i="1">
                        <a:latin typeface="Cambria Math" panose="02040503050406030204" pitchFamily="18" charset="0"/>
                        <a:ea typeface="Cambria Math" panose="02040503050406030204" pitchFamily="18" charset="0"/>
                      </a:rPr>
                      <m:t>𝛾</m:t>
                    </m:r>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0</m:t>
                        </m:r>
                      </m:sub>
                    </m:sSub>
                    <m:r>
                      <m:rPr>
                        <m:sty m:val="p"/>
                      </m:rPr>
                      <a:rPr lang="el-GR" i="1" smtClean="0">
                        <a:latin typeface="Cambria Math" panose="02040503050406030204" pitchFamily="18" charset="0"/>
                        <a:ea typeface="Cambria Math" panose="02040503050406030204" pitchFamily="18" charset="0"/>
                      </a:rPr>
                      <m:t>β</m:t>
                    </m:r>
                    <m:r>
                      <a:rPr lang="en-GB" b="0" i="1" smtClean="0">
                        <a:latin typeface="Cambria Math" panose="02040503050406030204" pitchFamily="18" charset="0"/>
                        <a:ea typeface="Cambria Math" panose="02040503050406030204" pitchFamily="18" charset="0"/>
                      </a:rPr>
                      <m:t>𝑐</m:t>
                    </m:r>
                  </m:oMath>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5107453" y="489516"/>
                <a:ext cx="2512547" cy="276999"/>
              </a:xfrm>
              <a:prstGeom prst="rect">
                <a:avLst/>
              </a:prstGeom>
              <a:blipFill rotWithShape="0">
                <a:blip r:embed="rId2"/>
                <a:stretch>
                  <a:fillRect l="-3398" t="-28261" r="-1456" b="-50000"/>
                </a:stretch>
              </a:blipFill>
            </p:spPr>
            <p:txBody>
              <a:bodyPr/>
              <a:lstStyle/>
              <a:p>
                <a:r>
                  <a:rPr lang="en-GB">
                    <a:noFill/>
                  </a:rPr>
                  <a:t> </a:t>
                </a:r>
              </a:p>
            </p:txBody>
          </p:sp>
        </mc:Fallback>
      </mc:AlternateContent>
      <p:sp>
        <p:nvSpPr>
          <p:cNvPr id="6" name="TextBox 5"/>
          <p:cNvSpPr txBox="1"/>
          <p:nvPr/>
        </p:nvSpPr>
        <p:spPr>
          <a:xfrm>
            <a:off x="466165" y="1101382"/>
            <a:ext cx="2743200" cy="276999"/>
          </a:xfrm>
          <a:prstGeom prst="rect">
            <a:avLst/>
          </a:prstGeom>
          <a:noFill/>
        </p:spPr>
        <p:txBody>
          <a:bodyPr wrap="square" rtlCol="0">
            <a:spAutoFit/>
          </a:bodyPr>
          <a:lstStyle/>
          <a:p>
            <a:r>
              <a:rPr lang="en-GB" sz="1200" dirty="0" smtClean="0"/>
              <a:t>From page before (squared):</a:t>
            </a:r>
            <a:endParaRPr lang="en-GB" sz="1200" dirty="0"/>
          </a:p>
        </p:txBody>
      </p:sp>
      <mc:AlternateContent xmlns:mc="http://schemas.openxmlformats.org/markup-compatibility/2006" xmlns:a14="http://schemas.microsoft.com/office/drawing/2010/main">
        <mc:Choice Requires="a14">
          <p:sp>
            <p:nvSpPr>
              <p:cNvPr id="7" name="TextBox 6"/>
              <p:cNvSpPr txBox="1"/>
              <p:nvPr/>
            </p:nvSpPr>
            <p:spPr>
              <a:xfrm>
                <a:off x="520124" y="1389135"/>
                <a:ext cx="7861704" cy="465640"/>
              </a:xfrm>
              <a:prstGeom prst="rect">
                <a:avLst/>
              </a:prstGeom>
              <a:noFill/>
            </p:spPr>
            <p:txBody>
              <a:bodyPr wrap="none" lIns="0" tIns="0" rIns="0" bIns="0" rtlCol="0">
                <a:spAutoFit/>
              </a:bodyPr>
              <a:lstStyle/>
              <a:p>
                <a14:m>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𝐸</m:t>
                        </m:r>
                      </m:e>
                      <m:sup>
                        <m:r>
                          <a:rPr lang="en-GB" b="0" i="1" smtClean="0">
                            <a:latin typeface="Cambria Math" panose="02040503050406030204" pitchFamily="18" charset="0"/>
                          </a:rPr>
                          <m:t>2</m:t>
                        </m:r>
                      </m:sup>
                    </m:sSup>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𝑚</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4</m:t>
                        </m:r>
                      </m:sup>
                    </m:sSup>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𝛾</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0</m:t>
                            </m:r>
                          </m:sub>
                        </m:sSub>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4</m:t>
                        </m:r>
                      </m:sup>
                    </m:sSup>
                  </m:oMath>
                </a14:m>
                <a:r>
                  <a:rPr lang="en-GB" dirty="0" smtClean="0"/>
                  <a:t> = ( </a:t>
                </a:r>
                <a14:m>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1</m:t>
                        </m:r>
                      </m:num>
                      <m:den>
                        <m:r>
                          <a:rPr lang="en-GB" b="0" i="1" smtClean="0">
                            <a:latin typeface="Cambria Math" panose="02040503050406030204" pitchFamily="18" charset="0"/>
                          </a:rPr>
                          <m:t>1−</m:t>
                        </m:r>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𝛽</m:t>
                            </m:r>
                          </m:e>
                          <m:sup>
                            <m:r>
                              <a:rPr lang="en-GB" b="0" i="1" smtClean="0">
                                <a:latin typeface="Cambria Math" panose="02040503050406030204" pitchFamily="18" charset="0"/>
                              </a:rPr>
                              <m:t>2</m:t>
                            </m:r>
                          </m:sup>
                        </m:sSup>
                      </m:den>
                    </m:f>
                    <m:r>
                      <a:rPr lang="en-GB" b="0" i="1" smtClean="0">
                        <a:latin typeface="Cambria Math" panose="02040503050406030204" pitchFamily="18" charset="0"/>
                      </a:rPr>
                      <m:t>)</m:t>
                    </m:r>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0</m:t>
                            </m:r>
                          </m:sub>
                        </m:sSub>
                      </m:e>
                      <m:sup>
                        <m:r>
                          <a:rPr lang="en-GB" i="1">
                            <a:latin typeface="Cambria Math" panose="02040503050406030204" pitchFamily="18" charset="0"/>
                          </a:rPr>
                          <m:t>2</m:t>
                        </m:r>
                      </m:sup>
                    </m:sSup>
                    <m:sSup>
                      <m:sSupPr>
                        <m:ctrlPr>
                          <a:rPr lang="en-GB" i="1">
                            <a:latin typeface="Cambria Math" panose="02040503050406030204" pitchFamily="18" charset="0"/>
                          </a:rPr>
                        </m:ctrlPr>
                      </m:sSupPr>
                      <m:e>
                        <m:r>
                          <a:rPr lang="en-GB" i="1">
                            <a:latin typeface="Cambria Math" panose="02040503050406030204" pitchFamily="18" charset="0"/>
                          </a:rPr>
                          <m:t>𝑐</m:t>
                        </m:r>
                      </m:e>
                      <m:sup>
                        <m:r>
                          <a:rPr lang="en-GB" i="1">
                            <a:latin typeface="Cambria Math" panose="02040503050406030204" pitchFamily="18" charset="0"/>
                          </a:rPr>
                          <m:t>4</m:t>
                        </m:r>
                      </m:sup>
                    </m:sSup>
                  </m:oMath>
                </a14:m>
                <a:r>
                  <a:rPr lang="en-GB" dirty="0"/>
                  <a:t>= ( </a:t>
                </a:r>
                <a14:m>
                  <m:oMath xmlns:m="http://schemas.openxmlformats.org/officeDocument/2006/math">
                    <m:f>
                      <m:fPr>
                        <m:ctrlPr>
                          <a:rPr lang="en-GB" i="1">
                            <a:latin typeface="Cambria Math" panose="02040503050406030204" pitchFamily="18" charset="0"/>
                          </a:rPr>
                        </m:ctrlPr>
                      </m:fPr>
                      <m:num>
                        <m:r>
                          <a:rPr lang="en-GB" i="1">
                            <a:latin typeface="Cambria Math" panose="02040503050406030204" pitchFamily="18" charset="0"/>
                          </a:rPr>
                          <m:t>1−</m:t>
                        </m:r>
                        <m:sSup>
                          <m:sSupPr>
                            <m:ctrlPr>
                              <a:rPr lang="en-GB" i="1">
                                <a:latin typeface="Cambria Math" panose="02040503050406030204" pitchFamily="18" charset="0"/>
                              </a:rPr>
                            </m:ctrlPr>
                          </m:sSupPr>
                          <m:e>
                            <m:r>
                              <a:rPr lang="en-GB" i="1">
                                <a:latin typeface="Cambria Math" panose="02040503050406030204" pitchFamily="18" charset="0"/>
                                <a:ea typeface="Cambria Math" panose="02040503050406030204" pitchFamily="18" charset="0"/>
                              </a:rPr>
                              <m:t>𝛽</m:t>
                            </m:r>
                          </m:e>
                          <m:sup>
                            <m:r>
                              <a:rPr lang="en-GB" i="1">
                                <a:latin typeface="Cambria Math" panose="02040503050406030204" pitchFamily="18" charset="0"/>
                              </a:rPr>
                              <m:t>2</m:t>
                            </m:r>
                          </m:sup>
                        </m:sSup>
                        <m:r>
                          <a:rPr lang="en-GB" b="0" i="1" smtClean="0">
                            <a:latin typeface="Cambria Math" panose="02040503050406030204" pitchFamily="18" charset="0"/>
                          </a:rPr>
                          <m:t>+</m:t>
                        </m:r>
                        <m:sSup>
                          <m:sSupPr>
                            <m:ctrlPr>
                              <a:rPr lang="en-GB" i="1">
                                <a:latin typeface="Cambria Math" panose="02040503050406030204" pitchFamily="18" charset="0"/>
                              </a:rPr>
                            </m:ctrlPr>
                          </m:sSupPr>
                          <m:e>
                            <m:r>
                              <a:rPr lang="en-GB" i="1">
                                <a:latin typeface="Cambria Math" panose="02040503050406030204" pitchFamily="18" charset="0"/>
                                <a:ea typeface="Cambria Math" panose="02040503050406030204" pitchFamily="18" charset="0"/>
                              </a:rPr>
                              <m:t>𝛽</m:t>
                            </m:r>
                          </m:e>
                          <m:sup>
                            <m:r>
                              <a:rPr lang="en-GB" i="1">
                                <a:latin typeface="Cambria Math" panose="02040503050406030204" pitchFamily="18" charset="0"/>
                              </a:rPr>
                              <m:t>2</m:t>
                            </m:r>
                          </m:sup>
                        </m:sSup>
                      </m:num>
                      <m:den>
                        <m:r>
                          <a:rPr lang="en-GB" i="1">
                            <a:latin typeface="Cambria Math" panose="02040503050406030204" pitchFamily="18" charset="0"/>
                          </a:rPr>
                          <m:t>1−</m:t>
                        </m:r>
                        <m:sSup>
                          <m:sSupPr>
                            <m:ctrlPr>
                              <a:rPr lang="en-GB" i="1">
                                <a:latin typeface="Cambria Math" panose="02040503050406030204" pitchFamily="18" charset="0"/>
                              </a:rPr>
                            </m:ctrlPr>
                          </m:sSupPr>
                          <m:e>
                            <m:r>
                              <a:rPr lang="en-GB" i="1">
                                <a:latin typeface="Cambria Math" panose="02040503050406030204" pitchFamily="18" charset="0"/>
                                <a:ea typeface="Cambria Math" panose="02040503050406030204" pitchFamily="18" charset="0"/>
                              </a:rPr>
                              <m:t>𝛽</m:t>
                            </m:r>
                          </m:e>
                          <m:sup>
                            <m:r>
                              <a:rPr lang="en-GB" i="1">
                                <a:latin typeface="Cambria Math" panose="02040503050406030204" pitchFamily="18" charset="0"/>
                              </a:rPr>
                              <m:t>2</m:t>
                            </m:r>
                          </m:sup>
                        </m:sSup>
                      </m:den>
                    </m:f>
                    <m:r>
                      <a:rPr lang="en-GB" i="1">
                        <a:latin typeface="Cambria Math" panose="02040503050406030204" pitchFamily="18" charset="0"/>
                      </a:rPr>
                      <m:t>)</m:t>
                    </m:r>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0</m:t>
                            </m:r>
                          </m:sub>
                        </m:sSub>
                      </m:e>
                      <m:sup>
                        <m:r>
                          <a:rPr lang="en-GB" i="1">
                            <a:latin typeface="Cambria Math" panose="02040503050406030204" pitchFamily="18" charset="0"/>
                          </a:rPr>
                          <m:t>2</m:t>
                        </m:r>
                      </m:sup>
                    </m:sSup>
                    <m:sSup>
                      <m:sSupPr>
                        <m:ctrlPr>
                          <a:rPr lang="en-GB" i="1">
                            <a:latin typeface="Cambria Math" panose="02040503050406030204" pitchFamily="18" charset="0"/>
                          </a:rPr>
                        </m:ctrlPr>
                      </m:sSupPr>
                      <m:e>
                        <m:r>
                          <a:rPr lang="en-GB" i="1">
                            <a:latin typeface="Cambria Math" panose="02040503050406030204" pitchFamily="18" charset="0"/>
                          </a:rPr>
                          <m:t>𝑐</m:t>
                        </m:r>
                      </m:e>
                      <m:sup>
                        <m:r>
                          <a:rPr lang="en-GB" i="1">
                            <a:latin typeface="Cambria Math" panose="02040503050406030204" pitchFamily="18" charset="0"/>
                          </a:rPr>
                          <m:t>4</m:t>
                        </m:r>
                      </m:sup>
                    </m:sSup>
                  </m:oMath>
                </a14:m>
                <a:r>
                  <a:rPr lang="en-GB" dirty="0" smtClean="0"/>
                  <a:t> = (</a:t>
                </a:r>
                <a14:m>
                  <m:oMath xmlns:m="http://schemas.openxmlformats.org/officeDocument/2006/math">
                    <m:r>
                      <a:rPr lang="en-GB" b="0" i="1" smtClean="0">
                        <a:latin typeface="Cambria Math" panose="02040503050406030204" pitchFamily="18" charset="0"/>
                      </a:rPr>
                      <m:t>1+</m:t>
                    </m:r>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𝛾</m:t>
                        </m:r>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𝛽</m:t>
                        </m:r>
                      </m:e>
                      <m:sup>
                        <m:r>
                          <a:rPr lang="en-GB" b="0" i="1" smtClean="0">
                            <a:latin typeface="Cambria Math" panose="02040503050406030204" pitchFamily="18" charset="0"/>
                          </a:rPr>
                          <m:t>2</m:t>
                        </m:r>
                      </m:sup>
                    </m:sSup>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0</m:t>
                            </m:r>
                          </m:sub>
                        </m:sSub>
                      </m:e>
                      <m:sup>
                        <m:r>
                          <a:rPr lang="en-GB" b="0" i="1" smtClean="0">
                            <a:latin typeface="Cambria Math" panose="02040503050406030204" pitchFamily="18" charset="0"/>
                          </a:rPr>
                          <m:t>2</m:t>
                        </m:r>
                      </m:sup>
                    </m:sSup>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4</m:t>
                        </m:r>
                      </m:sup>
                    </m:sSup>
                  </m:oMath>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520124" y="1389135"/>
                <a:ext cx="7861704" cy="465640"/>
              </a:xfrm>
              <a:prstGeom prst="rect">
                <a:avLst/>
              </a:prstGeom>
              <a:blipFill rotWithShape="0">
                <a:blip r:embed="rId3"/>
                <a:stretch>
                  <a:fillRect b="-105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20124" y="2024297"/>
                <a:ext cx="2228239" cy="276999"/>
              </a:xfrm>
              <a:prstGeom prst="rect">
                <a:avLst/>
              </a:prstGeom>
              <a:noFill/>
            </p:spPr>
            <p:txBody>
              <a:bodyPr wrap="none" lIns="0" tIns="0" rIns="0" bIns="0" rtlCol="0">
                <a:spAutoFit/>
              </a:bodyPr>
              <a:lstStyle/>
              <a:p>
                <a14:m>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𝐸</m:t>
                        </m:r>
                      </m:e>
                      <m:sup>
                        <m:r>
                          <a:rPr lang="en-GB" b="0" i="1" smtClean="0">
                            <a:latin typeface="Cambria Math" panose="02040503050406030204" pitchFamily="18" charset="0"/>
                          </a:rPr>
                          <m:t>2</m:t>
                        </m:r>
                      </m:sup>
                    </m:sSup>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0</m:t>
                            </m:r>
                          </m:sub>
                        </m:sSub>
                        <m:sSup>
                          <m:sSupPr>
                            <m:ctrlPr>
                              <a:rPr lang="en-GB" b="0" i="1" smtClean="0">
                                <a:latin typeface="Cambria Math" panose="02040503050406030204" pitchFamily="18" charset="0"/>
                              </a:rPr>
                            </m:ctrlPr>
                          </m:sSupPr>
                          <m:e>
                            <m:r>
                              <a:rPr lang="en-GB" b="0" i="1" smtClean="0">
                                <a:latin typeface="Cambria Math" panose="02040503050406030204" pitchFamily="18" charset="0"/>
                              </a:rPr>
                              <m:t>𝑐</m:t>
                            </m:r>
                          </m:e>
                          <m:sup>
                            <m:r>
                              <a:rPr lang="en-GB" b="0" i="1" smtClean="0">
                                <a:latin typeface="Cambria Math" panose="02040503050406030204" pitchFamily="18" charset="0"/>
                              </a:rPr>
                              <m:t>2</m:t>
                            </m:r>
                          </m:sup>
                        </m:sSup>
                        <m:r>
                          <a:rPr lang="en-GB" b="0" i="1" smtClean="0">
                            <a:latin typeface="Cambria Math" panose="02040503050406030204" pitchFamily="18" charset="0"/>
                          </a:rPr>
                          <m:t>)</m:t>
                        </m:r>
                      </m:e>
                      <m:sup>
                        <m:r>
                          <a:rPr lang="en-GB" b="0" i="1" smtClean="0">
                            <a:latin typeface="Cambria Math" panose="02040503050406030204" pitchFamily="18" charset="0"/>
                          </a:rPr>
                          <m:t>2</m:t>
                        </m:r>
                      </m:sup>
                    </m:sSup>
                  </m:oMath>
                </a14:m>
                <a:r>
                  <a:rPr lang="en-GB" dirty="0" smtClean="0"/>
                  <a:t> + (</a:t>
                </a:r>
                <a14:m>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𝑝𝑐</m:t>
                        </m:r>
                        <m:r>
                          <a:rPr lang="en-GB" b="0" i="1" smtClean="0">
                            <a:latin typeface="Cambria Math" panose="02040503050406030204" pitchFamily="18" charset="0"/>
                          </a:rPr>
                          <m:t>)</m:t>
                        </m:r>
                      </m:e>
                      <m:sup>
                        <m:r>
                          <a:rPr lang="en-GB" b="0" i="1" smtClean="0">
                            <a:latin typeface="Cambria Math" panose="02040503050406030204" pitchFamily="18" charset="0"/>
                          </a:rPr>
                          <m:t>2</m:t>
                        </m:r>
                      </m:sup>
                    </m:sSup>
                  </m:oMath>
                </a14:m>
                <a:r>
                  <a:rPr lang="en-GB" dirty="0" smtClean="0"/>
                  <a:t> </a:t>
                </a:r>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520124" y="2024297"/>
                <a:ext cx="2228239" cy="276999"/>
              </a:xfrm>
              <a:prstGeom prst="rect">
                <a:avLst/>
              </a:prstGeom>
              <a:blipFill rotWithShape="0">
                <a:blip r:embed="rId4"/>
                <a:stretch>
                  <a:fillRect l="-3552" t="-28261" b="-50000"/>
                </a:stretch>
              </a:blipFill>
            </p:spPr>
            <p:txBody>
              <a:bodyPr/>
              <a:lstStyle/>
              <a:p>
                <a:r>
                  <a:rPr lang="en-GB">
                    <a:noFill/>
                  </a:rPr>
                  <a:t> </a:t>
                </a:r>
              </a:p>
            </p:txBody>
          </p:sp>
        </mc:Fallback>
      </mc:AlternateContent>
      <p:sp>
        <p:nvSpPr>
          <p:cNvPr id="9" name="Right Arrow 8"/>
          <p:cNvSpPr/>
          <p:nvPr/>
        </p:nvSpPr>
        <p:spPr>
          <a:xfrm>
            <a:off x="2801573" y="2068670"/>
            <a:ext cx="764053" cy="1882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0" name="TextBox 9"/>
              <p:cNvSpPr txBox="1"/>
              <p:nvPr/>
            </p:nvSpPr>
            <p:spPr>
              <a:xfrm>
                <a:off x="3908855" y="1921206"/>
                <a:ext cx="2012089"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panose="02040503050406030204" pitchFamily="18" charset="0"/>
                            </a:rPr>
                          </m:ctrlPr>
                        </m:fPr>
                        <m:num>
                          <m:r>
                            <a:rPr lang="en-GB" b="0" i="1" smtClean="0">
                              <a:latin typeface="Cambria Math" panose="02040503050406030204" pitchFamily="18" charset="0"/>
                            </a:rPr>
                            <m:t>𝐸</m:t>
                          </m:r>
                        </m:num>
                        <m:den>
                          <m:r>
                            <a:rPr lang="en-GB" b="0" i="1" smtClean="0">
                              <a:latin typeface="Cambria Math" panose="02040503050406030204" pitchFamily="18" charset="0"/>
                            </a:rPr>
                            <m:t>𝑐</m:t>
                          </m:r>
                        </m:den>
                      </m:f>
                      <m:r>
                        <a:rPr lang="en-GB" b="0" i="1" smtClean="0">
                          <a:latin typeface="Cambria Math" panose="02040503050406030204" pitchFamily="18" charset="0"/>
                        </a:rPr>
                        <m:t>= </m:t>
                      </m:r>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0</m:t>
                                  </m:r>
                                </m:sub>
                              </m:sSub>
                              <m:r>
                                <a:rPr lang="en-GB" b="0" i="1" smtClean="0">
                                  <a:latin typeface="Cambria Math" panose="02040503050406030204" pitchFamily="18" charset="0"/>
                                </a:rPr>
                                <m:t>𝑐</m:t>
                              </m:r>
                              <m:r>
                                <a:rPr lang="en-GB" b="0" i="1" smtClean="0">
                                  <a:latin typeface="Cambria Math" panose="02040503050406030204" pitchFamily="18" charset="0"/>
                                </a:rPr>
                                <m:t>)</m:t>
                              </m:r>
                            </m:e>
                            <m:sup>
                              <m:r>
                                <a:rPr lang="en-GB" b="0" i="1" smtClean="0">
                                  <a:latin typeface="Cambria Math" panose="02040503050406030204" pitchFamily="18" charset="0"/>
                                </a:rPr>
                                <m:t>2</m:t>
                              </m:r>
                            </m:sup>
                          </m:sSup>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𝑝</m:t>
                              </m:r>
                            </m:e>
                            <m:sup>
                              <m:r>
                                <a:rPr lang="en-GB" b="0" i="1" smtClean="0">
                                  <a:latin typeface="Cambria Math" panose="02040503050406030204" pitchFamily="18" charset="0"/>
                                </a:rPr>
                                <m:t>2</m:t>
                              </m:r>
                            </m:sup>
                          </m:sSup>
                        </m:e>
                      </m:rad>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3908855" y="1921206"/>
                <a:ext cx="2012089" cy="518604"/>
              </a:xfrm>
              <a:prstGeom prst="rect">
                <a:avLst/>
              </a:prstGeom>
              <a:blipFill rotWithShape="0">
                <a:blip r:embed="rId5"/>
                <a:stretch>
                  <a:fillRect/>
                </a:stretch>
              </a:blipFill>
            </p:spPr>
            <p:txBody>
              <a:bodyPr/>
              <a:lstStyle/>
              <a:p>
                <a:r>
                  <a:rPr lang="en-GB">
                    <a:noFill/>
                  </a:rPr>
                  <a:t> </a:t>
                </a:r>
              </a:p>
            </p:txBody>
          </p:sp>
        </mc:Fallback>
      </mc:AlternateContent>
      <p:sp>
        <p:nvSpPr>
          <p:cNvPr id="11" name="Rectangle 10"/>
          <p:cNvSpPr/>
          <p:nvPr/>
        </p:nvSpPr>
        <p:spPr>
          <a:xfrm>
            <a:off x="3733800" y="1873076"/>
            <a:ext cx="2362200" cy="62050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488577" y="2669841"/>
            <a:ext cx="6216852" cy="369332"/>
          </a:xfrm>
          <a:prstGeom prst="rect">
            <a:avLst/>
          </a:prstGeom>
          <a:noFill/>
        </p:spPr>
        <p:txBody>
          <a:bodyPr wrap="square" rtlCol="0">
            <a:spAutoFit/>
          </a:bodyPr>
          <a:lstStyle/>
          <a:p>
            <a:r>
              <a:rPr lang="en-GB" dirty="0" smtClean="0"/>
              <a:t>Or by introducing new units [E] = eV ; [p] =eV/c ; [m] = eV/c</a:t>
            </a:r>
            <a:r>
              <a:rPr lang="en-GB" baseline="30000" dirty="0" smtClean="0"/>
              <a:t>2</a:t>
            </a:r>
            <a:endParaRPr lang="en-GB" baseline="30000" dirty="0"/>
          </a:p>
        </p:txBody>
      </p:sp>
      <mc:AlternateContent xmlns:mc="http://schemas.openxmlformats.org/markup-compatibility/2006" xmlns:a14="http://schemas.microsoft.com/office/drawing/2010/main">
        <mc:Choice Requires="a14">
          <p:sp>
            <p:nvSpPr>
              <p:cNvPr id="15" name="TextBox 14"/>
              <p:cNvSpPr txBox="1"/>
              <p:nvPr/>
            </p:nvSpPr>
            <p:spPr>
              <a:xfrm>
                <a:off x="6553200" y="2716007"/>
                <a:ext cx="1536703" cy="276999"/>
              </a:xfrm>
              <a:prstGeom prst="rect">
                <a:avLst/>
              </a:prstGeom>
              <a:noFill/>
            </p:spPr>
            <p:txBody>
              <a:bodyPr wrap="none" lIns="0" tIns="0" rIns="0" bIns="0" rtlCol="0">
                <a:spAutoFit/>
              </a:bodyPr>
              <a:lstStyle/>
              <a:p>
                <a14:m>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𝐸</m:t>
                        </m:r>
                      </m:e>
                      <m:sup>
                        <m:r>
                          <a:rPr lang="en-GB" b="0" i="1" smtClean="0">
                            <a:latin typeface="Cambria Math" panose="02040503050406030204" pitchFamily="18" charset="0"/>
                          </a:rPr>
                          <m:t>2</m:t>
                        </m:r>
                      </m:sup>
                    </m:sSup>
                    <m:r>
                      <a:rPr lang="en-GB" b="0" i="1" smtClean="0">
                        <a:latin typeface="Cambria Math" panose="02040503050406030204" pitchFamily="18" charset="0"/>
                      </a:rPr>
                      <m:t>= </m:t>
                    </m:r>
                    <m:sSup>
                      <m:sSupPr>
                        <m:ctrlPr>
                          <a:rPr lang="en-GB" b="0" i="1" smtClean="0">
                            <a:latin typeface="Cambria Math" panose="02040503050406030204" pitchFamily="18" charset="0"/>
                          </a:rPr>
                        </m:ctrlPr>
                      </m:sSup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0</m:t>
                            </m:r>
                          </m:sub>
                        </m:sSub>
                      </m:e>
                      <m:sup>
                        <m:r>
                          <a:rPr lang="en-GB" b="0" i="1" smtClean="0">
                            <a:latin typeface="Cambria Math" panose="02040503050406030204" pitchFamily="18" charset="0"/>
                          </a:rPr>
                          <m:t>2</m:t>
                        </m:r>
                      </m:sup>
                    </m:sSup>
                  </m:oMath>
                </a14:m>
                <a:r>
                  <a:rPr lang="en-GB" dirty="0" smtClean="0"/>
                  <a:t> + </a:t>
                </a:r>
                <a14:m>
                  <m:oMath xmlns:m="http://schemas.openxmlformats.org/officeDocument/2006/math">
                    <m:sSup>
                      <m:sSupPr>
                        <m:ctrlPr>
                          <a:rPr lang="en-GB" i="1" smtClean="0">
                            <a:latin typeface="Cambria Math" panose="02040503050406030204" pitchFamily="18" charset="0"/>
                          </a:rPr>
                        </m:ctrlPr>
                      </m:sSupPr>
                      <m:e>
                        <m:r>
                          <a:rPr lang="en-GB" b="0" i="1" smtClean="0">
                            <a:latin typeface="Cambria Math" panose="02040503050406030204" pitchFamily="18" charset="0"/>
                          </a:rPr>
                          <m:t>𝑝</m:t>
                        </m:r>
                      </m:e>
                      <m:sup>
                        <m:r>
                          <a:rPr lang="en-GB" b="0" i="1" smtClean="0">
                            <a:latin typeface="Cambria Math" panose="02040503050406030204" pitchFamily="18" charset="0"/>
                          </a:rPr>
                          <m:t>2</m:t>
                        </m:r>
                      </m:sup>
                    </m:sSup>
                  </m:oMath>
                </a14:m>
                <a:r>
                  <a:rPr lang="en-GB" dirty="0" smtClean="0"/>
                  <a:t> </a:t>
                </a:r>
                <a:endParaRPr lang="en-GB" dirty="0"/>
              </a:p>
            </p:txBody>
          </p:sp>
        </mc:Choice>
        <mc:Fallback xmlns="">
          <p:sp>
            <p:nvSpPr>
              <p:cNvPr id="15" name="TextBox 14"/>
              <p:cNvSpPr txBox="1">
                <a:spLocks noRot="1" noChangeAspect="1" noMove="1" noResize="1" noEditPoints="1" noAdjustHandles="1" noChangeArrowheads="1" noChangeShapeType="1" noTextEdit="1"/>
              </p:cNvSpPr>
              <p:nvPr/>
            </p:nvSpPr>
            <p:spPr>
              <a:xfrm>
                <a:off x="6553200" y="2716007"/>
                <a:ext cx="1536703" cy="276999"/>
              </a:xfrm>
              <a:prstGeom prst="rect">
                <a:avLst/>
              </a:prstGeom>
              <a:blipFill rotWithShape="0">
                <a:blip r:embed="rId6"/>
                <a:stretch>
                  <a:fillRect l="-5159" t="-28889" b="-51111"/>
                </a:stretch>
              </a:blipFill>
            </p:spPr>
            <p:txBody>
              <a:bodyPr/>
              <a:lstStyle/>
              <a:p>
                <a:r>
                  <a:rPr lang="en-GB">
                    <a:noFill/>
                  </a:rPr>
                  <a:t> </a:t>
                </a:r>
              </a:p>
            </p:txBody>
          </p:sp>
        </mc:Fallback>
      </mc:AlternateContent>
      <p:sp>
        <p:nvSpPr>
          <p:cNvPr id="16" name="Rectangle 15"/>
          <p:cNvSpPr/>
          <p:nvPr/>
        </p:nvSpPr>
        <p:spPr>
          <a:xfrm>
            <a:off x="6477000" y="2669841"/>
            <a:ext cx="1676400" cy="369332"/>
          </a:xfrm>
          <a:prstGeom prst="rect">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867420" y="3936911"/>
            <a:ext cx="2689241" cy="1754326"/>
          </a:xfrm>
          <a:prstGeom prst="rect">
            <a:avLst/>
          </a:prstGeom>
          <a:solidFill>
            <a:srgbClr val="00B0F0"/>
          </a:solidFill>
        </p:spPr>
        <p:txBody>
          <a:bodyPr wrap="square" rtlCol="0">
            <a:spAutoFit/>
          </a:bodyPr>
          <a:lstStyle/>
          <a:p>
            <a:pPr algn="ctr"/>
            <a:r>
              <a:rPr lang="en-GB" dirty="0" smtClean="0">
                <a:solidFill>
                  <a:schemeClr val="bg1"/>
                </a:solidFill>
              </a:rPr>
              <a:t>Due to the small rest mass electrons reach already the speed of light with relatively low kinetic energy, </a:t>
            </a:r>
            <a:r>
              <a:rPr lang="en-GB" dirty="0">
                <a:solidFill>
                  <a:schemeClr val="bg1"/>
                </a:solidFill>
              </a:rPr>
              <a:t>b</a:t>
            </a:r>
            <a:r>
              <a:rPr lang="en-GB" dirty="0" smtClean="0">
                <a:solidFill>
                  <a:schemeClr val="bg1"/>
                </a:solidFill>
              </a:rPr>
              <a:t>ut protons only in the GeV range</a:t>
            </a:r>
            <a:endParaRPr lang="en-GB" dirty="0">
              <a:solidFill>
                <a:schemeClr val="bg1"/>
              </a:solidFill>
            </a:endParaRPr>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39765" y="3140827"/>
            <a:ext cx="4274470" cy="3215523"/>
          </a:xfrm>
          <a:prstGeom prst="rect">
            <a:avLst/>
          </a:prstGeom>
        </p:spPr>
      </p:pic>
    </p:spTree>
    <p:extLst>
      <p:ext uri="{BB962C8B-B14F-4D97-AF65-F5344CB8AC3E}">
        <p14:creationId xmlns:p14="http://schemas.microsoft.com/office/powerpoint/2010/main" val="19104413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2798" y="304800"/>
            <a:ext cx="5798404" cy="563562"/>
          </a:xfrm>
        </p:spPr>
        <p:txBody>
          <a:bodyPr/>
          <a:lstStyle/>
          <a:p>
            <a:r>
              <a:rPr lang="en-GB" dirty="0" smtClean="0"/>
              <a:t>Finally: a beam</a:t>
            </a:r>
            <a:endParaRPr lang="en-GB" dirty="0"/>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50</a:t>
            </a:fld>
            <a:endParaRPr lang="en-US"/>
          </a:p>
        </p:txBody>
      </p:sp>
      <p:sp>
        <p:nvSpPr>
          <p:cNvPr id="5" name="TextBox 4"/>
          <p:cNvSpPr txBox="1"/>
          <p:nvPr/>
        </p:nvSpPr>
        <p:spPr>
          <a:xfrm>
            <a:off x="533400" y="1219200"/>
            <a:ext cx="7086600" cy="1477328"/>
          </a:xfrm>
          <a:prstGeom prst="rect">
            <a:avLst/>
          </a:prstGeom>
          <a:noFill/>
        </p:spPr>
        <p:txBody>
          <a:bodyPr wrap="square" rtlCol="0">
            <a:spAutoFit/>
          </a:bodyPr>
          <a:lstStyle/>
          <a:p>
            <a:r>
              <a:rPr lang="en-GB" dirty="0" smtClean="0"/>
              <a:t>We focus on “bunched” beams, i.e. many (10 </a:t>
            </a:r>
            <a:r>
              <a:rPr lang="en-GB" baseline="30000" dirty="0" smtClean="0"/>
              <a:t>11</a:t>
            </a:r>
            <a:r>
              <a:rPr lang="en-GB" dirty="0" smtClean="0"/>
              <a:t>) particles bunched together longitudinally (much more on this in the RF classes).</a:t>
            </a:r>
          </a:p>
          <a:p>
            <a:endParaRPr lang="en-GB" dirty="0"/>
          </a:p>
          <a:p>
            <a:r>
              <a:rPr lang="en-GB" dirty="0" smtClean="0"/>
              <a:t>From the generation of the beams the particles have transversally a spread in their original position and momentum.</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3222646"/>
            <a:ext cx="2828757" cy="261847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5557" y="3047366"/>
            <a:ext cx="4470400" cy="3352800"/>
          </a:xfrm>
          <a:prstGeom prst="rect">
            <a:avLst/>
          </a:prstGeom>
        </p:spPr>
      </p:pic>
      <p:sp>
        <p:nvSpPr>
          <p:cNvPr id="8" name="TextBox 7"/>
          <p:cNvSpPr txBox="1"/>
          <p:nvPr/>
        </p:nvSpPr>
        <p:spPr>
          <a:xfrm>
            <a:off x="615043" y="5852004"/>
            <a:ext cx="2514600" cy="246221"/>
          </a:xfrm>
          <a:prstGeom prst="rect">
            <a:avLst/>
          </a:prstGeom>
          <a:noFill/>
        </p:spPr>
        <p:txBody>
          <a:bodyPr wrap="square" rtlCol="0">
            <a:spAutoFit/>
          </a:bodyPr>
          <a:lstStyle/>
          <a:p>
            <a:r>
              <a:rPr lang="en-GB" sz="1000" dirty="0" smtClean="0"/>
              <a:t>Source: ISODAR (Isotope at rest experiment)</a:t>
            </a:r>
            <a:endParaRPr lang="en-GB" sz="1000" dirty="0"/>
          </a:p>
        </p:txBody>
      </p:sp>
    </p:spTree>
    <p:extLst>
      <p:ext uri="{BB962C8B-B14F-4D97-AF65-F5344CB8AC3E}">
        <p14:creationId xmlns:p14="http://schemas.microsoft.com/office/powerpoint/2010/main" val="10184675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3421"/>
            <a:ext cx="9144001" cy="5686283"/>
          </a:xfrm>
          <a:prstGeom prst="rect">
            <a:avLst/>
          </a:prstGeom>
        </p:spPr>
      </p:pic>
      <p:sp>
        <p:nvSpPr>
          <p:cNvPr id="2" name="Title 1"/>
          <p:cNvSpPr>
            <a:spLocks noGrp="1"/>
          </p:cNvSpPr>
          <p:nvPr>
            <p:ph type="title"/>
          </p:nvPr>
        </p:nvSpPr>
        <p:spPr>
          <a:xfrm>
            <a:off x="1752600" y="366828"/>
            <a:ext cx="5798404" cy="563562"/>
          </a:xfrm>
        </p:spPr>
        <p:txBody>
          <a:bodyPr/>
          <a:lstStyle/>
          <a:p>
            <a:r>
              <a:rPr lang="en-GB" dirty="0" smtClean="0"/>
              <a:t>Gaussian beam profile in x and p</a:t>
            </a:r>
            <a:endParaRPr lang="en-GB" dirty="0"/>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51</a:t>
            </a:fld>
            <a:endParaRPr lang="en-US"/>
          </a:p>
        </p:txBody>
      </p:sp>
      <p:sp>
        <p:nvSpPr>
          <p:cNvPr id="7" name="Oval 6"/>
          <p:cNvSpPr/>
          <p:nvPr/>
        </p:nvSpPr>
        <p:spPr>
          <a:xfrm>
            <a:off x="2514600" y="2761797"/>
            <a:ext cx="4038600" cy="1371600"/>
          </a:xfrm>
          <a:prstGeom prst="ellipse">
            <a:avLst/>
          </a:prstGeom>
          <a:noFill/>
          <a:ln w="666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p:cNvGrpSpPr/>
          <p:nvPr/>
        </p:nvGrpSpPr>
        <p:grpSpPr>
          <a:xfrm>
            <a:off x="2819400" y="2734583"/>
            <a:ext cx="3442608" cy="1458684"/>
            <a:chOff x="2819400" y="2734583"/>
            <a:chExt cx="3442608" cy="1458684"/>
          </a:xfrm>
        </p:grpSpPr>
        <p:sp>
          <p:nvSpPr>
            <p:cNvPr id="23" name="Oval 22"/>
            <p:cNvSpPr/>
            <p:nvPr/>
          </p:nvSpPr>
          <p:spPr>
            <a:xfrm>
              <a:off x="4876800" y="2734583"/>
              <a:ext cx="152400" cy="117475"/>
            </a:xfrm>
            <a:prstGeom prst="ellipse">
              <a:avLst/>
            </a:prstGeom>
            <a:solidFill>
              <a:schemeClr val="accent1">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6109608" y="3004457"/>
              <a:ext cx="152400" cy="117475"/>
            </a:xfrm>
            <a:prstGeom prst="ellipse">
              <a:avLst/>
            </a:prstGeom>
            <a:solidFill>
              <a:schemeClr val="accent1">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6055179" y="3797824"/>
              <a:ext cx="152400" cy="117475"/>
            </a:xfrm>
            <a:prstGeom prst="ellipse">
              <a:avLst/>
            </a:prstGeom>
            <a:solidFill>
              <a:schemeClr val="accent1">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4191000" y="4075792"/>
              <a:ext cx="152400" cy="117475"/>
            </a:xfrm>
            <a:prstGeom prst="ellipse">
              <a:avLst/>
            </a:prstGeom>
            <a:solidFill>
              <a:schemeClr val="accent1">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2819400" y="3004458"/>
              <a:ext cx="152400" cy="117475"/>
            </a:xfrm>
            <a:prstGeom prst="ellipse">
              <a:avLst/>
            </a:prstGeom>
            <a:solidFill>
              <a:schemeClr val="accent1">
                <a:lumMod val="40000"/>
                <a:lumOff val="60000"/>
              </a:schemeClr>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7" name="Group 36"/>
          <p:cNvGrpSpPr/>
          <p:nvPr/>
        </p:nvGrpSpPr>
        <p:grpSpPr>
          <a:xfrm>
            <a:off x="3121479" y="2286000"/>
            <a:ext cx="5108121" cy="2667000"/>
            <a:chOff x="3121479" y="2286000"/>
            <a:chExt cx="5108121" cy="2667000"/>
          </a:xfrm>
        </p:grpSpPr>
        <p:sp>
          <p:nvSpPr>
            <p:cNvPr id="31" name="Oval 30"/>
            <p:cNvSpPr/>
            <p:nvPr/>
          </p:nvSpPr>
          <p:spPr>
            <a:xfrm>
              <a:off x="5178879" y="2767239"/>
              <a:ext cx="152400" cy="119742"/>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6328682" y="3121933"/>
              <a:ext cx="152400" cy="119742"/>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5791200" y="3915299"/>
              <a:ext cx="152400" cy="119742"/>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p:cNvSpPr/>
            <p:nvPr/>
          </p:nvSpPr>
          <p:spPr>
            <a:xfrm>
              <a:off x="3810000" y="4040869"/>
              <a:ext cx="152400" cy="119742"/>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3121479" y="2862716"/>
              <a:ext cx="152400" cy="119742"/>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Curved Left Arrow 35"/>
            <p:cNvSpPr/>
            <p:nvPr/>
          </p:nvSpPr>
          <p:spPr>
            <a:xfrm>
              <a:off x="7086600" y="2286000"/>
              <a:ext cx="1143000" cy="2667000"/>
            </a:xfrm>
            <a:prstGeom prst="curvedLef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8" name="Oval 37"/>
          <p:cNvSpPr/>
          <p:nvPr/>
        </p:nvSpPr>
        <p:spPr>
          <a:xfrm>
            <a:off x="1213757" y="1901826"/>
            <a:ext cx="6629400" cy="3200400"/>
          </a:xfrm>
          <a:prstGeom prst="ellipse">
            <a:avLst/>
          </a:prstGeom>
          <a:noFill/>
          <a:ln w="3810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4" name="Group 43"/>
          <p:cNvGrpSpPr/>
          <p:nvPr/>
        </p:nvGrpSpPr>
        <p:grpSpPr>
          <a:xfrm>
            <a:off x="3098347" y="2291443"/>
            <a:ext cx="5114924" cy="2685597"/>
            <a:chOff x="3098347" y="2291443"/>
            <a:chExt cx="5114924" cy="2685597"/>
          </a:xfrm>
        </p:grpSpPr>
        <p:grpSp>
          <p:nvGrpSpPr>
            <p:cNvPr id="41" name="Group 40"/>
            <p:cNvGrpSpPr/>
            <p:nvPr/>
          </p:nvGrpSpPr>
          <p:grpSpPr>
            <a:xfrm>
              <a:off x="3098347" y="3009672"/>
              <a:ext cx="2898321" cy="867528"/>
              <a:chOff x="3121479" y="3026000"/>
              <a:chExt cx="2898321" cy="867528"/>
            </a:xfrm>
          </p:grpSpPr>
          <p:sp>
            <p:nvSpPr>
              <p:cNvPr id="39" name="Oval 38"/>
              <p:cNvSpPr/>
              <p:nvPr/>
            </p:nvSpPr>
            <p:spPr>
              <a:xfrm>
                <a:off x="3121479" y="3026000"/>
                <a:ext cx="2898321" cy="867528"/>
              </a:xfrm>
              <a:prstGeom prst="ellipse">
                <a:avLst/>
              </a:prstGeom>
              <a:noFill/>
              <a:ln w="139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p:cNvSpPr/>
              <p:nvPr/>
            </p:nvSpPr>
            <p:spPr>
              <a:xfrm>
                <a:off x="3733800" y="3276600"/>
                <a:ext cx="1752600" cy="304800"/>
              </a:xfrm>
              <a:prstGeom prst="ellipse">
                <a:avLst/>
              </a:prstGeom>
              <a:noFill/>
              <a:ln w="203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2" name="Curved Left Arrow 41"/>
            <p:cNvSpPr/>
            <p:nvPr/>
          </p:nvSpPr>
          <p:spPr>
            <a:xfrm>
              <a:off x="7070271" y="2291443"/>
              <a:ext cx="1143000" cy="2685597"/>
            </a:xfrm>
            <a:prstGeom prst="curvedLef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Tree>
    <p:extLst>
      <p:ext uri="{BB962C8B-B14F-4D97-AF65-F5344CB8AC3E}">
        <p14:creationId xmlns:p14="http://schemas.microsoft.com/office/powerpoint/2010/main" val="3517123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0" presetClass="exit" presetSubtype="0" fill="hold" nodeType="withEffect">
                                  <p:stCondLst>
                                    <p:cond delay="0"/>
                                  </p:stCondLst>
                                  <p:childTnLst>
                                    <p:animEffect transition="out" filter="fade">
                                      <p:cBhvr>
                                        <p:cTn id="16" dur="500"/>
                                        <p:tgtEl>
                                          <p:spTgt spid="28"/>
                                        </p:tgtEl>
                                      </p:cBhvr>
                                    </p:animEffect>
                                    <p:set>
                                      <p:cBhvr>
                                        <p:cTn id="17" dur="1" fill="hold">
                                          <p:stCondLst>
                                            <p:cond delay="499"/>
                                          </p:stCondLst>
                                        </p:cTn>
                                        <p:tgtEl>
                                          <p:spTgt spid="2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8"/>
                                        </p:tgtEl>
                                        <p:attrNameLst>
                                          <p:attrName>style.visibility</p:attrName>
                                        </p:attrNameLst>
                                      </p:cBhvr>
                                      <p:to>
                                        <p:strVal val="visible"/>
                                      </p:to>
                                    </p:set>
                                  </p:childTnLst>
                                </p:cTn>
                              </p:par>
                              <p:par>
                                <p:cTn id="22" presetID="10" presetClass="exit" presetSubtype="0" fill="hold" nodeType="withEffect">
                                  <p:stCondLst>
                                    <p:cond delay="0"/>
                                  </p:stCondLst>
                                  <p:childTnLst>
                                    <p:animEffect transition="out" filter="fade">
                                      <p:cBhvr>
                                        <p:cTn id="23" dur="500"/>
                                        <p:tgtEl>
                                          <p:spTgt spid="37"/>
                                        </p:tgtEl>
                                      </p:cBhvr>
                                    </p:animEffect>
                                    <p:set>
                                      <p:cBhvr>
                                        <p:cTn id="24" dur="1" fill="hold">
                                          <p:stCondLst>
                                            <p:cond delay="499"/>
                                          </p:stCondLst>
                                        </p:cTn>
                                        <p:tgtEl>
                                          <p:spTgt spid="37"/>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8"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Liouville’s</a:t>
            </a:r>
            <a:r>
              <a:rPr lang="en-GB" dirty="0" smtClean="0"/>
              <a:t> Theorem (1/2)</a:t>
            </a:r>
            <a:endParaRPr lang="en-GB" dirty="0"/>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52</a:t>
            </a:fld>
            <a:endParaRPr lang="en-US"/>
          </a:p>
        </p:txBody>
      </p:sp>
      <p:sp>
        <p:nvSpPr>
          <p:cNvPr id="5" name="TextBox 4"/>
          <p:cNvSpPr txBox="1"/>
          <p:nvPr/>
        </p:nvSpPr>
        <p:spPr>
          <a:xfrm>
            <a:off x="457200" y="1066800"/>
            <a:ext cx="8229600" cy="923330"/>
          </a:xfrm>
          <a:prstGeom prst="rect">
            <a:avLst/>
          </a:prstGeom>
          <a:noFill/>
        </p:spPr>
        <p:txBody>
          <a:bodyPr wrap="square" rtlCol="0">
            <a:spAutoFit/>
          </a:bodyPr>
          <a:lstStyle/>
          <a:p>
            <a:pPr marL="342900" indent="-342900">
              <a:buFont typeface="+mj-lt"/>
              <a:buAutoNum type="arabicPeriod"/>
            </a:pPr>
            <a:r>
              <a:rPr lang="en-GB" dirty="0" smtClean="0"/>
              <a:t>All particle rotate in phase space with the same angular velocity (in the linear case)</a:t>
            </a:r>
          </a:p>
          <a:p>
            <a:pPr marL="342900" indent="-342900">
              <a:buFont typeface="+mj-lt"/>
              <a:buAutoNum type="arabicPeriod"/>
            </a:pPr>
            <a:r>
              <a:rPr lang="en-GB" dirty="0" smtClean="0"/>
              <a:t>All particle advance on </a:t>
            </a:r>
            <a:r>
              <a:rPr lang="en-GB" b="1" dirty="0" smtClean="0"/>
              <a:t>their</a:t>
            </a:r>
            <a:r>
              <a:rPr lang="en-GB" dirty="0" smtClean="0"/>
              <a:t> ellipse of constant action</a:t>
            </a:r>
          </a:p>
          <a:p>
            <a:pPr marL="342900" indent="-342900">
              <a:buFont typeface="+mj-lt"/>
              <a:buAutoNum type="arabicPeriod"/>
            </a:pPr>
            <a:r>
              <a:rPr lang="en-GB" dirty="0" smtClean="0"/>
              <a:t>All constant action ellipses transform the same way by advancing in “s”</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971737"/>
            <a:ext cx="8153400" cy="3133162"/>
          </a:xfrm>
          <a:prstGeom prst="rect">
            <a:avLst/>
          </a:prstGeom>
        </p:spPr>
      </p:pic>
      <p:sp>
        <p:nvSpPr>
          <p:cNvPr id="7" name="TextBox 6"/>
          <p:cNvSpPr txBox="1"/>
          <p:nvPr/>
        </p:nvSpPr>
        <p:spPr>
          <a:xfrm>
            <a:off x="457200" y="5334000"/>
            <a:ext cx="8229600" cy="923330"/>
          </a:xfrm>
          <a:prstGeom prst="rect">
            <a:avLst/>
          </a:prstGeom>
          <a:solidFill>
            <a:schemeClr val="tx2">
              <a:lumMod val="60000"/>
              <a:lumOff val="40000"/>
            </a:schemeClr>
          </a:solidFill>
        </p:spPr>
        <p:txBody>
          <a:bodyPr wrap="square" rtlCol="0">
            <a:spAutoFit/>
          </a:bodyPr>
          <a:lstStyle/>
          <a:p>
            <a:pPr algn="ctr"/>
            <a:r>
              <a:rPr lang="en-GB" dirty="0" smtClean="0">
                <a:solidFill>
                  <a:schemeClr val="bg1"/>
                </a:solidFill>
                <a:sym typeface="Wingdings" panose="05000000000000000000" pitchFamily="2" charset="2"/>
              </a:rPr>
              <a:t> Since volumes in phase space are preserved, (1)-(3) means  That the whole beam phase space density distribution transforms </a:t>
            </a:r>
            <a:r>
              <a:rPr lang="en-GB" dirty="0" smtClean="0">
                <a:solidFill>
                  <a:srgbClr val="FFFF00"/>
                </a:solidFill>
                <a:sym typeface="Wingdings" panose="05000000000000000000" pitchFamily="2" charset="2"/>
              </a:rPr>
              <a:t>the same way </a:t>
            </a:r>
            <a:r>
              <a:rPr lang="en-GB" dirty="0" smtClean="0">
                <a:solidFill>
                  <a:schemeClr val="bg1"/>
                </a:solidFill>
                <a:sym typeface="Wingdings" panose="05000000000000000000" pitchFamily="2" charset="2"/>
              </a:rPr>
              <a:t>as the individual constant action ellipses of individual particles.</a:t>
            </a:r>
            <a:endParaRPr lang="en-GB" dirty="0">
              <a:solidFill>
                <a:schemeClr val="bg1"/>
              </a:solidFill>
            </a:endParaRPr>
          </a:p>
        </p:txBody>
      </p:sp>
    </p:spTree>
    <p:extLst>
      <p:ext uri="{BB962C8B-B14F-4D97-AF65-F5344CB8AC3E}">
        <p14:creationId xmlns:p14="http://schemas.microsoft.com/office/powerpoint/2010/main" val="126977755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Liouville’s</a:t>
            </a:r>
            <a:r>
              <a:rPr lang="en-GB" dirty="0" smtClean="0"/>
              <a:t> Theorem (2/2)</a:t>
            </a:r>
            <a:endParaRPr lang="en-GB" dirty="0"/>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53</a:t>
            </a:fld>
            <a:endParaRPr lang="en-US"/>
          </a:p>
        </p:txBody>
      </p:sp>
      <p:sp>
        <p:nvSpPr>
          <p:cNvPr id="8" name="TextBox 7"/>
          <p:cNvSpPr txBox="1"/>
          <p:nvPr/>
        </p:nvSpPr>
        <p:spPr>
          <a:xfrm>
            <a:off x="533400" y="1219200"/>
            <a:ext cx="7772400" cy="369332"/>
          </a:xfrm>
          <a:prstGeom prst="rect">
            <a:avLst/>
          </a:prstGeom>
          <a:solidFill>
            <a:schemeClr val="accent1"/>
          </a:solidFill>
        </p:spPr>
        <p:txBody>
          <a:bodyPr wrap="square" rtlCol="0">
            <a:spAutoFit/>
          </a:bodyPr>
          <a:lstStyle/>
          <a:p>
            <a:r>
              <a:rPr lang="en-GB" dirty="0" smtClean="0">
                <a:solidFill>
                  <a:schemeClr val="bg1"/>
                </a:solidFill>
              </a:rPr>
              <a:t>We now define the </a:t>
            </a:r>
            <a:r>
              <a:rPr lang="en-GB" dirty="0" smtClean="0">
                <a:solidFill>
                  <a:srgbClr val="FFFF00"/>
                </a:solidFill>
              </a:rPr>
              <a:t>emittance</a:t>
            </a:r>
            <a:r>
              <a:rPr lang="en-GB" dirty="0" smtClean="0">
                <a:solidFill>
                  <a:schemeClr val="bg1"/>
                </a:solidFill>
              </a:rPr>
              <a:t> of a beam as the </a:t>
            </a:r>
            <a:r>
              <a:rPr lang="en-GB" dirty="0" smtClean="0">
                <a:solidFill>
                  <a:srgbClr val="FFFF00"/>
                </a:solidFill>
              </a:rPr>
              <a:t>average action</a:t>
            </a:r>
            <a:r>
              <a:rPr lang="en-GB" dirty="0" smtClean="0">
                <a:solidFill>
                  <a:schemeClr val="bg1"/>
                </a:solidFill>
              </a:rPr>
              <a:t> of all particles!</a:t>
            </a:r>
            <a:endParaRPr lang="en-GB" dirty="0">
              <a:solidFill>
                <a:schemeClr val="bg1"/>
              </a:solidFill>
            </a:endParaRPr>
          </a:p>
        </p:txBody>
      </p:sp>
      <mc:AlternateContent xmlns:mc="http://schemas.openxmlformats.org/markup-compatibility/2006" xmlns:a14="http://schemas.microsoft.com/office/drawing/2010/main">
        <mc:Choice Requires="a14">
          <p:sp>
            <p:nvSpPr>
              <p:cNvPr id="9" name="TextBox 8"/>
              <p:cNvSpPr txBox="1"/>
              <p:nvPr/>
            </p:nvSpPr>
            <p:spPr>
              <a:xfrm>
                <a:off x="533400" y="1691928"/>
                <a:ext cx="7772400" cy="1754326"/>
              </a:xfrm>
              <a:prstGeom prst="rect">
                <a:avLst/>
              </a:prstGeom>
              <a:noFill/>
            </p:spPr>
            <p:txBody>
              <a:bodyPr wrap="square" rtlCol="0">
                <a:spAutoFit/>
              </a:bodyPr>
              <a:lstStyle/>
              <a:p>
                <a:r>
                  <a:rPr lang="en-GB" dirty="0" smtClean="0">
                    <a:sym typeface="Wingdings" panose="05000000000000000000" pitchFamily="2" charset="2"/>
                  </a:rPr>
                  <a:t> Since the action </a:t>
                </a:r>
                <a:r>
                  <a:rPr lang="en-GB" dirty="0" smtClean="0">
                    <a:latin typeface="Cambria Math" panose="02040503050406030204" pitchFamily="18" charset="0"/>
                    <a:ea typeface="Cambria Math" panose="02040503050406030204" pitchFamily="18" charset="0"/>
                    <a:sym typeface="Wingdings" panose="05000000000000000000" pitchFamily="2" charset="2"/>
                  </a:rPr>
                  <a:t>J</a:t>
                </a:r>
                <a:r>
                  <a:rPr lang="en-GB" dirty="0" smtClean="0">
                    <a:sym typeface="Wingdings" panose="05000000000000000000" pitchFamily="2" charset="2"/>
                  </a:rPr>
                  <a:t> of a particle is constant and the phase space area </a:t>
                </a:r>
                <a:r>
                  <a:rPr lang="en-GB" dirty="0" smtClean="0">
                    <a:latin typeface="Cambria Math" panose="02040503050406030204" pitchFamily="18" charset="0"/>
                    <a:ea typeface="Cambria Math" panose="02040503050406030204" pitchFamily="18" charset="0"/>
                    <a:sym typeface="Wingdings" panose="05000000000000000000" pitchFamily="2" charset="2"/>
                  </a:rPr>
                  <a:t>A</a:t>
                </a:r>
                <a:r>
                  <a:rPr lang="en-GB" dirty="0" smtClean="0">
                    <a:sym typeface="Wingdings" panose="05000000000000000000" pitchFamily="2" charset="2"/>
                  </a:rPr>
                  <a:t> covered by the action ellipse is </a:t>
                </a:r>
                <a14:m>
                  <m:oMath xmlns:m="http://schemas.openxmlformats.org/officeDocument/2006/math">
                    <m:r>
                      <a:rPr lang="en-GB" b="0" i="1" smtClean="0">
                        <a:latin typeface="Cambria Math" panose="02040503050406030204" pitchFamily="18" charset="0"/>
                        <a:sym typeface="Wingdings" panose="05000000000000000000" pitchFamily="2" charset="2"/>
                      </a:rPr>
                      <m:t>𝐴</m:t>
                    </m:r>
                    <m:r>
                      <a:rPr lang="en-GB" b="0" i="1" smtClean="0">
                        <a:latin typeface="Cambria Math" panose="02040503050406030204" pitchFamily="18" charset="0"/>
                        <a:sym typeface="Wingdings" panose="05000000000000000000" pitchFamily="2" charset="2"/>
                      </a:rPr>
                      <m:t>=2</m:t>
                    </m:r>
                    <m:r>
                      <a:rPr lang="en-GB" b="0" i="1" smtClean="0">
                        <a:latin typeface="Cambria Math" panose="02040503050406030204" pitchFamily="18" charset="0"/>
                        <a:ea typeface="Cambria Math" panose="02040503050406030204" pitchFamily="18" charset="0"/>
                        <a:sym typeface="Wingdings" panose="05000000000000000000" pitchFamily="2" charset="2"/>
                      </a:rPr>
                      <m:t>𝜋</m:t>
                    </m:r>
                    <m:r>
                      <a:rPr lang="en-GB" b="0" i="1" smtClean="0">
                        <a:latin typeface="Cambria Math" panose="02040503050406030204" pitchFamily="18" charset="0"/>
                        <a:ea typeface="Cambria Math" panose="02040503050406030204" pitchFamily="18" charset="0"/>
                        <a:sym typeface="Wingdings" panose="05000000000000000000" pitchFamily="2" charset="2"/>
                      </a:rPr>
                      <m:t>𝐽</m:t>
                    </m:r>
                    <m:r>
                      <a:rPr lang="en-GB" b="0" i="1" smtClean="0">
                        <a:latin typeface="Cambria Math" panose="02040503050406030204" pitchFamily="18" charset="0"/>
                        <a:ea typeface="Cambria Math" panose="02040503050406030204" pitchFamily="18" charset="0"/>
                        <a:sym typeface="Wingdings" panose="05000000000000000000" pitchFamily="2" charset="2"/>
                      </a:rPr>
                      <m:t> </m:t>
                    </m:r>
                    <m:r>
                      <a:rPr lang="en-GB" b="0" i="0" smtClean="0">
                        <a:latin typeface="Cambria Math" panose="02040503050406030204" pitchFamily="18" charset="0"/>
                        <a:ea typeface="Cambria Math" panose="02040503050406030204" pitchFamily="18" charset="0"/>
                        <a:sym typeface="Wingdings" panose="05000000000000000000" pitchFamily="2" charset="2"/>
                      </a:rPr>
                      <m:t>, </m:t>
                    </m:r>
                  </m:oMath>
                </a14:m>
                <a:r>
                  <a:rPr lang="en-GB" dirty="0" smtClean="0">
                    <a:sym typeface="Wingdings" panose="05000000000000000000" pitchFamily="2" charset="2"/>
                  </a:rPr>
                  <a:t>we can represent the whole beam in phase space by an ellipse with a surface = </a:t>
                </a:r>
                <a14:m>
                  <m:oMath xmlns:m="http://schemas.openxmlformats.org/officeDocument/2006/math">
                    <m:r>
                      <a:rPr lang="en-GB" b="0" i="1" smtClean="0">
                        <a:latin typeface="Cambria Math" panose="02040503050406030204" pitchFamily="18" charset="0"/>
                        <a:sym typeface="Wingdings" panose="05000000000000000000" pitchFamily="2" charset="2"/>
                      </a:rPr>
                      <m:t>2</m:t>
                    </m:r>
                    <m:r>
                      <a:rPr lang="en-GB" b="0" i="1" smtClean="0">
                        <a:latin typeface="Cambria Math" panose="02040503050406030204" pitchFamily="18" charset="0"/>
                        <a:ea typeface="Cambria Math" panose="02040503050406030204" pitchFamily="18" charset="0"/>
                        <a:sym typeface="Wingdings" panose="05000000000000000000" pitchFamily="2" charset="2"/>
                      </a:rPr>
                      <m:t>𝜋</m:t>
                    </m:r>
                    <m:d>
                      <m:dPr>
                        <m:begChr m:val="⟨"/>
                        <m:endChr m:val="⟩"/>
                        <m:ctrlPr>
                          <a:rPr lang="en-GB" b="0" i="1" smtClean="0">
                            <a:latin typeface="Cambria Math" panose="02040503050406030204" pitchFamily="18" charset="0"/>
                            <a:ea typeface="Cambria Math" panose="02040503050406030204" pitchFamily="18" charset="0"/>
                            <a:sym typeface="Wingdings" panose="05000000000000000000" pitchFamily="2" charset="2"/>
                          </a:rPr>
                        </m:ctrlPr>
                      </m:dPr>
                      <m:e>
                        <m:r>
                          <a:rPr lang="en-GB" b="0" i="1" smtClean="0">
                            <a:latin typeface="Cambria Math" panose="02040503050406030204" pitchFamily="18" charset="0"/>
                            <a:ea typeface="Cambria Math" panose="02040503050406030204" pitchFamily="18" charset="0"/>
                            <a:sym typeface="Wingdings" panose="05000000000000000000" pitchFamily="2" charset="2"/>
                          </a:rPr>
                          <m:t>𝐽</m:t>
                        </m:r>
                      </m:e>
                    </m:d>
                  </m:oMath>
                </a14:m>
                <a:r>
                  <a:rPr lang="en-GB" dirty="0" smtClean="0"/>
                  <a:t>  *</a:t>
                </a:r>
                <a:br>
                  <a:rPr lang="en-GB" dirty="0" smtClean="0"/>
                </a:br>
                <a:r>
                  <a:rPr lang="en-GB" dirty="0" smtClean="0"/>
                  <a:t/>
                </a:r>
                <a:br>
                  <a:rPr lang="en-GB" dirty="0" smtClean="0"/>
                </a:br>
                <a:r>
                  <a:rPr lang="en-GB" dirty="0" smtClean="0">
                    <a:sym typeface="Wingdings" panose="05000000000000000000" pitchFamily="2" charset="2"/>
                  </a:rPr>
                  <a:t> all equations for the propagation of the phase space ellipse apply equally</a:t>
                </a:r>
                <a:br>
                  <a:rPr lang="en-GB" dirty="0" smtClean="0">
                    <a:sym typeface="Wingdings" panose="05000000000000000000" pitchFamily="2" charset="2"/>
                  </a:rPr>
                </a:br>
                <a:r>
                  <a:rPr lang="en-GB" dirty="0" smtClean="0">
                    <a:sym typeface="Wingdings" panose="05000000000000000000" pitchFamily="2" charset="2"/>
                  </a:rPr>
                  <a:t>for the whole beam</a:t>
                </a:r>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533400" y="1691928"/>
                <a:ext cx="7772400" cy="1754326"/>
              </a:xfrm>
              <a:prstGeom prst="rect">
                <a:avLst/>
              </a:prstGeom>
              <a:blipFill rotWithShape="0">
                <a:blip r:embed="rId2"/>
                <a:stretch>
                  <a:fillRect l="-706" t="-2787" r="-78" b="-4878"/>
                </a:stretch>
              </a:blipFill>
            </p:spPr>
            <p:txBody>
              <a:bodyPr/>
              <a:lstStyle/>
              <a:p>
                <a:r>
                  <a:rPr lang="en-GB">
                    <a:noFill/>
                  </a:rPr>
                  <a:t> </a:t>
                </a:r>
              </a:p>
            </p:txBody>
          </p:sp>
        </mc:Fallback>
      </mc:AlternateContent>
      <p:sp>
        <p:nvSpPr>
          <p:cNvPr id="10" name="TextBox 9"/>
          <p:cNvSpPr txBox="1"/>
          <p:nvPr/>
        </p:nvSpPr>
        <p:spPr>
          <a:xfrm>
            <a:off x="533400" y="3417679"/>
            <a:ext cx="7772400" cy="584775"/>
          </a:xfrm>
          <a:prstGeom prst="rect">
            <a:avLst/>
          </a:prstGeom>
          <a:solidFill>
            <a:srgbClr val="FFFF00"/>
          </a:solidFill>
        </p:spPr>
        <p:txBody>
          <a:bodyPr wrap="square" rtlCol="0">
            <a:spAutoFit/>
          </a:bodyPr>
          <a:lstStyle/>
          <a:p>
            <a:pPr algn="ctr"/>
            <a:r>
              <a:rPr lang="en-GB" sz="1600" dirty="0">
                <a:sym typeface="Wingdings" panose="05000000000000000000" pitchFamily="2" charset="2"/>
              </a:rPr>
              <a:t>!!! In case we talk about a single particle, the ellipse we draw is </a:t>
            </a:r>
            <a:r>
              <a:rPr lang="en-GB" sz="1600" dirty="0" smtClean="0">
                <a:sym typeface="Wingdings" panose="05000000000000000000" pitchFamily="2" charset="2"/>
              </a:rPr>
              <a:t>“empty” </a:t>
            </a:r>
            <a:r>
              <a:rPr lang="en-GB" sz="1600" dirty="0">
                <a:sym typeface="Wingdings" panose="05000000000000000000" pitchFamily="2" charset="2"/>
              </a:rPr>
              <a:t>and </a:t>
            </a:r>
            <a:r>
              <a:rPr lang="en-GB" sz="1600" dirty="0" smtClean="0">
                <a:sym typeface="Wingdings" panose="05000000000000000000" pitchFamily="2" charset="2"/>
              </a:rPr>
              <a:t>any </a:t>
            </a:r>
            <a:r>
              <a:rPr lang="en-GB" sz="1600" dirty="0">
                <a:sym typeface="Wingdings" panose="05000000000000000000" pitchFamily="2" charset="2"/>
              </a:rPr>
              <a:t>particle moves from one point to another; if we consider a beam, the ellipse is full of particles!!!</a:t>
            </a:r>
            <a:endParaRPr lang="en-GB" sz="1600" dirty="0"/>
          </a:p>
        </p:txBody>
      </p:sp>
      <mc:AlternateContent xmlns:mc="http://schemas.openxmlformats.org/markup-compatibility/2006" xmlns:a14="http://schemas.microsoft.com/office/drawing/2010/main">
        <mc:Choice Requires="a14">
          <p:sp>
            <p:nvSpPr>
              <p:cNvPr id="11" name="TextBox 10"/>
              <p:cNvSpPr txBox="1"/>
              <p:nvPr/>
            </p:nvSpPr>
            <p:spPr>
              <a:xfrm>
                <a:off x="533400" y="4295089"/>
                <a:ext cx="7696200" cy="209454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There are several different definitions of the emittance </a:t>
                </a:r>
                <a:r>
                  <a:rPr lang="el-GR" dirty="0" smtClean="0"/>
                  <a:t>ε</a:t>
                </a:r>
                <a:r>
                  <a:rPr lang="en-GB" dirty="0" smtClean="0"/>
                  <a:t>, also different normalization factors. This depends on the accelerator type, but the above definition describes best the physics.</a:t>
                </a:r>
              </a:p>
              <a:p>
                <a:pPr marL="285750" indent="-285750" algn="ctr">
                  <a:buFont typeface="Arial" panose="020B0604020202020204" pitchFamily="34" charset="0"/>
                  <a:buChar char="•"/>
                </a:pPr>
                <a:r>
                  <a:rPr lang="en-GB" dirty="0" smtClean="0">
                    <a:solidFill>
                      <a:srgbClr val="0203F9"/>
                    </a:solidFill>
                  </a:rPr>
                  <a:t>Another often used definition is called RMS emittance</a:t>
                </a:r>
                <a:br>
                  <a:rPr lang="en-GB" dirty="0" smtClean="0">
                    <a:solidFill>
                      <a:srgbClr val="0203F9"/>
                    </a:solidFill>
                  </a:rPr>
                </a:br>
                <a14:m>
                  <m:oMath xmlns:m="http://schemas.openxmlformats.org/officeDocument/2006/math">
                    <m:r>
                      <a:rPr lang="en-GB" b="0" i="0" smtClean="0">
                        <a:solidFill>
                          <a:srgbClr val="0203F9"/>
                        </a:solidFill>
                        <a:latin typeface="Cambria Math" panose="02040503050406030204" pitchFamily="18" charset="0"/>
                        <a:ea typeface="Cambria Math" panose="02040503050406030204" pitchFamily="18" charset="0"/>
                      </a:rPr>
                      <m:t> </m:t>
                    </m:r>
                    <m:r>
                      <a:rPr lang="en-GB" i="1" smtClean="0">
                        <a:solidFill>
                          <a:srgbClr val="0203F9"/>
                        </a:solidFill>
                        <a:latin typeface="Cambria Math" panose="02040503050406030204" pitchFamily="18" charset="0"/>
                        <a:ea typeface="Cambria Math" panose="02040503050406030204" pitchFamily="18" charset="0"/>
                      </a:rPr>
                      <m:t>𝜀</m:t>
                    </m:r>
                    <m:r>
                      <a:rPr lang="en-GB" b="0" i="1" smtClean="0">
                        <a:solidFill>
                          <a:srgbClr val="0203F9"/>
                        </a:solidFill>
                        <a:latin typeface="Cambria Math" panose="02040503050406030204" pitchFamily="18" charset="0"/>
                        <a:ea typeface="Cambria Math" panose="02040503050406030204" pitchFamily="18" charset="0"/>
                      </a:rPr>
                      <m:t>=</m:t>
                    </m:r>
                    <m:r>
                      <a:rPr lang="en-GB" b="0" i="1" smtClean="0">
                        <a:solidFill>
                          <a:srgbClr val="0203F9"/>
                        </a:solidFill>
                        <a:latin typeface="Cambria Math" panose="02040503050406030204" pitchFamily="18" charset="0"/>
                        <a:ea typeface="Cambria Math" panose="02040503050406030204" pitchFamily="18" charset="0"/>
                      </a:rPr>
                      <m:t>𝑐𝑜𝑛𝑠𝑡</m:t>
                    </m:r>
                    <m:r>
                      <a:rPr lang="en-GB" b="0" i="1" smtClean="0">
                        <a:solidFill>
                          <a:srgbClr val="0203F9"/>
                        </a:solidFill>
                        <a:latin typeface="Cambria Math" panose="02040503050406030204" pitchFamily="18" charset="0"/>
                        <a:ea typeface="Cambria Math" panose="02040503050406030204" pitchFamily="18" charset="0"/>
                      </a:rPr>
                      <m:t>∗</m:t>
                    </m:r>
                    <m:d>
                      <m:dPr>
                        <m:begChr m:val="⟨"/>
                        <m:endChr m:val="⟩"/>
                        <m:ctrlPr>
                          <a:rPr lang="en-GB" b="0" i="1" smtClean="0">
                            <a:solidFill>
                              <a:srgbClr val="0203F9"/>
                            </a:solidFill>
                            <a:latin typeface="Cambria Math" panose="02040503050406030204" pitchFamily="18" charset="0"/>
                            <a:ea typeface="Cambria Math" panose="02040503050406030204" pitchFamily="18" charset="0"/>
                          </a:rPr>
                        </m:ctrlPr>
                      </m:dPr>
                      <m:e>
                        <m:sSup>
                          <m:sSupPr>
                            <m:ctrlPr>
                              <a:rPr lang="en-GB" b="0" i="1" smtClean="0">
                                <a:solidFill>
                                  <a:srgbClr val="0203F9"/>
                                </a:solidFill>
                                <a:latin typeface="Cambria Math" panose="02040503050406030204" pitchFamily="18" charset="0"/>
                                <a:ea typeface="Cambria Math" panose="02040503050406030204" pitchFamily="18" charset="0"/>
                              </a:rPr>
                            </m:ctrlPr>
                          </m:sSupPr>
                          <m:e>
                            <m:r>
                              <a:rPr lang="en-GB" b="0" i="1" smtClean="0">
                                <a:solidFill>
                                  <a:srgbClr val="0203F9"/>
                                </a:solidFill>
                                <a:latin typeface="Cambria Math" panose="02040503050406030204" pitchFamily="18" charset="0"/>
                                <a:ea typeface="Cambria Math" panose="02040503050406030204" pitchFamily="18" charset="0"/>
                              </a:rPr>
                              <m:t>𝑥</m:t>
                            </m:r>
                          </m:e>
                          <m:sup>
                            <m:r>
                              <a:rPr lang="en-GB" b="0" i="1" smtClean="0">
                                <a:solidFill>
                                  <a:srgbClr val="0203F9"/>
                                </a:solidFill>
                                <a:latin typeface="Cambria Math" panose="02040503050406030204" pitchFamily="18" charset="0"/>
                                <a:ea typeface="Cambria Math" panose="02040503050406030204" pitchFamily="18" charset="0"/>
                              </a:rPr>
                              <m:t>2</m:t>
                            </m:r>
                          </m:sup>
                        </m:sSup>
                      </m:e>
                    </m:d>
                    <m:d>
                      <m:dPr>
                        <m:begChr m:val="⟨"/>
                        <m:endChr m:val="⟩"/>
                        <m:ctrlPr>
                          <a:rPr lang="en-GB" b="0" i="1" smtClean="0">
                            <a:solidFill>
                              <a:srgbClr val="0203F9"/>
                            </a:solidFill>
                            <a:latin typeface="Cambria Math" panose="02040503050406030204" pitchFamily="18" charset="0"/>
                            <a:ea typeface="Cambria Math" panose="02040503050406030204" pitchFamily="18" charset="0"/>
                          </a:rPr>
                        </m:ctrlPr>
                      </m:dPr>
                      <m:e>
                        <m:sSup>
                          <m:sSupPr>
                            <m:ctrlPr>
                              <a:rPr lang="en-GB" b="0" i="1" smtClean="0">
                                <a:solidFill>
                                  <a:srgbClr val="0203F9"/>
                                </a:solidFill>
                                <a:latin typeface="Cambria Math" panose="02040503050406030204" pitchFamily="18" charset="0"/>
                                <a:ea typeface="Cambria Math" panose="02040503050406030204" pitchFamily="18" charset="0"/>
                              </a:rPr>
                            </m:ctrlPr>
                          </m:sSupPr>
                          <m:e>
                            <m:r>
                              <a:rPr lang="en-GB" b="0" i="1" smtClean="0">
                                <a:solidFill>
                                  <a:srgbClr val="0203F9"/>
                                </a:solidFill>
                                <a:latin typeface="Cambria Math" panose="02040503050406030204" pitchFamily="18" charset="0"/>
                                <a:ea typeface="Cambria Math" panose="02040503050406030204" pitchFamily="18" charset="0"/>
                              </a:rPr>
                              <m:t>𝑝</m:t>
                            </m:r>
                          </m:e>
                          <m:sup>
                            <m:r>
                              <a:rPr lang="en-GB" b="0" i="1" smtClean="0">
                                <a:solidFill>
                                  <a:srgbClr val="0203F9"/>
                                </a:solidFill>
                                <a:latin typeface="Cambria Math" panose="02040503050406030204" pitchFamily="18" charset="0"/>
                                <a:ea typeface="Cambria Math" panose="02040503050406030204" pitchFamily="18" charset="0"/>
                              </a:rPr>
                              <m:t>2</m:t>
                            </m:r>
                          </m:sup>
                        </m:sSup>
                      </m:e>
                    </m:d>
                    <m:r>
                      <a:rPr lang="en-GB" b="0" i="1" smtClean="0">
                        <a:solidFill>
                          <a:srgbClr val="0203F9"/>
                        </a:solidFill>
                        <a:latin typeface="Cambria Math" panose="02040503050406030204" pitchFamily="18" charset="0"/>
                        <a:ea typeface="Cambria Math" panose="02040503050406030204" pitchFamily="18" charset="0"/>
                      </a:rPr>
                      <m:t>−</m:t>
                    </m:r>
                    <m:sSup>
                      <m:sSupPr>
                        <m:ctrlPr>
                          <a:rPr lang="en-GB" b="0" i="1" smtClean="0">
                            <a:solidFill>
                              <a:srgbClr val="0203F9"/>
                            </a:solidFill>
                            <a:latin typeface="Cambria Math" panose="02040503050406030204" pitchFamily="18" charset="0"/>
                            <a:ea typeface="Cambria Math" panose="02040503050406030204" pitchFamily="18" charset="0"/>
                          </a:rPr>
                        </m:ctrlPr>
                      </m:sSupPr>
                      <m:e>
                        <m:d>
                          <m:dPr>
                            <m:begChr m:val="⟨"/>
                            <m:endChr m:val="⟩"/>
                            <m:ctrlPr>
                              <a:rPr lang="en-GB" b="0" i="1" smtClean="0">
                                <a:solidFill>
                                  <a:srgbClr val="0203F9"/>
                                </a:solidFill>
                                <a:latin typeface="Cambria Math" panose="02040503050406030204" pitchFamily="18" charset="0"/>
                                <a:ea typeface="Cambria Math" panose="02040503050406030204" pitchFamily="18" charset="0"/>
                              </a:rPr>
                            </m:ctrlPr>
                          </m:dPr>
                          <m:e>
                            <m:r>
                              <a:rPr lang="en-GB" b="0" i="1" smtClean="0">
                                <a:solidFill>
                                  <a:srgbClr val="0203F9"/>
                                </a:solidFill>
                                <a:latin typeface="Cambria Math" panose="02040503050406030204" pitchFamily="18" charset="0"/>
                                <a:ea typeface="Cambria Math" panose="02040503050406030204" pitchFamily="18" charset="0"/>
                              </a:rPr>
                              <m:t>𝑥𝑝</m:t>
                            </m:r>
                          </m:e>
                        </m:d>
                      </m:e>
                      <m:sup>
                        <m:r>
                          <a:rPr lang="en-GB" b="0" i="1" smtClean="0">
                            <a:solidFill>
                              <a:srgbClr val="0203F9"/>
                            </a:solidFill>
                            <a:latin typeface="Cambria Math" panose="02040503050406030204" pitchFamily="18" charset="0"/>
                            <a:ea typeface="Cambria Math" panose="02040503050406030204" pitchFamily="18" charset="0"/>
                          </a:rPr>
                          <m:t>2</m:t>
                        </m:r>
                      </m:sup>
                    </m:sSup>
                  </m:oMath>
                </a14:m>
                <a:r>
                  <a:rPr lang="en-GB" dirty="0" smtClean="0">
                    <a:solidFill>
                      <a:srgbClr val="0203F9"/>
                    </a:solidFill>
                  </a:rPr>
                  <a:t>     or </a:t>
                </a:r>
                <a14:m>
                  <m:oMath xmlns:m="http://schemas.openxmlformats.org/officeDocument/2006/math">
                    <m:r>
                      <a:rPr lang="en-GB" b="0" i="0" smtClean="0">
                        <a:solidFill>
                          <a:srgbClr val="0203F9"/>
                        </a:solidFill>
                        <a:latin typeface="Cambria Math" panose="02040503050406030204" pitchFamily="18" charset="0"/>
                        <a:ea typeface="Cambria Math" panose="02040503050406030204" pitchFamily="18" charset="0"/>
                      </a:rPr>
                      <m:t>   </m:t>
                    </m:r>
                    <m:r>
                      <a:rPr lang="en-GB" i="1">
                        <a:solidFill>
                          <a:srgbClr val="0203F9"/>
                        </a:solidFill>
                        <a:latin typeface="Cambria Math" panose="02040503050406030204" pitchFamily="18" charset="0"/>
                        <a:ea typeface="Cambria Math" panose="02040503050406030204" pitchFamily="18" charset="0"/>
                      </a:rPr>
                      <m:t>𝜀</m:t>
                    </m:r>
                    <m:r>
                      <a:rPr lang="en-GB" i="1">
                        <a:solidFill>
                          <a:srgbClr val="0203F9"/>
                        </a:solidFill>
                        <a:latin typeface="Cambria Math" panose="02040503050406030204" pitchFamily="18" charset="0"/>
                        <a:ea typeface="Cambria Math" panose="02040503050406030204" pitchFamily="18" charset="0"/>
                      </a:rPr>
                      <m:t>=</m:t>
                    </m:r>
                    <m:r>
                      <a:rPr lang="en-GB" i="1">
                        <a:solidFill>
                          <a:srgbClr val="0203F9"/>
                        </a:solidFill>
                        <a:latin typeface="Cambria Math" panose="02040503050406030204" pitchFamily="18" charset="0"/>
                        <a:ea typeface="Cambria Math" panose="02040503050406030204" pitchFamily="18" charset="0"/>
                      </a:rPr>
                      <m:t>𝑐𝑜𝑛𝑠𝑡</m:t>
                    </m:r>
                    <m:r>
                      <a:rPr lang="en-GB" i="1">
                        <a:solidFill>
                          <a:srgbClr val="0203F9"/>
                        </a:solidFill>
                        <a:latin typeface="Cambria Math" panose="02040503050406030204" pitchFamily="18" charset="0"/>
                        <a:ea typeface="Cambria Math" panose="02040503050406030204" pitchFamily="18" charset="0"/>
                      </a:rPr>
                      <m:t>∗</m:t>
                    </m:r>
                    <m:d>
                      <m:dPr>
                        <m:begChr m:val="⟨"/>
                        <m:endChr m:val="⟩"/>
                        <m:ctrlPr>
                          <a:rPr lang="en-GB" i="1">
                            <a:solidFill>
                              <a:srgbClr val="0203F9"/>
                            </a:solidFill>
                            <a:latin typeface="Cambria Math" panose="02040503050406030204" pitchFamily="18" charset="0"/>
                            <a:ea typeface="Cambria Math" panose="02040503050406030204" pitchFamily="18" charset="0"/>
                          </a:rPr>
                        </m:ctrlPr>
                      </m:dPr>
                      <m:e>
                        <m:sSup>
                          <m:sSupPr>
                            <m:ctrlPr>
                              <a:rPr lang="en-GB" i="1">
                                <a:solidFill>
                                  <a:srgbClr val="0203F9"/>
                                </a:solidFill>
                                <a:latin typeface="Cambria Math" panose="02040503050406030204" pitchFamily="18" charset="0"/>
                                <a:ea typeface="Cambria Math" panose="02040503050406030204" pitchFamily="18" charset="0"/>
                              </a:rPr>
                            </m:ctrlPr>
                          </m:sSupPr>
                          <m:e>
                            <m:r>
                              <a:rPr lang="en-GB" i="1">
                                <a:solidFill>
                                  <a:srgbClr val="0203F9"/>
                                </a:solidFill>
                                <a:latin typeface="Cambria Math" panose="02040503050406030204" pitchFamily="18" charset="0"/>
                                <a:ea typeface="Cambria Math" panose="02040503050406030204" pitchFamily="18" charset="0"/>
                              </a:rPr>
                              <m:t>𝑥</m:t>
                            </m:r>
                          </m:e>
                          <m:sup>
                            <m:r>
                              <a:rPr lang="en-GB" i="1">
                                <a:solidFill>
                                  <a:srgbClr val="0203F9"/>
                                </a:solidFill>
                                <a:latin typeface="Cambria Math" panose="02040503050406030204" pitchFamily="18" charset="0"/>
                                <a:ea typeface="Cambria Math" panose="02040503050406030204" pitchFamily="18" charset="0"/>
                              </a:rPr>
                              <m:t>2</m:t>
                            </m:r>
                          </m:sup>
                        </m:sSup>
                      </m:e>
                    </m:d>
                    <m:d>
                      <m:dPr>
                        <m:begChr m:val="⟨"/>
                        <m:endChr m:val="⟩"/>
                        <m:ctrlPr>
                          <a:rPr lang="en-GB" i="1">
                            <a:solidFill>
                              <a:srgbClr val="0203F9"/>
                            </a:solidFill>
                            <a:latin typeface="Cambria Math" panose="02040503050406030204" pitchFamily="18" charset="0"/>
                            <a:ea typeface="Cambria Math" panose="02040503050406030204" pitchFamily="18" charset="0"/>
                          </a:rPr>
                        </m:ctrlPr>
                      </m:dPr>
                      <m:e>
                        <m:sSup>
                          <m:sSupPr>
                            <m:ctrlPr>
                              <a:rPr lang="en-GB" i="1">
                                <a:solidFill>
                                  <a:srgbClr val="0203F9"/>
                                </a:solidFill>
                                <a:latin typeface="Cambria Math" panose="02040503050406030204" pitchFamily="18" charset="0"/>
                                <a:ea typeface="Cambria Math" panose="02040503050406030204" pitchFamily="18" charset="0"/>
                              </a:rPr>
                            </m:ctrlPr>
                          </m:sSupPr>
                          <m:e>
                            <m:r>
                              <a:rPr lang="en-GB" b="0" i="1" smtClean="0">
                                <a:solidFill>
                                  <a:srgbClr val="0203F9"/>
                                </a:solidFill>
                                <a:latin typeface="Cambria Math" panose="02040503050406030204" pitchFamily="18" charset="0"/>
                                <a:ea typeface="Cambria Math" panose="02040503050406030204" pitchFamily="18" charset="0"/>
                              </a:rPr>
                              <m:t>𝑥</m:t>
                            </m:r>
                            <m:r>
                              <a:rPr lang="en-GB" b="0" i="1" smtClean="0">
                                <a:solidFill>
                                  <a:srgbClr val="0203F9"/>
                                </a:solidFill>
                                <a:latin typeface="Cambria Math" panose="02040503050406030204" pitchFamily="18" charset="0"/>
                                <a:ea typeface="Cambria Math" panose="02040503050406030204" pitchFamily="18" charset="0"/>
                              </a:rPr>
                              <m:t>′</m:t>
                            </m:r>
                          </m:e>
                          <m:sup>
                            <m:r>
                              <a:rPr lang="en-GB" i="1">
                                <a:solidFill>
                                  <a:srgbClr val="0203F9"/>
                                </a:solidFill>
                                <a:latin typeface="Cambria Math" panose="02040503050406030204" pitchFamily="18" charset="0"/>
                                <a:ea typeface="Cambria Math" panose="02040503050406030204" pitchFamily="18" charset="0"/>
                              </a:rPr>
                              <m:t>2</m:t>
                            </m:r>
                          </m:sup>
                        </m:sSup>
                      </m:e>
                    </m:d>
                    <m:r>
                      <a:rPr lang="en-GB" i="1">
                        <a:solidFill>
                          <a:srgbClr val="0203F9"/>
                        </a:solidFill>
                        <a:latin typeface="Cambria Math" panose="02040503050406030204" pitchFamily="18" charset="0"/>
                        <a:ea typeface="Cambria Math" panose="02040503050406030204" pitchFamily="18" charset="0"/>
                      </a:rPr>
                      <m:t>−</m:t>
                    </m:r>
                    <m:sSup>
                      <m:sSupPr>
                        <m:ctrlPr>
                          <a:rPr lang="en-GB" i="1">
                            <a:solidFill>
                              <a:srgbClr val="0203F9"/>
                            </a:solidFill>
                            <a:latin typeface="Cambria Math" panose="02040503050406030204" pitchFamily="18" charset="0"/>
                            <a:ea typeface="Cambria Math" panose="02040503050406030204" pitchFamily="18" charset="0"/>
                          </a:rPr>
                        </m:ctrlPr>
                      </m:sSupPr>
                      <m:e>
                        <m:d>
                          <m:dPr>
                            <m:begChr m:val="⟨"/>
                            <m:endChr m:val="⟩"/>
                            <m:ctrlPr>
                              <a:rPr lang="en-GB" i="1">
                                <a:solidFill>
                                  <a:srgbClr val="0203F9"/>
                                </a:solidFill>
                                <a:latin typeface="Cambria Math" panose="02040503050406030204" pitchFamily="18" charset="0"/>
                                <a:ea typeface="Cambria Math" panose="02040503050406030204" pitchFamily="18" charset="0"/>
                              </a:rPr>
                            </m:ctrlPr>
                          </m:dPr>
                          <m:e>
                            <m:r>
                              <a:rPr lang="en-GB" i="1">
                                <a:solidFill>
                                  <a:srgbClr val="0203F9"/>
                                </a:solidFill>
                                <a:latin typeface="Cambria Math" panose="02040503050406030204" pitchFamily="18" charset="0"/>
                                <a:ea typeface="Cambria Math" panose="02040503050406030204" pitchFamily="18" charset="0"/>
                              </a:rPr>
                              <m:t>𝑥</m:t>
                            </m:r>
                            <m:r>
                              <a:rPr lang="en-GB" b="0" i="1" smtClean="0">
                                <a:solidFill>
                                  <a:srgbClr val="0203F9"/>
                                </a:solidFill>
                                <a:latin typeface="Cambria Math" panose="02040503050406030204" pitchFamily="18" charset="0"/>
                                <a:ea typeface="Cambria Math" panose="02040503050406030204" pitchFamily="18" charset="0"/>
                              </a:rPr>
                              <m:t>𝑥</m:t>
                            </m:r>
                            <m:r>
                              <a:rPr lang="en-GB" b="0" i="1" smtClean="0">
                                <a:solidFill>
                                  <a:srgbClr val="0203F9"/>
                                </a:solidFill>
                                <a:latin typeface="Cambria Math" panose="02040503050406030204" pitchFamily="18" charset="0"/>
                                <a:ea typeface="Cambria Math" panose="02040503050406030204" pitchFamily="18" charset="0"/>
                              </a:rPr>
                              <m:t>′</m:t>
                            </m:r>
                          </m:e>
                        </m:d>
                      </m:e>
                      <m:sup>
                        <m:r>
                          <a:rPr lang="en-GB" i="1">
                            <a:solidFill>
                              <a:srgbClr val="0203F9"/>
                            </a:solidFill>
                            <a:latin typeface="Cambria Math" panose="02040503050406030204" pitchFamily="18" charset="0"/>
                            <a:ea typeface="Cambria Math" panose="02040503050406030204" pitchFamily="18" charset="0"/>
                          </a:rPr>
                          <m:t>2</m:t>
                        </m:r>
                      </m:sup>
                    </m:sSup>
                  </m:oMath>
                </a14:m>
                <a:r>
                  <a:rPr lang="en-GB" dirty="0" smtClean="0"/>
                  <a:t/>
                </a:r>
                <a:br>
                  <a:rPr lang="en-GB" dirty="0" smtClean="0"/>
                </a:br>
                <a:r>
                  <a:rPr lang="en-GB" dirty="0" smtClean="0">
                    <a:solidFill>
                      <a:srgbClr val="FF0000"/>
                    </a:solidFill>
                  </a:rPr>
                  <a:t>attention: the first definition describes well the physics, the second describes  what we eventually can measure</a:t>
                </a:r>
                <a:endParaRPr lang="en-GB" dirty="0">
                  <a:solidFill>
                    <a:srgbClr val="FF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533400" y="4295089"/>
                <a:ext cx="7696200" cy="2094548"/>
              </a:xfrm>
              <a:prstGeom prst="rect">
                <a:avLst/>
              </a:prstGeom>
              <a:blipFill rotWithShape="0">
                <a:blip r:embed="rId3"/>
                <a:stretch>
                  <a:fillRect l="-555" t="-1749" r="-1426" b="-875"/>
                </a:stretch>
              </a:blipFill>
            </p:spPr>
            <p:txBody>
              <a:bodyPr/>
              <a:lstStyle/>
              <a:p>
                <a:r>
                  <a:rPr lang="en-GB">
                    <a:noFill/>
                  </a:rPr>
                  <a:t> </a:t>
                </a:r>
              </a:p>
            </p:txBody>
          </p:sp>
        </mc:Fallback>
      </mc:AlternateContent>
      <p:sp>
        <p:nvSpPr>
          <p:cNvPr id="12" name="TextBox 11"/>
          <p:cNvSpPr txBox="1"/>
          <p:nvPr/>
        </p:nvSpPr>
        <p:spPr>
          <a:xfrm>
            <a:off x="381000" y="4197627"/>
            <a:ext cx="533400" cy="584775"/>
          </a:xfrm>
          <a:prstGeom prst="rect">
            <a:avLst/>
          </a:prstGeom>
          <a:noFill/>
        </p:spPr>
        <p:txBody>
          <a:bodyPr wrap="square" rtlCol="0">
            <a:spAutoFit/>
          </a:bodyPr>
          <a:lstStyle/>
          <a:p>
            <a:r>
              <a:rPr lang="en-GB" sz="3200" dirty="0"/>
              <a:t>*</a:t>
            </a:r>
          </a:p>
        </p:txBody>
      </p:sp>
    </p:spTree>
    <p:extLst>
      <p:ext uri="{BB962C8B-B14F-4D97-AF65-F5344CB8AC3E}">
        <p14:creationId xmlns:p14="http://schemas.microsoft.com/office/powerpoint/2010/main" val="103526022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smtClean="0"/>
              <a:t>RMS emittance</a:t>
            </a:r>
            <a:endParaRPr lang="en-US" dirty="0"/>
          </a:p>
        </p:txBody>
      </p:sp>
      <p:grpSp>
        <p:nvGrpSpPr>
          <p:cNvPr id="5" name="Group 4"/>
          <p:cNvGrpSpPr>
            <a:grpSpLocks noChangeAspect="1"/>
          </p:cNvGrpSpPr>
          <p:nvPr/>
        </p:nvGrpSpPr>
        <p:grpSpPr bwMode="auto">
          <a:xfrm>
            <a:off x="107504" y="1124744"/>
            <a:ext cx="4554115" cy="3888432"/>
            <a:chOff x="1519" y="826"/>
            <a:chExt cx="2586" cy="2208"/>
          </a:xfrm>
        </p:grpSpPr>
        <p:sp>
          <p:nvSpPr>
            <p:cNvPr id="6" name="AutoShape 3"/>
            <p:cNvSpPr>
              <a:spLocks noChangeAspect="1" noChangeArrowheads="1" noTextEdit="1"/>
            </p:cNvSpPr>
            <p:nvPr/>
          </p:nvSpPr>
          <p:spPr bwMode="auto">
            <a:xfrm>
              <a:off x="1519" y="826"/>
              <a:ext cx="2586" cy="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1946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9" y="826"/>
              <a:ext cx="2585" cy="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Ovale 7"/>
          <p:cNvSpPr/>
          <p:nvPr/>
        </p:nvSpPr>
        <p:spPr>
          <a:xfrm rot="19360592">
            <a:off x="1662157" y="2674468"/>
            <a:ext cx="1717133" cy="720080"/>
          </a:xfrm>
          <a:prstGeom prst="ellipse">
            <a:avLst/>
          </a:prstGeom>
          <a:solidFill>
            <a:srgbClr val="C0504D">
              <a:alpha val="27059"/>
            </a:srgb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Ovale 11"/>
          <p:cNvSpPr/>
          <p:nvPr/>
        </p:nvSpPr>
        <p:spPr>
          <a:xfrm rot="19195762">
            <a:off x="1139296" y="2674468"/>
            <a:ext cx="2762853" cy="720080"/>
          </a:xfrm>
          <a:prstGeom prst="ellipse">
            <a:avLst/>
          </a:prstGeom>
          <a:solidFill>
            <a:srgbClr val="C0504D">
              <a:alpha val="27059"/>
            </a:srgb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13" name="Gruppo 12"/>
          <p:cNvGrpSpPr/>
          <p:nvPr/>
        </p:nvGrpSpPr>
        <p:grpSpPr>
          <a:xfrm>
            <a:off x="4355976" y="1655361"/>
            <a:ext cx="4926770" cy="2637735"/>
            <a:chOff x="4427984" y="2420888"/>
            <a:chExt cx="4926770" cy="2637735"/>
          </a:xfrm>
        </p:grpSpPr>
        <p:pic>
          <p:nvPicPr>
            <p:cNvPr id="10"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27984" y="2420888"/>
              <a:ext cx="4926770" cy="1947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673998" y="4149080"/>
              <a:ext cx="4449384" cy="909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7694" y="5208876"/>
            <a:ext cx="6153150" cy="1098550"/>
          </a:xfrm>
          <a:prstGeom prst="rect">
            <a:avLst/>
          </a:prstGeom>
          <a:noFill/>
          <a:ln w="381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709812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smtClean="0"/>
              <a:t>Importance of RMS emittance</a:t>
            </a:r>
            <a:endParaRPr lang="en-US" dirty="0"/>
          </a:p>
        </p:txBody>
      </p:sp>
      <p:pic>
        <p:nvPicPr>
          <p:cNvPr id="3074" name="Picture 2"/>
          <p:cNvPicPr>
            <a:picLocks noChangeAspect="1" noChangeArrowheads="1"/>
          </p:cNvPicPr>
          <p:nvPr/>
        </p:nvPicPr>
        <p:blipFill>
          <a:blip r:embed="rId2">
            <a:lum bright="-7000" contrast="8000"/>
            <a:extLst>
              <a:ext uri="{28A0092B-C50C-407E-A947-70E740481C1C}">
                <a14:useLocalDpi xmlns:a14="http://schemas.microsoft.com/office/drawing/2010/main" val="0"/>
              </a:ext>
            </a:extLst>
          </a:blip>
          <a:srcRect/>
          <a:stretch>
            <a:fillRect/>
          </a:stretch>
        </p:blipFill>
        <p:spPr bwMode="auto">
          <a:xfrm>
            <a:off x="1619672" y="1124744"/>
            <a:ext cx="5569034" cy="2232248"/>
          </a:xfrm>
          <a:prstGeom prst="rect">
            <a:avLst/>
          </a:prstGeom>
          <a:noFill/>
          <a:ln>
            <a:noFill/>
          </a:ln>
          <a:effectLst/>
          <a:scene3d>
            <a:camera prst="perspectiveAbove"/>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457176" y="5085184"/>
            <a:ext cx="8363295" cy="92333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Even </a:t>
            </a:r>
            <a:r>
              <a:rPr kumimoji="0" lang="en-US" sz="1800" b="0" i="0" u="none" strike="noStrike" kern="1200" cap="none" spc="0" normalizeH="0" baseline="0" noProof="0" dirty="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when the phase-space area </a:t>
            </a:r>
            <a:r>
              <a:rPr kumimoji="0" lang="en-US" sz="1800" b="0" i="0" u="none" strike="noStrike" kern="1200" cap="none" spc="0" normalizeH="0" baseline="0" noProof="0" dirty="0" smtClean="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is zero</a:t>
            </a:r>
            <a:r>
              <a:rPr kumimoji="0" lang="en-US" sz="1800" b="0" i="0" u="none" strike="noStrike" kern="1200" cap="none" spc="0" normalizeH="0" baseline="0" noProof="0" dirty="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 if the distribution lies on a curved line its </a:t>
            </a:r>
            <a:r>
              <a:rPr kumimoji="0" lang="en-US" sz="1800" b="0" i="0" u="none" strike="noStrike" kern="1200" cap="none" spc="0" normalizeH="0" baseline="0" noProof="0" dirty="0" err="1">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rms</a:t>
            </a:r>
            <a:r>
              <a:rPr kumimoji="0" lang="en-US" sz="1800" b="0" i="0" u="none" strike="noStrike" kern="1200" cap="none" spc="0" normalizeH="0" baseline="0" noProof="0" dirty="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 emittance is not zero</a:t>
            </a:r>
            <a:r>
              <a:rPr kumimoji="0" lang="en-US" sz="1800" b="0" i="0" u="none" strike="noStrike" kern="1200" cap="none" spc="0" normalizeH="0" baseline="0" noProof="0" dirty="0" smtClean="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RMS emittance is not an invariant for Hamiltonian with non linear terms. </a:t>
            </a:r>
            <a:endParaRPr kumimoji="0" lang="en-US" sz="1800" b="0" i="0" u="none" strike="noStrike" kern="1200" cap="none" spc="0" normalizeH="0" baseline="0" noProof="0" dirty="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nvGrpSpPr>
          <p:cNvPr id="5" name="Group 4"/>
          <p:cNvGrpSpPr>
            <a:grpSpLocks noChangeAspect="1"/>
          </p:cNvGrpSpPr>
          <p:nvPr/>
        </p:nvGrpSpPr>
        <p:grpSpPr bwMode="auto">
          <a:xfrm>
            <a:off x="3705689" y="3192483"/>
            <a:ext cx="1397000" cy="584200"/>
            <a:chOff x="796" y="1980"/>
            <a:chExt cx="880" cy="368"/>
          </a:xfrm>
        </p:grpSpPr>
        <p:sp>
          <p:nvSpPr>
            <p:cNvPr id="6" name="AutoShape 3"/>
            <p:cNvSpPr>
              <a:spLocks noChangeAspect="1" noChangeArrowheads="1" noTextEdit="1"/>
            </p:cNvSpPr>
            <p:nvPr/>
          </p:nvSpPr>
          <p:spPr bwMode="auto">
            <a:xfrm>
              <a:off x="796" y="1980"/>
              <a:ext cx="880"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 y="1980"/>
              <a:ext cx="879"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Group 12"/>
          <p:cNvGrpSpPr>
            <a:grpSpLocks noChangeAspect="1"/>
          </p:cNvGrpSpPr>
          <p:nvPr/>
        </p:nvGrpSpPr>
        <p:grpSpPr bwMode="auto">
          <a:xfrm>
            <a:off x="5743333" y="3771921"/>
            <a:ext cx="2708795" cy="1173274"/>
            <a:chOff x="3487" y="2342"/>
            <a:chExt cx="1847" cy="800"/>
          </a:xfrm>
        </p:grpSpPr>
        <p:sp>
          <p:nvSpPr>
            <p:cNvPr id="12" name="AutoShape 11"/>
            <p:cNvSpPr>
              <a:spLocks noChangeAspect="1" noChangeArrowheads="1" noTextEdit="1"/>
            </p:cNvSpPr>
            <p:nvPr/>
          </p:nvSpPr>
          <p:spPr bwMode="auto">
            <a:xfrm>
              <a:off x="3487" y="2342"/>
              <a:ext cx="1847" cy="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513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7" y="2342"/>
              <a:ext cx="1849" cy="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 4"/>
          <p:cNvGrpSpPr>
            <a:grpSpLocks noChangeAspect="1"/>
          </p:cNvGrpSpPr>
          <p:nvPr/>
        </p:nvGrpSpPr>
        <p:grpSpPr bwMode="auto">
          <a:xfrm>
            <a:off x="684213" y="3861048"/>
            <a:ext cx="4556125" cy="1054100"/>
            <a:chOff x="431" y="2451"/>
            <a:chExt cx="2870" cy="664"/>
          </a:xfrm>
        </p:grpSpPr>
        <p:sp>
          <p:nvSpPr>
            <p:cNvPr id="10" name="AutoShape 3"/>
            <p:cNvSpPr>
              <a:spLocks noChangeAspect="1" noChangeArrowheads="1" noTextEdit="1"/>
            </p:cNvSpPr>
            <p:nvPr/>
          </p:nvSpPr>
          <p:spPr bwMode="auto">
            <a:xfrm>
              <a:off x="431" y="2451"/>
              <a:ext cx="2870" cy="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1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 y="2451"/>
              <a:ext cx="2869"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7404321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1+#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5798404" cy="563562"/>
          </a:xfrm>
        </p:spPr>
        <p:txBody>
          <a:bodyPr/>
          <a:lstStyle/>
          <a:p>
            <a:r>
              <a:rPr lang="en-GB" dirty="0" smtClean="0"/>
              <a:t>Remarks</a:t>
            </a:r>
            <a:endParaRPr lang="en-GB" dirty="0"/>
          </a:p>
        </p:txBody>
      </p:sp>
      <p:sp>
        <p:nvSpPr>
          <p:cNvPr id="3" name="Footer Placeholder 2"/>
          <p:cNvSpPr>
            <a:spLocks noGrp="1"/>
          </p:cNvSpPr>
          <p:nvPr>
            <p:ph type="ftr" sz="quarter" idx="11"/>
          </p:nvPr>
        </p:nvSpPr>
        <p:spPr/>
        <p:txBody>
          <a:bodyPr/>
          <a:lstStyle/>
          <a:p>
            <a:r>
              <a:rPr lang="en-US" dirty="0" err="1" smtClean="0"/>
              <a:t>H.Schmickler</a:t>
            </a:r>
            <a:r>
              <a:rPr lang="en-US" dirty="0" smtClean="0"/>
              <a:t>, CERN</a:t>
            </a:r>
          </a:p>
        </p:txBody>
      </p:sp>
      <p:sp>
        <p:nvSpPr>
          <p:cNvPr id="4" name="Slide Number Placeholder 3"/>
          <p:cNvSpPr>
            <a:spLocks noGrp="1"/>
          </p:cNvSpPr>
          <p:nvPr>
            <p:ph type="sldNum" sz="quarter" idx="12"/>
          </p:nvPr>
        </p:nvSpPr>
        <p:spPr/>
        <p:txBody>
          <a:bodyPr/>
          <a:lstStyle/>
          <a:p>
            <a:fld id="{07CB4EDF-7DE6-4369-B527-B79B2EF0026D}" type="slidenum">
              <a:rPr lang="en-US" smtClean="0"/>
              <a:pPr/>
              <a:t>56</a:t>
            </a:fld>
            <a:endParaRPr lang="en-US"/>
          </a:p>
        </p:txBody>
      </p:sp>
      <p:sp>
        <p:nvSpPr>
          <p:cNvPr id="5" name="TextBox 4"/>
          <p:cNvSpPr txBox="1"/>
          <p:nvPr/>
        </p:nvSpPr>
        <p:spPr>
          <a:xfrm>
            <a:off x="685800" y="1143000"/>
            <a:ext cx="7467600" cy="4154984"/>
          </a:xfrm>
          <a:prstGeom prst="rect">
            <a:avLst/>
          </a:prstGeom>
          <a:noFill/>
        </p:spPr>
        <p:txBody>
          <a:bodyPr wrap="square" rtlCol="0">
            <a:spAutoFit/>
          </a:bodyPr>
          <a:lstStyle/>
          <a:p>
            <a:pPr marL="514350" indent="-514350">
              <a:buFont typeface="+mj-lt"/>
              <a:buAutoNum type="arabicPeriod"/>
            </a:pPr>
            <a:r>
              <a:rPr lang="en-GB" sz="2400" dirty="0" smtClean="0"/>
              <a:t>We have already identified the action as a preserved quantity in a conservative system </a:t>
            </a:r>
            <a:r>
              <a:rPr lang="en-GB" sz="2400" dirty="0" smtClean="0">
                <a:sym typeface="Wingdings" panose="05000000000000000000" pitchFamily="2" charset="2"/>
              </a:rPr>
              <a:t> </a:t>
            </a:r>
            <a:r>
              <a:rPr lang="en-GB" sz="2400" dirty="0" smtClean="0"/>
              <a:t> </a:t>
            </a:r>
            <a:br>
              <a:rPr lang="en-GB" sz="2400" dirty="0" smtClean="0"/>
            </a:br>
            <a:r>
              <a:rPr lang="en-GB" sz="2400" dirty="0" smtClean="0">
                <a:solidFill>
                  <a:srgbClr val="7030A0"/>
                </a:solidFill>
              </a:rPr>
              <a:t>the emittance of a particle beam is preserved in a conservative beam line</a:t>
            </a:r>
            <a:r>
              <a:rPr lang="en-GB" sz="2400" dirty="0" smtClean="0"/>
              <a:t>.</a:t>
            </a:r>
          </a:p>
          <a:p>
            <a:pPr marL="457200" indent="-457200">
              <a:buFont typeface="+mj-lt"/>
              <a:buAutoNum type="arabicPeriod"/>
            </a:pPr>
            <a:r>
              <a:rPr lang="en-GB" sz="2400" dirty="0" smtClean="0"/>
              <a:t>The sentence above is often quoted as </a:t>
            </a:r>
            <a:r>
              <a:rPr lang="en-GB" sz="2400" dirty="0" err="1" smtClean="0"/>
              <a:t>Liouville’s</a:t>
            </a:r>
            <a:r>
              <a:rPr lang="en-GB" sz="2400" dirty="0" smtClean="0"/>
              <a:t> theorem, but this is incorrect. </a:t>
            </a:r>
            <a:r>
              <a:rPr lang="en-GB" sz="2400" dirty="0" err="1" smtClean="0"/>
              <a:t>Liouville’s</a:t>
            </a:r>
            <a:r>
              <a:rPr lang="en-GB" sz="2400" dirty="0" smtClean="0"/>
              <a:t> theorem describes the preservation of phase space volumes, the preservation of the phase space of a beam is then just results from the Hamiltonian description.</a:t>
            </a:r>
            <a:br>
              <a:rPr lang="en-GB" sz="2400" dirty="0" smtClean="0"/>
            </a:br>
            <a:endParaRPr lang="en-GB" sz="2400" dirty="0" smtClean="0"/>
          </a:p>
          <a:p>
            <a:pPr marL="457200" indent="-457200">
              <a:buFont typeface="+mj-lt"/>
              <a:buAutoNum type="arabicPeriod"/>
            </a:pPr>
            <a:r>
              <a:rPr lang="en-GB" sz="2400" dirty="0"/>
              <a:t> </a:t>
            </a:r>
            <a:r>
              <a:rPr lang="en-GB" sz="2400" dirty="0" smtClean="0"/>
              <a:t>We can identify the constant in the previous equation:</a:t>
            </a:r>
          </a:p>
        </p:txBody>
      </p:sp>
      <mc:AlternateContent xmlns:mc="http://schemas.openxmlformats.org/markup-compatibility/2006" xmlns:a14="http://schemas.microsoft.com/office/drawing/2010/main">
        <mc:Choice Requires="a14">
          <p:sp>
            <p:nvSpPr>
              <p:cNvPr id="6" name="TextBox 5"/>
              <p:cNvSpPr txBox="1"/>
              <p:nvPr/>
            </p:nvSpPr>
            <p:spPr>
              <a:xfrm>
                <a:off x="1000042" y="5166995"/>
                <a:ext cx="6305316" cy="5963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3200" b="0" i="1" smtClean="0">
                          <a:latin typeface="Cambria Math" panose="02040503050406030204" pitchFamily="18" charset="0"/>
                        </a:rPr>
                        <m:t>𝑥</m:t>
                      </m:r>
                      <m:d>
                        <m:dPr>
                          <m:ctrlPr>
                            <a:rPr lang="en-GB" sz="3200" b="0" i="1" smtClean="0">
                              <a:latin typeface="Cambria Math" panose="02040503050406030204" pitchFamily="18" charset="0"/>
                            </a:rPr>
                          </m:ctrlPr>
                        </m:dPr>
                        <m:e>
                          <m:r>
                            <a:rPr lang="en-GB" sz="3200" b="0" i="1" smtClean="0">
                              <a:latin typeface="Cambria Math" panose="02040503050406030204" pitchFamily="18" charset="0"/>
                            </a:rPr>
                            <m:t>𝑠</m:t>
                          </m:r>
                        </m:e>
                      </m:d>
                      <m:r>
                        <a:rPr lang="en-GB" sz="3200" b="0" i="1" smtClean="0">
                          <a:latin typeface="Cambria Math" panose="02040503050406030204" pitchFamily="18" charset="0"/>
                        </a:rPr>
                        <m:t>=</m:t>
                      </m:r>
                      <m:rad>
                        <m:radPr>
                          <m:degHide m:val="on"/>
                          <m:ctrlPr>
                            <a:rPr lang="en-GB" sz="3200" b="0" i="1" smtClean="0">
                              <a:solidFill>
                                <a:srgbClr val="7030A0"/>
                              </a:solidFill>
                              <a:latin typeface="Cambria Math" panose="02040503050406030204" pitchFamily="18" charset="0"/>
                            </a:rPr>
                          </m:ctrlPr>
                        </m:radPr>
                        <m:deg/>
                        <m:e>
                          <m:r>
                            <a:rPr lang="en-GB" sz="3200" b="0" i="1" smtClean="0">
                              <a:solidFill>
                                <a:srgbClr val="7030A0"/>
                              </a:solidFill>
                              <a:latin typeface="Cambria Math" panose="02040503050406030204" pitchFamily="18" charset="0"/>
                              <a:ea typeface="Cambria Math" panose="02040503050406030204" pitchFamily="18" charset="0"/>
                            </a:rPr>
                            <m:t>𝜀</m:t>
                          </m:r>
                        </m:e>
                      </m:rad>
                      <m:r>
                        <a:rPr lang="en-GB" sz="3200" b="0" i="1" smtClean="0">
                          <a:latin typeface="Cambria Math" panose="02040503050406030204" pitchFamily="18" charset="0"/>
                        </a:rPr>
                        <m:t> </m:t>
                      </m:r>
                      <m:r>
                        <a:rPr lang="en-GB" sz="3200" b="0" i="1" smtClean="0">
                          <a:latin typeface="Cambria Math" panose="02040503050406030204" pitchFamily="18" charset="0"/>
                          <a:ea typeface="Cambria Math" panose="02040503050406030204" pitchFamily="18" charset="0"/>
                        </a:rPr>
                        <m:t>∙ </m:t>
                      </m:r>
                      <m:rad>
                        <m:radPr>
                          <m:degHide m:val="on"/>
                          <m:ctrlPr>
                            <a:rPr lang="en-GB" sz="3200" b="0" i="1" smtClean="0">
                              <a:latin typeface="Cambria Math" panose="02040503050406030204" pitchFamily="18" charset="0"/>
                              <a:ea typeface="Cambria Math" panose="02040503050406030204" pitchFamily="18" charset="0"/>
                            </a:rPr>
                          </m:ctrlPr>
                        </m:radPr>
                        <m:deg/>
                        <m:e>
                          <m:r>
                            <a:rPr lang="en-GB" sz="3200" b="0" i="1" smtClean="0">
                              <a:latin typeface="Cambria Math" panose="02040503050406030204" pitchFamily="18" charset="0"/>
                              <a:ea typeface="Cambria Math" panose="02040503050406030204" pitchFamily="18" charset="0"/>
                            </a:rPr>
                            <m:t>𝛽</m:t>
                          </m:r>
                          <m:d>
                            <m:dPr>
                              <m:ctrlPr>
                                <a:rPr lang="en-GB" sz="3200" b="0" i="1" smtClean="0">
                                  <a:latin typeface="Cambria Math" panose="02040503050406030204" pitchFamily="18" charset="0"/>
                                  <a:ea typeface="Cambria Math" panose="02040503050406030204" pitchFamily="18" charset="0"/>
                                </a:rPr>
                              </m:ctrlPr>
                            </m:dPr>
                            <m:e>
                              <m:r>
                                <a:rPr lang="en-GB" sz="3200" b="0" i="1" smtClean="0">
                                  <a:latin typeface="Cambria Math" panose="02040503050406030204" pitchFamily="18" charset="0"/>
                                  <a:ea typeface="Cambria Math" panose="02040503050406030204" pitchFamily="18" charset="0"/>
                                </a:rPr>
                                <m:t>𝑠</m:t>
                              </m:r>
                            </m:e>
                          </m:d>
                          <m:r>
                            <a:rPr lang="en-GB" sz="3200" b="0" i="1" smtClean="0">
                              <a:latin typeface="Cambria Math" panose="02040503050406030204" pitchFamily="18" charset="0"/>
                              <a:ea typeface="Cambria Math" panose="02040503050406030204" pitchFamily="18" charset="0"/>
                            </a:rPr>
                            <m:t> </m:t>
                          </m:r>
                        </m:e>
                      </m:rad>
                      <m:r>
                        <a:rPr lang="en-GB" sz="3200" b="0" i="1" smtClean="0">
                          <a:latin typeface="Cambria Math" panose="02040503050406030204" pitchFamily="18" charset="0"/>
                          <a:ea typeface="Cambria Math" panose="02040503050406030204" pitchFamily="18" charset="0"/>
                        </a:rPr>
                        <m:t>∙</m:t>
                      </m:r>
                      <m:r>
                        <a:rPr lang="en-GB" sz="3200" b="0" i="1" smtClean="0">
                          <a:latin typeface="Cambria Math" panose="02040503050406030204" pitchFamily="18" charset="0"/>
                          <a:ea typeface="Cambria Math" panose="02040503050406030204" pitchFamily="18" charset="0"/>
                        </a:rPr>
                        <m:t>𝑐𝑜𝑠</m:t>
                      </m:r>
                      <m:d>
                        <m:dPr>
                          <m:begChr m:val="{"/>
                          <m:endChr m:val=""/>
                          <m:ctrlPr>
                            <a:rPr lang="en-GB" sz="3200" b="0" i="1" smtClean="0">
                              <a:latin typeface="Cambria Math" panose="02040503050406030204" pitchFamily="18" charset="0"/>
                              <a:ea typeface="Cambria Math" panose="02040503050406030204" pitchFamily="18" charset="0"/>
                            </a:rPr>
                          </m:ctrlPr>
                        </m:dPr>
                        <m:e>
                          <m:r>
                            <a:rPr lang="en-GB" sz="3200" b="0" i="1" smtClean="0">
                              <a:latin typeface="Cambria Math" panose="02040503050406030204" pitchFamily="18" charset="0"/>
                              <a:ea typeface="Cambria Math" panose="02040503050406030204" pitchFamily="18" charset="0"/>
                            </a:rPr>
                            <m:t>𝜇</m:t>
                          </m:r>
                          <m:d>
                            <m:dPr>
                              <m:ctrlPr>
                                <a:rPr lang="en-GB" sz="3200" b="0" i="1" smtClean="0">
                                  <a:latin typeface="Cambria Math" panose="02040503050406030204" pitchFamily="18" charset="0"/>
                                  <a:ea typeface="Cambria Math" panose="02040503050406030204" pitchFamily="18" charset="0"/>
                                </a:rPr>
                              </m:ctrlPr>
                            </m:dPr>
                            <m:e>
                              <m:r>
                                <a:rPr lang="en-GB" sz="3200" b="0" i="1" smtClean="0">
                                  <a:latin typeface="Cambria Math" panose="02040503050406030204" pitchFamily="18" charset="0"/>
                                  <a:ea typeface="Cambria Math" panose="02040503050406030204" pitchFamily="18" charset="0"/>
                                </a:rPr>
                                <m:t>𝑠</m:t>
                              </m:r>
                            </m:e>
                          </m:d>
                          <m:r>
                            <a:rPr lang="en-GB" sz="3200" b="0" i="1" smtClean="0">
                              <a:latin typeface="Cambria Math" panose="02040503050406030204" pitchFamily="18" charset="0"/>
                              <a:ea typeface="Cambria Math" panose="02040503050406030204" pitchFamily="18" charset="0"/>
                            </a:rPr>
                            <m:t>+</m:t>
                          </m:r>
                          <m:d>
                            <m:dPr>
                              <m:begChr m:val=""/>
                              <m:endChr m:val="}"/>
                              <m:ctrlPr>
                                <a:rPr lang="en-GB" sz="3200" b="0" i="1" smtClean="0">
                                  <a:latin typeface="Cambria Math" panose="02040503050406030204" pitchFamily="18" charset="0"/>
                                  <a:ea typeface="Cambria Math" panose="02040503050406030204" pitchFamily="18" charset="0"/>
                                </a:rPr>
                              </m:ctrlPr>
                            </m:dPr>
                            <m:e>
                              <m:r>
                                <a:rPr lang="en-GB" sz="3200" b="0" i="1" smtClean="0">
                                  <a:latin typeface="Cambria Math" panose="02040503050406030204" pitchFamily="18" charset="0"/>
                                  <a:ea typeface="Cambria Math" panose="02040503050406030204" pitchFamily="18" charset="0"/>
                                </a:rPr>
                                <m:t>𝜑</m:t>
                              </m:r>
                            </m:e>
                          </m:d>
                        </m:e>
                      </m:d>
                    </m:oMath>
                  </m:oMathPara>
                </a14:m>
                <a:endParaRPr lang="en-GB" sz="3200" dirty="0"/>
              </a:p>
            </p:txBody>
          </p:sp>
        </mc:Choice>
        <mc:Fallback xmlns="">
          <p:sp>
            <p:nvSpPr>
              <p:cNvPr id="6" name="TextBox 5"/>
              <p:cNvSpPr txBox="1">
                <a:spLocks noRot="1" noChangeAspect="1" noMove="1" noResize="1" noEditPoints="1" noAdjustHandles="1" noChangeArrowheads="1" noChangeShapeType="1" noTextEdit="1"/>
              </p:cNvSpPr>
              <p:nvPr/>
            </p:nvSpPr>
            <p:spPr>
              <a:xfrm>
                <a:off x="1000042" y="5166995"/>
                <a:ext cx="6305316" cy="596382"/>
              </a:xfrm>
              <a:prstGeom prst="rect">
                <a:avLst/>
              </a:prstGeom>
              <a:blipFill rotWithShape="0">
                <a:blip r:embed="rId2"/>
                <a:stretch>
                  <a:fillRect b="-1031"/>
                </a:stretch>
              </a:blipFill>
            </p:spPr>
            <p:txBody>
              <a:bodyPr/>
              <a:lstStyle/>
              <a:p>
                <a:r>
                  <a:rPr lang="en-GB">
                    <a:noFill/>
                  </a:rPr>
                  <a:t> </a:t>
                </a:r>
              </a:p>
            </p:txBody>
          </p:sp>
        </mc:Fallback>
      </mc:AlternateContent>
    </p:spTree>
    <p:extLst>
      <p:ext uri="{BB962C8B-B14F-4D97-AF65-F5344CB8AC3E}">
        <p14:creationId xmlns:p14="http://schemas.microsoft.com/office/powerpoint/2010/main" val="263337902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1596" y="362834"/>
            <a:ext cx="5798404" cy="563562"/>
          </a:xfrm>
        </p:spPr>
        <p:txBody>
          <a:bodyPr/>
          <a:lstStyle/>
          <a:p>
            <a:r>
              <a:rPr lang="en-GB" dirty="0" smtClean="0"/>
              <a:t>More on beam emittance</a:t>
            </a:r>
            <a:endParaRPr lang="en-GB" dirty="0"/>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57</a:t>
            </a:fld>
            <a:endParaRPr lang="en-US"/>
          </a:p>
        </p:txBody>
      </p:sp>
      <mc:AlternateContent xmlns:mc="http://schemas.openxmlformats.org/markup-compatibility/2006" xmlns:a14="http://schemas.microsoft.com/office/drawing/2010/main">
        <mc:Choice Requires="a14">
          <p:sp>
            <p:nvSpPr>
              <p:cNvPr id="5" name="TextBox 4"/>
              <p:cNvSpPr txBox="1"/>
              <p:nvPr/>
            </p:nvSpPr>
            <p:spPr>
              <a:xfrm>
                <a:off x="902634" y="1083440"/>
                <a:ext cx="7162800" cy="1754326"/>
              </a:xfrm>
              <a:prstGeom prst="rect">
                <a:avLst/>
              </a:prstGeom>
              <a:noFill/>
            </p:spPr>
            <p:txBody>
              <a:bodyPr wrap="square" rtlCol="0">
                <a:spAutoFit/>
              </a:bodyPr>
              <a:lstStyle/>
              <a:p>
                <a:pPr algn="ctr"/>
                <a:r>
                  <a:rPr lang="en-GB" dirty="0" smtClean="0"/>
                  <a:t>The reference momentum increases during acceleration</a:t>
                </a:r>
              </a:p>
              <a:p>
                <a:pPr algn="ctr"/>
                <a14:m>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0</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rPr>
                          <m:t>0</m:t>
                        </m:r>
                      </m:sub>
                    </m:sSub>
                    <m:sSub>
                      <m:sSubPr>
                        <m:ctrlPr>
                          <a:rPr lang="en-GB" b="0" i="1" smtClean="0">
                            <a:latin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𝛾</m:t>
                        </m:r>
                      </m:e>
                      <m:sub>
                        <m:r>
                          <a:rPr lang="en-GB" b="0" i="1" smtClean="0">
                            <a:latin typeface="Cambria Math" panose="02040503050406030204" pitchFamily="18" charset="0"/>
                          </a:rPr>
                          <m:t>0</m:t>
                        </m:r>
                      </m:sub>
                    </m:sSub>
                    <m:r>
                      <a:rPr lang="en-GB" b="0" i="1" smtClean="0">
                        <a:latin typeface="Cambria Math" panose="02040503050406030204" pitchFamily="18" charset="0"/>
                      </a:rPr>
                      <m:t>𝑚𝑐</m:t>
                    </m:r>
                    <m:r>
                      <a:rPr lang="en-GB" b="0" i="1" smtClean="0">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𝑃</m:t>
                        </m:r>
                      </m:e>
                      <m:sub>
                        <m:r>
                          <a:rPr lang="en-GB" b="0" i="1" smtClean="0">
                            <a:latin typeface="Cambria Math" panose="02040503050406030204" pitchFamily="18" charset="0"/>
                          </a:rPr>
                          <m:t>1</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1</m:t>
                        </m:r>
                      </m:sub>
                    </m:sSub>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𝛾</m:t>
                        </m:r>
                      </m:e>
                      <m:sub>
                        <m:r>
                          <a:rPr lang="en-GB" b="0" i="1" smtClean="0">
                            <a:latin typeface="Cambria Math" panose="02040503050406030204" pitchFamily="18" charset="0"/>
                            <a:ea typeface="Cambria Math" panose="02040503050406030204" pitchFamily="18" charset="0"/>
                          </a:rPr>
                          <m:t>1</m:t>
                        </m:r>
                      </m:sub>
                    </m:sSub>
                    <m:r>
                      <a:rPr lang="en-GB" i="1">
                        <a:latin typeface="Cambria Math" panose="02040503050406030204" pitchFamily="18" charset="0"/>
                      </a:rPr>
                      <m:t>𝑚𝑐</m:t>
                    </m:r>
                  </m:oMath>
                </a14:m>
                <a:r>
                  <a:rPr lang="en-GB" dirty="0" smtClean="0"/>
                  <a:t>  </a:t>
                </a:r>
                <a14:m>
                  <m:oMath xmlns:m="http://schemas.openxmlformats.org/officeDocument/2006/math">
                    <m:d>
                      <m:dPr>
                        <m:ctrlPr>
                          <a:rPr lang="en-GB" sz="1200" b="0" i="1" dirty="0" smtClean="0">
                            <a:latin typeface="Cambria Math" panose="02040503050406030204" pitchFamily="18" charset="0"/>
                            <a:ea typeface="Cambria Math" panose="02040503050406030204" pitchFamily="18" charset="0"/>
                          </a:rPr>
                        </m:ctrlPr>
                      </m:dPr>
                      <m:e>
                        <m:r>
                          <a:rPr lang="en-GB" sz="1200" i="1" dirty="0" smtClean="0">
                            <a:latin typeface="Cambria Math" panose="02040503050406030204" pitchFamily="18" charset="0"/>
                            <a:ea typeface="Cambria Math" panose="02040503050406030204" pitchFamily="18" charset="0"/>
                          </a:rPr>
                          <m:t>𝛽</m:t>
                        </m:r>
                        <m:r>
                          <a:rPr lang="en-GB" sz="1200" b="0" i="1" dirty="0" smtClean="0">
                            <a:latin typeface="Cambria Math" panose="02040503050406030204" pitchFamily="18" charset="0"/>
                            <a:ea typeface="Cambria Math" panose="02040503050406030204" pitchFamily="18" charset="0"/>
                          </a:rPr>
                          <m:t>,</m:t>
                        </m:r>
                        <m:r>
                          <a:rPr lang="en-GB" sz="1200" b="0" i="1" dirty="0" smtClean="0">
                            <a:latin typeface="Cambria Math" panose="02040503050406030204" pitchFamily="18" charset="0"/>
                            <a:ea typeface="Cambria Math" panose="02040503050406030204" pitchFamily="18" charset="0"/>
                          </a:rPr>
                          <m:t>𝛾</m:t>
                        </m:r>
                        <m:r>
                          <a:rPr lang="en-GB" sz="1200" b="0" i="1" dirty="0" smtClean="0">
                            <a:latin typeface="Cambria Math" panose="02040503050406030204" pitchFamily="18" charset="0"/>
                            <a:ea typeface="Cambria Math" panose="02040503050406030204" pitchFamily="18" charset="0"/>
                          </a:rPr>
                          <m:t> </m:t>
                        </m:r>
                        <m:r>
                          <a:rPr lang="en-GB" sz="1200" b="0" i="1" dirty="0" smtClean="0">
                            <a:latin typeface="Cambria Math" panose="02040503050406030204" pitchFamily="18" charset="0"/>
                            <a:ea typeface="Cambria Math" panose="02040503050406030204" pitchFamily="18" charset="0"/>
                          </a:rPr>
                          <m:t>𝑟𝑒𝑙𝑎𝑡𝑖𝑣𝑖𝑠𝑡𝑖𝑐</m:t>
                        </m:r>
                        <m:r>
                          <a:rPr lang="en-GB" sz="1200" b="0" i="1" dirty="0" smtClean="0">
                            <a:latin typeface="Cambria Math" panose="02040503050406030204" pitchFamily="18" charset="0"/>
                            <a:ea typeface="Cambria Math" panose="02040503050406030204" pitchFamily="18" charset="0"/>
                          </a:rPr>
                          <m:t> </m:t>
                        </m:r>
                        <m:r>
                          <a:rPr lang="en-GB" sz="1200" b="0" i="1" dirty="0" smtClean="0">
                            <a:latin typeface="Cambria Math" panose="02040503050406030204" pitchFamily="18" charset="0"/>
                            <a:ea typeface="Cambria Math" panose="02040503050406030204" pitchFamily="18" charset="0"/>
                          </a:rPr>
                          <m:t>𝑝𝑎𝑟𝑎𝑚𝑒𝑡𝑒𝑟𝑠</m:t>
                        </m:r>
                      </m:e>
                    </m:d>
                  </m:oMath>
                </a14:m>
                <a:r>
                  <a:rPr lang="en-GB" dirty="0" smtClean="0"/>
                  <a:t/>
                </a:r>
                <a:br>
                  <a:rPr lang="en-GB" dirty="0" smtClean="0"/>
                </a:br>
                <a:r>
                  <a:rPr lang="en-GB" dirty="0" smtClean="0"/>
                  <a:t>we can show: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𝛽</m:t>
                        </m:r>
                      </m:e>
                      <m:sub>
                        <m:r>
                          <a:rPr lang="en-GB" i="1">
                            <a:latin typeface="Cambria Math" panose="02040503050406030204" pitchFamily="18" charset="0"/>
                          </a:rPr>
                          <m:t>0</m:t>
                        </m:r>
                      </m:sub>
                    </m:sSub>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𝛾</m:t>
                        </m:r>
                      </m:e>
                      <m:sub>
                        <m:r>
                          <a:rPr lang="en-GB" i="1">
                            <a:latin typeface="Cambria Math" panose="02040503050406030204" pitchFamily="18" charset="0"/>
                          </a:rPr>
                          <m:t>0</m:t>
                        </m:r>
                      </m:sub>
                    </m:sSub>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𝜖</m:t>
                        </m:r>
                      </m:e>
                      <m:sub>
                        <m:r>
                          <a:rPr lang="en-GB" b="0" i="1" smtClean="0">
                            <a:latin typeface="Cambria Math" panose="02040503050406030204" pitchFamily="18" charset="0"/>
                          </a:rPr>
                          <m:t>0</m:t>
                        </m:r>
                      </m:sub>
                    </m:sSub>
                    <m:sSub>
                      <m:sSubPr>
                        <m:ctrlPr>
                          <a:rPr lang="en-GB" i="1">
                            <a:latin typeface="Cambria Math" panose="02040503050406030204" pitchFamily="18" charset="0"/>
                          </a:rPr>
                        </m:ctrlPr>
                      </m:sSubPr>
                      <m:e>
                        <m:r>
                          <a:rPr lang="en-GB" b="0" i="1" smtClean="0">
                            <a:latin typeface="Cambria Math" panose="02040503050406030204" pitchFamily="18" charset="0"/>
                          </a:rPr>
                          <m:t>=</m:t>
                        </m:r>
                        <m:r>
                          <a:rPr lang="en-GB" i="1">
                            <a:latin typeface="Cambria Math" panose="02040503050406030204" pitchFamily="18" charset="0"/>
                            <a:ea typeface="Cambria Math" panose="02040503050406030204" pitchFamily="18" charset="0"/>
                          </a:rPr>
                          <m:t>𝛽</m:t>
                        </m:r>
                      </m:e>
                      <m:sub>
                        <m:r>
                          <a:rPr lang="en-GB" b="0" i="1" smtClean="0">
                            <a:latin typeface="Cambria Math" panose="02040503050406030204" pitchFamily="18" charset="0"/>
                            <a:ea typeface="Cambria Math" panose="02040503050406030204" pitchFamily="18" charset="0"/>
                          </a:rPr>
                          <m:t>1</m:t>
                        </m:r>
                      </m:sub>
                    </m:sSub>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𝛾</m:t>
                        </m:r>
                      </m:e>
                      <m:sub>
                        <m:r>
                          <a:rPr lang="en-GB" b="0" i="1" smtClean="0">
                            <a:latin typeface="Cambria Math" panose="02040503050406030204" pitchFamily="18" charset="0"/>
                          </a:rPr>
                          <m:t>1</m:t>
                        </m:r>
                      </m:sub>
                    </m:sSub>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𝜖</m:t>
                        </m:r>
                      </m:e>
                      <m:sub>
                        <m:r>
                          <a:rPr lang="en-GB" b="0" i="1" smtClean="0">
                            <a:latin typeface="Cambria Math" panose="02040503050406030204" pitchFamily="18" charset="0"/>
                          </a:rPr>
                          <m:t>1</m:t>
                        </m:r>
                      </m:sub>
                    </m:sSub>
                  </m:oMath>
                </a14:m>
                <a:endParaRPr lang="en-GB" dirty="0" smtClean="0"/>
              </a:p>
              <a:p>
                <a:pPr algn="ctr"/>
                <a:r>
                  <a:rPr lang="en-GB" dirty="0" smtClean="0"/>
                  <a:t>So the transverse emittances scale with the product </a:t>
                </a:r>
                <a14:m>
                  <m:oMath xmlns:m="http://schemas.openxmlformats.org/officeDocument/2006/math">
                    <m:r>
                      <a:rPr lang="en-GB" i="1" smtClean="0">
                        <a:latin typeface="Cambria Math" panose="02040503050406030204" pitchFamily="18" charset="0"/>
                        <a:ea typeface="Cambria Math" panose="02040503050406030204" pitchFamily="18" charset="0"/>
                      </a:rPr>
                      <m:t>𝛽𝛾</m:t>
                    </m:r>
                  </m:oMath>
                </a14:m>
                <a:endParaRPr lang="en-GB" dirty="0" smtClean="0"/>
              </a:p>
              <a:p>
                <a:r>
                  <a:rPr lang="en-GB" dirty="0" smtClean="0"/>
                  <a:t/>
                </a:r>
                <a:br>
                  <a:rPr lang="en-GB" dirty="0" smtClean="0"/>
                </a:br>
                <a:r>
                  <a:rPr lang="en-GB" dirty="0" smtClean="0"/>
                  <a:t>For this reason we define:</a:t>
                </a:r>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902634" y="1083440"/>
                <a:ext cx="7162800" cy="1754326"/>
              </a:xfrm>
              <a:prstGeom prst="rect">
                <a:avLst/>
              </a:prstGeom>
              <a:blipFill rotWithShape="0">
                <a:blip r:embed="rId2"/>
                <a:stretch>
                  <a:fillRect l="-681" t="-2083" b="-4514"/>
                </a:stretch>
              </a:blipFill>
            </p:spPr>
            <p:txBody>
              <a:bodyPr/>
              <a:lstStyle/>
              <a:p>
                <a:r>
                  <a:rPr lang="en-GB">
                    <a:noFill/>
                  </a:rPr>
                  <a:t> </a:t>
                </a:r>
              </a:p>
            </p:txBody>
          </p:sp>
        </mc:Fallback>
      </mc:AlternateContent>
      <p:sp>
        <p:nvSpPr>
          <p:cNvPr id="6" name="TextBox 5"/>
          <p:cNvSpPr txBox="1"/>
          <p:nvPr/>
        </p:nvSpPr>
        <p:spPr>
          <a:xfrm>
            <a:off x="884464" y="3886200"/>
            <a:ext cx="7162800" cy="2031325"/>
          </a:xfrm>
          <a:prstGeom prst="rect">
            <a:avLst/>
          </a:prstGeom>
          <a:solidFill>
            <a:schemeClr val="bg1">
              <a:lumMod val="85000"/>
            </a:schemeClr>
          </a:solidFill>
        </p:spPr>
        <p:txBody>
          <a:bodyPr wrap="square" rtlCol="0">
            <a:spAutoFit/>
          </a:bodyPr>
          <a:lstStyle/>
          <a:p>
            <a:r>
              <a:rPr lang="en-GB" dirty="0" smtClean="0"/>
              <a:t>Other ways to influence the emittance (advanced subjects):</a:t>
            </a:r>
            <a:br>
              <a:rPr lang="en-GB" dirty="0" smtClean="0"/>
            </a:br>
            <a:r>
              <a:rPr lang="en-GB" dirty="0" smtClean="0"/>
              <a:t>- make it bigger by error (injection errors….)</a:t>
            </a:r>
            <a:br>
              <a:rPr lang="en-GB" dirty="0" smtClean="0"/>
            </a:br>
            <a:r>
              <a:rPr lang="en-GB" dirty="0" smtClean="0"/>
              <a:t>- make it smaller by cooling (stochastic cooling; electron-cooling….)</a:t>
            </a:r>
          </a:p>
          <a:p>
            <a:endParaRPr lang="en-GB" dirty="0"/>
          </a:p>
          <a:p>
            <a:r>
              <a:rPr lang="en-GB" dirty="0" smtClean="0">
                <a:solidFill>
                  <a:srgbClr val="FF0000"/>
                </a:solidFill>
              </a:rPr>
              <a:t>Not to be confused with:</a:t>
            </a:r>
            <a:br>
              <a:rPr lang="en-GB" dirty="0" smtClean="0">
                <a:solidFill>
                  <a:srgbClr val="FF0000"/>
                </a:solidFill>
              </a:rPr>
            </a:br>
            <a:r>
              <a:rPr lang="en-GB" dirty="0" smtClean="0">
                <a:solidFill>
                  <a:srgbClr val="FF0000"/>
                </a:solidFill>
              </a:rPr>
              <a:t>Radiation damping = Reduction in emittance due to the emission of photons as synchrotron radiation</a:t>
            </a:r>
            <a:endParaRPr lang="en-GB" dirty="0">
              <a:solidFill>
                <a:srgbClr val="FF0000"/>
              </a:solidFill>
            </a:endParaRPr>
          </a:p>
        </p:txBody>
      </p:sp>
      <mc:AlternateContent xmlns:mc="http://schemas.openxmlformats.org/markup-compatibility/2006" xmlns:a14="http://schemas.microsoft.com/office/drawing/2010/main">
        <mc:Choice Requires="a14">
          <p:sp>
            <p:nvSpPr>
              <p:cNvPr id="7" name="TextBox 6"/>
              <p:cNvSpPr txBox="1"/>
              <p:nvPr/>
            </p:nvSpPr>
            <p:spPr>
              <a:xfrm>
                <a:off x="884464" y="2868250"/>
                <a:ext cx="7162800" cy="923330"/>
              </a:xfrm>
              <a:prstGeom prst="rect">
                <a:avLst/>
              </a:prstGeom>
              <a:solidFill>
                <a:schemeClr val="tx2">
                  <a:lumMod val="60000"/>
                  <a:lumOff val="40000"/>
                </a:schemeClr>
              </a:solidFill>
            </p:spPr>
            <p:txBody>
              <a:bodyPr wrap="square" rtlCol="0">
                <a:spAutoFit/>
              </a:bodyPr>
              <a:lstStyle/>
              <a:p>
                <a:r>
                  <a:rPr lang="en-GB" dirty="0" smtClean="0">
                    <a:solidFill>
                      <a:srgbClr val="FFFF00"/>
                    </a:solidFill>
                  </a:rPr>
                  <a:t>normalized emittance </a:t>
                </a:r>
                <a14:m>
                  <m:oMath xmlns:m="http://schemas.openxmlformats.org/officeDocument/2006/math">
                    <m:sSub>
                      <m:sSubPr>
                        <m:ctrlPr>
                          <a:rPr lang="en-GB" i="1">
                            <a:solidFill>
                              <a:srgbClr val="FFFF00"/>
                            </a:solidFill>
                            <a:latin typeface="Cambria Math" panose="02040503050406030204" pitchFamily="18" charset="0"/>
                          </a:rPr>
                        </m:ctrlPr>
                      </m:sSubPr>
                      <m:e>
                        <m:r>
                          <a:rPr lang="en-GB" i="1">
                            <a:solidFill>
                              <a:srgbClr val="FFFF00"/>
                            </a:solidFill>
                            <a:latin typeface="Cambria Math" panose="02040503050406030204" pitchFamily="18" charset="0"/>
                            <a:ea typeface="Cambria Math" panose="02040503050406030204" pitchFamily="18" charset="0"/>
                          </a:rPr>
                          <m:t>𝜀</m:t>
                        </m:r>
                      </m:e>
                      <m:sub>
                        <m:r>
                          <a:rPr lang="en-GB" i="1">
                            <a:solidFill>
                              <a:srgbClr val="FFFF00"/>
                            </a:solidFill>
                            <a:latin typeface="Cambria Math" panose="02040503050406030204" pitchFamily="18" charset="0"/>
                          </a:rPr>
                          <m:t>𝑁</m:t>
                        </m:r>
                      </m:sub>
                    </m:sSub>
                  </m:oMath>
                </a14:m>
                <a:r>
                  <a:rPr lang="en-GB" dirty="0">
                    <a:solidFill>
                      <a:srgbClr val="FFFF00"/>
                    </a:solidFill>
                  </a:rPr>
                  <a:t>: = </a:t>
                </a:r>
                <a14:m>
                  <m:oMath xmlns:m="http://schemas.openxmlformats.org/officeDocument/2006/math">
                    <m:r>
                      <a:rPr lang="en-GB" i="1">
                        <a:solidFill>
                          <a:srgbClr val="FFFF00"/>
                        </a:solidFill>
                        <a:latin typeface="Cambria Math" panose="02040503050406030204" pitchFamily="18" charset="0"/>
                        <a:ea typeface="Cambria Math" panose="02040503050406030204" pitchFamily="18" charset="0"/>
                      </a:rPr>
                      <m:t>𝛽𝛾𝜀</m:t>
                    </m:r>
                    <m:r>
                      <a:rPr lang="en-GB" i="1">
                        <a:solidFill>
                          <a:schemeClr val="bg1"/>
                        </a:solidFill>
                        <a:latin typeface="Cambria Math" panose="02040503050406030204" pitchFamily="18" charset="0"/>
                        <a:ea typeface="Cambria Math" panose="02040503050406030204" pitchFamily="18" charset="0"/>
                      </a:rPr>
                      <m:t> </m:t>
                    </m:r>
                  </m:oMath>
                </a14:m>
                <a:r>
                  <a:rPr lang="en-GB" dirty="0">
                    <a:solidFill>
                      <a:schemeClr val="bg1"/>
                    </a:solidFill>
                  </a:rPr>
                  <a:t>and we call </a:t>
                </a:r>
                <a14:m>
                  <m:oMath xmlns:m="http://schemas.openxmlformats.org/officeDocument/2006/math">
                    <m:r>
                      <a:rPr lang="en-GB" i="1" smtClean="0">
                        <a:solidFill>
                          <a:srgbClr val="FFFF00"/>
                        </a:solidFill>
                        <a:latin typeface="Cambria Math" panose="02040503050406030204" pitchFamily="18" charset="0"/>
                        <a:ea typeface="Cambria Math" panose="02040503050406030204" pitchFamily="18" charset="0"/>
                      </a:rPr>
                      <m:t>𝜀</m:t>
                    </m:r>
                  </m:oMath>
                </a14:m>
                <a:r>
                  <a:rPr lang="en-GB" dirty="0">
                    <a:solidFill>
                      <a:srgbClr val="FFFF00"/>
                    </a:solidFill>
                  </a:rPr>
                  <a:t> the geometric emittance</a:t>
                </a:r>
                <a:r>
                  <a:rPr lang="en-GB" dirty="0">
                    <a:solidFill>
                      <a:schemeClr val="bg1"/>
                    </a:solidFill>
                  </a:rPr>
                  <a:t/>
                </a:r>
                <a:br>
                  <a:rPr lang="en-GB" dirty="0">
                    <a:solidFill>
                      <a:schemeClr val="bg1"/>
                    </a:solidFill>
                  </a:rPr>
                </a:br>
                <a:r>
                  <a:rPr lang="en-GB" dirty="0">
                    <a:solidFill>
                      <a:schemeClr val="bg1"/>
                    </a:solidFill>
                  </a:rPr>
                  <a:t>The “shrinking” of the transverse emittance </a:t>
                </a:r>
                <a:r>
                  <a:rPr lang="en-GB" dirty="0" smtClean="0">
                    <a:solidFill>
                      <a:schemeClr val="bg1"/>
                    </a:solidFill>
                  </a:rPr>
                  <a:t>during acceleration is </a:t>
                </a:r>
                <a:r>
                  <a:rPr lang="en-GB" dirty="0">
                    <a:solidFill>
                      <a:schemeClr val="bg1"/>
                    </a:solidFill>
                  </a:rPr>
                  <a:t>called “adiabatic damping</a:t>
                </a:r>
                <a:r>
                  <a:rPr lang="en-GB" dirty="0" smtClean="0">
                    <a:solidFill>
                      <a:schemeClr val="bg1"/>
                    </a:solidFill>
                  </a:rPr>
                  <a:t>”       </a:t>
                </a:r>
                <a:r>
                  <a:rPr lang="en-GB" sz="1400" dirty="0" smtClean="0">
                    <a:solidFill>
                      <a:srgbClr val="FFFF00"/>
                    </a:solidFill>
                  </a:rPr>
                  <a:t>(only </a:t>
                </a:r>
                <a14:m>
                  <m:oMath xmlns:m="http://schemas.openxmlformats.org/officeDocument/2006/math">
                    <m:r>
                      <a:rPr lang="en-GB" sz="1400" i="1">
                        <a:solidFill>
                          <a:srgbClr val="FFFF00"/>
                        </a:solidFill>
                        <a:latin typeface="Cambria Math" panose="02040503050406030204" pitchFamily="18" charset="0"/>
                        <a:ea typeface="Cambria Math" panose="02040503050406030204" pitchFamily="18" charset="0"/>
                      </a:rPr>
                      <m:t>𝜀</m:t>
                    </m:r>
                    <m:r>
                      <a:rPr lang="en-GB" sz="1400" i="1">
                        <a:solidFill>
                          <a:srgbClr val="FFFF00"/>
                        </a:solidFill>
                        <a:latin typeface="Cambria Math" panose="02040503050406030204" pitchFamily="18" charset="0"/>
                        <a:ea typeface="Cambria Math" panose="02040503050406030204" pitchFamily="18" charset="0"/>
                      </a:rPr>
                      <m:t>=</m:t>
                    </m:r>
                    <m:r>
                      <a:rPr lang="en-GB" sz="1400" i="1">
                        <a:solidFill>
                          <a:srgbClr val="FFFF00"/>
                        </a:solidFill>
                        <a:latin typeface="Cambria Math" panose="02040503050406030204" pitchFamily="18" charset="0"/>
                        <a:ea typeface="Cambria Math" panose="02040503050406030204" pitchFamily="18" charset="0"/>
                      </a:rPr>
                      <m:t>𝑐𝑜𝑛𝑠𝑡</m:t>
                    </m:r>
                    <m:r>
                      <a:rPr lang="en-GB" sz="1400" i="1">
                        <a:solidFill>
                          <a:srgbClr val="FFFF00"/>
                        </a:solidFill>
                        <a:latin typeface="Cambria Math" panose="02040503050406030204" pitchFamily="18" charset="0"/>
                        <a:ea typeface="Cambria Math" panose="02040503050406030204" pitchFamily="18" charset="0"/>
                      </a:rPr>
                      <m:t>∗</m:t>
                    </m:r>
                    <m:d>
                      <m:dPr>
                        <m:begChr m:val="⟨"/>
                        <m:endChr m:val="⟩"/>
                        <m:ctrlPr>
                          <a:rPr lang="en-GB" sz="1400" i="1">
                            <a:solidFill>
                              <a:srgbClr val="FFFF00"/>
                            </a:solidFill>
                            <a:latin typeface="Cambria Math" panose="02040503050406030204" pitchFamily="18" charset="0"/>
                            <a:ea typeface="Cambria Math" panose="02040503050406030204" pitchFamily="18" charset="0"/>
                          </a:rPr>
                        </m:ctrlPr>
                      </m:dPr>
                      <m:e>
                        <m:sSup>
                          <m:sSupPr>
                            <m:ctrlPr>
                              <a:rPr lang="en-GB" sz="1400" i="1">
                                <a:solidFill>
                                  <a:srgbClr val="FFFF00"/>
                                </a:solidFill>
                                <a:latin typeface="Cambria Math" panose="02040503050406030204" pitchFamily="18" charset="0"/>
                                <a:ea typeface="Cambria Math" panose="02040503050406030204" pitchFamily="18" charset="0"/>
                              </a:rPr>
                            </m:ctrlPr>
                          </m:sSupPr>
                          <m:e>
                            <m:r>
                              <a:rPr lang="en-GB" sz="1400" i="1">
                                <a:solidFill>
                                  <a:srgbClr val="FFFF00"/>
                                </a:solidFill>
                                <a:latin typeface="Cambria Math" panose="02040503050406030204" pitchFamily="18" charset="0"/>
                                <a:ea typeface="Cambria Math" panose="02040503050406030204" pitchFamily="18" charset="0"/>
                              </a:rPr>
                              <m:t>𝑥</m:t>
                            </m:r>
                          </m:e>
                          <m:sup>
                            <m:r>
                              <a:rPr lang="en-GB" sz="1400" i="1">
                                <a:solidFill>
                                  <a:srgbClr val="FFFF00"/>
                                </a:solidFill>
                                <a:latin typeface="Cambria Math" panose="02040503050406030204" pitchFamily="18" charset="0"/>
                                <a:ea typeface="Cambria Math" panose="02040503050406030204" pitchFamily="18" charset="0"/>
                              </a:rPr>
                              <m:t>2</m:t>
                            </m:r>
                          </m:sup>
                        </m:sSup>
                      </m:e>
                    </m:d>
                    <m:d>
                      <m:dPr>
                        <m:begChr m:val="⟨"/>
                        <m:endChr m:val="⟩"/>
                        <m:ctrlPr>
                          <a:rPr lang="en-GB" sz="1400" i="1">
                            <a:solidFill>
                              <a:srgbClr val="FFFF00"/>
                            </a:solidFill>
                            <a:latin typeface="Cambria Math" panose="02040503050406030204" pitchFamily="18" charset="0"/>
                            <a:ea typeface="Cambria Math" panose="02040503050406030204" pitchFamily="18" charset="0"/>
                          </a:rPr>
                        </m:ctrlPr>
                      </m:dPr>
                      <m:e>
                        <m:sSup>
                          <m:sSupPr>
                            <m:ctrlPr>
                              <a:rPr lang="en-GB" sz="1400" i="1">
                                <a:solidFill>
                                  <a:srgbClr val="FFFF00"/>
                                </a:solidFill>
                                <a:latin typeface="Cambria Math" panose="02040503050406030204" pitchFamily="18" charset="0"/>
                                <a:ea typeface="Cambria Math" panose="02040503050406030204" pitchFamily="18" charset="0"/>
                              </a:rPr>
                            </m:ctrlPr>
                          </m:sSupPr>
                          <m:e>
                            <m:r>
                              <a:rPr lang="en-GB" sz="1400" i="1">
                                <a:solidFill>
                                  <a:srgbClr val="FFFF00"/>
                                </a:solidFill>
                                <a:latin typeface="Cambria Math" panose="02040503050406030204" pitchFamily="18" charset="0"/>
                                <a:ea typeface="Cambria Math" panose="02040503050406030204" pitchFamily="18" charset="0"/>
                              </a:rPr>
                              <m:t>𝑥</m:t>
                            </m:r>
                            <m:r>
                              <a:rPr lang="en-GB" sz="1400" i="1">
                                <a:solidFill>
                                  <a:srgbClr val="FFFF00"/>
                                </a:solidFill>
                                <a:latin typeface="Cambria Math" panose="02040503050406030204" pitchFamily="18" charset="0"/>
                                <a:ea typeface="Cambria Math" panose="02040503050406030204" pitchFamily="18" charset="0"/>
                              </a:rPr>
                              <m:t>′</m:t>
                            </m:r>
                          </m:e>
                          <m:sup>
                            <m:r>
                              <a:rPr lang="en-GB" sz="1400" i="1">
                                <a:solidFill>
                                  <a:srgbClr val="FFFF00"/>
                                </a:solidFill>
                                <a:latin typeface="Cambria Math" panose="02040503050406030204" pitchFamily="18" charset="0"/>
                                <a:ea typeface="Cambria Math" panose="02040503050406030204" pitchFamily="18" charset="0"/>
                              </a:rPr>
                              <m:t>2</m:t>
                            </m:r>
                          </m:sup>
                        </m:sSup>
                      </m:e>
                    </m:d>
                    <m:r>
                      <a:rPr lang="en-GB" sz="1400" i="1">
                        <a:solidFill>
                          <a:srgbClr val="FFFF00"/>
                        </a:solidFill>
                        <a:latin typeface="Cambria Math" panose="02040503050406030204" pitchFamily="18" charset="0"/>
                        <a:ea typeface="Cambria Math" panose="02040503050406030204" pitchFamily="18" charset="0"/>
                      </a:rPr>
                      <m:t>−</m:t>
                    </m:r>
                    <m:sSup>
                      <m:sSupPr>
                        <m:ctrlPr>
                          <a:rPr lang="en-GB" sz="1400" i="1">
                            <a:solidFill>
                              <a:srgbClr val="FFFF00"/>
                            </a:solidFill>
                            <a:latin typeface="Cambria Math" panose="02040503050406030204" pitchFamily="18" charset="0"/>
                            <a:ea typeface="Cambria Math" panose="02040503050406030204" pitchFamily="18" charset="0"/>
                          </a:rPr>
                        </m:ctrlPr>
                      </m:sSupPr>
                      <m:e>
                        <m:d>
                          <m:dPr>
                            <m:begChr m:val="⟨"/>
                            <m:endChr m:val="⟩"/>
                            <m:ctrlPr>
                              <a:rPr lang="en-GB" sz="1400" i="1">
                                <a:solidFill>
                                  <a:srgbClr val="FFFF00"/>
                                </a:solidFill>
                                <a:latin typeface="Cambria Math" panose="02040503050406030204" pitchFamily="18" charset="0"/>
                                <a:ea typeface="Cambria Math" panose="02040503050406030204" pitchFamily="18" charset="0"/>
                              </a:rPr>
                            </m:ctrlPr>
                          </m:dPr>
                          <m:e>
                            <m:r>
                              <a:rPr lang="en-GB" sz="1400" i="1">
                                <a:solidFill>
                                  <a:srgbClr val="FFFF00"/>
                                </a:solidFill>
                                <a:latin typeface="Cambria Math" panose="02040503050406030204" pitchFamily="18" charset="0"/>
                                <a:ea typeface="Cambria Math" panose="02040503050406030204" pitchFamily="18" charset="0"/>
                              </a:rPr>
                              <m:t>𝑥𝑥</m:t>
                            </m:r>
                            <m:r>
                              <a:rPr lang="en-GB" sz="1400" i="1">
                                <a:solidFill>
                                  <a:srgbClr val="FFFF00"/>
                                </a:solidFill>
                                <a:latin typeface="Cambria Math" panose="02040503050406030204" pitchFamily="18" charset="0"/>
                                <a:ea typeface="Cambria Math" panose="02040503050406030204" pitchFamily="18" charset="0"/>
                              </a:rPr>
                              <m:t>′</m:t>
                            </m:r>
                          </m:e>
                        </m:d>
                      </m:e>
                      <m:sup>
                        <m:r>
                          <a:rPr lang="en-GB" sz="1400" i="1">
                            <a:solidFill>
                              <a:srgbClr val="FFFF00"/>
                            </a:solidFill>
                            <a:latin typeface="Cambria Math" panose="02040503050406030204" pitchFamily="18" charset="0"/>
                            <a:ea typeface="Cambria Math" panose="02040503050406030204" pitchFamily="18" charset="0"/>
                          </a:rPr>
                          <m:t>2</m:t>
                        </m:r>
                      </m:sup>
                    </m:sSup>
                  </m:oMath>
                </a14:m>
                <a:r>
                  <a:rPr lang="en-GB" sz="1400" dirty="0" smtClean="0">
                    <a:solidFill>
                      <a:srgbClr val="FFFF00"/>
                    </a:solidFill>
                  </a:rPr>
                  <a:t> scales with energy)</a:t>
                </a:r>
                <a:endParaRPr lang="en-GB" sz="1400" dirty="0">
                  <a:solidFill>
                    <a:srgbClr val="FFFF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884464" y="2868250"/>
                <a:ext cx="7162800" cy="923330"/>
              </a:xfrm>
              <a:prstGeom prst="rect">
                <a:avLst/>
              </a:prstGeom>
              <a:blipFill rotWithShape="0">
                <a:blip r:embed="rId3"/>
                <a:stretch>
                  <a:fillRect l="-681" t="-3974" b="-9934"/>
                </a:stretch>
              </a:blipFill>
            </p:spPr>
            <p:txBody>
              <a:bodyPr/>
              <a:lstStyle/>
              <a:p>
                <a:r>
                  <a:rPr lang="en-GB">
                    <a:noFill/>
                  </a:rPr>
                  <a:t> </a:t>
                </a:r>
              </a:p>
            </p:txBody>
          </p:sp>
        </mc:Fallback>
      </mc:AlternateContent>
    </p:spTree>
    <p:extLst>
      <p:ext uri="{BB962C8B-B14F-4D97-AF65-F5344CB8AC3E}">
        <p14:creationId xmlns:p14="http://schemas.microsoft.com/office/powerpoint/2010/main" val="342638844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lstStyle/>
          <a:p>
            <a:r>
              <a:rPr lang="en-GB" sz="2000" dirty="0" smtClean="0"/>
              <a:t>What do we normally measure from the phase-space ellipse?</a:t>
            </a:r>
            <a:endParaRPr lang="en-GB" sz="2000" dirty="0"/>
          </a:p>
        </p:txBody>
      </p:sp>
      <p:pic>
        <p:nvPicPr>
          <p:cNvPr id="7" name="Content Placeholder 6"/>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381000" y="761014"/>
            <a:ext cx="3657600" cy="2767584"/>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400" y="4012325"/>
            <a:ext cx="4953000" cy="2786063"/>
          </a:xfrm>
          <a:prstGeom prst="rect">
            <a:avLst/>
          </a:prstGeom>
        </p:spPr>
      </p:pic>
      <p:sp>
        <p:nvSpPr>
          <p:cNvPr id="5" name="Content Placeholder 4"/>
          <p:cNvSpPr>
            <a:spLocks noGrp="1"/>
          </p:cNvSpPr>
          <p:nvPr>
            <p:ph sz="quarter" idx="3"/>
          </p:nvPr>
        </p:nvSpPr>
        <p:spPr>
          <a:xfrm>
            <a:off x="4695808" y="884616"/>
            <a:ext cx="4038600" cy="5287963"/>
          </a:xfrm>
        </p:spPr>
        <p:txBody>
          <a:bodyPr/>
          <a:lstStyle/>
          <a:p>
            <a:r>
              <a:rPr lang="en-GB" sz="2000" dirty="0" smtClean="0">
                <a:latin typeface="Comic Sans MS" panose="030F0702030302020204" pitchFamily="66" charset="0"/>
              </a:rPr>
              <a:t>At a given location in the accelerator we can measure the position of the particles, normally it is difficult to measure the angle…so we measure the projection of the phase space ellipse onto the space dimension:</a:t>
            </a:r>
            <a:br>
              <a:rPr lang="en-GB" sz="2000" dirty="0" smtClean="0">
                <a:latin typeface="Comic Sans MS" panose="030F0702030302020204" pitchFamily="66" charset="0"/>
              </a:rPr>
            </a:br>
            <a:r>
              <a:rPr lang="en-GB" sz="2000" dirty="0" smtClean="0">
                <a:latin typeface="Comic Sans MS" panose="030F0702030302020204" pitchFamily="66" charset="0"/>
                <a:sym typeface="Wingdings" panose="05000000000000000000" pitchFamily="2" charset="2"/>
              </a:rPr>
              <a:t></a:t>
            </a:r>
            <a:r>
              <a:rPr lang="en-GB" sz="2000" dirty="0" smtClean="0">
                <a:latin typeface="Comic Sans MS" panose="030F0702030302020204" pitchFamily="66" charset="0"/>
              </a:rPr>
              <a:t>called a profile monitor</a:t>
            </a:r>
            <a:endParaRPr lang="en-GB" sz="2000" dirty="0">
              <a:latin typeface="Comic Sans MS" panose="030F0702030302020204" pitchFamily="66" charset="0"/>
            </a:endParaRPr>
          </a:p>
        </p:txBody>
      </p:sp>
      <p:sp>
        <p:nvSpPr>
          <p:cNvPr id="9" name="TextBox 8"/>
          <p:cNvSpPr txBox="1"/>
          <p:nvPr/>
        </p:nvSpPr>
        <p:spPr>
          <a:xfrm>
            <a:off x="4266047" y="4626428"/>
            <a:ext cx="65" cy="1661993"/>
          </a:xfrm>
          <a:prstGeom prst="rect">
            <a:avLst/>
          </a:prstGeom>
          <a:noFill/>
        </p:spPr>
        <p:txBody>
          <a:bodyPr wrap="none" lIns="0" tIns="0" rIns="0" bIns="0" rtlCol="0">
            <a:spAutoFit/>
          </a:bodyPr>
          <a:lstStyle/>
          <a:p>
            <a:endParaRPr lang="en-GB" dirty="0" smtClean="0"/>
          </a:p>
          <a:p>
            <a:endParaRPr lang="en-GB" dirty="0"/>
          </a:p>
          <a:p>
            <a:endParaRPr lang="en-GB" dirty="0" smtClean="0"/>
          </a:p>
          <a:p>
            <a:endParaRPr lang="en-GB" dirty="0"/>
          </a:p>
          <a:p>
            <a:endParaRPr lang="en-GB" dirty="0" smtClean="0"/>
          </a:p>
          <a:p>
            <a:endParaRPr lang="en-GB" dirty="0"/>
          </a:p>
        </p:txBody>
      </p:sp>
      <p:sp>
        <p:nvSpPr>
          <p:cNvPr id="11" name="Content Placeholder 10"/>
          <p:cNvSpPr>
            <a:spLocks noGrp="1"/>
          </p:cNvSpPr>
          <p:nvPr>
            <p:ph sz="half" idx="1"/>
          </p:nvPr>
        </p:nvSpPr>
        <p:spPr/>
        <p:txBody>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p:txBody>
      </p:sp>
      <mc:AlternateContent xmlns:mc="http://schemas.openxmlformats.org/markup-compatibility/2006" xmlns:a14="http://schemas.microsoft.com/office/drawing/2010/main">
        <mc:Choice Requires="a14">
          <p:sp>
            <p:nvSpPr>
              <p:cNvPr id="12" name="TextBox 11"/>
              <p:cNvSpPr txBox="1"/>
              <p:nvPr/>
            </p:nvSpPr>
            <p:spPr>
              <a:xfrm>
                <a:off x="7408696" y="4953000"/>
                <a:ext cx="1791901" cy="335413"/>
              </a:xfrm>
              <a:prstGeom prst="rect">
                <a:avLst/>
              </a:prstGeom>
              <a:noFill/>
            </p:spPr>
            <p:txBody>
              <a:bodyPr wrap="none" lIns="0" tIns="0" rIns="0" bIns="0" rtlCol="0">
                <a:spAutoFit/>
              </a:bodyPr>
              <a:lstStyle/>
              <a:p>
                <a14:m>
                  <m:oMath xmlns:m="http://schemas.openxmlformats.org/officeDocument/2006/math">
                    <m:r>
                      <m:rPr>
                        <m:sty m:val="p"/>
                      </m:rPr>
                      <a:rPr lang="el-GR" i="1" smtClean="0">
                        <a:latin typeface="Cambria Math" panose="02040503050406030204" pitchFamily="18" charset="0"/>
                      </a:rPr>
                      <m:t>σ</m:t>
                    </m:r>
                    <m:r>
                      <a:rPr lang="en-GB" b="0" i="1" smtClean="0">
                        <a:latin typeface="Cambria Math" panose="02040503050406030204" pitchFamily="18" charset="0"/>
                      </a:rPr>
                      <m:t>=</m:t>
                    </m:r>
                    <m:rad>
                      <m:radPr>
                        <m:degHide m:val="on"/>
                        <m:ctrlPr>
                          <a:rPr lang="en-GB" b="0" i="1" smtClean="0">
                            <a:latin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𝜀𝛽</m:t>
                        </m:r>
                        <m:r>
                          <a:rPr lang="en-GB" b="0" i="1" smtClean="0">
                            <a:latin typeface="Cambria Math" panose="02040503050406030204" pitchFamily="18" charset="0"/>
                            <a:ea typeface="Cambria Math" panose="02040503050406030204" pitchFamily="18" charset="0"/>
                          </a:rPr>
                          <m:t> </m:t>
                        </m:r>
                      </m:e>
                    </m:rad>
                  </m:oMath>
                </a14:m>
                <a:r>
                  <a:rPr lang="en-GB" dirty="0" smtClean="0"/>
                  <a:t> + D</a:t>
                </a:r>
                <a14:m>
                  <m:oMath xmlns:m="http://schemas.openxmlformats.org/officeDocument/2006/math">
                    <m:f>
                      <m:fPr>
                        <m:type m:val="skw"/>
                        <m:ctrlPr>
                          <a:rPr lang="en-GB" i="1" smtClean="0">
                            <a:latin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𝑝</m:t>
                        </m:r>
                      </m:num>
                      <m:den>
                        <m:r>
                          <a:rPr lang="en-GB" b="0" i="1" smtClean="0">
                            <a:latin typeface="Cambria Math" panose="02040503050406030204" pitchFamily="18" charset="0"/>
                          </a:rPr>
                          <m:t>𝑝</m:t>
                        </m:r>
                      </m:den>
                    </m:f>
                  </m:oMath>
                </a14:m>
                <a:endParaRPr lang="en-GB" dirty="0"/>
              </a:p>
            </p:txBody>
          </p:sp>
        </mc:Choice>
        <mc:Fallback xmlns="">
          <p:sp>
            <p:nvSpPr>
              <p:cNvPr id="12" name="TextBox 11"/>
              <p:cNvSpPr txBox="1">
                <a:spLocks noRot="1" noChangeAspect="1" noMove="1" noResize="1" noEditPoints="1" noAdjustHandles="1" noChangeArrowheads="1" noChangeShapeType="1" noTextEdit="1"/>
              </p:cNvSpPr>
              <p:nvPr/>
            </p:nvSpPr>
            <p:spPr>
              <a:xfrm>
                <a:off x="7408696" y="4953000"/>
                <a:ext cx="1791901" cy="335413"/>
              </a:xfrm>
              <a:prstGeom prst="rect">
                <a:avLst/>
              </a:prstGeom>
              <a:blipFill rotWithShape="0">
                <a:blip r:embed="rId4"/>
                <a:stretch>
                  <a:fillRect l="-3401" t="-180000" r="-37415" b="-269091"/>
                </a:stretch>
              </a:blipFill>
            </p:spPr>
            <p:txBody>
              <a:bodyPr/>
              <a:lstStyle/>
              <a:p>
                <a:r>
                  <a:rPr lang="en-GB">
                    <a:noFill/>
                  </a:rPr>
                  <a:t> </a:t>
                </a:r>
              </a:p>
            </p:txBody>
          </p:sp>
        </mc:Fallback>
      </mc:AlternateContent>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0446" y="4509571"/>
            <a:ext cx="2257576" cy="2288002"/>
          </a:xfrm>
          <a:prstGeom prst="rect">
            <a:avLst/>
          </a:prstGeom>
        </p:spPr>
      </p:pic>
      <p:sp>
        <p:nvSpPr>
          <p:cNvPr id="4" name="TextBox 3"/>
          <p:cNvSpPr txBox="1"/>
          <p:nvPr/>
        </p:nvSpPr>
        <p:spPr>
          <a:xfrm>
            <a:off x="361397" y="3683379"/>
            <a:ext cx="3677203" cy="830997"/>
          </a:xfrm>
          <a:prstGeom prst="rect">
            <a:avLst/>
          </a:prstGeom>
          <a:noFill/>
        </p:spPr>
        <p:txBody>
          <a:bodyPr wrap="square" rtlCol="0">
            <a:spAutoFit/>
          </a:bodyPr>
          <a:lstStyle/>
          <a:p>
            <a:r>
              <a:rPr lang="en-GB" sz="1600" dirty="0" smtClean="0">
                <a:solidFill>
                  <a:srgbClr val="FF0000"/>
                </a:solidFill>
              </a:rPr>
              <a:t>Attention! The standard 2 D image of a synchrotron light based beam image is NOT a phase space measurement</a:t>
            </a:r>
            <a:endParaRPr lang="en-GB" sz="1600" dirty="0">
              <a:solidFill>
                <a:srgbClr val="FF0000"/>
              </a:solidFill>
            </a:endParaRPr>
          </a:p>
        </p:txBody>
      </p:sp>
      <p:sp>
        <p:nvSpPr>
          <p:cNvPr id="6" name="Rectangle 5"/>
          <p:cNvSpPr/>
          <p:nvPr/>
        </p:nvSpPr>
        <p:spPr>
          <a:xfrm>
            <a:off x="228600" y="3581400"/>
            <a:ext cx="3581400" cy="3216173"/>
          </a:xfrm>
          <a:prstGeom prst="rect">
            <a:avLst/>
          </a:prstGeom>
          <a:solidFill>
            <a:schemeClr val="accent2">
              <a:alpha val="20000"/>
            </a:schemeClr>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97822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219700" y="1773238"/>
            <a:ext cx="2266950" cy="1779587"/>
          </a:xfrm>
          <a:prstGeom prst="rect">
            <a:avLst/>
          </a:prstGeom>
          <a:noFill/>
          <a:ln w="9525">
            <a:noFill/>
            <a:miter lim="800000"/>
            <a:headEnd/>
            <a:tailEnd/>
          </a:ln>
        </p:spPr>
      </p:pic>
      <p:pic>
        <p:nvPicPr>
          <p:cNvPr id="26629" name="Picture 4" descr="109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403648" y="1670050"/>
            <a:ext cx="2957513" cy="1960562"/>
          </a:xfrm>
          <a:prstGeom prst="rect">
            <a:avLst/>
          </a:prstGeom>
          <a:noFill/>
          <a:ln w="9525">
            <a:noFill/>
            <a:miter lim="800000"/>
            <a:headEnd/>
            <a:tailEnd/>
          </a:ln>
        </p:spPr>
      </p:pic>
      <p:pic>
        <p:nvPicPr>
          <p:cNvPr id="26630" name="Picture 5" descr="192"/>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403648" y="4251325"/>
            <a:ext cx="2932113" cy="2028825"/>
          </a:xfrm>
          <a:prstGeom prst="rect">
            <a:avLst/>
          </a:prstGeom>
          <a:noFill/>
          <a:ln w="9525">
            <a:noFill/>
            <a:miter lim="800000"/>
            <a:headEnd/>
            <a:tailEnd/>
          </a:ln>
        </p:spPr>
      </p:pic>
      <p:pic>
        <p:nvPicPr>
          <p:cNvPr id="26631" name="Picture 6"/>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219700" y="4251325"/>
            <a:ext cx="2233613" cy="1955800"/>
          </a:xfrm>
          <a:prstGeom prst="rect">
            <a:avLst/>
          </a:prstGeom>
          <a:noFill/>
          <a:ln w="9525">
            <a:noFill/>
            <a:miter lim="800000"/>
            <a:headEnd/>
            <a:tailEnd/>
          </a:ln>
        </p:spPr>
      </p:pic>
      <p:sp>
        <p:nvSpPr>
          <p:cNvPr id="3" name="Titolo 2"/>
          <p:cNvSpPr>
            <a:spLocks noGrp="1"/>
          </p:cNvSpPr>
          <p:nvPr>
            <p:ph type="title"/>
          </p:nvPr>
        </p:nvSpPr>
        <p:spPr/>
        <p:txBody>
          <a:bodyPr/>
          <a:lstStyle/>
          <a:p>
            <a:r>
              <a:rPr lang="en-US" dirty="0" smtClean="0"/>
              <a:t>Phase space mapping</a:t>
            </a:r>
            <a:endParaRPr lang="en-US" dirty="0"/>
          </a:p>
        </p:txBody>
      </p:sp>
      <p:sp>
        <p:nvSpPr>
          <p:cNvPr id="2" name="CasellaDiTesto 1"/>
          <p:cNvSpPr txBox="1"/>
          <p:nvPr/>
        </p:nvSpPr>
        <p:spPr>
          <a:xfrm>
            <a:off x="1835696" y="1165910"/>
            <a:ext cx="2177490"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Measurements</a:t>
            </a:r>
            <a:endParaRPr kumimoji="0" lang="en-US" sz="1800" b="0" i="0" u="none" strike="noStrike" kern="1200" cap="none" spc="0" normalizeH="0" baseline="0" noProof="0" dirty="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8" name="CasellaDiTesto 7"/>
          <p:cNvSpPr txBox="1"/>
          <p:nvPr/>
        </p:nvSpPr>
        <p:spPr>
          <a:xfrm>
            <a:off x="5318318" y="1165910"/>
            <a:ext cx="2177490" cy="36933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rPr>
              <a:t>Simulations</a:t>
            </a:r>
            <a:endParaRPr kumimoji="0" lang="en-US" sz="1800" b="0" i="0" u="none" strike="noStrike" kern="1200" cap="none" spc="0" normalizeH="0" baseline="0" noProof="0" dirty="0">
              <a:ln>
                <a:noFill/>
              </a:ln>
              <a:solidFill>
                <a:prstClr val="black"/>
              </a:solidFill>
              <a:effectLst/>
              <a:uLnTx/>
              <a:uFillTx/>
              <a:latin typeface="Open Sans Semibold" panose="020B0706030804020204" pitchFamily="34" charset="0"/>
              <a:ea typeface="Open Sans Semibold" panose="020B0706030804020204" pitchFamily="34" charset="0"/>
              <a:cs typeface="Open Sans Semibold" panose="020B0706030804020204" pitchFamily="34" charset="0"/>
            </a:endParaRPr>
          </a:p>
        </p:txBody>
      </p:sp>
    </p:spTree>
    <p:extLst>
      <p:ext uri="{BB962C8B-B14F-4D97-AF65-F5344CB8AC3E}">
        <p14:creationId xmlns:p14="http://schemas.microsoft.com/office/powerpoint/2010/main" val="2143238148"/>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6</a:t>
            </a:fld>
            <a:endParaRPr lang="en-US"/>
          </a:p>
        </p:txBody>
      </p:sp>
      <p:sp>
        <p:nvSpPr>
          <p:cNvPr id="4" name="TextBox 3"/>
          <p:cNvSpPr txBox="1"/>
          <p:nvPr/>
        </p:nvSpPr>
        <p:spPr>
          <a:xfrm>
            <a:off x="1752600" y="304800"/>
            <a:ext cx="6172200" cy="369332"/>
          </a:xfrm>
          <a:prstGeom prst="rect">
            <a:avLst/>
          </a:prstGeom>
          <a:noFill/>
        </p:spPr>
        <p:txBody>
          <a:bodyPr wrap="square" rtlCol="0">
            <a:spAutoFit/>
          </a:bodyPr>
          <a:lstStyle/>
          <a:p>
            <a:r>
              <a:rPr lang="en-GB" dirty="0" smtClean="0"/>
              <a:t>For those, who really want to calculate…</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748975"/>
            <a:ext cx="6214561" cy="292609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6996" y="3570149"/>
            <a:ext cx="6185768" cy="2891118"/>
          </a:xfrm>
          <a:prstGeom prst="rect">
            <a:avLst/>
          </a:prstGeom>
        </p:spPr>
      </p:pic>
    </p:spTree>
    <p:extLst>
      <p:ext uri="{BB962C8B-B14F-4D97-AF65-F5344CB8AC3E}">
        <p14:creationId xmlns:p14="http://schemas.microsoft.com/office/powerpoint/2010/main" val="11442818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3" descr="phaseSpaceVSz"/>
          <p:cNvPicPr>
            <a:picLocks noChangeAspect="1" noChangeArrowheads="1"/>
          </p:cNvPicPr>
          <p:nvPr/>
        </p:nvPicPr>
        <p:blipFill>
          <a:blip r:embed="rId3"/>
          <a:srcRect/>
          <a:stretch>
            <a:fillRect/>
          </a:stretch>
        </p:blipFill>
        <p:spPr bwMode="auto">
          <a:xfrm>
            <a:off x="431800" y="1628800"/>
            <a:ext cx="8101013" cy="3189288"/>
          </a:xfrm>
          <a:prstGeom prst="rect">
            <a:avLst/>
          </a:prstGeom>
          <a:noFill/>
          <a:ln w="9525">
            <a:noFill/>
            <a:miter lim="800000"/>
            <a:headEnd/>
            <a:tailEnd/>
          </a:ln>
        </p:spPr>
      </p:pic>
      <p:sp>
        <p:nvSpPr>
          <p:cNvPr id="27653" name="Text Box 5"/>
          <p:cNvSpPr txBox="1">
            <a:spLocks noChangeArrowheads="1"/>
          </p:cNvSpPr>
          <p:nvPr/>
        </p:nvSpPr>
        <p:spPr bwMode="auto">
          <a:xfrm>
            <a:off x="323850" y="5516563"/>
            <a:ext cx="8496300" cy="581025"/>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it-IT" sz="1600" b="0" i="1" u="none" strike="noStrike" kern="1200" cap="none" spc="0" normalizeH="0" baseline="0" noProof="0">
                <a:ln>
                  <a:noFill/>
                </a:ln>
                <a:solidFill>
                  <a:prstClr val="black"/>
                </a:solidFill>
                <a:effectLst/>
                <a:uLnTx/>
                <a:uFillTx/>
                <a:latin typeface="Arial" charset="0"/>
                <a:ea typeface="+mn-ea"/>
                <a:cs typeface="+mn-cs"/>
              </a:rPr>
              <a:t>A. Cianchi et al., “High brightness electron beam emittance evolution measurements in an rf photoinjector”, Physical Review Special Topics Accelerator and Beams 11, 032801,2008   </a:t>
            </a:r>
          </a:p>
        </p:txBody>
      </p:sp>
      <p:sp>
        <p:nvSpPr>
          <p:cNvPr id="2" name="Titolo 1"/>
          <p:cNvSpPr>
            <a:spLocks noGrp="1"/>
          </p:cNvSpPr>
          <p:nvPr>
            <p:ph type="title"/>
          </p:nvPr>
        </p:nvSpPr>
        <p:spPr/>
        <p:txBody>
          <a:bodyPr/>
          <a:lstStyle/>
          <a:p>
            <a:r>
              <a:rPr lang="en-US" dirty="0" smtClean="0"/>
              <a:t>Phase space evolution</a:t>
            </a:r>
            <a:endParaRPr lang="en-US" dirty="0"/>
          </a:p>
        </p:txBody>
      </p:sp>
    </p:spTree>
    <p:extLst>
      <p:ext uri="{BB962C8B-B14F-4D97-AF65-F5344CB8AC3E}">
        <p14:creationId xmlns:p14="http://schemas.microsoft.com/office/powerpoint/2010/main" val="1483693271"/>
      </p:ext>
    </p:extLst>
  </p:cSld>
  <p:clrMapOvr>
    <a:masterClrMapping/>
  </p:clrMapOvr>
  <p:transition spd="med">
    <p:pull/>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5454" y="377145"/>
            <a:ext cx="6143145" cy="563562"/>
          </a:xfrm>
        </p:spPr>
        <p:txBody>
          <a:bodyPr/>
          <a:lstStyle/>
          <a:p>
            <a:r>
              <a:rPr lang="en-GB" dirty="0" smtClean="0"/>
              <a:t>A first taste of non-</a:t>
            </a:r>
            <a:r>
              <a:rPr lang="en-GB" dirty="0" err="1" smtClean="0"/>
              <a:t>linearities</a:t>
            </a:r>
            <a:r>
              <a:rPr lang="en-GB" dirty="0" smtClean="0"/>
              <a:t> (1/6)</a:t>
            </a:r>
            <a:endParaRPr lang="en-GB" dirty="0"/>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61</a:t>
            </a:fld>
            <a:endParaRPr lang="en-US"/>
          </a:p>
        </p:txBody>
      </p:sp>
      <mc:AlternateContent xmlns:mc="http://schemas.openxmlformats.org/markup-compatibility/2006" xmlns:a14="http://schemas.microsoft.com/office/drawing/2010/main">
        <mc:Choice Requires="a14">
          <p:sp>
            <p:nvSpPr>
              <p:cNvPr id="5" name="TextBox 4"/>
              <p:cNvSpPr txBox="1"/>
              <p:nvPr/>
            </p:nvSpPr>
            <p:spPr>
              <a:xfrm>
                <a:off x="685800" y="1143000"/>
                <a:ext cx="8001000" cy="19080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So far we have completely neglected the longitudinal plane</a:t>
                </a:r>
              </a:p>
              <a:p>
                <a:pPr marL="285750" indent="-285750">
                  <a:buFont typeface="Arial" panose="020B0604020202020204" pitchFamily="34" charset="0"/>
                  <a:buChar char="•"/>
                </a:pPr>
                <a:r>
                  <a:rPr lang="en-GB" dirty="0" smtClean="0"/>
                  <a:t>Still, we will not couple the motion in the longitudinal and transverse plane (advanced course), but we need to consider </a:t>
                </a:r>
                <a:br>
                  <a:rPr lang="en-GB" dirty="0" smtClean="0"/>
                </a:br>
                <a:r>
                  <a:rPr lang="en-GB" dirty="0" smtClean="0"/>
                  <a:t>“off momentum particles” with a longitudinal momentum </a:t>
                </a:r>
                <a14:m>
                  <m:oMath xmlns:m="http://schemas.openxmlformats.org/officeDocument/2006/math">
                    <m:f>
                      <m:fPr>
                        <m:ctrlPr>
                          <a:rPr lang="en-GB" i="1" smtClean="0">
                            <a:latin typeface="Cambria Math" panose="02040503050406030204" pitchFamily="18" charset="0"/>
                            <a:ea typeface="Cambria Math" panose="02040503050406030204" pitchFamily="18" charset="0"/>
                          </a:rPr>
                        </m:ctrlPr>
                      </m:fPr>
                      <m:num>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𝑝</m:t>
                        </m:r>
                      </m:num>
                      <m:den>
                        <m:sSub>
                          <m:sSubPr>
                            <m:ctrlPr>
                              <a:rPr lang="en-GB"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𝑝</m:t>
                            </m:r>
                          </m:e>
                          <m:sub>
                            <m:r>
                              <a:rPr lang="en-GB" b="0" i="1" smtClean="0">
                                <a:latin typeface="Cambria Math" panose="02040503050406030204" pitchFamily="18" charset="0"/>
                                <a:ea typeface="Cambria Math" panose="02040503050406030204" pitchFamily="18" charset="0"/>
                              </a:rPr>
                              <m:t>0</m:t>
                            </m:r>
                          </m:sub>
                        </m:sSub>
                      </m:den>
                    </m:f>
                    <m:r>
                      <a:rPr lang="en-GB"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0</m:t>
                    </m:r>
                  </m:oMath>
                </a14:m>
                <a:r>
                  <a:rPr lang="en-GB" dirty="0" smtClean="0"/>
                  <a:t>.</a:t>
                </a:r>
              </a:p>
              <a:p>
                <a:pPr marL="285750" indent="-285750">
                  <a:buFont typeface="Arial" panose="020B0604020202020204" pitchFamily="34" charset="0"/>
                  <a:buChar char="•"/>
                </a:pPr>
                <a:r>
                  <a:rPr lang="en-GB" dirty="0" smtClean="0"/>
                  <a:t>We already defined the Dispersion function, which describes the change in orbit</a:t>
                </a:r>
              </a:p>
              <a:p>
                <a:pPr marL="285750" indent="-285750">
                  <a:buFont typeface="Arial" panose="020B0604020202020204" pitchFamily="34" charset="0"/>
                  <a:buChar char="•"/>
                </a:pPr>
                <a:r>
                  <a:rPr lang="en-GB" dirty="0" smtClean="0"/>
                  <a:t>Now we look at what happens to the focusing in the quadrupoles:</a:t>
                </a:r>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685800" y="1143000"/>
                <a:ext cx="8001000" cy="1908023"/>
              </a:xfrm>
              <a:prstGeom prst="rect">
                <a:avLst/>
              </a:prstGeom>
              <a:blipFill rotWithShape="1">
                <a:blip r:embed="rId2"/>
                <a:stretch>
                  <a:fillRect l="-534" t="-1603" b="-4487"/>
                </a:stretch>
              </a:blipFill>
            </p:spPr>
            <p:txBody>
              <a:bodyPr/>
              <a:lstStyle/>
              <a:p>
                <a:r>
                  <a:rPr lang="en-GB">
                    <a:noFill/>
                  </a:rPr>
                  <a:t> </a:t>
                </a:r>
              </a:p>
            </p:txBody>
          </p:sp>
        </mc:Fallback>
      </mc:AlternateContent>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23" y="3124200"/>
            <a:ext cx="9144000" cy="2759800"/>
          </a:xfrm>
          <a:prstGeom prst="rect">
            <a:avLst/>
          </a:prstGeom>
        </p:spPr>
      </p:pic>
    </p:spTree>
    <p:extLst>
      <p:ext uri="{BB962C8B-B14F-4D97-AF65-F5344CB8AC3E}">
        <p14:creationId xmlns:p14="http://schemas.microsoft.com/office/powerpoint/2010/main" val="149588283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19200" y="1676400"/>
            <a:ext cx="68580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1821596" y="152400"/>
            <a:ext cx="6255603" cy="563562"/>
          </a:xfrm>
        </p:spPr>
        <p:txBody>
          <a:bodyPr/>
          <a:lstStyle/>
          <a:p>
            <a:r>
              <a:rPr lang="en-GB" dirty="0" smtClean="0"/>
              <a:t>A first taste of non-</a:t>
            </a:r>
            <a:r>
              <a:rPr lang="en-GB" dirty="0" err="1" smtClean="0"/>
              <a:t>linearities</a:t>
            </a:r>
            <a:r>
              <a:rPr lang="en-GB" dirty="0" smtClean="0"/>
              <a:t> (2/6)</a:t>
            </a:r>
            <a:endParaRPr lang="en-GB" dirty="0"/>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62</a:t>
            </a:fld>
            <a:endParaRPr lang="en-US"/>
          </a:p>
        </p:txBody>
      </p:sp>
      <mc:AlternateContent xmlns:mc="http://schemas.openxmlformats.org/markup-compatibility/2006" xmlns:a14="http://schemas.microsoft.com/office/drawing/2010/main">
        <mc:Choice Requires="a14">
          <p:sp>
            <p:nvSpPr>
              <p:cNvPr id="5" name="TextBox 4"/>
              <p:cNvSpPr txBox="1"/>
              <p:nvPr/>
            </p:nvSpPr>
            <p:spPr>
              <a:xfrm>
                <a:off x="986999" y="1066258"/>
                <a:ext cx="7467600" cy="289290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Due to the change in focusing strength of the quadrupoles with varying momentum, particles have different </a:t>
                </a:r>
                <a:r>
                  <a:rPr lang="en-GB" dirty="0" err="1" smtClean="0"/>
                  <a:t>betatron</a:t>
                </a:r>
                <a:r>
                  <a:rPr lang="en-GB" dirty="0" smtClean="0"/>
                  <a:t>-tunes:</a:t>
                </a:r>
              </a:p>
              <a:p>
                <a:pPr marL="285750" indent="-285750">
                  <a:buFont typeface="Arial" panose="020B0604020202020204" pitchFamily="34" charset="0"/>
                  <a:buChar char="•"/>
                </a:pPr>
                <a:r>
                  <a:rPr lang="en-GB" dirty="0" smtClean="0">
                    <a:solidFill>
                      <a:schemeClr val="bg1"/>
                    </a:solidFill>
                  </a:rPr>
                  <a:t>Definition: Chromaticity (H,V) := Dependence of tune on momentum</a:t>
                </a:r>
                <a:endParaRPr lang="en-GB" dirty="0">
                  <a:solidFill>
                    <a:schemeClr val="bg1"/>
                  </a:solidFill>
                </a:endParaRPr>
              </a:p>
              <a:p>
                <a:pPr marL="285750" indent="-285750">
                  <a:buFont typeface="Arial" panose="020B0604020202020204" pitchFamily="34" charset="0"/>
                  <a:buChar char="•"/>
                </a:pPr>
                <a14:m>
                  <m:oMath xmlns:m="http://schemas.openxmlformats.org/officeDocument/2006/math">
                    <m:r>
                      <a:rPr lang="en-GB" i="1" smtClean="0">
                        <a:solidFill>
                          <a:schemeClr val="bg1"/>
                        </a:solidFill>
                        <a:latin typeface="Cambria Math" panose="02040503050406030204" pitchFamily="18" charset="0"/>
                        <a:ea typeface="Cambria Math" panose="02040503050406030204" pitchFamily="18" charset="0"/>
                      </a:rPr>
                      <m:t>∆</m:t>
                    </m:r>
                    <m:r>
                      <a:rPr lang="en-GB" b="0" i="1" smtClean="0">
                        <a:solidFill>
                          <a:schemeClr val="bg1"/>
                        </a:solidFill>
                        <a:latin typeface="Cambria Math" panose="02040503050406030204" pitchFamily="18" charset="0"/>
                        <a:ea typeface="Cambria Math" panose="02040503050406030204" pitchFamily="18" charset="0"/>
                      </a:rPr>
                      <m:t>𝑄</m:t>
                    </m:r>
                    <m:r>
                      <a:rPr lang="en-GB" b="0" i="1" smtClean="0">
                        <a:solidFill>
                          <a:schemeClr val="bg1"/>
                        </a:solidFill>
                        <a:latin typeface="Cambria Math" panose="02040503050406030204" pitchFamily="18" charset="0"/>
                        <a:ea typeface="Cambria Math" panose="02040503050406030204" pitchFamily="18" charset="0"/>
                      </a:rPr>
                      <m:t>=</m:t>
                    </m:r>
                    <m:sSup>
                      <m:sSupPr>
                        <m:ctrlPr>
                          <a:rPr lang="en-GB" b="0" i="1" smtClean="0">
                            <a:solidFill>
                              <a:schemeClr val="bg1"/>
                            </a:solidFill>
                            <a:latin typeface="Cambria Math" panose="02040503050406030204" pitchFamily="18" charset="0"/>
                            <a:ea typeface="Cambria Math" panose="02040503050406030204" pitchFamily="18" charset="0"/>
                          </a:rPr>
                        </m:ctrlPr>
                      </m:sSupPr>
                      <m:e>
                        <m:r>
                          <a:rPr lang="en-GB" b="0" i="1" smtClean="0">
                            <a:solidFill>
                              <a:schemeClr val="bg1"/>
                            </a:solidFill>
                            <a:latin typeface="Cambria Math" panose="02040503050406030204" pitchFamily="18" charset="0"/>
                            <a:ea typeface="Cambria Math" panose="02040503050406030204" pitchFamily="18" charset="0"/>
                          </a:rPr>
                          <m:t>𝑄</m:t>
                        </m:r>
                      </m:e>
                      <m:sup>
                        <m:r>
                          <a:rPr lang="en-GB" b="0" i="1" smtClean="0">
                            <a:solidFill>
                              <a:schemeClr val="bg1"/>
                            </a:solidFill>
                            <a:latin typeface="Cambria Math" panose="02040503050406030204" pitchFamily="18" charset="0"/>
                            <a:ea typeface="Cambria Math" panose="02040503050406030204" pitchFamily="18" charset="0"/>
                          </a:rPr>
                          <m:t>′</m:t>
                        </m:r>
                      </m:sup>
                    </m:sSup>
                    <m:f>
                      <m:fPr>
                        <m:ctrlPr>
                          <a:rPr lang="en-GB" b="0" i="1" smtClean="0">
                            <a:solidFill>
                              <a:schemeClr val="bg1"/>
                            </a:solidFill>
                            <a:latin typeface="Cambria Math" panose="02040503050406030204" pitchFamily="18" charset="0"/>
                            <a:ea typeface="Cambria Math" panose="02040503050406030204" pitchFamily="18" charset="0"/>
                          </a:rPr>
                        </m:ctrlPr>
                      </m:fPr>
                      <m:num>
                        <m:r>
                          <a:rPr lang="en-GB" b="0" i="1" smtClean="0">
                            <a:solidFill>
                              <a:schemeClr val="bg1"/>
                            </a:solidFill>
                            <a:latin typeface="Cambria Math" panose="02040503050406030204" pitchFamily="18" charset="0"/>
                            <a:ea typeface="Cambria Math" panose="02040503050406030204" pitchFamily="18" charset="0"/>
                          </a:rPr>
                          <m:t>∆</m:t>
                        </m:r>
                        <m:r>
                          <a:rPr lang="en-GB" b="0" i="1" smtClean="0">
                            <a:solidFill>
                              <a:schemeClr val="bg1"/>
                            </a:solidFill>
                            <a:latin typeface="Cambria Math" panose="02040503050406030204" pitchFamily="18" charset="0"/>
                            <a:ea typeface="Cambria Math" panose="02040503050406030204" pitchFamily="18" charset="0"/>
                          </a:rPr>
                          <m:t>𝑝</m:t>
                        </m:r>
                      </m:num>
                      <m:den>
                        <m:r>
                          <a:rPr lang="en-GB" b="0" i="1" smtClean="0">
                            <a:solidFill>
                              <a:schemeClr val="bg1"/>
                            </a:solidFill>
                            <a:latin typeface="Cambria Math" panose="02040503050406030204" pitchFamily="18" charset="0"/>
                            <a:ea typeface="Cambria Math" panose="02040503050406030204" pitchFamily="18" charset="0"/>
                          </a:rPr>
                          <m:t>𝑝</m:t>
                        </m:r>
                      </m:den>
                    </m:f>
                  </m:oMath>
                </a14:m>
                <a:r>
                  <a:rPr lang="en-GB" dirty="0" smtClean="0">
                    <a:solidFill>
                      <a:schemeClr val="bg1"/>
                    </a:solidFill>
                  </a:rPr>
                  <a:t>  or relative chromaticity </a:t>
                </a:r>
                <a14:m>
                  <m:oMath xmlns:m="http://schemas.openxmlformats.org/officeDocument/2006/math">
                    <m:r>
                      <m:rPr>
                        <m:sty m:val="p"/>
                      </m:rPr>
                      <a:rPr lang="el-GR" i="1" smtClean="0">
                        <a:solidFill>
                          <a:schemeClr val="bg1"/>
                        </a:solidFill>
                        <a:latin typeface="Cambria Math" panose="02040503050406030204" pitchFamily="18" charset="0"/>
                      </a:rPr>
                      <m:t>ξ</m:t>
                    </m:r>
                    <m:r>
                      <a:rPr lang="en-GB" b="0" i="1" smtClean="0">
                        <a:solidFill>
                          <a:schemeClr val="bg1"/>
                        </a:solidFill>
                        <a:latin typeface="Cambria Math" panose="02040503050406030204" pitchFamily="18" charset="0"/>
                      </a:rPr>
                      <m:t>=</m:t>
                    </m:r>
                    <m:f>
                      <m:fPr>
                        <m:ctrlPr>
                          <a:rPr lang="en-GB" b="0" i="1" smtClean="0">
                            <a:solidFill>
                              <a:schemeClr val="bg1"/>
                            </a:solidFill>
                            <a:latin typeface="Cambria Math" panose="02040503050406030204" pitchFamily="18" charset="0"/>
                          </a:rPr>
                        </m:ctrlPr>
                      </m:fPr>
                      <m:num>
                        <m:r>
                          <a:rPr lang="en-GB" b="0" i="1" smtClean="0">
                            <a:solidFill>
                              <a:schemeClr val="bg1"/>
                            </a:solidFill>
                            <a:latin typeface="Cambria Math" panose="02040503050406030204" pitchFamily="18" charset="0"/>
                          </a:rPr>
                          <m:t>𝑄</m:t>
                        </m:r>
                        <m:r>
                          <a:rPr lang="en-GB" b="0" i="1" smtClean="0">
                            <a:solidFill>
                              <a:schemeClr val="bg1"/>
                            </a:solidFill>
                            <a:latin typeface="Cambria Math" panose="02040503050406030204" pitchFamily="18" charset="0"/>
                          </a:rPr>
                          <m:t>′</m:t>
                        </m:r>
                      </m:num>
                      <m:den>
                        <m:r>
                          <a:rPr lang="en-GB" b="0" i="1" smtClean="0">
                            <a:solidFill>
                              <a:schemeClr val="bg1"/>
                            </a:solidFill>
                            <a:latin typeface="Cambria Math" panose="02040503050406030204" pitchFamily="18" charset="0"/>
                          </a:rPr>
                          <m:t>𝑄</m:t>
                        </m:r>
                      </m:den>
                    </m:f>
                  </m:oMath>
                </a14:m>
                <a:endParaRPr lang="en-GB" dirty="0" smtClean="0"/>
              </a:p>
              <a:p>
                <a:pPr marL="285750" indent="-285750">
                  <a:buFont typeface="Arial" panose="020B0604020202020204" pitchFamily="34" charset="0"/>
                  <a:buChar char="•"/>
                </a:pPr>
                <a:r>
                  <a:rPr lang="en-GB" dirty="0" smtClean="0"/>
                  <a:t>Is this bad? : Yes, the working point gets a “working blob”</a:t>
                </a:r>
              </a:p>
              <a:p>
                <a:pPr marL="285750" indent="-285750">
                  <a:buFont typeface="Arial" panose="020B0604020202020204" pitchFamily="34" charset="0"/>
                  <a:buChar char="•"/>
                </a:pPr>
                <a:r>
                  <a:rPr lang="en-GB" dirty="0" smtClean="0"/>
                  <a:t>We need to correct. How?</a:t>
                </a:r>
                <a:br>
                  <a:rPr lang="en-GB" dirty="0" smtClean="0"/>
                </a:br>
                <a:r>
                  <a:rPr lang="en-GB" sz="1600" dirty="0" err="1" smtClean="0"/>
                  <a:t>i</a:t>
                </a:r>
                <a:r>
                  <a:rPr lang="en-GB" sz="1600" dirty="0" smtClean="0"/>
                  <a:t>) Inserting a magnetic element where we have dispersion (this separates in space particles with lower and higher momenta</a:t>
                </a:r>
                <a:br>
                  <a:rPr lang="en-GB" sz="1600" dirty="0" smtClean="0"/>
                </a:br>
                <a:r>
                  <a:rPr lang="en-GB" sz="1600" dirty="0" smtClean="0"/>
                  <a:t>ii) Having there a “quadrupole”, for which the strength grows for larger distances from the centre: a sextupole</a:t>
                </a:r>
              </a:p>
            </p:txBody>
          </p:sp>
        </mc:Choice>
        <mc:Fallback xmlns="">
          <p:sp>
            <p:nvSpPr>
              <p:cNvPr id="5" name="TextBox 4"/>
              <p:cNvSpPr txBox="1">
                <a:spLocks noRot="1" noChangeAspect="1" noMove="1" noResize="1" noEditPoints="1" noAdjustHandles="1" noChangeArrowheads="1" noChangeShapeType="1" noTextEdit="1"/>
              </p:cNvSpPr>
              <p:nvPr/>
            </p:nvSpPr>
            <p:spPr>
              <a:xfrm>
                <a:off x="986999" y="1066258"/>
                <a:ext cx="7467600" cy="2892908"/>
              </a:xfrm>
              <a:prstGeom prst="rect">
                <a:avLst/>
              </a:prstGeom>
              <a:blipFill rotWithShape="0">
                <a:blip r:embed="rId2"/>
                <a:stretch>
                  <a:fillRect l="-571" t="-1266" b="-1899"/>
                </a:stretch>
              </a:blipFill>
            </p:spPr>
            <p:txBody>
              <a:bodyPr/>
              <a:lstStyle/>
              <a:p>
                <a:r>
                  <a:rPr lang="en-GB">
                    <a:noFill/>
                  </a:rPr>
                  <a:t> </a:t>
                </a:r>
              </a:p>
            </p:txBody>
          </p:sp>
        </mc:Fallback>
      </mc:AlternateContent>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5900" y="4108297"/>
            <a:ext cx="6324600" cy="2048122"/>
          </a:xfrm>
          <a:prstGeom prst="rect">
            <a:avLst/>
          </a:prstGeom>
        </p:spPr>
      </p:pic>
    </p:spTree>
    <p:extLst>
      <p:ext uri="{BB962C8B-B14F-4D97-AF65-F5344CB8AC3E}">
        <p14:creationId xmlns:p14="http://schemas.microsoft.com/office/powerpoint/2010/main" val="58421720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1596" y="152400"/>
            <a:ext cx="6103203" cy="563562"/>
          </a:xfrm>
        </p:spPr>
        <p:txBody>
          <a:bodyPr/>
          <a:lstStyle/>
          <a:p>
            <a:r>
              <a:rPr lang="en-GB" dirty="0"/>
              <a:t>A first taste of </a:t>
            </a:r>
            <a:r>
              <a:rPr lang="en-GB" dirty="0" smtClean="0"/>
              <a:t>non-</a:t>
            </a:r>
            <a:r>
              <a:rPr lang="en-GB" dirty="0" err="1" smtClean="0"/>
              <a:t>linearities</a:t>
            </a:r>
            <a:r>
              <a:rPr lang="en-GB" dirty="0" smtClean="0"/>
              <a:t> (3/6)</a:t>
            </a:r>
            <a:endParaRPr lang="en-GB" dirty="0"/>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63</a:t>
            </a:fld>
            <a:endParaRPr lang="en-US"/>
          </a:p>
        </p:txBody>
      </p:sp>
      <p:sp>
        <p:nvSpPr>
          <p:cNvPr id="5" name="TextBox 4"/>
          <p:cNvSpPr txBox="1"/>
          <p:nvPr/>
        </p:nvSpPr>
        <p:spPr>
          <a:xfrm>
            <a:off x="762000" y="1143000"/>
            <a:ext cx="7696200" cy="1477328"/>
          </a:xfrm>
          <a:prstGeom prst="rect">
            <a:avLst/>
          </a:prstGeom>
          <a:noFill/>
        </p:spPr>
        <p:txBody>
          <a:bodyPr wrap="square" rtlCol="0">
            <a:spAutoFit/>
          </a:bodyPr>
          <a:lstStyle/>
          <a:p>
            <a:r>
              <a:rPr lang="en-GB" dirty="0" smtClean="0"/>
              <a:t>We will have a high price to pay for this chromaticity correction!</a:t>
            </a:r>
            <a:br>
              <a:rPr lang="en-GB" dirty="0" smtClean="0"/>
            </a:br>
            <a:r>
              <a:rPr lang="en-GB" dirty="0" smtClean="0">
                <a:sym typeface="Wingdings" panose="05000000000000000000" pitchFamily="2" charset="2"/>
              </a:rPr>
              <a:t> we have introduced the first non-linear element into our accelerator</a:t>
            </a:r>
          </a:p>
          <a:p>
            <a:endParaRPr lang="en-GB" dirty="0">
              <a:sym typeface="Wingdings" panose="05000000000000000000" pitchFamily="2" charset="2"/>
            </a:endParaRPr>
          </a:p>
          <a:p>
            <a:r>
              <a:rPr lang="en-GB" dirty="0" smtClean="0">
                <a:sym typeface="Wingdings" panose="05000000000000000000" pitchFamily="2" charset="2"/>
              </a:rPr>
              <a:t>The map </a:t>
            </a:r>
            <a:r>
              <a:rPr lang="en-GB" dirty="0" smtClean="0">
                <a:latin typeface="Cambria Math" panose="02040503050406030204" pitchFamily="18" charset="0"/>
                <a:ea typeface="Cambria Math" panose="02040503050406030204" pitchFamily="18" charset="0"/>
                <a:sym typeface="Wingdings" panose="05000000000000000000" pitchFamily="2" charset="2"/>
              </a:rPr>
              <a:t>M</a:t>
            </a:r>
            <a:r>
              <a:rPr lang="en-GB" dirty="0" smtClean="0">
                <a:sym typeface="Wingdings" panose="05000000000000000000" pitchFamily="2" charset="2"/>
              </a:rPr>
              <a:t> (no longer a matrix) of a single sextupole represents a “kick” in the transverse momentum:</a:t>
            </a:r>
            <a:endParaRPr lang="en-GB" dirty="0"/>
          </a:p>
        </p:txBody>
      </p:sp>
      <p:graphicFrame>
        <p:nvGraphicFramePr>
          <p:cNvPr id="6" name="Object 3"/>
          <p:cNvGraphicFramePr>
            <a:graphicFrameLocks noChangeAspect="1"/>
          </p:cNvGraphicFramePr>
          <p:nvPr>
            <p:extLst>
              <p:ext uri="{D42A27DB-BD31-4B8C-83A1-F6EECF244321}">
                <p14:modId xmlns:p14="http://schemas.microsoft.com/office/powerpoint/2010/main" val="3198991861"/>
              </p:ext>
            </p:extLst>
          </p:nvPr>
        </p:nvGraphicFramePr>
        <p:xfrm>
          <a:off x="1066800" y="2819400"/>
          <a:ext cx="1676400" cy="681038"/>
        </p:xfrm>
        <a:graphic>
          <a:graphicData uri="http://schemas.openxmlformats.org/presentationml/2006/ole">
            <mc:AlternateContent xmlns:mc="http://schemas.openxmlformats.org/markup-compatibility/2006">
              <mc:Choice xmlns:v="urn:schemas-microsoft-com:vml" Requires="v">
                <p:oleObj spid="_x0000_s13406" name="Equation" r:id="rId3" imgW="1155700" imgH="469900" progId="Equation.3">
                  <p:embed/>
                </p:oleObj>
              </mc:Choice>
              <mc:Fallback>
                <p:oleObj name="Equation" r:id="rId3" imgW="1155700" imgH="4699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819400"/>
                        <a:ext cx="1676400" cy="681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14800" y="2667000"/>
            <a:ext cx="2667000" cy="1111250"/>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765908" y="3977322"/>
                <a:ext cx="7391400" cy="1754326"/>
              </a:xfrm>
              <a:prstGeom prst="rect">
                <a:avLst/>
              </a:prstGeom>
              <a:noFill/>
            </p:spPr>
            <p:txBody>
              <a:bodyPr wrap="square" rtlCol="0">
                <a:spAutoFit/>
              </a:bodyPr>
              <a:lstStyle/>
              <a:p>
                <a:r>
                  <a:rPr lang="en-GB" dirty="0" smtClean="0"/>
                  <a:t>We choose a fixed value k</a:t>
                </a:r>
                <a:r>
                  <a:rPr lang="en-GB" baseline="-25000" dirty="0" smtClean="0"/>
                  <a:t>2</a:t>
                </a:r>
                <a:r>
                  <a:rPr lang="en-GB" dirty="0" smtClean="0"/>
                  <a:t>L = - 600 m</a:t>
                </a:r>
                <a:r>
                  <a:rPr lang="en-GB" baseline="30000" dirty="0" smtClean="0"/>
                  <a:t>-2  </a:t>
                </a:r>
                <a:r>
                  <a:rPr lang="en-GB" dirty="0" smtClean="0"/>
                  <a:t>and  we construct phase space portraits after repeated application of the map.</a:t>
                </a:r>
              </a:p>
              <a:p>
                <a:endParaRPr lang="en-GB" dirty="0" smtClean="0"/>
              </a:p>
              <a:p>
                <a:r>
                  <a:rPr lang="en-GB" dirty="0" smtClean="0"/>
                  <a:t>We vary the phase advance per turn (fractional part of the tune) from</a:t>
                </a:r>
              </a:p>
              <a:p>
                <a:endParaRPr lang="en-GB" dirty="0" smtClean="0"/>
              </a:p>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0.2 ∙</m:t>
                      </m:r>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𝑡𝑜</m:t>
                      </m:r>
                      <m:r>
                        <a:rPr lang="en-GB" b="0" i="1" smtClean="0">
                          <a:latin typeface="Cambria Math" panose="02040503050406030204" pitchFamily="18" charset="0"/>
                          <a:ea typeface="Cambria Math" panose="02040503050406030204" pitchFamily="18" charset="0"/>
                        </a:rPr>
                        <m:t> 0.5 ∙2 </m:t>
                      </m:r>
                      <m:r>
                        <a:rPr lang="en-GB" b="0" i="1" smtClean="0">
                          <a:latin typeface="Cambria Math" panose="02040503050406030204" pitchFamily="18" charset="0"/>
                          <a:ea typeface="Cambria Math" panose="02040503050406030204" pitchFamily="18" charset="0"/>
                        </a:rPr>
                        <m:t>𝜋</m:t>
                      </m:r>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765908" y="3977322"/>
                <a:ext cx="7391400" cy="1754326"/>
              </a:xfrm>
              <a:prstGeom prst="rect">
                <a:avLst/>
              </a:prstGeom>
              <a:blipFill rotWithShape="0">
                <a:blip r:embed="rId6"/>
                <a:stretch>
                  <a:fillRect l="-743" t="-1736"/>
                </a:stretch>
              </a:blipFill>
            </p:spPr>
            <p:txBody>
              <a:bodyPr/>
              <a:lstStyle/>
              <a:p>
                <a:r>
                  <a:rPr lang="en-GB">
                    <a:noFill/>
                  </a:rPr>
                  <a:t> </a:t>
                </a:r>
              </a:p>
            </p:txBody>
          </p:sp>
        </mc:Fallback>
      </mc:AlternateContent>
    </p:spTree>
    <p:extLst>
      <p:ext uri="{BB962C8B-B14F-4D97-AF65-F5344CB8AC3E}">
        <p14:creationId xmlns:p14="http://schemas.microsoft.com/office/powerpoint/2010/main" val="14001760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2058" y="304800"/>
            <a:ext cx="6198942" cy="563562"/>
          </a:xfrm>
        </p:spPr>
        <p:txBody>
          <a:bodyPr/>
          <a:lstStyle/>
          <a:p>
            <a:r>
              <a:rPr lang="en-GB" dirty="0" smtClean="0"/>
              <a:t>A first taste of non-</a:t>
            </a:r>
            <a:r>
              <a:rPr lang="en-GB" dirty="0" err="1" smtClean="0"/>
              <a:t>linearities</a:t>
            </a:r>
            <a:r>
              <a:rPr lang="en-GB" dirty="0" smtClean="0"/>
              <a:t> (4/6)</a:t>
            </a:r>
            <a:endParaRPr lang="en-GB" dirty="0"/>
          </a:p>
        </p:txBody>
      </p:sp>
      <p:sp>
        <p:nvSpPr>
          <p:cNvPr id="3" name="Footer Placeholder 2"/>
          <p:cNvSpPr>
            <a:spLocks noGrp="1"/>
          </p:cNvSpPr>
          <p:nvPr>
            <p:ph type="ftr" sz="quarter" idx="11"/>
          </p:nvPr>
        </p:nvSpPr>
        <p:spPr/>
        <p:txBody>
          <a:bodyPr/>
          <a:lstStyle/>
          <a:p>
            <a:r>
              <a:rPr lang="en-US" smtClean="0"/>
              <a:t>H.Schmickler, CERN</a:t>
            </a:r>
            <a:endParaRPr lang="en-US" dirty="0" smtClean="0"/>
          </a:p>
        </p:txBody>
      </p:sp>
      <p:sp>
        <p:nvSpPr>
          <p:cNvPr id="4" name="Slide Number Placeholder 3"/>
          <p:cNvSpPr>
            <a:spLocks noGrp="1"/>
          </p:cNvSpPr>
          <p:nvPr>
            <p:ph type="sldNum" sz="quarter" idx="12"/>
          </p:nvPr>
        </p:nvSpPr>
        <p:spPr/>
        <p:txBody>
          <a:bodyPr/>
          <a:lstStyle/>
          <a:p>
            <a:fld id="{07CB4EDF-7DE6-4369-B527-B79B2EF0026D}" type="slidenum">
              <a:rPr lang="en-US" smtClean="0"/>
              <a:pPr/>
              <a:t>64</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 y="1217594"/>
            <a:ext cx="2894737" cy="282491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28491" y="1296551"/>
            <a:ext cx="2845166" cy="266700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30879" y="2680197"/>
            <a:ext cx="2829927" cy="264566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800" y="4042508"/>
            <a:ext cx="2554250" cy="2586892"/>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8564" y="3978778"/>
            <a:ext cx="2894202" cy="2714352"/>
          </a:xfrm>
          <a:prstGeom prst="rect">
            <a:avLst/>
          </a:prstGeom>
        </p:spPr>
      </p:pic>
    </p:spTree>
    <p:extLst>
      <p:ext uri="{BB962C8B-B14F-4D97-AF65-F5344CB8AC3E}">
        <p14:creationId xmlns:p14="http://schemas.microsoft.com/office/powerpoint/2010/main" val="102643915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65</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5575" y="3536950"/>
            <a:ext cx="6784320" cy="28194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946150"/>
            <a:ext cx="6445249" cy="2667000"/>
          </a:xfrm>
          <a:prstGeom prst="rect">
            <a:avLst/>
          </a:prstGeom>
        </p:spPr>
      </p:pic>
      <p:sp>
        <p:nvSpPr>
          <p:cNvPr id="7" name="TextBox 6"/>
          <p:cNvSpPr txBox="1"/>
          <p:nvPr/>
        </p:nvSpPr>
        <p:spPr>
          <a:xfrm>
            <a:off x="1828800" y="343790"/>
            <a:ext cx="6140449" cy="584775"/>
          </a:xfrm>
          <a:prstGeom prst="rect">
            <a:avLst/>
          </a:prstGeom>
          <a:noFill/>
        </p:spPr>
        <p:txBody>
          <a:bodyPr wrap="square" rtlCol="0">
            <a:spAutoFit/>
          </a:bodyPr>
          <a:lstStyle/>
          <a:p>
            <a:r>
              <a:rPr lang="en-GB" sz="3200" dirty="0" smtClean="0"/>
              <a:t>A first taste of non-</a:t>
            </a:r>
            <a:r>
              <a:rPr lang="en-GB" sz="3200" dirty="0" err="1" smtClean="0"/>
              <a:t>linearities</a:t>
            </a:r>
            <a:r>
              <a:rPr lang="en-GB" sz="3200" dirty="0" smtClean="0"/>
              <a:t> (6/6)</a:t>
            </a:r>
            <a:endParaRPr lang="en-GB" sz="3200" dirty="0"/>
          </a:p>
        </p:txBody>
      </p:sp>
    </p:spTree>
    <p:extLst>
      <p:ext uri="{BB962C8B-B14F-4D97-AF65-F5344CB8AC3E}">
        <p14:creationId xmlns:p14="http://schemas.microsoft.com/office/powerpoint/2010/main" val="343589489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66</a:t>
            </a:fld>
            <a:endParaRPr lang="en-US"/>
          </a:p>
        </p:txBody>
      </p:sp>
      <p:sp>
        <p:nvSpPr>
          <p:cNvPr id="4" name="TextBox 3"/>
          <p:cNvSpPr txBox="1"/>
          <p:nvPr/>
        </p:nvSpPr>
        <p:spPr>
          <a:xfrm>
            <a:off x="1905000" y="381000"/>
            <a:ext cx="5943600" cy="369332"/>
          </a:xfrm>
          <a:prstGeom prst="rect">
            <a:avLst/>
          </a:prstGeom>
          <a:noFill/>
        </p:spPr>
        <p:txBody>
          <a:bodyPr wrap="square" rtlCol="0">
            <a:spAutoFit/>
          </a:bodyPr>
          <a:lstStyle/>
          <a:p>
            <a:r>
              <a:rPr lang="en-GB" dirty="0" smtClean="0"/>
              <a:t>Another useful example: Injection </a:t>
            </a:r>
            <a:r>
              <a:rPr lang="en-GB" dirty="0" err="1" smtClean="0"/>
              <a:t>missteering</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71700" y="972610"/>
            <a:ext cx="4267200" cy="116134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2161169"/>
            <a:ext cx="4648200" cy="131667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6745" y="3673475"/>
            <a:ext cx="6528634" cy="2682875"/>
          </a:xfrm>
          <a:prstGeom prst="rect">
            <a:avLst/>
          </a:prstGeom>
        </p:spPr>
      </p:pic>
      <p:sp>
        <p:nvSpPr>
          <p:cNvPr id="8" name="TextBox 7"/>
          <p:cNvSpPr txBox="1"/>
          <p:nvPr/>
        </p:nvSpPr>
        <p:spPr>
          <a:xfrm>
            <a:off x="459921" y="3886200"/>
            <a:ext cx="1676400" cy="369332"/>
          </a:xfrm>
          <a:prstGeom prst="rect">
            <a:avLst/>
          </a:prstGeom>
          <a:noFill/>
        </p:spPr>
        <p:txBody>
          <a:bodyPr wrap="square" rtlCol="0">
            <a:spAutoFit/>
          </a:bodyPr>
          <a:lstStyle/>
          <a:p>
            <a:r>
              <a:rPr lang="en-GB" dirty="0" smtClean="0"/>
              <a:t>Example:</a:t>
            </a:r>
            <a:endParaRPr lang="en-GB" dirty="0"/>
          </a:p>
        </p:txBody>
      </p:sp>
    </p:spTree>
    <p:extLst>
      <p:ext uri="{BB962C8B-B14F-4D97-AF65-F5344CB8AC3E}">
        <p14:creationId xmlns:p14="http://schemas.microsoft.com/office/powerpoint/2010/main" val="9486295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67</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243961"/>
          </a:xfrm>
          <a:prstGeom prst="rect">
            <a:avLst/>
          </a:prstGeom>
        </p:spPr>
      </p:pic>
    </p:spTree>
    <p:extLst>
      <p:ext uri="{BB962C8B-B14F-4D97-AF65-F5344CB8AC3E}">
        <p14:creationId xmlns:p14="http://schemas.microsoft.com/office/powerpoint/2010/main" val="379965314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68</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443"/>
            <a:ext cx="9144000" cy="612570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256734"/>
          </a:xfrm>
          <a:prstGeom prst="rect">
            <a:avLst/>
          </a:prstGeom>
        </p:spPr>
      </p:pic>
    </p:spTree>
    <p:extLst>
      <p:ext uri="{BB962C8B-B14F-4D97-AF65-F5344CB8AC3E}">
        <p14:creationId xmlns:p14="http://schemas.microsoft.com/office/powerpoint/2010/main" val="1971522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69</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214"/>
            <a:ext cx="9144000" cy="6232389"/>
          </a:xfrm>
          <a:prstGeom prst="rect">
            <a:avLst/>
          </a:prstGeom>
        </p:spPr>
      </p:pic>
    </p:spTree>
    <p:extLst>
      <p:ext uri="{BB962C8B-B14F-4D97-AF65-F5344CB8AC3E}">
        <p14:creationId xmlns:p14="http://schemas.microsoft.com/office/powerpoint/2010/main" val="2179302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a:t>
            </a:fld>
            <a:endParaRPr lang="en-US"/>
          </a:p>
        </p:txBody>
      </p:sp>
      <p:sp>
        <p:nvSpPr>
          <p:cNvPr id="6" name="TextBox 5"/>
          <p:cNvSpPr txBox="1"/>
          <p:nvPr/>
        </p:nvSpPr>
        <p:spPr>
          <a:xfrm>
            <a:off x="1828800" y="304800"/>
            <a:ext cx="6019800" cy="369332"/>
          </a:xfrm>
          <a:prstGeom prst="rect">
            <a:avLst/>
          </a:prstGeom>
          <a:noFill/>
        </p:spPr>
        <p:txBody>
          <a:bodyPr wrap="square" rtlCol="0">
            <a:spAutoFit/>
          </a:bodyPr>
          <a:lstStyle/>
          <a:p>
            <a:r>
              <a:rPr lang="en-GB" dirty="0" smtClean="0"/>
              <a:t>Electromagnetic Fields and forces onto charged particles</a:t>
            </a:r>
            <a:endParaRPr lang="en-GB" dirty="0"/>
          </a:p>
        </p:txBody>
      </p:sp>
      <p:sp>
        <p:nvSpPr>
          <p:cNvPr id="8" name="TextBox 7"/>
          <p:cNvSpPr txBox="1"/>
          <p:nvPr/>
        </p:nvSpPr>
        <p:spPr>
          <a:xfrm>
            <a:off x="685800" y="1143000"/>
            <a:ext cx="7620000" cy="2585323"/>
          </a:xfrm>
          <a:prstGeom prst="rect">
            <a:avLst/>
          </a:prstGeom>
          <a:noFill/>
        </p:spPr>
        <p:txBody>
          <a:bodyPr wrap="square" rtlCol="0">
            <a:spAutoFit/>
          </a:bodyPr>
          <a:lstStyle/>
          <a:p>
            <a:pPr marL="285750" indent="-285750">
              <a:buFont typeface="Arial" panose="020B0604020202020204" pitchFamily="34" charset="0"/>
              <a:buChar char="•"/>
            </a:pPr>
            <a:r>
              <a:rPr lang="en-GB" dirty="0" smtClean="0"/>
              <a:t>Described by Maxwell’s equations and by the Lorentz-force</a:t>
            </a:r>
          </a:p>
          <a:p>
            <a:pPr marL="285750" indent="-285750">
              <a:buFont typeface="Arial" panose="020B0604020202020204" pitchFamily="34" charset="0"/>
              <a:buChar char="•"/>
            </a:pPr>
            <a:r>
              <a:rPr lang="en-GB" dirty="0" smtClean="0"/>
              <a:t>Lots of mathematics, we will only “look” at the equations</a:t>
            </a:r>
          </a:p>
          <a:p>
            <a:pPr marL="285750" indent="-285750">
              <a:buFont typeface="Arial" panose="020B0604020202020204" pitchFamily="34" charset="0"/>
              <a:buChar char="•"/>
            </a:pPr>
            <a:r>
              <a:rPr lang="en-GB" dirty="0" smtClean="0"/>
              <a:t>Only electric fields can transfer momentum to charged particles</a:t>
            </a:r>
            <a:br>
              <a:rPr lang="en-GB" dirty="0" smtClean="0"/>
            </a:br>
            <a:r>
              <a:rPr lang="en-GB" dirty="0" smtClean="0">
                <a:sym typeface="Wingdings" panose="05000000000000000000" pitchFamily="2" charset="2"/>
              </a:rPr>
              <a:t> EM cavities for acceleration   F. Tecker</a:t>
            </a:r>
          </a:p>
          <a:p>
            <a:pPr marL="285750" indent="-285750">
              <a:buFont typeface="Arial" panose="020B0604020202020204" pitchFamily="34" charset="0"/>
              <a:buChar char="•"/>
            </a:pPr>
            <a:r>
              <a:rPr lang="en-GB" dirty="0" smtClean="0">
                <a:sym typeface="Wingdings" panose="05000000000000000000" pitchFamily="2" charset="2"/>
              </a:rPr>
              <a:t>Magnetic fields are used to bend or focus the trajectory of charged particles</a:t>
            </a:r>
            <a:br>
              <a:rPr lang="en-GB" dirty="0" smtClean="0">
                <a:sym typeface="Wingdings" panose="05000000000000000000" pitchFamily="2" charset="2"/>
              </a:rPr>
            </a:br>
            <a:r>
              <a:rPr lang="en-GB" dirty="0" smtClean="0">
                <a:sym typeface="Wingdings" panose="05000000000000000000" pitchFamily="2" charset="2"/>
              </a:rPr>
              <a:t> construction of different types of accelerator magnets</a:t>
            </a:r>
            <a:br>
              <a:rPr lang="en-GB" dirty="0" smtClean="0">
                <a:sym typeface="Wingdings" panose="05000000000000000000" pitchFamily="2" charset="2"/>
              </a:rPr>
            </a:br>
            <a:endParaRPr lang="en-GB" dirty="0" smtClean="0">
              <a:sym typeface="Wingdings" panose="05000000000000000000" pitchFamily="2" charset="2"/>
            </a:endParaRPr>
          </a:p>
          <a:p>
            <a:pPr marL="285750" indent="-285750">
              <a:buFont typeface="Arial" panose="020B0604020202020204" pitchFamily="34" charset="0"/>
              <a:buChar char="•"/>
            </a:pPr>
            <a:r>
              <a:rPr lang="en-GB" dirty="0" smtClean="0">
                <a:sym typeface="Wingdings" panose="05000000000000000000" pitchFamily="2" charset="2"/>
              </a:rPr>
              <a:t>Also electrostatic forces can bend and focus beams; but since the forces are small we often neglect this part </a:t>
            </a:r>
            <a:endParaRPr lang="en-GB"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3895768"/>
            <a:ext cx="3982571" cy="2174255"/>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18747" y="3812045"/>
            <a:ext cx="4581033" cy="2460582"/>
          </a:xfrm>
          <a:prstGeom prst="rect">
            <a:avLst/>
          </a:prstGeom>
        </p:spPr>
      </p:pic>
      <p:sp>
        <p:nvSpPr>
          <p:cNvPr id="4" name="Rounded Rectangle 3"/>
          <p:cNvSpPr/>
          <p:nvPr/>
        </p:nvSpPr>
        <p:spPr>
          <a:xfrm>
            <a:off x="5867400" y="3812045"/>
            <a:ext cx="1752600" cy="378955"/>
          </a:xfrm>
          <a:prstGeom prst="round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9576058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70</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1372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030643"/>
          </a:xfrm>
          <a:prstGeom prst="rect">
            <a:avLst/>
          </a:prstGeom>
        </p:spPr>
      </p:pic>
    </p:spTree>
    <p:extLst>
      <p:ext uri="{BB962C8B-B14F-4D97-AF65-F5344CB8AC3E}">
        <p14:creationId xmlns:p14="http://schemas.microsoft.com/office/powerpoint/2010/main" val="81631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71</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731164"/>
          </a:xfrm>
          <a:prstGeom prst="rect">
            <a:avLst/>
          </a:prstGeom>
        </p:spPr>
      </p:pic>
    </p:spTree>
    <p:extLst>
      <p:ext uri="{BB962C8B-B14F-4D97-AF65-F5344CB8AC3E}">
        <p14:creationId xmlns:p14="http://schemas.microsoft.com/office/powerpoint/2010/main" val="47361224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72</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602681"/>
          </a:xfrm>
          <a:prstGeom prst="rect">
            <a:avLst/>
          </a:prstGeom>
        </p:spPr>
      </p:pic>
    </p:spTree>
    <p:extLst>
      <p:ext uri="{BB962C8B-B14F-4D97-AF65-F5344CB8AC3E}">
        <p14:creationId xmlns:p14="http://schemas.microsoft.com/office/powerpoint/2010/main" val="167403948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73</a:t>
            </a:fld>
            <a:endParaRPr lang="en-US"/>
          </a:p>
        </p:txBody>
      </p:sp>
      <p:sp>
        <p:nvSpPr>
          <p:cNvPr id="4" name="TextBox 3"/>
          <p:cNvSpPr txBox="1"/>
          <p:nvPr/>
        </p:nvSpPr>
        <p:spPr>
          <a:xfrm>
            <a:off x="1676400" y="381000"/>
            <a:ext cx="6096000" cy="584775"/>
          </a:xfrm>
          <a:prstGeom prst="rect">
            <a:avLst/>
          </a:prstGeom>
          <a:noFill/>
        </p:spPr>
        <p:txBody>
          <a:bodyPr wrap="square" rtlCol="0">
            <a:spAutoFit/>
          </a:bodyPr>
          <a:lstStyle/>
          <a:p>
            <a:pPr algn="ctr"/>
            <a:r>
              <a:rPr lang="en-GB" sz="3200" dirty="0" smtClean="0"/>
              <a:t>Linear Imperfections</a:t>
            </a:r>
            <a:endParaRPr lang="en-GB" sz="3200" dirty="0"/>
          </a:p>
        </p:txBody>
      </p:sp>
      <p:sp>
        <p:nvSpPr>
          <p:cNvPr id="5" name="TextBox 4"/>
          <p:cNvSpPr txBox="1"/>
          <p:nvPr/>
        </p:nvSpPr>
        <p:spPr>
          <a:xfrm>
            <a:off x="762000" y="1002992"/>
            <a:ext cx="8077200" cy="535531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Up to now we have constructed an alternate –gradient focusing synchrotron</a:t>
            </a:r>
            <a:endParaRPr lang="en-GB" dirty="0"/>
          </a:p>
          <a:p>
            <a:pPr marL="285750" indent="-285750">
              <a:buFont typeface="Arial" panose="020B0604020202020204" pitchFamily="34" charset="0"/>
              <a:buChar char="•"/>
            </a:pPr>
            <a:r>
              <a:rPr lang="en-GB" dirty="0" smtClean="0"/>
              <a:t>We have a well chosen working point</a:t>
            </a:r>
          </a:p>
          <a:p>
            <a:pPr marL="285750" indent="-285750">
              <a:buFont typeface="Arial" panose="020B0604020202020204" pitchFamily="34" charset="0"/>
              <a:buChar char="•"/>
            </a:pPr>
            <a:r>
              <a:rPr lang="en-GB" dirty="0" smtClean="0"/>
              <a:t>We have corrected chromaticity</a:t>
            </a:r>
          </a:p>
          <a:p>
            <a:pPr marL="285750" indent="-285750">
              <a:buFont typeface="Arial" panose="020B0604020202020204" pitchFamily="34" charset="0"/>
              <a:buChar char="•"/>
            </a:pPr>
            <a:r>
              <a:rPr lang="en-GB" dirty="0" smtClean="0"/>
              <a:t>(We still cannot accelerate!  </a:t>
            </a:r>
            <a:r>
              <a:rPr lang="en-GB" dirty="0" smtClean="0">
                <a:sym typeface="Wingdings" panose="05000000000000000000" pitchFamily="2" charset="2"/>
              </a:rPr>
              <a:t> see F. Tecker (long. Dynamics)</a:t>
            </a:r>
          </a:p>
          <a:p>
            <a:pPr marL="285750" indent="-285750">
              <a:buFont typeface="Arial" panose="020B0604020202020204" pitchFamily="34" charset="0"/>
              <a:buChar char="•"/>
            </a:pPr>
            <a:r>
              <a:rPr lang="en-GB" dirty="0" smtClean="0">
                <a:sym typeface="Wingdings" panose="05000000000000000000" pitchFamily="2" charset="2"/>
              </a:rPr>
              <a:t>We assume: </a:t>
            </a:r>
            <a:br>
              <a:rPr lang="en-GB" dirty="0" smtClean="0">
                <a:sym typeface="Wingdings" panose="05000000000000000000" pitchFamily="2" charset="2"/>
              </a:rPr>
            </a:br>
            <a:r>
              <a:rPr lang="en-GB" dirty="0" smtClean="0">
                <a:sym typeface="Wingdings" panose="05000000000000000000" pitchFamily="2" charset="2"/>
              </a:rPr>
              <a:t>- All magnetic elements have the calculated field strength and field quality</a:t>
            </a:r>
            <a:br>
              <a:rPr lang="en-GB" dirty="0" smtClean="0">
                <a:sym typeface="Wingdings" panose="05000000000000000000" pitchFamily="2" charset="2"/>
              </a:rPr>
            </a:br>
            <a:r>
              <a:rPr lang="en-GB" dirty="0" smtClean="0">
                <a:sym typeface="Wingdings" panose="05000000000000000000" pitchFamily="2" charset="2"/>
              </a:rPr>
              <a:t>- All magnetic elements are in the right place and powered with the right polarity</a:t>
            </a:r>
          </a:p>
          <a:p>
            <a:pPr marL="285750" indent="-285750">
              <a:buFont typeface="Arial" panose="020B0604020202020204" pitchFamily="34" charset="0"/>
              <a:buChar char="•"/>
            </a:pPr>
            <a:r>
              <a:rPr lang="en-GB" dirty="0" smtClean="0">
                <a:sym typeface="Wingdings" panose="05000000000000000000" pitchFamily="2" charset="2"/>
              </a:rPr>
              <a:t>Reality tells us:</a:t>
            </a:r>
            <a:br>
              <a:rPr lang="en-GB" dirty="0" smtClean="0">
                <a:sym typeface="Wingdings" panose="05000000000000000000" pitchFamily="2" charset="2"/>
              </a:rPr>
            </a:br>
            <a:r>
              <a:rPr lang="en-GB" dirty="0" smtClean="0">
                <a:sym typeface="Wingdings" panose="05000000000000000000" pitchFamily="2" charset="2"/>
              </a:rPr>
              <a:t>- Magnets have field errors, have other multipole components, have time varying fields due to ripple in the connected power converter</a:t>
            </a:r>
            <a:br>
              <a:rPr lang="en-GB" dirty="0" smtClean="0">
                <a:sym typeface="Wingdings" panose="05000000000000000000" pitchFamily="2" charset="2"/>
              </a:rPr>
            </a:br>
            <a:r>
              <a:rPr lang="en-GB" dirty="0" smtClean="0">
                <a:sym typeface="Wingdings" panose="05000000000000000000" pitchFamily="2" charset="2"/>
              </a:rPr>
              <a:t>- Magnets are wrongly mounted with horizontal and/or vertical offsets, rotations or tilts</a:t>
            </a:r>
          </a:p>
          <a:p>
            <a:pPr marL="285750" indent="-285750">
              <a:buFont typeface="Arial" panose="020B0604020202020204" pitchFamily="34" charset="0"/>
              <a:buChar char="•"/>
            </a:pPr>
            <a:r>
              <a:rPr lang="en-GB" dirty="0" smtClean="0">
                <a:sym typeface="Wingdings" panose="05000000000000000000" pitchFamily="2" charset="2"/>
              </a:rPr>
              <a:t>These effects influence:</a:t>
            </a:r>
            <a:br>
              <a:rPr lang="en-GB" dirty="0" smtClean="0">
                <a:sym typeface="Wingdings" panose="05000000000000000000" pitchFamily="2" charset="2"/>
              </a:rPr>
            </a:br>
            <a:r>
              <a:rPr lang="en-GB" dirty="0" smtClean="0">
                <a:sym typeface="Wingdings" panose="05000000000000000000" pitchFamily="2" charset="2"/>
              </a:rPr>
              <a:t>- the beta functions and phase advance around the ring (implicitly the tunes)</a:t>
            </a:r>
            <a:br>
              <a:rPr lang="en-GB" dirty="0" smtClean="0">
                <a:sym typeface="Wingdings" panose="05000000000000000000" pitchFamily="2" charset="2"/>
              </a:rPr>
            </a:br>
            <a:r>
              <a:rPr lang="en-GB" dirty="0" smtClean="0">
                <a:sym typeface="Wingdings" panose="05000000000000000000" pitchFamily="2" charset="2"/>
              </a:rPr>
              <a:t>- the closed orbit</a:t>
            </a:r>
            <a:br>
              <a:rPr lang="en-GB" dirty="0" smtClean="0">
                <a:sym typeface="Wingdings" panose="05000000000000000000" pitchFamily="2" charset="2"/>
              </a:rPr>
            </a:br>
            <a:r>
              <a:rPr lang="en-GB" dirty="0" smtClean="0">
                <a:sym typeface="Wingdings" panose="05000000000000000000" pitchFamily="2" charset="2"/>
              </a:rPr>
              <a:t>- the coupling between horizontal and vertical motion</a:t>
            </a:r>
            <a:br>
              <a:rPr lang="en-GB" dirty="0" smtClean="0">
                <a:sym typeface="Wingdings" panose="05000000000000000000" pitchFamily="2" charset="2"/>
              </a:rPr>
            </a:br>
            <a:r>
              <a:rPr lang="en-GB" dirty="0" smtClean="0">
                <a:sym typeface="Wingdings" panose="05000000000000000000" pitchFamily="2" charset="2"/>
              </a:rPr>
              <a:t>…</a:t>
            </a:r>
          </a:p>
          <a:p>
            <a:pPr marL="285750" indent="-285750">
              <a:buFont typeface="Arial" panose="020B0604020202020204" pitchFamily="34" charset="0"/>
              <a:buChar char="•"/>
            </a:pPr>
            <a:r>
              <a:rPr lang="en-GB" dirty="0" smtClean="0">
                <a:sym typeface="Wingdings" panose="05000000000000000000" pitchFamily="2" charset="2"/>
              </a:rPr>
              <a:t>We need to diagnose and correct: Strong interaction between beam measurements and corrections (see also </a:t>
            </a:r>
            <a:r>
              <a:rPr lang="en-GB" dirty="0" err="1" smtClean="0">
                <a:sym typeface="Wingdings" panose="05000000000000000000" pitchFamily="2" charset="2"/>
              </a:rPr>
              <a:t>R.Jones</a:t>
            </a:r>
            <a:r>
              <a:rPr lang="en-GB" dirty="0" smtClean="0">
                <a:sym typeface="Wingdings" panose="05000000000000000000" pitchFamily="2" charset="2"/>
              </a:rPr>
              <a:t> BDI talks)</a:t>
            </a:r>
            <a:endParaRPr lang="en-GB" dirty="0"/>
          </a:p>
        </p:txBody>
      </p:sp>
    </p:spTree>
    <p:extLst>
      <p:ext uri="{BB962C8B-B14F-4D97-AF65-F5344CB8AC3E}">
        <p14:creationId xmlns:p14="http://schemas.microsoft.com/office/powerpoint/2010/main" val="211297210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74</a:t>
            </a:fld>
            <a:endParaRPr lang="en-US"/>
          </a:p>
        </p:txBody>
      </p:sp>
      <p:sp>
        <p:nvSpPr>
          <p:cNvPr id="4" name="TextBox 3"/>
          <p:cNvSpPr txBox="1"/>
          <p:nvPr/>
        </p:nvSpPr>
        <p:spPr>
          <a:xfrm>
            <a:off x="3086100" y="381000"/>
            <a:ext cx="2971800" cy="707886"/>
          </a:xfrm>
          <a:prstGeom prst="rect">
            <a:avLst/>
          </a:prstGeom>
          <a:noFill/>
        </p:spPr>
        <p:txBody>
          <a:bodyPr wrap="square" rtlCol="0">
            <a:spAutoFit/>
          </a:bodyPr>
          <a:lstStyle/>
          <a:p>
            <a:r>
              <a:rPr lang="en-GB" sz="4000" dirty="0" smtClean="0"/>
              <a:t>Dipole Errors</a:t>
            </a:r>
            <a:endParaRPr lang="en-GB" sz="4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2793952"/>
            <a:ext cx="7768288" cy="3625593"/>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4006283694"/>
              </p:ext>
            </p:extLst>
          </p:nvPr>
        </p:nvGraphicFramePr>
        <p:xfrm>
          <a:off x="1624012" y="1295400"/>
          <a:ext cx="5895975" cy="1495425"/>
        </p:xfrm>
        <a:graphic>
          <a:graphicData uri="http://schemas.openxmlformats.org/presentationml/2006/ole">
            <mc:AlternateContent xmlns:mc="http://schemas.openxmlformats.org/markup-compatibility/2006">
              <mc:Choice xmlns:v="urn:schemas-microsoft-com:vml" Requires="v">
                <p:oleObj spid="_x0000_s14419" name="Worksheet" r:id="rId4" imgW="5895922" imgH="1495357" progId="Excel.Sheet.12">
                  <p:embed/>
                </p:oleObj>
              </mc:Choice>
              <mc:Fallback>
                <p:oleObj name="Worksheet" r:id="rId4" imgW="5895922" imgH="1495357" progId="Excel.Sheet.12">
                  <p:embed/>
                  <p:pic>
                    <p:nvPicPr>
                      <p:cNvPr id="0" name=""/>
                      <p:cNvPicPr/>
                      <p:nvPr/>
                    </p:nvPicPr>
                    <p:blipFill>
                      <a:blip r:embed="rId5"/>
                      <a:stretch>
                        <a:fillRect/>
                      </a:stretch>
                    </p:blipFill>
                    <p:spPr>
                      <a:xfrm>
                        <a:off x="1624012" y="1295400"/>
                        <a:ext cx="5895975" cy="1495425"/>
                      </a:xfrm>
                      <a:prstGeom prst="rect">
                        <a:avLst/>
                      </a:prstGeom>
                    </p:spPr>
                  </p:pic>
                </p:oleObj>
              </mc:Fallback>
            </mc:AlternateContent>
          </a:graphicData>
        </a:graphic>
      </p:graphicFrame>
    </p:spTree>
    <p:extLst>
      <p:ext uri="{BB962C8B-B14F-4D97-AF65-F5344CB8AC3E}">
        <p14:creationId xmlns:p14="http://schemas.microsoft.com/office/powerpoint/2010/main" val="20867153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75</a:t>
            </a:fld>
            <a:endParaRPr lang="en-US"/>
          </a:p>
        </p:txBody>
      </p:sp>
      <p:sp>
        <p:nvSpPr>
          <p:cNvPr id="4" name="TextBox 3"/>
          <p:cNvSpPr txBox="1"/>
          <p:nvPr/>
        </p:nvSpPr>
        <p:spPr>
          <a:xfrm>
            <a:off x="2057400" y="358655"/>
            <a:ext cx="5257800" cy="707886"/>
          </a:xfrm>
          <a:prstGeom prst="rect">
            <a:avLst/>
          </a:prstGeom>
          <a:noFill/>
        </p:spPr>
        <p:txBody>
          <a:bodyPr wrap="square" rtlCol="0">
            <a:spAutoFit/>
          </a:bodyPr>
          <a:lstStyle/>
          <a:p>
            <a:r>
              <a:rPr lang="en-GB" sz="4000" dirty="0" smtClean="0"/>
              <a:t>Quadrupole Errors (1/2)</a:t>
            </a:r>
            <a:endParaRPr lang="en-GB" sz="4000"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2" y="1164701"/>
            <a:ext cx="9144000" cy="5093489"/>
          </a:xfrm>
          <a:prstGeom prst="rect">
            <a:avLst/>
          </a:prstGeom>
        </p:spPr>
      </p:pic>
    </p:spTree>
    <p:extLst>
      <p:ext uri="{BB962C8B-B14F-4D97-AF65-F5344CB8AC3E}">
        <p14:creationId xmlns:p14="http://schemas.microsoft.com/office/powerpoint/2010/main" val="412317908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76</a:t>
            </a:fld>
            <a:endParaRPr lang="en-US"/>
          </a:p>
        </p:txBody>
      </p:sp>
      <p:sp>
        <p:nvSpPr>
          <p:cNvPr id="4" name="TextBox 3"/>
          <p:cNvSpPr txBox="1"/>
          <p:nvPr/>
        </p:nvSpPr>
        <p:spPr>
          <a:xfrm>
            <a:off x="2286000" y="407735"/>
            <a:ext cx="5105400" cy="707886"/>
          </a:xfrm>
          <a:prstGeom prst="rect">
            <a:avLst/>
          </a:prstGeom>
          <a:noFill/>
        </p:spPr>
        <p:txBody>
          <a:bodyPr wrap="square" rtlCol="0">
            <a:spAutoFit/>
          </a:bodyPr>
          <a:lstStyle/>
          <a:p>
            <a:r>
              <a:rPr lang="en-GB" sz="4000" dirty="0" smtClean="0"/>
              <a:t>Quadrupole Errors 2/2</a:t>
            </a:r>
            <a:endParaRPr lang="en-GB" sz="4000"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509988"/>
            <a:ext cx="9144000" cy="4348012"/>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3595082221"/>
              </p:ext>
            </p:extLst>
          </p:nvPr>
        </p:nvGraphicFramePr>
        <p:xfrm>
          <a:off x="1706562" y="1371600"/>
          <a:ext cx="5730875" cy="1924050"/>
        </p:xfrm>
        <a:graphic>
          <a:graphicData uri="http://schemas.openxmlformats.org/presentationml/2006/ole">
            <mc:AlternateContent xmlns:mc="http://schemas.openxmlformats.org/markup-compatibility/2006">
              <mc:Choice xmlns:v="urn:schemas-microsoft-com:vml" Requires="v">
                <p:oleObj spid="_x0000_s16463" name="Document" r:id="rId4" imgW="5730132" imgH="1923303" progId="Word.Document.12">
                  <p:embed/>
                </p:oleObj>
              </mc:Choice>
              <mc:Fallback>
                <p:oleObj name="Document" r:id="rId4" imgW="5730132" imgH="1923303" progId="Word.Document.12">
                  <p:embed/>
                  <p:pic>
                    <p:nvPicPr>
                      <p:cNvPr id="0" name=""/>
                      <p:cNvPicPr/>
                      <p:nvPr/>
                    </p:nvPicPr>
                    <p:blipFill>
                      <a:blip r:embed="rId5"/>
                      <a:stretch>
                        <a:fillRect/>
                      </a:stretch>
                    </p:blipFill>
                    <p:spPr>
                      <a:xfrm>
                        <a:off x="1706562" y="1371600"/>
                        <a:ext cx="5730875" cy="1924050"/>
                      </a:xfrm>
                      <a:prstGeom prst="rect">
                        <a:avLst/>
                      </a:prstGeom>
                    </p:spPr>
                  </p:pic>
                </p:oleObj>
              </mc:Fallback>
            </mc:AlternateContent>
          </a:graphicData>
        </a:graphic>
      </p:graphicFrame>
    </p:spTree>
    <p:extLst>
      <p:ext uri="{BB962C8B-B14F-4D97-AF65-F5344CB8AC3E}">
        <p14:creationId xmlns:p14="http://schemas.microsoft.com/office/powerpoint/2010/main" val="349521122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77</a:t>
            </a:fld>
            <a:endParaRPr lang="en-US"/>
          </a:p>
        </p:txBody>
      </p:sp>
      <p:sp>
        <p:nvSpPr>
          <p:cNvPr id="4" name="TextBox 3"/>
          <p:cNvSpPr txBox="1"/>
          <p:nvPr/>
        </p:nvSpPr>
        <p:spPr>
          <a:xfrm>
            <a:off x="1752600" y="420985"/>
            <a:ext cx="5638800" cy="461665"/>
          </a:xfrm>
          <a:prstGeom prst="rect">
            <a:avLst/>
          </a:prstGeom>
          <a:noFill/>
        </p:spPr>
        <p:txBody>
          <a:bodyPr wrap="square" rtlCol="0">
            <a:spAutoFit/>
          </a:bodyPr>
          <a:lstStyle/>
          <a:p>
            <a:pPr algn="ctr"/>
            <a:r>
              <a:rPr lang="en-GB" sz="2400" dirty="0" smtClean="0"/>
              <a:t>Beta-beating (1/2)</a:t>
            </a:r>
            <a:endParaRPr lang="en-GB"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143000"/>
            <a:ext cx="9063990" cy="4953000"/>
          </a:xfrm>
          <a:prstGeom prst="rect">
            <a:avLst/>
          </a:prstGeom>
        </p:spPr>
      </p:pic>
    </p:spTree>
    <p:extLst>
      <p:ext uri="{BB962C8B-B14F-4D97-AF65-F5344CB8AC3E}">
        <p14:creationId xmlns:p14="http://schemas.microsoft.com/office/powerpoint/2010/main" val="228901030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78</a:t>
            </a:fld>
            <a:endParaRPr lang="en-US"/>
          </a:p>
        </p:txBody>
      </p:sp>
      <p:sp>
        <p:nvSpPr>
          <p:cNvPr id="4" name="TextBox 3"/>
          <p:cNvSpPr txBox="1"/>
          <p:nvPr/>
        </p:nvSpPr>
        <p:spPr>
          <a:xfrm>
            <a:off x="1752600" y="420985"/>
            <a:ext cx="5638800" cy="461665"/>
          </a:xfrm>
          <a:prstGeom prst="rect">
            <a:avLst/>
          </a:prstGeom>
          <a:noFill/>
        </p:spPr>
        <p:txBody>
          <a:bodyPr wrap="square" rtlCol="0">
            <a:spAutoFit/>
          </a:bodyPr>
          <a:lstStyle/>
          <a:p>
            <a:pPr algn="ctr"/>
            <a:r>
              <a:rPr lang="en-GB" sz="2400" dirty="0" smtClean="0"/>
              <a:t>Beta-beating (2/2)</a:t>
            </a:r>
            <a:endParaRPr lang="en-GB" sz="24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05696"/>
            <a:ext cx="9144000" cy="5715779"/>
          </a:xfrm>
          <a:prstGeom prst="rect">
            <a:avLst/>
          </a:prstGeom>
        </p:spPr>
      </p:pic>
    </p:spTree>
    <p:extLst>
      <p:ext uri="{BB962C8B-B14F-4D97-AF65-F5344CB8AC3E}">
        <p14:creationId xmlns:p14="http://schemas.microsoft.com/office/powerpoint/2010/main" val="205851277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79</a:t>
            </a:fld>
            <a:endParaRPr lang="en-US"/>
          </a:p>
        </p:txBody>
      </p:sp>
      <p:sp>
        <p:nvSpPr>
          <p:cNvPr id="4" name="TextBox 3"/>
          <p:cNvSpPr txBox="1"/>
          <p:nvPr/>
        </p:nvSpPr>
        <p:spPr>
          <a:xfrm>
            <a:off x="2286000" y="407735"/>
            <a:ext cx="5105400" cy="707886"/>
          </a:xfrm>
          <a:prstGeom prst="rect">
            <a:avLst/>
          </a:prstGeom>
          <a:noFill/>
        </p:spPr>
        <p:txBody>
          <a:bodyPr wrap="square" rtlCol="0">
            <a:spAutoFit/>
          </a:bodyPr>
          <a:lstStyle/>
          <a:p>
            <a:r>
              <a:rPr lang="en-GB" sz="4000" dirty="0" smtClean="0"/>
              <a:t>Quadrupole Errors 3/3</a:t>
            </a:r>
            <a:endParaRPr lang="en-GB" sz="40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450" y="1447800"/>
            <a:ext cx="5875500" cy="171735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753" y="3479400"/>
            <a:ext cx="6096000" cy="2708879"/>
          </a:xfrm>
          <a:prstGeom prst="rect">
            <a:avLst/>
          </a:prstGeom>
        </p:spPr>
      </p:pic>
      <p:sp>
        <p:nvSpPr>
          <p:cNvPr id="9" name="TextBox 8"/>
          <p:cNvSpPr txBox="1"/>
          <p:nvPr/>
        </p:nvSpPr>
        <p:spPr>
          <a:xfrm>
            <a:off x="6438900" y="1524000"/>
            <a:ext cx="2552700" cy="4247317"/>
          </a:xfrm>
          <a:prstGeom prst="rect">
            <a:avLst/>
          </a:prstGeom>
          <a:noFill/>
        </p:spPr>
        <p:txBody>
          <a:bodyPr wrap="square" rtlCol="0">
            <a:spAutoFit/>
          </a:bodyPr>
          <a:lstStyle/>
          <a:p>
            <a:r>
              <a:rPr lang="en-GB" dirty="0" smtClean="0"/>
              <a:t>Any tilted quadrupole is seen as a normal quadrupole plus another quadrupole tilted by 45</a:t>
            </a:r>
            <a:r>
              <a:rPr lang="en-GB" baseline="30000" dirty="0" smtClean="0"/>
              <a:t>0</a:t>
            </a:r>
            <a:r>
              <a:rPr lang="en-GB" dirty="0" smtClean="0"/>
              <a:t>. (skew quad)</a:t>
            </a:r>
          </a:p>
          <a:p>
            <a:endParaRPr lang="en-GB" dirty="0"/>
          </a:p>
          <a:p>
            <a:r>
              <a:rPr lang="en-GB" dirty="0" smtClean="0"/>
              <a:t>Note that in a skew quad </a:t>
            </a:r>
          </a:p>
          <a:p>
            <a:r>
              <a:rPr lang="en-GB" dirty="0" err="1" smtClean="0"/>
              <a:t>F</a:t>
            </a:r>
            <a:r>
              <a:rPr lang="en-GB" baseline="-25000" dirty="0" err="1" smtClean="0"/>
              <a:t>x</a:t>
            </a:r>
            <a:r>
              <a:rPr lang="en-GB" dirty="0" smtClean="0"/>
              <a:t> = </a:t>
            </a:r>
            <a:r>
              <a:rPr lang="en-GB" dirty="0" err="1" smtClean="0"/>
              <a:t>k</a:t>
            </a:r>
            <a:r>
              <a:rPr lang="en-GB" baseline="-25000" dirty="0" err="1" smtClean="0"/>
              <a:t>s</a:t>
            </a:r>
            <a:r>
              <a:rPr lang="en-GB" dirty="0" err="1" smtClean="0"/>
              <a:t>y</a:t>
            </a:r>
            <a:r>
              <a:rPr lang="en-GB" dirty="0" smtClean="0"/>
              <a:t> and </a:t>
            </a:r>
            <a:r>
              <a:rPr lang="en-GB" dirty="0" err="1" smtClean="0"/>
              <a:t>F</a:t>
            </a:r>
            <a:r>
              <a:rPr lang="en-GB" baseline="-25000" dirty="0" err="1" smtClean="0"/>
              <a:t>y</a:t>
            </a:r>
            <a:r>
              <a:rPr lang="en-GB" dirty="0" smtClean="0"/>
              <a:t> = </a:t>
            </a:r>
            <a:r>
              <a:rPr lang="en-GB" dirty="0" err="1" smtClean="0"/>
              <a:t>k</a:t>
            </a:r>
            <a:r>
              <a:rPr lang="en-GB" baseline="-25000" dirty="0" err="1" smtClean="0"/>
              <a:t>s</a:t>
            </a:r>
            <a:r>
              <a:rPr lang="en-GB" dirty="0" err="1" smtClean="0"/>
              <a:t>x</a:t>
            </a:r>
            <a:r>
              <a:rPr lang="en-GB" dirty="0" smtClean="0"/>
              <a:t> produce coupling between the x and y planes</a:t>
            </a:r>
          </a:p>
          <a:p>
            <a:endParaRPr lang="en-GB" dirty="0"/>
          </a:p>
          <a:p>
            <a:r>
              <a:rPr lang="en-GB" dirty="0" smtClean="0"/>
              <a:t>Additional skew quads in an accelerator are used to compensate coupling</a:t>
            </a:r>
            <a:endParaRPr lang="en-GB" dirty="0"/>
          </a:p>
        </p:txBody>
      </p:sp>
    </p:spTree>
    <p:extLst>
      <p:ext uri="{BB962C8B-B14F-4D97-AF65-F5344CB8AC3E}">
        <p14:creationId xmlns:p14="http://schemas.microsoft.com/office/powerpoint/2010/main" val="9106841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a:t>
            </a:fld>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054" y="1182414"/>
            <a:ext cx="1905000" cy="1840508"/>
          </a:xfrm>
          <a:prstGeom prst="rect">
            <a:avLst/>
          </a:prstGeom>
        </p:spPr>
      </p:pic>
      <p:sp>
        <p:nvSpPr>
          <p:cNvPr id="5" name="TextBox 4"/>
          <p:cNvSpPr txBox="1"/>
          <p:nvPr/>
        </p:nvSpPr>
        <p:spPr>
          <a:xfrm>
            <a:off x="1752600" y="228600"/>
            <a:ext cx="6096000" cy="381000"/>
          </a:xfrm>
          <a:prstGeom prst="rect">
            <a:avLst/>
          </a:prstGeom>
          <a:noFill/>
        </p:spPr>
        <p:txBody>
          <a:bodyPr wrap="square" rtlCol="0">
            <a:spAutoFit/>
          </a:bodyPr>
          <a:lstStyle/>
          <a:p>
            <a:r>
              <a:rPr lang="en-GB" dirty="0" smtClean="0"/>
              <a:t>But: for specific cases we also use electrostatic elements</a:t>
            </a:r>
            <a:endParaRPr lang="en-GB" dirty="0"/>
          </a:p>
        </p:txBody>
      </p:sp>
      <p:sp>
        <p:nvSpPr>
          <p:cNvPr id="6" name="TextBox 5"/>
          <p:cNvSpPr txBox="1"/>
          <p:nvPr/>
        </p:nvSpPr>
        <p:spPr>
          <a:xfrm>
            <a:off x="477892" y="3066161"/>
            <a:ext cx="1274708" cy="369332"/>
          </a:xfrm>
          <a:prstGeom prst="rect">
            <a:avLst/>
          </a:prstGeom>
          <a:noFill/>
        </p:spPr>
        <p:txBody>
          <a:bodyPr wrap="none" rtlCol="0">
            <a:spAutoFit/>
          </a:bodyPr>
          <a:lstStyle/>
          <a:p>
            <a:r>
              <a:rPr lang="en-GB" dirty="0" smtClean="0"/>
              <a:t>quadrupole</a:t>
            </a: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7053" y="1981200"/>
            <a:ext cx="7083753" cy="3962400"/>
          </a:xfrm>
          <a:prstGeom prst="rect">
            <a:avLst/>
          </a:prstGeom>
        </p:spPr>
      </p:pic>
      <p:sp>
        <p:nvSpPr>
          <p:cNvPr id="8" name="TextBox 7"/>
          <p:cNvSpPr txBox="1"/>
          <p:nvPr/>
        </p:nvSpPr>
        <p:spPr>
          <a:xfrm>
            <a:off x="2362200" y="1447800"/>
            <a:ext cx="6300123" cy="338554"/>
          </a:xfrm>
          <a:prstGeom prst="rect">
            <a:avLst/>
          </a:prstGeom>
          <a:noFill/>
        </p:spPr>
        <p:txBody>
          <a:bodyPr wrap="none" rtlCol="0">
            <a:spAutoFit/>
          </a:bodyPr>
          <a:lstStyle/>
          <a:p>
            <a:r>
              <a:rPr lang="en-GB" sz="1600" dirty="0" smtClean="0"/>
              <a:t>Separators for electron and positron beams in the same vacuum chamber</a:t>
            </a:r>
            <a:endParaRPr lang="en-GB" sz="1600" dirty="0"/>
          </a:p>
        </p:txBody>
      </p:sp>
    </p:spTree>
    <p:extLst>
      <p:ext uri="{BB962C8B-B14F-4D97-AF65-F5344CB8AC3E}">
        <p14:creationId xmlns:p14="http://schemas.microsoft.com/office/powerpoint/2010/main" val="361627793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80</a:t>
            </a:fld>
            <a:endParaRPr lang="en-US"/>
          </a:p>
        </p:txBody>
      </p:sp>
      <p:sp>
        <p:nvSpPr>
          <p:cNvPr id="4" name="TextBox 3"/>
          <p:cNvSpPr txBox="1"/>
          <p:nvPr/>
        </p:nvSpPr>
        <p:spPr>
          <a:xfrm>
            <a:off x="1828800" y="161835"/>
            <a:ext cx="6019800" cy="1200329"/>
          </a:xfrm>
          <a:prstGeom prst="rect">
            <a:avLst/>
          </a:prstGeom>
          <a:noFill/>
        </p:spPr>
        <p:txBody>
          <a:bodyPr wrap="square" rtlCol="0">
            <a:spAutoFit/>
          </a:bodyPr>
          <a:lstStyle/>
          <a:p>
            <a:r>
              <a:rPr lang="en-GB" dirty="0" smtClean="0"/>
              <a:t>Coupling control is most important in synchrotron light sources, since small vertical emittance (yielding high brightness of the photon beams) is predominantly achieved by decoupling the x and y planes.</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1362164"/>
            <a:ext cx="8534400" cy="5423254"/>
          </a:xfrm>
          <a:prstGeom prst="rect">
            <a:avLst/>
          </a:prstGeom>
        </p:spPr>
      </p:pic>
    </p:spTree>
    <p:extLst>
      <p:ext uri="{BB962C8B-B14F-4D97-AF65-F5344CB8AC3E}">
        <p14:creationId xmlns:p14="http://schemas.microsoft.com/office/powerpoint/2010/main" val="120699549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81</a:t>
            </a:fld>
            <a:endParaRPr lang="en-US"/>
          </a:p>
        </p:txBody>
      </p:sp>
      <p:sp>
        <p:nvSpPr>
          <p:cNvPr id="4" name="TextBox 3"/>
          <p:cNvSpPr txBox="1"/>
          <p:nvPr/>
        </p:nvSpPr>
        <p:spPr>
          <a:xfrm>
            <a:off x="1752600" y="304800"/>
            <a:ext cx="6096000" cy="369332"/>
          </a:xfrm>
          <a:prstGeom prst="rect">
            <a:avLst/>
          </a:prstGeom>
          <a:noFill/>
        </p:spPr>
        <p:txBody>
          <a:bodyPr wrap="square" rtlCol="0">
            <a:spAutoFit/>
          </a:bodyPr>
          <a:lstStyle/>
          <a:p>
            <a:pPr algn="ctr"/>
            <a:r>
              <a:rPr lang="en-GB" dirty="0" smtClean="0"/>
              <a:t>Last not least: Sextupole errors (1/2)</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881" y="1020762"/>
            <a:ext cx="8328919" cy="5335588"/>
          </a:xfrm>
          <a:prstGeom prst="rect">
            <a:avLst/>
          </a:prstGeom>
        </p:spPr>
      </p:pic>
    </p:spTree>
    <p:extLst>
      <p:ext uri="{BB962C8B-B14F-4D97-AF65-F5344CB8AC3E}">
        <p14:creationId xmlns:p14="http://schemas.microsoft.com/office/powerpoint/2010/main" val="209616756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82</a:t>
            </a:fld>
            <a:endParaRPr lang="en-US"/>
          </a:p>
        </p:txBody>
      </p:sp>
      <p:sp>
        <p:nvSpPr>
          <p:cNvPr id="4" name="TextBox 3"/>
          <p:cNvSpPr txBox="1"/>
          <p:nvPr/>
        </p:nvSpPr>
        <p:spPr>
          <a:xfrm>
            <a:off x="1752600" y="304800"/>
            <a:ext cx="6096000" cy="369332"/>
          </a:xfrm>
          <a:prstGeom prst="rect">
            <a:avLst/>
          </a:prstGeom>
          <a:noFill/>
        </p:spPr>
        <p:txBody>
          <a:bodyPr wrap="square" rtlCol="0">
            <a:spAutoFit/>
          </a:bodyPr>
          <a:lstStyle/>
          <a:p>
            <a:pPr algn="ctr"/>
            <a:r>
              <a:rPr lang="en-GB" dirty="0" smtClean="0"/>
              <a:t>Last not least: Sextupole errors (2/2)</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2317201907"/>
              </p:ext>
            </p:extLst>
          </p:nvPr>
        </p:nvGraphicFramePr>
        <p:xfrm>
          <a:off x="152400" y="1143000"/>
          <a:ext cx="7142337" cy="2667000"/>
        </p:xfrm>
        <a:graphic>
          <a:graphicData uri="http://schemas.openxmlformats.org/presentationml/2006/ole">
            <mc:AlternateContent xmlns:mc="http://schemas.openxmlformats.org/markup-compatibility/2006">
              <mc:Choice xmlns:v="urn:schemas-microsoft-com:vml" Requires="v">
                <p:oleObj spid="_x0000_s17484" name="Document" r:id="rId3" imgW="5730132" imgH="2140729" progId="Word.Document.12">
                  <p:embed/>
                </p:oleObj>
              </mc:Choice>
              <mc:Fallback>
                <p:oleObj name="Document" r:id="rId3" imgW="5730132" imgH="2140729" progId="Word.Document.12">
                  <p:embed/>
                  <p:pic>
                    <p:nvPicPr>
                      <p:cNvPr id="0" name=""/>
                      <p:cNvPicPr/>
                      <p:nvPr/>
                    </p:nvPicPr>
                    <p:blipFill>
                      <a:blip r:embed="rId4"/>
                      <a:stretch>
                        <a:fillRect/>
                      </a:stretch>
                    </p:blipFill>
                    <p:spPr>
                      <a:xfrm>
                        <a:off x="152400" y="1143000"/>
                        <a:ext cx="7142337" cy="2667000"/>
                      </a:xfrm>
                      <a:prstGeom prst="rect">
                        <a:avLst/>
                      </a:prstGeom>
                    </p:spPr>
                  </p:pic>
                </p:oleObj>
              </mc:Fallback>
            </mc:AlternateContent>
          </a:graphicData>
        </a:graphic>
      </p:graphicFrame>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37" y="3620075"/>
            <a:ext cx="9144000" cy="2731793"/>
          </a:xfrm>
          <a:prstGeom prst="rect">
            <a:avLst/>
          </a:prstGeom>
        </p:spPr>
      </p:pic>
      <p:sp>
        <p:nvSpPr>
          <p:cNvPr id="9" name="TextBox 8"/>
          <p:cNvSpPr txBox="1"/>
          <p:nvPr/>
        </p:nvSpPr>
        <p:spPr>
          <a:xfrm>
            <a:off x="7655859" y="1752600"/>
            <a:ext cx="1371600"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200" dirty="0" smtClean="0"/>
              <a:t>A horizontally (vertically) displaced sextupole is seen as a centred sextupole plus an offset quadrupole (skew quadrupole)</a:t>
            </a:r>
            <a:endParaRPr lang="en-GB" sz="1200" dirty="0"/>
          </a:p>
        </p:txBody>
      </p:sp>
      <p:cxnSp>
        <p:nvCxnSpPr>
          <p:cNvPr id="11" name="Straight Arrow Connector 10"/>
          <p:cNvCxnSpPr/>
          <p:nvPr/>
        </p:nvCxnSpPr>
        <p:spPr>
          <a:xfrm flipH="1">
            <a:off x="6208059" y="3318921"/>
            <a:ext cx="1447800" cy="762000"/>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824496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83</a:t>
            </a:fld>
            <a:endParaRPr lang="en-US"/>
          </a:p>
        </p:txBody>
      </p:sp>
      <p:sp>
        <p:nvSpPr>
          <p:cNvPr id="4" name="TextBox 3"/>
          <p:cNvSpPr txBox="1"/>
          <p:nvPr/>
        </p:nvSpPr>
        <p:spPr>
          <a:xfrm>
            <a:off x="1905000" y="228600"/>
            <a:ext cx="5715000" cy="584775"/>
          </a:xfrm>
          <a:prstGeom prst="rect">
            <a:avLst/>
          </a:prstGeom>
          <a:noFill/>
        </p:spPr>
        <p:txBody>
          <a:bodyPr wrap="square" rtlCol="0">
            <a:spAutoFit/>
          </a:bodyPr>
          <a:lstStyle/>
          <a:p>
            <a:pPr algn="ctr"/>
            <a:r>
              <a:rPr lang="en-GB" sz="3200" dirty="0" smtClean="0"/>
              <a:t>Correction summary</a:t>
            </a:r>
            <a:endParaRPr lang="en-GB" sz="32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1297667"/>
            <a:ext cx="6172200" cy="960941"/>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 y="2451169"/>
            <a:ext cx="5486400" cy="2051943"/>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228600" y="1003369"/>
                <a:ext cx="5029200" cy="369332"/>
              </a:xfrm>
              <a:prstGeom prst="rect">
                <a:avLst/>
              </a:prstGeom>
              <a:noFill/>
            </p:spPr>
            <p:txBody>
              <a:bodyPr wrap="square" rtlCol="0">
                <a:spAutoFit/>
              </a:bodyPr>
              <a:lstStyle/>
              <a:p>
                <a:r>
                  <a:rPr lang="en-GB" dirty="0" smtClean="0"/>
                  <a:t>Effect of dipole kicks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𝜃</m:t>
                        </m:r>
                      </m:e>
                      <m:sub>
                        <m:r>
                          <a:rPr lang="en-GB" i="1">
                            <a:latin typeface="Cambria Math" panose="02040503050406030204" pitchFamily="18" charset="0"/>
                          </a:rPr>
                          <m:t>𝑖</m:t>
                        </m:r>
                      </m:sub>
                    </m:sSub>
                    <m:sSub>
                      <m:sSubPr>
                        <m:ctrlPr>
                          <a:rPr lang="en-GB" i="1">
                            <a:latin typeface="Cambria Math" panose="02040503050406030204" pitchFamily="18" charset="0"/>
                          </a:rPr>
                        </m:ctrlPr>
                      </m:sSubPr>
                      <m:e>
                        <m:r>
                          <a:rPr lang="en-GB" i="1">
                            <a:latin typeface="Cambria Math" panose="02040503050406030204" pitchFamily="18" charset="0"/>
                          </a:rPr>
                          <m:t> ;</m:t>
                        </m:r>
                        <m:r>
                          <m:rPr>
                            <m:sty m:val="p"/>
                          </m:rPr>
                          <a:rPr lang="en-GB" i="1">
                            <a:latin typeface="Cambria Math" panose="02040503050406030204" pitchFamily="18" charset="0"/>
                          </a:rPr>
                          <m:t>Φ</m:t>
                        </m:r>
                      </m:e>
                      <m:sub>
                        <m:r>
                          <a:rPr lang="en-GB" i="1">
                            <a:latin typeface="Cambria Math" panose="02040503050406030204" pitchFamily="18" charset="0"/>
                          </a:rPr>
                          <m:t>𝑖</m:t>
                        </m:r>
                      </m:sub>
                    </m:sSub>
                  </m:oMath>
                </a14:m>
                <a:r>
                  <a:rPr lang="en-GB" dirty="0"/>
                  <a:t>) on closed </a:t>
                </a:r>
                <a:r>
                  <a:rPr lang="en-GB" dirty="0" smtClean="0"/>
                  <a:t>orbit (CO)</a:t>
                </a:r>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228600" y="1003369"/>
                <a:ext cx="5029200" cy="369332"/>
              </a:xfrm>
              <a:prstGeom prst="rect">
                <a:avLst/>
              </a:prstGeom>
              <a:blipFill rotWithShape="0">
                <a:blip r:embed="rId4"/>
                <a:stretch>
                  <a:fillRect l="-1091" t="-10000" b="-26667"/>
                </a:stretch>
              </a:blipFill>
            </p:spPr>
            <p:txBody>
              <a:bodyPr/>
              <a:lstStyle/>
              <a:p>
                <a:r>
                  <a:rPr lang="en-GB">
                    <a:noFill/>
                  </a:rPr>
                  <a:t> </a:t>
                </a:r>
              </a:p>
            </p:txBody>
          </p:sp>
        </mc:Fallback>
      </mc:AlternateContent>
      <p:sp>
        <p:nvSpPr>
          <p:cNvPr id="8" name="TextBox 7"/>
          <p:cNvSpPr txBox="1"/>
          <p:nvPr/>
        </p:nvSpPr>
        <p:spPr>
          <a:xfrm>
            <a:off x="228600" y="2238293"/>
            <a:ext cx="4953000" cy="369332"/>
          </a:xfrm>
          <a:prstGeom prst="rect">
            <a:avLst/>
          </a:prstGeom>
          <a:noFill/>
        </p:spPr>
        <p:txBody>
          <a:bodyPr wrap="square" rtlCol="0">
            <a:spAutoFit/>
          </a:bodyPr>
          <a:lstStyle/>
          <a:p>
            <a:r>
              <a:rPr lang="en-GB" dirty="0" smtClean="0"/>
              <a:t>Effects of strength error in quadrupoles</a:t>
            </a:r>
            <a:endParaRPr lang="en-GB" dirty="0"/>
          </a:p>
        </p:txBody>
      </p:sp>
      <p:sp>
        <p:nvSpPr>
          <p:cNvPr id="9" name="Oval 8"/>
          <p:cNvSpPr/>
          <p:nvPr/>
        </p:nvSpPr>
        <p:spPr>
          <a:xfrm>
            <a:off x="2317376" y="1765571"/>
            <a:ext cx="1219200" cy="460156"/>
          </a:xfrm>
          <a:prstGeom prst="ellipse">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2321858" y="4035152"/>
            <a:ext cx="1524000" cy="425711"/>
          </a:xfrm>
          <a:prstGeom prst="ellipse">
            <a:avLst/>
          </a:prstGeom>
          <a:solidFill>
            <a:schemeClr val="accent1">
              <a:alpha val="2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609600" y="4648200"/>
            <a:ext cx="7391400" cy="1477328"/>
          </a:xfrm>
          <a:prstGeom prst="rect">
            <a:avLst/>
          </a:prstGeom>
          <a:noFill/>
        </p:spPr>
        <p:txBody>
          <a:bodyPr wrap="square" rtlCol="0">
            <a:spAutoFit/>
          </a:bodyPr>
          <a:lstStyle/>
          <a:p>
            <a:pPr marL="285750" indent="-285750">
              <a:buFont typeface="Arial" panose="020B0604020202020204" pitchFamily="34" charset="0"/>
              <a:buChar char="•"/>
            </a:pPr>
            <a:r>
              <a:rPr lang="en-GB" dirty="0" smtClean="0"/>
              <a:t>Best correction: identify error source and repair(realignment; coil repair…)</a:t>
            </a:r>
          </a:p>
          <a:p>
            <a:pPr marL="285750" indent="-285750">
              <a:buFont typeface="Arial" panose="020B0604020202020204" pitchFamily="34" charset="0"/>
              <a:buChar char="•"/>
            </a:pPr>
            <a:r>
              <a:rPr lang="en-GB" dirty="0" smtClean="0"/>
              <a:t>If not: Typically close to every quadrupole small dipole correctors are installed. So by measurement campaigns and data analyses corrections strength for these small dipoles and to (skew) quadrupoles are applied.</a:t>
            </a:r>
          </a:p>
          <a:p>
            <a:pPr marL="285750" indent="-285750">
              <a:buFont typeface="Arial" panose="020B0604020202020204" pitchFamily="34" charset="0"/>
              <a:buChar char="•"/>
            </a:pPr>
            <a:r>
              <a:rPr lang="en-GB" dirty="0" smtClean="0"/>
              <a:t>More on this in the diagnostics lecture and the advanced part.</a:t>
            </a:r>
            <a:endParaRPr lang="en-GB" dirty="0"/>
          </a:p>
        </p:txBody>
      </p:sp>
    </p:spTree>
    <p:extLst>
      <p:ext uri="{BB962C8B-B14F-4D97-AF65-F5344CB8AC3E}">
        <p14:creationId xmlns:p14="http://schemas.microsoft.com/office/powerpoint/2010/main" val="93463161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5410200"/>
            <a:ext cx="6934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84</a:t>
            </a:fld>
            <a:endParaRPr lang="en-US"/>
          </a:p>
        </p:txBody>
      </p:sp>
      <p:sp>
        <p:nvSpPr>
          <p:cNvPr id="4" name="TextBox 3"/>
          <p:cNvSpPr txBox="1"/>
          <p:nvPr/>
        </p:nvSpPr>
        <p:spPr>
          <a:xfrm>
            <a:off x="1752600" y="228600"/>
            <a:ext cx="6096000" cy="523220"/>
          </a:xfrm>
          <a:prstGeom prst="rect">
            <a:avLst/>
          </a:prstGeom>
          <a:noFill/>
        </p:spPr>
        <p:txBody>
          <a:bodyPr wrap="square" rtlCol="0">
            <a:spAutoFit/>
          </a:bodyPr>
          <a:lstStyle/>
          <a:p>
            <a:r>
              <a:rPr lang="en-GB" sz="2800" dirty="0" smtClean="0"/>
              <a:t>Last not least: Collective effects</a:t>
            </a:r>
            <a:endParaRPr lang="en-GB" sz="2800" dirty="0"/>
          </a:p>
        </p:txBody>
      </p:sp>
      <p:sp>
        <p:nvSpPr>
          <p:cNvPr id="5" name="TextBox 4"/>
          <p:cNvSpPr txBox="1"/>
          <p:nvPr/>
        </p:nvSpPr>
        <p:spPr>
          <a:xfrm>
            <a:off x="609600" y="1219200"/>
            <a:ext cx="8153400" cy="4678204"/>
          </a:xfrm>
          <a:prstGeom prst="rect">
            <a:avLst/>
          </a:prstGeom>
          <a:noFill/>
        </p:spPr>
        <p:txBody>
          <a:bodyPr wrap="square" rtlCol="0">
            <a:spAutoFit/>
          </a:bodyPr>
          <a:lstStyle/>
          <a:p>
            <a:r>
              <a:rPr lang="en-GB" dirty="0" smtClean="0"/>
              <a:t>Collective effects:</a:t>
            </a:r>
            <a:endParaRPr lang="en-GB" dirty="0"/>
          </a:p>
          <a:p>
            <a:r>
              <a:rPr lang="en-GB" dirty="0"/>
              <a:t>=</a:t>
            </a:r>
            <a:r>
              <a:rPr lang="en-GB" dirty="0" smtClean="0"/>
              <a:t> Summary term for all effects when the coulomb force of the particles in a bunch can no longer be neglected; in other words when there are too many particles…</a:t>
            </a:r>
          </a:p>
          <a:p>
            <a:endParaRPr lang="en-GB" dirty="0"/>
          </a:p>
          <a:p>
            <a:r>
              <a:rPr lang="en-GB" dirty="0" smtClean="0"/>
              <a:t>We distinguish:</a:t>
            </a:r>
            <a:br>
              <a:rPr lang="en-GB" dirty="0" smtClean="0"/>
            </a:br>
            <a:r>
              <a:rPr lang="en-GB" dirty="0" err="1" smtClean="0"/>
              <a:t>i</a:t>
            </a:r>
            <a:r>
              <a:rPr lang="en-GB" dirty="0" smtClean="0"/>
              <a:t>) self interaction of the particles within a bunch:</a:t>
            </a:r>
            <a:br>
              <a:rPr lang="en-GB" dirty="0" smtClean="0"/>
            </a:br>
            <a:r>
              <a:rPr lang="en-GB" dirty="0" smtClean="0"/>
              <a:t>	</a:t>
            </a:r>
            <a:r>
              <a:rPr lang="en-GB" sz="1400" dirty="0" smtClean="0"/>
              <a:t>1) space charge effects</a:t>
            </a:r>
          </a:p>
          <a:p>
            <a:r>
              <a:rPr lang="en-GB" sz="1400" dirty="0"/>
              <a:t>	</a:t>
            </a:r>
            <a:r>
              <a:rPr lang="en-GB" sz="1400" dirty="0" smtClean="0"/>
              <a:t>2) Intra beam scattering</a:t>
            </a:r>
            <a:br>
              <a:rPr lang="en-GB" sz="1400" dirty="0" smtClean="0"/>
            </a:br>
            <a:r>
              <a:rPr lang="en-GB" sz="1400" dirty="0" smtClean="0"/>
              <a:t>	3) </a:t>
            </a:r>
            <a:r>
              <a:rPr lang="en-GB" sz="1400" dirty="0" err="1" smtClean="0"/>
              <a:t>Touschek</a:t>
            </a:r>
            <a:r>
              <a:rPr lang="en-GB" sz="1400" dirty="0" smtClean="0"/>
              <a:t> scattering</a:t>
            </a:r>
            <a:r>
              <a:rPr lang="en-GB" dirty="0" smtClean="0"/>
              <a:t/>
            </a:r>
            <a:br>
              <a:rPr lang="en-GB" dirty="0" smtClean="0"/>
            </a:br>
            <a:r>
              <a:rPr lang="en-GB" dirty="0" smtClean="0"/>
              <a:t>leads to emittance growth and particle loss</a:t>
            </a:r>
          </a:p>
          <a:p>
            <a:r>
              <a:rPr lang="en-GB" dirty="0" smtClean="0"/>
              <a:t>ii) Interaction of the particles with the vacuum wall</a:t>
            </a:r>
            <a:br>
              <a:rPr lang="en-GB" dirty="0" smtClean="0"/>
            </a:br>
            <a:r>
              <a:rPr lang="en-GB" dirty="0" smtClean="0"/>
              <a:t>	</a:t>
            </a:r>
            <a:r>
              <a:rPr lang="en-GB" dirty="0" smtClean="0">
                <a:sym typeface="Wingdings" panose="05000000000000000000" pitchFamily="2" charset="2"/>
              </a:rPr>
              <a:t></a:t>
            </a:r>
            <a:r>
              <a:rPr lang="en-GB" dirty="0" smtClean="0"/>
              <a:t>concept </a:t>
            </a:r>
            <a:r>
              <a:rPr lang="en-GB" dirty="0" smtClean="0"/>
              <a:t>of impedance of vacuum system</a:t>
            </a:r>
            <a:br>
              <a:rPr lang="en-GB" dirty="0" smtClean="0"/>
            </a:br>
            <a:r>
              <a:rPr lang="en-GB" dirty="0" smtClean="0"/>
              <a:t>leads to instabilities of single bunches and multiple bunches</a:t>
            </a:r>
          </a:p>
          <a:p>
            <a:r>
              <a:rPr lang="en-GB" dirty="0" smtClean="0"/>
              <a:t>iii) Interaction of with particles from other counter-rotating beam</a:t>
            </a:r>
            <a:br>
              <a:rPr lang="en-GB" dirty="0" smtClean="0"/>
            </a:br>
            <a:r>
              <a:rPr lang="en-GB" dirty="0" smtClean="0"/>
              <a:t>	</a:t>
            </a:r>
            <a:r>
              <a:rPr lang="en-GB" dirty="0" smtClean="0">
                <a:sym typeface="Wingdings" panose="05000000000000000000" pitchFamily="2" charset="2"/>
              </a:rPr>
              <a:t> beam-beam effects ( </a:t>
            </a:r>
            <a:r>
              <a:rPr lang="en-GB" dirty="0" smtClean="0">
                <a:sym typeface="Wingdings" panose="05000000000000000000" pitchFamily="2" charset="2"/>
              </a:rPr>
              <a:t>more later</a:t>
            </a:r>
            <a:r>
              <a:rPr lang="en-GB" dirty="0" smtClean="0">
                <a:sym typeface="Wingdings" panose="05000000000000000000" pitchFamily="2" charset="2"/>
              </a:rPr>
              <a:t> </a:t>
            </a:r>
            <a:r>
              <a:rPr lang="en-GB" dirty="0" smtClean="0">
                <a:sym typeface="Wingdings" panose="05000000000000000000" pitchFamily="2" charset="2"/>
              </a:rPr>
              <a:t>this school)</a:t>
            </a:r>
            <a:endParaRPr lang="en-GB" dirty="0" smtClean="0"/>
          </a:p>
          <a:p>
            <a:pPr marL="285750" indent="-285750">
              <a:buFontTx/>
              <a:buChar char="-"/>
            </a:pPr>
            <a:endParaRPr lang="en-GB" dirty="0"/>
          </a:p>
          <a:p>
            <a:r>
              <a:rPr lang="en-GB" dirty="0" smtClean="0">
                <a:solidFill>
                  <a:schemeClr val="bg1"/>
                </a:solidFill>
              </a:rPr>
              <a:t>Most is very advanced matter </a:t>
            </a:r>
            <a:r>
              <a:rPr lang="en-GB" dirty="0" smtClean="0">
                <a:solidFill>
                  <a:schemeClr val="bg1"/>
                </a:solidFill>
                <a:sym typeface="Wingdings" panose="05000000000000000000" pitchFamily="2" charset="2"/>
              </a:rPr>
              <a:t> here only concepts and buzz-words</a:t>
            </a:r>
            <a:endParaRPr lang="en-GB" dirty="0">
              <a:solidFill>
                <a:schemeClr val="bg1"/>
              </a:solidFill>
            </a:endParaRPr>
          </a:p>
        </p:txBody>
      </p:sp>
    </p:spTree>
    <p:extLst>
      <p:ext uri="{BB962C8B-B14F-4D97-AF65-F5344CB8AC3E}">
        <p14:creationId xmlns:p14="http://schemas.microsoft.com/office/powerpoint/2010/main" val="12283828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85</a:t>
            </a:fld>
            <a:endParaRPr lang="en-US"/>
          </a:p>
        </p:txBody>
      </p:sp>
      <p:sp>
        <p:nvSpPr>
          <p:cNvPr id="5" name="TextBox 4"/>
          <p:cNvSpPr txBox="1"/>
          <p:nvPr/>
        </p:nvSpPr>
        <p:spPr>
          <a:xfrm>
            <a:off x="1905000" y="304800"/>
            <a:ext cx="5715000" cy="523220"/>
          </a:xfrm>
          <a:prstGeom prst="rect">
            <a:avLst/>
          </a:prstGeom>
          <a:noFill/>
        </p:spPr>
        <p:txBody>
          <a:bodyPr wrap="square" rtlCol="0">
            <a:spAutoFit/>
          </a:bodyPr>
          <a:lstStyle/>
          <a:p>
            <a:pPr algn="ctr"/>
            <a:r>
              <a:rPr lang="en-GB" sz="2800" dirty="0" smtClean="0"/>
              <a:t>Space-charge Forces</a:t>
            </a:r>
            <a:endParaRPr lang="en-GB" sz="28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143000"/>
            <a:ext cx="8153400" cy="5005117"/>
          </a:xfrm>
          <a:prstGeom prst="rect">
            <a:avLst/>
          </a:prstGeom>
        </p:spPr>
      </p:pic>
    </p:spTree>
    <p:extLst>
      <p:ext uri="{BB962C8B-B14F-4D97-AF65-F5344CB8AC3E}">
        <p14:creationId xmlns:p14="http://schemas.microsoft.com/office/powerpoint/2010/main" val="1920817609"/>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86</a:t>
            </a:fld>
            <a:endParaRPr lang="en-US"/>
          </a:p>
        </p:txBody>
      </p:sp>
      <p:sp>
        <p:nvSpPr>
          <p:cNvPr id="4" name="TextBox 3"/>
          <p:cNvSpPr txBox="1"/>
          <p:nvPr/>
        </p:nvSpPr>
        <p:spPr>
          <a:xfrm>
            <a:off x="1828800" y="304800"/>
            <a:ext cx="5562600" cy="461665"/>
          </a:xfrm>
          <a:prstGeom prst="rect">
            <a:avLst/>
          </a:prstGeom>
          <a:noFill/>
        </p:spPr>
        <p:txBody>
          <a:bodyPr wrap="square" rtlCol="0">
            <a:spAutoFit/>
          </a:bodyPr>
          <a:lstStyle/>
          <a:p>
            <a:r>
              <a:rPr lang="en-GB" sz="2400" dirty="0" smtClean="0"/>
              <a:t>Space Charge: Scaling with energy</a:t>
            </a:r>
            <a:endParaRPr lang="en-GB" sz="24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2600" y="1199532"/>
            <a:ext cx="5085207" cy="2460017"/>
          </a:xfrm>
          <a:prstGeom prst="rect">
            <a:avLst/>
          </a:prstGeom>
        </p:spPr>
      </p:pic>
      <p:grpSp>
        <p:nvGrpSpPr>
          <p:cNvPr id="8" name="Group 7"/>
          <p:cNvGrpSpPr/>
          <p:nvPr/>
        </p:nvGrpSpPr>
        <p:grpSpPr>
          <a:xfrm>
            <a:off x="325821" y="3992265"/>
            <a:ext cx="8153400" cy="2082173"/>
            <a:chOff x="325821" y="3992265"/>
            <a:chExt cx="8153400" cy="2082173"/>
          </a:xfrm>
        </p:grpSpPr>
        <mc:AlternateContent xmlns:mc="http://schemas.openxmlformats.org/markup-compatibility/2006" xmlns:a14="http://schemas.microsoft.com/office/drawing/2010/main">
          <mc:Choice Requires="a14">
            <p:sp>
              <p:nvSpPr>
                <p:cNvPr id="6" name="TextBox 5"/>
                <p:cNvSpPr txBox="1"/>
                <p:nvPr/>
              </p:nvSpPr>
              <p:spPr>
                <a:xfrm>
                  <a:off x="325821" y="3992265"/>
                  <a:ext cx="8153400" cy="2082173"/>
                </a:xfrm>
                <a:prstGeom prst="rect">
                  <a:avLst/>
                </a:prstGeom>
                <a:noFill/>
              </p:spPr>
              <p:txBody>
                <a:bodyPr wrap="square" rtlCol="0">
                  <a:spAutoFit/>
                </a:bodyPr>
                <a:lstStyle/>
                <a:p>
                  <a:r>
                    <a:rPr lang="en-GB" dirty="0" smtClean="0"/>
                    <a:t>Electrical field : </a:t>
                  </a:r>
                  <a:r>
                    <a:rPr lang="en-GB" dirty="0" smtClean="0">
                      <a:solidFill>
                        <a:srgbClr val="FF0000"/>
                      </a:solidFill>
                    </a:rPr>
                    <a:t>repulsive</a:t>
                  </a:r>
                  <a:r>
                    <a:rPr lang="en-GB" dirty="0" smtClean="0"/>
                    <a:t> force between two charges of equal polarity</a:t>
                  </a:r>
                  <a:br>
                    <a:rPr lang="en-GB" dirty="0" smtClean="0"/>
                  </a:br>
                  <a:r>
                    <a:rPr lang="en-GB" dirty="0" smtClean="0"/>
                    <a:t>Magnetic field: </a:t>
                  </a:r>
                  <a:r>
                    <a:rPr lang="en-GB" dirty="0" smtClean="0">
                      <a:solidFill>
                        <a:srgbClr val="00B050"/>
                      </a:solidFill>
                    </a:rPr>
                    <a:t>attractive</a:t>
                  </a:r>
                  <a:r>
                    <a:rPr lang="en-GB" dirty="0" smtClean="0"/>
                    <a:t> force between two parallel currents</a:t>
                  </a:r>
                  <a:br>
                    <a:rPr lang="en-GB" dirty="0" smtClean="0"/>
                  </a:br>
                  <a:r>
                    <a:rPr lang="en-GB" dirty="0" smtClean="0"/>
                    <a:t>after some work: </a:t>
                  </a:r>
                </a:p>
                <a:p>
                  <a:r>
                    <a:rPr lang="en-GB" dirty="0" smtClean="0">
                      <a:sym typeface="Wingdings" panose="05000000000000000000" pitchFamily="2" charset="2"/>
                    </a:rPr>
                    <a:t/>
                  </a:r>
                  <a:br>
                    <a:rPr lang="en-GB" dirty="0" smtClean="0">
                      <a:sym typeface="Wingdings" panose="05000000000000000000" pitchFamily="2" charset="2"/>
                    </a:rPr>
                  </a:br>
                  <a:endParaRPr lang="en-GB" dirty="0">
                    <a:sym typeface="Wingdings" panose="05000000000000000000" pitchFamily="2" charset="2"/>
                  </a:endParaRPr>
                </a:p>
                <a:p>
                  <a:r>
                    <a:rPr lang="en-GB" dirty="0" smtClean="0">
                      <a:sym typeface="Wingdings" panose="05000000000000000000" pitchFamily="2" charset="2"/>
                    </a:rPr>
                    <a:t> space charge diminishes with </a:t>
                  </a:r>
                  <a14:m>
                    <m:oMath xmlns:m="http://schemas.openxmlformats.org/officeDocument/2006/math">
                      <m:f>
                        <m:fPr>
                          <m:type m:val="skw"/>
                          <m:ctrlPr>
                            <a:rPr lang="en-GB" i="1" smtClean="0">
                              <a:latin typeface="Cambria Math" panose="02040503050406030204" pitchFamily="18" charset="0"/>
                              <a:sym typeface="Wingdings" panose="05000000000000000000" pitchFamily="2" charset="2"/>
                            </a:rPr>
                          </m:ctrlPr>
                        </m:fPr>
                        <m:num>
                          <m:r>
                            <a:rPr lang="en-GB" b="0" i="1" smtClean="0">
                              <a:latin typeface="Cambria Math" panose="02040503050406030204" pitchFamily="18" charset="0"/>
                              <a:sym typeface="Wingdings" panose="05000000000000000000" pitchFamily="2" charset="2"/>
                            </a:rPr>
                            <m:t>1</m:t>
                          </m:r>
                        </m:num>
                        <m:den>
                          <m:sSup>
                            <m:sSupPr>
                              <m:ctrlPr>
                                <a:rPr lang="en-GB" i="1" smtClean="0">
                                  <a:latin typeface="Cambria Math" panose="02040503050406030204" pitchFamily="18" charset="0"/>
                                  <a:sym typeface="Wingdings" panose="05000000000000000000" pitchFamily="2" charset="2"/>
                                </a:rPr>
                              </m:ctrlPr>
                            </m:sSupPr>
                            <m:e>
                              <m:r>
                                <a:rPr lang="en-GB" i="1" smtClean="0">
                                  <a:latin typeface="Cambria Math" panose="02040503050406030204" pitchFamily="18" charset="0"/>
                                  <a:ea typeface="Cambria Math" panose="02040503050406030204" pitchFamily="18" charset="0"/>
                                  <a:sym typeface="Wingdings" panose="05000000000000000000" pitchFamily="2" charset="2"/>
                                </a:rPr>
                                <m:t>𝛾</m:t>
                              </m:r>
                            </m:e>
                            <m:sup>
                              <m:r>
                                <a:rPr lang="en-GB" b="0" i="1" smtClean="0">
                                  <a:latin typeface="Cambria Math" panose="02040503050406030204" pitchFamily="18" charset="0"/>
                                  <a:sym typeface="Wingdings" panose="05000000000000000000" pitchFamily="2" charset="2"/>
                                </a:rPr>
                                <m:t>2</m:t>
                              </m:r>
                            </m:sup>
                          </m:sSup>
                        </m:den>
                      </m:f>
                    </m:oMath>
                  </a14:m>
                  <a:r>
                    <a:rPr lang="en-GB" dirty="0" smtClean="0"/>
                    <a:t> scaling</a:t>
                  </a:r>
                  <a:br>
                    <a:rPr lang="en-GB" dirty="0" smtClean="0"/>
                  </a:br>
                  <a:r>
                    <a:rPr lang="en-GB" dirty="0" smtClean="0">
                      <a:sym typeface="Wingdings" panose="05000000000000000000" pitchFamily="2" charset="2"/>
                    </a:rPr>
                    <a:t> each particle source immediately followed by a linac or RFQ for acceleration</a:t>
                  </a:r>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325821" y="3992265"/>
                  <a:ext cx="8153400" cy="2082173"/>
                </a:xfrm>
                <a:prstGeom prst="rect">
                  <a:avLst/>
                </a:prstGeom>
                <a:blipFill rotWithShape="0">
                  <a:blip r:embed="rId3"/>
                  <a:stretch>
                    <a:fillRect l="-598" t="-1760" b="-27859"/>
                  </a:stretch>
                </a:blipFill>
              </p:spPr>
              <p:txBody>
                <a:bodyPr/>
                <a:lstStyle/>
                <a:p>
                  <a:r>
                    <a:rPr lang="en-GB">
                      <a:noFill/>
                    </a:rPr>
                    <a:t> </a:t>
                  </a:r>
                </a:p>
              </p:txBody>
            </p:sp>
          </mc:Fallback>
        </mc:AlternateContent>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9800" y="4648200"/>
              <a:ext cx="4343400" cy="684921"/>
            </a:xfrm>
            <a:prstGeom prst="rect">
              <a:avLst/>
            </a:prstGeom>
          </p:spPr>
        </p:pic>
      </p:grpSp>
      <p:grpSp>
        <p:nvGrpSpPr>
          <p:cNvPr id="11" name="Group 10"/>
          <p:cNvGrpSpPr/>
          <p:nvPr/>
        </p:nvGrpSpPr>
        <p:grpSpPr>
          <a:xfrm>
            <a:off x="5746376" y="1893742"/>
            <a:ext cx="1905000" cy="914400"/>
            <a:chOff x="6934200" y="1981200"/>
            <a:chExt cx="1905000" cy="914400"/>
          </a:xfrm>
        </p:grpSpPr>
        <p:sp>
          <p:nvSpPr>
            <p:cNvPr id="9" name="Oval Callout 8"/>
            <p:cNvSpPr/>
            <p:nvPr/>
          </p:nvSpPr>
          <p:spPr>
            <a:xfrm>
              <a:off x="6934200" y="1981200"/>
              <a:ext cx="1905000" cy="914400"/>
            </a:xfrm>
            <a:prstGeom prst="wedgeEllipseCallou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7124700" y="2125063"/>
              <a:ext cx="1524000" cy="646331"/>
            </a:xfrm>
            <a:prstGeom prst="rect">
              <a:avLst/>
            </a:prstGeom>
            <a:noFill/>
          </p:spPr>
          <p:txBody>
            <a:bodyPr wrap="square" rtlCol="0">
              <a:spAutoFit/>
            </a:bodyPr>
            <a:lstStyle/>
            <a:p>
              <a:pPr algn="ctr"/>
              <a:r>
                <a:rPr lang="en-GB" dirty="0" smtClean="0"/>
                <a:t>Recall from relativity</a:t>
              </a:r>
              <a:endParaRPr lang="en-GB" dirty="0"/>
            </a:p>
          </p:txBody>
        </p:sp>
      </p:grpSp>
      <p:sp>
        <p:nvSpPr>
          <p:cNvPr id="12" name="Oval 11"/>
          <p:cNvSpPr/>
          <p:nvPr/>
        </p:nvSpPr>
        <p:spPr>
          <a:xfrm>
            <a:off x="3657600" y="4724400"/>
            <a:ext cx="304800" cy="608721"/>
          </a:xfrm>
          <a:prstGeom prst="ellipse">
            <a:avLst/>
          </a:prstGeom>
          <a:solidFill>
            <a:srgbClr val="FF0000">
              <a:alpha val="2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4142803" y="4731676"/>
            <a:ext cx="304800" cy="608721"/>
          </a:xfrm>
          <a:prstGeom prst="ellipse">
            <a:avLst/>
          </a:prstGeom>
          <a:solidFill>
            <a:srgbClr val="00B050">
              <a:alpha val="2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2141364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87</a:t>
            </a:fld>
            <a:endParaRPr lang="en-US"/>
          </a:p>
        </p:txBody>
      </p:sp>
      <p:sp>
        <p:nvSpPr>
          <p:cNvPr id="5" name="TextBox 4"/>
          <p:cNvSpPr txBox="1"/>
          <p:nvPr/>
        </p:nvSpPr>
        <p:spPr>
          <a:xfrm>
            <a:off x="1676400" y="304800"/>
            <a:ext cx="6096000" cy="584775"/>
          </a:xfrm>
          <a:prstGeom prst="rect">
            <a:avLst/>
          </a:prstGeom>
          <a:noFill/>
        </p:spPr>
        <p:txBody>
          <a:bodyPr wrap="square" rtlCol="0">
            <a:spAutoFit/>
          </a:bodyPr>
          <a:lstStyle/>
          <a:p>
            <a:pPr algn="ctr"/>
            <a:r>
              <a:rPr lang="en-GB" sz="3200" dirty="0" smtClean="0"/>
              <a:t>Space Charge Tune Shift</a:t>
            </a:r>
            <a:endParaRPr lang="en-GB" sz="3200"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089696"/>
            <a:ext cx="8229600" cy="5266654"/>
          </a:xfrm>
          <a:prstGeom prst="rect">
            <a:avLst/>
          </a:prstGeom>
        </p:spPr>
      </p:pic>
    </p:spTree>
    <p:extLst>
      <p:ext uri="{BB962C8B-B14F-4D97-AF65-F5344CB8AC3E}">
        <p14:creationId xmlns:p14="http://schemas.microsoft.com/office/powerpoint/2010/main" val="207911486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88</a:t>
            </a:fld>
            <a:endParaRPr lang="en-US"/>
          </a:p>
        </p:txBody>
      </p:sp>
      <p:pic>
        <p:nvPicPr>
          <p:cNvPr id="4" name="Picture 3" descr="Untitled.png"/>
          <p:cNvPicPr>
            <a:picLocks noChangeAspect="1"/>
          </p:cNvPicPr>
          <p:nvPr/>
        </p:nvPicPr>
        <p:blipFill rotWithShape="1">
          <a:blip r:embed="rId2">
            <a:extLst>
              <a:ext uri="{28A0092B-C50C-407E-A947-70E740481C1C}">
                <a14:useLocalDpi xmlns:a14="http://schemas.microsoft.com/office/drawing/2010/main" val="0"/>
              </a:ext>
            </a:extLst>
          </a:blip>
          <a:srcRect t="1644" r="3439"/>
          <a:stretch/>
        </p:blipFill>
        <p:spPr>
          <a:xfrm>
            <a:off x="1828800" y="433793"/>
            <a:ext cx="5208374" cy="6105119"/>
          </a:xfrm>
          <a:prstGeom prst="rect">
            <a:avLst/>
          </a:prstGeom>
        </p:spPr>
      </p:pic>
      <p:sp>
        <p:nvSpPr>
          <p:cNvPr id="5" name="TextBox 4"/>
          <p:cNvSpPr txBox="1"/>
          <p:nvPr/>
        </p:nvSpPr>
        <p:spPr>
          <a:xfrm>
            <a:off x="7467600" y="1600200"/>
            <a:ext cx="1371600" cy="3139321"/>
          </a:xfrm>
          <a:prstGeom prst="rect">
            <a:avLst/>
          </a:prstGeom>
          <a:noFill/>
        </p:spPr>
        <p:txBody>
          <a:bodyPr wrap="square" rtlCol="0">
            <a:spAutoFit/>
          </a:bodyPr>
          <a:lstStyle/>
          <a:p>
            <a:r>
              <a:rPr lang="en-GB" dirty="0" smtClean="0"/>
              <a:t>“footprint” of particles with space charge tune shift.</a:t>
            </a:r>
            <a:br>
              <a:rPr lang="en-GB" dirty="0" smtClean="0"/>
            </a:br>
            <a:endParaRPr lang="en-GB" dirty="0" smtClean="0"/>
          </a:p>
          <a:p>
            <a:r>
              <a:rPr lang="en-GB" dirty="0" smtClean="0"/>
              <a:t>The effect dramatically reduces at higher energies</a:t>
            </a:r>
            <a:endParaRPr lang="en-GB" dirty="0"/>
          </a:p>
        </p:txBody>
      </p:sp>
      <p:cxnSp>
        <p:nvCxnSpPr>
          <p:cNvPr id="7" name="Straight Arrow Connector 6"/>
          <p:cNvCxnSpPr/>
          <p:nvPr/>
        </p:nvCxnSpPr>
        <p:spPr>
          <a:xfrm flipH="1">
            <a:off x="838200" y="2209800"/>
            <a:ext cx="1219200" cy="20574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386504" y="1969531"/>
            <a:ext cx="1227083" cy="1200329"/>
          </a:xfrm>
          <a:prstGeom prst="rect">
            <a:avLst/>
          </a:prstGeom>
          <a:noFill/>
        </p:spPr>
        <p:txBody>
          <a:bodyPr wrap="square" rtlCol="0">
            <a:spAutoFit/>
          </a:bodyPr>
          <a:lstStyle/>
          <a:p>
            <a:r>
              <a:rPr lang="en-GB" dirty="0" smtClean="0"/>
              <a:t>Space charge always</a:t>
            </a:r>
          </a:p>
          <a:p>
            <a:r>
              <a:rPr lang="en-GB" dirty="0" smtClean="0"/>
              <a:t>defocusing</a:t>
            </a:r>
            <a:endParaRPr lang="en-GB" dirty="0"/>
          </a:p>
        </p:txBody>
      </p:sp>
    </p:spTree>
    <p:extLst>
      <p:ext uri="{BB962C8B-B14F-4D97-AF65-F5344CB8AC3E}">
        <p14:creationId xmlns:p14="http://schemas.microsoft.com/office/powerpoint/2010/main" val="210021166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89</a:t>
            </a:fld>
            <a:endParaRPr lang="en-US"/>
          </a:p>
        </p:txBody>
      </p:sp>
      <p:sp>
        <p:nvSpPr>
          <p:cNvPr id="5" name="TextBox 4"/>
          <p:cNvSpPr txBox="1"/>
          <p:nvPr/>
        </p:nvSpPr>
        <p:spPr>
          <a:xfrm>
            <a:off x="1752600" y="381000"/>
            <a:ext cx="6096000" cy="523220"/>
          </a:xfrm>
          <a:prstGeom prst="rect">
            <a:avLst/>
          </a:prstGeom>
          <a:noFill/>
        </p:spPr>
        <p:txBody>
          <a:bodyPr wrap="square" rtlCol="0">
            <a:spAutoFit/>
          </a:bodyPr>
          <a:lstStyle/>
          <a:p>
            <a:pPr algn="ctr"/>
            <a:r>
              <a:rPr lang="en-GB" sz="2800" dirty="0" err="1" smtClean="0"/>
              <a:t>Intrabeam</a:t>
            </a:r>
            <a:r>
              <a:rPr lang="en-GB" sz="2800" dirty="0" smtClean="0"/>
              <a:t> Scattering</a:t>
            </a:r>
            <a:endParaRPr lang="en-GB" sz="2800" dirty="0"/>
          </a:p>
        </p:txBody>
      </p:sp>
      <p:grpSp>
        <p:nvGrpSpPr>
          <p:cNvPr id="9" name="Group 8"/>
          <p:cNvGrpSpPr/>
          <p:nvPr/>
        </p:nvGrpSpPr>
        <p:grpSpPr>
          <a:xfrm>
            <a:off x="762000" y="946991"/>
            <a:ext cx="7742691" cy="5422806"/>
            <a:chOff x="762000" y="946991"/>
            <a:chExt cx="7742691" cy="5422806"/>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946991"/>
              <a:ext cx="7666491" cy="5422806"/>
            </a:xfrm>
            <a:prstGeom prst="rect">
              <a:avLst/>
            </a:prstGeom>
          </p:spPr>
        </p:pic>
        <p:sp>
          <p:nvSpPr>
            <p:cNvPr id="7" name="Rectangle 6"/>
            <p:cNvSpPr/>
            <p:nvPr/>
          </p:nvSpPr>
          <p:spPr>
            <a:xfrm>
              <a:off x="762000" y="2743200"/>
              <a:ext cx="6705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8077200" y="2514600"/>
              <a:ext cx="381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060969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9</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 y="5176"/>
            <a:ext cx="9144000" cy="6852824"/>
          </a:xfrm>
          <a:prstGeom prst="rect">
            <a:avLst/>
          </a:prstGeom>
        </p:spPr>
      </p:pic>
      <p:sp>
        <p:nvSpPr>
          <p:cNvPr id="7" name="TextBox 6"/>
          <p:cNvSpPr txBox="1"/>
          <p:nvPr/>
        </p:nvSpPr>
        <p:spPr>
          <a:xfrm>
            <a:off x="228600" y="152400"/>
            <a:ext cx="4800600" cy="1200329"/>
          </a:xfrm>
          <a:prstGeom prst="rect">
            <a:avLst/>
          </a:prstGeom>
          <a:solidFill>
            <a:schemeClr val="accent1">
              <a:lumMod val="75000"/>
            </a:schemeClr>
          </a:solidFill>
        </p:spPr>
        <p:txBody>
          <a:bodyPr wrap="square" rtlCol="0">
            <a:spAutoFit/>
          </a:bodyPr>
          <a:lstStyle/>
          <a:p>
            <a:r>
              <a:rPr lang="en-GB" dirty="0" smtClean="0">
                <a:solidFill>
                  <a:schemeClr val="bg1"/>
                </a:solidFill>
              </a:rPr>
              <a:t>We need real magnets in an accelerator…not any arbitrary shapes of magnetic fields, but nicely classified field types by making reference to a multipole expansion of magnetic fields:</a:t>
            </a:r>
            <a:endParaRPr lang="en-GB" dirty="0">
              <a:solidFill>
                <a:schemeClr val="bg1"/>
              </a:solidFill>
            </a:endParaRPr>
          </a:p>
        </p:txBody>
      </p:sp>
    </p:spTree>
    <p:extLst>
      <p:ext uri="{BB962C8B-B14F-4D97-AF65-F5344CB8AC3E}">
        <p14:creationId xmlns:p14="http://schemas.microsoft.com/office/powerpoint/2010/main" val="95799660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H.Schmickler, CERN</a:t>
            </a:r>
            <a:endParaRPr lang="en-US"/>
          </a:p>
        </p:txBody>
      </p:sp>
      <p:sp>
        <p:nvSpPr>
          <p:cNvPr id="3" name="Slide Number Placeholder 2"/>
          <p:cNvSpPr>
            <a:spLocks noGrp="1"/>
          </p:cNvSpPr>
          <p:nvPr>
            <p:ph type="sldNum" sz="quarter" idx="12"/>
          </p:nvPr>
        </p:nvSpPr>
        <p:spPr/>
        <p:txBody>
          <a:bodyPr/>
          <a:lstStyle/>
          <a:p>
            <a:fld id="{07CB4EDF-7DE6-4369-B527-B79B2EF0026D}" type="slidenum">
              <a:rPr lang="en-US" smtClean="0"/>
              <a:pPr/>
              <a:t>90</a:t>
            </a:fld>
            <a:endParaRPr lang="en-US"/>
          </a:p>
        </p:txBody>
      </p:sp>
      <p:sp>
        <p:nvSpPr>
          <p:cNvPr id="4" name="TextBox 3"/>
          <p:cNvSpPr txBox="1"/>
          <p:nvPr/>
        </p:nvSpPr>
        <p:spPr>
          <a:xfrm>
            <a:off x="1752600" y="228600"/>
            <a:ext cx="5943600" cy="523220"/>
          </a:xfrm>
          <a:prstGeom prst="rect">
            <a:avLst/>
          </a:prstGeom>
          <a:noFill/>
        </p:spPr>
        <p:txBody>
          <a:bodyPr wrap="square" rtlCol="0">
            <a:spAutoFit/>
          </a:bodyPr>
          <a:lstStyle/>
          <a:p>
            <a:pPr algn="ctr"/>
            <a:r>
              <a:rPr lang="en-GB" sz="2800" dirty="0" err="1" smtClean="0"/>
              <a:t>Touscheck</a:t>
            </a:r>
            <a:r>
              <a:rPr lang="en-GB" sz="2800" dirty="0" smtClean="0"/>
              <a:t> effect</a:t>
            </a:r>
            <a:endParaRPr lang="en-GB" sz="2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1136188"/>
            <a:ext cx="7467600" cy="5188786"/>
          </a:xfrm>
          <a:prstGeom prst="rect">
            <a:avLst/>
          </a:prstGeom>
        </p:spPr>
      </p:pic>
    </p:spTree>
    <p:extLst>
      <p:ext uri="{BB962C8B-B14F-4D97-AF65-F5344CB8AC3E}">
        <p14:creationId xmlns:p14="http://schemas.microsoft.com/office/powerpoint/2010/main" val="198611482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81000"/>
            <a:ext cx="6705599" cy="563562"/>
          </a:xfrm>
        </p:spPr>
        <p:txBody>
          <a:bodyPr/>
          <a:lstStyle/>
          <a:p>
            <a:r>
              <a:rPr lang="en-US" sz="2800" dirty="0" smtClean="0"/>
              <a:t>Interaction of beam with vacuum chamber</a:t>
            </a:r>
            <a:endParaRPr lang="en-US" sz="2800" dirty="0"/>
          </a:p>
        </p:txBody>
      </p:sp>
      <p:sp>
        <p:nvSpPr>
          <p:cNvPr id="5" name="Slide Number Placeholder 4"/>
          <p:cNvSpPr>
            <a:spLocks noGrp="1"/>
          </p:cNvSpPr>
          <p:nvPr>
            <p:ph type="sldNum" sz="quarter" idx="12"/>
          </p:nvPr>
        </p:nvSpPr>
        <p:spPr/>
        <p:txBody>
          <a:bodyPr/>
          <a:lstStyle/>
          <a:p>
            <a:fld id="{104C05CA-C610-434C-84A8-9067194698D2}" type="slidenum">
              <a:rPr lang="en-US" smtClean="0"/>
              <a:t>91</a:t>
            </a:fld>
            <a:endParaRPr lang="en-US"/>
          </a:p>
        </p:txBody>
      </p:sp>
      <p:pic>
        <p:nvPicPr>
          <p:cNvPr id="6" name="Picture 5" descr="Untitled.png"/>
          <p:cNvPicPr>
            <a:picLocks noChangeAspect="1"/>
          </p:cNvPicPr>
          <p:nvPr/>
        </p:nvPicPr>
        <p:blipFill rotWithShape="1">
          <a:blip r:embed="rId2">
            <a:extLst>
              <a:ext uri="{28A0092B-C50C-407E-A947-70E740481C1C}">
                <a14:useLocalDpi xmlns:a14="http://schemas.microsoft.com/office/drawing/2010/main" val="0"/>
              </a:ext>
            </a:extLst>
          </a:blip>
          <a:srcRect l="3672" t="14599"/>
          <a:stretch/>
        </p:blipFill>
        <p:spPr>
          <a:xfrm>
            <a:off x="0" y="1089599"/>
            <a:ext cx="9128238" cy="4525769"/>
          </a:xfrm>
          <a:prstGeom prst="rect">
            <a:avLst/>
          </a:prstGeom>
        </p:spPr>
      </p:pic>
      <p:pic>
        <p:nvPicPr>
          <p:cNvPr id="7" name="Picture 6" descr="Untitled.png"/>
          <p:cNvPicPr>
            <a:picLocks noChangeAspect="1"/>
          </p:cNvPicPr>
          <p:nvPr/>
        </p:nvPicPr>
        <p:blipFill rotWithShape="1">
          <a:blip r:embed="rId2">
            <a:extLst>
              <a:ext uri="{28A0092B-C50C-407E-A947-70E740481C1C}">
                <a14:useLocalDpi xmlns:a14="http://schemas.microsoft.com/office/drawing/2010/main" val="0"/>
              </a:ext>
            </a:extLst>
          </a:blip>
          <a:srcRect l="3672" t="41908" r="53865" b="26817"/>
          <a:stretch/>
        </p:blipFill>
        <p:spPr>
          <a:xfrm>
            <a:off x="4554483" y="2524791"/>
            <a:ext cx="4023901" cy="1657382"/>
          </a:xfrm>
          <a:prstGeom prst="rect">
            <a:avLst/>
          </a:prstGeom>
        </p:spPr>
      </p:pic>
      <p:pic>
        <p:nvPicPr>
          <p:cNvPr id="8" name="Picture 7" descr="Untitled.png"/>
          <p:cNvPicPr>
            <a:picLocks noChangeAspect="1"/>
          </p:cNvPicPr>
          <p:nvPr/>
        </p:nvPicPr>
        <p:blipFill rotWithShape="1">
          <a:blip r:embed="rId2">
            <a:extLst>
              <a:ext uri="{28A0092B-C50C-407E-A947-70E740481C1C}">
                <a14:useLocalDpi xmlns:a14="http://schemas.microsoft.com/office/drawing/2010/main" val="0"/>
              </a:ext>
            </a:extLst>
          </a:blip>
          <a:srcRect l="52511" t="42474" r="2063" b="27077"/>
          <a:stretch/>
        </p:blipFill>
        <p:spPr>
          <a:xfrm>
            <a:off x="92932" y="2429773"/>
            <a:ext cx="4304558" cy="1613647"/>
          </a:xfrm>
          <a:prstGeom prst="rect">
            <a:avLst/>
          </a:prstGeom>
        </p:spPr>
      </p:pic>
    </p:spTree>
    <p:extLst>
      <p:ext uri="{BB962C8B-B14F-4D97-AF65-F5344CB8AC3E}">
        <p14:creationId xmlns:p14="http://schemas.microsoft.com/office/powerpoint/2010/main" val="211313861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1196" y="373077"/>
            <a:ext cx="6103203" cy="563562"/>
          </a:xfrm>
        </p:spPr>
        <p:txBody>
          <a:bodyPr>
            <a:noAutofit/>
          </a:bodyPr>
          <a:lstStyle/>
          <a:p>
            <a:r>
              <a:rPr lang="en-US" sz="2400" dirty="0" smtClean="0"/>
              <a:t>Bunch in a conducting pipe with sudden change</a:t>
            </a:r>
            <a:endParaRPr lang="en-US" sz="2400" dirty="0"/>
          </a:p>
        </p:txBody>
      </p:sp>
      <p:sp>
        <p:nvSpPr>
          <p:cNvPr id="5" name="Slide Number Placeholder 4"/>
          <p:cNvSpPr>
            <a:spLocks noGrp="1"/>
          </p:cNvSpPr>
          <p:nvPr>
            <p:ph type="sldNum" sz="quarter" idx="12"/>
          </p:nvPr>
        </p:nvSpPr>
        <p:spPr/>
        <p:txBody>
          <a:bodyPr/>
          <a:lstStyle/>
          <a:p>
            <a:fld id="{104C05CA-C610-434C-84A8-9067194698D2}" type="slidenum">
              <a:rPr lang="en-US" smtClean="0"/>
              <a:t>92</a:t>
            </a:fld>
            <a:endParaRPr lang="en-US"/>
          </a:p>
        </p:txBody>
      </p:sp>
      <p:cxnSp>
        <p:nvCxnSpPr>
          <p:cNvPr id="7" name="Straight Connector 6"/>
          <p:cNvCxnSpPr/>
          <p:nvPr/>
        </p:nvCxnSpPr>
        <p:spPr>
          <a:xfrm flipV="1">
            <a:off x="1175258" y="2510726"/>
            <a:ext cx="3838343" cy="5979"/>
          </a:xfrm>
          <a:prstGeom prst="line">
            <a:avLst/>
          </a:prstGeom>
          <a:ln w="476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1175258" y="4542921"/>
            <a:ext cx="3838343" cy="5979"/>
          </a:xfrm>
          <a:prstGeom prst="line">
            <a:avLst/>
          </a:prstGeom>
          <a:ln w="476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V="1">
            <a:off x="1101671" y="3481411"/>
            <a:ext cx="7174424" cy="212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99" name="Group 98"/>
          <p:cNvGrpSpPr/>
          <p:nvPr/>
        </p:nvGrpSpPr>
        <p:grpSpPr>
          <a:xfrm>
            <a:off x="2434027" y="1880296"/>
            <a:ext cx="1608383" cy="3306463"/>
            <a:chOff x="2434027" y="1880296"/>
            <a:chExt cx="1608383" cy="3306463"/>
          </a:xfrm>
        </p:grpSpPr>
        <p:sp>
          <p:nvSpPr>
            <p:cNvPr id="13" name="Oval 12"/>
            <p:cNvSpPr/>
            <p:nvPr/>
          </p:nvSpPr>
          <p:spPr>
            <a:xfrm>
              <a:off x="2792330" y="3334470"/>
              <a:ext cx="604199" cy="366544"/>
            </a:xfrm>
            <a:prstGeom prst="ellipse">
              <a:avLst/>
            </a:prstGeom>
            <a:gradFill>
              <a:gsLst>
                <a:gs pos="0">
                  <a:schemeClr val="accent1">
                    <a:tint val="100000"/>
                    <a:shade val="100000"/>
                    <a:satMod val="130000"/>
                    <a:alpha val="46000"/>
                  </a:schemeClr>
                </a:gs>
                <a:gs pos="100000">
                  <a:schemeClr val="accent1">
                    <a:tint val="50000"/>
                    <a:shade val="100000"/>
                    <a:satMod val="35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flipV="1">
              <a:off x="3396529" y="3497170"/>
              <a:ext cx="645881" cy="5332"/>
            </a:xfrm>
            <a:prstGeom prst="straightConnector1">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816845" y="3112079"/>
              <a:ext cx="139190" cy="369332"/>
            </a:xfrm>
            <a:prstGeom prst="rect">
              <a:avLst/>
            </a:prstGeom>
            <a:noFill/>
          </p:spPr>
          <p:txBody>
            <a:bodyPr wrap="square" rtlCol="0">
              <a:spAutoFit/>
            </a:bodyPr>
            <a:lstStyle/>
            <a:p>
              <a:r>
                <a:rPr lang="en-US" smtClean="0"/>
                <a:t>v</a:t>
              </a:r>
              <a:endParaRPr lang="en-US"/>
            </a:p>
          </p:txBody>
        </p:sp>
        <p:grpSp>
          <p:nvGrpSpPr>
            <p:cNvPr id="29" name="Group 28"/>
            <p:cNvGrpSpPr/>
            <p:nvPr/>
          </p:nvGrpSpPr>
          <p:grpSpPr>
            <a:xfrm>
              <a:off x="2565301" y="2526224"/>
              <a:ext cx="1066149" cy="945396"/>
              <a:chOff x="3516930" y="2169763"/>
              <a:chExt cx="1613520" cy="945396"/>
            </a:xfrm>
          </p:grpSpPr>
          <p:grpSp>
            <p:nvGrpSpPr>
              <p:cNvPr id="22" name="Group 21"/>
              <p:cNvGrpSpPr/>
              <p:nvPr/>
            </p:nvGrpSpPr>
            <p:grpSpPr>
              <a:xfrm>
                <a:off x="3516930" y="2169763"/>
                <a:ext cx="838094" cy="945396"/>
                <a:chOff x="3516930" y="2169763"/>
                <a:chExt cx="838094" cy="945396"/>
              </a:xfrm>
            </p:grpSpPr>
            <p:sp>
              <p:nvSpPr>
                <p:cNvPr id="18" name="Freeform 17"/>
                <p:cNvSpPr/>
                <p:nvPr/>
              </p:nvSpPr>
              <p:spPr>
                <a:xfrm>
                  <a:off x="4355024" y="2169763"/>
                  <a:ext cx="0" cy="805912"/>
                </a:xfrm>
                <a:custGeom>
                  <a:avLst/>
                  <a:gdLst>
                    <a:gd name="connsiteX0" fmla="*/ 0 w 0"/>
                    <a:gd name="connsiteY0" fmla="*/ 805912 h 805912"/>
                    <a:gd name="connsiteX1" fmla="*/ 0 w 0"/>
                    <a:gd name="connsiteY1" fmla="*/ 0 h 805912"/>
                  </a:gdLst>
                  <a:ahLst/>
                  <a:cxnLst>
                    <a:cxn ang="0">
                      <a:pos x="connsiteX0" y="connsiteY0"/>
                    </a:cxn>
                    <a:cxn ang="0">
                      <a:pos x="connsiteX1" y="connsiteY1"/>
                    </a:cxn>
                  </a:cxnLst>
                  <a:rect l="l" t="t" r="r" b="b"/>
                  <a:pathLst>
                    <a:path h="805912">
                      <a:moveTo>
                        <a:pt x="0" y="805912"/>
                      </a:moveTo>
                      <a:lnTo>
                        <a:pt x="0" y="0"/>
                      </a:ln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Freeform 18"/>
                <p:cNvSpPr/>
                <p:nvPr/>
              </p:nvSpPr>
              <p:spPr>
                <a:xfrm>
                  <a:off x="4106477" y="2169763"/>
                  <a:ext cx="124560" cy="807900"/>
                </a:xfrm>
                <a:custGeom>
                  <a:avLst/>
                  <a:gdLst>
                    <a:gd name="connsiteX0" fmla="*/ 124560 w 124560"/>
                    <a:gd name="connsiteY0" fmla="*/ 805912 h 807900"/>
                    <a:gd name="connsiteX1" fmla="*/ 16072 w 124560"/>
                    <a:gd name="connsiteY1" fmla="*/ 681925 h 807900"/>
                    <a:gd name="connsiteX2" fmla="*/ 574 w 124560"/>
                    <a:gd name="connsiteY2" fmla="*/ 0 h 807900"/>
                  </a:gdLst>
                  <a:ahLst/>
                  <a:cxnLst>
                    <a:cxn ang="0">
                      <a:pos x="connsiteX0" y="connsiteY0"/>
                    </a:cxn>
                    <a:cxn ang="0">
                      <a:pos x="connsiteX1" y="connsiteY1"/>
                    </a:cxn>
                    <a:cxn ang="0">
                      <a:pos x="connsiteX2" y="connsiteY2"/>
                    </a:cxn>
                  </a:cxnLst>
                  <a:rect l="l" t="t" r="r" b="b"/>
                  <a:pathLst>
                    <a:path w="124560" h="807900">
                      <a:moveTo>
                        <a:pt x="124560" y="805912"/>
                      </a:moveTo>
                      <a:cubicBezTo>
                        <a:pt x="80648" y="811078"/>
                        <a:pt x="36736" y="816244"/>
                        <a:pt x="16072" y="681925"/>
                      </a:cubicBezTo>
                      <a:cubicBezTo>
                        <a:pt x="-4592" y="547606"/>
                        <a:pt x="574" y="0"/>
                        <a:pt x="574"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Freeform 19"/>
                <p:cNvSpPr/>
                <p:nvPr/>
              </p:nvSpPr>
              <p:spPr>
                <a:xfrm>
                  <a:off x="3828081" y="2185261"/>
                  <a:ext cx="185980" cy="852407"/>
                </a:xfrm>
                <a:custGeom>
                  <a:avLst/>
                  <a:gdLst>
                    <a:gd name="connsiteX0" fmla="*/ 185980 w 185980"/>
                    <a:gd name="connsiteY0" fmla="*/ 852407 h 852407"/>
                    <a:gd name="connsiteX1" fmla="*/ 30997 w 185980"/>
                    <a:gd name="connsiteY1" fmla="*/ 666427 h 852407"/>
                    <a:gd name="connsiteX2" fmla="*/ 0 w 185980"/>
                    <a:gd name="connsiteY2" fmla="*/ 0 h 852407"/>
                  </a:gdLst>
                  <a:ahLst/>
                  <a:cxnLst>
                    <a:cxn ang="0">
                      <a:pos x="connsiteX0" y="connsiteY0"/>
                    </a:cxn>
                    <a:cxn ang="0">
                      <a:pos x="connsiteX1" y="connsiteY1"/>
                    </a:cxn>
                    <a:cxn ang="0">
                      <a:pos x="connsiteX2" y="connsiteY2"/>
                    </a:cxn>
                  </a:cxnLst>
                  <a:rect l="l" t="t" r="r" b="b"/>
                  <a:pathLst>
                    <a:path w="185980" h="852407">
                      <a:moveTo>
                        <a:pt x="185980" y="852407"/>
                      </a:moveTo>
                      <a:cubicBezTo>
                        <a:pt x="123987" y="830451"/>
                        <a:pt x="61994" y="808495"/>
                        <a:pt x="30997" y="666427"/>
                      </a:cubicBezTo>
                      <a:cubicBezTo>
                        <a:pt x="0" y="524359"/>
                        <a:pt x="0" y="0"/>
                        <a:pt x="0"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Freeform 20"/>
                <p:cNvSpPr/>
                <p:nvPr/>
              </p:nvSpPr>
              <p:spPr>
                <a:xfrm>
                  <a:off x="3516930" y="2169763"/>
                  <a:ext cx="357646" cy="945396"/>
                </a:xfrm>
                <a:custGeom>
                  <a:avLst/>
                  <a:gdLst>
                    <a:gd name="connsiteX0" fmla="*/ 357646 w 357646"/>
                    <a:gd name="connsiteY0" fmla="*/ 945396 h 945396"/>
                    <a:gd name="connsiteX1" fmla="*/ 47680 w 357646"/>
                    <a:gd name="connsiteY1" fmla="*/ 681925 h 945396"/>
                    <a:gd name="connsiteX2" fmla="*/ 1185 w 357646"/>
                    <a:gd name="connsiteY2" fmla="*/ 0 h 945396"/>
                  </a:gdLst>
                  <a:ahLst/>
                  <a:cxnLst>
                    <a:cxn ang="0">
                      <a:pos x="connsiteX0" y="connsiteY0"/>
                    </a:cxn>
                    <a:cxn ang="0">
                      <a:pos x="connsiteX1" y="connsiteY1"/>
                    </a:cxn>
                    <a:cxn ang="0">
                      <a:pos x="connsiteX2" y="connsiteY2"/>
                    </a:cxn>
                  </a:cxnLst>
                  <a:rect l="l" t="t" r="r" b="b"/>
                  <a:pathLst>
                    <a:path w="357646" h="945396">
                      <a:moveTo>
                        <a:pt x="357646" y="945396"/>
                      </a:moveTo>
                      <a:cubicBezTo>
                        <a:pt x="232368" y="892443"/>
                        <a:pt x="107090" y="839491"/>
                        <a:pt x="47680" y="681925"/>
                      </a:cubicBezTo>
                      <a:cubicBezTo>
                        <a:pt x="-11730" y="524359"/>
                        <a:pt x="1185" y="0"/>
                        <a:pt x="1185"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4" name="Group 23"/>
              <p:cNvGrpSpPr/>
              <p:nvPr/>
            </p:nvGrpSpPr>
            <p:grpSpPr>
              <a:xfrm flipH="1">
                <a:off x="4292356" y="2169763"/>
                <a:ext cx="838094" cy="945396"/>
                <a:chOff x="3516930" y="2169763"/>
                <a:chExt cx="838094" cy="945396"/>
              </a:xfrm>
            </p:grpSpPr>
            <p:sp>
              <p:nvSpPr>
                <p:cNvPr id="25" name="Freeform 24"/>
                <p:cNvSpPr/>
                <p:nvPr/>
              </p:nvSpPr>
              <p:spPr>
                <a:xfrm>
                  <a:off x="4355024" y="2169763"/>
                  <a:ext cx="0" cy="805912"/>
                </a:xfrm>
                <a:custGeom>
                  <a:avLst/>
                  <a:gdLst>
                    <a:gd name="connsiteX0" fmla="*/ 0 w 0"/>
                    <a:gd name="connsiteY0" fmla="*/ 805912 h 805912"/>
                    <a:gd name="connsiteX1" fmla="*/ 0 w 0"/>
                    <a:gd name="connsiteY1" fmla="*/ 0 h 805912"/>
                  </a:gdLst>
                  <a:ahLst/>
                  <a:cxnLst>
                    <a:cxn ang="0">
                      <a:pos x="connsiteX0" y="connsiteY0"/>
                    </a:cxn>
                    <a:cxn ang="0">
                      <a:pos x="connsiteX1" y="connsiteY1"/>
                    </a:cxn>
                  </a:cxnLst>
                  <a:rect l="l" t="t" r="r" b="b"/>
                  <a:pathLst>
                    <a:path h="805912">
                      <a:moveTo>
                        <a:pt x="0" y="805912"/>
                      </a:moveTo>
                      <a:lnTo>
                        <a:pt x="0" y="0"/>
                      </a:ln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Freeform 25"/>
                <p:cNvSpPr/>
                <p:nvPr/>
              </p:nvSpPr>
              <p:spPr>
                <a:xfrm>
                  <a:off x="4106477" y="2169763"/>
                  <a:ext cx="124560" cy="807900"/>
                </a:xfrm>
                <a:custGeom>
                  <a:avLst/>
                  <a:gdLst>
                    <a:gd name="connsiteX0" fmla="*/ 124560 w 124560"/>
                    <a:gd name="connsiteY0" fmla="*/ 805912 h 807900"/>
                    <a:gd name="connsiteX1" fmla="*/ 16072 w 124560"/>
                    <a:gd name="connsiteY1" fmla="*/ 681925 h 807900"/>
                    <a:gd name="connsiteX2" fmla="*/ 574 w 124560"/>
                    <a:gd name="connsiteY2" fmla="*/ 0 h 807900"/>
                  </a:gdLst>
                  <a:ahLst/>
                  <a:cxnLst>
                    <a:cxn ang="0">
                      <a:pos x="connsiteX0" y="connsiteY0"/>
                    </a:cxn>
                    <a:cxn ang="0">
                      <a:pos x="connsiteX1" y="connsiteY1"/>
                    </a:cxn>
                    <a:cxn ang="0">
                      <a:pos x="connsiteX2" y="connsiteY2"/>
                    </a:cxn>
                  </a:cxnLst>
                  <a:rect l="l" t="t" r="r" b="b"/>
                  <a:pathLst>
                    <a:path w="124560" h="807900">
                      <a:moveTo>
                        <a:pt x="124560" y="805912"/>
                      </a:moveTo>
                      <a:cubicBezTo>
                        <a:pt x="80648" y="811078"/>
                        <a:pt x="36736" y="816244"/>
                        <a:pt x="16072" y="681925"/>
                      </a:cubicBezTo>
                      <a:cubicBezTo>
                        <a:pt x="-4592" y="547606"/>
                        <a:pt x="574" y="0"/>
                        <a:pt x="574"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Freeform 26"/>
                <p:cNvSpPr/>
                <p:nvPr/>
              </p:nvSpPr>
              <p:spPr>
                <a:xfrm>
                  <a:off x="3828081" y="2185261"/>
                  <a:ext cx="185980" cy="852407"/>
                </a:xfrm>
                <a:custGeom>
                  <a:avLst/>
                  <a:gdLst>
                    <a:gd name="connsiteX0" fmla="*/ 185980 w 185980"/>
                    <a:gd name="connsiteY0" fmla="*/ 852407 h 852407"/>
                    <a:gd name="connsiteX1" fmla="*/ 30997 w 185980"/>
                    <a:gd name="connsiteY1" fmla="*/ 666427 h 852407"/>
                    <a:gd name="connsiteX2" fmla="*/ 0 w 185980"/>
                    <a:gd name="connsiteY2" fmla="*/ 0 h 852407"/>
                  </a:gdLst>
                  <a:ahLst/>
                  <a:cxnLst>
                    <a:cxn ang="0">
                      <a:pos x="connsiteX0" y="connsiteY0"/>
                    </a:cxn>
                    <a:cxn ang="0">
                      <a:pos x="connsiteX1" y="connsiteY1"/>
                    </a:cxn>
                    <a:cxn ang="0">
                      <a:pos x="connsiteX2" y="connsiteY2"/>
                    </a:cxn>
                  </a:cxnLst>
                  <a:rect l="l" t="t" r="r" b="b"/>
                  <a:pathLst>
                    <a:path w="185980" h="852407">
                      <a:moveTo>
                        <a:pt x="185980" y="852407"/>
                      </a:moveTo>
                      <a:cubicBezTo>
                        <a:pt x="123987" y="830451"/>
                        <a:pt x="61994" y="808495"/>
                        <a:pt x="30997" y="666427"/>
                      </a:cubicBezTo>
                      <a:cubicBezTo>
                        <a:pt x="0" y="524359"/>
                        <a:pt x="0" y="0"/>
                        <a:pt x="0"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Freeform 27"/>
                <p:cNvSpPr/>
                <p:nvPr/>
              </p:nvSpPr>
              <p:spPr>
                <a:xfrm>
                  <a:off x="3516930" y="2169763"/>
                  <a:ext cx="357646" cy="945396"/>
                </a:xfrm>
                <a:custGeom>
                  <a:avLst/>
                  <a:gdLst>
                    <a:gd name="connsiteX0" fmla="*/ 357646 w 357646"/>
                    <a:gd name="connsiteY0" fmla="*/ 945396 h 945396"/>
                    <a:gd name="connsiteX1" fmla="*/ 47680 w 357646"/>
                    <a:gd name="connsiteY1" fmla="*/ 681925 h 945396"/>
                    <a:gd name="connsiteX2" fmla="*/ 1185 w 357646"/>
                    <a:gd name="connsiteY2" fmla="*/ 0 h 945396"/>
                  </a:gdLst>
                  <a:ahLst/>
                  <a:cxnLst>
                    <a:cxn ang="0">
                      <a:pos x="connsiteX0" y="connsiteY0"/>
                    </a:cxn>
                    <a:cxn ang="0">
                      <a:pos x="connsiteX1" y="connsiteY1"/>
                    </a:cxn>
                    <a:cxn ang="0">
                      <a:pos x="connsiteX2" y="connsiteY2"/>
                    </a:cxn>
                  </a:cxnLst>
                  <a:rect l="l" t="t" r="r" b="b"/>
                  <a:pathLst>
                    <a:path w="357646" h="945396">
                      <a:moveTo>
                        <a:pt x="357646" y="945396"/>
                      </a:moveTo>
                      <a:cubicBezTo>
                        <a:pt x="232368" y="892443"/>
                        <a:pt x="107090" y="839491"/>
                        <a:pt x="47680" y="681925"/>
                      </a:cubicBezTo>
                      <a:cubicBezTo>
                        <a:pt x="-11730" y="524359"/>
                        <a:pt x="1185" y="0"/>
                        <a:pt x="1185"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30" name="Group 29"/>
            <p:cNvGrpSpPr/>
            <p:nvPr/>
          </p:nvGrpSpPr>
          <p:grpSpPr>
            <a:xfrm flipV="1">
              <a:off x="2553355" y="3562031"/>
              <a:ext cx="1066149" cy="945396"/>
              <a:chOff x="3516930" y="2169763"/>
              <a:chExt cx="1613520" cy="945396"/>
            </a:xfrm>
          </p:grpSpPr>
          <p:grpSp>
            <p:nvGrpSpPr>
              <p:cNvPr id="31" name="Group 30"/>
              <p:cNvGrpSpPr/>
              <p:nvPr/>
            </p:nvGrpSpPr>
            <p:grpSpPr>
              <a:xfrm>
                <a:off x="3516930" y="2169763"/>
                <a:ext cx="838094" cy="945396"/>
                <a:chOff x="3516930" y="2169763"/>
                <a:chExt cx="838094" cy="945396"/>
              </a:xfrm>
            </p:grpSpPr>
            <p:sp>
              <p:nvSpPr>
                <p:cNvPr id="37" name="Freeform 36"/>
                <p:cNvSpPr/>
                <p:nvPr/>
              </p:nvSpPr>
              <p:spPr>
                <a:xfrm>
                  <a:off x="4355024" y="2169763"/>
                  <a:ext cx="0" cy="805912"/>
                </a:xfrm>
                <a:custGeom>
                  <a:avLst/>
                  <a:gdLst>
                    <a:gd name="connsiteX0" fmla="*/ 0 w 0"/>
                    <a:gd name="connsiteY0" fmla="*/ 805912 h 805912"/>
                    <a:gd name="connsiteX1" fmla="*/ 0 w 0"/>
                    <a:gd name="connsiteY1" fmla="*/ 0 h 805912"/>
                  </a:gdLst>
                  <a:ahLst/>
                  <a:cxnLst>
                    <a:cxn ang="0">
                      <a:pos x="connsiteX0" y="connsiteY0"/>
                    </a:cxn>
                    <a:cxn ang="0">
                      <a:pos x="connsiteX1" y="connsiteY1"/>
                    </a:cxn>
                  </a:cxnLst>
                  <a:rect l="l" t="t" r="r" b="b"/>
                  <a:pathLst>
                    <a:path h="805912">
                      <a:moveTo>
                        <a:pt x="0" y="805912"/>
                      </a:moveTo>
                      <a:lnTo>
                        <a:pt x="0" y="0"/>
                      </a:ln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Freeform 37"/>
                <p:cNvSpPr/>
                <p:nvPr/>
              </p:nvSpPr>
              <p:spPr>
                <a:xfrm>
                  <a:off x="4106477" y="2169763"/>
                  <a:ext cx="124560" cy="807900"/>
                </a:xfrm>
                <a:custGeom>
                  <a:avLst/>
                  <a:gdLst>
                    <a:gd name="connsiteX0" fmla="*/ 124560 w 124560"/>
                    <a:gd name="connsiteY0" fmla="*/ 805912 h 807900"/>
                    <a:gd name="connsiteX1" fmla="*/ 16072 w 124560"/>
                    <a:gd name="connsiteY1" fmla="*/ 681925 h 807900"/>
                    <a:gd name="connsiteX2" fmla="*/ 574 w 124560"/>
                    <a:gd name="connsiteY2" fmla="*/ 0 h 807900"/>
                  </a:gdLst>
                  <a:ahLst/>
                  <a:cxnLst>
                    <a:cxn ang="0">
                      <a:pos x="connsiteX0" y="connsiteY0"/>
                    </a:cxn>
                    <a:cxn ang="0">
                      <a:pos x="connsiteX1" y="connsiteY1"/>
                    </a:cxn>
                    <a:cxn ang="0">
                      <a:pos x="connsiteX2" y="connsiteY2"/>
                    </a:cxn>
                  </a:cxnLst>
                  <a:rect l="l" t="t" r="r" b="b"/>
                  <a:pathLst>
                    <a:path w="124560" h="807900">
                      <a:moveTo>
                        <a:pt x="124560" y="805912"/>
                      </a:moveTo>
                      <a:cubicBezTo>
                        <a:pt x="80648" y="811078"/>
                        <a:pt x="36736" y="816244"/>
                        <a:pt x="16072" y="681925"/>
                      </a:cubicBezTo>
                      <a:cubicBezTo>
                        <a:pt x="-4592" y="547606"/>
                        <a:pt x="574" y="0"/>
                        <a:pt x="574"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Freeform 38"/>
                <p:cNvSpPr/>
                <p:nvPr/>
              </p:nvSpPr>
              <p:spPr>
                <a:xfrm>
                  <a:off x="3828081" y="2185261"/>
                  <a:ext cx="185980" cy="852407"/>
                </a:xfrm>
                <a:custGeom>
                  <a:avLst/>
                  <a:gdLst>
                    <a:gd name="connsiteX0" fmla="*/ 185980 w 185980"/>
                    <a:gd name="connsiteY0" fmla="*/ 852407 h 852407"/>
                    <a:gd name="connsiteX1" fmla="*/ 30997 w 185980"/>
                    <a:gd name="connsiteY1" fmla="*/ 666427 h 852407"/>
                    <a:gd name="connsiteX2" fmla="*/ 0 w 185980"/>
                    <a:gd name="connsiteY2" fmla="*/ 0 h 852407"/>
                  </a:gdLst>
                  <a:ahLst/>
                  <a:cxnLst>
                    <a:cxn ang="0">
                      <a:pos x="connsiteX0" y="connsiteY0"/>
                    </a:cxn>
                    <a:cxn ang="0">
                      <a:pos x="connsiteX1" y="connsiteY1"/>
                    </a:cxn>
                    <a:cxn ang="0">
                      <a:pos x="connsiteX2" y="connsiteY2"/>
                    </a:cxn>
                  </a:cxnLst>
                  <a:rect l="l" t="t" r="r" b="b"/>
                  <a:pathLst>
                    <a:path w="185980" h="852407">
                      <a:moveTo>
                        <a:pt x="185980" y="852407"/>
                      </a:moveTo>
                      <a:cubicBezTo>
                        <a:pt x="123987" y="830451"/>
                        <a:pt x="61994" y="808495"/>
                        <a:pt x="30997" y="666427"/>
                      </a:cubicBezTo>
                      <a:cubicBezTo>
                        <a:pt x="0" y="524359"/>
                        <a:pt x="0" y="0"/>
                        <a:pt x="0"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Freeform 39"/>
                <p:cNvSpPr/>
                <p:nvPr/>
              </p:nvSpPr>
              <p:spPr>
                <a:xfrm>
                  <a:off x="3516930" y="2169763"/>
                  <a:ext cx="357646" cy="945396"/>
                </a:xfrm>
                <a:custGeom>
                  <a:avLst/>
                  <a:gdLst>
                    <a:gd name="connsiteX0" fmla="*/ 357646 w 357646"/>
                    <a:gd name="connsiteY0" fmla="*/ 945396 h 945396"/>
                    <a:gd name="connsiteX1" fmla="*/ 47680 w 357646"/>
                    <a:gd name="connsiteY1" fmla="*/ 681925 h 945396"/>
                    <a:gd name="connsiteX2" fmla="*/ 1185 w 357646"/>
                    <a:gd name="connsiteY2" fmla="*/ 0 h 945396"/>
                  </a:gdLst>
                  <a:ahLst/>
                  <a:cxnLst>
                    <a:cxn ang="0">
                      <a:pos x="connsiteX0" y="connsiteY0"/>
                    </a:cxn>
                    <a:cxn ang="0">
                      <a:pos x="connsiteX1" y="connsiteY1"/>
                    </a:cxn>
                    <a:cxn ang="0">
                      <a:pos x="connsiteX2" y="connsiteY2"/>
                    </a:cxn>
                  </a:cxnLst>
                  <a:rect l="l" t="t" r="r" b="b"/>
                  <a:pathLst>
                    <a:path w="357646" h="945396">
                      <a:moveTo>
                        <a:pt x="357646" y="945396"/>
                      </a:moveTo>
                      <a:cubicBezTo>
                        <a:pt x="232368" y="892443"/>
                        <a:pt x="107090" y="839491"/>
                        <a:pt x="47680" y="681925"/>
                      </a:cubicBezTo>
                      <a:cubicBezTo>
                        <a:pt x="-11730" y="524359"/>
                        <a:pt x="1185" y="0"/>
                        <a:pt x="1185"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2" name="Group 31"/>
              <p:cNvGrpSpPr/>
              <p:nvPr/>
            </p:nvGrpSpPr>
            <p:grpSpPr>
              <a:xfrm flipH="1">
                <a:off x="4292356" y="2169763"/>
                <a:ext cx="838094" cy="945396"/>
                <a:chOff x="3516930" y="2169763"/>
                <a:chExt cx="838094" cy="945396"/>
              </a:xfrm>
            </p:grpSpPr>
            <p:sp>
              <p:nvSpPr>
                <p:cNvPr id="33" name="Freeform 32"/>
                <p:cNvSpPr/>
                <p:nvPr/>
              </p:nvSpPr>
              <p:spPr>
                <a:xfrm>
                  <a:off x="4355024" y="2169763"/>
                  <a:ext cx="0" cy="805912"/>
                </a:xfrm>
                <a:custGeom>
                  <a:avLst/>
                  <a:gdLst>
                    <a:gd name="connsiteX0" fmla="*/ 0 w 0"/>
                    <a:gd name="connsiteY0" fmla="*/ 805912 h 805912"/>
                    <a:gd name="connsiteX1" fmla="*/ 0 w 0"/>
                    <a:gd name="connsiteY1" fmla="*/ 0 h 805912"/>
                  </a:gdLst>
                  <a:ahLst/>
                  <a:cxnLst>
                    <a:cxn ang="0">
                      <a:pos x="connsiteX0" y="connsiteY0"/>
                    </a:cxn>
                    <a:cxn ang="0">
                      <a:pos x="connsiteX1" y="connsiteY1"/>
                    </a:cxn>
                  </a:cxnLst>
                  <a:rect l="l" t="t" r="r" b="b"/>
                  <a:pathLst>
                    <a:path h="805912">
                      <a:moveTo>
                        <a:pt x="0" y="805912"/>
                      </a:moveTo>
                      <a:lnTo>
                        <a:pt x="0" y="0"/>
                      </a:ln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Freeform 33"/>
                <p:cNvSpPr/>
                <p:nvPr/>
              </p:nvSpPr>
              <p:spPr>
                <a:xfrm>
                  <a:off x="4106477" y="2169763"/>
                  <a:ext cx="124560" cy="807900"/>
                </a:xfrm>
                <a:custGeom>
                  <a:avLst/>
                  <a:gdLst>
                    <a:gd name="connsiteX0" fmla="*/ 124560 w 124560"/>
                    <a:gd name="connsiteY0" fmla="*/ 805912 h 807900"/>
                    <a:gd name="connsiteX1" fmla="*/ 16072 w 124560"/>
                    <a:gd name="connsiteY1" fmla="*/ 681925 h 807900"/>
                    <a:gd name="connsiteX2" fmla="*/ 574 w 124560"/>
                    <a:gd name="connsiteY2" fmla="*/ 0 h 807900"/>
                  </a:gdLst>
                  <a:ahLst/>
                  <a:cxnLst>
                    <a:cxn ang="0">
                      <a:pos x="connsiteX0" y="connsiteY0"/>
                    </a:cxn>
                    <a:cxn ang="0">
                      <a:pos x="connsiteX1" y="connsiteY1"/>
                    </a:cxn>
                    <a:cxn ang="0">
                      <a:pos x="connsiteX2" y="connsiteY2"/>
                    </a:cxn>
                  </a:cxnLst>
                  <a:rect l="l" t="t" r="r" b="b"/>
                  <a:pathLst>
                    <a:path w="124560" h="807900">
                      <a:moveTo>
                        <a:pt x="124560" y="805912"/>
                      </a:moveTo>
                      <a:cubicBezTo>
                        <a:pt x="80648" y="811078"/>
                        <a:pt x="36736" y="816244"/>
                        <a:pt x="16072" y="681925"/>
                      </a:cubicBezTo>
                      <a:cubicBezTo>
                        <a:pt x="-4592" y="547606"/>
                        <a:pt x="574" y="0"/>
                        <a:pt x="574"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Freeform 34"/>
                <p:cNvSpPr/>
                <p:nvPr/>
              </p:nvSpPr>
              <p:spPr>
                <a:xfrm>
                  <a:off x="3828081" y="2185261"/>
                  <a:ext cx="185980" cy="852407"/>
                </a:xfrm>
                <a:custGeom>
                  <a:avLst/>
                  <a:gdLst>
                    <a:gd name="connsiteX0" fmla="*/ 185980 w 185980"/>
                    <a:gd name="connsiteY0" fmla="*/ 852407 h 852407"/>
                    <a:gd name="connsiteX1" fmla="*/ 30997 w 185980"/>
                    <a:gd name="connsiteY1" fmla="*/ 666427 h 852407"/>
                    <a:gd name="connsiteX2" fmla="*/ 0 w 185980"/>
                    <a:gd name="connsiteY2" fmla="*/ 0 h 852407"/>
                  </a:gdLst>
                  <a:ahLst/>
                  <a:cxnLst>
                    <a:cxn ang="0">
                      <a:pos x="connsiteX0" y="connsiteY0"/>
                    </a:cxn>
                    <a:cxn ang="0">
                      <a:pos x="connsiteX1" y="connsiteY1"/>
                    </a:cxn>
                    <a:cxn ang="0">
                      <a:pos x="connsiteX2" y="connsiteY2"/>
                    </a:cxn>
                  </a:cxnLst>
                  <a:rect l="l" t="t" r="r" b="b"/>
                  <a:pathLst>
                    <a:path w="185980" h="852407">
                      <a:moveTo>
                        <a:pt x="185980" y="852407"/>
                      </a:moveTo>
                      <a:cubicBezTo>
                        <a:pt x="123987" y="830451"/>
                        <a:pt x="61994" y="808495"/>
                        <a:pt x="30997" y="666427"/>
                      </a:cubicBezTo>
                      <a:cubicBezTo>
                        <a:pt x="0" y="524359"/>
                        <a:pt x="0" y="0"/>
                        <a:pt x="0"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Freeform 35"/>
                <p:cNvSpPr/>
                <p:nvPr/>
              </p:nvSpPr>
              <p:spPr>
                <a:xfrm>
                  <a:off x="3516930" y="2169763"/>
                  <a:ext cx="357646" cy="945396"/>
                </a:xfrm>
                <a:custGeom>
                  <a:avLst/>
                  <a:gdLst>
                    <a:gd name="connsiteX0" fmla="*/ 357646 w 357646"/>
                    <a:gd name="connsiteY0" fmla="*/ 945396 h 945396"/>
                    <a:gd name="connsiteX1" fmla="*/ 47680 w 357646"/>
                    <a:gd name="connsiteY1" fmla="*/ 681925 h 945396"/>
                    <a:gd name="connsiteX2" fmla="*/ 1185 w 357646"/>
                    <a:gd name="connsiteY2" fmla="*/ 0 h 945396"/>
                  </a:gdLst>
                  <a:ahLst/>
                  <a:cxnLst>
                    <a:cxn ang="0">
                      <a:pos x="connsiteX0" y="connsiteY0"/>
                    </a:cxn>
                    <a:cxn ang="0">
                      <a:pos x="connsiteX1" y="connsiteY1"/>
                    </a:cxn>
                    <a:cxn ang="0">
                      <a:pos x="connsiteX2" y="connsiteY2"/>
                    </a:cxn>
                  </a:cxnLst>
                  <a:rect l="l" t="t" r="r" b="b"/>
                  <a:pathLst>
                    <a:path w="357646" h="945396">
                      <a:moveTo>
                        <a:pt x="357646" y="945396"/>
                      </a:moveTo>
                      <a:cubicBezTo>
                        <a:pt x="232368" y="892443"/>
                        <a:pt x="107090" y="839491"/>
                        <a:pt x="47680" y="681925"/>
                      </a:cubicBezTo>
                      <a:cubicBezTo>
                        <a:pt x="-11730" y="524359"/>
                        <a:pt x="1185" y="0"/>
                        <a:pt x="1185"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51" name="Group 50"/>
            <p:cNvGrpSpPr/>
            <p:nvPr/>
          </p:nvGrpSpPr>
          <p:grpSpPr>
            <a:xfrm>
              <a:off x="2434027" y="2164559"/>
              <a:ext cx="1300430" cy="371351"/>
              <a:chOff x="3318259" y="1808098"/>
              <a:chExt cx="1968084" cy="371351"/>
            </a:xfrm>
          </p:grpSpPr>
          <p:grpSp>
            <p:nvGrpSpPr>
              <p:cNvPr id="45" name="Group 44"/>
              <p:cNvGrpSpPr/>
              <p:nvPr/>
            </p:nvGrpSpPr>
            <p:grpSpPr>
              <a:xfrm>
                <a:off x="3318259" y="1810117"/>
                <a:ext cx="1087565" cy="369332"/>
                <a:chOff x="3318259" y="1810117"/>
                <a:chExt cx="1087565" cy="369332"/>
              </a:xfrm>
            </p:grpSpPr>
            <p:sp>
              <p:nvSpPr>
                <p:cNvPr id="41" name="TextBox 40"/>
                <p:cNvSpPr txBox="1"/>
                <p:nvPr/>
              </p:nvSpPr>
              <p:spPr>
                <a:xfrm>
                  <a:off x="3690445"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smtClean="0">
                      <a:solidFill>
                        <a:srgbClr val="FFFF00"/>
                      </a:solidFill>
                    </a:rPr>
                    <a:t>+</a:t>
                  </a:r>
                  <a:endParaRPr lang="en-US">
                    <a:solidFill>
                      <a:srgbClr val="FFFF00"/>
                    </a:solidFill>
                  </a:endParaRPr>
                </a:p>
              </p:txBody>
            </p:sp>
            <p:sp>
              <p:nvSpPr>
                <p:cNvPr id="42" name="TextBox 41"/>
                <p:cNvSpPr txBox="1"/>
                <p:nvPr/>
              </p:nvSpPr>
              <p:spPr>
                <a:xfrm>
                  <a:off x="3318259"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smtClean="0">
                      <a:solidFill>
                        <a:srgbClr val="FFFF00"/>
                      </a:solidFill>
                    </a:rPr>
                    <a:t>+</a:t>
                  </a:r>
                  <a:endParaRPr lang="en-US">
                    <a:solidFill>
                      <a:srgbClr val="FFFF00"/>
                    </a:solidFill>
                  </a:endParaRPr>
                </a:p>
              </p:txBody>
            </p:sp>
            <p:sp>
              <p:nvSpPr>
                <p:cNvPr id="43" name="TextBox 42"/>
                <p:cNvSpPr txBox="1"/>
                <p:nvPr/>
              </p:nvSpPr>
              <p:spPr>
                <a:xfrm>
                  <a:off x="3922346"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b="1" smtClean="0">
                      <a:solidFill>
                        <a:srgbClr val="FFFF00"/>
                      </a:solidFill>
                    </a:rPr>
                    <a:t>+</a:t>
                  </a:r>
                  <a:endParaRPr lang="en-US" b="1">
                    <a:solidFill>
                      <a:srgbClr val="FFFF00"/>
                    </a:solidFill>
                  </a:endParaRPr>
                </a:p>
              </p:txBody>
            </p:sp>
            <p:sp>
              <p:nvSpPr>
                <p:cNvPr id="44" name="TextBox 43"/>
                <p:cNvSpPr txBox="1"/>
                <p:nvPr/>
              </p:nvSpPr>
              <p:spPr>
                <a:xfrm>
                  <a:off x="4105742"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b="1" dirty="0" smtClean="0">
                      <a:solidFill>
                        <a:srgbClr val="FFFF00"/>
                      </a:solidFill>
                    </a:rPr>
                    <a:t>+</a:t>
                  </a:r>
                  <a:endParaRPr lang="en-US" b="1" dirty="0">
                    <a:solidFill>
                      <a:srgbClr val="FFFF00"/>
                    </a:solidFill>
                  </a:endParaRPr>
                </a:p>
              </p:txBody>
            </p:sp>
          </p:grpSp>
          <p:grpSp>
            <p:nvGrpSpPr>
              <p:cNvPr id="46" name="Group 45"/>
              <p:cNvGrpSpPr/>
              <p:nvPr/>
            </p:nvGrpSpPr>
            <p:grpSpPr>
              <a:xfrm flipH="1">
                <a:off x="4260770" y="1808098"/>
                <a:ext cx="1025573" cy="369332"/>
                <a:chOff x="3380251" y="1810117"/>
                <a:chExt cx="1025573" cy="369332"/>
              </a:xfrm>
            </p:grpSpPr>
            <p:sp>
              <p:nvSpPr>
                <p:cNvPr id="47" name="TextBox 46"/>
                <p:cNvSpPr txBox="1"/>
                <p:nvPr/>
              </p:nvSpPr>
              <p:spPr>
                <a:xfrm>
                  <a:off x="3690445"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smtClean="0">
                      <a:solidFill>
                        <a:srgbClr val="FFFF00"/>
                      </a:solidFill>
                    </a:rPr>
                    <a:t>+</a:t>
                  </a:r>
                  <a:endParaRPr lang="en-US">
                    <a:solidFill>
                      <a:srgbClr val="FFFF00"/>
                    </a:solidFill>
                  </a:endParaRPr>
                </a:p>
              </p:txBody>
            </p:sp>
            <p:sp>
              <p:nvSpPr>
                <p:cNvPr id="48" name="TextBox 47"/>
                <p:cNvSpPr txBox="1"/>
                <p:nvPr/>
              </p:nvSpPr>
              <p:spPr>
                <a:xfrm>
                  <a:off x="3380251"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smtClean="0">
                      <a:solidFill>
                        <a:srgbClr val="FFFF00"/>
                      </a:solidFill>
                    </a:rPr>
                    <a:t>+</a:t>
                  </a:r>
                  <a:endParaRPr lang="en-US">
                    <a:solidFill>
                      <a:srgbClr val="FFFF00"/>
                    </a:solidFill>
                  </a:endParaRPr>
                </a:p>
              </p:txBody>
            </p:sp>
            <p:sp>
              <p:nvSpPr>
                <p:cNvPr id="49" name="TextBox 48"/>
                <p:cNvSpPr txBox="1"/>
                <p:nvPr/>
              </p:nvSpPr>
              <p:spPr>
                <a:xfrm>
                  <a:off x="3922346"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b="1" smtClean="0">
                      <a:solidFill>
                        <a:srgbClr val="FFFF00"/>
                      </a:solidFill>
                    </a:rPr>
                    <a:t>+</a:t>
                  </a:r>
                  <a:endParaRPr lang="en-US" b="1">
                    <a:solidFill>
                      <a:srgbClr val="FFFF00"/>
                    </a:solidFill>
                  </a:endParaRPr>
                </a:p>
              </p:txBody>
            </p:sp>
            <p:sp>
              <p:nvSpPr>
                <p:cNvPr id="50" name="TextBox 49"/>
                <p:cNvSpPr txBox="1"/>
                <p:nvPr/>
              </p:nvSpPr>
              <p:spPr>
                <a:xfrm>
                  <a:off x="4105742"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b="1" dirty="0" smtClean="0">
                      <a:solidFill>
                        <a:srgbClr val="FFFF00"/>
                      </a:solidFill>
                    </a:rPr>
                    <a:t>+</a:t>
                  </a:r>
                  <a:endParaRPr lang="en-US" b="1" dirty="0">
                    <a:solidFill>
                      <a:srgbClr val="FFFF00"/>
                    </a:solidFill>
                  </a:endParaRPr>
                </a:p>
              </p:txBody>
            </p:sp>
          </p:grpSp>
        </p:grpSp>
        <p:grpSp>
          <p:nvGrpSpPr>
            <p:cNvPr id="52" name="Group 51"/>
            <p:cNvGrpSpPr/>
            <p:nvPr/>
          </p:nvGrpSpPr>
          <p:grpSpPr>
            <a:xfrm>
              <a:off x="2437697" y="4487408"/>
              <a:ext cx="1290190" cy="371351"/>
              <a:chOff x="3318259" y="1808098"/>
              <a:chExt cx="1952586" cy="371351"/>
            </a:xfrm>
          </p:grpSpPr>
          <p:grpSp>
            <p:nvGrpSpPr>
              <p:cNvPr id="53" name="Group 52"/>
              <p:cNvGrpSpPr/>
              <p:nvPr/>
            </p:nvGrpSpPr>
            <p:grpSpPr>
              <a:xfrm>
                <a:off x="3318259" y="1810117"/>
                <a:ext cx="1087565" cy="369332"/>
                <a:chOff x="3318259" y="1810117"/>
                <a:chExt cx="1087565" cy="369332"/>
              </a:xfrm>
            </p:grpSpPr>
            <p:sp>
              <p:nvSpPr>
                <p:cNvPr id="59" name="TextBox 58"/>
                <p:cNvSpPr txBox="1"/>
                <p:nvPr/>
              </p:nvSpPr>
              <p:spPr>
                <a:xfrm>
                  <a:off x="3690445"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smtClean="0">
                      <a:solidFill>
                        <a:srgbClr val="FFFF00"/>
                      </a:solidFill>
                    </a:rPr>
                    <a:t>+</a:t>
                  </a:r>
                  <a:endParaRPr lang="en-US">
                    <a:solidFill>
                      <a:srgbClr val="FFFF00"/>
                    </a:solidFill>
                  </a:endParaRPr>
                </a:p>
              </p:txBody>
            </p:sp>
            <p:sp>
              <p:nvSpPr>
                <p:cNvPr id="60" name="TextBox 59"/>
                <p:cNvSpPr txBox="1"/>
                <p:nvPr/>
              </p:nvSpPr>
              <p:spPr>
                <a:xfrm>
                  <a:off x="3318259"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smtClean="0">
                      <a:solidFill>
                        <a:srgbClr val="FFFF00"/>
                      </a:solidFill>
                    </a:rPr>
                    <a:t>+</a:t>
                  </a:r>
                  <a:endParaRPr lang="en-US">
                    <a:solidFill>
                      <a:srgbClr val="FFFF00"/>
                    </a:solidFill>
                  </a:endParaRPr>
                </a:p>
              </p:txBody>
            </p:sp>
            <p:sp>
              <p:nvSpPr>
                <p:cNvPr id="61" name="TextBox 60"/>
                <p:cNvSpPr txBox="1"/>
                <p:nvPr/>
              </p:nvSpPr>
              <p:spPr>
                <a:xfrm>
                  <a:off x="3922346"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b="1" smtClean="0">
                      <a:solidFill>
                        <a:srgbClr val="FFFF00"/>
                      </a:solidFill>
                    </a:rPr>
                    <a:t>+</a:t>
                  </a:r>
                  <a:endParaRPr lang="en-US" b="1">
                    <a:solidFill>
                      <a:srgbClr val="FFFF00"/>
                    </a:solidFill>
                  </a:endParaRPr>
                </a:p>
              </p:txBody>
            </p:sp>
            <p:sp>
              <p:nvSpPr>
                <p:cNvPr id="62" name="TextBox 61"/>
                <p:cNvSpPr txBox="1"/>
                <p:nvPr/>
              </p:nvSpPr>
              <p:spPr>
                <a:xfrm>
                  <a:off x="4105742"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b="1" dirty="0" smtClean="0">
                      <a:solidFill>
                        <a:srgbClr val="FFFF00"/>
                      </a:solidFill>
                    </a:rPr>
                    <a:t>+</a:t>
                  </a:r>
                  <a:endParaRPr lang="en-US" b="1" dirty="0">
                    <a:solidFill>
                      <a:srgbClr val="FFFF00"/>
                    </a:solidFill>
                  </a:endParaRPr>
                </a:p>
              </p:txBody>
            </p:sp>
          </p:grpSp>
          <p:grpSp>
            <p:nvGrpSpPr>
              <p:cNvPr id="54" name="Group 53"/>
              <p:cNvGrpSpPr/>
              <p:nvPr/>
            </p:nvGrpSpPr>
            <p:grpSpPr>
              <a:xfrm flipH="1">
                <a:off x="4260770" y="1808098"/>
                <a:ext cx="1010075" cy="369332"/>
                <a:chOff x="3395749" y="1810117"/>
                <a:chExt cx="1010075" cy="369332"/>
              </a:xfrm>
            </p:grpSpPr>
            <p:sp>
              <p:nvSpPr>
                <p:cNvPr id="55" name="TextBox 54"/>
                <p:cNvSpPr txBox="1"/>
                <p:nvPr/>
              </p:nvSpPr>
              <p:spPr>
                <a:xfrm>
                  <a:off x="3690445"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smtClean="0">
                      <a:solidFill>
                        <a:srgbClr val="FFFF00"/>
                      </a:solidFill>
                    </a:rPr>
                    <a:t>+</a:t>
                  </a:r>
                  <a:endParaRPr lang="en-US">
                    <a:solidFill>
                      <a:srgbClr val="FFFF00"/>
                    </a:solidFill>
                  </a:endParaRPr>
                </a:p>
              </p:txBody>
            </p:sp>
            <p:sp>
              <p:nvSpPr>
                <p:cNvPr id="56" name="TextBox 55"/>
                <p:cNvSpPr txBox="1"/>
                <p:nvPr/>
              </p:nvSpPr>
              <p:spPr>
                <a:xfrm>
                  <a:off x="3395749"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smtClean="0">
                      <a:solidFill>
                        <a:srgbClr val="FFFF00"/>
                      </a:solidFill>
                    </a:rPr>
                    <a:t>+</a:t>
                  </a:r>
                  <a:endParaRPr lang="en-US">
                    <a:solidFill>
                      <a:srgbClr val="FFFF00"/>
                    </a:solidFill>
                  </a:endParaRPr>
                </a:p>
              </p:txBody>
            </p:sp>
            <p:sp>
              <p:nvSpPr>
                <p:cNvPr id="57" name="TextBox 56"/>
                <p:cNvSpPr txBox="1"/>
                <p:nvPr/>
              </p:nvSpPr>
              <p:spPr>
                <a:xfrm>
                  <a:off x="3922346"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b="1" smtClean="0">
                      <a:solidFill>
                        <a:srgbClr val="FFFF00"/>
                      </a:solidFill>
                    </a:rPr>
                    <a:t>+</a:t>
                  </a:r>
                  <a:endParaRPr lang="en-US" b="1">
                    <a:solidFill>
                      <a:srgbClr val="FFFF00"/>
                    </a:solidFill>
                  </a:endParaRPr>
                </a:p>
              </p:txBody>
            </p:sp>
            <p:sp>
              <p:nvSpPr>
                <p:cNvPr id="58" name="TextBox 57"/>
                <p:cNvSpPr txBox="1"/>
                <p:nvPr/>
              </p:nvSpPr>
              <p:spPr>
                <a:xfrm>
                  <a:off x="4105742" y="1810117"/>
                  <a:ext cx="300082" cy="369332"/>
                </a:xfrm>
                <a:prstGeom prst="rect">
                  <a:avLst/>
                </a:prstGeom>
                <a:noFill/>
                <a:ln>
                  <a:noFill/>
                </a:ln>
                <a:effectLst>
                  <a:outerShdw blurRad="38100" dist="12700" dir="2700000" algn="tl" rotWithShape="0">
                    <a:prstClr val="black"/>
                  </a:outerShdw>
                </a:effectLst>
              </p:spPr>
              <p:txBody>
                <a:bodyPr wrap="none" rtlCol="0">
                  <a:spAutoFit/>
                </a:bodyPr>
                <a:lstStyle/>
                <a:p>
                  <a:r>
                    <a:rPr lang="en-US" b="1" dirty="0" smtClean="0">
                      <a:solidFill>
                        <a:srgbClr val="FFFF00"/>
                      </a:solidFill>
                    </a:rPr>
                    <a:t>+</a:t>
                  </a:r>
                  <a:endParaRPr lang="en-US" b="1" dirty="0">
                    <a:solidFill>
                      <a:srgbClr val="FFFF00"/>
                    </a:solidFill>
                  </a:endParaRPr>
                </a:p>
              </p:txBody>
            </p:sp>
          </p:grpSp>
        </p:grpSp>
        <p:cxnSp>
          <p:nvCxnSpPr>
            <p:cNvPr id="63" name="Straight Arrow Connector 62"/>
            <p:cNvCxnSpPr/>
            <p:nvPr/>
          </p:nvCxnSpPr>
          <p:spPr>
            <a:xfrm>
              <a:off x="2850756" y="2228316"/>
              <a:ext cx="678737" cy="4729"/>
            </a:xfrm>
            <a:prstGeom prst="straightConnector1">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flipV="1">
              <a:off x="2811094" y="4890131"/>
              <a:ext cx="659816" cy="3450"/>
            </a:xfrm>
            <a:prstGeom prst="straightConnector1">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3076944" y="1880296"/>
              <a:ext cx="139190" cy="369332"/>
            </a:xfrm>
            <a:prstGeom prst="rect">
              <a:avLst/>
            </a:prstGeom>
            <a:noFill/>
          </p:spPr>
          <p:txBody>
            <a:bodyPr wrap="square" rtlCol="0">
              <a:spAutoFit/>
            </a:bodyPr>
            <a:lstStyle/>
            <a:p>
              <a:r>
                <a:rPr lang="en-US" smtClean="0"/>
                <a:t>v</a:t>
              </a:r>
              <a:endParaRPr lang="en-US"/>
            </a:p>
          </p:txBody>
        </p:sp>
        <p:sp>
          <p:nvSpPr>
            <p:cNvPr id="66" name="TextBox 65"/>
            <p:cNvSpPr txBox="1"/>
            <p:nvPr/>
          </p:nvSpPr>
          <p:spPr>
            <a:xfrm>
              <a:off x="3036814" y="4817427"/>
              <a:ext cx="139190" cy="369332"/>
            </a:xfrm>
            <a:prstGeom prst="rect">
              <a:avLst/>
            </a:prstGeom>
            <a:noFill/>
          </p:spPr>
          <p:txBody>
            <a:bodyPr wrap="square" rtlCol="0">
              <a:spAutoFit/>
            </a:bodyPr>
            <a:lstStyle/>
            <a:p>
              <a:r>
                <a:rPr lang="en-US" smtClean="0"/>
                <a:t>v</a:t>
              </a:r>
              <a:endParaRPr lang="en-US"/>
            </a:p>
          </p:txBody>
        </p:sp>
      </p:grpSp>
      <p:sp>
        <p:nvSpPr>
          <p:cNvPr id="8" name="Freeform 7"/>
          <p:cNvSpPr/>
          <p:nvPr/>
        </p:nvSpPr>
        <p:spPr>
          <a:xfrm>
            <a:off x="4986903" y="2491418"/>
            <a:ext cx="2650210" cy="495945"/>
          </a:xfrm>
          <a:custGeom>
            <a:avLst/>
            <a:gdLst>
              <a:gd name="connsiteX0" fmla="*/ 0 w 2650210"/>
              <a:gd name="connsiteY0" fmla="*/ 0 h 495945"/>
              <a:gd name="connsiteX1" fmla="*/ 0 w 2650210"/>
              <a:gd name="connsiteY1" fmla="*/ 495945 h 495945"/>
              <a:gd name="connsiteX2" fmla="*/ 2650210 w 2650210"/>
              <a:gd name="connsiteY2" fmla="*/ 480447 h 495945"/>
            </a:gdLst>
            <a:ahLst/>
            <a:cxnLst>
              <a:cxn ang="0">
                <a:pos x="connsiteX0" y="connsiteY0"/>
              </a:cxn>
              <a:cxn ang="0">
                <a:pos x="connsiteX1" y="connsiteY1"/>
              </a:cxn>
              <a:cxn ang="0">
                <a:pos x="connsiteX2" y="connsiteY2"/>
              </a:cxn>
            </a:cxnLst>
            <a:rect l="l" t="t" r="r" b="b"/>
            <a:pathLst>
              <a:path w="2650210" h="495945">
                <a:moveTo>
                  <a:pt x="0" y="0"/>
                </a:moveTo>
                <a:lnTo>
                  <a:pt x="0" y="495945"/>
                </a:lnTo>
                <a:lnTo>
                  <a:pt x="2650210" y="480447"/>
                </a:lnTo>
              </a:path>
            </a:pathLst>
          </a:custGeom>
          <a:noFill/>
          <a:ln w="476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Freeform 67"/>
          <p:cNvSpPr/>
          <p:nvPr/>
        </p:nvSpPr>
        <p:spPr>
          <a:xfrm flipV="1">
            <a:off x="4986931" y="4045277"/>
            <a:ext cx="2650210" cy="495945"/>
          </a:xfrm>
          <a:custGeom>
            <a:avLst/>
            <a:gdLst>
              <a:gd name="connsiteX0" fmla="*/ 0 w 2650210"/>
              <a:gd name="connsiteY0" fmla="*/ 0 h 495945"/>
              <a:gd name="connsiteX1" fmla="*/ 0 w 2650210"/>
              <a:gd name="connsiteY1" fmla="*/ 495945 h 495945"/>
              <a:gd name="connsiteX2" fmla="*/ 2650210 w 2650210"/>
              <a:gd name="connsiteY2" fmla="*/ 480447 h 495945"/>
            </a:gdLst>
            <a:ahLst/>
            <a:cxnLst>
              <a:cxn ang="0">
                <a:pos x="connsiteX0" y="connsiteY0"/>
              </a:cxn>
              <a:cxn ang="0">
                <a:pos x="connsiteX1" y="connsiteY1"/>
              </a:cxn>
              <a:cxn ang="0">
                <a:pos x="connsiteX2" y="connsiteY2"/>
              </a:cxn>
            </a:cxnLst>
            <a:rect l="l" t="t" r="r" b="b"/>
            <a:pathLst>
              <a:path w="2650210" h="495945">
                <a:moveTo>
                  <a:pt x="0" y="0"/>
                </a:moveTo>
                <a:lnTo>
                  <a:pt x="0" y="495945"/>
                </a:lnTo>
                <a:lnTo>
                  <a:pt x="2650210" y="480447"/>
                </a:lnTo>
              </a:path>
            </a:pathLst>
          </a:custGeom>
          <a:noFill/>
          <a:ln w="4762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02" name="Group 101"/>
          <p:cNvGrpSpPr/>
          <p:nvPr/>
        </p:nvGrpSpPr>
        <p:grpSpPr>
          <a:xfrm>
            <a:off x="4448015" y="2376548"/>
            <a:ext cx="2612108" cy="2292442"/>
            <a:chOff x="4448015" y="2376548"/>
            <a:chExt cx="2612108" cy="2292442"/>
          </a:xfrm>
        </p:grpSpPr>
        <p:grpSp>
          <p:nvGrpSpPr>
            <p:cNvPr id="98" name="Group 97"/>
            <p:cNvGrpSpPr/>
            <p:nvPr/>
          </p:nvGrpSpPr>
          <p:grpSpPr>
            <a:xfrm>
              <a:off x="5662320" y="2973256"/>
              <a:ext cx="1397803" cy="1067993"/>
              <a:chOff x="5879297" y="2973256"/>
              <a:chExt cx="1397803" cy="1067993"/>
            </a:xfrm>
          </p:grpSpPr>
          <p:grpSp>
            <p:nvGrpSpPr>
              <p:cNvPr id="83" name="Group 82"/>
              <p:cNvGrpSpPr/>
              <p:nvPr/>
            </p:nvGrpSpPr>
            <p:grpSpPr>
              <a:xfrm flipV="1">
                <a:off x="5900263" y="3620376"/>
                <a:ext cx="870583" cy="420873"/>
                <a:chOff x="3516930" y="2169763"/>
                <a:chExt cx="1613520" cy="945396"/>
              </a:xfrm>
            </p:grpSpPr>
            <p:grpSp>
              <p:nvGrpSpPr>
                <p:cNvPr id="84" name="Group 83"/>
                <p:cNvGrpSpPr/>
                <p:nvPr/>
              </p:nvGrpSpPr>
              <p:grpSpPr>
                <a:xfrm>
                  <a:off x="3516930" y="2169763"/>
                  <a:ext cx="838094" cy="945396"/>
                  <a:chOff x="3516930" y="2169763"/>
                  <a:chExt cx="838094" cy="945396"/>
                </a:xfrm>
              </p:grpSpPr>
              <p:sp>
                <p:nvSpPr>
                  <p:cNvPr id="90" name="Freeform 89"/>
                  <p:cNvSpPr/>
                  <p:nvPr/>
                </p:nvSpPr>
                <p:spPr>
                  <a:xfrm>
                    <a:off x="4355024" y="2169763"/>
                    <a:ext cx="0" cy="805912"/>
                  </a:xfrm>
                  <a:custGeom>
                    <a:avLst/>
                    <a:gdLst>
                      <a:gd name="connsiteX0" fmla="*/ 0 w 0"/>
                      <a:gd name="connsiteY0" fmla="*/ 805912 h 805912"/>
                      <a:gd name="connsiteX1" fmla="*/ 0 w 0"/>
                      <a:gd name="connsiteY1" fmla="*/ 0 h 805912"/>
                    </a:gdLst>
                    <a:ahLst/>
                    <a:cxnLst>
                      <a:cxn ang="0">
                        <a:pos x="connsiteX0" y="connsiteY0"/>
                      </a:cxn>
                      <a:cxn ang="0">
                        <a:pos x="connsiteX1" y="connsiteY1"/>
                      </a:cxn>
                    </a:cxnLst>
                    <a:rect l="l" t="t" r="r" b="b"/>
                    <a:pathLst>
                      <a:path h="805912">
                        <a:moveTo>
                          <a:pt x="0" y="805912"/>
                        </a:moveTo>
                        <a:lnTo>
                          <a:pt x="0" y="0"/>
                        </a:ln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1" name="Freeform 90"/>
                  <p:cNvSpPr/>
                  <p:nvPr/>
                </p:nvSpPr>
                <p:spPr>
                  <a:xfrm>
                    <a:off x="4106477" y="2169763"/>
                    <a:ext cx="124560" cy="807900"/>
                  </a:xfrm>
                  <a:custGeom>
                    <a:avLst/>
                    <a:gdLst>
                      <a:gd name="connsiteX0" fmla="*/ 124560 w 124560"/>
                      <a:gd name="connsiteY0" fmla="*/ 805912 h 807900"/>
                      <a:gd name="connsiteX1" fmla="*/ 16072 w 124560"/>
                      <a:gd name="connsiteY1" fmla="*/ 681925 h 807900"/>
                      <a:gd name="connsiteX2" fmla="*/ 574 w 124560"/>
                      <a:gd name="connsiteY2" fmla="*/ 0 h 807900"/>
                    </a:gdLst>
                    <a:ahLst/>
                    <a:cxnLst>
                      <a:cxn ang="0">
                        <a:pos x="connsiteX0" y="connsiteY0"/>
                      </a:cxn>
                      <a:cxn ang="0">
                        <a:pos x="connsiteX1" y="connsiteY1"/>
                      </a:cxn>
                      <a:cxn ang="0">
                        <a:pos x="connsiteX2" y="connsiteY2"/>
                      </a:cxn>
                    </a:cxnLst>
                    <a:rect l="l" t="t" r="r" b="b"/>
                    <a:pathLst>
                      <a:path w="124560" h="807900">
                        <a:moveTo>
                          <a:pt x="124560" y="805912"/>
                        </a:moveTo>
                        <a:cubicBezTo>
                          <a:pt x="80648" y="811078"/>
                          <a:pt x="36736" y="816244"/>
                          <a:pt x="16072" y="681925"/>
                        </a:cubicBezTo>
                        <a:cubicBezTo>
                          <a:pt x="-4592" y="547606"/>
                          <a:pt x="574" y="0"/>
                          <a:pt x="574"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Freeform 91"/>
                  <p:cNvSpPr/>
                  <p:nvPr/>
                </p:nvSpPr>
                <p:spPr>
                  <a:xfrm>
                    <a:off x="3828081" y="2185261"/>
                    <a:ext cx="185980" cy="852407"/>
                  </a:xfrm>
                  <a:custGeom>
                    <a:avLst/>
                    <a:gdLst>
                      <a:gd name="connsiteX0" fmla="*/ 185980 w 185980"/>
                      <a:gd name="connsiteY0" fmla="*/ 852407 h 852407"/>
                      <a:gd name="connsiteX1" fmla="*/ 30997 w 185980"/>
                      <a:gd name="connsiteY1" fmla="*/ 666427 h 852407"/>
                      <a:gd name="connsiteX2" fmla="*/ 0 w 185980"/>
                      <a:gd name="connsiteY2" fmla="*/ 0 h 852407"/>
                    </a:gdLst>
                    <a:ahLst/>
                    <a:cxnLst>
                      <a:cxn ang="0">
                        <a:pos x="connsiteX0" y="connsiteY0"/>
                      </a:cxn>
                      <a:cxn ang="0">
                        <a:pos x="connsiteX1" y="connsiteY1"/>
                      </a:cxn>
                      <a:cxn ang="0">
                        <a:pos x="connsiteX2" y="connsiteY2"/>
                      </a:cxn>
                    </a:cxnLst>
                    <a:rect l="l" t="t" r="r" b="b"/>
                    <a:pathLst>
                      <a:path w="185980" h="852407">
                        <a:moveTo>
                          <a:pt x="185980" y="852407"/>
                        </a:moveTo>
                        <a:cubicBezTo>
                          <a:pt x="123987" y="830451"/>
                          <a:pt x="61994" y="808495"/>
                          <a:pt x="30997" y="666427"/>
                        </a:cubicBezTo>
                        <a:cubicBezTo>
                          <a:pt x="0" y="524359"/>
                          <a:pt x="0" y="0"/>
                          <a:pt x="0"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Freeform 92"/>
                  <p:cNvSpPr/>
                  <p:nvPr/>
                </p:nvSpPr>
                <p:spPr>
                  <a:xfrm>
                    <a:off x="3516930" y="2169763"/>
                    <a:ext cx="357646" cy="945396"/>
                  </a:xfrm>
                  <a:custGeom>
                    <a:avLst/>
                    <a:gdLst>
                      <a:gd name="connsiteX0" fmla="*/ 357646 w 357646"/>
                      <a:gd name="connsiteY0" fmla="*/ 945396 h 945396"/>
                      <a:gd name="connsiteX1" fmla="*/ 47680 w 357646"/>
                      <a:gd name="connsiteY1" fmla="*/ 681925 h 945396"/>
                      <a:gd name="connsiteX2" fmla="*/ 1185 w 357646"/>
                      <a:gd name="connsiteY2" fmla="*/ 0 h 945396"/>
                    </a:gdLst>
                    <a:ahLst/>
                    <a:cxnLst>
                      <a:cxn ang="0">
                        <a:pos x="connsiteX0" y="connsiteY0"/>
                      </a:cxn>
                      <a:cxn ang="0">
                        <a:pos x="connsiteX1" y="connsiteY1"/>
                      </a:cxn>
                      <a:cxn ang="0">
                        <a:pos x="connsiteX2" y="connsiteY2"/>
                      </a:cxn>
                    </a:cxnLst>
                    <a:rect l="l" t="t" r="r" b="b"/>
                    <a:pathLst>
                      <a:path w="357646" h="945396">
                        <a:moveTo>
                          <a:pt x="357646" y="945396"/>
                        </a:moveTo>
                        <a:cubicBezTo>
                          <a:pt x="232368" y="892443"/>
                          <a:pt x="107090" y="839491"/>
                          <a:pt x="47680" y="681925"/>
                        </a:cubicBezTo>
                        <a:cubicBezTo>
                          <a:pt x="-11730" y="524359"/>
                          <a:pt x="1185" y="0"/>
                          <a:pt x="1185"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5" name="Group 84"/>
                <p:cNvGrpSpPr/>
                <p:nvPr/>
              </p:nvGrpSpPr>
              <p:grpSpPr>
                <a:xfrm flipH="1">
                  <a:off x="4292356" y="2169763"/>
                  <a:ext cx="838094" cy="945396"/>
                  <a:chOff x="3516930" y="2169763"/>
                  <a:chExt cx="838094" cy="945396"/>
                </a:xfrm>
              </p:grpSpPr>
              <p:sp>
                <p:nvSpPr>
                  <p:cNvPr id="86" name="Freeform 85"/>
                  <p:cNvSpPr/>
                  <p:nvPr/>
                </p:nvSpPr>
                <p:spPr>
                  <a:xfrm>
                    <a:off x="4355024" y="2169763"/>
                    <a:ext cx="0" cy="805912"/>
                  </a:xfrm>
                  <a:custGeom>
                    <a:avLst/>
                    <a:gdLst>
                      <a:gd name="connsiteX0" fmla="*/ 0 w 0"/>
                      <a:gd name="connsiteY0" fmla="*/ 805912 h 805912"/>
                      <a:gd name="connsiteX1" fmla="*/ 0 w 0"/>
                      <a:gd name="connsiteY1" fmla="*/ 0 h 805912"/>
                    </a:gdLst>
                    <a:ahLst/>
                    <a:cxnLst>
                      <a:cxn ang="0">
                        <a:pos x="connsiteX0" y="connsiteY0"/>
                      </a:cxn>
                      <a:cxn ang="0">
                        <a:pos x="connsiteX1" y="connsiteY1"/>
                      </a:cxn>
                    </a:cxnLst>
                    <a:rect l="l" t="t" r="r" b="b"/>
                    <a:pathLst>
                      <a:path h="805912">
                        <a:moveTo>
                          <a:pt x="0" y="805912"/>
                        </a:moveTo>
                        <a:lnTo>
                          <a:pt x="0" y="0"/>
                        </a:ln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Freeform 86"/>
                  <p:cNvSpPr/>
                  <p:nvPr/>
                </p:nvSpPr>
                <p:spPr>
                  <a:xfrm>
                    <a:off x="4106477" y="2169763"/>
                    <a:ext cx="124560" cy="807900"/>
                  </a:xfrm>
                  <a:custGeom>
                    <a:avLst/>
                    <a:gdLst>
                      <a:gd name="connsiteX0" fmla="*/ 124560 w 124560"/>
                      <a:gd name="connsiteY0" fmla="*/ 805912 h 807900"/>
                      <a:gd name="connsiteX1" fmla="*/ 16072 w 124560"/>
                      <a:gd name="connsiteY1" fmla="*/ 681925 h 807900"/>
                      <a:gd name="connsiteX2" fmla="*/ 574 w 124560"/>
                      <a:gd name="connsiteY2" fmla="*/ 0 h 807900"/>
                    </a:gdLst>
                    <a:ahLst/>
                    <a:cxnLst>
                      <a:cxn ang="0">
                        <a:pos x="connsiteX0" y="connsiteY0"/>
                      </a:cxn>
                      <a:cxn ang="0">
                        <a:pos x="connsiteX1" y="connsiteY1"/>
                      </a:cxn>
                      <a:cxn ang="0">
                        <a:pos x="connsiteX2" y="connsiteY2"/>
                      </a:cxn>
                    </a:cxnLst>
                    <a:rect l="l" t="t" r="r" b="b"/>
                    <a:pathLst>
                      <a:path w="124560" h="807900">
                        <a:moveTo>
                          <a:pt x="124560" y="805912"/>
                        </a:moveTo>
                        <a:cubicBezTo>
                          <a:pt x="80648" y="811078"/>
                          <a:pt x="36736" y="816244"/>
                          <a:pt x="16072" y="681925"/>
                        </a:cubicBezTo>
                        <a:cubicBezTo>
                          <a:pt x="-4592" y="547606"/>
                          <a:pt x="574" y="0"/>
                          <a:pt x="574"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 name="Freeform 87"/>
                  <p:cNvSpPr/>
                  <p:nvPr/>
                </p:nvSpPr>
                <p:spPr>
                  <a:xfrm>
                    <a:off x="3828081" y="2185261"/>
                    <a:ext cx="185980" cy="852407"/>
                  </a:xfrm>
                  <a:custGeom>
                    <a:avLst/>
                    <a:gdLst>
                      <a:gd name="connsiteX0" fmla="*/ 185980 w 185980"/>
                      <a:gd name="connsiteY0" fmla="*/ 852407 h 852407"/>
                      <a:gd name="connsiteX1" fmla="*/ 30997 w 185980"/>
                      <a:gd name="connsiteY1" fmla="*/ 666427 h 852407"/>
                      <a:gd name="connsiteX2" fmla="*/ 0 w 185980"/>
                      <a:gd name="connsiteY2" fmla="*/ 0 h 852407"/>
                    </a:gdLst>
                    <a:ahLst/>
                    <a:cxnLst>
                      <a:cxn ang="0">
                        <a:pos x="connsiteX0" y="connsiteY0"/>
                      </a:cxn>
                      <a:cxn ang="0">
                        <a:pos x="connsiteX1" y="connsiteY1"/>
                      </a:cxn>
                      <a:cxn ang="0">
                        <a:pos x="connsiteX2" y="connsiteY2"/>
                      </a:cxn>
                    </a:cxnLst>
                    <a:rect l="l" t="t" r="r" b="b"/>
                    <a:pathLst>
                      <a:path w="185980" h="852407">
                        <a:moveTo>
                          <a:pt x="185980" y="852407"/>
                        </a:moveTo>
                        <a:cubicBezTo>
                          <a:pt x="123987" y="830451"/>
                          <a:pt x="61994" y="808495"/>
                          <a:pt x="30997" y="666427"/>
                        </a:cubicBezTo>
                        <a:cubicBezTo>
                          <a:pt x="0" y="524359"/>
                          <a:pt x="0" y="0"/>
                          <a:pt x="0"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Freeform 88"/>
                  <p:cNvSpPr/>
                  <p:nvPr/>
                </p:nvSpPr>
                <p:spPr>
                  <a:xfrm>
                    <a:off x="3516930" y="2169763"/>
                    <a:ext cx="357646" cy="945396"/>
                  </a:xfrm>
                  <a:custGeom>
                    <a:avLst/>
                    <a:gdLst>
                      <a:gd name="connsiteX0" fmla="*/ 357646 w 357646"/>
                      <a:gd name="connsiteY0" fmla="*/ 945396 h 945396"/>
                      <a:gd name="connsiteX1" fmla="*/ 47680 w 357646"/>
                      <a:gd name="connsiteY1" fmla="*/ 681925 h 945396"/>
                      <a:gd name="connsiteX2" fmla="*/ 1185 w 357646"/>
                      <a:gd name="connsiteY2" fmla="*/ 0 h 945396"/>
                    </a:gdLst>
                    <a:ahLst/>
                    <a:cxnLst>
                      <a:cxn ang="0">
                        <a:pos x="connsiteX0" y="connsiteY0"/>
                      </a:cxn>
                      <a:cxn ang="0">
                        <a:pos x="connsiteX1" y="connsiteY1"/>
                      </a:cxn>
                      <a:cxn ang="0">
                        <a:pos x="connsiteX2" y="connsiteY2"/>
                      </a:cxn>
                    </a:cxnLst>
                    <a:rect l="l" t="t" r="r" b="b"/>
                    <a:pathLst>
                      <a:path w="357646" h="945396">
                        <a:moveTo>
                          <a:pt x="357646" y="945396"/>
                        </a:moveTo>
                        <a:cubicBezTo>
                          <a:pt x="232368" y="892443"/>
                          <a:pt x="107090" y="839491"/>
                          <a:pt x="47680" y="681925"/>
                        </a:cubicBezTo>
                        <a:cubicBezTo>
                          <a:pt x="-11730" y="524359"/>
                          <a:pt x="1185" y="0"/>
                          <a:pt x="1185"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72" name="Group 71"/>
              <p:cNvGrpSpPr/>
              <p:nvPr/>
            </p:nvGrpSpPr>
            <p:grpSpPr>
              <a:xfrm>
                <a:off x="5879297" y="2973256"/>
                <a:ext cx="913739" cy="420873"/>
                <a:chOff x="3516930" y="2169763"/>
                <a:chExt cx="1613520" cy="945396"/>
              </a:xfrm>
            </p:grpSpPr>
            <p:grpSp>
              <p:nvGrpSpPr>
                <p:cNvPr id="73" name="Group 72"/>
                <p:cNvGrpSpPr/>
                <p:nvPr/>
              </p:nvGrpSpPr>
              <p:grpSpPr>
                <a:xfrm>
                  <a:off x="3516930" y="2169763"/>
                  <a:ext cx="838094" cy="945396"/>
                  <a:chOff x="3516930" y="2169763"/>
                  <a:chExt cx="838094" cy="945396"/>
                </a:xfrm>
              </p:grpSpPr>
              <p:sp>
                <p:nvSpPr>
                  <p:cNvPr id="79" name="Freeform 78"/>
                  <p:cNvSpPr/>
                  <p:nvPr/>
                </p:nvSpPr>
                <p:spPr>
                  <a:xfrm>
                    <a:off x="4355024" y="2169763"/>
                    <a:ext cx="0" cy="805912"/>
                  </a:xfrm>
                  <a:custGeom>
                    <a:avLst/>
                    <a:gdLst>
                      <a:gd name="connsiteX0" fmla="*/ 0 w 0"/>
                      <a:gd name="connsiteY0" fmla="*/ 805912 h 805912"/>
                      <a:gd name="connsiteX1" fmla="*/ 0 w 0"/>
                      <a:gd name="connsiteY1" fmla="*/ 0 h 805912"/>
                    </a:gdLst>
                    <a:ahLst/>
                    <a:cxnLst>
                      <a:cxn ang="0">
                        <a:pos x="connsiteX0" y="connsiteY0"/>
                      </a:cxn>
                      <a:cxn ang="0">
                        <a:pos x="connsiteX1" y="connsiteY1"/>
                      </a:cxn>
                    </a:cxnLst>
                    <a:rect l="l" t="t" r="r" b="b"/>
                    <a:pathLst>
                      <a:path h="805912">
                        <a:moveTo>
                          <a:pt x="0" y="805912"/>
                        </a:moveTo>
                        <a:lnTo>
                          <a:pt x="0" y="0"/>
                        </a:ln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 name="Freeform 79"/>
                  <p:cNvSpPr/>
                  <p:nvPr/>
                </p:nvSpPr>
                <p:spPr>
                  <a:xfrm>
                    <a:off x="4106477" y="2169763"/>
                    <a:ext cx="124560" cy="807900"/>
                  </a:xfrm>
                  <a:custGeom>
                    <a:avLst/>
                    <a:gdLst>
                      <a:gd name="connsiteX0" fmla="*/ 124560 w 124560"/>
                      <a:gd name="connsiteY0" fmla="*/ 805912 h 807900"/>
                      <a:gd name="connsiteX1" fmla="*/ 16072 w 124560"/>
                      <a:gd name="connsiteY1" fmla="*/ 681925 h 807900"/>
                      <a:gd name="connsiteX2" fmla="*/ 574 w 124560"/>
                      <a:gd name="connsiteY2" fmla="*/ 0 h 807900"/>
                    </a:gdLst>
                    <a:ahLst/>
                    <a:cxnLst>
                      <a:cxn ang="0">
                        <a:pos x="connsiteX0" y="connsiteY0"/>
                      </a:cxn>
                      <a:cxn ang="0">
                        <a:pos x="connsiteX1" y="connsiteY1"/>
                      </a:cxn>
                      <a:cxn ang="0">
                        <a:pos x="connsiteX2" y="connsiteY2"/>
                      </a:cxn>
                    </a:cxnLst>
                    <a:rect l="l" t="t" r="r" b="b"/>
                    <a:pathLst>
                      <a:path w="124560" h="807900">
                        <a:moveTo>
                          <a:pt x="124560" y="805912"/>
                        </a:moveTo>
                        <a:cubicBezTo>
                          <a:pt x="80648" y="811078"/>
                          <a:pt x="36736" y="816244"/>
                          <a:pt x="16072" y="681925"/>
                        </a:cubicBezTo>
                        <a:cubicBezTo>
                          <a:pt x="-4592" y="547606"/>
                          <a:pt x="574" y="0"/>
                          <a:pt x="574"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 name="Freeform 80"/>
                  <p:cNvSpPr/>
                  <p:nvPr/>
                </p:nvSpPr>
                <p:spPr>
                  <a:xfrm>
                    <a:off x="3828081" y="2185261"/>
                    <a:ext cx="185980" cy="852407"/>
                  </a:xfrm>
                  <a:custGeom>
                    <a:avLst/>
                    <a:gdLst>
                      <a:gd name="connsiteX0" fmla="*/ 185980 w 185980"/>
                      <a:gd name="connsiteY0" fmla="*/ 852407 h 852407"/>
                      <a:gd name="connsiteX1" fmla="*/ 30997 w 185980"/>
                      <a:gd name="connsiteY1" fmla="*/ 666427 h 852407"/>
                      <a:gd name="connsiteX2" fmla="*/ 0 w 185980"/>
                      <a:gd name="connsiteY2" fmla="*/ 0 h 852407"/>
                    </a:gdLst>
                    <a:ahLst/>
                    <a:cxnLst>
                      <a:cxn ang="0">
                        <a:pos x="connsiteX0" y="connsiteY0"/>
                      </a:cxn>
                      <a:cxn ang="0">
                        <a:pos x="connsiteX1" y="connsiteY1"/>
                      </a:cxn>
                      <a:cxn ang="0">
                        <a:pos x="connsiteX2" y="connsiteY2"/>
                      </a:cxn>
                    </a:cxnLst>
                    <a:rect l="l" t="t" r="r" b="b"/>
                    <a:pathLst>
                      <a:path w="185980" h="852407">
                        <a:moveTo>
                          <a:pt x="185980" y="852407"/>
                        </a:moveTo>
                        <a:cubicBezTo>
                          <a:pt x="123987" y="830451"/>
                          <a:pt x="61994" y="808495"/>
                          <a:pt x="30997" y="666427"/>
                        </a:cubicBezTo>
                        <a:cubicBezTo>
                          <a:pt x="0" y="524359"/>
                          <a:pt x="0" y="0"/>
                          <a:pt x="0"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Freeform 81"/>
                  <p:cNvSpPr/>
                  <p:nvPr/>
                </p:nvSpPr>
                <p:spPr>
                  <a:xfrm>
                    <a:off x="3516930" y="2169763"/>
                    <a:ext cx="357646" cy="945396"/>
                  </a:xfrm>
                  <a:custGeom>
                    <a:avLst/>
                    <a:gdLst>
                      <a:gd name="connsiteX0" fmla="*/ 357646 w 357646"/>
                      <a:gd name="connsiteY0" fmla="*/ 945396 h 945396"/>
                      <a:gd name="connsiteX1" fmla="*/ 47680 w 357646"/>
                      <a:gd name="connsiteY1" fmla="*/ 681925 h 945396"/>
                      <a:gd name="connsiteX2" fmla="*/ 1185 w 357646"/>
                      <a:gd name="connsiteY2" fmla="*/ 0 h 945396"/>
                    </a:gdLst>
                    <a:ahLst/>
                    <a:cxnLst>
                      <a:cxn ang="0">
                        <a:pos x="connsiteX0" y="connsiteY0"/>
                      </a:cxn>
                      <a:cxn ang="0">
                        <a:pos x="connsiteX1" y="connsiteY1"/>
                      </a:cxn>
                      <a:cxn ang="0">
                        <a:pos x="connsiteX2" y="connsiteY2"/>
                      </a:cxn>
                    </a:cxnLst>
                    <a:rect l="l" t="t" r="r" b="b"/>
                    <a:pathLst>
                      <a:path w="357646" h="945396">
                        <a:moveTo>
                          <a:pt x="357646" y="945396"/>
                        </a:moveTo>
                        <a:cubicBezTo>
                          <a:pt x="232368" y="892443"/>
                          <a:pt x="107090" y="839491"/>
                          <a:pt x="47680" y="681925"/>
                        </a:cubicBezTo>
                        <a:cubicBezTo>
                          <a:pt x="-11730" y="524359"/>
                          <a:pt x="1185" y="0"/>
                          <a:pt x="1185"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4" name="Group 73"/>
                <p:cNvGrpSpPr/>
                <p:nvPr/>
              </p:nvGrpSpPr>
              <p:grpSpPr>
                <a:xfrm flipH="1">
                  <a:off x="4292356" y="2169763"/>
                  <a:ext cx="838094" cy="945396"/>
                  <a:chOff x="3516930" y="2169763"/>
                  <a:chExt cx="838094" cy="945396"/>
                </a:xfrm>
              </p:grpSpPr>
              <p:sp>
                <p:nvSpPr>
                  <p:cNvPr id="75" name="Freeform 74"/>
                  <p:cNvSpPr/>
                  <p:nvPr/>
                </p:nvSpPr>
                <p:spPr>
                  <a:xfrm>
                    <a:off x="4355024" y="2169763"/>
                    <a:ext cx="0" cy="805912"/>
                  </a:xfrm>
                  <a:custGeom>
                    <a:avLst/>
                    <a:gdLst>
                      <a:gd name="connsiteX0" fmla="*/ 0 w 0"/>
                      <a:gd name="connsiteY0" fmla="*/ 805912 h 805912"/>
                      <a:gd name="connsiteX1" fmla="*/ 0 w 0"/>
                      <a:gd name="connsiteY1" fmla="*/ 0 h 805912"/>
                    </a:gdLst>
                    <a:ahLst/>
                    <a:cxnLst>
                      <a:cxn ang="0">
                        <a:pos x="connsiteX0" y="connsiteY0"/>
                      </a:cxn>
                      <a:cxn ang="0">
                        <a:pos x="connsiteX1" y="connsiteY1"/>
                      </a:cxn>
                    </a:cxnLst>
                    <a:rect l="l" t="t" r="r" b="b"/>
                    <a:pathLst>
                      <a:path h="805912">
                        <a:moveTo>
                          <a:pt x="0" y="805912"/>
                        </a:moveTo>
                        <a:lnTo>
                          <a:pt x="0" y="0"/>
                        </a:ln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Freeform 75"/>
                  <p:cNvSpPr/>
                  <p:nvPr/>
                </p:nvSpPr>
                <p:spPr>
                  <a:xfrm>
                    <a:off x="4106477" y="2169763"/>
                    <a:ext cx="124560" cy="807900"/>
                  </a:xfrm>
                  <a:custGeom>
                    <a:avLst/>
                    <a:gdLst>
                      <a:gd name="connsiteX0" fmla="*/ 124560 w 124560"/>
                      <a:gd name="connsiteY0" fmla="*/ 805912 h 807900"/>
                      <a:gd name="connsiteX1" fmla="*/ 16072 w 124560"/>
                      <a:gd name="connsiteY1" fmla="*/ 681925 h 807900"/>
                      <a:gd name="connsiteX2" fmla="*/ 574 w 124560"/>
                      <a:gd name="connsiteY2" fmla="*/ 0 h 807900"/>
                    </a:gdLst>
                    <a:ahLst/>
                    <a:cxnLst>
                      <a:cxn ang="0">
                        <a:pos x="connsiteX0" y="connsiteY0"/>
                      </a:cxn>
                      <a:cxn ang="0">
                        <a:pos x="connsiteX1" y="connsiteY1"/>
                      </a:cxn>
                      <a:cxn ang="0">
                        <a:pos x="connsiteX2" y="connsiteY2"/>
                      </a:cxn>
                    </a:cxnLst>
                    <a:rect l="l" t="t" r="r" b="b"/>
                    <a:pathLst>
                      <a:path w="124560" h="807900">
                        <a:moveTo>
                          <a:pt x="124560" y="805912"/>
                        </a:moveTo>
                        <a:cubicBezTo>
                          <a:pt x="80648" y="811078"/>
                          <a:pt x="36736" y="816244"/>
                          <a:pt x="16072" y="681925"/>
                        </a:cubicBezTo>
                        <a:cubicBezTo>
                          <a:pt x="-4592" y="547606"/>
                          <a:pt x="574" y="0"/>
                          <a:pt x="574"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Freeform 76"/>
                  <p:cNvSpPr/>
                  <p:nvPr/>
                </p:nvSpPr>
                <p:spPr>
                  <a:xfrm>
                    <a:off x="3828081" y="2185261"/>
                    <a:ext cx="185980" cy="852407"/>
                  </a:xfrm>
                  <a:custGeom>
                    <a:avLst/>
                    <a:gdLst>
                      <a:gd name="connsiteX0" fmla="*/ 185980 w 185980"/>
                      <a:gd name="connsiteY0" fmla="*/ 852407 h 852407"/>
                      <a:gd name="connsiteX1" fmla="*/ 30997 w 185980"/>
                      <a:gd name="connsiteY1" fmla="*/ 666427 h 852407"/>
                      <a:gd name="connsiteX2" fmla="*/ 0 w 185980"/>
                      <a:gd name="connsiteY2" fmla="*/ 0 h 852407"/>
                    </a:gdLst>
                    <a:ahLst/>
                    <a:cxnLst>
                      <a:cxn ang="0">
                        <a:pos x="connsiteX0" y="connsiteY0"/>
                      </a:cxn>
                      <a:cxn ang="0">
                        <a:pos x="connsiteX1" y="connsiteY1"/>
                      </a:cxn>
                      <a:cxn ang="0">
                        <a:pos x="connsiteX2" y="connsiteY2"/>
                      </a:cxn>
                    </a:cxnLst>
                    <a:rect l="l" t="t" r="r" b="b"/>
                    <a:pathLst>
                      <a:path w="185980" h="852407">
                        <a:moveTo>
                          <a:pt x="185980" y="852407"/>
                        </a:moveTo>
                        <a:cubicBezTo>
                          <a:pt x="123987" y="830451"/>
                          <a:pt x="61994" y="808495"/>
                          <a:pt x="30997" y="666427"/>
                        </a:cubicBezTo>
                        <a:cubicBezTo>
                          <a:pt x="0" y="524359"/>
                          <a:pt x="0" y="0"/>
                          <a:pt x="0"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Freeform 77"/>
                  <p:cNvSpPr/>
                  <p:nvPr/>
                </p:nvSpPr>
                <p:spPr>
                  <a:xfrm>
                    <a:off x="3516930" y="2169763"/>
                    <a:ext cx="357646" cy="945396"/>
                  </a:xfrm>
                  <a:custGeom>
                    <a:avLst/>
                    <a:gdLst>
                      <a:gd name="connsiteX0" fmla="*/ 357646 w 357646"/>
                      <a:gd name="connsiteY0" fmla="*/ 945396 h 945396"/>
                      <a:gd name="connsiteX1" fmla="*/ 47680 w 357646"/>
                      <a:gd name="connsiteY1" fmla="*/ 681925 h 945396"/>
                      <a:gd name="connsiteX2" fmla="*/ 1185 w 357646"/>
                      <a:gd name="connsiteY2" fmla="*/ 0 h 945396"/>
                    </a:gdLst>
                    <a:ahLst/>
                    <a:cxnLst>
                      <a:cxn ang="0">
                        <a:pos x="connsiteX0" y="connsiteY0"/>
                      </a:cxn>
                      <a:cxn ang="0">
                        <a:pos x="connsiteX1" y="connsiteY1"/>
                      </a:cxn>
                      <a:cxn ang="0">
                        <a:pos x="connsiteX2" y="connsiteY2"/>
                      </a:cxn>
                    </a:cxnLst>
                    <a:rect l="l" t="t" r="r" b="b"/>
                    <a:pathLst>
                      <a:path w="357646" h="945396">
                        <a:moveTo>
                          <a:pt x="357646" y="945396"/>
                        </a:moveTo>
                        <a:cubicBezTo>
                          <a:pt x="232368" y="892443"/>
                          <a:pt x="107090" y="839491"/>
                          <a:pt x="47680" y="681925"/>
                        </a:cubicBezTo>
                        <a:cubicBezTo>
                          <a:pt x="-11730" y="524359"/>
                          <a:pt x="1185" y="0"/>
                          <a:pt x="1185" y="0"/>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cxnSp>
            <p:nvCxnSpPr>
              <p:cNvPr id="70" name="Straight Arrow Connector 69"/>
              <p:cNvCxnSpPr/>
              <p:nvPr/>
            </p:nvCxnSpPr>
            <p:spPr>
              <a:xfrm flipV="1">
                <a:off x="6622850" y="3485740"/>
                <a:ext cx="654250" cy="2084"/>
              </a:xfrm>
              <a:prstGeom prst="straightConnector1">
                <a:avLst/>
              </a:prstGeom>
              <a:ln>
                <a:solidFill>
                  <a:srgbClr val="FF0000"/>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a:off x="6950075" y="3156346"/>
                <a:ext cx="139190" cy="369332"/>
              </a:xfrm>
              <a:prstGeom prst="rect">
                <a:avLst/>
              </a:prstGeom>
              <a:noFill/>
            </p:spPr>
            <p:txBody>
              <a:bodyPr wrap="square" rtlCol="0">
                <a:spAutoFit/>
              </a:bodyPr>
              <a:lstStyle/>
              <a:p>
                <a:r>
                  <a:rPr lang="en-US" smtClean="0"/>
                  <a:t>v</a:t>
                </a:r>
                <a:endParaRPr lang="en-US"/>
              </a:p>
            </p:txBody>
          </p:sp>
          <p:sp>
            <p:nvSpPr>
              <p:cNvPr id="69" name="Oval 68"/>
              <p:cNvSpPr/>
              <p:nvPr/>
            </p:nvSpPr>
            <p:spPr>
              <a:xfrm>
                <a:off x="6018651" y="3319347"/>
                <a:ext cx="604199" cy="366544"/>
              </a:xfrm>
              <a:prstGeom prst="ellipse">
                <a:avLst/>
              </a:prstGeom>
              <a:gradFill>
                <a:gsLst>
                  <a:gs pos="0">
                    <a:schemeClr val="accent1">
                      <a:tint val="100000"/>
                      <a:shade val="100000"/>
                      <a:satMod val="130000"/>
                      <a:alpha val="46000"/>
                    </a:schemeClr>
                  </a:gs>
                  <a:gs pos="100000">
                    <a:schemeClr val="accent1">
                      <a:tint val="50000"/>
                      <a:shade val="100000"/>
                      <a:satMod val="350000"/>
                    </a:schemeClr>
                  </a:gs>
                </a:gsLst>
              </a:gra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4" name="Freeform 13"/>
            <p:cNvSpPr/>
            <p:nvPr/>
          </p:nvSpPr>
          <p:spPr>
            <a:xfrm>
              <a:off x="4448015" y="2376548"/>
              <a:ext cx="1053885" cy="511825"/>
            </a:xfrm>
            <a:custGeom>
              <a:avLst/>
              <a:gdLst>
                <a:gd name="connsiteX0" fmla="*/ 0 w 1053885"/>
                <a:gd name="connsiteY0" fmla="*/ 4474 h 612352"/>
                <a:gd name="connsiteX1" fmla="*/ 371960 w 1053885"/>
                <a:gd name="connsiteY1" fmla="*/ 4474 h 612352"/>
                <a:gd name="connsiteX2" fmla="*/ 619933 w 1053885"/>
                <a:gd name="connsiteY2" fmla="*/ 50969 h 612352"/>
                <a:gd name="connsiteX3" fmla="*/ 650929 w 1053885"/>
                <a:gd name="connsiteY3" fmla="*/ 205952 h 612352"/>
                <a:gd name="connsiteX4" fmla="*/ 666428 w 1053885"/>
                <a:gd name="connsiteY4" fmla="*/ 438426 h 612352"/>
                <a:gd name="connsiteX5" fmla="*/ 666428 w 1053885"/>
                <a:gd name="connsiteY5" fmla="*/ 562413 h 612352"/>
                <a:gd name="connsiteX6" fmla="*/ 743919 w 1053885"/>
                <a:gd name="connsiteY6" fmla="*/ 608908 h 612352"/>
                <a:gd name="connsiteX7" fmla="*/ 1053885 w 1053885"/>
                <a:gd name="connsiteY7" fmla="*/ 608908 h 612352"/>
                <a:gd name="connsiteX0" fmla="*/ 0 w 1053885"/>
                <a:gd name="connsiteY0" fmla="*/ 5110 h 612988"/>
                <a:gd name="connsiteX1" fmla="*/ 371960 w 1053885"/>
                <a:gd name="connsiteY1" fmla="*/ 5110 h 612988"/>
                <a:gd name="connsiteX2" fmla="*/ 637862 w 1053885"/>
                <a:gd name="connsiteY2" fmla="*/ 60569 h 612988"/>
                <a:gd name="connsiteX3" fmla="*/ 650929 w 1053885"/>
                <a:gd name="connsiteY3" fmla="*/ 206588 h 612988"/>
                <a:gd name="connsiteX4" fmla="*/ 666428 w 1053885"/>
                <a:gd name="connsiteY4" fmla="*/ 439062 h 612988"/>
                <a:gd name="connsiteX5" fmla="*/ 666428 w 1053885"/>
                <a:gd name="connsiteY5" fmla="*/ 563049 h 612988"/>
                <a:gd name="connsiteX6" fmla="*/ 743919 w 1053885"/>
                <a:gd name="connsiteY6" fmla="*/ 609544 h 612988"/>
                <a:gd name="connsiteX7" fmla="*/ 1053885 w 1053885"/>
                <a:gd name="connsiteY7" fmla="*/ 609544 h 612988"/>
                <a:gd name="connsiteX0" fmla="*/ 0 w 1053885"/>
                <a:gd name="connsiteY0" fmla="*/ 5110 h 612988"/>
                <a:gd name="connsiteX1" fmla="*/ 371960 w 1053885"/>
                <a:gd name="connsiteY1" fmla="*/ 5110 h 612988"/>
                <a:gd name="connsiteX2" fmla="*/ 637862 w 1053885"/>
                <a:gd name="connsiteY2" fmla="*/ 60569 h 612988"/>
                <a:gd name="connsiteX3" fmla="*/ 650929 w 1053885"/>
                <a:gd name="connsiteY3" fmla="*/ 206588 h 612988"/>
                <a:gd name="connsiteX4" fmla="*/ 657463 w 1053885"/>
                <a:gd name="connsiteY4" fmla="*/ 448027 h 612988"/>
                <a:gd name="connsiteX5" fmla="*/ 666428 w 1053885"/>
                <a:gd name="connsiteY5" fmla="*/ 563049 h 612988"/>
                <a:gd name="connsiteX6" fmla="*/ 743919 w 1053885"/>
                <a:gd name="connsiteY6" fmla="*/ 609544 h 612988"/>
                <a:gd name="connsiteX7" fmla="*/ 1053885 w 1053885"/>
                <a:gd name="connsiteY7" fmla="*/ 609544 h 612988"/>
                <a:gd name="connsiteX0" fmla="*/ 0 w 1053885"/>
                <a:gd name="connsiteY0" fmla="*/ 5110 h 612988"/>
                <a:gd name="connsiteX1" fmla="*/ 371960 w 1053885"/>
                <a:gd name="connsiteY1" fmla="*/ 5110 h 612988"/>
                <a:gd name="connsiteX2" fmla="*/ 637862 w 1053885"/>
                <a:gd name="connsiteY2" fmla="*/ 60569 h 612988"/>
                <a:gd name="connsiteX3" fmla="*/ 658549 w 1053885"/>
                <a:gd name="connsiteY3" fmla="*/ 218018 h 612988"/>
                <a:gd name="connsiteX4" fmla="*/ 657463 w 1053885"/>
                <a:gd name="connsiteY4" fmla="*/ 448027 h 612988"/>
                <a:gd name="connsiteX5" fmla="*/ 666428 w 1053885"/>
                <a:gd name="connsiteY5" fmla="*/ 563049 h 612988"/>
                <a:gd name="connsiteX6" fmla="*/ 743919 w 1053885"/>
                <a:gd name="connsiteY6" fmla="*/ 609544 h 612988"/>
                <a:gd name="connsiteX7" fmla="*/ 1053885 w 1053885"/>
                <a:gd name="connsiteY7" fmla="*/ 609544 h 612988"/>
                <a:gd name="connsiteX0" fmla="*/ 0 w 1053885"/>
                <a:gd name="connsiteY0" fmla="*/ 5110 h 612988"/>
                <a:gd name="connsiteX1" fmla="*/ 371960 w 1053885"/>
                <a:gd name="connsiteY1" fmla="*/ 5110 h 612988"/>
                <a:gd name="connsiteX2" fmla="*/ 637862 w 1053885"/>
                <a:gd name="connsiteY2" fmla="*/ 60569 h 612988"/>
                <a:gd name="connsiteX3" fmla="*/ 658549 w 1053885"/>
                <a:gd name="connsiteY3" fmla="*/ 218018 h 612988"/>
                <a:gd name="connsiteX4" fmla="*/ 657463 w 1053885"/>
                <a:gd name="connsiteY4" fmla="*/ 448027 h 612988"/>
                <a:gd name="connsiteX5" fmla="*/ 666428 w 1053885"/>
                <a:gd name="connsiteY5" fmla="*/ 563049 h 612988"/>
                <a:gd name="connsiteX6" fmla="*/ 743919 w 1053885"/>
                <a:gd name="connsiteY6" fmla="*/ 609544 h 612988"/>
                <a:gd name="connsiteX7" fmla="*/ 1053885 w 1053885"/>
                <a:gd name="connsiteY7" fmla="*/ 609544 h 612988"/>
                <a:gd name="connsiteX0" fmla="*/ 0 w 1053885"/>
                <a:gd name="connsiteY0" fmla="*/ 3773 h 611651"/>
                <a:gd name="connsiteX1" fmla="*/ 371960 w 1053885"/>
                <a:gd name="connsiteY1" fmla="*/ 3773 h 611651"/>
                <a:gd name="connsiteX2" fmla="*/ 618812 w 1053885"/>
                <a:gd name="connsiteY2" fmla="*/ 40182 h 611651"/>
                <a:gd name="connsiteX3" fmla="*/ 658549 w 1053885"/>
                <a:gd name="connsiteY3" fmla="*/ 216681 h 611651"/>
                <a:gd name="connsiteX4" fmla="*/ 657463 w 1053885"/>
                <a:gd name="connsiteY4" fmla="*/ 446690 h 611651"/>
                <a:gd name="connsiteX5" fmla="*/ 666428 w 1053885"/>
                <a:gd name="connsiteY5" fmla="*/ 561712 h 611651"/>
                <a:gd name="connsiteX6" fmla="*/ 743919 w 1053885"/>
                <a:gd name="connsiteY6" fmla="*/ 608207 h 611651"/>
                <a:gd name="connsiteX7" fmla="*/ 1053885 w 1053885"/>
                <a:gd name="connsiteY7" fmla="*/ 608207 h 611651"/>
                <a:gd name="connsiteX0" fmla="*/ 0 w 1053885"/>
                <a:gd name="connsiteY0" fmla="*/ 2099 h 609977"/>
                <a:gd name="connsiteX1" fmla="*/ 368150 w 1053885"/>
                <a:gd name="connsiteY1" fmla="*/ 5909 h 609977"/>
                <a:gd name="connsiteX2" fmla="*/ 618812 w 1053885"/>
                <a:gd name="connsiteY2" fmla="*/ 38508 h 609977"/>
                <a:gd name="connsiteX3" fmla="*/ 658549 w 1053885"/>
                <a:gd name="connsiteY3" fmla="*/ 215007 h 609977"/>
                <a:gd name="connsiteX4" fmla="*/ 657463 w 1053885"/>
                <a:gd name="connsiteY4" fmla="*/ 445016 h 609977"/>
                <a:gd name="connsiteX5" fmla="*/ 666428 w 1053885"/>
                <a:gd name="connsiteY5" fmla="*/ 560038 h 609977"/>
                <a:gd name="connsiteX6" fmla="*/ 743919 w 1053885"/>
                <a:gd name="connsiteY6" fmla="*/ 606533 h 609977"/>
                <a:gd name="connsiteX7" fmla="*/ 1053885 w 1053885"/>
                <a:gd name="connsiteY7" fmla="*/ 606533 h 609977"/>
                <a:gd name="connsiteX0" fmla="*/ 0 w 1053885"/>
                <a:gd name="connsiteY0" fmla="*/ 1357 h 609235"/>
                <a:gd name="connsiteX1" fmla="*/ 368150 w 1053885"/>
                <a:gd name="connsiteY1" fmla="*/ 5167 h 609235"/>
                <a:gd name="connsiteX2" fmla="*/ 618812 w 1053885"/>
                <a:gd name="connsiteY2" fmla="*/ 37766 h 609235"/>
                <a:gd name="connsiteX3" fmla="*/ 658549 w 1053885"/>
                <a:gd name="connsiteY3" fmla="*/ 214265 h 609235"/>
                <a:gd name="connsiteX4" fmla="*/ 657463 w 1053885"/>
                <a:gd name="connsiteY4" fmla="*/ 444274 h 609235"/>
                <a:gd name="connsiteX5" fmla="*/ 666428 w 1053885"/>
                <a:gd name="connsiteY5" fmla="*/ 559296 h 609235"/>
                <a:gd name="connsiteX6" fmla="*/ 743919 w 1053885"/>
                <a:gd name="connsiteY6" fmla="*/ 605791 h 609235"/>
                <a:gd name="connsiteX7" fmla="*/ 1053885 w 1053885"/>
                <a:gd name="connsiteY7" fmla="*/ 605791 h 609235"/>
                <a:gd name="connsiteX0" fmla="*/ 0 w 1053885"/>
                <a:gd name="connsiteY0" fmla="*/ 1357 h 612274"/>
                <a:gd name="connsiteX1" fmla="*/ 368150 w 1053885"/>
                <a:gd name="connsiteY1" fmla="*/ 5167 h 612274"/>
                <a:gd name="connsiteX2" fmla="*/ 618812 w 1053885"/>
                <a:gd name="connsiteY2" fmla="*/ 37766 h 612274"/>
                <a:gd name="connsiteX3" fmla="*/ 658549 w 1053885"/>
                <a:gd name="connsiteY3" fmla="*/ 214265 h 612274"/>
                <a:gd name="connsiteX4" fmla="*/ 657463 w 1053885"/>
                <a:gd name="connsiteY4" fmla="*/ 444274 h 612274"/>
                <a:gd name="connsiteX5" fmla="*/ 666428 w 1053885"/>
                <a:gd name="connsiteY5" fmla="*/ 559296 h 612274"/>
                <a:gd name="connsiteX6" fmla="*/ 793449 w 1053885"/>
                <a:gd name="connsiteY6" fmla="*/ 609601 h 612274"/>
                <a:gd name="connsiteX7" fmla="*/ 1053885 w 1053885"/>
                <a:gd name="connsiteY7" fmla="*/ 605791 h 612274"/>
                <a:gd name="connsiteX0" fmla="*/ 0 w 1053885"/>
                <a:gd name="connsiteY0" fmla="*/ 1357 h 609604"/>
                <a:gd name="connsiteX1" fmla="*/ 368150 w 1053885"/>
                <a:gd name="connsiteY1" fmla="*/ 5167 h 609604"/>
                <a:gd name="connsiteX2" fmla="*/ 618812 w 1053885"/>
                <a:gd name="connsiteY2" fmla="*/ 37766 h 609604"/>
                <a:gd name="connsiteX3" fmla="*/ 658549 w 1053885"/>
                <a:gd name="connsiteY3" fmla="*/ 214265 h 609604"/>
                <a:gd name="connsiteX4" fmla="*/ 657463 w 1053885"/>
                <a:gd name="connsiteY4" fmla="*/ 444274 h 609604"/>
                <a:gd name="connsiteX5" fmla="*/ 666428 w 1053885"/>
                <a:gd name="connsiteY5" fmla="*/ 559296 h 609604"/>
                <a:gd name="connsiteX6" fmla="*/ 793449 w 1053885"/>
                <a:gd name="connsiteY6" fmla="*/ 609601 h 609604"/>
                <a:gd name="connsiteX7" fmla="*/ 1053885 w 1053885"/>
                <a:gd name="connsiteY7" fmla="*/ 605791 h 609604"/>
                <a:gd name="connsiteX0" fmla="*/ 0 w 1053885"/>
                <a:gd name="connsiteY0" fmla="*/ 1357 h 611480"/>
                <a:gd name="connsiteX1" fmla="*/ 368150 w 1053885"/>
                <a:gd name="connsiteY1" fmla="*/ 5167 h 611480"/>
                <a:gd name="connsiteX2" fmla="*/ 618812 w 1053885"/>
                <a:gd name="connsiteY2" fmla="*/ 37766 h 611480"/>
                <a:gd name="connsiteX3" fmla="*/ 658549 w 1053885"/>
                <a:gd name="connsiteY3" fmla="*/ 214265 h 611480"/>
                <a:gd name="connsiteX4" fmla="*/ 657463 w 1053885"/>
                <a:gd name="connsiteY4" fmla="*/ 444274 h 611480"/>
                <a:gd name="connsiteX5" fmla="*/ 677858 w 1053885"/>
                <a:gd name="connsiteY5" fmla="*/ 570726 h 611480"/>
                <a:gd name="connsiteX6" fmla="*/ 793449 w 1053885"/>
                <a:gd name="connsiteY6" fmla="*/ 609601 h 611480"/>
                <a:gd name="connsiteX7" fmla="*/ 1053885 w 1053885"/>
                <a:gd name="connsiteY7" fmla="*/ 605791 h 61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3885" h="611480">
                  <a:moveTo>
                    <a:pt x="0" y="1357"/>
                  </a:moveTo>
                  <a:cubicBezTo>
                    <a:pt x="134319" y="-2518"/>
                    <a:pt x="238345" y="2909"/>
                    <a:pt x="368150" y="5167"/>
                  </a:cubicBezTo>
                  <a:cubicBezTo>
                    <a:pt x="497955" y="7425"/>
                    <a:pt x="570412" y="2916"/>
                    <a:pt x="618812" y="37766"/>
                  </a:cubicBezTo>
                  <a:cubicBezTo>
                    <a:pt x="667212" y="72616"/>
                    <a:pt x="652107" y="146514"/>
                    <a:pt x="658549" y="214265"/>
                  </a:cubicBezTo>
                  <a:cubicBezTo>
                    <a:pt x="664991" y="282016"/>
                    <a:pt x="654245" y="384864"/>
                    <a:pt x="657463" y="444274"/>
                  </a:cubicBezTo>
                  <a:cubicBezTo>
                    <a:pt x="660681" y="503684"/>
                    <a:pt x="655194" y="543171"/>
                    <a:pt x="677858" y="570726"/>
                  </a:cubicBezTo>
                  <a:cubicBezTo>
                    <a:pt x="700522" y="598281"/>
                    <a:pt x="730778" y="603757"/>
                    <a:pt x="793449" y="609601"/>
                  </a:cubicBezTo>
                  <a:cubicBezTo>
                    <a:pt x="856120" y="615445"/>
                    <a:pt x="1053885" y="605791"/>
                    <a:pt x="1053885" y="605791"/>
                  </a:cubicBezTo>
                </a:path>
              </a:pathLst>
            </a:custGeom>
            <a:noFill/>
            <a:ln w="25400">
              <a:solidFill>
                <a:srgbClr val="FF0000"/>
              </a:solidFill>
              <a:headEnd type="none" w="med" len="med"/>
              <a:tailEnd type="arrow"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 name="Freeform 100"/>
            <p:cNvSpPr/>
            <p:nvPr/>
          </p:nvSpPr>
          <p:spPr>
            <a:xfrm flipV="1">
              <a:off x="4471160" y="4157165"/>
              <a:ext cx="1053885" cy="511825"/>
            </a:xfrm>
            <a:custGeom>
              <a:avLst/>
              <a:gdLst>
                <a:gd name="connsiteX0" fmla="*/ 0 w 1053885"/>
                <a:gd name="connsiteY0" fmla="*/ 4474 h 612352"/>
                <a:gd name="connsiteX1" fmla="*/ 371960 w 1053885"/>
                <a:gd name="connsiteY1" fmla="*/ 4474 h 612352"/>
                <a:gd name="connsiteX2" fmla="*/ 619933 w 1053885"/>
                <a:gd name="connsiteY2" fmla="*/ 50969 h 612352"/>
                <a:gd name="connsiteX3" fmla="*/ 650929 w 1053885"/>
                <a:gd name="connsiteY3" fmla="*/ 205952 h 612352"/>
                <a:gd name="connsiteX4" fmla="*/ 666428 w 1053885"/>
                <a:gd name="connsiteY4" fmla="*/ 438426 h 612352"/>
                <a:gd name="connsiteX5" fmla="*/ 666428 w 1053885"/>
                <a:gd name="connsiteY5" fmla="*/ 562413 h 612352"/>
                <a:gd name="connsiteX6" fmla="*/ 743919 w 1053885"/>
                <a:gd name="connsiteY6" fmla="*/ 608908 h 612352"/>
                <a:gd name="connsiteX7" fmla="*/ 1053885 w 1053885"/>
                <a:gd name="connsiteY7" fmla="*/ 608908 h 612352"/>
                <a:gd name="connsiteX0" fmla="*/ 0 w 1053885"/>
                <a:gd name="connsiteY0" fmla="*/ 5110 h 612988"/>
                <a:gd name="connsiteX1" fmla="*/ 371960 w 1053885"/>
                <a:gd name="connsiteY1" fmla="*/ 5110 h 612988"/>
                <a:gd name="connsiteX2" fmla="*/ 637862 w 1053885"/>
                <a:gd name="connsiteY2" fmla="*/ 60569 h 612988"/>
                <a:gd name="connsiteX3" fmla="*/ 650929 w 1053885"/>
                <a:gd name="connsiteY3" fmla="*/ 206588 h 612988"/>
                <a:gd name="connsiteX4" fmla="*/ 666428 w 1053885"/>
                <a:gd name="connsiteY4" fmla="*/ 439062 h 612988"/>
                <a:gd name="connsiteX5" fmla="*/ 666428 w 1053885"/>
                <a:gd name="connsiteY5" fmla="*/ 563049 h 612988"/>
                <a:gd name="connsiteX6" fmla="*/ 743919 w 1053885"/>
                <a:gd name="connsiteY6" fmla="*/ 609544 h 612988"/>
                <a:gd name="connsiteX7" fmla="*/ 1053885 w 1053885"/>
                <a:gd name="connsiteY7" fmla="*/ 609544 h 612988"/>
                <a:gd name="connsiteX0" fmla="*/ 0 w 1053885"/>
                <a:gd name="connsiteY0" fmla="*/ 5110 h 612988"/>
                <a:gd name="connsiteX1" fmla="*/ 371960 w 1053885"/>
                <a:gd name="connsiteY1" fmla="*/ 5110 h 612988"/>
                <a:gd name="connsiteX2" fmla="*/ 637862 w 1053885"/>
                <a:gd name="connsiteY2" fmla="*/ 60569 h 612988"/>
                <a:gd name="connsiteX3" fmla="*/ 650929 w 1053885"/>
                <a:gd name="connsiteY3" fmla="*/ 206588 h 612988"/>
                <a:gd name="connsiteX4" fmla="*/ 657463 w 1053885"/>
                <a:gd name="connsiteY4" fmla="*/ 448027 h 612988"/>
                <a:gd name="connsiteX5" fmla="*/ 666428 w 1053885"/>
                <a:gd name="connsiteY5" fmla="*/ 563049 h 612988"/>
                <a:gd name="connsiteX6" fmla="*/ 743919 w 1053885"/>
                <a:gd name="connsiteY6" fmla="*/ 609544 h 612988"/>
                <a:gd name="connsiteX7" fmla="*/ 1053885 w 1053885"/>
                <a:gd name="connsiteY7" fmla="*/ 609544 h 612988"/>
                <a:gd name="connsiteX0" fmla="*/ 0 w 1053885"/>
                <a:gd name="connsiteY0" fmla="*/ 5110 h 612988"/>
                <a:gd name="connsiteX1" fmla="*/ 371960 w 1053885"/>
                <a:gd name="connsiteY1" fmla="*/ 5110 h 612988"/>
                <a:gd name="connsiteX2" fmla="*/ 637862 w 1053885"/>
                <a:gd name="connsiteY2" fmla="*/ 60569 h 612988"/>
                <a:gd name="connsiteX3" fmla="*/ 658549 w 1053885"/>
                <a:gd name="connsiteY3" fmla="*/ 218018 h 612988"/>
                <a:gd name="connsiteX4" fmla="*/ 657463 w 1053885"/>
                <a:gd name="connsiteY4" fmla="*/ 448027 h 612988"/>
                <a:gd name="connsiteX5" fmla="*/ 666428 w 1053885"/>
                <a:gd name="connsiteY5" fmla="*/ 563049 h 612988"/>
                <a:gd name="connsiteX6" fmla="*/ 743919 w 1053885"/>
                <a:gd name="connsiteY6" fmla="*/ 609544 h 612988"/>
                <a:gd name="connsiteX7" fmla="*/ 1053885 w 1053885"/>
                <a:gd name="connsiteY7" fmla="*/ 609544 h 612988"/>
                <a:gd name="connsiteX0" fmla="*/ 0 w 1053885"/>
                <a:gd name="connsiteY0" fmla="*/ 5110 h 612988"/>
                <a:gd name="connsiteX1" fmla="*/ 371960 w 1053885"/>
                <a:gd name="connsiteY1" fmla="*/ 5110 h 612988"/>
                <a:gd name="connsiteX2" fmla="*/ 637862 w 1053885"/>
                <a:gd name="connsiteY2" fmla="*/ 60569 h 612988"/>
                <a:gd name="connsiteX3" fmla="*/ 658549 w 1053885"/>
                <a:gd name="connsiteY3" fmla="*/ 218018 h 612988"/>
                <a:gd name="connsiteX4" fmla="*/ 657463 w 1053885"/>
                <a:gd name="connsiteY4" fmla="*/ 448027 h 612988"/>
                <a:gd name="connsiteX5" fmla="*/ 666428 w 1053885"/>
                <a:gd name="connsiteY5" fmla="*/ 563049 h 612988"/>
                <a:gd name="connsiteX6" fmla="*/ 743919 w 1053885"/>
                <a:gd name="connsiteY6" fmla="*/ 609544 h 612988"/>
                <a:gd name="connsiteX7" fmla="*/ 1053885 w 1053885"/>
                <a:gd name="connsiteY7" fmla="*/ 609544 h 612988"/>
                <a:gd name="connsiteX0" fmla="*/ 0 w 1053885"/>
                <a:gd name="connsiteY0" fmla="*/ 3773 h 611651"/>
                <a:gd name="connsiteX1" fmla="*/ 371960 w 1053885"/>
                <a:gd name="connsiteY1" fmla="*/ 3773 h 611651"/>
                <a:gd name="connsiteX2" fmla="*/ 618812 w 1053885"/>
                <a:gd name="connsiteY2" fmla="*/ 40182 h 611651"/>
                <a:gd name="connsiteX3" fmla="*/ 658549 w 1053885"/>
                <a:gd name="connsiteY3" fmla="*/ 216681 h 611651"/>
                <a:gd name="connsiteX4" fmla="*/ 657463 w 1053885"/>
                <a:gd name="connsiteY4" fmla="*/ 446690 h 611651"/>
                <a:gd name="connsiteX5" fmla="*/ 666428 w 1053885"/>
                <a:gd name="connsiteY5" fmla="*/ 561712 h 611651"/>
                <a:gd name="connsiteX6" fmla="*/ 743919 w 1053885"/>
                <a:gd name="connsiteY6" fmla="*/ 608207 h 611651"/>
                <a:gd name="connsiteX7" fmla="*/ 1053885 w 1053885"/>
                <a:gd name="connsiteY7" fmla="*/ 608207 h 611651"/>
                <a:gd name="connsiteX0" fmla="*/ 0 w 1053885"/>
                <a:gd name="connsiteY0" fmla="*/ 2099 h 609977"/>
                <a:gd name="connsiteX1" fmla="*/ 368150 w 1053885"/>
                <a:gd name="connsiteY1" fmla="*/ 5909 h 609977"/>
                <a:gd name="connsiteX2" fmla="*/ 618812 w 1053885"/>
                <a:gd name="connsiteY2" fmla="*/ 38508 h 609977"/>
                <a:gd name="connsiteX3" fmla="*/ 658549 w 1053885"/>
                <a:gd name="connsiteY3" fmla="*/ 215007 h 609977"/>
                <a:gd name="connsiteX4" fmla="*/ 657463 w 1053885"/>
                <a:gd name="connsiteY4" fmla="*/ 445016 h 609977"/>
                <a:gd name="connsiteX5" fmla="*/ 666428 w 1053885"/>
                <a:gd name="connsiteY5" fmla="*/ 560038 h 609977"/>
                <a:gd name="connsiteX6" fmla="*/ 743919 w 1053885"/>
                <a:gd name="connsiteY6" fmla="*/ 606533 h 609977"/>
                <a:gd name="connsiteX7" fmla="*/ 1053885 w 1053885"/>
                <a:gd name="connsiteY7" fmla="*/ 606533 h 609977"/>
                <a:gd name="connsiteX0" fmla="*/ 0 w 1053885"/>
                <a:gd name="connsiteY0" fmla="*/ 1357 h 609235"/>
                <a:gd name="connsiteX1" fmla="*/ 368150 w 1053885"/>
                <a:gd name="connsiteY1" fmla="*/ 5167 h 609235"/>
                <a:gd name="connsiteX2" fmla="*/ 618812 w 1053885"/>
                <a:gd name="connsiteY2" fmla="*/ 37766 h 609235"/>
                <a:gd name="connsiteX3" fmla="*/ 658549 w 1053885"/>
                <a:gd name="connsiteY3" fmla="*/ 214265 h 609235"/>
                <a:gd name="connsiteX4" fmla="*/ 657463 w 1053885"/>
                <a:gd name="connsiteY4" fmla="*/ 444274 h 609235"/>
                <a:gd name="connsiteX5" fmla="*/ 666428 w 1053885"/>
                <a:gd name="connsiteY5" fmla="*/ 559296 h 609235"/>
                <a:gd name="connsiteX6" fmla="*/ 743919 w 1053885"/>
                <a:gd name="connsiteY6" fmla="*/ 605791 h 609235"/>
                <a:gd name="connsiteX7" fmla="*/ 1053885 w 1053885"/>
                <a:gd name="connsiteY7" fmla="*/ 605791 h 609235"/>
                <a:gd name="connsiteX0" fmla="*/ 0 w 1053885"/>
                <a:gd name="connsiteY0" fmla="*/ 1357 h 612274"/>
                <a:gd name="connsiteX1" fmla="*/ 368150 w 1053885"/>
                <a:gd name="connsiteY1" fmla="*/ 5167 h 612274"/>
                <a:gd name="connsiteX2" fmla="*/ 618812 w 1053885"/>
                <a:gd name="connsiteY2" fmla="*/ 37766 h 612274"/>
                <a:gd name="connsiteX3" fmla="*/ 658549 w 1053885"/>
                <a:gd name="connsiteY3" fmla="*/ 214265 h 612274"/>
                <a:gd name="connsiteX4" fmla="*/ 657463 w 1053885"/>
                <a:gd name="connsiteY4" fmla="*/ 444274 h 612274"/>
                <a:gd name="connsiteX5" fmla="*/ 666428 w 1053885"/>
                <a:gd name="connsiteY5" fmla="*/ 559296 h 612274"/>
                <a:gd name="connsiteX6" fmla="*/ 793449 w 1053885"/>
                <a:gd name="connsiteY6" fmla="*/ 609601 h 612274"/>
                <a:gd name="connsiteX7" fmla="*/ 1053885 w 1053885"/>
                <a:gd name="connsiteY7" fmla="*/ 605791 h 612274"/>
                <a:gd name="connsiteX0" fmla="*/ 0 w 1053885"/>
                <a:gd name="connsiteY0" fmla="*/ 1357 h 609604"/>
                <a:gd name="connsiteX1" fmla="*/ 368150 w 1053885"/>
                <a:gd name="connsiteY1" fmla="*/ 5167 h 609604"/>
                <a:gd name="connsiteX2" fmla="*/ 618812 w 1053885"/>
                <a:gd name="connsiteY2" fmla="*/ 37766 h 609604"/>
                <a:gd name="connsiteX3" fmla="*/ 658549 w 1053885"/>
                <a:gd name="connsiteY3" fmla="*/ 214265 h 609604"/>
                <a:gd name="connsiteX4" fmla="*/ 657463 w 1053885"/>
                <a:gd name="connsiteY4" fmla="*/ 444274 h 609604"/>
                <a:gd name="connsiteX5" fmla="*/ 666428 w 1053885"/>
                <a:gd name="connsiteY5" fmla="*/ 559296 h 609604"/>
                <a:gd name="connsiteX6" fmla="*/ 793449 w 1053885"/>
                <a:gd name="connsiteY6" fmla="*/ 609601 h 609604"/>
                <a:gd name="connsiteX7" fmla="*/ 1053885 w 1053885"/>
                <a:gd name="connsiteY7" fmla="*/ 605791 h 609604"/>
                <a:gd name="connsiteX0" fmla="*/ 0 w 1053885"/>
                <a:gd name="connsiteY0" fmla="*/ 1357 h 611480"/>
                <a:gd name="connsiteX1" fmla="*/ 368150 w 1053885"/>
                <a:gd name="connsiteY1" fmla="*/ 5167 h 611480"/>
                <a:gd name="connsiteX2" fmla="*/ 618812 w 1053885"/>
                <a:gd name="connsiteY2" fmla="*/ 37766 h 611480"/>
                <a:gd name="connsiteX3" fmla="*/ 658549 w 1053885"/>
                <a:gd name="connsiteY3" fmla="*/ 214265 h 611480"/>
                <a:gd name="connsiteX4" fmla="*/ 657463 w 1053885"/>
                <a:gd name="connsiteY4" fmla="*/ 444274 h 611480"/>
                <a:gd name="connsiteX5" fmla="*/ 677858 w 1053885"/>
                <a:gd name="connsiteY5" fmla="*/ 570726 h 611480"/>
                <a:gd name="connsiteX6" fmla="*/ 793449 w 1053885"/>
                <a:gd name="connsiteY6" fmla="*/ 609601 h 611480"/>
                <a:gd name="connsiteX7" fmla="*/ 1053885 w 1053885"/>
                <a:gd name="connsiteY7" fmla="*/ 605791 h 611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3885" h="611480">
                  <a:moveTo>
                    <a:pt x="0" y="1357"/>
                  </a:moveTo>
                  <a:cubicBezTo>
                    <a:pt x="134319" y="-2518"/>
                    <a:pt x="238345" y="2909"/>
                    <a:pt x="368150" y="5167"/>
                  </a:cubicBezTo>
                  <a:cubicBezTo>
                    <a:pt x="497955" y="7425"/>
                    <a:pt x="570412" y="2916"/>
                    <a:pt x="618812" y="37766"/>
                  </a:cubicBezTo>
                  <a:cubicBezTo>
                    <a:pt x="667212" y="72616"/>
                    <a:pt x="652107" y="146514"/>
                    <a:pt x="658549" y="214265"/>
                  </a:cubicBezTo>
                  <a:cubicBezTo>
                    <a:pt x="664991" y="282016"/>
                    <a:pt x="654245" y="384864"/>
                    <a:pt x="657463" y="444274"/>
                  </a:cubicBezTo>
                  <a:cubicBezTo>
                    <a:pt x="660681" y="503684"/>
                    <a:pt x="655194" y="543171"/>
                    <a:pt x="677858" y="570726"/>
                  </a:cubicBezTo>
                  <a:cubicBezTo>
                    <a:pt x="700522" y="598281"/>
                    <a:pt x="730778" y="603757"/>
                    <a:pt x="793449" y="609601"/>
                  </a:cubicBezTo>
                  <a:cubicBezTo>
                    <a:pt x="856120" y="615445"/>
                    <a:pt x="1053885" y="605791"/>
                    <a:pt x="1053885" y="605791"/>
                  </a:cubicBezTo>
                </a:path>
              </a:pathLst>
            </a:custGeom>
            <a:noFill/>
            <a:ln w="25400">
              <a:solidFill>
                <a:srgbClr val="FF0000"/>
              </a:solidFill>
              <a:headEnd type="none" w="med" len="med"/>
              <a:tailEnd type="arrow"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14" name="Group 113"/>
          <p:cNvGrpSpPr/>
          <p:nvPr/>
        </p:nvGrpSpPr>
        <p:grpSpPr>
          <a:xfrm>
            <a:off x="4316690" y="2527632"/>
            <a:ext cx="841787" cy="1977717"/>
            <a:chOff x="4316690" y="2527632"/>
            <a:chExt cx="841787" cy="1977717"/>
          </a:xfrm>
        </p:grpSpPr>
        <p:grpSp>
          <p:nvGrpSpPr>
            <p:cNvPr id="108" name="Group 107"/>
            <p:cNvGrpSpPr/>
            <p:nvPr/>
          </p:nvGrpSpPr>
          <p:grpSpPr>
            <a:xfrm>
              <a:off x="4316690" y="2527632"/>
              <a:ext cx="826803" cy="648855"/>
              <a:chOff x="4316690" y="2527632"/>
              <a:chExt cx="826803" cy="648855"/>
            </a:xfrm>
          </p:grpSpPr>
          <p:sp>
            <p:nvSpPr>
              <p:cNvPr id="104" name="Freeform 103"/>
              <p:cNvSpPr/>
              <p:nvPr/>
            </p:nvSpPr>
            <p:spPr>
              <a:xfrm>
                <a:off x="4827814" y="2530929"/>
                <a:ext cx="114300" cy="146957"/>
              </a:xfrm>
              <a:custGeom>
                <a:avLst/>
                <a:gdLst>
                  <a:gd name="connsiteX0" fmla="*/ 0 w 114300"/>
                  <a:gd name="connsiteY0" fmla="*/ 0 h 146957"/>
                  <a:gd name="connsiteX1" fmla="*/ 32657 w 114300"/>
                  <a:gd name="connsiteY1" fmla="*/ 108857 h 146957"/>
                  <a:gd name="connsiteX2" fmla="*/ 114300 w 114300"/>
                  <a:gd name="connsiteY2" fmla="*/ 146957 h 146957"/>
                </a:gdLst>
                <a:ahLst/>
                <a:cxnLst>
                  <a:cxn ang="0">
                    <a:pos x="connsiteX0" y="connsiteY0"/>
                  </a:cxn>
                  <a:cxn ang="0">
                    <a:pos x="connsiteX1" y="connsiteY1"/>
                  </a:cxn>
                  <a:cxn ang="0">
                    <a:pos x="connsiteX2" y="connsiteY2"/>
                  </a:cxn>
                </a:cxnLst>
                <a:rect l="l" t="t" r="r" b="b"/>
                <a:pathLst>
                  <a:path w="114300" h="146957">
                    <a:moveTo>
                      <a:pt x="0" y="0"/>
                    </a:moveTo>
                    <a:cubicBezTo>
                      <a:pt x="6803" y="42182"/>
                      <a:pt x="13607" y="84364"/>
                      <a:pt x="32657" y="108857"/>
                    </a:cubicBezTo>
                    <a:cubicBezTo>
                      <a:pt x="51707" y="133350"/>
                      <a:pt x="114300" y="146957"/>
                      <a:pt x="114300" y="146957"/>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Freeform 104"/>
              <p:cNvSpPr/>
              <p:nvPr/>
            </p:nvSpPr>
            <p:spPr>
              <a:xfrm>
                <a:off x="4651301" y="2528618"/>
                <a:ext cx="313207" cy="282209"/>
              </a:xfrm>
              <a:custGeom>
                <a:avLst/>
                <a:gdLst>
                  <a:gd name="connsiteX0" fmla="*/ 0 w 114300"/>
                  <a:gd name="connsiteY0" fmla="*/ 0 h 146957"/>
                  <a:gd name="connsiteX1" fmla="*/ 32657 w 114300"/>
                  <a:gd name="connsiteY1" fmla="*/ 108857 h 146957"/>
                  <a:gd name="connsiteX2" fmla="*/ 114300 w 114300"/>
                  <a:gd name="connsiteY2" fmla="*/ 146957 h 146957"/>
                </a:gdLst>
                <a:ahLst/>
                <a:cxnLst>
                  <a:cxn ang="0">
                    <a:pos x="connsiteX0" y="connsiteY0"/>
                  </a:cxn>
                  <a:cxn ang="0">
                    <a:pos x="connsiteX1" y="connsiteY1"/>
                  </a:cxn>
                  <a:cxn ang="0">
                    <a:pos x="connsiteX2" y="connsiteY2"/>
                  </a:cxn>
                </a:cxnLst>
                <a:rect l="l" t="t" r="r" b="b"/>
                <a:pathLst>
                  <a:path w="114300" h="146957">
                    <a:moveTo>
                      <a:pt x="0" y="0"/>
                    </a:moveTo>
                    <a:cubicBezTo>
                      <a:pt x="6803" y="42182"/>
                      <a:pt x="13607" y="84364"/>
                      <a:pt x="32657" y="108857"/>
                    </a:cubicBezTo>
                    <a:cubicBezTo>
                      <a:pt x="51707" y="133350"/>
                      <a:pt x="114300" y="146957"/>
                      <a:pt x="114300" y="146957"/>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6" name="Freeform 105"/>
              <p:cNvSpPr/>
              <p:nvPr/>
            </p:nvSpPr>
            <p:spPr>
              <a:xfrm>
                <a:off x="4488943" y="2532932"/>
                <a:ext cx="453171" cy="408871"/>
              </a:xfrm>
              <a:custGeom>
                <a:avLst/>
                <a:gdLst>
                  <a:gd name="connsiteX0" fmla="*/ 0 w 114300"/>
                  <a:gd name="connsiteY0" fmla="*/ 0 h 146957"/>
                  <a:gd name="connsiteX1" fmla="*/ 32657 w 114300"/>
                  <a:gd name="connsiteY1" fmla="*/ 108857 h 146957"/>
                  <a:gd name="connsiteX2" fmla="*/ 114300 w 114300"/>
                  <a:gd name="connsiteY2" fmla="*/ 146957 h 146957"/>
                  <a:gd name="connsiteX0" fmla="*/ 0 w 114300"/>
                  <a:gd name="connsiteY0" fmla="*/ 0 h 147358"/>
                  <a:gd name="connsiteX1" fmla="*/ 23161 w 114300"/>
                  <a:gd name="connsiteY1" fmla="*/ 127373 h 147358"/>
                  <a:gd name="connsiteX2" fmla="*/ 114300 w 114300"/>
                  <a:gd name="connsiteY2" fmla="*/ 146957 h 147358"/>
                  <a:gd name="connsiteX0" fmla="*/ 0 w 114300"/>
                  <a:gd name="connsiteY0" fmla="*/ 0 h 150992"/>
                  <a:gd name="connsiteX1" fmla="*/ 23161 w 114300"/>
                  <a:gd name="connsiteY1" fmla="*/ 127373 h 150992"/>
                  <a:gd name="connsiteX2" fmla="*/ 114300 w 114300"/>
                  <a:gd name="connsiteY2" fmla="*/ 146957 h 150992"/>
                </a:gdLst>
                <a:ahLst/>
                <a:cxnLst>
                  <a:cxn ang="0">
                    <a:pos x="connsiteX0" y="connsiteY0"/>
                  </a:cxn>
                  <a:cxn ang="0">
                    <a:pos x="connsiteX1" y="connsiteY1"/>
                  </a:cxn>
                  <a:cxn ang="0">
                    <a:pos x="connsiteX2" y="connsiteY2"/>
                  </a:cxn>
                </a:cxnLst>
                <a:rect l="l" t="t" r="r" b="b"/>
                <a:pathLst>
                  <a:path w="114300" h="150992">
                    <a:moveTo>
                      <a:pt x="0" y="0"/>
                    </a:moveTo>
                    <a:cubicBezTo>
                      <a:pt x="6803" y="42182"/>
                      <a:pt x="-5385" y="90536"/>
                      <a:pt x="23161" y="127373"/>
                    </a:cubicBezTo>
                    <a:cubicBezTo>
                      <a:pt x="51707" y="164210"/>
                      <a:pt x="114300" y="146957"/>
                      <a:pt x="114300" y="146957"/>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Freeform 106"/>
              <p:cNvSpPr/>
              <p:nvPr/>
            </p:nvSpPr>
            <p:spPr>
              <a:xfrm>
                <a:off x="4316690" y="2527632"/>
                <a:ext cx="826803" cy="648855"/>
              </a:xfrm>
              <a:custGeom>
                <a:avLst/>
                <a:gdLst>
                  <a:gd name="connsiteX0" fmla="*/ 0 w 114300"/>
                  <a:gd name="connsiteY0" fmla="*/ 0 h 146957"/>
                  <a:gd name="connsiteX1" fmla="*/ 32657 w 114300"/>
                  <a:gd name="connsiteY1" fmla="*/ 108857 h 146957"/>
                  <a:gd name="connsiteX2" fmla="*/ 114300 w 114300"/>
                  <a:gd name="connsiteY2" fmla="*/ 146957 h 146957"/>
                  <a:gd name="connsiteX0" fmla="*/ 0 w 114300"/>
                  <a:gd name="connsiteY0" fmla="*/ 0 h 147358"/>
                  <a:gd name="connsiteX1" fmla="*/ 23161 w 114300"/>
                  <a:gd name="connsiteY1" fmla="*/ 127373 h 147358"/>
                  <a:gd name="connsiteX2" fmla="*/ 114300 w 114300"/>
                  <a:gd name="connsiteY2" fmla="*/ 146957 h 147358"/>
                  <a:gd name="connsiteX0" fmla="*/ 0 w 114300"/>
                  <a:gd name="connsiteY0" fmla="*/ 0 h 150992"/>
                  <a:gd name="connsiteX1" fmla="*/ 23161 w 114300"/>
                  <a:gd name="connsiteY1" fmla="*/ 127373 h 150992"/>
                  <a:gd name="connsiteX2" fmla="*/ 114300 w 114300"/>
                  <a:gd name="connsiteY2" fmla="*/ 146957 h 150992"/>
                  <a:gd name="connsiteX0" fmla="*/ 0 w 122325"/>
                  <a:gd name="connsiteY0" fmla="*/ 0 h 136376"/>
                  <a:gd name="connsiteX1" fmla="*/ 23161 w 122325"/>
                  <a:gd name="connsiteY1" fmla="*/ 127373 h 136376"/>
                  <a:gd name="connsiteX2" fmla="*/ 122325 w 122325"/>
                  <a:gd name="connsiteY2" fmla="*/ 126044 h 136376"/>
                  <a:gd name="connsiteX0" fmla="*/ 0 w 122325"/>
                  <a:gd name="connsiteY0" fmla="*/ 0 h 150309"/>
                  <a:gd name="connsiteX1" fmla="*/ 20486 w 122325"/>
                  <a:gd name="connsiteY1" fmla="*/ 144104 h 150309"/>
                  <a:gd name="connsiteX2" fmla="*/ 122325 w 122325"/>
                  <a:gd name="connsiteY2" fmla="*/ 126044 h 150309"/>
                  <a:gd name="connsiteX0" fmla="*/ 2439 w 124764"/>
                  <a:gd name="connsiteY0" fmla="*/ 0 h 150309"/>
                  <a:gd name="connsiteX1" fmla="*/ 22925 w 124764"/>
                  <a:gd name="connsiteY1" fmla="*/ 144104 h 150309"/>
                  <a:gd name="connsiteX2" fmla="*/ 124764 w 124764"/>
                  <a:gd name="connsiteY2" fmla="*/ 126044 h 150309"/>
                  <a:gd name="connsiteX0" fmla="*/ 2679 w 134813"/>
                  <a:gd name="connsiteY0" fmla="*/ 0 h 155277"/>
                  <a:gd name="connsiteX1" fmla="*/ 23165 w 134813"/>
                  <a:gd name="connsiteY1" fmla="*/ 144104 h 155277"/>
                  <a:gd name="connsiteX2" fmla="*/ 134813 w 134813"/>
                  <a:gd name="connsiteY2" fmla="*/ 145563 h 155277"/>
                  <a:gd name="connsiteX0" fmla="*/ 2107 w 108382"/>
                  <a:gd name="connsiteY0" fmla="*/ 0 h 156313"/>
                  <a:gd name="connsiteX1" fmla="*/ 22593 w 108382"/>
                  <a:gd name="connsiteY1" fmla="*/ 144104 h 156313"/>
                  <a:gd name="connsiteX2" fmla="*/ 108382 w 108382"/>
                  <a:gd name="connsiteY2" fmla="*/ 148351 h 156313"/>
                  <a:gd name="connsiteX0" fmla="*/ 2107 w 108382"/>
                  <a:gd name="connsiteY0" fmla="*/ 0 h 156313"/>
                  <a:gd name="connsiteX1" fmla="*/ 22593 w 108382"/>
                  <a:gd name="connsiteY1" fmla="*/ 144104 h 156313"/>
                  <a:gd name="connsiteX2" fmla="*/ 108382 w 108382"/>
                  <a:gd name="connsiteY2" fmla="*/ 148351 h 156313"/>
                  <a:gd name="connsiteX0" fmla="*/ 2107 w 108382"/>
                  <a:gd name="connsiteY0" fmla="*/ 0 h 156313"/>
                  <a:gd name="connsiteX1" fmla="*/ 22593 w 108382"/>
                  <a:gd name="connsiteY1" fmla="*/ 144104 h 156313"/>
                  <a:gd name="connsiteX2" fmla="*/ 108382 w 108382"/>
                  <a:gd name="connsiteY2" fmla="*/ 148351 h 156313"/>
                  <a:gd name="connsiteX0" fmla="*/ 2107 w 108382"/>
                  <a:gd name="connsiteY0" fmla="*/ 0 h 156313"/>
                  <a:gd name="connsiteX1" fmla="*/ 22593 w 108382"/>
                  <a:gd name="connsiteY1" fmla="*/ 144104 h 156313"/>
                  <a:gd name="connsiteX2" fmla="*/ 108382 w 108382"/>
                  <a:gd name="connsiteY2" fmla="*/ 148351 h 156313"/>
                  <a:gd name="connsiteX0" fmla="*/ 2107 w 114722"/>
                  <a:gd name="connsiteY0" fmla="*/ 0 h 156313"/>
                  <a:gd name="connsiteX1" fmla="*/ 22593 w 114722"/>
                  <a:gd name="connsiteY1" fmla="*/ 144104 h 156313"/>
                  <a:gd name="connsiteX2" fmla="*/ 108382 w 114722"/>
                  <a:gd name="connsiteY2" fmla="*/ 148351 h 156313"/>
                  <a:gd name="connsiteX3" fmla="*/ 108332 w 114722"/>
                  <a:gd name="connsiteY3" fmla="*/ 148404 h 156313"/>
                  <a:gd name="connsiteX0" fmla="*/ 2107 w 113026"/>
                  <a:gd name="connsiteY0" fmla="*/ 0 h 169317"/>
                  <a:gd name="connsiteX1" fmla="*/ 22593 w 113026"/>
                  <a:gd name="connsiteY1" fmla="*/ 144104 h 169317"/>
                  <a:gd name="connsiteX2" fmla="*/ 108382 w 113026"/>
                  <a:gd name="connsiteY2" fmla="*/ 148351 h 169317"/>
                  <a:gd name="connsiteX3" fmla="*/ 99415 w 113026"/>
                  <a:gd name="connsiteY3" fmla="*/ 169317 h 169317"/>
                  <a:gd name="connsiteX0" fmla="*/ 2107 w 133298"/>
                  <a:gd name="connsiteY0" fmla="*/ 0 h 156313"/>
                  <a:gd name="connsiteX1" fmla="*/ 22593 w 133298"/>
                  <a:gd name="connsiteY1" fmla="*/ 144104 h 156313"/>
                  <a:gd name="connsiteX2" fmla="*/ 108382 w 133298"/>
                  <a:gd name="connsiteY2" fmla="*/ 148351 h 156313"/>
                  <a:gd name="connsiteX3" fmla="*/ 133298 w 133298"/>
                  <a:gd name="connsiteY3" fmla="*/ 121914 h 156313"/>
                  <a:gd name="connsiteX0" fmla="*/ 2654 w 133845"/>
                  <a:gd name="connsiteY0" fmla="*/ 0 h 150051"/>
                  <a:gd name="connsiteX1" fmla="*/ 23140 w 133845"/>
                  <a:gd name="connsiteY1" fmla="*/ 144104 h 150051"/>
                  <a:gd name="connsiteX2" fmla="*/ 133845 w 133845"/>
                  <a:gd name="connsiteY2" fmla="*/ 121914 h 150051"/>
                  <a:gd name="connsiteX0" fmla="*/ 2654 w 133845"/>
                  <a:gd name="connsiteY0" fmla="*/ 0 h 153387"/>
                  <a:gd name="connsiteX1" fmla="*/ 23140 w 133845"/>
                  <a:gd name="connsiteY1" fmla="*/ 144104 h 153387"/>
                  <a:gd name="connsiteX2" fmla="*/ 133845 w 133845"/>
                  <a:gd name="connsiteY2" fmla="*/ 121914 h 153387"/>
                  <a:gd name="connsiteX0" fmla="*/ 2654 w 133845"/>
                  <a:gd name="connsiteY0" fmla="*/ 0 h 161797"/>
                  <a:gd name="connsiteX1" fmla="*/ 23140 w 133845"/>
                  <a:gd name="connsiteY1" fmla="*/ 144104 h 161797"/>
                  <a:gd name="connsiteX2" fmla="*/ 133845 w 133845"/>
                  <a:gd name="connsiteY2" fmla="*/ 121914 h 161797"/>
                </a:gdLst>
                <a:ahLst/>
                <a:cxnLst>
                  <a:cxn ang="0">
                    <a:pos x="connsiteX0" y="connsiteY0"/>
                  </a:cxn>
                  <a:cxn ang="0">
                    <a:pos x="connsiteX1" y="connsiteY1"/>
                  </a:cxn>
                  <a:cxn ang="0">
                    <a:pos x="connsiteX2" y="connsiteY2"/>
                  </a:cxn>
                </a:cxnLst>
                <a:rect l="l" t="t" r="r" b="b"/>
                <a:pathLst>
                  <a:path w="133845" h="161797">
                    <a:moveTo>
                      <a:pt x="2654" y="0"/>
                    </a:moveTo>
                    <a:cubicBezTo>
                      <a:pt x="-3918" y="46365"/>
                      <a:pt x="1275" y="123785"/>
                      <a:pt x="23140" y="144104"/>
                    </a:cubicBezTo>
                    <a:cubicBezTo>
                      <a:pt x="45005" y="164423"/>
                      <a:pt x="118807" y="178124"/>
                      <a:pt x="133845" y="121914"/>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9" name="Group 108"/>
            <p:cNvGrpSpPr/>
            <p:nvPr/>
          </p:nvGrpSpPr>
          <p:grpSpPr>
            <a:xfrm flipV="1">
              <a:off x="4331674" y="3856494"/>
              <a:ext cx="826803" cy="648855"/>
              <a:chOff x="4316690" y="2527632"/>
              <a:chExt cx="826803" cy="648855"/>
            </a:xfrm>
          </p:grpSpPr>
          <p:sp>
            <p:nvSpPr>
              <p:cNvPr id="110" name="Freeform 109"/>
              <p:cNvSpPr/>
              <p:nvPr/>
            </p:nvSpPr>
            <p:spPr>
              <a:xfrm>
                <a:off x="4827814" y="2530929"/>
                <a:ext cx="114300" cy="146957"/>
              </a:xfrm>
              <a:custGeom>
                <a:avLst/>
                <a:gdLst>
                  <a:gd name="connsiteX0" fmla="*/ 0 w 114300"/>
                  <a:gd name="connsiteY0" fmla="*/ 0 h 146957"/>
                  <a:gd name="connsiteX1" fmla="*/ 32657 w 114300"/>
                  <a:gd name="connsiteY1" fmla="*/ 108857 h 146957"/>
                  <a:gd name="connsiteX2" fmla="*/ 114300 w 114300"/>
                  <a:gd name="connsiteY2" fmla="*/ 146957 h 146957"/>
                </a:gdLst>
                <a:ahLst/>
                <a:cxnLst>
                  <a:cxn ang="0">
                    <a:pos x="connsiteX0" y="connsiteY0"/>
                  </a:cxn>
                  <a:cxn ang="0">
                    <a:pos x="connsiteX1" y="connsiteY1"/>
                  </a:cxn>
                  <a:cxn ang="0">
                    <a:pos x="connsiteX2" y="connsiteY2"/>
                  </a:cxn>
                </a:cxnLst>
                <a:rect l="l" t="t" r="r" b="b"/>
                <a:pathLst>
                  <a:path w="114300" h="146957">
                    <a:moveTo>
                      <a:pt x="0" y="0"/>
                    </a:moveTo>
                    <a:cubicBezTo>
                      <a:pt x="6803" y="42182"/>
                      <a:pt x="13607" y="84364"/>
                      <a:pt x="32657" y="108857"/>
                    </a:cubicBezTo>
                    <a:cubicBezTo>
                      <a:pt x="51707" y="133350"/>
                      <a:pt x="114300" y="146957"/>
                      <a:pt x="114300" y="146957"/>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1" name="Freeform 110"/>
              <p:cNvSpPr/>
              <p:nvPr/>
            </p:nvSpPr>
            <p:spPr>
              <a:xfrm>
                <a:off x="4651301" y="2528618"/>
                <a:ext cx="313207" cy="282209"/>
              </a:xfrm>
              <a:custGeom>
                <a:avLst/>
                <a:gdLst>
                  <a:gd name="connsiteX0" fmla="*/ 0 w 114300"/>
                  <a:gd name="connsiteY0" fmla="*/ 0 h 146957"/>
                  <a:gd name="connsiteX1" fmla="*/ 32657 w 114300"/>
                  <a:gd name="connsiteY1" fmla="*/ 108857 h 146957"/>
                  <a:gd name="connsiteX2" fmla="*/ 114300 w 114300"/>
                  <a:gd name="connsiteY2" fmla="*/ 146957 h 146957"/>
                </a:gdLst>
                <a:ahLst/>
                <a:cxnLst>
                  <a:cxn ang="0">
                    <a:pos x="connsiteX0" y="connsiteY0"/>
                  </a:cxn>
                  <a:cxn ang="0">
                    <a:pos x="connsiteX1" y="connsiteY1"/>
                  </a:cxn>
                  <a:cxn ang="0">
                    <a:pos x="connsiteX2" y="connsiteY2"/>
                  </a:cxn>
                </a:cxnLst>
                <a:rect l="l" t="t" r="r" b="b"/>
                <a:pathLst>
                  <a:path w="114300" h="146957">
                    <a:moveTo>
                      <a:pt x="0" y="0"/>
                    </a:moveTo>
                    <a:cubicBezTo>
                      <a:pt x="6803" y="42182"/>
                      <a:pt x="13607" y="84364"/>
                      <a:pt x="32657" y="108857"/>
                    </a:cubicBezTo>
                    <a:cubicBezTo>
                      <a:pt x="51707" y="133350"/>
                      <a:pt x="114300" y="146957"/>
                      <a:pt x="114300" y="146957"/>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Freeform 111"/>
              <p:cNvSpPr/>
              <p:nvPr/>
            </p:nvSpPr>
            <p:spPr>
              <a:xfrm>
                <a:off x="4488943" y="2532932"/>
                <a:ext cx="453171" cy="408871"/>
              </a:xfrm>
              <a:custGeom>
                <a:avLst/>
                <a:gdLst>
                  <a:gd name="connsiteX0" fmla="*/ 0 w 114300"/>
                  <a:gd name="connsiteY0" fmla="*/ 0 h 146957"/>
                  <a:gd name="connsiteX1" fmla="*/ 32657 w 114300"/>
                  <a:gd name="connsiteY1" fmla="*/ 108857 h 146957"/>
                  <a:gd name="connsiteX2" fmla="*/ 114300 w 114300"/>
                  <a:gd name="connsiteY2" fmla="*/ 146957 h 146957"/>
                  <a:gd name="connsiteX0" fmla="*/ 0 w 114300"/>
                  <a:gd name="connsiteY0" fmla="*/ 0 h 147358"/>
                  <a:gd name="connsiteX1" fmla="*/ 23161 w 114300"/>
                  <a:gd name="connsiteY1" fmla="*/ 127373 h 147358"/>
                  <a:gd name="connsiteX2" fmla="*/ 114300 w 114300"/>
                  <a:gd name="connsiteY2" fmla="*/ 146957 h 147358"/>
                  <a:gd name="connsiteX0" fmla="*/ 0 w 114300"/>
                  <a:gd name="connsiteY0" fmla="*/ 0 h 150992"/>
                  <a:gd name="connsiteX1" fmla="*/ 23161 w 114300"/>
                  <a:gd name="connsiteY1" fmla="*/ 127373 h 150992"/>
                  <a:gd name="connsiteX2" fmla="*/ 114300 w 114300"/>
                  <a:gd name="connsiteY2" fmla="*/ 146957 h 150992"/>
                </a:gdLst>
                <a:ahLst/>
                <a:cxnLst>
                  <a:cxn ang="0">
                    <a:pos x="connsiteX0" y="connsiteY0"/>
                  </a:cxn>
                  <a:cxn ang="0">
                    <a:pos x="connsiteX1" y="connsiteY1"/>
                  </a:cxn>
                  <a:cxn ang="0">
                    <a:pos x="connsiteX2" y="connsiteY2"/>
                  </a:cxn>
                </a:cxnLst>
                <a:rect l="l" t="t" r="r" b="b"/>
                <a:pathLst>
                  <a:path w="114300" h="150992">
                    <a:moveTo>
                      <a:pt x="0" y="0"/>
                    </a:moveTo>
                    <a:cubicBezTo>
                      <a:pt x="6803" y="42182"/>
                      <a:pt x="-5385" y="90536"/>
                      <a:pt x="23161" y="127373"/>
                    </a:cubicBezTo>
                    <a:cubicBezTo>
                      <a:pt x="51707" y="164210"/>
                      <a:pt x="114300" y="146957"/>
                      <a:pt x="114300" y="146957"/>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3" name="Freeform 112"/>
              <p:cNvSpPr/>
              <p:nvPr/>
            </p:nvSpPr>
            <p:spPr>
              <a:xfrm>
                <a:off x="4316690" y="2527632"/>
                <a:ext cx="826803" cy="648855"/>
              </a:xfrm>
              <a:custGeom>
                <a:avLst/>
                <a:gdLst>
                  <a:gd name="connsiteX0" fmla="*/ 0 w 114300"/>
                  <a:gd name="connsiteY0" fmla="*/ 0 h 146957"/>
                  <a:gd name="connsiteX1" fmla="*/ 32657 w 114300"/>
                  <a:gd name="connsiteY1" fmla="*/ 108857 h 146957"/>
                  <a:gd name="connsiteX2" fmla="*/ 114300 w 114300"/>
                  <a:gd name="connsiteY2" fmla="*/ 146957 h 146957"/>
                  <a:gd name="connsiteX0" fmla="*/ 0 w 114300"/>
                  <a:gd name="connsiteY0" fmla="*/ 0 h 147358"/>
                  <a:gd name="connsiteX1" fmla="*/ 23161 w 114300"/>
                  <a:gd name="connsiteY1" fmla="*/ 127373 h 147358"/>
                  <a:gd name="connsiteX2" fmla="*/ 114300 w 114300"/>
                  <a:gd name="connsiteY2" fmla="*/ 146957 h 147358"/>
                  <a:gd name="connsiteX0" fmla="*/ 0 w 114300"/>
                  <a:gd name="connsiteY0" fmla="*/ 0 h 150992"/>
                  <a:gd name="connsiteX1" fmla="*/ 23161 w 114300"/>
                  <a:gd name="connsiteY1" fmla="*/ 127373 h 150992"/>
                  <a:gd name="connsiteX2" fmla="*/ 114300 w 114300"/>
                  <a:gd name="connsiteY2" fmla="*/ 146957 h 150992"/>
                  <a:gd name="connsiteX0" fmla="*/ 0 w 122325"/>
                  <a:gd name="connsiteY0" fmla="*/ 0 h 136376"/>
                  <a:gd name="connsiteX1" fmla="*/ 23161 w 122325"/>
                  <a:gd name="connsiteY1" fmla="*/ 127373 h 136376"/>
                  <a:gd name="connsiteX2" fmla="*/ 122325 w 122325"/>
                  <a:gd name="connsiteY2" fmla="*/ 126044 h 136376"/>
                  <a:gd name="connsiteX0" fmla="*/ 0 w 122325"/>
                  <a:gd name="connsiteY0" fmla="*/ 0 h 150309"/>
                  <a:gd name="connsiteX1" fmla="*/ 20486 w 122325"/>
                  <a:gd name="connsiteY1" fmla="*/ 144104 h 150309"/>
                  <a:gd name="connsiteX2" fmla="*/ 122325 w 122325"/>
                  <a:gd name="connsiteY2" fmla="*/ 126044 h 150309"/>
                  <a:gd name="connsiteX0" fmla="*/ 2439 w 124764"/>
                  <a:gd name="connsiteY0" fmla="*/ 0 h 150309"/>
                  <a:gd name="connsiteX1" fmla="*/ 22925 w 124764"/>
                  <a:gd name="connsiteY1" fmla="*/ 144104 h 150309"/>
                  <a:gd name="connsiteX2" fmla="*/ 124764 w 124764"/>
                  <a:gd name="connsiteY2" fmla="*/ 126044 h 150309"/>
                  <a:gd name="connsiteX0" fmla="*/ 2679 w 134813"/>
                  <a:gd name="connsiteY0" fmla="*/ 0 h 155277"/>
                  <a:gd name="connsiteX1" fmla="*/ 23165 w 134813"/>
                  <a:gd name="connsiteY1" fmla="*/ 144104 h 155277"/>
                  <a:gd name="connsiteX2" fmla="*/ 134813 w 134813"/>
                  <a:gd name="connsiteY2" fmla="*/ 145563 h 155277"/>
                  <a:gd name="connsiteX0" fmla="*/ 2107 w 108382"/>
                  <a:gd name="connsiteY0" fmla="*/ 0 h 156313"/>
                  <a:gd name="connsiteX1" fmla="*/ 22593 w 108382"/>
                  <a:gd name="connsiteY1" fmla="*/ 144104 h 156313"/>
                  <a:gd name="connsiteX2" fmla="*/ 108382 w 108382"/>
                  <a:gd name="connsiteY2" fmla="*/ 148351 h 156313"/>
                  <a:gd name="connsiteX0" fmla="*/ 2107 w 108382"/>
                  <a:gd name="connsiteY0" fmla="*/ 0 h 156313"/>
                  <a:gd name="connsiteX1" fmla="*/ 22593 w 108382"/>
                  <a:gd name="connsiteY1" fmla="*/ 144104 h 156313"/>
                  <a:gd name="connsiteX2" fmla="*/ 108382 w 108382"/>
                  <a:gd name="connsiteY2" fmla="*/ 148351 h 156313"/>
                  <a:gd name="connsiteX0" fmla="*/ 2107 w 108382"/>
                  <a:gd name="connsiteY0" fmla="*/ 0 h 156313"/>
                  <a:gd name="connsiteX1" fmla="*/ 22593 w 108382"/>
                  <a:gd name="connsiteY1" fmla="*/ 144104 h 156313"/>
                  <a:gd name="connsiteX2" fmla="*/ 108382 w 108382"/>
                  <a:gd name="connsiteY2" fmla="*/ 148351 h 156313"/>
                  <a:gd name="connsiteX0" fmla="*/ 2107 w 108382"/>
                  <a:gd name="connsiteY0" fmla="*/ 0 h 156313"/>
                  <a:gd name="connsiteX1" fmla="*/ 22593 w 108382"/>
                  <a:gd name="connsiteY1" fmla="*/ 144104 h 156313"/>
                  <a:gd name="connsiteX2" fmla="*/ 108382 w 108382"/>
                  <a:gd name="connsiteY2" fmla="*/ 148351 h 156313"/>
                  <a:gd name="connsiteX0" fmla="*/ 2107 w 114722"/>
                  <a:gd name="connsiteY0" fmla="*/ 0 h 156313"/>
                  <a:gd name="connsiteX1" fmla="*/ 22593 w 114722"/>
                  <a:gd name="connsiteY1" fmla="*/ 144104 h 156313"/>
                  <a:gd name="connsiteX2" fmla="*/ 108382 w 114722"/>
                  <a:gd name="connsiteY2" fmla="*/ 148351 h 156313"/>
                  <a:gd name="connsiteX3" fmla="*/ 108332 w 114722"/>
                  <a:gd name="connsiteY3" fmla="*/ 148404 h 156313"/>
                  <a:gd name="connsiteX0" fmla="*/ 2107 w 113026"/>
                  <a:gd name="connsiteY0" fmla="*/ 0 h 169317"/>
                  <a:gd name="connsiteX1" fmla="*/ 22593 w 113026"/>
                  <a:gd name="connsiteY1" fmla="*/ 144104 h 169317"/>
                  <a:gd name="connsiteX2" fmla="*/ 108382 w 113026"/>
                  <a:gd name="connsiteY2" fmla="*/ 148351 h 169317"/>
                  <a:gd name="connsiteX3" fmla="*/ 99415 w 113026"/>
                  <a:gd name="connsiteY3" fmla="*/ 169317 h 169317"/>
                  <a:gd name="connsiteX0" fmla="*/ 2107 w 133298"/>
                  <a:gd name="connsiteY0" fmla="*/ 0 h 156313"/>
                  <a:gd name="connsiteX1" fmla="*/ 22593 w 133298"/>
                  <a:gd name="connsiteY1" fmla="*/ 144104 h 156313"/>
                  <a:gd name="connsiteX2" fmla="*/ 108382 w 133298"/>
                  <a:gd name="connsiteY2" fmla="*/ 148351 h 156313"/>
                  <a:gd name="connsiteX3" fmla="*/ 133298 w 133298"/>
                  <a:gd name="connsiteY3" fmla="*/ 121914 h 156313"/>
                  <a:gd name="connsiteX0" fmla="*/ 2654 w 133845"/>
                  <a:gd name="connsiteY0" fmla="*/ 0 h 150051"/>
                  <a:gd name="connsiteX1" fmla="*/ 23140 w 133845"/>
                  <a:gd name="connsiteY1" fmla="*/ 144104 h 150051"/>
                  <a:gd name="connsiteX2" fmla="*/ 133845 w 133845"/>
                  <a:gd name="connsiteY2" fmla="*/ 121914 h 150051"/>
                  <a:gd name="connsiteX0" fmla="*/ 2654 w 133845"/>
                  <a:gd name="connsiteY0" fmla="*/ 0 h 153387"/>
                  <a:gd name="connsiteX1" fmla="*/ 23140 w 133845"/>
                  <a:gd name="connsiteY1" fmla="*/ 144104 h 153387"/>
                  <a:gd name="connsiteX2" fmla="*/ 133845 w 133845"/>
                  <a:gd name="connsiteY2" fmla="*/ 121914 h 153387"/>
                  <a:gd name="connsiteX0" fmla="*/ 2654 w 133845"/>
                  <a:gd name="connsiteY0" fmla="*/ 0 h 161797"/>
                  <a:gd name="connsiteX1" fmla="*/ 23140 w 133845"/>
                  <a:gd name="connsiteY1" fmla="*/ 144104 h 161797"/>
                  <a:gd name="connsiteX2" fmla="*/ 133845 w 133845"/>
                  <a:gd name="connsiteY2" fmla="*/ 121914 h 161797"/>
                </a:gdLst>
                <a:ahLst/>
                <a:cxnLst>
                  <a:cxn ang="0">
                    <a:pos x="connsiteX0" y="connsiteY0"/>
                  </a:cxn>
                  <a:cxn ang="0">
                    <a:pos x="connsiteX1" y="connsiteY1"/>
                  </a:cxn>
                  <a:cxn ang="0">
                    <a:pos x="connsiteX2" y="connsiteY2"/>
                  </a:cxn>
                </a:cxnLst>
                <a:rect l="l" t="t" r="r" b="b"/>
                <a:pathLst>
                  <a:path w="133845" h="161797">
                    <a:moveTo>
                      <a:pt x="2654" y="0"/>
                    </a:moveTo>
                    <a:cubicBezTo>
                      <a:pt x="-3918" y="46365"/>
                      <a:pt x="1275" y="123785"/>
                      <a:pt x="23140" y="144104"/>
                    </a:cubicBezTo>
                    <a:cubicBezTo>
                      <a:pt x="45005" y="164423"/>
                      <a:pt x="118807" y="178124"/>
                      <a:pt x="133845" y="121914"/>
                    </a:cubicBezTo>
                  </a:path>
                </a:pathLst>
              </a:cu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4096369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9"/>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together</a:t>
            </a:r>
            <a:endParaRPr lang="en-US" dirty="0"/>
          </a:p>
        </p:txBody>
      </p:sp>
      <p:sp>
        <p:nvSpPr>
          <p:cNvPr id="5" name="Slide Number Placeholder 4"/>
          <p:cNvSpPr>
            <a:spLocks noGrp="1"/>
          </p:cNvSpPr>
          <p:nvPr>
            <p:ph type="sldNum" sz="quarter" idx="12"/>
          </p:nvPr>
        </p:nvSpPr>
        <p:spPr/>
        <p:txBody>
          <a:bodyPr/>
          <a:lstStyle/>
          <a:p>
            <a:fld id="{104C05CA-C610-434C-84A8-9067194698D2}" type="slidenum">
              <a:rPr lang="en-US" smtClean="0"/>
              <a:t>93</a:t>
            </a:fld>
            <a:endParaRPr lang="en-US"/>
          </a:p>
        </p:txBody>
      </p:sp>
      <p:grpSp>
        <p:nvGrpSpPr>
          <p:cNvPr id="60" name="Group 59"/>
          <p:cNvGrpSpPr/>
          <p:nvPr/>
        </p:nvGrpSpPr>
        <p:grpSpPr>
          <a:xfrm>
            <a:off x="3407459" y="1881762"/>
            <a:ext cx="2196592" cy="1973385"/>
            <a:chOff x="1960436" y="2884836"/>
            <a:chExt cx="3392150" cy="2779363"/>
          </a:xfrm>
        </p:grpSpPr>
        <p:grpSp>
          <p:nvGrpSpPr>
            <p:cNvPr id="47" name="Group 46"/>
            <p:cNvGrpSpPr/>
            <p:nvPr/>
          </p:nvGrpSpPr>
          <p:grpSpPr>
            <a:xfrm>
              <a:off x="1988919" y="3974663"/>
              <a:ext cx="1548574" cy="698810"/>
              <a:chOff x="1587631" y="4747119"/>
              <a:chExt cx="2328526" cy="1073394"/>
            </a:xfrm>
          </p:grpSpPr>
          <p:sp>
            <p:nvSpPr>
              <p:cNvPr id="17" name="Rectangle 16"/>
              <p:cNvSpPr/>
              <p:nvPr/>
            </p:nvSpPr>
            <p:spPr>
              <a:xfrm>
                <a:off x="3689353" y="4747119"/>
                <a:ext cx="226804" cy="1073394"/>
              </a:xfrm>
              <a:prstGeom prst="rect">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a:endCxn id="17" idx="1"/>
              </p:cNvCxnSpPr>
              <p:nvPr/>
            </p:nvCxnSpPr>
            <p:spPr>
              <a:xfrm>
                <a:off x="1587631" y="5283816"/>
                <a:ext cx="2101722" cy="0"/>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grpSp>
        <p:grpSp>
          <p:nvGrpSpPr>
            <p:cNvPr id="48" name="Group 47"/>
            <p:cNvGrpSpPr/>
            <p:nvPr/>
          </p:nvGrpSpPr>
          <p:grpSpPr>
            <a:xfrm flipH="1">
              <a:off x="3739518" y="3974663"/>
              <a:ext cx="1548574" cy="698810"/>
              <a:chOff x="1587631" y="4747119"/>
              <a:chExt cx="2328526" cy="1073394"/>
            </a:xfrm>
          </p:grpSpPr>
          <p:sp>
            <p:nvSpPr>
              <p:cNvPr id="49" name="Rectangle 48"/>
              <p:cNvSpPr/>
              <p:nvPr/>
            </p:nvSpPr>
            <p:spPr>
              <a:xfrm>
                <a:off x="3689353" y="4747119"/>
                <a:ext cx="226804" cy="1073394"/>
              </a:xfrm>
              <a:prstGeom prst="rect">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0" name="Straight Connector 49"/>
              <p:cNvCxnSpPr>
                <a:endCxn id="49" idx="1"/>
              </p:cNvCxnSpPr>
              <p:nvPr/>
            </p:nvCxnSpPr>
            <p:spPr>
              <a:xfrm>
                <a:off x="1587631" y="5283816"/>
                <a:ext cx="2101722" cy="0"/>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51" name="Freeform 50"/>
            <p:cNvSpPr/>
            <p:nvPr/>
          </p:nvSpPr>
          <p:spPr>
            <a:xfrm>
              <a:off x="1960436" y="2884836"/>
              <a:ext cx="3338485" cy="649605"/>
            </a:xfrm>
            <a:custGeom>
              <a:avLst/>
              <a:gdLst>
                <a:gd name="connsiteX0" fmla="*/ 0 w 5019939"/>
                <a:gd name="connsiteY0" fmla="*/ 529440 h 1043475"/>
                <a:gd name="connsiteX1" fmla="*/ 922338 w 5019939"/>
                <a:gd name="connsiteY1" fmla="*/ 529440 h 1043475"/>
                <a:gd name="connsiteX2" fmla="*/ 1088662 w 5019939"/>
                <a:gd name="connsiteY2" fmla="*/ 499203 h 1043475"/>
                <a:gd name="connsiteX3" fmla="*/ 1118902 w 5019939"/>
                <a:gd name="connsiteY3" fmla="*/ 211957 h 1043475"/>
                <a:gd name="connsiteX4" fmla="*/ 1209624 w 5019939"/>
                <a:gd name="connsiteY4" fmla="*/ 302 h 1043475"/>
                <a:gd name="connsiteX5" fmla="*/ 1421308 w 5019939"/>
                <a:gd name="connsiteY5" fmla="*/ 257312 h 1043475"/>
                <a:gd name="connsiteX6" fmla="*/ 1466669 w 5019939"/>
                <a:gd name="connsiteY6" fmla="*/ 710858 h 1043475"/>
                <a:gd name="connsiteX7" fmla="*/ 1300346 w 5019939"/>
                <a:gd name="connsiteY7" fmla="*/ 967868 h 1043475"/>
                <a:gd name="connsiteX8" fmla="*/ 1164263 w 5019939"/>
                <a:gd name="connsiteY8" fmla="*/ 846922 h 1043475"/>
                <a:gd name="connsiteX9" fmla="*/ 1224744 w 5019939"/>
                <a:gd name="connsiteY9" fmla="*/ 363139 h 1043475"/>
                <a:gd name="connsiteX10" fmla="*/ 1512030 w 5019939"/>
                <a:gd name="connsiteY10" fmla="*/ 30539 h 1043475"/>
                <a:gd name="connsiteX11" fmla="*/ 1784195 w 5019939"/>
                <a:gd name="connsiteY11" fmla="*/ 166602 h 1043475"/>
                <a:gd name="connsiteX12" fmla="*/ 1890037 w 5019939"/>
                <a:gd name="connsiteY12" fmla="*/ 484085 h 1043475"/>
                <a:gd name="connsiteX13" fmla="*/ 1693474 w 5019939"/>
                <a:gd name="connsiteY13" fmla="*/ 1013222 h 1043475"/>
                <a:gd name="connsiteX14" fmla="*/ 1527150 w 5019939"/>
                <a:gd name="connsiteY14" fmla="*/ 453849 h 1043475"/>
                <a:gd name="connsiteX15" fmla="*/ 1905158 w 5019939"/>
                <a:gd name="connsiteY15" fmla="*/ 30539 h 1043475"/>
                <a:gd name="connsiteX16" fmla="*/ 2222684 w 5019939"/>
                <a:gd name="connsiteY16" fmla="*/ 514321 h 1043475"/>
                <a:gd name="connsiteX17" fmla="*/ 1995880 w 5019939"/>
                <a:gd name="connsiteY17" fmla="*/ 998104 h 1043475"/>
                <a:gd name="connsiteX18" fmla="*/ 1950519 w 5019939"/>
                <a:gd name="connsiteY18" fmla="*/ 484085 h 1043475"/>
                <a:gd name="connsiteX19" fmla="*/ 2343646 w 5019939"/>
                <a:gd name="connsiteY19" fmla="*/ 15420 h 1043475"/>
                <a:gd name="connsiteX20" fmla="*/ 2646052 w 5019939"/>
                <a:gd name="connsiteY20" fmla="*/ 544558 h 1043475"/>
                <a:gd name="connsiteX21" fmla="*/ 2404128 w 5019939"/>
                <a:gd name="connsiteY21" fmla="*/ 998104 h 1043475"/>
                <a:gd name="connsiteX22" fmla="*/ 2283165 w 5019939"/>
                <a:gd name="connsiteY22" fmla="*/ 559676 h 1043475"/>
                <a:gd name="connsiteX23" fmla="*/ 2706534 w 5019939"/>
                <a:gd name="connsiteY23" fmla="*/ 15420 h 1043475"/>
                <a:gd name="connsiteX24" fmla="*/ 3054300 w 5019939"/>
                <a:gd name="connsiteY24" fmla="*/ 559676 h 1043475"/>
                <a:gd name="connsiteX25" fmla="*/ 2872857 w 5019939"/>
                <a:gd name="connsiteY25" fmla="*/ 1013222 h 1043475"/>
                <a:gd name="connsiteX26" fmla="*/ 2721654 w 5019939"/>
                <a:gd name="connsiteY26" fmla="*/ 559676 h 1043475"/>
                <a:gd name="connsiteX27" fmla="*/ 3054300 w 5019939"/>
                <a:gd name="connsiteY27" fmla="*/ 15420 h 1043475"/>
                <a:gd name="connsiteX28" fmla="*/ 3402067 w 5019939"/>
                <a:gd name="connsiteY28" fmla="*/ 559676 h 1043475"/>
                <a:gd name="connsiteX29" fmla="*/ 3265985 w 5019939"/>
                <a:gd name="connsiteY29" fmla="*/ 1013222 h 1043475"/>
                <a:gd name="connsiteX30" fmla="*/ 3145022 w 5019939"/>
                <a:gd name="connsiteY30" fmla="*/ 605031 h 1043475"/>
                <a:gd name="connsiteX31" fmla="*/ 3507909 w 5019939"/>
                <a:gd name="connsiteY31" fmla="*/ 15420 h 1043475"/>
                <a:gd name="connsiteX32" fmla="*/ 3870796 w 5019939"/>
                <a:gd name="connsiteY32" fmla="*/ 574794 h 1043475"/>
                <a:gd name="connsiteX33" fmla="*/ 3704473 w 5019939"/>
                <a:gd name="connsiteY33" fmla="*/ 1043459 h 1043475"/>
                <a:gd name="connsiteX34" fmla="*/ 3538150 w 5019939"/>
                <a:gd name="connsiteY34" fmla="*/ 589912 h 1043475"/>
                <a:gd name="connsiteX35" fmla="*/ 3840556 w 5019939"/>
                <a:gd name="connsiteY35" fmla="*/ 30539 h 1043475"/>
                <a:gd name="connsiteX36" fmla="*/ 4142962 w 5019939"/>
                <a:gd name="connsiteY36" fmla="*/ 544558 h 1043475"/>
                <a:gd name="connsiteX37" fmla="*/ 4188323 w 5019939"/>
                <a:gd name="connsiteY37" fmla="*/ 544558 h 1043475"/>
                <a:gd name="connsiteX38" fmla="*/ 5019939 w 5019939"/>
                <a:gd name="connsiteY38" fmla="*/ 529440 h 1043475"/>
                <a:gd name="connsiteX0" fmla="*/ 0 w 5019939"/>
                <a:gd name="connsiteY0" fmla="*/ 529440 h 1043475"/>
                <a:gd name="connsiteX1" fmla="*/ 922338 w 5019939"/>
                <a:gd name="connsiteY1" fmla="*/ 529440 h 1043475"/>
                <a:gd name="connsiteX2" fmla="*/ 1088662 w 5019939"/>
                <a:gd name="connsiteY2" fmla="*/ 499203 h 1043475"/>
                <a:gd name="connsiteX3" fmla="*/ 1118902 w 5019939"/>
                <a:gd name="connsiteY3" fmla="*/ 211957 h 1043475"/>
                <a:gd name="connsiteX4" fmla="*/ 1209624 w 5019939"/>
                <a:gd name="connsiteY4" fmla="*/ 302 h 1043475"/>
                <a:gd name="connsiteX5" fmla="*/ 1421308 w 5019939"/>
                <a:gd name="connsiteY5" fmla="*/ 257312 h 1043475"/>
                <a:gd name="connsiteX6" fmla="*/ 1466669 w 5019939"/>
                <a:gd name="connsiteY6" fmla="*/ 710858 h 1043475"/>
                <a:gd name="connsiteX7" fmla="*/ 1300346 w 5019939"/>
                <a:gd name="connsiteY7" fmla="*/ 967868 h 1043475"/>
                <a:gd name="connsiteX8" fmla="*/ 1224744 w 5019939"/>
                <a:gd name="connsiteY8" fmla="*/ 363139 h 1043475"/>
                <a:gd name="connsiteX9" fmla="*/ 1512030 w 5019939"/>
                <a:gd name="connsiteY9" fmla="*/ 30539 h 1043475"/>
                <a:gd name="connsiteX10" fmla="*/ 1784195 w 5019939"/>
                <a:gd name="connsiteY10" fmla="*/ 166602 h 1043475"/>
                <a:gd name="connsiteX11" fmla="*/ 1890037 w 5019939"/>
                <a:gd name="connsiteY11" fmla="*/ 484085 h 1043475"/>
                <a:gd name="connsiteX12" fmla="*/ 1693474 w 5019939"/>
                <a:gd name="connsiteY12" fmla="*/ 1013222 h 1043475"/>
                <a:gd name="connsiteX13" fmla="*/ 1527150 w 5019939"/>
                <a:gd name="connsiteY13" fmla="*/ 453849 h 1043475"/>
                <a:gd name="connsiteX14" fmla="*/ 1905158 w 5019939"/>
                <a:gd name="connsiteY14" fmla="*/ 30539 h 1043475"/>
                <a:gd name="connsiteX15" fmla="*/ 2222684 w 5019939"/>
                <a:gd name="connsiteY15" fmla="*/ 514321 h 1043475"/>
                <a:gd name="connsiteX16" fmla="*/ 1995880 w 5019939"/>
                <a:gd name="connsiteY16" fmla="*/ 998104 h 1043475"/>
                <a:gd name="connsiteX17" fmla="*/ 1950519 w 5019939"/>
                <a:gd name="connsiteY17" fmla="*/ 484085 h 1043475"/>
                <a:gd name="connsiteX18" fmla="*/ 2343646 w 5019939"/>
                <a:gd name="connsiteY18" fmla="*/ 15420 h 1043475"/>
                <a:gd name="connsiteX19" fmla="*/ 2646052 w 5019939"/>
                <a:gd name="connsiteY19" fmla="*/ 544558 h 1043475"/>
                <a:gd name="connsiteX20" fmla="*/ 2404128 w 5019939"/>
                <a:gd name="connsiteY20" fmla="*/ 998104 h 1043475"/>
                <a:gd name="connsiteX21" fmla="*/ 2283165 w 5019939"/>
                <a:gd name="connsiteY21" fmla="*/ 559676 h 1043475"/>
                <a:gd name="connsiteX22" fmla="*/ 2706534 w 5019939"/>
                <a:gd name="connsiteY22" fmla="*/ 15420 h 1043475"/>
                <a:gd name="connsiteX23" fmla="*/ 3054300 w 5019939"/>
                <a:gd name="connsiteY23" fmla="*/ 559676 h 1043475"/>
                <a:gd name="connsiteX24" fmla="*/ 2872857 w 5019939"/>
                <a:gd name="connsiteY24" fmla="*/ 1013222 h 1043475"/>
                <a:gd name="connsiteX25" fmla="*/ 2721654 w 5019939"/>
                <a:gd name="connsiteY25" fmla="*/ 559676 h 1043475"/>
                <a:gd name="connsiteX26" fmla="*/ 3054300 w 5019939"/>
                <a:gd name="connsiteY26" fmla="*/ 15420 h 1043475"/>
                <a:gd name="connsiteX27" fmla="*/ 3402067 w 5019939"/>
                <a:gd name="connsiteY27" fmla="*/ 559676 h 1043475"/>
                <a:gd name="connsiteX28" fmla="*/ 3265985 w 5019939"/>
                <a:gd name="connsiteY28" fmla="*/ 1013222 h 1043475"/>
                <a:gd name="connsiteX29" fmla="*/ 3145022 w 5019939"/>
                <a:gd name="connsiteY29" fmla="*/ 605031 h 1043475"/>
                <a:gd name="connsiteX30" fmla="*/ 3507909 w 5019939"/>
                <a:gd name="connsiteY30" fmla="*/ 15420 h 1043475"/>
                <a:gd name="connsiteX31" fmla="*/ 3870796 w 5019939"/>
                <a:gd name="connsiteY31" fmla="*/ 574794 h 1043475"/>
                <a:gd name="connsiteX32" fmla="*/ 3704473 w 5019939"/>
                <a:gd name="connsiteY32" fmla="*/ 1043459 h 1043475"/>
                <a:gd name="connsiteX33" fmla="*/ 3538150 w 5019939"/>
                <a:gd name="connsiteY33" fmla="*/ 589912 h 1043475"/>
                <a:gd name="connsiteX34" fmla="*/ 3840556 w 5019939"/>
                <a:gd name="connsiteY34" fmla="*/ 30539 h 1043475"/>
                <a:gd name="connsiteX35" fmla="*/ 4142962 w 5019939"/>
                <a:gd name="connsiteY35" fmla="*/ 544558 h 1043475"/>
                <a:gd name="connsiteX36" fmla="*/ 4188323 w 5019939"/>
                <a:gd name="connsiteY36" fmla="*/ 544558 h 1043475"/>
                <a:gd name="connsiteX37" fmla="*/ 5019939 w 5019939"/>
                <a:gd name="connsiteY37" fmla="*/ 529440 h 1043475"/>
                <a:gd name="connsiteX0" fmla="*/ 0 w 5019939"/>
                <a:gd name="connsiteY0" fmla="*/ 534937 h 1048972"/>
                <a:gd name="connsiteX1" fmla="*/ 922338 w 5019939"/>
                <a:gd name="connsiteY1" fmla="*/ 534937 h 1048972"/>
                <a:gd name="connsiteX2" fmla="*/ 1088662 w 5019939"/>
                <a:gd name="connsiteY2" fmla="*/ 504700 h 1048972"/>
                <a:gd name="connsiteX3" fmla="*/ 1209624 w 5019939"/>
                <a:gd name="connsiteY3" fmla="*/ 5799 h 1048972"/>
                <a:gd name="connsiteX4" fmla="*/ 1421308 w 5019939"/>
                <a:gd name="connsiteY4" fmla="*/ 262809 h 1048972"/>
                <a:gd name="connsiteX5" fmla="*/ 1466669 w 5019939"/>
                <a:gd name="connsiteY5" fmla="*/ 716355 h 1048972"/>
                <a:gd name="connsiteX6" fmla="*/ 1300346 w 5019939"/>
                <a:gd name="connsiteY6" fmla="*/ 973365 h 1048972"/>
                <a:gd name="connsiteX7" fmla="*/ 1224744 w 5019939"/>
                <a:gd name="connsiteY7" fmla="*/ 368636 h 1048972"/>
                <a:gd name="connsiteX8" fmla="*/ 1512030 w 5019939"/>
                <a:gd name="connsiteY8" fmla="*/ 36036 h 1048972"/>
                <a:gd name="connsiteX9" fmla="*/ 1784195 w 5019939"/>
                <a:gd name="connsiteY9" fmla="*/ 172099 h 1048972"/>
                <a:gd name="connsiteX10" fmla="*/ 1890037 w 5019939"/>
                <a:gd name="connsiteY10" fmla="*/ 489582 h 1048972"/>
                <a:gd name="connsiteX11" fmla="*/ 1693474 w 5019939"/>
                <a:gd name="connsiteY11" fmla="*/ 1018719 h 1048972"/>
                <a:gd name="connsiteX12" fmla="*/ 1527150 w 5019939"/>
                <a:gd name="connsiteY12" fmla="*/ 459346 h 1048972"/>
                <a:gd name="connsiteX13" fmla="*/ 1905158 w 5019939"/>
                <a:gd name="connsiteY13" fmla="*/ 36036 h 1048972"/>
                <a:gd name="connsiteX14" fmla="*/ 2222684 w 5019939"/>
                <a:gd name="connsiteY14" fmla="*/ 519818 h 1048972"/>
                <a:gd name="connsiteX15" fmla="*/ 1995880 w 5019939"/>
                <a:gd name="connsiteY15" fmla="*/ 1003601 h 1048972"/>
                <a:gd name="connsiteX16" fmla="*/ 1950519 w 5019939"/>
                <a:gd name="connsiteY16" fmla="*/ 489582 h 1048972"/>
                <a:gd name="connsiteX17" fmla="*/ 2343646 w 5019939"/>
                <a:gd name="connsiteY17" fmla="*/ 20917 h 1048972"/>
                <a:gd name="connsiteX18" fmla="*/ 2646052 w 5019939"/>
                <a:gd name="connsiteY18" fmla="*/ 550055 h 1048972"/>
                <a:gd name="connsiteX19" fmla="*/ 2404128 w 5019939"/>
                <a:gd name="connsiteY19" fmla="*/ 1003601 h 1048972"/>
                <a:gd name="connsiteX20" fmla="*/ 2283165 w 5019939"/>
                <a:gd name="connsiteY20" fmla="*/ 565173 h 1048972"/>
                <a:gd name="connsiteX21" fmla="*/ 2706534 w 5019939"/>
                <a:gd name="connsiteY21" fmla="*/ 20917 h 1048972"/>
                <a:gd name="connsiteX22" fmla="*/ 3054300 w 5019939"/>
                <a:gd name="connsiteY22" fmla="*/ 565173 h 1048972"/>
                <a:gd name="connsiteX23" fmla="*/ 2872857 w 5019939"/>
                <a:gd name="connsiteY23" fmla="*/ 1018719 h 1048972"/>
                <a:gd name="connsiteX24" fmla="*/ 2721654 w 5019939"/>
                <a:gd name="connsiteY24" fmla="*/ 565173 h 1048972"/>
                <a:gd name="connsiteX25" fmla="*/ 3054300 w 5019939"/>
                <a:gd name="connsiteY25" fmla="*/ 20917 h 1048972"/>
                <a:gd name="connsiteX26" fmla="*/ 3402067 w 5019939"/>
                <a:gd name="connsiteY26" fmla="*/ 565173 h 1048972"/>
                <a:gd name="connsiteX27" fmla="*/ 3265985 w 5019939"/>
                <a:gd name="connsiteY27" fmla="*/ 1018719 h 1048972"/>
                <a:gd name="connsiteX28" fmla="*/ 3145022 w 5019939"/>
                <a:gd name="connsiteY28" fmla="*/ 610528 h 1048972"/>
                <a:gd name="connsiteX29" fmla="*/ 3507909 w 5019939"/>
                <a:gd name="connsiteY29" fmla="*/ 20917 h 1048972"/>
                <a:gd name="connsiteX30" fmla="*/ 3870796 w 5019939"/>
                <a:gd name="connsiteY30" fmla="*/ 580291 h 1048972"/>
                <a:gd name="connsiteX31" fmla="*/ 3704473 w 5019939"/>
                <a:gd name="connsiteY31" fmla="*/ 1048956 h 1048972"/>
                <a:gd name="connsiteX32" fmla="*/ 3538150 w 5019939"/>
                <a:gd name="connsiteY32" fmla="*/ 595409 h 1048972"/>
                <a:gd name="connsiteX33" fmla="*/ 3840556 w 5019939"/>
                <a:gd name="connsiteY33" fmla="*/ 36036 h 1048972"/>
                <a:gd name="connsiteX34" fmla="*/ 4142962 w 5019939"/>
                <a:gd name="connsiteY34" fmla="*/ 550055 h 1048972"/>
                <a:gd name="connsiteX35" fmla="*/ 4188323 w 5019939"/>
                <a:gd name="connsiteY35" fmla="*/ 550055 h 1048972"/>
                <a:gd name="connsiteX36" fmla="*/ 5019939 w 5019939"/>
                <a:gd name="connsiteY36" fmla="*/ 534937 h 1048972"/>
                <a:gd name="connsiteX0" fmla="*/ 0 w 5019939"/>
                <a:gd name="connsiteY0" fmla="*/ 536293 h 1050328"/>
                <a:gd name="connsiteX1" fmla="*/ 922338 w 5019939"/>
                <a:gd name="connsiteY1" fmla="*/ 536293 h 1050328"/>
                <a:gd name="connsiteX2" fmla="*/ 1088662 w 5019939"/>
                <a:gd name="connsiteY2" fmla="*/ 506056 h 1050328"/>
                <a:gd name="connsiteX3" fmla="*/ 1209624 w 5019939"/>
                <a:gd name="connsiteY3" fmla="*/ 7155 h 1050328"/>
                <a:gd name="connsiteX4" fmla="*/ 1421308 w 5019939"/>
                <a:gd name="connsiteY4" fmla="*/ 264165 h 1050328"/>
                <a:gd name="connsiteX5" fmla="*/ 1300346 w 5019939"/>
                <a:gd name="connsiteY5" fmla="*/ 974721 h 1050328"/>
                <a:gd name="connsiteX6" fmla="*/ 1224744 w 5019939"/>
                <a:gd name="connsiteY6" fmla="*/ 369992 h 1050328"/>
                <a:gd name="connsiteX7" fmla="*/ 1512030 w 5019939"/>
                <a:gd name="connsiteY7" fmla="*/ 37392 h 1050328"/>
                <a:gd name="connsiteX8" fmla="*/ 1784195 w 5019939"/>
                <a:gd name="connsiteY8" fmla="*/ 173455 h 1050328"/>
                <a:gd name="connsiteX9" fmla="*/ 1890037 w 5019939"/>
                <a:gd name="connsiteY9" fmla="*/ 490938 h 1050328"/>
                <a:gd name="connsiteX10" fmla="*/ 1693474 w 5019939"/>
                <a:gd name="connsiteY10" fmla="*/ 1020075 h 1050328"/>
                <a:gd name="connsiteX11" fmla="*/ 1527150 w 5019939"/>
                <a:gd name="connsiteY11" fmla="*/ 460702 h 1050328"/>
                <a:gd name="connsiteX12" fmla="*/ 1905158 w 5019939"/>
                <a:gd name="connsiteY12" fmla="*/ 37392 h 1050328"/>
                <a:gd name="connsiteX13" fmla="*/ 2222684 w 5019939"/>
                <a:gd name="connsiteY13" fmla="*/ 521174 h 1050328"/>
                <a:gd name="connsiteX14" fmla="*/ 1995880 w 5019939"/>
                <a:gd name="connsiteY14" fmla="*/ 1004957 h 1050328"/>
                <a:gd name="connsiteX15" fmla="*/ 1950519 w 5019939"/>
                <a:gd name="connsiteY15" fmla="*/ 490938 h 1050328"/>
                <a:gd name="connsiteX16" fmla="*/ 2343646 w 5019939"/>
                <a:gd name="connsiteY16" fmla="*/ 22273 h 1050328"/>
                <a:gd name="connsiteX17" fmla="*/ 2646052 w 5019939"/>
                <a:gd name="connsiteY17" fmla="*/ 551411 h 1050328"/>
                <a:gd name="connsiteX18" fmla="*/ 2404128 w 5019939"/>
                <a:gd name="connsiteY18" fmla="*/ 1004957 h 1050328"/>
                <a:gd name="connsiteX19" fmla="*/ 2283165 w 5019939"/>
                <a:gd name="connsiteY19" fmla="*/ 566529 h 1050328"/>
                <a:gd name="connsiteX20" fmla="*/ 2706534 w 5019939"/>
                <a:gd name="connsiteY20" fmla="*/ 22273 h 1050328"/>
                <a:gd name="connsiteX21" fmla="*/ 3054300 w 5019939"/>
                <a:gd name="connsiteY21" fmla="*/ 566529 h 1050328"/>
                <a:gd name="connsiteX22" fmla="*/ 2872857 w 5019939"/>
                <a:gd name="connsiteY22" fmla="*/ 1020075 h 1050328"/>
                <a:gd name="connsiteX23" fmla="*/ 2721654 w 5019939"/>
                <a:gd name="connsiteY23" fmla="*/ 566529 h 1050328"/>
                <a:gd name="connsiteX24" fmla="*/ 3054300 w 5019939"/>
                <a:gd name="connsiteY24" fmla="*/ 22273 h 1050328"/>
                <a:gd name="connsiteX25" fmla="*/ 3402067 w 5019939"/>
                <a:gd name="connsiteY25" fmla="*/ 566529 h 1050328"/>
                <a:gd name="connsiteX26" fmla="*/ 3265985 w 5019939"/>
                <a:gd name="connsiteY26" fmla="*/ 1020075 h 1050328"/>
                <a:gd name="connsiteX27" fmla="*/ 3145022 w 5019939"/>
                <a:gd name="connsiteY27" fmla="*/ 611884 h 1050328"/>
                <a:gd name="connsiteX28" fmla="*/ 3507909 w 5019939"/>
                <a:gd name="connsiteY28" fmla="*/ 22273 h 1050328"/>
                <a:gd name="connsiteX29" fmla="*/ 3870796 w 5019939"/>
                <a:gd name="connsiteY29" fmla="*/ 581647 h 1050328"/>
                <a:gd name="connsiteX30" fmla="*/ 3704473 w 5019939"/>
                <a:gd name="connsiteY30" fmla="*/ 1050312 h 1050328"/>
                <a:gd name="connsiteX31" fmla="*/ 3538150 w 5019939"/>
                <a:gd name="connsiteY31" fmla="*/ 596765 h 1050328"/>
                <a:gd name="connsiteX32" fmla="*/ 3840556 w 5019939"/>
                <a:gd name="connsiteY32" fmla="*/ 37392 h 1050328"/>
                <a:gd name="connsiteX33" fmla="*/ 4142962 w 5019939"/>
                <a:gd name="connsiteY33" fmla="*/ 551411 h 1050328"/>
                <a:gd name="connsiteX34" fmla="*/ 4188323 w 5019939"/>
                <a:gd name="connsiteY34" fmla="*/ 551411 h 1050328"/>
                <a:gd name="connsiteX35" fmla="*/ 5019939 w 5019939"/>
                <a:gd name="connsiteY35" fmla="*/ 536293 h 1050328"/>
                <a:gd name="connsiteX0" fmla="*/ 0 w 5019939"/>
                <a:gd name="connsiteY0" fmla="*/ 529199 h 1043234"/>
                <a:gd name="connsiteX1" fmla="*/ 922338 w 5019939"/>
                <a:gd name="connsiteY1" fmla="*/ 529199 h 1043234"/>
                <a:gd name="connsiteX2" fmla="*/ 1088662 w 5019939"/>
                <a:gd name="connsiteY2" fmla="*/ 498962 h 1043234"/>
                <a:gd name="connsiteX3" fmla="*/ 1209624 w 5019939"/>
                <a:gd name="connsiteY3" fmla="*/ 61 h 1043234"/>
                <a:gd name="connsiteX4" fmla="*/ 1421308 w 5019939"/>
                <a:gd name="connsiteY4" fmla="*/ 468726 h 1043234"/>
                <a:gd name="connsiteX5" fmla="*/ 1300346 w 5019939"/>
                <a:gd name="connsiteY5" fmla="*/ 967627 h 1043234"/>
                <a:gd name="connsiteX6" fmla="*/ 1224744 w 5019939"/>
                <a:gd name="connsiteY6" fmla="*/ 362898 h 1043234"/>
                <a:gd name="connsiteX7" fmla="*/ 1512030 w 5019939"/>
                <a:gd name="connsiteY7" fmla="*/ 30298 h 1043234"/>
                <a:gd name="connsiteX8" fmla="*/ 1784195 w 5019939"/>
                <a:gd name="connsiteY8" fmla="*/ 166361 h 1043234"/>
                <a:gd name="connsiteX9" fmla="*/ 1890037 w 5019939"/>
                <a:gd name="connsiteY9" fmla="*/ 483844 h 1043234"/>
                <a:gd name="connsiteX10" fmla="*/ 1693474 w 5019939"/>
                <a:gd name="connsiteY10" fmla="*/ 1012981 h 1043234"/>
                <a:gd name="connsiteX11" fmla="*/ 1527150 w 5019939"/>
                <a:gd name="connsiteY11" fmla="*/ 453608 h 1043234"/>
                <a:gd name="connsiteX12" fmla="*/ 1905158 w 5019939"/>
                <a:gd name="connsiteY12" fmla="*/ 30298 h 1043234"/>
                <a:gd name="connsiteX13" fmla="*/ 2222684 w 5019939"/>
                <a:gd name="connsiteY13" fmla="*/ 514080 h 1043234"/>
                <a:gd name="connsiteX14" fmla="*/ 1995880 w 5019939"/>
                <a:gd name="connsiteY14" fmla="*/ 997863 h 1043234"/>
                <a:gd name="connsiteX15" fmla="*/ 1950519 w 5019939"/>
                <a:gd name="connsiteY15" fmla="*/ 483844 h 1043234"/>
                <a:gd name="connsiteX16" fmla="*/ 2343646 w 5019939"/>
                <a:gd name="connsiteY16" fmla="*/ 15179 h 1043234"/>
                <a:gd name="connsiteX17" fmla="*/ 2646052 w 5019939"/>
                <a:gd name="connsiteY17" fmla="*/ 544317 h 1043234"/>
                <a:gd name="connsiteX18" fmla="*/ 2404128 w 5019939"/>
                <a:gd name="connsiteY18" fmla="*/ 997863 h 1043234"/>
                <a:gd name="connsiteX19" fmla="*/ 2283165 w 5019939"/>
                <a:gd name="connsiteY19" fmla="*/ 559435 h 1043234"/>
                <a:gd name="connsiteX20" fmla="*/ 2706534 w 5019939"/>
                <a:gd name="connsiteY20" fmla="*/ 15179 h 1043234"/>
                <a:gd name="connsiteX21" fmla="*/ 3054300 w 5019939"/>
                <a:gd name="connsiteY21" fmla="*/ 559435 h 1043234"/>
                <a:gd name="connsiteX22" fmla="*/ 2872857 w 5019939"/>
                <a:gd name="connsiteY22" fmla="*/ 1012981 h 1043234"/>
                <a:gd name="connsiteX23" fmla="*/ 2721654 w 5019939"/>
                <a:gd name="connsiteY23" fmla="*/ 559435 h 1043234"/>
                <a:gd name="connsiteX24" fmla="*/ 3054300 w 5019939"/>
                <a:gd name="connsiteY24" fmla="*/ 15179 h 1043234"/>
                <a:gd name="connsiteX25" fmla="*/ 3402067 w 5019939"/>
                <a:gd name="connsiteY25" fmla="*/ 559435 h 1043234"/>
                <a:gd name="connsiteX26" fmla="*/ 3265985 w 5019939"/>
                <a:gd name="connsiteY26" fmla="*/ 1012981 h 1043234"/>
                <a:gd name="connsiteX27" fmla="*/ 3145022 w 5019939"/>
                <a:gd name="connsiteY27" fmla="*/ 604790 h 1043234"/>
                <a:gd name="connsiteX28" fmla="*/ 3507909 w 5019939"/>
                <a:gd name="connsiteY28" fmla="*/ 15179 h 1043234"/>
                <a:gd name="connsiteX29" fmla="*/ 3870796 w 5019939"/>
                <a:gd name="connsiteY29" fmla="*/ 574553 h 1043234"/>
                <a:gd name="connsiteX30" fmla="*/ 3704473 w 5019939"/>
                <a:gd name="connsiteY30" fmla="*/ 1043218 h 1043234"/>
                <a:gd name="connsiteX31" fmla="*/ 3538150 w 5019939"/>
                <a:gd name="connsiteY31" fmla="*/ 589671 h 1043234"/>
                <a:gd name="connsiteX32" fmla="*/ 3840556 w 5019939"/>
                <a:gd name="connsiteY32" fmla="*/ 30298 h 1043234"/>
                <a:gd name="connsiteX33" fmla="*/ 4142962 w 5019939"/>
                <a:gd name="connsiteY33" fmla="*/ 544317 h 1043234"/>
                <a:gd name="connsiteX34" fmla="*/ 4188323 w 5019939"/>
                <a:gd name="connsiteY34" fmla="*/ 544317 h 1043234"/>
                <a:gd name="connsiteX35" fmla="*/ 5019939 w 5019939"/>
                <a:gd name="connsiteY35" fmla="*/ 529199 h 1043234"/>
                <a:gd name="connsiteX0" fmla="*/ 0 w 5019939"/>
                <a:gd name="connsiteY0" fmla="*/ 529282 h 1043317"/>
                <a:gd name="connsiteX1" fmla="*/ 922338 w 5019939"/>
                <a:gd name="connsiteY1" fmla="*/ 529282 h 1043317"/>
                <a:gd name="connsiteX2" fmla="*/ 1080196 w 5019939"/>
                <a:gd name="connsiteY2" fmla="*/ 515979 h 1043317"/>
                <a:gd name="connsiteX3" fmla="*/ 1209624 w 5019939"/>
                <a:gd name="connsiteY3" fmla="*/ 144 h 1043317"/>
                <a:gd name="connsiteX4" fmla="*/ 1421308 w 5019939"/>
                <a:gd name="connsiteY4" fmla="*/ 468809 h 1043317"/>
                <a:gd name="connsiteX5" fmla="*/ 1300346 w 5019939"/>
                <a:gd name="connsiteY5" fmla="*/ 967710 h 1043317"/>
                <a:gd name="connsiteX6" fmla="*/ 1224744 w 5019939"/>
                <a:gd name="connsiteY6" fmla="*/ 362981 h 1043317"/>
                <a:gd name="connsiteX7" fmla="*/ 1512030 w 5019939"/>
                <a:gd name="connsiteY7" fmla="*/ 30381 h 1043317"/>
                <a:gd name="connsiteX8" fmla="*/ 1784195 w 5019939"/>
                <a:gd name="connsiteY8" fmla="*/ 166444 h 1043317"/>
                <a:gd name="connsiteX9" fmla="*/ 1890037 w 5019939"/>
                <a:gd name="connsiteY9" fmla="*/ 483927 h 1043317"/>
                <a:gd name="connsiteX10" fmla="*/ 1693474 w 5019939"/>
                <a:gd name="connsiteY10" fmla="*/ 1013064 h 1043317"/>
                <a:gd name="connsiteX11" fmla="*/ 1527150 w 5019939"/>
                <a:gd name="connsiteY11" fmla="*/ 453691 h 1043317"/>
                <a:gd name="connsiteX12" fmla="*/ 1905158 w 5019939"/>
                <a:gd name="connsiteY12" fmla="*/ 30381 h 1043317"/>
                <a:gd name="connsiteX13" fmla="*/ 2222684 w 5019939"/>
                <a:gd name="connsiteY13" fmla="*/ 514163 h 1043317"/>
                <a:gd name="connsiteX14" fmla="*/ 1995880 w 5019939"/>
                <a:gd name="connsiteY14" fmla="*/ 997946 h 1043317"/>
                <a:gd name="connsiteX15" fmla="*/ 1950519 w 5019939"/>
                <a:gd name="connsiteY15" fmla="*/ 483927 h 1043317"/>
                <a:gd name="connsiteX16" fmla="*/ 2343646 w 5019939"/>
                <a:gd name="connsiteY16" fmla="*/ 15262 h 1043317"/>
                <a:gd name="connsiteX17" fmla="*/ 2646052 w 5019939"/>
                <a:gd name="connsiteY17" fmla="*/ 544400 h 1043317"/>
                <a:gd name="connsiteX18" fmla="*/ 2404128 w 5019939"/>
                <a:gd name="connsiteY18" fmla="*/ 997946 h 1043317"/>
                <a:gd name="connsiteX19" fmla="*/ 2283165 w 5019939"/>
                <a:gd name="connsiteY19" fmla="*/ 559518 h 1043317"/>
                <a:gd name="connsiteX20" fmla="*/ 2706534 w 5019939"/>
                <a:gd name="connsiteY20" fmla="*/ 15262 h 1043317"/>
                <a:gd name="connsiteX21" fmla="*/ 3054300 w 5019939"/>
                <a:gd name="connsiteY21" fmla="*/ 559518 h 1043317"/>
                <a:gd name="connsiteX22" fmla="*/ 2872857 w 5019939"/>
                <a:gd name="connsiteY22" fmla="*/ 1013064 h 1043317"/>
                <a:gd name="connsiteX23" fmla="*/ 2721654 w 5019939"/>
                <a:gd name="connsiteY23" fmla="*/ 559518 h 1043317"/>
                <a:gd name="connsiteX24" fmla="*/ 3054300 w 5019939"/>
                <a:gd name="connsiteY24" fmla="*/ 15262 h 1043317"/>
                <a:gd name="connsiteX25" fmla="*/ 3402067 w 5019939"/>
                <a:gd name="connsiteY25" fmla="*/ 559518 h 1043317"/>
                <a:gd name="connsiteX26" fmla="*/ 3265985 w 5019939"/>
                <a:gd name="connsiteY26" fmla="*/ 1013064 h 1043317"/>
                <a:gd name="connsiteX27" fmla="*/ 3145022 w 5019939"/>
                <a:gd name="connsiteY27" fmla="*/ 604873 h 1043317"/>
                <a:gd name="connsiteX28" fmla="*/ 3507909 w 5019939"/>
                <a:gd name="connsiteY28" fmla="*/ 15262 h 1043317"/>
                <a:gd name="connsiteX29" fmla="*/ 3870796 w 5019939"/>
                <a:gd name="connsiteY29" fmla="*/ 574636 h 1043317"/>
                <a:gd name="connsiteX30" fmla="*/ 3704473 w 5019939"/>
                <a:gd name="connsiteY30" fmla="*/ 1043301 h 1043317"/>
                <a:gd name="connsiteX31" fmla="*/ 3538150 w 5019939"/>
                <a:gd name="connsiteY31" fmla="*/ 589754 h 1043317"/>
                <a:gd name="connsiteX32" fmla="*/ 3840556 w 5019939"/>
                <a:gd name="connsiteY32" fmla="*/ 30381 h 1043317"/>
                <a:gd name="connsiteX33" fmla="*/ 4142962 w 5019939"/>
                <a:gd name="connsiteY33" fmla="*/ 544400 h 1043317"/>
                <a:gd name="connsiteX34" fmla="*/ 4188323 w 5019939"/>
                <a:gd name="connsiteY34" fmla="*/ 544400 h 1043317"/>
                <a:gd name="connsiteX35" fmla="*/ 5019939 w 5019939"/>
                <a:gd name="connsiteY35" fmla="*/ 529282 h 1043317"/>
                <a:gd name="connsiteX0" fmla="*/ 0 w 5019939"/>
                <a:gd name="connsiteY0" fmla="*/ 529282 h 1043317"/>
                <a:gd name="connsiteX1" fmla="*/ 922338 w 5019939"/>
                <a:gd name="connsiteY1" fmla="*/ 529282 h 1043317"/>
                <a:gd name="connsiteX2" fmla="*/ 1080196 w 5019939"/>
                <a:gd name="connsiteY2" fmla="*/ 515979 h 1043317"/>
                <a:gd name="connsiteX3" fmla="*/ 1209624 w 5019939"/>
                <a:gd name="connsiteY3" fmla="*/ 144 h 1043317"/>
                <a:gd name="connsiteX4" fmla="*/ 1421308 w 5019939"/>
                <a:gd name="connsiteY4" fmla="*/ 468809 h 1043317"/>
                <a:gd name="connsiteX5" fmla="*/ 1300346 w 5019939"/>
                <a:gd name="connsiteY5" fmla="*/ 967710 h 1043317"/>
                <a:gd name="connsiteX6" fmla="*/ 1224744 w 5019939"/>
                <a:gd name="connsiteY6" fmla="*/ 362981 h 1043317"/>
                <a:gd name="connsiteX7" fmla="*/ 1512030 w 5019939"/>
                <a:gd name="connsiteY7" fmla="*/ 30381 h 1043317"/>
                <a:gd name="connsiteX8" fmla="*/ 1784195 w 5019939"/>
                <a:gd name="connsiteY8" fmla="*/ 166444 h 1043317"/>
                <a:gd name="connsiteX9" fmla="*/ 1890037 w 5019939"/>
                <a:gd name="connsiteY9" fmla="*/ 483927 h 1043317"/>
                <a:gd name="connsiteX10" fmla="*/ 1693474 w 5019939"/>
                <a:gd name="connsiteY10" fmla="*/ 1013064 h 1043317"/>
                <a:gd name="connsiteX11" fmla="*/ 1527150 w 5019939"/>
                <a:gd name="connsiteY11" fmla="*/ 453691 h 1043317"/>
                <a:gd name="connsiteX12" fmla="*/ 1905158 w 5019939"/>
                <a:gd name="connsiteY12" fmla="*/ 30381 h 1043317"/>
                <a:gd name="connsiteX13" fmla="*/ 2222684 w 5019939"/>
                <a:gd name="connsiteY13" fmla="*/ 514163 h 1043317"/>
                <a:gd name="connsiteX14" fmla="*/ 1995880 w 5019939"/>
                <a:gd name="connsiteY14" fmla="*/ 997946 h 1043317"/>
                <a:gd name="connsiteX15" fmla="*/ 1950519 w 5019939"/>
                <a:gd name="connsiteY15" fmla="*/ 483927 h 1043317"/>
                <a:gd name="connsiteX16" fmla="*/ 2343646 w 5019939"/>
                <a:gd name="connsiteY16" fmla="*/ 15262 h 1043317"/>
                <a:gd name="connsiteX17" fmla="*/ 2646052 w 5019939"/>
                <a:gd name="connsiteY17" fmla="*/ 544400 h 1043317"/>
                <a:gd name="connsiteX18" fmla="*/ 2404128 w 5019939"/>
                <a:gd name="connsiteY18" fmla="*/ 997946 h 1043317"/>
                <a:gd name="connsiteX19" fmla="*/ 2283165 w 5019939"/>
                <a:gd name="connsiteY19" fmla="*/ 559518 h 1043317"/>
                <a:gd name="connsiteX20" fmla="*/ 2706534 w 5019939"/>
                <a:gd name="connsiteY20" fmla="*/ 15262 h 1043317"/>
                <a:gd name="connsiteX21" fmla="*/ 3054300 w 5019939"/>
                <a:gd name="connsiteY21" fmla="*/ 559518 h 1043317"/>
                <a:gd name="connsiteX22" fmla="*/ 2872857 w 5019939"/>
                <a:gd name="connsiteY22" fmla="*/ 1013064 h 1043317"/>
                <a:gd name="connsiteX23" fmla="*/ 2721654 w 5019939"/>
                <a:gd name="connsiteY23" fmla="*/ 559518 h 1043317"/>
                <a:gd name="connsiteX24" fmla="*/ 3054300 w 5019939"/>
                <a:gd name="connsiteY24" fmla="*/ 15262 h 1043317"/>
                <a:gd name="connsiteX25" fmla="*/ 3402067 w 5019939"/>
                <a:gd name="connsiteY25" fmla="*/ 559518 h 1043317"/>
                <a:gd name="connsiteX26" fmla="*/ 3265985 w 5019939"/>
                <a:gd name="connsiteY26" fmla="*/ 1013064 h 1043317"/>
                <a:gd name="connsiteX27" fmla="*/ 3145022 w 5019939"/>
                <a:gd name="connsiteY27" fmla="*/ 604873 h 1043317"/>
                <a:gd name="connsiteX28" fmla="*/ 3507909 w 5019939"/>
                <a:gd name="connsiteY28" fmla="*/ 15262 h 1043317"/>
                <a:gd name="connsiteX29" fmla="*/ 3870796 w 5019939"/>
                <a:gd name="connsiteY29" fmla="*/ 574636 h 1043317"/>
                <a:gd name="connsiteX30" fmla="*/ 3704473 w 5019939"/>
                <a:gd name="connsiteY30" fmla="*/ 1043301 h 1043317"/>
                <a:gd name="connsiteX31" fmla="*/ 3538150 w 5019939"/>
                <a:gd name="connsiteY31" fmla="*/ 589754 h 1043317"/>
                <a:gd name="connsiteX32" fmla="*/ 3840556 w 5019939"/>
                <a:gd name="connsiteY32" fmla="*/ 30381 h 1043317"/>
                <a:gd name="connsiteX33" fmla="*/ 4142962 w 5019939"/>
                <a:gd name="connsiteY33" fmla="*/ 544400 h 1043317"/>
                <a:gd name="connsiteX34" fmla="*/ 4188323 w 5019939"/>
                <a:gd name="connsiteY34" fmla="*/ 544400 h 1043317"/>
                <a:gd name="connsiteX35" fmla="*/ 5019939 w 5019939"/>
                <a:gd name="connsiteY35" fmla="*/ 529282 h 104331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224744 w 5019939"/>
                <a:gd name="connsiteY5" fmla="*/ 363071 h 1043407"/>
                <a:gd name="connsiteX6" fmla="*/ 1512030 w 5019939"/>
                <a:gd name="connsiteY6" fmla="*/ 30471 h 1043407"/>
                <a:gd name="connsiteX7" fmla="*/ 1784195 w 5019939"/>
                <a:gd name="connsiteY7" fmla="*/ 166534 h 1043407"/>
                <a:gd name="connsiteX8" fmla="*/ 1890037 w 5019939"/>
                <a:gd name="connsiteY8" fmla="*/ 484017 h 1043407"/>
                <a:gd name="connsiteX9" fmla="*/ 1693474 w 5019939"/>
                <a:gd name="connsiteY9" fmla="*/ 1013154 h 1043407"/>
                <a:gd name="connsiteX10" fmla="*/ 1527150 w 5019939"/>
                <a:gd name="connsiteY10" fmla="*/ 453781 h 1043407"/>
                <a:gd name="connsiteX11" fmla="*/ 1905158 w 5019939"/>
                <a:gd name="connsiteY11" fmla="*/ 30471 h 1043407"/>
                <a:gd name="connsiteX12" fmla="*/ 2222684 w 5019939"/>
                <a:gd name="connsiteY12" fmla="*/ 514253 h 1043407"/>
                <a:gd name="connsiteX13" fmla="*/ 1995880 w 5019939"/>
                <a:gd name="connsiteY13" fmla="*/ 998036 h 1043407"/>
                <a:gd name="connsiteX14" fmla="*/ 1950519 w 5019939"/>
                <a:gd name="connsiteY14" fmla="*/ 484017 h 1043407"/>
                <a:gd name="connsiteX15" fmla="*/ 2343646 w 5019939"/>
                <a:gd name="connsiteY15" fmla="*/ 15352 h 1043407"/>
                <a:gd name="connsiteX16" fmla="*/ 2646052 w 5019939"/>
                <a:gd name="connsiteY16" fmla="*/ 544490 h 1043407"/>
                <a:gd name="connsiteX17" fmla="*/ 2404128 w 5019939"/>
                <a:gd name="connsiteY17" fmla="*/ 998036 h 1043407"/>
                <a:gd name="connsiteX18" fmla="*/ 2283165 w 5019939"/>
                <a:gd name="connsiteY18" fmla="*/ 559608 h 1043407"/>
                <a:gd name="connsiteX19" fmla="*/ 2706534 w 5019939"/>
                <a:gd name="connsiteY19" fmla="*/ 15352 h 1043407"/>
                <a:gd name="connsiteX20" fmla="*/ 3054300 w 5019939"/>
                <a:gd name="connsiteY20" fmla="*/ 559608 h 1043407"/>
                <a:gd name="connsiteX21" fmla="*/ 2872857 w 5019939"/>
                <a:gd name="connsiteY21" fmla="*/ 1013154 h 1043407"/>
                <a:gd name="connsiteX22" fmla="*/ 2721654 w 5019939"/>
                <a:gd name="connsiteY22" fmla="*/ 559608 h 1043407"/>
                <a:gd name="connsiteX23" fmla="*/ 3054300 w 5019939"/>
                <a:gd name="connsiteY23" fmla="*/ 15352 h 1043407"/>
                <a:gd name="connsiteX24" fmla="*/ 3402067 w 5019939"/>
                <a:gd name="connsiteY24" fmla="*/ 559608 h 1043407"/>
                <a:gd name="connsiteX25" fmla="*/ 3265985 w 5019939"/>
                <a:gd name="connsiteY25" fmla="*/ 1013154 h 1043407"/>
                <a:gd name="connsiteX26" fmla="*/ 3145022 w 5019939"/>
                <a:gd name="connsiteY26" fmla="*/ 604963 h 1043407"/>
                <a:gd name="connsiteX27" fmla="*/ 3507909 w 5019939"/>
                <a:gd name="connsiteY27" fmla="*/ 15352 h 1043407"/>
                <a:gd name="connsiteX28" fmla="*/ 3870796 w 5019939"/>
                <a:gd name="connsiteY28" fmla="*/ 574726 h 1043407"/>
                <a:gd name="connsiteX29" fmla="*/ 3704473 w 5019939"/>
                <a:gd name="connsiteY29" fmla="*/ 1043391 h 1043407"/>
                <a:gd name="connsiteX30" fmla="*/ 3538150 w 5019939"/>
                <a:gd name="connsiteY30" fmla="*/ 589844 h 1043407"/>
                <a:gd name="connsiteX31" fmla="*/ 3840556 w 5019939"/>
                <a:gd name="connsiteY31" fmla="*/ 30471 h 1043407"/>
                <a:gd name="connsiteX32" fmla="*/ 4142962 w 5019939"/>
                <a:gd name="connsiteY32" fmla="*/ 544490 h 1043407"/>
                <a:gd name="connsiteX33" fmla="*/ 4188323 w 5019939"/>
                <a:gd name="connsiteY33" fmla="*/ 544490 h 1043407"/>
                <a:gd name="connsiteX34" fmla="*/ 5019939 w 5019939"/>
                <a:gd name="connsiteY34"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784195 w 5019939"/>
                <a:gd name="connsiteY7" fmla="*/ 166534 h 1043407"/>
                <a:gd name="connsiteX8" fmla="*/ 1890037 w 5019939"/>
                <a:gd name="connsiteY8" fmla="*/ 484017 h 1043407"/>
                <a:gd name="connsiteX9" fmla="*/ 1693474 w 5019939"/>
                <a:gd name="connsiteY9" fmla="*/ 1013154 h 1043407"/>
                <a:gd name="connsiteX10" fmla="*/ 1527150 w 5019939"/>
                <a:gd name="connsiteY10" fmla="*/ 453781 h 1043407"/>
                <a:gd name="connsiteX11" fmla="*/ 1905158 w 5019939"/>
                <a:gd name="connsiteY11" fmla="*/ 30471 h 1043407"/>
                <a:gd name="connsiteX12" fmla="*/ 2222684 w 5019939"/>
                <a:gd name="connsiteY12" fmla="*/ 514253 h 1043407"/>
                <a:gd name="connsiteX13" fmla="*/ 1995880 w 5019939"/>
                <a:gd name="connsiteY13" fmla="*/ 998036 h 1043407"/>
                <a:gd name="connsiteX14" fmla="*/ 1950519 w 5019939"/>
                <a:gd name="connsiteY14" fmla="*/ 484017 h 1043407"/>
                <a:gd name="connsiteX15" fmla="*/ 2343646 w 5019939"/>
                <a:gd name="connsiteY15" fmla="*/ 15352 h 1043407"/>
                <a:gd name="connsiteX16" fmla="*/ 2646052 w 5019939"/>
                <a:gd name="connsiteY16" fmla="*/ 544490 h 1043407"/>
                <a:gd name="connsiteX17" fmla="*/ 2404128 w 5019939"/>
                <a:gd name="connsiteY17" fmla="*/ 998036 h 1043407"/>
                <a:gd name="connsiteX18" fmla="*/ 2283165 w 5019939"/>
                <a:gd name="connsiteY18" fmla="*/ 559608 h 1043407"/>
                <a:gd name="connsiteX19" fmla="*/ 2706534 w 5019939"/>
                <a:gd name="connsiteY19" fmla="*/ 15352 h 1043407"/>
                <a:gd name="connsiteX20" fmla="*/ 3054300 w 5019939"/>
                <a:gd name="connsiteY20" fmla="*/ 559608 h 1043407"/>
                <a:gd name="connsiteX21" fmla="*/ 2872857 w 5019939"/>
                <a:gd name="connsiteY21" fmla="*/ 1013154 h 1043407"/>
                <a:gd name="connsiteX22" fmla="*/ 2721654 w 5019939"/>
                <a:gd name="connsiteY22" fmla="*/ 559608 h 1043407"/>
                <a:gd name="connsiteX23" fmla="*/ 3054300 w 5019939"/>
                <a:gd name="connsiteY23" fmla="*/ 15352 h 1043407"/>
                <a:gd name="connsiteX24" fmla="*/ 3402067 w 5019939"/>
                <a:gd name="connsiteY24" fmla="*/ 559608 h 1043407"/>
                <a:gd name="connsiteX25" fmla="*/ 3265985 w 5019939"/>
                <a:gd name="connsiteY25" fmla="*/ 1013154 h 1043407"/>
                <a:gd name="connsiteX26" fmla="*/ 3145022 w 5019939"/>
                <a:gd name="connsiteY26" fmla="*/ 604963 h 1043407"/>
                <a:gd name="connsiteX27" fmla="*/ 3507909 w 5019939"/>
                <a:gd name="connsiteY27" fmla="*/ 15352 h 1043407"/>
                <a:gd name="connsiteX28" fmla="*/ 3870796 w 5019939"/>
                <a:gd name="connsiteY28" fmla="*/ 574726 h 1043407"/>
                <a:gd name="connsiteX29" fmla="*/ 3704473 w 5019939"/>
                <a:gd name="connsiteY29" fmla="*/ 1043391 h 1043407"/>
                <a:gd name="connsiteX30" fmla="*/ 3538150 w 5019939"/>
                <a:gd name="connsiteY30" fmla="*/ 589844 h 1043407"/>
                <a:gd name="connsiteX31" fmla="*/ 3840556 w 5019939"/>
                <a:gd name="connsiteY31" fmla="*/ 30471 h 1043407"/>
                <a:gd name="connsiteX32" fmla="*/ 4142962 w 5019939"/>
                <a:gd name="connsiteY32" fmla="*/ 544490 h 1043407"/>
                <a:gd name="connsiteX33" fmla="*/ 4188323 w 5019939"/>
                <a:gd name="connsiteY33" fmla="*/ 544490 h 1043407"/>
                <a:gd name="connsiteX34" fmla="*/ 5019939 w 5019939"/>
                <a:gd name="connsiteY34"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784195 w 5019939"/>
                <a:gd name="connsiteY7" fmla="*/ 166534 h 1043407"/>
                <a:gd name="connsiteX8" fmla="*/ 1890037 w 5019939"/>
                <a:gd name="connsiteY8" fmla="*/ 484017 h 1043407"/>
                <a:gd name="connsiteX9" fmla="*/ 1693474 w 5019939"/>
                <a:gd name="connsiteY9" fmla="*/ 1013154 h 1043407"/>
                <a:gd name="connsiteX10" fmla="*/ 1527150 w 5019939"/>
                <a:gd name="connsiteY10" fmla="*/ 453781 h 1043407"/>
                <a:gd name="connsiteX11" fmla="*/ 1905158 w 5019939"/>
                <a:gd name="connsiteY11" fmla="*/ 30471 h 1043407"/>
                <a:gd name="connsiteX12" fmla="*/ 2222684 w 5019939"/>
                <a:gd name="connsiteY12" fmla="*/ 514253 h 1043407"/>
                <a:gd name="connsiteX13" fmla="*/ 1995880 w 5019939"/>
                <a:gd name="connsiteY13" fmla="*/ 998036 h 1043407"/>
                <a:gd name="connsiteX14" fmla="*/ 1950519 w 5019939"/>
                <a:gd name="connsiteY14" fmla="*/ 484017 h 1043407"/>
                <a:gd name="connsiteX15" fmla="*/ 2343646 w 5019939"/>
                <a:gd name="connsiteY15" fmla="*/ 15352 h 1043407"/>
                <a:gd name="connsiteX16" fmla="*/ 2646052 w 5019939"/>
                <a:gd name="connsiteY16" fmla="*/ 544490 h 1043407"/>
                <a:gd name="connsiteX17" fmla="*/ 2404128 w 5019939"/>
                <a:gd name="connsiteY17" fmla="*/ 998036 h 1043407"/>
                <a:gd name="connsiteX18" fmla="*/ 2283165 w 5019939"/>
                <a:gd name="connsiteY18" fmla="*/ 559608 h 1043407"/>
                <a:gd name="connsiteX19" fmla="*/ 2706534 w 5019939"/>
                <a:gd name="connsiteY19" fmla="*/ 15352 h 1043407"/>
                <a:gd name="connsiteX20" fmla="*/ 3054300 w 5019939"/>
                <a:gd name="connsiteY20" fmla="*/ 559608 h 1043407"/>
                <a:gd name="connsiteX21" fmla="*/ 2872857 w 5019939"/>
                <a:gd name="connsiteY21" fmla="*/ 1013154 h 1043407"/>
                <a:gd name="connsiteX22" fmla="*/ 2721654 w 5019939"/>
                <a:gd name="connsiteY22" fmla="*/ 559608 h 1043407"/>
                <a:gd name="connsiteX23" fmla="*/ 3054300 w 5019939"/>
                <a:gd name="connsiteY23" fmla="*/ 15352 h 1043407"/>
                <a:gd name="connsiteX24" fmla="*/ 3402067 w 5019939"/>
                <a:gd name="connsiteY24" fmla="*/ 559608 h 1043407"/>
                <a:gd name="connsiteX25" fmla="*/ 3265985 w 5019939"/>
                <a:gd name="connsiteY25" fmla="*/ 1013154 h 1043407"/>
                <a:gd name="connsiteX26" fmla="*/ 3145022 w 5019939"/>
                <a:gd name="connsiteY26" fmla="*/ 604963 h 1043407"/>
                <a:gd name="connsiteX27" fmla="*/ 3507909 w 5019939"/>
                <a:gd name="connsiteY27" fmla="*/ 15352 h 1043407"/>
                <a:gd name="connsiteX28" fmla="*/ 3870796 w 5019939"/>
                <a:gd name="connsiteY28" fmla="*/ 574726 h 1043407"/>
                <a:gd name="connsiteX29" fmla="*/ 3704473 w 5019939"/>
                <a:gd name="connsiteY29" fmla="*/ 1043391 h 1043407"/>
                <a:gd name="connsiteX30" fmla="*/ 3538150 w 5019939"/>
                <a:gd name="connsiteY30" fmla="*/ 589844 h 1043407"/>
                <a:gd name="connsiteX31" fmla="*/ 3840556 w 5019939"/>
                <a:gd name="connsiteY31" fmla="*/ 30471 h 1043407"/>
                <a:gd name="connsiteX32" fmla="*/ 4142962 w 5019939"/>
                <a:gd name="connsiteY32" fmla="*/ 544490 h 1043407"/>
                <a:gd name="connsiteX33" fmla="*/ 4188323 w 5019939"/>
                <a:gd name="connsiteY33" fmla="*/ 544490 h 1043407"/>
                <a:gd name="connsiteX34" fmla="*/ 5019939 w 5019939"/>
                <a:gd name="connsiteY34"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784195 w 5019939"/>
                <a:gd name="connsiteY7" fmla="*/ 166534 h 1043407"/>
                <a:gd name="connsiteX8" fmla="*/ 1890037 w 5019939"/>
                <a:gd name="connsiteY8" fmla="*/ 484017 h 1043407"/>
                <a:gd name="connsiteX9" fmla="*/ 1693474 w 5019939"/>
                <a:gd name="connsiteY9" fmla="*/ 1013154 h 1043407"/>
                <a:gd name="connsiteX10" fmla="*/ 1527150 w 5019939"/>
                <a:gd name="connsiteY10" fmla="*/ 453781 h 1043407"/>
                <a:gd name="connsiteX11" fmla="*/ 1905158 w 5019939"/>
                <a:gd name="connsiteY11" fmla="*/ 30471 h 1043407"/>
                <a:gd name="connsiteX12" fmla="*/ 2222684 w 5019939"/>
                <a:gd name="connsiteY12" fmla="*/ 514253 h 1043407"/>
                <a:gd name="connsiteX13" fmla="*/ 1995880 w 5019939"/>
                <a:gd name="connsiteY13" fmla="*/ 998036 h 1043407"/>
                <a:gd name="connsiteX14" fmla="*/ 1950519 w 5019939"/>
                <a:gd name="connsiteY14" fmla="*/ 484017 h 1043407"/>
                <a:gd name="connsiteX15" fmla="*/ 2343646 w 5019939"/>
                <a:gd name="connsiteY15" fmla="*/ 15352 h 1043407"/>
                <a:gd name="connsiteX16" fmla="*/ 2646052 w 5019939"/>
                <a:gd name="connsiteY16" fmla="*/ 544490 h 1043407"/>
                <a:gd name="connsiteX17" fmla="*/ 2404128 w 5019939"/>
                <a:gd name="connsiteY17" fmla="*/ 998036 h 1043407"/>
                <a:gd name="connsiteX18" fmla="*/ 2283165 w 5019939"/>
                <a:gd name="connsiteY18" fmla="*/ 559608 h 1043407"/>
                <a:gd name="connsiteX19" fmla="*/ 2706534 w 5019939"/>
                <a:gd name="connsiteY19" fmla="*/ 15352 h 1043407"/>
                <a:gd name="connsiteX20" fmla="*/ 3054300 w 5019939"/>
                <a:gd name="connsiteY20" fmla="*/ 559608 h 1043407"/>
                <a:gd name="connsiteX21" fmla="*/ 2872857 w 5019939"/>
                <a:gd name="connsiteY21" fmla="*/ 1013154 h 1043407"/>
                <a:gd name="connsiteX22" fmla="*/ 2721654 w 5019939"/>
                <a:gd name="connsiteY22" fmla="*/ 559608 h 1043407"/>
                <a:gd name="connsiteX23" fmla="*/ 3054300 w 5019939"/>
                <a:gd name="connsiteY23" fmla="*/ 15352 h 1043407"/>
                <a:gd name="connsiteX24" fmla="*/ 3402067 w 5019939"/>
                <a:gd name="connsiteY24" fmla="*/ 559608 h 1043407"/>
                <a:gd name="connsiteX25" fmla="*/ 3265985 w 5019939"/>
                <a:gd name="connsiteY25" fmla="*/ 1013154 h 1043407"/>
                <a:gd name="connsiteX26" fmla="*/ 3145022 w 5019939"/>
                <a:gd name="connsiteY26" fmla="*/ 604963 h 1043407"/>
                <a:gd name="connsiteX27" fmla="*/ 3507909 w 5019939"/>
                <a:gd name="connsiteY27" fmla="*/ 15352 h 1043407"/>
                <a:gd name="connsiteX28" fmla="*/ 3870796 w 5019939"/>
                <a:gd name="connsiteY28" fmla="*/ 574726 h 1043407"/>
                <a:gd name="connsiteX29" fmla="*/ 3704473 w 5019939"/>
                <a:gd name="connsiteY29" fmla="*/ 1043391 h 1043407"/>
                <a:gd name="connsiteX30" fmla="*/ 3538150 w 5019939"/>
                <a:gd name="connsiteY30" fmla="*/ 589844 h 1043407"/>
                <a:gd name="connsiteX31" fmla="*/ 3840556 w 5019939"/>
                <a:gd name="connsiteY31" fmla="*/ 30471 h 1043407"/>
                <a:gd name="connsiteX32" fmla="*/ 4142962 w 5019939"/>
                <a:gd name="connsiteY32" fmla="*/ 544490 h 1043407"/>
                <a:gd name="connsiteX33" fmla="*/ 4188323 w 5019939"/>
                <a:gd name="connsiteY33" fmla="*/ 544490 h 1043407"/>
                <a:gd name="connsiteX34" fmla="*/ 5019939 w 5019939"/>
                <a:gd name="connsiteY34"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90037 w 5019939"/>
                <a:gd name="connsiteY7" fmla="*/ 484017 h 1043407"/>
                <a:gd name="connsiteX8" fmla="*/ 1693474 w 5019939"/>
                <a:gd name="connsiteY8" fmla="*/ 1013154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93474 w 5019939"/>
                <a:gd name="connsiteY8" fmla="*/ 1013154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93474 w 5019939"/>
                <a:gd name="connsiteY8" fmla="*/ 1013154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902491 w 5019939"/>
                <a:gd name="connsiteY20" fmla="*/ 1008920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94024 w 5019939"/>
                <a:gd name="connsiteY20" fmla="*/ 10004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94024 w 5019939"/>
                <a:gd name="connsiteY20" fmla="*/ 1000454 h 1043407"/>
                <a:gd name="connsiteX21" fmla="*/ 2721654 w 5019939"/>
                <a:gd name="connsiteY21" fmla="*/ 559608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59608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59608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23233 w 5019939"/>
                <a:gd name="connsiteY23" fmla="*/ 525742 h 1043407"/>
                <a:gd name="connsiteX24" fmla="*/ 3265985 w 5019939"/>
                <a:gd name="connsiteY24" fmla="*/ 1013154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23233 w 5019939"/>
                <a:gd name="connsiteY23" fmla="*/ 525742 h 1043407"/>
                <a:gd name="connsiteX24" fmla="*/ 3265985 w 5019939"/>
                <a:gd name="connsiteY24" fmla="*/ 1013154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23233 w 5019939"/>
                <a:gd name="connsiteY23" fmla="*/ 525742 h 1043407"/>
                <a:gd name="connsiteX24" fmla="*/ 3287152 w 5019939"/>
                <a:gd name="connsiteY24" fmla="*/ 1004688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74726 h 1008930"/>
                <a:gd name="connsiteX28" fmla="*/ 3704473 w 5019939"/>
                <a:gd name="connsiteY28" fmla="*/ 1001057 h 1008930"/>
                <a:gd name="connsiteX29" fmla="*/ 3538150 w 5019939"/>
                <a:gd name="connsiteY29" fmla="*/ 5898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74726 h 1008930"/>
                <a:gd name="connsiteX28" fmla="*/ 3704473 w 5019939"/>
                <a:gd name="connsiteY28" fmla="*/ 1001057 h 1008930"/>
                <a:gd name="connsiteX29" fmla="*/ 3529684 w 5019939"/>
                <a:gd name="connsiteY29" fmla="*/ 5390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74726 h 1008930"/>
                <a:gd name="connsiteX28" fmla="*/ 3704473 w 5019939"/>
                <a:gd name="connsiteY28" fmla="*/ 1001057 h 1008930"/>
                <a:gd name="connsiteX29" fmla="*/ 3529684 w 5019939"/>
                <a:gd name="connsiteY29" fmla="*/ 5390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74726 h 1008930"/>
                <a:gd name="connsiteX28" fmla="*/ 3704473 w 5019939"/>
                <a:gd name="connsiteY28" fmla="*/ 1001057 h 1008930"/>
                <a:gd name="connsiteX29" fmla="*/ 3529684 w 5019939"/>
                <a:gd name="connsiteY29" fmla="*/ 5390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36626 h 1008930"/>
                <a:gd name="connsiteX28" fmla="*/ 3704473 w 5019939"/>
                <a:gd name="connsiteY28" fmla="*/ 1001057 h 1008930"/>
                <a:gd name="connsiteX29" fmla="*/ 3529684 w 5019939"/>
                <a:gd name="connsiteY29" fmla="*/ 5390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18255 h 997813"/>
                <a:gd name="connsiteX1" fmla="*/ 922338 w 5019939"/>
                <a:gd name="connsiteY1" fmla="*/ 518255 h 997813"/>
                <a:gd name="connsiteX2" fmla="*/ 1213858 w 5019939"/>
                <a:gd name="connsiteY2" fmla="*/ 22984 h 997813"/>
                <a:gd name="connsiteX3" fmla="*/ 1421308 w 5019939"/>
                <a:gd name="connsiteY3" fmla="*/ 457782 h 997813"/>
                <a:gd name="connsiteX4" fmla="*/ 1300346 w 5019939"/>
                <a:gd name="connsiteY4" fmla="*/ 956683 h 997813"/>
                <a:gd name="connsiteX5" fmla="*/ 1190878 w 5019939"/>
                <a:gd name="connsiteY5" fmla="*/ 491654 h 997813"/>
                <a:gd name="connsiteX6" fmla="*/ 1512030 w 5019939"/>
                <a:gd name="connsiteY6" fmla="*/ 19354 h 997813"/>
                <a:gd name="connsiteX7" fmla="*/ 1826537 w 5019939"/>
                <a:gd name="connsiteY7" fmla="*/ 455967 h 997813"/>
                <a:gd name="connsiteX8" fmla="*/ 1659608 w 5019939"/>
                <a:gd name="connsiteY8" fmla="*/ 997804 h 997813"/>
                <a:gd name="connsiteX9" fmla="*/ 1527150 w 5019939"/>
                <a:gd name="connsiteY9" fmla="*/ 442664 h 997813"/>
                <a:gd name="connsiteX10" fmla="*/ 1905158 w 5019939"/>
                <a:gd name="connsiteY10" fmla="*/ 19354 h 997813"/>
                <a:gd name="connsiteX11" fmla="*/ 2222684 w 5019939"/>
                <a:gd name="connsiteY11" fmla="*/ 503136 h 997813"/>
                <a:gd name="connsiteX12" fmla="*/ 2059380 w 5019939"/>
                <a:gd name="connsiteY12" fmla="*/ 991153 h 997813"/>
                <a:gd name="connsiteX13" fmla="*/ 1950519 w 5019939"/>
                <a:gd name="connsiteY13" fmla="*/ 472900 h 997813"/>
                <a:gd name="connsiteX14" fmla="*/ 2263213 w 5019939"/>
                <a:gd name="connsiteY14" fmla="*/ 8468 h 997813"/>
                <a:gd name="connsiteX15" fmla="*/ 2646052 w 5019939"/>
                <a:gd name="connsiteY15" fmla="*/ 533373 h 997813"/>
                <a:gd name="connsiteX16" fmla="*/ 2454928 w 5019939"/>
                <a:gd name="connsiteY16" fmla="*/ 982686 h 997813"/>
                <a:gd name="connsiteX17" fmla="*/ 2283165 w 5019939"/>
                <a:gd name="connsiteY17" fmla="*/ 510391 h 997813"/>
                <a:gd name="connsiteX18" fmla="*/ 2706534 w 5019939"/>
                <a:gd name="connsiteY18" fmla="*/ 4235 h 997813"/>
                <a:gd name="connsiteX19" fmla="*/ 3050067 w 5019939"/>
                <a:gd name="connsiteY19" fmla="*/ 497691 h 997813"/>
                <a:gd name="connsiteX20" fmla="*/ 2894024 w 5019939"/>
                <a:gd name="connsiteY20" fmla="*/ 989337 h 997813"/>
                <a:gd name="connsiteX21" fmla="*/ 2721654 w 5019939"/>
                <a:gd name="connsiteY21" fmla="*/ 518857 h 997813"/>
                <a:gd name="connsiteX22" fmla="*/ 3088167 w 5019939"/>
                <a:gd name="connsiteY22" fmla="*/ 2 h 997813"/>
                <a:gd name="connsiteX23" fmla="*/ 3423233 w 5019939"/>
                <a:gd name="connsiteY23" fmla="*/ 514625 h 997813"/>
                <a:gd name="connsiteX24" fmla="*/ 3287152 w 5019939"/>
                <a:gd name="connsiteY24" fmla="*/ 993571 h 997813"/>
                <a:gd name="connsiteX25" fmla="*/ 3136555 w 5019939"/>
                <a:gd name="connsiteY25" fmla="*/ 521879 h 997813"/>
                <a:gd name="connsiteX26" fmla="*/ 3507909 w 5019939"/>
                <a:gd name="connsiteY26" fmla="*/ 4235 h 997813"/>
                <a:gd name="connsiteX27" fmla="*/ 3870796 w 5019939"/>
                <a:gd name="connsiteY27" fmla="*/ 525509 h 997813"/>
                <a:gd name="connsiteX28" fmla="*/ 3704473 w 5019939"/>
                <a:gd name="connsiteY28" fmla="*/ 989940 h 997813"/>
                <a:gd name="connsiteX29" fmla="*/ 3529684 w 5019939"/>
                <a:gd name="connsiteY29" fmla="*/ 527927 h 997813"/>
                <a:gd name="connsiteX30" fmla="*/ 3840556 w 5019939"/>
                <a:gd name="connsiteY30" fmla="*/ 19354 h 997813"/>
                <a:gd name="connsiteX31" fmla="*/ 4142962 w 5019939"/>
                <a:gd name="connsiteY31" fmla="*/ 533373 h 997813"/>
                <a:gd name="connsiteX32" fmla="*/ 4188323 w 5019939"/>
                <a:gd name="connsiteY32" fmla="*/ 533373 h 997813"/>
                <a:gd name="connsiteX33" fmla="*/ 5019939 w 5019939"/>
                <a:gd name="connsiteY33" fmla="*/ 518255 h 99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019939" h="997813">
                  <a:moveTo>
                    <a:pt x="0" y="518255"/>
                  </a:moveTo>
                  <a:cubicBezTo>
                    <a:pt x="307446" y="518255"/>
                    <a:pt x="720028" y="600800"/>
                    <a:pt x="922338" y="518255"/>
                  </a:cubicBezTo>
                  <a:cubicBezTo>
                    <a:pt x="1124648" y="435710"/>
                    <a:pt x="1130696" y="33063"/>
                    <a:pt x="1213858" y="22984"/>
                  </a:cubicBezTo>
                  <a:cubicBezTo>
                    <a:pt x="1297020" y="12905"/>
                    <a:pt x="1406893" y="302166"/>
                    <a:pt x="1421308" y="457782"/>
                  </a:cubicBezTo>
                  <a:cubicBezTo>
                    <a:pt x="1435723" y="613398"/>
                    <a:pt x="1338751" y="951038"/>
                    <a:pt x="1300346" y="956683"/>
                  </a:cubicBezTo>
                  <a:cubicBezTo>
                    <a:pt x="1261941" y="962328"/>
                    <a:pt x="1180997" y="643642"/>
                    <a:pt x="1190878" y="491654"/>
                  </a:cubicBezTo>
                  <a:cubicBezTo>
                    <a:pt x="1200759" y="339666"/>
                    <a:pt x="1406087" y="25302"/>
                    <a:pt x="1512030" y="19354"/>
                  </a:cubicBezTo>
                  <a:cubicBezTo>
                    <a:pt x="1617973" y="13406"/>
                    <a:pt x="1801941" y="292892"/>
                    <a:pt x="1826537" y="455967"/>
                  </a:cubicBezTo>
                  <a:cubicBezTo>
                    <a:pt x="1851133" y="619042"/>
                    <a:pt x="1709506" y="1000021"/>
                    <a:pt x="1659608" y="997804"/>
                  </a:cubicBezTo>
                  <a:cubicBezTo>
                    <a:pt x="1609710" y="995587"/>
                    <a:pt x="1486225" y="605739"/>
                    <a:pt x="1527150" y="442664"/>
                  </a:cubicBezTo>
                  <a:cubicBezTo>
                    <a:pt x="1568075" y="279589"/>
                    <a:pt x="1789236" y="13508"/>
                    <a:pt x="1905158" y="19354"/>
                  </a:cubicBezTo>
                  <a:cubicBezTo>
                    <a:pt x="2021080" y="25200"/>
                    <a:pt x="2222380" y="332703"/>
                    <a:pt x="2222684" y="503136"/>
                  </a:cubicBezTo>
                  <a:cubicBezTo>
                    <a:pt x="2222988" y="673569"/>
                    <a:pt x="2104741" y="996192"/>
                    <a:pt x="2059380" y="991153"/>
                  </a:cubicBezTo>
                  <a:cubicBezTo>
                    <a:pt x="2014019" y="986114"/>
                    <a:pt x="1916547" y="636681"/>
                    <a:pt x="1950519" y="472900"/>
                  </a:cubicBezTo>
                  <a:cubicBezTo>
                    <a:pt x="1984491" y="309119"/>
                    <a:pt x="2143057" y="6855"/>
                    <a:pt x="2263213" y="8468"/>
                  </a:cubicBezTo>
                  <a:cubicBezTo>
                    <a:pt x="2383369" y="10081"/>
                    <a:pt x="2614100" y="371003"/>
                    <a:pt x="2646052" y="533373"/>
                  </a:cubicBezTo>
                  <a:cubicBezTo>
                    <a:pt x="2678004" y="695743"/>
                    <a:pt x="2515409" y="986516"/>
                    <a:pt x="2454928" y="982686"/>
                  </a:cubicBezTo>
                  <a:cubicBezTo>
                    <a:pt x="2394447" y="978856"/>
                    <a:pt x="2241231" y="673466"/>
                    <a:pt x="2283165" y="510391"/>
                  </a:cubicBezTo>
                  <a:cubicBezTo>
                    <a:pt x="2325099" y="347316"/>
                    <a:pt x="2578717" y="6352"/>
                    <a:pt x="2706534" y="4235"/>
                  </a:cubicBezTo>
                  <a:cubicBezTo>
                    <a:pt x="2834351" y="2118"/>
                    <a:pt x="3039986" y="316573"/>
                    <a:pt x="3050067" y="497691"/>
                  </a:cubicBezTo>
                  <a:cubicBezTo>
                    <a:pt x="3060148" y="678809"/>
                    <a:pt x="2948759" y="985809"/>
                    <a:pt x="2894024" y="989337"/>
                  </a:cubicBezTo>
                  <a:cubicBezTo>
                    <a:pt x="2839289" y="992865"/>
                    <a:pt x="2714697" y="692213"/>
                    <a:pt x="2721654" y="518857"/>
                  </a:cubicBezTo>
                  <a:cubicBezTo>
                    <a:pt x="2728611" y="345501"/>
                    <a:pt x="2971237" y="707"/>
                    <a:pt x="3088167" y="2"/>
                  </a:cubicBezTo>
                  <a:cubicBezTo>
                    <a:pt x="3205097" y="-703"/>
                    <a:pt x="3390069" y="349030"/>
                    <a:pt x="3423233" y="514625"/>
                  </a:cubicBezTo>
                  <a:cubicBezTo>
                    <a:pt x="3456397" y="680220"/>
                    <a:pt x="3334932" y="992362"/>
                    <a:pt x="3287152" y="993571"/>
                  </a:cubicBezTo>
                  <a:cubicBezTo>
                    <a:pt x="3239372" y="994780"/>
                    <a:pt x="3099762" y="686768"/>
                    <a:pt x="3136555" y="521879"/>
                  </a:cubicBezTo>
                  <a:cubicBezTo>
                    <a:pt x="3173348" y="356990"/>
                    <a:pt x="3385536" y="3630"/>
                    <a:pt x="3507909" y="4235"/>
                  </a:cubicBezTo>
                  <a:cubicBezTo>
                    <a:pt x="3630282" y="4840"/>
                    <a:pt x="3863435" y="361225"/>
                    <a:pt x="3870796" y="525509"/>
                  </a:cubicBezTo>
                  <a:cubicBezTo>
                    <a:pt x="3878157" y="689793"/>
                    <a:pt x="3761325" y="989537"/>
                    <a:pt x="3704473" y="989940"/>
                  </a:cubicBezTo>
                  <a:cubicBezTo>
                    <a:pt x="3647621" y="990343"/>
                    <a:pt x="3528171" y="689691"/>
                    <a:pt x="3529684" y="527927"/>
                  </a:cubicBezTo>
                  <a:cubicBezTo>
                    <a:pt x="3531197" y="366163"/>
                    <a:pt x="3738343" y="18446"/>
                    <a:pt x="3840556" y="19354"/>
                  </a:cubicBezTo>
                  <a:cubicBezTo>
                    <a:pt x="3942769" y="20262"/>
                    <a:pt x="4085001" y="447703"/>
                    <a:pt x="4142962" y="533373"/>
                  </a:cubicBezTo>
                  <a:cubicBezTo>
                    <a:pt x="4200923" y="619043"/>
                    <a:pt x="4188323" y="533373"/>
                    <a:pt x="4188323" y="533373"/>
                  </a:cubicBezTo>
                  <a:lnTo>
                    <a:pt x="5019939" y="518255"/>
                  </a:lnTo>
                </a:path>
              </a:pathLst>
            </a:custGeom>
            <a:ln w="57150" cmpd="sng">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52" name="Freeform 51"/>
            <p:cNvSpPr/>
            <p:nvPr/>
          </p:nvSpPr>
          <p:spPr>
            <a:xfrm>
              <a:off x="1990257" y="5112994"/>
              <a:ext cx="3362329" cy="551205"/>
            </a:xfrm>
            <a:custGeom>
              <a:avLst/>
              <a:gdLst>
                <a:gd name="connsiteX0" fmla="*/ 0 w 5164666"/>
                <a:gd name="connsiteY0" fmla="*/ 389467 h 829733"/>
                <a:gd name="connsiteX1" fmla="*/ 965200 w 5164666"/>
                <a:gd name="connsiteY1" fmla="*/ 389467 h 829733"/>
                <a:gd name="connsiteX2" fmla="*/ 1202266 w 5164666"/>
                <a:gd name="connsiteY2" fmla="*/ 0 h 829733"/>
                <a:gd name="connsiteX3" fmla="*/ 1473200 w 5164666"/>
                <a:gd name="connsiteY3" fmla="*/ 778933 h 829733"/>
                <a:gd name="connsiteX4" fmla="*/ 1794933 w 5164666"/>
                <a:gd name="connsiteY4" fmla="*/ 50800 h 829733"/>
                <a:gd name="connsiteX5" fmla="*/ 2082800 w 5164666"/>
                <a:gd name="connsiteY5" fmla="*/ 778933 h 829733"/>
                <a:gd name="connsiteX6" fmla="*/ 2336800 w 5164666"/>
                <a:gd name="connsiteY6" fmla="*/ 84667 h 829733"/>
                <a:gd name="connsiteX7" fmla="*/ 2675466 w 5164666"/>
                <a:gd name="connsiteY7" fmla="*/ 812800 h 829733"/>
                <a:gd name="connsiteX8" fmla="*/ 2929466 w 5164666"/>
                <a:gd name="connsiteY8" fmla="*/ 118533 h 829733"/>
                <a:gd name="connsiteX9" fmla="*/ 3217333 w 5164666"/>
                <a:gd name="connsiteY9" fmla="*/ 762000 h 829733"/>
                <a:gd name="connsiteX10" fmla="*/ 3488266 w 5164666"/>
                <a:gd name="connsiteY10" fmla="*/ 84667 h 829733"/>
                <a:gd name="connsiteX11" fmla="*/ 3793066 w 5164666"/>
                <a:gd name="connsiteY11" fmla="*/ 829733 h 829733"/>
                <a:gd name="connsiteX12" fmla="*/ 4064000 w 5164666"/>
                <a:gd name="connsiteY12" fmla="*/ 67733 h 829733"/>
                <a:gd name="connsiteX13" fmla="*/ 4385733 w 5164666"/>
                <a:gd name="connsiteY13" fmla="*/ 795867 h 829733"/>
                <a:gd name="connsiteX14" fmla="*/ 4588933 w 5164666"/>
                <a:gd name="connsiteY14" fmla="*/ 203200 h 829733"/>
                <a:gd name="connsiteX15" fmla="*/ 5164666 w 5164666"/>
                <a:gd name="connsiteY15" fmla="*/ 203200 h 829733"/>
                <a:gd name="connsiteX0" fmla="*/ 0 w 5164666"/>
                <a:gd name="connsiteY0" fmla="*/ 389467 h 829733"/>
                <a:gd name="connsiteX1" fmla="*/ 965200 w 5164666"/>
                <a:gd name="connsiteY1" fmla="*/ 389467 h 829733"/>
                <a:gd name="connsiteX2" fmla="*/ 1202266 w 5164666"/>
                <a:gd name="connsiteY2" fmla="*/ 0 h 829733"/>
                <a:gd name="connsiteX3" fmla="*/ 1473200 w 5164666"/>
                <a:gd name="connsiteY3" fmla="*/ 778933 h 829733"/>
                <a:gd name="connsiteX4" fmla="*/ 1794933 w 5164666"/>
                <a:gd name="connsiteY4" fmla="*/ 6350 h 829733"/>
                <a:gd name="connsiteX5" fmla="*/ 2082800 w 5164666"/>
                <a:gd name="connsiteY5" fmla="*/ 778933 h 829733"/>
                <a:gd name="connsiteX6" fmla="*/ 2336800 w 5164666"/>
                <a:gd name="connsiteY6" fmla="*/ 84667 h 829733"/>
                <a:gd name="connsiteX7" fmla="*/ 2675466 w 5164666"/>
                <a:gd name="connsiteY7" fmla="*/ 812800 h 829733"/>
                <a:gd name="connsiteX8" fmla="*/ 2929466 w 5164666"/>
                <a:gd name="connsiteY8" fmla="*/ 118533 h 829733"/>
                <a:gd name="connsiteX9" fmla="*/ 3217333 w 5164666"/>
                <a:gd name="connsiteY9" fmla="*/ 762000 h 829733"/>
                <a:gd name="connsiteX10" fmla="*/ 3488266 w 5164666"/>
                <a:gd name="connsiteY10" fmla="*/ 84667 h 829733"/>
                <a:gd name="connsiteX11" fmla="*/ 3793066 w 5164666"/>
                <a:gd name="connsiteY11" fmla="*/ 829733 h 829733"/>
                <a:gd name="connsiteX12" fmla="*/ 4064000 w 5164666"/>
                <a:gd name="connsiteY12" fmla="*/ 67733 h 829733"/>
                <a:gd name="connsiteX13" fmla="*/ 4385733 w 5164666"/>
                <a:gd name="connsiteY13" fmla="*/ 795867 h 829733"/>
                <a:gd name="connsiteX14" fmla="*/ 4588933 w 5164666"/>
                <a:gd name="connsiteY14" fmla="*/ 203200 h 829733"/>
                <a:gd name="connsiteX15" fmla="*/ 5164666 w 5164666"/>
                <a:gd name="connsiteY15" fmla="*/ 203200 h 829733"/>
                <a:gd name="connsiteX0" fmla="*/ 0 w 5164666"/>
                <a:gd name="connsiteY0" fmla="*/ 393700 h 833966"/>
                <a:gd name="connsiteX1" fmla="*/ 965200 w 5164666"/>
                <a:gd name="connsiteY1" fmla="*/ 393700 h 833966"/>
                <a:gd name="connsiteX2" fmla="*/ 1202266 w 5164666"/>
                <a:gd name="connsiteY2" fmla="*/ 4233 h 833966"/>
                <a:gd name="connsiteX3" fmla="*/ 1473200 w 5164666"/>
                <a:gd name="connsiteY3" fmla="*/ 783166 h 833966"/>
                <a:gd name="connsiteX4" fmla="*/ 1794933 w 5164666"/>
                <a:gd name="connsiteY4" fmla="*/ 10583 h 833966"/>
                <a:gd name="connsiteX5" fmla="*/ 2082800 w 5164666"/>
                <a:gd name="connsiteY5" fmla="*/ 783166 h 833966"/>
                <a:gd name="connsiteX6" fmla="*/ 2406650 w 5164666"/>
                <a:gd name="connsiteY6" fmla="*/ 0 h 833966"/>
                <a:gd name="connsiteX7" fmla="*/ 2675466 w 5164666"/>
                <a:gd name="connsiteY7" fmla="*/ 817033 h 833966"/>
                <a:gd name="connsiteX8" fmla="*/ 2929466 w 5164666"/>
                <a:gd name="connsiteY8" fmla="*/ 122766 h 833966"/>
                <a:gd name="connsiteX9" fmla="*/ 3217333 w 5164666"/>
                <a:gd name="connsiteY9" fmla="*/ 766233 h 833966"/>
                <a:gd name="connsiteX10" fmla="*/ 3488266 w 5164666"/>
                <a:gd name="connsiteY10" fmla="*/ 88900 h 833966"/>
                <a:gd name="connsiteX11" fmla="*/ 3793066 w 5164666"/>
                <a:gd name="connsiteY11" fmla="*/ 833966 h 833966"/>
                <a:gd name="connsiteX12" fmla="*/ 4064000 w 5164666"/>
                <a:gd name="connsiteY12" fmla="*/ 71966 h 833966"/>
                <a:gd name="connsiteX13" fmla="*/ 4385733 w 5164666"/>
                <a:gd name="connsiteY13" fmla="*/ 800100 h 833966"/>
                <a:gd name="connsiteX14" fmla="*/ 4588933 w 5164666"/>
                <a:gd name="connsiteY14" fmla="*/ 207433 h 833966"/>
                <a:gd name="connsiteX15" fmla="*/ 5164666 w 5164666"/>
                <a:gd name="connsiteY15" fmla="*/ 207433 h 833966"/>
                <a:gd name="connsiteX0" fmla="*/ 0 w 5164666"/>
                <a:gd name="connsiteY0" fmla="*/ 393700 h 833966"/>
                <a:gd name="connsiteX1" fmla="*/ 965200 w 5164666"/>
                <a:gd name="connsiteY1" fmla="*/ 393700 h 833966"/>
                <a:gd name="connsiteX2" fmla="*/ 1202266 w 5164666"/>
                <a:gd name="connsiteY2" fmla="*/ 4233 h 833966"/>
                <a:gd name="connsiteX3" fmla="*/ 1473200 w 5164666"/>
                <a:gd name="connsiteY3" fmla="*/ 783166 h 833966"/>
                <a:gd name="connsiteX4" fmla="*/ 1794933 w 5164666"/>
                <a:gd name="connsiteY4" fmla="*/ 10583 h 833966"/>
                <a:gd name="connsiteX5" fmla="*/ 2082800 w 5164666"/>
                <a:gd name="connsiteY5" fmla="*/ 783166 h 833966"/>
                <a:gd name="connsiteX6" fmla="*/ 2406650 w 5164666"/>
                <a:gd name="connsiteY6" fmla="*/ 0 h 833966"/>
                <a:gd name="connsiteX7" fmla="*/ 2675466 w 5164666"/>
                <a:gd name="connsiteY7" fmla="*/ 817033 h 833966"/>
                <a:gd name="connsiteX8" fmla="*/ 2967566 w 5164666"/>
                <a:gd name="connsiteY8" fmla="*/ 8466 h 833966"/>
                <a:gd name="connsiteX9" fmla="*/ 3217333 w 5164666"/>
                <a:gd name="connsiteY9" fmla="*/ 766233 h 833966"/>
                <a:gd name="connsiteX10" fmla="*/ 3488266 w 5164666"/>
                <a:gd name="connsiteY10" fmla="*/ 88900 h 833966"/>
                <a:gd name="connsiteX11" fmla="*/ 3793066 w 5164666"/>
                <a:gd name="connsiteY11" fmla="*/ 833966 h 833966"/>
                <a:gd name="connsiteX12" fmla="*/ 4064000 w 5164666"/>
                <a:gd name="connsiteY12" fmla="*/ 71966 h 833966"/>
                <a:gd name="connsiteX13" fmla="*/ 4385733 w 5164666"/>
                <a:gd name="connsiteY13" fmla="*/ 800100 h 833966"/>
                <a:gd name="connsiteX14" fmla="*/ 4588933 w 5164666"/>
                <a:gd name="connsiteY14" fmla="*/ 207433 h 833966"/>
                <a:gd name="connsiteX15" fmla="*/ 5164666 w 5164666"/>
                <a:gd name="connsiteY15" fmla="*/ 207433 h 833966"/>
                <a:gd name="connsiteX0" fmla="*/ 0 w 5164666"/>
                <a:gd name="connsiteY0" fmla="*/ 393700 h 833966"/>
                <a:gd name="connsiteX1" fmla="*/ 965200 w 5164666"/>
                <a:gd name="connsiteY1" fmla="*/ 393700 h 833966"/>
                <a:gd name="connsiteX2" fmla="*/ 1202266 w 5164666"/>
                <a:gd name="connsiteY2" fmla="*/ 4233 h 833966"/>
                <a:gd name="connsiteX3" fmla="*/ 1473200 w 5164666"/>
                <a:gd name="connsiteY3" fmla="*/ 783166 h 833966"/>
                <a:gd name="connsiteX4" fmla="*/ 1794933 w 5164666"/>
                <a:gd name="connsiteY4" fmla="*/ 10583 h 833966"/>
                <a:gd name="connsiteX5" fmla="*/ 2082800 w 5164666"/>
                <a:gd name="connsiteY5" fmla="*/ 783166 h 833966"/>
                <a:gd name="connsiteX6" fmla="*/ 2406650 w 5164666"/>
                <a:gd name="connsiteY6" fmla="*/ 0 h 833966"/>
                <a:gd name="connsiteX7" fmla="*/ 2675466 w 5164666"/>
                <a:gd name="connsiteY7" fmla="*/ 817033 h 833966"/>
                <a:gd name="connsiteX8" fmla="*/ 2967566 w 5164666"/>
                <a:gd name="connsiteY8" fmla="*/ 8466 h 833966"/>
                <a:gd name="connsiteX9" fmla="*/ 3217333 w 5164666"/>
                <a:gd name="connsiteY9" fmla="*/ 766233 h 833966"/>
                <a:gd name="connsiteX10" fmla="*/ 3494616 w 5164666"/>
                <a:gd name="connsiteY10" fmla="*/ 0 h 833966"/>
                <a:gd name="connsiteX11" fmla="*/ 3793066 w 5164666"/>
                <a:gd name="connsiteY11" fmla="*/ 833966 h 833966"/>
                <a:gd name="connsiteX12" fmla="*/ 4064000 w 5164666"/>
                <a:gd name="connsiteY12" fmla="*/ 71966 h 833966"/>
                <a:gd name="connsiteX13" fmla="*/ 4385733 w 5164666"/>
                <a:gd name="connsiteY13" fmla="*/ 800100 h 833966"/>
                <a:gd name="connsiteX14" fmla="*/ 4588933 w 5164666"/>
                <a:gd name="connsiteY14" fmla="*/ 207433 h 833966"/>
                <a:gd name="connsiteX15" fmla="*/ 5164666 w 5164666"/>
                <a:gd name="connsiteY15" fmla="*/ 207433 h 833966"/>
                <a:gd name="connsiteX0" fmla="*/ 0 w 5164666"/>
                <a:gd name="connsiteY0" fmla="*/ 397934 h 838200"/>
                <a:gd name="connsiteX1" fmla="*/ 965200 w 5164666"/>
                <a:gd name="connsiteY1" fmla="*/ 397934 h 838200"/>
                <a:gd name="connsiteX2" fmla="*/ 1202266 w 5164666"/>
                <a:gd name="connsiteY2" fmla="*/ 8467 h 838200"/>
                <a:gd name="connsiteX3" fmla="*/ 1473200 w 5164666"/>
                <a:gd name="connsiteY3" fmla="*/ 787400 h 838200"/>
                <a:gd name="connsiteX4" fmla="*/ 1794933 w 5164666"/>
                <a:gd name="connsiteY4" fmla="*/ 14817 h 838200"/>
                <a:gd name="connsiteX5" fmla="*/ 2082800 w 5164666"/>
                <a:gd name="connsiteY5" fmla="*/ 787400 h 838200"/>
                <a:gd name="connsiteX6" fmla="*/ 2406650 w 5164666"/>
                <a:gd name="connsiteY6" fmla="*/ 4234 h 838200"/>
                <a:gd name="connsiteX7" fmla="*/ 2675466 w 5164666"/>
                <a:gd name="connsiteY7" fmla="*/ 821267 h 838200"/>
                <a:gd name="connsiteX8" fmla="*/ 2967566 w 5164666"/>
                <a:gd name="connsiteY8" fmla="*/ 12700 h 838200"/>
                <a:gd name="connsiteX9" fmla="*/ 3217333 w 5164666"/>
                <a:gd name="connsiteY9" fmla="*/ 770467 h 838200"/>
                <a:gd name="connsiteX10" fmla="*/ 3494616 w 5164666"/>
                <a:gd name="connsiteY10" fmla="*/ 4234 h 838200"/>
                <a:gd name="connsiteX11" fmla="*/ 3793066 w 5164666"/>
                <a:gd name="connsiteY11" fmla="*/ 838200 h 838200"/>
                <a:gd name="connsiteX12" fmla="*/ 4083050 w 5164666"/>
                <a:gd name="connsiteY12" fmla="*/ 0 h 838200"/>
                <a:gd name="connsiteX13" fmla="*/ 4385733 w 5164666"/>
                <a:gd name="connsiteY13" fmla="*/ 804334 h 838200"/>
                <a:gd name="connsiteX14" fmla="*/ 4588933 w 5164666"/>
                <a:gd name="connsiteY14" fmla="*/ 211667 h 838200"/>
                <a:gd name="connsiteX15" fmla="*/ 5164666 w 5164666"/>
                <a:gd name="connsiteY15" fmla="*/ 211667 h 838200"/>
                <a:gd name="connsiteX0" fmla="*/ 0 w 5164666"/>
                <a:gd name="connsiteY0" fmla="*/ 397934 h 838200"/>
                <a:gd name="connsiteX1" fmla="*/ 965200 w 5164666"/>
                <a:gd name="connsiteY1" fmla="*/ 397934 h 838200"/>
                <a:gd name="connsiteX2" fmla="*/ 1202266 w 5164666"/>
                <a:gd name="connsiteY2" fmla="*/ 8467 h 838200"/>
                <a:gd name="connsiteX3" fmla="*/ 1479550 w 5164666"/>
                <a:gd name="connsiteY3" fmla="*/ 838200 h 838200"/>
                <a:gd name="connsiteX4" fmla="*/ 1794933 w 5164666"/>
                <a:gd name="connsiteY4" fmla="*/ 14817 h 838200"/>
                <a:gd name="connsiteX5" fmla="*/ 2082800 w 5164666"/>
                <a:gd name="connsiteY5" fmla="*/ 787400 h 838200"/>
                <a:gd name="connsiteX6" fmla="*/ 2406650 w 5164666"/>
                <a:gd name="connsiteY6" fmla="*/ 4234 h 838200"/>
                <a:gd name="connsiteX7" fmla="*/ 2675466 w 5164666"/>
                <a:gd name="connsiteY7" fmla="*/ 821267 h 838200"/>
                <a:gd name="connsiteX8" fmla="*/ 2967566 w 5164666"/>
                <a:gd name="connsiteY8" fmla="*/ 12700 h 838200"/>
                <a:gd name="connsiteX9" fmla="*/ 3217333 w 5164666"/>
                <a:gd name="connsiteY9" fmla="*/ 770467 h 838200"/>
                <a:gd name="connsiteX10" fmla="*/ 3494616 w 5164666"/>
                <a:gd name="connsiteY10" fmla="*/ 4234 h 838200"/>
                <a:gd name="connsiteX11" fmla="*/ 3793066 w 5164666"/>
                <a:gd name="connsiteY11" fmla="*/ 838200 h 838200"/>
                <a:gd name="connsiteX12" fmla="*/ 4083050 w 5164666"/>
                <a:gd name="connsiteY12" fmla="*/ 0 h 838200"/>
                <a:gd name="connsiteX13" fmla="*/ 4385733 w 5164666"/>
                <a:gd name="connsiteY13" fmla="*/ 804334 h 838200"/>
                <a:gd name="connsiteX14" fmla="*/ 4588933 w 5164666"/>
                <a:gd name="connsiteY14" fmla="*/ 211667 h 838200"/>
                <a:gd name="connsiteX15" fmla="*/ 5164666 w 5164666"/>
                <a:gd name="connsiteY15" fmla="*/ 211667 h 838200"/>
                <a:gd name="connsiteX0" fmla="*/ 0 w 5164666"/>
                <a:gd name="connsiteY0" fmla="*/ 397934 h 838200"/>
                <a:gd name="connsiteX1" fmla="*/ 965200 w 5164666"/>
                <a:gd name="connsiteY1" fmla="*/ 397934 h 838200"/>
                <a:gd name="connsiteX2" fmla="*/ 1202266 w 5164666"/>
                <a:gd name="connsiteY2" fmla="*/ 8467 h 838200"/>
                <a:gd name="connsiteX3" fmla="*/ 1479550 w 5164666"/>
                <a:gd name="connsiteY3" fmla="*/ 838200 h 838200"/>
                <a:gd name="connsiteX4" fmla="*/ 1794933 w 5164666"/>
                <a:gd name="connsiteY4" fmla="*/ 14817 h 838200"/>
                <a:gd name="connsiteX5" fmla="*/ 2095500 w 5164666"/>
                <a:gd name="connsiteY5" fmla="*/ 819150 h 838200"/>
                <a:gd name="connsiteX6" fmla="*/ 2406650 w 5164666"/>
                <a:gd name="connsiteY6" fmla="*/ 4234 h 838200"/>
                <a:gd name="connsiteX7" fmla="*/ 2675466 w 5164666"/>
                <a:gd name="connsiteY7" fmla="*/ 821267 h 838200"/>
                <a:gd name="connsiteX8" fmla="*/ 2967566 w 5164666"/>
                <a:gd name="connsiteY8" fmla="*/ 12700 h 838200"/>
                <a:gd name="connsiteX9" fmla="*/ 3217333 w 5164666"/>
                <a:gd name="connsiteY9" fmla="*/ 770467 h 838200"/>
                <a:gd name="connsiteX10" fmla="*/ 3494616 w 5164666"/>
                <a:gd name="connsiteY10" fmla="*/ 4234 h 838200"/>
                <a:gd name="connsiteX11" fmla="*/ 3793066 w 5164666"/>
                <a:gd name="connsiteY11" fmla="*/ 838200 h 838200"/>
                <a:gd name="connsiteX12" fmla="*/ 4083050 w 5164666"/>
                <a:gd name="connsiteY12" fmla="*/ 0 h 838200"/>
                <a:gd name="connsiteX13" fmla="*/ 4385733 w 5164666"/>
                <a:gd name="connsiteY13" fmla="*/ 804334 h 838200"/>
                <a:gd name="connsiteX14" fmla="*/ 4588933 w 5164666"/>
                <a:gd name="connsiteY14" fmla="*/ 211667 h 838200"/>
                <a:gd name="connsiteX15" fmla="*/ 5164666 w 5164666"/>
                <a:gd name="connsiteY15" fmla="*/ 211667 h 838200"/>
                <a:gd name="connsiteX0" fmla="*/ 0 w 5164666"/>
                <a:gd name="connsiteY0" fmla="*/ 397934 h 846667"/>
                <a:gd name="connsiteX1" fmla="*/ 965200 w 5164666"/>
                <a:gd name="connsiteY1" fmla="*/ 397934 h 846667"/>
                <a:gd name="connsiteX2" fmla="*/ 1202266 w 5164666"/>
                <a:gd name="connsiteY2" fmla="*/ 8467 h 846667"/>
                <a:gd name="connsiteX3" fmla="*/ 1479550 w 5164666"/>
                <a:gd name="connsiteY3" fmla="*/ 838200 h 846667"/>
                <a:gd name="connsiteX4" fmla="*/ 1794933 w 5164666"/>
                <a:gd name="connsiteY4" fmla="*/ 14817 h 846667"/>
                <a:gd name="connsiteX5" fmla="*/ 2095500 w 5164666"/>
                <a:gd name="connsiteY5" fmla="*/ 819150 h 846667"/>
                <a:gd name="connsiteX6" fmla="*/ 2406650 w 5164666"/>
                <a:gd name="connsiteY6" fmla="*/ 4234 h 846667"/>
                <a:gd name="connsiteX7" fmla="*/ 2675466 w 5164666"/>
                <a:gd name="connsiteY7" fmla="*/ 821267 h 846667"/>
                <a:gd name="connsiteX8" fmla="*/ 2967566 w 5164666"/>
                <a:gd name="connsiteY8" fmla="*/ 12700 h 846667"/>
                <a:gd name="connsiteX9" fmla="*/ 3217333 w 5164666"/>
                <a:gd name="connsiteY9" fmla="*/ 846667 h 846667"/>
                <a:gd name="connsiteX10" fmla="*/ 3494616 w 5164666"/>
                <a:gd name="connsiteY10" fmla="*/ 4234 h 846667"/>
                <a:gd name="connsiteX11" fmla="*/ 3793066 w 5164666"/>
                <a:gd name="connsiteY11" fmla="*/ 838200 h 846667"/>
                <a:gd name="connsiteX12" fmla="*/ 4083050 w 5164666"/>
                <a:gd name="connsiteY12" fmla="*/ 0 h 846667"/>
                <a:gd name="connsiteX13" fmla="*/ 4385733 w 5164666"/>
                <a:gd name="connsiteY13" fmla="*/ 804334 h 846667"/>
                <a:gd name="connsiteX14" fmla="*/ 4588933 w 5164666"/>
                <a:gd name="connsiteY14" fmla="*/ 211667 h 846667"/>
                <a:gd name="connsiteX15" fmla="*/ 5164666 w 5164666"/>
                <a:gd name="connsiteY15" fmla="*/ 211667 h 846667"/>
                <a:gd name="connsiteX0" fmla="*/ 0 w 5164666"/>
                <a:gd name="connsiteY0" fmla="*/ 397934 h 846667"/>
                <a:gd name="connsiteX1" fmla="*/ 965200 w 5164666"/>
                <a:gd name="connsiteY1" fmla="*/ 397934 h 846667"/>
                <a:gd name="connsiteX2" fmla="*/ 1202266 w 5164666"/>
                <a:gd name="connsiteY2" fmla="*/ 8467 h 846667"/>
                <a:gd name="connsiteX3" fmla="*/ 1479550 w 5164666"/>
                <a:gd name="connsiteY3" fmla="*/ 838200 h 846667"/>
                <a:gd name="connsiteX4" fmla="*/ 1794933 w 5164666"/>
                <a:gd name="connsiteY4" fmla="*/ 14817 h 846667"/>
                <a:gd name="connsiteX5" fmla="*/ 2095500 w 5164666"/>
                <a:gd name="connsiteY5" fmla="*/ 819150 h 846667"/>
                <a:gd name="connsiteX6" fmla="*/ 2406650 w 5164666"/>
                <a:gd name="connsiteY6" fmla="*/ 4234 h 846667"/>
                <a:gd name="connsiteX7" fmla="*/ 2675466 w 5164666"/>
                <a:gd name="connsiteY7" fmla="*/ 821267 h 846667"/>
                <a:gd name="connsiteX8" fmla="*/ 2967566 w 5164666"/>
                <a:gd name="connsiteY8" fmla="*/ 12700 h 846667"/>
                <a:gd name="connsiteX9" fmla="*/ 3217333 w 5164666"/>
                <a:gd name="connsiteY9" fmla="*/ 846667 h 846667"/>
                <a:gd name="connsiteX10" fmla="*/ 3494616 w 5164666"/>
                <a:gd name="connsiteY10" fmla="*/ 4234 h 846667"/>
                <a:gd name="connsiteX11" fmla="*/ 3793066 w 5164666"/>
                <a:gd name="connsiteY11" fmla="*/ 838200 h 846667"/>
                <a:gd name="connsiteX12" fmla="*/ 4083050 w 5164666"/>
                <a:gd name="connsiteY12" fmla="*/ 0 h 846667"/>
                <a:gd name="connsiteX13" fmla="*/ 4385733 w 5164666"/>
                <a:gd name="connsiteY13" fmla="*/ 836084 h 846667"/>
                <a:gd name="connsiteX14" fmla="*/ 4588933 w 5164666"/>
                <a:gd name="connsiteY14" fmla="*/ 211667 h 846667"/>
                <a:gd name="connsiteX15" fmla="*/ 5164666 w 5164666"/>
                <a:gd name="connsiteY15" fmla="*/ 211667 h 846667"/>
                <a:gd name="connsiteX0" fmla="*/ 0 w 5164666"/>
                <a:gd name="connsiteY0" fmla="*/ 397934 h 846667"/>
                <a:gd name="connsiteX1" fmla="*/ 965200 w 5164666"/>
                <a:gd name="connsiteY1" fmla="*/ 397934 h 846667"/>
                <a:gd name="connsiteX2" fmla="*/ 1202266 w 5164666"/>
                <a:gd name="connsiteY2" fmla="*/ 8467 h 846667"/>
                <a:gd name="connsiteX3" fmla="*/ 1479550 w 5164666"/>
                <a:gd name="connsiteY3" fmla="*/ 838200 h 846667"/>
                <a:gd name="connsiteX4" fmla="*/ 1794933 w 5164666"/>
                <a:gd name="connsiteY4" fmla="*/ 14817 h 846667"/>
                <a:gd name="connsiteX5" fmla="*/ 2095500 w 5164666"/>
                <a:gd name="connsiteY5" fmla="*/ 819150 h 846667"/>
                <a:gd name="connsiteX6" fmla="*/ 2406650 w 5164666"/>
                <a:gd name="connsiteY6" fmla="*/ 4234 h 846667"/>
                <a:gd name="connsiteX7" fmla="*/ 2675466 w 5164666"/>
                <a:gd name="connsiteY7" fmla="*/ 821267 h 846667"/>
                <a:gd name="connsiteX8" fmla="*/ 2967566 w 5164666"/>
                <a:gd name="connsiteY8" fmla="*/ 12700 h 846667"/>
                <a:gd name="connsiteX9" fmla="*/ 3217333 w 5164666"/>
                <a:gd name="connsiteY9" fmla="*/ 846667 h 846667"/>
                <a:gd name="connsiteX10" fmla="*/ 3494616 w 5164666"/>
                <a:gd name="connsiteY10" fmla="*/ 4234 h 846667"/>
                <a:gd name="connsiteX11" fmla="*/ 3793066 w 5164666"/>
                <a:gd name="connsiteY11" fmla="*/ 838200 h 846667"/>
                <a:gd name="connsiteX12" fmla="*/ 4083050 w 5164666"/>
                <a:gd name="connsiteY12" fmla="*/ 0 h 846667"/>
                <a:gd name="connsiteX13" fmla="*/ 4385733 w 5164666"/>
                <a:gd name="connsiteY13" fmla="*/ 836084 h 846667"/>
                <a:gd name="connsiteX14" fmla="*/ 4595283 w 5164666"/>
                <a:gd name="connsiteY14" fmla="*/ 395817 h 846667"/>
                <a:gd name="connsiteX15" fmla="*/ 5164666 w 5164666"/>
                <a:gd name="connsiteY15" fmla="*/ 211667 h 846667"/>
                <a:gd name="connsiteX0" fmla="*/ 0 w 5278966"/>
                <a:gd name="connsiteY0" fmla="*/ 397934 h 846667"/>
                <a:gd name="connsiteX1" fmla="*/ 965200 w 5278966"/>
                <a:gd name="connsiteY1" fmla="*/ 397934 h 846667"/>
                <a:gd name="connsiteX2" fmla="*/ 1202266 w 5278966"/>
                <a:gd name="connsiteY2" fmla="*/ 8467 h 846667"/>
                <a:gd name="connsiteX3" fmla="*/ 1479550 w 5278966"/>
                <a:gd name="connsiteY3" fmla="*/ 838200 h 846667"/>
                <a:gd name="connsiteX4" fmla="*/ 1794933 w 5278966"/>
                <a:gd name="connsiteY4" fmla="*/ 14817 h 846667"/>
                <a:gd name="connsiteX5" fmla="*/ 2095500 w 5278966"/>
                <a:gd name="connsiteY5" fmla="*/ 819150 h 846667"/>
                <a:gd name="connsiteX6" fmla="*/ 2406650 w 5278966"/>
                <a:gd name="connsiteY6" fmla="*/ 4234 h 846667"/>
                <a:gd name="connsiteX7" fmla="*/ 2675466 w 5278966"/>
                <a:gd name="connsiteY7" fmla="*/ 821267 h 846667"/>
                <a:gd name="connsiteX8" fmla="*/ 2967566 w 5278966"/>
                <a:gd name="connsiteY8" fmla="*/ 12700 h 846667"/>
                <a:gd name="connsiteX9" fmla="*/ 3217333 w 5278966"/>
                <a:gd name="connsiteY9" fmla="*/ 846667 h 846667"/>
                <a:gd name="connsiteX10" fmla="*/ 3494616 w 5278966"/>
                <a:gd name="connsiteY10" fmla="*/ 4234 h 846667"/>
                <a:gd name="connsiteX11" fmla="*/ 3793066 w 5278966"/>
                <a:gd name="connsiteY11" fmla="*/ 838200 h 846667"/>
                <a:gd name="connsiteX12" fmla="*/ 4083050 w 5278966"/>
                <a:gd name="connsiteY12" fmla="*/ 0 h 846667"/>
                <a:gd name="connsiteX13" fmla="*/ 4385733 w 5278966"/>
                <a:gd name="connsiteY13" fmla="*/ 836084 h 846667"/>
                <a:gd name="connsiteX14" fmla="*/ 4595283 w 5278966"/>
                <a:gd name="connsiteY14" fmla="*/ 395817 h 846667"/>
                <a:gd name="connsiteX15" fmla="*/ 5278966 w 5278966"/>
                <a:gd name="connsiteY15" fmla="*/ 395817 h 846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8966" h="846667">
                  <a:moveTo>
                    <a:pt x="0" y="397934"/>
                  </a:moveTo>
                  <a:lnTo>
                    <a:pt x="965200" y="397934"/>
                  </a:lnTo>
                  <a:lnTo>
                    <a:pt x="1202266" y="8467"/>
                  </a:lnTo>
                  <a:lnTo>
                    <a:pt x="1479550" y="838200"/>
                  </a:lnTo>
                  <a:lnTo>
                    <a:pt x="1794933" y="14817"/>
                  </a:lnTo>
                  <a:lnTo>
                    <a:pt x="2095500" y="819150"/>
                  </a:lnTo>
                  <a:lnTo>
                    <a:pt x="2406650" y="4234"/>
                  </a:lnTo>
                  <a:lnTo>
                    <a:pt x="2675466" y="821267"/>
                  </a:lnTo>
                  <a:lnTo>
                    <a:pt x="2967566" y="12700"/>
                  </a:lnTo>
                  <a:lnTo>
                    <a:pt x="3217333" y="846667"/>
                  </a:lnTo>
                  <a:lnTo>
                    <a:pt x="3494616" y="4234"/>
                  </a:lnTo>
                  <a:lnTo>
                    <a:pt x="3793066" y="838200"/>
                  </a:lnTo>
                  <a:lnTo>
                    <a:pt x="4083050" y="0"/>
                  </a:lnTo>
                  <a:lnTo>
                    <a:pt x="4385733" y="836084"/>
                  </a:lnTo>
                  <a:lnTo>
                    <a:pt x="4595283" y="395817"/>
                  </a:lnTo>
                  <a:lnTo>
                    <a:pt x="5278966" y="395817"/>
                  </a:lnTo>
                </a:path>
              </a:pathLst>
            </a:custGeom>
            <a:ln w="57150" cmpd="sng">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57" name="Straight Connector 56"/>
            <p:cNvCxnSpPr>
              <a:stCxn id="51" idx="0"/>
              <a:endCxn id="52" idx="0"/>
            </p:cNvCxnSpPr>
            <p:nvPr/>
          </p:nvCxnSpPr>
          <p:spPr>
            <a:xfrm>
              <a:off x="1960436" y="3222235"/>
              <a:ext cx="29822" cy="2149826"/>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5303631" y="3182508"/>
              <a:ext cx="29821" cy="2192412"/>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61" name="Oval 60"/>
          <p:cNvSpPr>
            <a:spLocks noChangeAspect="1"/>
          </p:cNvSpPr>
          <p:nvPr/>
        </p:nvSpPr>
        <p:spPr>
          <a:xfrm>
            <a:off x="5490758" y="2814173"/>
            <a:ext cx="163183" cy="178923"/>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Oval 61"/>
          <p:cNvSpPr>
            <a:spLocks noChangeAspect="1"/>
          </p:cNvSpPr>
          <p:nvPr/>
        </p:nvSpPr>
        <p:spPr>
          <a:xfrm>
            <a:off x="3342800" y="2812235"/>
            <a:ext cx="163183" cy="178923"/>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 name="Block Arc 69"/>
          <p:cNvSpPr/>
          <p:nvPr/>
        </p:nvSpPr>
        <p:spPr>
          <a:xfrm rot="16200000">
            <a:off x="3327956" y="46624"/>
            <a:ext cx="2555330" cy="8100888"/>
          </a:xfrm>
          <a:prstGeom prst="blockArc">
            <a:avLst>
              <a:gd name="adj1" fmla="val 2398418"/>
              <a:gd name="adj2" fmla="val 18814403"/>
              <a:gd name="adj3" fmla="val 2692"/>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1" name="TextBox 70"/>
          <p:cNvSpPr txBox="1"/>
          <p:nvPr/>
        </p:nvSpPr>
        <p:spPr>
          <a:xfrm rot="19875069">
            <a:off x="658462" y="3091190"/>
            <a:ext cx="715761" cy="369332"/>
          </a:xfrm>
          <a:prstGeom prst="rect">
            <a:avLst/>
          </a:prstGeom>
          <a:noFill/>
        </p:spPr>
        <p:txBody>
          <a:bodyPr wrap="none" rtlCol="0">
            <a:spAutoFit/>
          </a:bodyPr>
          <a:lstStyle/>
          <a:p>
            <a:r>
              <a:rPr lang="en-US" dirty="0" smtClean="0">
                <a:solidFill>
                  <a:srgbClr val="FF0000"/>
                </a:solidFill>
              </a:rPr>
              <a:t>beam</a:t>
            </a:r>
            <a:endParaRPr lang="en-US" dirty="0">
              <a:solidFill>
                <a:srgbClr val="FF0000"/>
              </a:solidFill>
            </a:endParaRPr>
          </a:p>
        </p:txBody>
      </p:sp>
      <p:cxnSp>
        <p:nvCxnSpPr>
          <p:cNvPr id="73" name="Straight Arrow Connector 72"/>
          <p:cNvCxnSpPr/>
          <p:nvPr/>
        </p:nvCxnSpPr>
        <p:spPr>
          <a:xfrm flipV="1">
            <a:off x="1418929" y="2993096"/>
            <a:ext cx="455988" cy="15862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5" name="Rectangle 74"/>
          <p:cNvSpPr/>
          <p:nvPr/>
        </p:nvSpPr>
        <p:spPr>
          <a:xfrm>
            <a:off x="523036" y="3015654"/>
            <a:ext cx="8073044" cy="2223017"/>
          </a:xfrm>
          <a:prstGeom prst="rect">
            <a:avLst/>
          </a:prstGeom>
          <a:noFill/>
        </p:spPr>
        <p:txBody>
          <a:bodyPr wrap="none" lIns="91440" tIns="45720" rIns="91440" bIns="45720">
            <a:prstTxWarp prst="textArchDownPour">
              <a:avLst>
                <a:gd name="adj1" fmla="val 4029042"/>
                <a:gd name="adj2" fmla="val 63362"/>
              </a:avLst>
            </a:prstTxWarp>
            <a:spAutoFit/>
          </a:bodyPr>
          <a:lstStyle/>
          <a:p>
            <a:pPr algn="ctr"/>
            <a:r>
              <a:rPr lang="en-US" sz="5400" b="1" dirty="0" smtClean="0">
                <a:ln w="12700">
                  <a:solidFill>
                    <a:schemeClr val="tx1"/>
                  </a:solidFill>
                  <a:prstDash val="solid"/>
                </a:ln>
                <a:solidFill>
                  <a:schemeClr val="tx1">
                    <a:lumMod val="75000"/>
                    <a:lumOff val="25000"/>
                  </a:schemeClr>
                </a:solidFill>
                <a:effectLst>
                  <a:outerShdw blurRad="50800" dist="38100" dir="2700000" algn="tl" rotWithShape="0">
                    <a:prstClr val="black">
                      <a:alpha val="91000"/>
                    </a:prstClr>
                  </a:outerShdw>
                </a:effectLst>
              </a:rPr>
              <a:t>Accelerator</a:t>
            </a:r>
            <a:endParaRPr lang="en-US" sz="5400" b="1" cap="none" spc="0" dirty="0">
              <a:ln w="12700">
                <a:solidFill>
                  <a:schemeClr val="tx1"/>
                </a:solidFill>
                <a:prstDash val="solid"/>
              </a:ln>
              <a:solidFill>
                <a:schemeClr val="tx1">
                  <a:lumMod val="75000"/>
                  <a:lumOff val="25000"/>
                </a:schemeClr>
              </a:solidFill>
              <a:effectLst>
                <a:outerShdw blurRad="50800" dist="38100" dir="2700000" algn="tl" rotWithShape="0">
                  <a:prstClr val="black">
                    <a:alpha val="91000"/>
                  </a:prstClr>
                </a:outerShdw>
              </a:effectLst>
            </a:endParaRPr>
          </a:p>
        </p:txBody>
      </p:sp>
      <p:sp>
        <p:nvSpPr>
          <p:cNvPr id="76" name="TextBox 75"/>
          <p:cNvSpPr txBox="1"/>
          <p:nvPr/>
        </p:nvSpPr>
        <p:spPr>
          <a:xfrm>
            <a:off x="3946718" y="1294513"/>
            <a:ext cx="335624" cy="523220"/>
          </a:xfrm>
          <a:prstGeom prst="rect">
            <a:avLst/>
          </a:prstGeom>
          <a:noFill/>
        </p:spPr>
        <p:txBody>
          <a:bodyPr wrap="none" rtlCol="0">
            <a:spAutoFit/>
          </a:bodyPr>
          <a:lstStyle/>
          <a:p>
            <a:r>
              <a:rPr lang="en-US" sz="2800" dirty="0" smtClean="0"/>
              <a:t>L</a:t>
            </a:r>
            <a:endParaRPr lang="en-US" sz="2800" dirty="0"/>
          </a:p>
        </p:txBody>
      </p:sp>
      <p:sp>
        <p:nvSpPr>
          <p:cNvPr id="77" name="TextBox 76"/>
          <p:cNvSpPr txBox="1"/>
          <p:nvPr/>
        </p:nvSpPr>
        <p:spPr>
          <a:xfrm>
            <a:off x="3946718" y="2312752"/>
            <a:ext cx="376125" cy="523220"/>
          </a:xfrm>
          <a:prstGeom prst="rect">
            <a:avLst/>
          </a:prstGeom>
          <a:noFill/>
        </p:spPr>
        <p:txBody>
          <a:bodyPr wrap="none" rtlCol="0">
            <a:spAutoFit/>
          </a:bodyPr>
          <a:lstStyle/>
          <a:p>
            <a:r>
              <a:rPr lang="en-US" sz="2800" dirty="0" smtClean="0"/>
              <a:t>C</a:t>
            </a:r>
            <a:endParaRPr lang="en-US" sz="2800" dirty="0"/>
          </a:p>
        </p:txBody>
      </p:sp>
      <p:sp>
        <p:nvSpPr>
          <p:cNvPr id="78" name="TextBox 77"/>
          <p:cNvSpPr txBox="1"/>
          <p:nvPr/>
        </p:nvSpPr>
        <p:spPr>
          <a:xfrm>
            <a:off x="3943212" y="3855147"/>
            <a:ext cx="379631" cy="523220"/>
          </a:xfrm>
          <a:prstGeom prst="rect">
            <a:avLst/>
          </a:prstGeom>
          <a:noFill/>
        </p:spPr>
        <p:txBody>
          <a:bodyPr wrap="none" rtlCol="0">
            <a:spAutoFit/>
          </a:bodyPr>
          <a:lstStyle/>
          <a:p>
            <a:r>
              <a:rPr lang="en-US" sz="2800" dirty="0" smtClean="0"/>
              <a:t>R</a:t>
            </a:r>
            <a:endParaRPr lang="en-US" sz="2800" dirty="0"/>
          </a:p>
        </p:txBody>
      </p:sp>
      <p:sp>
        <p:nvSpPr>
          <p:cNvPr id="79" name="TextBox 78"/>
          <p:cNvSpPr txBox="1"/>
          <p:nvPr/>
        </p:nvSpPr>
        <p:spPr>
          <a:xfrm rot="20006995">
            <a:off x="7489160" y="4354816"/>
            <a:ext cx="715761" cy="369332"/>
          </a:xfrm>
          <a:prstGeom prst="rect">
            <a:avLst/>
          </a:prstGeom>
          <a:noFill/>
        </p:spPr>
        <p:txBody>
          <a:bodyPr wrap="none" rtlCol="0">
            <a:spAutoFit/>
          </a:bodyPr>
          <a:lstStyle/>
          <a:p>
            <a:r>
              <a:rPr lang="en-US" dirty="0" smtClean="0">
                <a:solidFill>
                  <a:srgbClr val="FF0000"/>
                </a:solidFill>
              </a:rPr>
              <a:t>beam</a:t>
            </a:r>
            <a:endParaRPr lang="en-US" dirty="0">
              <a:solidFill>
                <a:srgbClr val="FF0000"/>
              </a:solidFill>
            </a:endParaRPr>
          </a:p>
        </p:txBody>
      </p:sp>
      <p:cxnSp>
        <p:nvCxnSpPr>
          <p:cNvPr id="80" name="Straight Arrow Connector 79"/>
          <p:cNvCxnSpPr/>
          <p:nvPr/>
        </p:nvCxnSpPr>
        <p:spPr>
          <a:xfrm flipH="1">
            <a:off x="7066351" y="4700986"/>
            <a:ext cx="464736" cy="16365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519830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de-DE" smtClean="0"/>
              <a:t>11 / 10 / 16</a:t>
            </a:r>
            <a:endParaRPr lang="en-US"/>
          </a:p>
        </p:txBody>
      </p:sp>
      <p:sp>
        <p:nvSpPr>
          <p:cNvPr id="4" name="Footer Placeholder 3"/>
          <p:cNvSpPr>
            <a:spLocks noGrp="1"/>
          </p:cNvSpPr>
          <p:nvPr>
            <p:ph type="ftr" sz="quarter" idx="11"/>
          </p:nvPr>
        </p:nvSpPr>
        <p:spPr/>
        <p:txBody>
          <a:bodyPr/>
          <a:lstStyle/>
          <a:p>
            <a:r>
              <a:rPr lang="en-US" smtClean="0"/>
              <a:t>G. Franchetti</a:t>
            </a:r>
            <a:endParaRPr lang="en-US"/>
          </a:p>
        </p:txBody>
      </p:sp>
      <p:sp>
        <p:nvSpPr>
          <p:cNvPr id="5" name="Slide Number Placeholder 4"/>
          <p:cNvSpPr>
            <a:spLocks noGrp="1"/>
          </p:cNvSpPr>
          <p:nvPr>
            <p:ph type="sldNum" sz="quarter" idx="12"/>
          </p:nvPr>
        </p:nvSpPr>
        <p:spPr/>
        <p:txBody>
          <a:bodyPr/>
          <a:lstStyle/>
          <a:p>
            <a:fld id="{104C05CA-C610-434C-84A8-9067194698D2}" type="slidenum">
              <a:rPr lang="en-US" smtClean="0"/>
              <a:t>94</a:t>
            </a:fld>
            <a:endParaRPr lang="en-US"/>
          </a:p>
        </p:txBody>
      </p:sp>
      <p:pic>
        <p:nvPicPr>
          <p:cNvPr id="6" name="Picture 5" descr="Untitl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56087"/>
            <a:ext cx="9144000" cy="4650416"/>
          </a:xfrm>
          <a:prstGeom prst="rect">
            <a:avLst/>
          </a:prstGeom>
        </p:spPr>
      </p:pic>
    </p:spTree>
    <p:extLst>
      <p:ext uri="{BB962C8B-B14F-4D97-AF65-F5344CB8AC3E}">
        <p14:creationId xmlns:p14="http://schemas.microsoft.com/office/powerpoint/2010/main" val="94077187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Impedance</a:t>
            </a:r>
            <a:endParaRPr lang="en-US" dirty="0"/>
          </a:p>
        </p:txBody>
      </p:sp>
      <p:sp>
        <p:nvSpPr>
          <p:cNvPr id="5" name="Slide Number Placeholder 4"/>
          <p:cNvSpPr>
            <a:spLocks noGrp="1"/>
          </p:cNvSpPr>
          <p:nvPr>
            <p:ph type="sldNum" sz="quarter" idx="12"/>
          </p:nvPr>
        </p:nvSpPr>
        <p:spPr/>
        <p:txBody>
          <a:bodyPr/>
          <a:lstStyle/>
          <a:p>
            <a:fld id="{104C05CA-C610-434C-84A8-9067194698D2}" type="slidenum">
              <a:rPr lang="en-US" smtClean="0"/>
              <a:t>95</a:t>
            </a:fld>
            <a:endParaRPr lang="en-US"/>
          </a:p>
        </p:txBody>
      </p:sp>
      <p:grpSp>
        <p:nvGrpSpPr>
          <p:cNvPr id="6" name="Group 5"/>
          <p:cNvGrpSpPr/>
          <p:nvPr/>
        </p:nvGrpSpPr>
        <p:grpSpPr>
          <a:xfrm>
            <a:off x="746168" y="2123053"/>
            <a:ext cx="2196592" cy="1973385"/>
            <a:chOff x="1960436" y="2884836"/>
            <a:chExt cx="3392150" cy="2779363"/>
          </a:xfrm>
        </p:grpSpPr>
        <p:grpSp>
          <p:nvGrpSpPr>
            <p:cNvPr id="7" name="Group 6"/>
            <p:cNvGrpSpPr/>
            <p:nvPr/>
          </p:nvGrpSpPr>
          <p:grpSpPr>
            <a:xfrm>
              <a:off x="1988919" y="3974663"/>
              <a:ext cx="1548574" cy="698810"/>
              <a:chOff x="1587631" y="4747119"/>
              <a:chExt cx="2328526" cy="1073394"/>
            </a:xfrm>
          </p:grpSpPr>
          <p:sp>
            <p:nvSpPr>
              <p:cNvPr id="15" name="Rectangle 14"/>
              <p:cNvSpPr/>
              <p:nvPr/>
            </p:nvSpPr>
            <p:spPr>
              <a:xfrm>
                <a:off x="3689353" y="4747119"/>
                <a:ext cx="226804" cy="1073394"/>
              </a:xfrm>
              <a:prstGeom prst="rect">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a:endCxn id="15" idx="1"/>
              </p:cNvCxnSpPr>
              <p:nvPr/>
            </p:nvCxnSpPr>
            <p:spPr>
              <a:xfrm>
                <a:off x="1587631" y="5283816"/>
                <a:ext cx="2101722" cy="0"/>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grpSp>
        <p:grpSp>
          <p:nvGrpSpPr>
            <p:cNvPr id="8" name="Group 7"/>
            <p:cNvGrpSpPr/>
            <p:nvPr/>
          </p:nvGrpSpPr>
          <p:grpSpPr>
            <a:xfrm flipH="1">
              <a:off x="3739518" y="3974663"/>
              <a:ext cx="1548574" cy="698810"/>
              <a:chOff x="1587631" y="4747119"/>
              <a:chExt cx="2328526" cy="1073394"/>
            </a:xfrm>
          </p:grpSpPr>
          <p:sp>
            <p:nvSpPr>
              <p:cNvPr id="13" name="Rectangle 12"/>
              <p:cNvSpPr/>
              <p:nvPr/>
            </p:nvSpPr>
            <p:spPr>
              <a:xfrm>
                <a:off x="3689353" y="4747119"/>
                <a:ext cx="226804" cy="1073394"/>
              </a:xfrm>
              <a:prstGeom prst="rect">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a:endCxn id="13" idx="1"/>
              </p:cNvCxnSpPr>
              <p:nvPr/>
            </p:nvCxnSpPr>
            <p:spPr>
              <a:xfrm>
                <a:off x="1587631" y="5283816"/>
                <a:ext cx="2101722" cy="0"/>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9" name="Freeform 8"/>
            <p:cNvSpPr/>
            <p:nvPr/>
          </p:nvSpPr>
          <p:spPr>
            <a:xfrm>
              <a:off x="1960436" y="2884836"/>
              <a:ext cx="3338485" cy="649605"/>
            </a:xfrm>
            <a:custGeom>
              <a:avLst/>
              <a:gdLst>
                <a:gd name="connsiteX0" fmla="*/ 0 w 5019939"/>
                <a:gd name="connsiteY0" fmla="*/ 529440 h 1043475"/>
                <a:gd name="connsiteX1" fmla="*/ 922338 w 5019939"/>
                <a:gd name="connsiteY1" fmla="*/ 529440 h 1043475"/>
                <a:gd name="connsiteX2" fmla="*/ 1088662 w 5019939"/>
                <a:gd name="connsiteY2" fmla="*/ 499203 h 1043475"/>
                <a:gd name="connsiteX3" fmla="*/ 1118902 w 5019939"/>
                <a:gd name="connsiteY3" fmla="*/ 211957 h 1043475"/>
                <a:gd name="connsiteX4" fmla="*/ 1209624 w 5019939"/>
                <a:gd name="connsiteY4" fmla="*/ 302 h 1043475"/>
                <a:gd name="connsiteX5" fmla="*/ 1421308 w 5019939"/>
                <a:gd name="connsiteY5" fmla="*/ 257312 h 1043475"/>
                <a:gd name="connsiteX6" fmla="*/ 1466669 w 5019939"/>
                <a:gd name="connsiteY6" fmla="*/ 710858 h 1043475"/>
                <a:gd name="connsiteX7" fmla="*/ 1300346 w 5019939"/>
                <a:gd name="connsiteY7" fmla="*/ 967868 h 1043475"/>
                <a:gd name="connsiteX8" fmla="*/ 1164263 w 5019939"/>
                <a:gd name="connsiteY8" fmla="*/ 846922 h 1043475"/>
                <a:gd name="connsiteX9" fmla="*/ 1224744 w 5019939"/>
                <a:gd name="connsiteY9" fmla="*/ 363139 h 1043475"/>
                <a:gd name="connsiteX10" fmla="*/ 1512030 w 5019939"/>
                <a:gd name="connsiteY10" fmla="*/ 30539 h 1043475"/>
                <a:gd name="connsiteX11" fmla="*/ 1784195 w 5019939"/>
                <a:gd name="connsiteY11" fmla="*/ 166602 h 1043475"/>
                <a:gd name="connsiteX12" fmla="*/ 1890037 w 5019939"/>
                <a:gd name="connsiteY12" fmla="*/ 484085 h 1043475"/>
                <a:gd name="connsiteX13" fmla="*/ 1693474 w 5019939"/>
                <a:gd name="connsiteY13" fmla="*/ 1013222 h 1043475"/>
                <a:gd name="connsiteX14" fmla="*/ 1527150 w 5019939"/>
                <a:gd name="connsiteY14" fmla="*/ 453849 h 1043475"/>
                <a:gd name="connsiteX15" fmla="*/ 1905158 w 5019939"/>
                <a:gd name="connsiteY15" fmla="*/ 30539 h 1043475"/>
                <a:gd name="connsiteX16" fmla="*/ 2222684 w 5019939"/>
                <a:gd name="connsiteY16" fmla="*/ 514321 h 1043475"/>
                <a:gd name="connsiteX17" fmla="*/ 1995880 w 5019939"/>
                <a:gd name="connsiteY17" fmla="*/ 998104 h 1043475"/>
                <a:gd name="connsiteX18" fmla="*/ 1950519 w 5019939"/>
                <a:gd name="connsiteY18" fmla="*/ 484085 h 1043475"/>
                <a:gd name="connsiteX19" fmla="*/ 2343646 w 5019939"/>
                <a:gd name="connsiteY19" fmla="*/ 15420 h 1043475"/>
                <a:gd name="connsiteX20" fmla="*/ 2646052 w 5019939"/>
                <a:gd name="connsiteY20" fmla="*/ 544558 h 1043475"/>
                <a:gd name="connsiteX21" fmla="*/ 2404128 w 5019939"/>
                <a:gd name="connsiteY21" fmla="*/ 998104 h 1043475"/>
                <a:gd name="connsiteX22" fmla="*/ 2283165 w 5019939"/>
                <a:gd name="connsiteY22" fmla="*/ 559676 h 1043475"/>
                <a:gd name="connsiteX23" fmla="*/ 2706534 w 5019939"/>
                <a:gd name="connsiteY23" fmla="*/ 15420 h 1043475"/>
                <a:gd name="connsiteX24" fmla="*/ 3054300 w 5019939"/>
                <a:gd name="connsiteY24" fmla="*/ 559676 h 1043475"/>
                <a:gd name="connsiteX25" fmla="*/ 2872857 w 5019939"/>
                <a:gd name="connsiteY25" fmla="*/ 1013222 h 1043475"/>
                <a:gd name="connsiteX26" fmla="*/ 2721654 w 5019939"/>
                <a:gd name="connsiteY26" fmla="*/ 559676 h 1043475"/>
                <a:gd name="connsiteX27" fmla="*/ 3054300 w 5019939"/>
                <a:gd name="connsiteY27" fmla="*/ 15420 h 1043475"/>
                <a:gd name="connsiteX28" fmla="*/ 3402067 w 5019939"/>
                <a:gd name="connsiteY28" fmla="*/ 559676 h 1043475"/>
                <a:gd name="connsiteX29" fmla="*/ 3265985 w 5019939"/>
                <a:gd name="connsiteY29" fmla="*/ 1013222 h 1043475"/>
                <a:gd name="connsiteX30" fmla="*/ 3145022 w 5019939"/>
                <a:gd name="connsiteY30" fmla="*/ 605031 h 1043475"/>
                <a:gd name="connsiteX31" fmla="*/ 3507909 w 5019939"/>
                <a:gd name="connsiteY31" fmla="*/ 15420 h 1043475"/>
                <a:gd name="connsiteX32" fmla="*/ 3870796 w 5019939"/>
                <a:gd name="connsiteY32" fmla="*/ 574794 h 1043475"/>
                <a:gd name="connsiteX33" fmla="*/ 3704473 w 5019939"/>
                <a:gd name="connsiteY33" fmla="*/ 1043459 h 1043475"/>
                <a:gd name="connsiteX34" fmla="*/ 3538150 w 5019939"/>
                <a:gd name="connsiteY34" fmla="*/ 589912 h 1043475"/>
                <a:gd name="connsiteX35" fmla="*/ 3840556 w 5019939"/>
                <a:gd name="connsiteY35" fmla="*/ 30539 h 1043475"/>
                <a:gd name="connsiteX36" fmla="*/ 4142962 w 5019939"/>
                <a:gd name="connsiteY36" fmla="*/ 544558 h 1043475"/>
                <a:gd name="connsiteX37" fmla="*/ 4188323 w 5019939"/>
                <a:gd name="connsiteY37" fmla="*/ 544558 h 1043475"/>
                <a:gd name="connsiteX38" fmla="*/ 5019939 w 5019939"/>
                <a:gd name="connsiteY38" fmla="*/ 529440 h 1043475"/>
                <a:gd name="connsiteX0" fmla="*/ 0 w 5019939"/>
                <a:gd name="connsiteY0" fmla="*/ 529440 h 1043475"/>
                <a:gd name="connsiteX1" fmla="*/ 922338 w 5019939"/>
                <a:gd name="connsiteY1" fmla="*/ 529440 h 1043475"/>
                <a:gd name="connsiteX2" fmla="*/ 1088662 w 5019939"/>
                <a:gd name="connsiteY2" fmla="*/ 499203 h 1043475"/>
                <a:gd name="connsiteX3" fmla="*/ 1118902 w 5019939"/>
                <a:gd name="connsiteY3" fmla="*/ 211957 h 1043475"/>
                <a:gd name="connsiteX4" fmla="*/ 1209624 w 5019939"/>
                <a:gd name="connsiteY4" fmla="*/ 302 h 1043475"/>
                <a:gd name="connsiteX5" fmla="*/ 1421308 w 5019939"/>
                <a:gd name="connsiteY5" fmla="*/ 257312 h 1043475"/>
                <a:gd name="connsiteX6" fmla="*/ 1466669 w 5019939"/>
                <a:gd name="connsiteY6" fmla="*/ 710858 h 1043475"/>
                <a:gd name="connsiteX7" fmla="*/ 1300346 w 5019939"/>
                <a:gd name="connsiteY7" fmla="*/ 967868 h 1043475"/>
                <a:gd name="connsiteX8" fmla="*/ 1224744 w 5019939"/>
                <a:gd name="connsiteY8" fmla="*/ 363139 h 1043475"/>
                <a:gd name="connsiteX9" fmla="*/ 1512030 w 5019939"/>
                <a:gd name="connsiteY9" fmla="*/ 30539 h 1043475"/>
                <a:gd name="connsiteX10" fmla="*/ 1784195 w 5019939"/>
                <a:gd name="connsiteY10" fmla="*/ 166602 h 1043475"/>
                <a:gd name="connsiteX11" fmla="*/ 1890037 w 5019939"/>
                <a:gd name="connsiteY11" fmla="*/ 484085 h 1043475"/>
                <a:gd name="connsiteX12" fmla="*/ 1693474 w 5019939"/>
                <a:gd name="connsiteY12" fmla="*/ 1013222 h 1043475"/>
                <a:gd name="connsiteX13" fmla="*/ 1527150 w 5019939"/>
                <a:gd name="connsiteY13" fmla="*/ 453849 h 1043475"/>
                <a:gd name="connsiteX14" fmla="*/ 1905158 w 5019939"/>
                <a:gd name="connsiteY14" fmla="*/ 30539 h 1043475"/>
                <a:gd name="connsiteX15" fmla="*/ 2222684 w 5019939"/>
                <a:gd name="connsiteY15" fmla="*/ 514321 h 1043475"/>
                <a:gd name="connsiteX16" fmla="*/ 1995880 w 5019939"/>
                <a:gd name="connsiteY16" fmla="*/ 998104 h 1043475"/>
                <a:gd name="connsiteX17" fmla="*/ 1950519 w 5019939"/>
                <a:gd name="connsiteY17" fmla="*/ 484085 h 1043475"/>
                <a:gd name="connsiteX18" fmla="*/ 2343646 w 5019939"/>
                <a:gd name="connsiteY18" fmla="*/ 15420 h 1043475"/>
                <a:gd name="connsiteX19" fmla="*/ 2646052 w 5019939"/>
                <a:gd name="connsiteY19" fmla="*/ 544558 h 1043475"/>
                <a:gd name="connsiteX20" fmla="*/ 2404128 w 5019939"/>
                <a:gd name="connsiteY20" fmla="*/ 998104 h 1043475"/>
                <a:gd name="connsiteX21" fmla="*/ 2283165 w 5019939"/>
                <a:gd name="connsiteY21" fmla="*/ 559676 h 1043475"/>
                <a:gd name="connsiteX22" fmla="*/ 2706534 w 5019939"/>
                <a:gd name="connsiteY22" fmla="*/ 15420 h 1043475"/>
                <a:gd name="connsiteX23" fmla="*/ 3054300 w 5019939"/>
                <a:gd name="connsiteY23" fmla="*/ 559676 h 1043475"/>
                <a:gd name="connsiteX24" fmla="*/ 2872857 w 5019939"/>
                <a:gd name="connsiteY24" fmla="*/ 1013222 h 1043475"/>
                <a:gd name="connsiteX25" fmla="*/ 2721654 w 5019939"/>
                <a:gd name="connsiteY25" fmla="*/ 559676 h 1043475"/>
                <a:gd name="connsiteX26" fmla="*/ 3054300 w 5019939"/>
                <a:gd name="connsiteY26" fmla="*/ 15420 h 1043475"/>
                <a:gd name="connsiteX27" fmla="*/ 3402067 w 5019939"/>
                <a:gd name="connsiteY27" fmla="*/ 559676 h 1043475"/>
                <a:gd name="connsiteX28" fmla="*/ 3265985 w 5019939"/>
                <a:gd name="connsiteY28" fmla="*/ 1013222 h 1043475"/>
                <a:gd name="connsiteX29" fmla="*/ 3145022 w 5019939"/>
                <a:gd name="connsiteY29" fmla="*/ 605031 h 1043475"/>
                <a:gd name="connsiteX30" fmla="*/ 3507909 w 5019939"/>
                <a:gd name="connsiteY30" fmla="*/ 15420 h 1043475"/>
                <a:gd name="connsiteX31" fmla="*/ 3870796 w 5019939"/>
                <a:gd name="connsiteY31" fmla="*/ 574794 h 1043475"/>
                <a:gd name="connsiteX32" fmla="*/ 3704473 w 5019939"/>
                <a:gd name="connsiteY32" fmla="*/ 1043459 h 1043475"/>
                <a:gd name="connsiteX33" fmla="*/ 3538150 w 5019939"/>
                <a:gd name="connsiteY33" fmla="*/ 589912 h 1043475"/>
                <a:gd name="connsiteX34" fmla="*/ 3840556 w 5019939"/>
                <a:gd name="connsiteY34" fmla="*/ 30539 h 1043475"/>
                <a:gd name="connsiteX35" fmla="*/ 4142962 w 5019939"/>
                <a:gd name="connsiteY35" fmla="*/ 544558 h 1043475"/>
                <a:gd name="connsiteX36" fmla="*/ 4188323 w 5019939"/>
                <a:gd name="connsiteY36" fmla="*/ 544558 h 1043475"/>
                <a:gd name="connsiteX37" fmla="*/ 5019939 w 5019939"/>
                <a:gd name="connsiteY37" fmla="*/ 529440 h 1043475"/>
                <a:gd name="connsiteX0" fmla="*/ 0 w 5019939"/>
                <a:gd name="connsiteY0" fmla="*/ 534937 h 1048972"/>
                <a:gd name="connsiteX1" fmla="*/ 922338 w 5019939"/>
                <a:gd name="connsiteY1" fmla="*/ 534937 h 1048972"/>
                <a:gd name="connsiteX2" fmla="*/ 1088662 w 5019939"/>
                <a:gd name="connsiteY2" fmla="*/ 504700 h 1048972"/>
                <a:gd name="connsiteX3" fmla="*/ 1209624 w 5019939"/>
                <a:gd name="connsiteY3" fmla="*/ 5799 h 1048972"/>
                <a:gd name="connsiteX4" fmla="*/ 1421308 w 5019939"/>
                <a:gd name="connsiteY4" fmla="*/ 262809 h 1048972"/>
                <a:gd name="connsiteX5" fmla="*/ 1466669 w 5019939"/>
                <a:gd name="connsiteY5" fmla="*/ 716355 h 1048972"/>
                <a:gd name="connsiteX6" fmla="*/ 1300346 w 5019939"/>
                <a:gd name="connsiteY6" fmla="*/ 973365 h 1048972"/>
                <a:gd name="connsiteX7" fmla="*/ 1224744 w 5019939"/>
                <a:gd name="connsiteY7" fmla="*/ 368636 h 1048972"/>
                <a:gd name="connsiteX8" fmla="*/ 1512030 w 5019939"/>
                <a:gd name="connsiteY8" fmla="*/ 36036 h 1048972"/>
                <a:gd name="connsiteX9" fmla="*/ 1784195 w 5019939"/>
                <a:gd name="connsiteY9" fmla="*/ 172099 h 1048972"/>
                <a:gd name="connsiteX10" fmla="*/ 1890037 w 5019939"/>
                <a:gd name="connsiteY10" fmla="*/ 489582 h 1048972"/>
                <a:gd name="connsiteX11" fmla="*/ 1693474 w 5019939"/>
                <a:gd name="connsiteY11" fmla="*/ 1018719 h 1048972"/>
                <a:gd name="connsiteX12" fmla="*/ 1527150 w 5019939"/>
                <a:gd name="connsiteY12" fmla="*/ 459346 h 1048972"/>
                <a:gd name="connsiteX13" fmla="*/ 1905158 w 5019939"/>
                <a:gd name="connsiteY13" fmla="*/ 36036 h 1048972"/>
                <a:gd name="connsiteX14" fmla="*/ 2222684 w 5019939"/>
                <a:gd name="connsiteY14" fmla="*/ 519818 h 1048972"/>
                <a:gd name="connsiteX15" fmla="*/ 1995880 w 5019939"/>
                <a:gd name="connsiteY15" fmla="*/ 1003601 h 1048972"/>
                <a:gd name="connsiteX16" fmla="*/ 1950519 w 5019939"/>
                <a:gd name="connsiteY16" fmla="*/ 489582 h 1048972"/>
                <a:gd name="connsiteX17" fmla="*/ 2343646 w 5019939"/>
                <a:gd name="connsiteY17" fmla="*/ 20917 h 1048972"/>
                <a:gd name="connsiteX18" fmla="*/ 2646052 w 5019939"/>
                <a:gd name="connsiteY18" fmla="*/ 550055 h 1048972"/>
                <a:gd name="connsiteX19" fmla="*/ 2404128 w 5019939"/>
                <a:gd name="connsiteY19" fmla="*/ 1003601 h 1048972"/>
                <a:gd name="connsiteX20" fmla="*/ 2283165 w 5019939"/>
                <a:gd name="connsiteY20" fmla="*/ 565173 h 1048972"/>
                <a:gd name="connsiteX21" fmla="*/ 2706534 w 5019939"/>
                <a:gd name="connsiteY21" fmla="*/ 20917 h 1048972"/>
                <a:gd name="connsiteX22" fmla="*/ 3054300 w 5019939"/>
                <a:gd name="connsiteY22" fmla="*/ 565173 h 1048972"/>
                <a:gd name="connsiteX23" fmla="*/ 2872857 w 5019939"/>
                <a:gd name="connsiteY23" fmla="*/ 1018719 h 1048972"/>
                <a:gd name="connsiteX24" fmla="*/ 2721654 w 5019939"/>
                <a:gd name="connsiteY24" fmla="*/ 565173 h 1048972"/>
                <a:gd name="connsiteX25" fmla="*/ 3054300 w 5019939"/>
                <a:gd name="connsiteY25" fmla="*/ 20917 h 1048972"/>
                <a:gd name="connsiteX26" fmla="*/ 3402067 w 5019939"/>
                <a:gd name="connsiteY26" fmla="*/ 565173 h 1048972"/>
                <a:gd name="connsiteX27" fmla="*/ 3265985 w 5019939"/>
                <a:gd name="connsiteY27" fmla="*/ 1018719 h 1048972"/>
                <a:gd name="connsiteX28" fmla="*/ 3145022 w 5019939"/>
                <a:gd name="connsiteY28" fmla="*/ 610528 h 1048972"/>
                <a:gd name="connsiteX29" fmla="*/ 3507909 w 5019939"/>
                <a:gd name="connsiteY29" fmla="*/ 20917 h 1048972"/>
                <a:gd name="connsiteX30" fmla="*/ 3870796 w 5019939"/>
                <a:gd name="connsiteY30" fmla="*/ 580291 h 1048972"/>
                <a:gd name="connsiteX31" fmla="*/ 3704473 w 5019939"/>
                <a:gd name="connsiteY31" fmla="*/ 1048956 h 1048972"/>
                <a:gd name="connsiteX32" fmla="*/ 3538150 w 5019939"/>
                <a:gd name="connsiteY32" fmla="*/ 595409 h 1048972"/>
                <a:gd name="connsiteX33" fmla="*/ 3840556 w 5019939"/>
                <a:gd name="connsiteY33" fmla="*/ 36036 h 1048972"/>
                <a:gd name="connsiteX34" fmla="*/ 4142962 w 5019939"/>
                <a:gd name="connsiteY34" fmla="*/ 550055 h 1048972"/>
                <a:gd name="connsiteX35" fmla="*/ 4188323 w 5019939"/>
                <a:gd name="connsiteY35" fmla="*/ 550055 h 1048972"/>
                <a:gd name="connsiteX36" fmla="*/ 5019939 w 5019939"/>
                <a:gd name="connsiteY36" fmla="*/ 534937 h 1048972"/>
                <a:gd name="connsiteX0" fmla="*/ 0 w 5019939"/>
                <a:gd name="connsiteY0" fmla="*/ 536293 h 1050328"/>
                <a:gd name="connsiteX1" fmla="*/ 922338 w 5019939"/>
                <a:gd name="connsiteY1" fmla="*/ 536293 h 1050328"/>
                <a:gd name="connsiteX2" fmla="*/ 1088662 w 5019939"/>
                <a:gd name="connsiteY2" fmla="*/ 506056 h 1050328"/>
                <a:gd name="connsiteX3" fmla="*/ 1209624 w 5019939"/>
                <a:gd name="connsiteY3" fmla="*/ 7155 h 1050328"/>
                <a:gd name="connsiteX4" fmla="*/ 1421308 w 5019939"/>
                <a:gd name="connsiteY4" fmla="*/ 264165 h 1050328"/>
                <a:gd name="connsiteX5" fmla="*/ 1300346 w 5019939"/>
                <a:gd name="connsiteY5" fmla="*/ 974721 h 1050328"/>
                <a:gd name="connsiteX6" fmla="*/ 1224744 w 5019939"/>
                <a:gd name="connsiteY6" fmla="*/ 369992 h 1050328"/>
                <a:gd name="connsiteX7" fmla="*/ 1512030 w 5019939"/>
                <a:gd name="connsiteY7" fmla="*/ 37392 h 1050328"/>
                <a:gd name="connsiteX8" fmla="*/ 1784195 w 5019939"/>
                <a:gd name="connsiteY8" fmla="*/ 173455 h 1050328"/>
                <a:gd name="connsiteX9" fmla="*/ 1890037 w 5019939"/>
                <a:gd name="connsiteY9" fmla="*/ 490938 h 1050328"/>
                <a:gd name="connsiteX10" fmla="*/ 1693474 w 5019939"/>
                <a:gd name="connsiteY10" fmla="*/ 1020075 h 1050328"/>
                <a:gd name="connsiteX11" fmla="*/ 1527150 w 5019939"/>
                <a:gd name="connsiteY11" fmla="*/ 460702 h 1050328"/>
                <a:gd name="connsiteX12" fmla="*/ 1905158 w 5019939"/>
                <a:gd name="connsiteY12" fmla="*/ 37392 h 1050328"/>
                <a:gd name="connsiteX13" fmla="*/ 2222684 w 5019939"/>
                <a:gd name="connsiteY13" fmla="*/ 521174 h 1050328"/>
                <a:gd name="connsiteX14" fmla="*/ 1995880 w 5019939"/>
                <a:gd name="connsiteY14" fmla="*/ 1004957 h 1050328"/>
                <a:gd name="connsiteX15" fmla="*/ 1950519 w 5019939"/>
                <a:gd name="connsiteY15" fmla="*/ 490938 h 1050328"/>
                <a:gd name="connsiteX16" fmla="*/ 2343646 w 5019939"/>
                <a:gd name="connsiteY16" fmla="*/ 22273 h 1050328"/>
                <a:gd name="connsiteX17" fmla="*/ 2646052 w 5019939"/>
                <a:gd name="connsiteY17" fmla="*/ 551411 h 1050328"/>
                <a:gd name="connsiteX18" fmla="*/ 2404128 w 5019939"/>
                <a:gd name="connsiteY18" fmla="*/ 1004957 h 1050328"/>
                <a:gd name="connsiteX19" fmla="*/ 2283165 w 5019939"/>
                <a:gd name="connsiteY19" fmla="*/ 566529 h 1050328"/>
                <a:gd name="connsiteX20" fmla="*/ 2706534 w 5019939"/>
                <a:gd name="connsiteY20" fmla="*/ 22273 h 1050328"/>
                <a:gd name="connsiteX21" fmla="*/ 3054300 w 5019939"/>
                <a:gd name="connsiteY21" fmla="*/ 566529 h 1050328"/>
                <a:gd name="connsiteX22" fmla="*/ 2872857 w 5019939"/>
                <a:gd name="connsiteY22" fmla="*/ 1020075 h 1050328"/>
                <a:gd name="connsiteX23" fmla="*/ 2721654 w 5019939"/>
                <a:gd name="connsiteY23" fmla="*/ 566529 h 1050328"/>
                <a:gd name="connsiteX24" fmla="*/ 3054300 w 5019939"/>
                <a:gd name="connsiteY24" fmla="*/ 22273 h 1050328"/>
                <a:gd name="connsiteX25" fmla="*/ 3402067 w 5019939"/>
                <a:gd name="connsiteY25" fmla="*/ 566529 h 1050328"/>
                <a:gd name="connsiteX26" fmla="*/ 3265985 w 5019939"/>
                <a:gd name="connsiteY26" fmla="*/ 1020075 h 1050328"/>
                <a:gd name="connsiteX27" fmla="*/ 3145022 w 5019939"/>
                <a:gd name="connsiteY27" fmla="*/ 611884 h 1050328"/>
                <a:gd name="connsiteX28" fmla="*/ 3507909 w 5019939"/>
                <a:gd name="connsiteY28" fmla="*/ 22273 h 1050328"/>
                <a:gd name="connsiteX29" fmla="*/ 3870796 w 5019939"/>
                <a:gd name="connsiteY29" fmla="*/ 581647 h 1050328"/>
                <a:gd name="connsiteX30" fmla="*/ 3704473 w 5019939"/>
                <a:gd name="connsiteY30" fmla="*/ 1050312 h 1050328"/>
                <a:gd name="connsiteX31" fmla="*/ 3538150 w 5019939"/>
                <a:gd name="connsiteY31" fmla="*/ 596765 h 1050328"/>
                <a:gd name="connsiteX32" fmla="*/ 3840556 w 5019939"/>
                <a:gd name="connsiteY32" fmla="*/ 37392 h 1050328"/>
                <a:gd name="connsiteX33" fmla="*/ 4142962 w 5019939"/>
                <a:gd name="connsiteY33" fmla="*/ 551411 h 1050328"/>
                <a:gd name="connsiteX34" fmla="*/ 4188323 w 5019939"/>
                <a:gd name="connsiteY34" fmla="*/ 551411 h 1050328"/>
                <a:gd name="connsiteX35" fmla="*/ 5019939 w 5019939"/>
                <a:gd name="connsiteY35" fmla="*/ 536293 h 1050328"/>
                <a:gd name="connsiteX0" fmla="*/ 0 w 5019939"/>
                <a:gd name="connsiteY0" fmla="*/ 529199 h 1043234"/>
                <a:gd name="connsiteX1" fmla="*/ 922338 w 5019939"/>
                <a:gd name="connsiteY1" fmla="*/ 529199 h 1043234"/>
                <a:gd name="connsiteX2" fmla="*/ 1088662 w 5019939"/>
                <a:gd name="connsiteY2" fmla="*/ 498962 h 1043234"/>
                <a:gd name="connsiteX3" fmla="*/ 1209624 w 5019939"/>
                <a:gd name="connsiteY3" fmla="*/ 61 h 1043234"/>
                <a:gd name="connsiteX4" fmla="*/ 1421308 w 5019939"/>
                <a:gd name="connsiteY4" fmla="*/ 468726 h 1043234"/>
                <a:gd name="connsiteX5" fmla="*/ 1300346 w 5019939"/>
                <a:gd name="connsiteY5" fmla="*/ 967627 h 1043234"/>
                <a:gd name="connsiteX6" fmla="*/ 1224744 w 5019939"/>
                <a:gd name="connsiteY6" fmla="*/ 362898 h 1043234"/>
                <a:gd name="connsiteX7" fmla="*/ 1512030 w 5019939"/>
                <a:gd name="connsiteY7" fmla="*/ 30298 h 1043234"/>
                <a:gd name="connsiteX8" fmla="*/ 1784195 w 5019939"/>
                <a:gd name="connsiteY8" fmla="*/ 166361 h 1043234"/>
                <a:gd name="connsiteX9" fmla="*/ 1890037 w 5019939"/>
                <a:gd name="connsiteY9" fmla="*/ 483844 h 1043234"/>
                <a:gd name="connsiteX10" fmla="*/ 1693474 w 5019939"/>
                <a:gd name="connsiteY10" fmla="*/ 1012981 h 1043234"/>
                <a:gd name="connsiteX11" fmla="*/ 1527150 w 5019939"/>
                <a:gd name="connsiteY11" fmla="*/ 453608 h 1043234"/>
                <a:gd name="connsiteX12" fmla="*/ 1905158 w 5019939"/>
                <a:gd name="connsiteY12" fmla="*/ 30298 h 1043234"/>
                <a:gd name="connsiteX13" fmla="*/ 2222684 w 5019939"/>
                <a:gd name="connsiteY13" fmla="*/ 514080 h 1043234"/>
                <a:gd name="connsiteX14" fmla="*/ 1995880 w 5019939"/>
                <a:gd name="connsiteY14" fmla="*/ 997863 h 1043234"/>
                <a:gd name="connsiteX15" fmla="*/ 1950519 w 5019939"/>
                <a:gd name="connsiteY15" fmla="*/ 483844 h 1043234"/>
                <a:gd name="connsiteX16" fmla="*/ 2343646 w 5019939"/>
                <a:gd name="connsiteY16" fmla="*/ 15179 h 1043234"/>
                <a:gd name="connsiteX17" fmla="*/ 2646052 w 5019939"/>
                <a:gd name="connsiteY17" fmla="*/ 544317 h 1043234"/>
                <a:gd name="connsiteX18" fmla="*/ 2404128 w 5019939"/>
                <a:gd name="connsiteY18" fmla="*/ 997863 h 1043234"/>
                <a:gd name="connsiteX19" fmla="*/ 2283165 w 5019939"/>
                <a:gd name="connsiteY19" fmla="*/ 559435 h 1043234"/>
                <a:gd name="connsiteX20" fmla="*/ 2706534 w 5019939"/>
                <a:gd name="connsiteY20" fmla="*/ 15179 h 1043234"/>
                <a:gd name="connsiteX21" fmla="*/ 3054300 w 5019939"/>
                <a:gd name="connsiteY21" fmla="*/ 559435 h 1043234"/>
                <a:gd name="connsiteX22" fmla="*/ 2872857 w 5019939"/>
                <a:gd name="connsiteY22" fmla="*/ 1012981 h 1043234"/>
                <a:gd name="connsiteX23" fmla="*/ 2721654 w 5019939"/>
                <a:gd name="connsiteY23" fmla="*/ 559435 h 1043234"/>
                <a:gd name="connsiteX24" fmla="*/ 3054300 w 5019939"/>
                <a:gd name="connsiteY24" fmla="*/ 15179 h 1043234"/>
                <a:gd name="connsiteX25" fmla="*/ 3402067 w 5019939"/>
                <a:gd name="connsiteY25" fmla="*/ 559435 h 1043234"/>
                <a:gd name="connsiteX26" fmla="*/ 3265985 w 5019939"/>
                <a:gd name="connsiteY26" fmla="*/ 1012981 h 1043234"/>
                <a:gd name="connsiteX27" fmla="*/ 3145022 w 5019939"/>
                <a:gd name="connsiteY27" fmla="*/ 604790 h 1043234"/>
                <a:gd name="connsiteX28" fmla="*/ 3507909 w 5019939"/>
                <a:gd name="connsiteY28" fmla="*/ 15179 h 1043234"/>
                <a:gd name="connsiteX29" fmla="*/ 3870796 w 5019939"/>
                <a:gd name="connsiteY29" fmla="*/ 574553 h 1043234"/>
                <a:gd name="connsiteX30" fmla="*/ 3704473 w 5019939"/>
                <a:gd name="connsiteY30" fmla="*/ 1043218 h 1043234"/>
                <a:gd name="connsiteX31" fmla="*/ 3538150 w 5019939"/>
                <a:gd name="connsiteY31" fmla="*/ 589671 h 1043234"/>
                <a:gd name="connsiteX32" fmla="*/ 3840556 w 5019939"/>
                <a:gd name="connsiteY32" fmla="*/ 30298 h 1043234"/>
                <a:gd name="connsiteX33" fmla="*/ 4142962 w 5019939"/>
                <a:gd name="connsiteY33" fmla="*/ 544317 h 1043234"/>
                <a:gd name="connsiteX34" fmla="*/ 4188323 w 5019939"/>
                <a:gd name="connsiteY34" fmla="*/ 544317 h 1043234"/>
                <a:gd name="connsiteX35" fmla="*/ 5019939 w 5019939"/>
                <a:gd name="connsiteY35" fmla="*/ 529199 h 1043234"/>
                <a:gd name="connsiteX0" fmla="*/ 0 w 5019939"/>
                <a:gd name="connsiteY0" fmla="*/ 529282 h 1043317"/>
                <a:gd name="connsiteX1" fmla="*/ 922338 w 5019939"/>
                <a:gd name="connsiteY1" fmla="*/ 529282 h 1043317"/>
                <a:gd name="connsiteX2" fmla="*/ 1080196 w 5019939"/>
                <a:gd name="connsiteY2" fmla="*/ 515979 h 1043317"/>
                <a:gd name="connsiteX3" fmla="*/ 1209624 w 5019939"/>
                <a:gd name="connsiteY3" fmla="*/ 144 h 1043317"/>
                <a:gd name="connsiteX4" fmla="*/ 1421308 w 5019939"/>
                <a:gd name="connsiteY4" fmla="*/ 468809 h 1043317"/>
                <a:gd name="connsiteX5" fmla="*/ 1300346 w 5019939"/>
                <a:gd name="connsiteY5" fmla="*/ 967710 h 1043317"/>
                <a:gd name="connsiteX6" fmla="*/ 1224744 w 5019939"/>
                <a:gd name="connsiteY6" fmla="*/ 362981 h 1043317"/>
                <a:gd name="connsiteX7" fmla="*/ 1512030 w 5019939"/>
                <a:gd name="connsiteY7" fmla="*/ 30381 h 1043317"/>
                <a:gd name="connsiteX8" fmla="*/ 1784195 w 5019939"/>
                <a:gd name="connsiteY8" fmla="*/ 166444 h 1043317"/>
                <a:gd name="connsiteX9" fmla="*/ 1890037 w 5019939"/>
                <a:gd name="connsiteY9" fmla="*/ 483927 h 1043317"/>
                <a:gd name="connsiteX10" fmla="*/ 1693474 w 5019939"/>
                <a:gd name="connsiteY10" fmla="*/ 1013064 h 1043317"/>
                <a:gd name="connsiteX11" fmla="*/ 1527150 w 5019939"/>
                <a:gd name="connsiteY11" fmla="*/ 453691 h 1043317"/>
                <a:gd name="connsiteX12" fmla="*/ 1905158 w 5019939"/>
                <a:gd name="connsiteY12" fmla="*/ 30381 h 1043317"/>
                <a:gd name="connsiteX13" fmla="*/ 2222684 w 5019939"/>
                <a:gd name="connsiteY13" fmla="*/ 514163 h 1043317"/>
                <a:gd name="connsiteX14" fmla="*/ 1995880 w 5019939"/>
                <a:gd name="connsiteY14" fmla="*/ 997946 h 1043317"/>
                <a:gd name="connsiteX15" fmla="*/ 1950519 w 5019939"/>
                <a:gd name="connsiteY15" fmla="*/ 483927 h 1043317"/>
                <a:gd name="connsiteX16" fmla="*/ 2343646 w 5019939"/>
                <a:gd name="connsiteY16" fmla="*/ 15262 h 1043317"/>
                <a:gd name="connsiteX17" fmla="*/ 2646052 w 5019939"/>
                <a:gd name="connsiteY17" fmla="*/ 544400 h 1043317"/>
                <a:gd name="connsiteX18" fmla="*/ 2404128 w 5019939"/>
                <a:gd name="connsiteY18" fmla="*/ 997946 h 1043317"/>
                <a:gd name="connsiteX19" fmla="*/ 2283165 w 5019939"/>
                <a:gd name="connsiteY19" fmla="*/ 559518 h 1043317"/>
                <a:gd name="connsiteX20" fmla="*/ 2706534 w 5019939"/>
                <a:gd name="connsiteY20" fmla="*/ 15262 h 1043317"/>
                <a:gd name="connsiteX21" fmla="*/ 3054300 w 5019939"/>
                <a:gd name="connsiteY21" fmla="*/ 559518 h 1043317"/>
                <a:gd name="connsiteX22" fmla="*/ 2872857 w 5019939"/>
                <a:gd name="connsiteY22" fmla="*/ 1013064 h 1043317"/>
                <a:gd name="connsiteX23" fmla="*/ 2721654 w 5019939"/>
                <a:gd name="connsiteY23" fmla="*/ 559518 h 1043317"/>
                <a:gd name="connsiteX24" fmla="*/ 3054300 w 5019939"/>
                <a:gd name="connsiteY24" fmla="*/ 15262 h 1043317"/>
                <a:gd name="connsiteX25" fmla="*/ 3402067 w 5019939"/>
                <a:gd name="connsiteY25" fmla="*/ 559518 h 1043317"/>
                <a:gd name="connsiteX26" fmla="*/ 3265985 w 5019939"/>
                <a:gd name="connsiteY26" fmla="*/ 1013064 h 1043317"/>
                <a:gd name="connsiteX27" fmla="*/ 3145022 w 5019939"/>
                <a:gd name="connsiteY27" fmla="*/ 604873 h 1043317"/>
                <a:gd name="connsiteX28" fmla="*/ 3507909 w 5019939"/>
                <a:gd name="connsiteY28" fmla="*/ 15262 h 1043317"/>
                <a:gd name="connsiteX29" fmla="*/ 3870796 w 5019939"/>
                <a:gd name="connsiteY29" fmla="*/ 574636 h 1043317"/>
                <a:gd name="connsiteX30" fmla="*/ 3704473 w 5019939"/>
                <a:gd name="connsiteY30" fmla="*/ 1043301 h 1043317"/>
                <a:gd name="connsiteX31" fmla="*/ 3538150 w 5019939"/>
                <a:gd name="connsiteY31" fmla="*/ 589754 h 1043317"/>
                <a:gd name="connsiteX32" fmla="*/ 3840556 w 5019939"/>
                <a:gd name="connsiteY32" fmla="*/ 30381 h 1043317"/>
                <a:gd name="connsiteX33" fmla="*/ 4142962 w 5019939"/>
                <a:gd name="connsiteY33" fmla="*/ 544400 h 1043317"/>
                <a:gd name="connsiteX34" fmla="*/ 4188323 w 5019939"/>
                <a:gd name="connsiteY34" fmla="*/ 544400 h 1043317"/>
                <a:gd name="connsiteX35" fmla="*/ 5019939 w 5019939"/>
                <a:gd name="connsiteY35" fmla="*/ 529282 h 1043317"/>
                <a:gd name="connsiteX0" fmla="*/ 0 w 5019939"/>
                <a:gd name="connsiteY0" fmla="*/ 529282 h 1043317"/>
                <a:gd name="connsiteX1" fmla="*/ 922338 w 5019939"/>
                <a:gd name="connsiteY1" fmla="*/ 529282 h 1043317"/>
                <a:gd name="connsiteX2" fmla="*/ 1080196 w 5019939"/>
                <a:gd name="connsiteY2" fmla="*/ 515979 h 1043317"/>
                <a:gd name="connsiteX3" fmla="*/ 1209624 w 5019939"/>
                <a:gd name="connsiteY3" fmla="*/ 144 h 1043317"/>
                <a:gd name="connsiteX4" fmla="*/ 1421308 w 5019939"/>
                <a:gd name="connsiteY4" fmla="*/ 468809 h 1043317"/>
                <a:gd name="connsiteX5" fmla="*/ 1300346 w 5019939"/>
                <a:gd name="connsiteY5" fmla="*/ 967710 h 1043317"/>
                <a:gd name="connsiteX6" fmla="*/ 1224744 w 5019939"/>
                <a:gd name="connsiteY6" fmla="*/ 362981 h 1043317"/>
                <a:gd name="connsiteX7" fmla="*/ 1512030 w 5019939"/>
                <a:gd name="connsiteY7" fmla="*/ 30381 h 1043317"/>
                <a:gd name="connsiteX8" fmla="*/ 1784195 w 5019939"/>
                <a:gd name="connsiteY8" fmla="*/ 166444 h 1043317"/>
                <a:gd name="connsiteX9" fmla="*/ 1890037 w 5019939"/>
                <a:gd name="connsiteY9" fmla="*/ 483927 h 1043317"/>
                <a:gd name="connsiteX10" fmla="*/ 1693474 w 5019939"/>
                <a:gd name="connsiteY10" fmla="*/ 1013064 h 1043317"/>
                <a:gd name="connsiteX11" fmla="*/ 1527150 w 5019939"/>
                <a:gd name="connsiteY11" fmla="*/ 453691 h 1043317"/>
                <a:gd name="connsiteX12" fmla="*/ 1905158 w 5019939"/>
                <a:gd name="connsiteY12" fmla="*/ 30381 h 1043317"/>
                <a:gd name="connsiteX13" fmla="*/ 2222684 w 5019939"/>
                <a:gd name="connsiteY13" fmla="*/ 514163 h 1043317"/>
                <a:gd name="connsiteX14" fmla="*/ 1995880 w 5019939"/>
                <a:gd name="connsiteY14" fmla="*/ 997946 h 1043317"/>
                <a:gd name="connsiteX15" fmla="*/ 1950519 w 5019939"/>
                <a:gd name="connsiteY15" fmla="*/ 483927 h 1043317"/>
                <a:gd name="connsiteX16" fmla="*/ 2343646 w 5019939"/>
                <a:gd name="connsiteY16" fmla="*/ 15262 h 1043317"/>
                <a:gd name="connsiteX17" fmla="*/ 2646052 w 5019939"/>
                <a:gd name="connsiteY17" fmla="*/ 544400 h 1043317"/>
                <a:gd name="connsiteX18" fmla="*/ 2404128 w 5019939"/>
                <a:gd name="connsiteY18" fmla="*/ 997946 h 1043317"/>
                <a:gd name="connsiteX19" fmla="*/ 2283165 w 5019939"/>
                <a:gd name="connsiteY19" fmla="*/ 559518 h 1043317"/>
                <a:gd name="connsiteX20" fmla="*/ 2706534 w 5019939"/>
                <a:gd name="connsiteY20" fmla="*/ 15262 h 1043317"/>
                <a:gd name="connsiteX21" fmla="*/ 3054300 w 5019939"/>
                <a:gd name="connsiteY21" fmla="*/ 559518 h 1043317"/>
                <a:gd name="connsiteX22" fmla="*/ 2872857 w 5019939"/>
                <a:gd name="connsiteY22" fmla="*/ 1013064 h 1043317"/>
                <a:gd name="connsiteX23" fmla="*/ 2721654 w 5019939"/>
                <a:gd name="connsiteY23" fmla="*/ 559518 h 1043317"/>
                <a:gd name="connsiteX24" fmla="*/ 3054300 w 5019939"/>
                <a:gd name="connsiteY24" fmla="*/ 15262 h 1043317"/>
                <a:gd name="connsiteX25" fmla="*/ 3402067 w 5019939"/>
                <a:gd name="connsiteY25" fmla="*/ 559518 h 1043317"/>
                <a:gd name="connsiteX26" fmla="*/ 3265985 w 5019939"/>
                <a:gd name="connsiteY26" fmla="*/ 1013064 h 1043317"/>
                <a:gd name="connsiteX27" fmla="*/ 3145022 w 5019939"/>
                <a:gd name="connsiteY27" fmla="*/ 604873 h 1043317"/>
                <a:gd name="connsiteX28" fmla="*/ 3507909 w 5019939"/>
                <a:gd name="connsiteY28" fmla="*/ 15262 h 1043317"/>
                <a:gd name="connsiteX29" fmla="*/ 3870796 w 5019939"/>
                <a:gd name="connsiteY29" fmla="*/ 574636 h 1043317"/>
                <a:gd name="connsiteX30" fmla="*/ 3704473 w 5019939"/>
                <a:gd name="connsiteY30" fmla="*/ 1043301 h 1043317"/>
                <a:gd name="connsiteX31" fmla="*/ 3538150 w 5019939"/>
                <a:gd name="connsiteY31" fmla="*/ 589754 h 1043317"/>
                <a:gd name="connsiteX32" fmla="*/ 3840556 w 5019939"/>
                <a:gd name="connsiteY32" fmla="*/ 30381 h 1043317"/>
                <a:gd name="connsiteX33" fmla="*/ 4142962 w 5019939"/>
                <a:gd name="connsiteY33" fmla="*/ 544400 h 1043317"/>
                <a:gd name="connsiteX34" fmla="*/ 4188323 w 5019939"/>
                <a:gd name="connsiteY34" fmla="*/ 544400 h 1043317"/>
                <a:gd name="connsiteX35" fmla="*/ 5019939 w 5019939"/>
                <a:gd name="connsiteY35" fmla="*/ 529282 h 104331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224744 w 5019939"/>
                <a:gd name="connsiteY5" fmla="*/ 363071 h 1043407"/>
                <a:gd name="connsiteX6" fmla="*/ 1512030 w 5019939"/>
                <a:gd name="connsiteY6" fmla="*/ 30471 h 1043407"/>
                <a:gd name="connsiteX7" fmla="*/ 1784195 w 5019939"/>
                <a:gd name="connsiteY7" fmla="*/ 166534 h 1043407"/>
                <a:gd name="connsiteX8" fmla="*/ 1890037 w 5019939"/>
                <a:gd name="connsiteY8" fmla="*/ 484017 h 1043407"/>
                <a:gd name="connsiteX9" fmla="*/ 1693474 w 5019939"/>
                <a:gd name="connsiteY9" fmla="*/ 1013154 h 1043407"/>
                <a:gd name="connsiteX10" fmla="*/ 1527150 w 5019939"/>
                <a:gd name="connsiteY10" fmla="*/ 453781 h 1043407"/>
                <a:gd name="connsiteX11" fmla="*/ 1905158 w 5019939"/>
                <a:gd name="connsiteY11" fmla="*/ 30471 h 1043407"/>
                <a:gd name="connsiteX12" fmla="*/ 2222684 w 5019939"/>
                <a:gd name="connsiteY12" fmla="*/ 514253 h 1043407"/>
                <a:gd name="connsiteX13" fmla="*/ 1995880 w 5019939"/>
                <a:gd name="connsiteY13" fmla="*/ 998036 h 1043407"/>
                <a:gd name="connsiteX14" fmla="*/ 1950519 w 5019939"/>
                <a:gd name="connsiteY14" fmla="*/ 484017 h 1043407"/>
                <a:gd name="connsiteX15" fmla="*/ 2343646 w 5019939"/>
                <a:gd name="connsiteY15" fmla="*/ 15352 h 1043407"/>
                <a:gd name="connsiteX16" fmla="*/ 2646052 w 5019939"/>
                <a:gd name="connsiteY16" fmla="*/ 544490 h 1043407"/>
                <a:gd name="connsiteX17" fmla="*/ 2404128 w 5019939"/>
                <a:gd name="connsiteY17" fmla="*/ 998036 h 1043407"/>
                <a:gd name="connsiteX18" fmla="*/ 2283165 w 5019939"/>
                <a:gd name="connsiteY18" fmla="*/ 559608 h 1043407"/>
                <a:gd name="connsiteX19" fmla="*/ 2706534 w 5019939"/>
                <a:gd name="connsiteY19" fmla="*/ 15352 h 1043407"/>
                <a:gd name="connsiteX20" fmla="*/ 3054300 w 5019939"/>
                <a:gd name="connsiteY20" fmla="*/ 559608 h 1043407"/>
                <a:gd name="connsiteX21" fmla="*/ 2872857 w 5019939"/>
                <a:gd name="connsiteY21" fmla="*/ 1013154 h 1043407"/>
                <a:gd name="connsiteX22" fmla="*/ 2721654 w 5019939"/>
                <a:gd name="connsiteY22" fmla="*/ 559608 h 1043407"/>
                <a:gd name="connsiteX23" fmla="*/ 3054300 w 5019939"/>
                <a:gd name="connsiteY23" fmla="*/ 15352 h 1043407"/>
                <a:gd name="connsiteX24" fmla="*/ 3402067 w 5019939"/>
                <a:gd name="connsiteY24" fmla="*/ 559608 h 1043407"/>
                <a:gd name="connsiteX25" fmla="*/ 3265985 w 5019939"/>
                <a:gd name="connsiteY25" fmla="*/ 1013154 h 1043407"/>
                <a:gd name="connsiteX26" fmla="*/ 3145022 w 5019939"/>
                <a:gd name="connsiteY26" fmla="*/ 604963 h 1043407"/>
                <a:gd name="connsiteX27" fmla="*/ 3507909 w 5019939"/>
                <a:gd name="connsiteY27" fmla="*/ 15352 h 1043407"/>
                <a:gd name="connsiteX28" fmla="*/ 3870796 w 5019939"/>
                <a:gd name="connsiteY28" fmla="*/ 574726 h 1043407"/>
                <a:gd name="connsiteX29" fmla="*/ 3704473 w 5019939"/>
                <a:gd name="connsiteY29" fmla="*/ 1043391 h 1043407"/>
                <a:gd name="connsiteX30" fmla="*/ 3538150 w 5019939"/>
                <a:gd name="connsiteY30" fmla="*/ 589844 h 1043407"/>
                <a:gd name="connsiteX31" fmla="*/ 3840556 w 5019939"/>
                <a:gd name="connsiteY31" fmla="*/ 30471 h 1043407"/>
                <a:gd name="connsiteX32" fmla="*/ 4142962 w 5019939"/>
                <a:gd name="connsiteY32" fmla="*/ 544490 h 1043407"/>
                <a:gd name="connsiteX33" fmla="*/ 4188323 w 5019939"/>
                <a:gd name="connsiteY33" fmla="*/ 544490 h 1043407"/>
                <a:gd name="connsiteX34" fmla="*/ 5019939 w 5019939"/>
                <a:gd name="connsiteY34"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784195 w 5019939"/>
                <a:gd name="connsiteY7" fmla="*/ 166534 h 1043407"/>
                <a:gd name="connsiteX8" fmla="*/ 1890037 w 5019939"/>
                <a:gd name="connsiteY8" fmla="*/ 484017 h 1043407"/>
                <a:gd name="connsiteX9" fmla="*/ 1693474 w 5019939"/>
                <a:gd name="connsiteY9" fmla="*/ 1013154 h 1043407"/>
                <a:gd name="connsiteX10" fmla="*/ 1527150 w 5019939"/>
                <a:gd name="connsiteY10" fmla="*/ 453781 h 1043407"/>
                <a:gd name="connsiteX11" fmla="*/ 1905158 w 5019939"/>
                <a:gd name="connsiteY11" fmla="*/ 30471 h 1043407"/>
                <a:gd name="connsiteX12" fmla="*/ 2222684 w 5019939"/>
                <a:gd name="connsiteY12" fmla="*/ 514253 h 1043407"/>
                <a:gd name="connsiteX13" fmla="*/ 1995880 w 5019939"/>
                <a:gd name="connsiteY13" fmla="*/ 998036 h 1043407"/>
                <a:gd name="connsiteX14" fmla="*/ 1950519 w 5019939"/>
                <a:gd name="connsiteY14" fmla="*/ 484017 h 1043407"/>
                <a:gd name="connsiteX15" fmla="*/ 2343646 w 5019939"/>
                <a:gd name="connsiteY15" fmla="*/ 15352 h 1043407"/>
                <a:gd name="connsiteX16" fmla="*/ 2646052 w 5019939"/>
                <a:gd name="connsiteY16" fmla="*/ 544490 h 1043407"/>
                <a:gd name="connsiteX17" fmla="*/ 2404128 w 5019939"/>
                <a:gd name="connsiteY17" fmla="*/ 998036 h 1043407"/>
                <a:gd name="connsiteX18" fmla="*/ 2283165 w 5019939"/>
                <a:gd name="connsiteY18" fmla="*/ 559608 h 1043407"/>
                <a:gd name="connsiteX19" fmla="*/ 2706534 w 5019939"/>
                <a:gd name="connsiteY19" fmla="*/ 15352 h 1043407"/>
                <a:gd name="connsiteX20" fmla="*/ 3054300 w 5019939"/>
                <a:gd name="connsiteY20" fmla="*/ 559608 h 1043407"/>
                <a:gd name="connsiteX21" fmla="*/ 2872857 w 5019939"/>
                <a:gd name="connsiteY21" fmla="*/ 1013154 h 1043407"/>
                <a:gd name="connsiteX22" fmla="*/ 2721654 w 5019939"/>
                <a:gd name="connsiteY22" fmla="*/ 559608 h 1043407"/>
                <a:gd name="connsiteX23" fmla="*/ 3054300 w 5019939"/>
                <a:gd name="connsiteY23" fmla="*/ 15352 h 1043407"/>
                <a:gd name="connsiteX24" fmla="*/ 3402067 w 5019939"/>
                <a:gd name="connsiteY24" fmla="*/ 559608 h 1043407"/>
                <a:gd name="connsiteX25" fmla="*/ 3265985 w 5019939"/>
                <a:gd name="connsiteY25" fmla="*/ 1013154 h 1043407"/>
                <a:gd name="connsiteX26" fmla="*/ 3145022 w 5019939"/>
                <a:gd name="connsiteY26" fmla="*/ 604963 h 1043407"/>
                <a:gd name="connsiteX27" fmla="*/ 3507909 w 5019939"/>
                <a:gd name="connsiteY27" fmla="*/ 15352 h 1043407"/>
                <a:gd name="connsiteX28" fmla="*/ 3870796 w 5019939"/>
                <a:gd name="connsiteY28" fmla="*/ 574726 h 1043407"/>
                <a:gd name="connsiteX29" fmla="*/ 3704473 w 5019939"/>
                <a:gd name="connsiteY29" fmla="*/ 1043391 h 1043407"/>
                <a:gd name="connsiteX30" fmla="*/ 3538150 w 5019939"/>
                <a:gd name="connsiteY30" fmla="*/ 589844 h 1043407"/>
                <a:gd name="connsiteX31" fmla="*/ 3840556 w 5019939"/>
                <a:gd name="connsiteY31" fmla="*/ 30471 h 1043407"/>
                <a:gd name="connsiteX32" fmla="*/ 4142962 w 5019939"/>
                <a:gd name="connsiteY32" fmla="*/ 544490 h 1043407"/>
                <a:gd name="connsiteX33" fmla="*/ 4188323 w 5019939"/>
                <a:gd name="connsiteY33" fmla="*/ 544490 h 1043407"/>
                <a:gd name="connsiteX34" fmla="*/ 5019939 w 5019939"/>
                <a:gd name="connsiteY34"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784195 w 5019939"/>
                <a:gd name="connsiteY7" fmla="*/ 166534 h 1043407"/>
                <a:gd name="connsiteX8" fmla="*/ 1890037 w 5019939"/>
                <a:gd name="connsiteY8" fmla="*/ 484017 h 1043407"/>
                <a:gd name="connsiteX9" fmla="*/ 1693474 w 5019939"/>
                <a:gd name="connsiteY9" fmla="*/ 1013154 h 1043407"/>
                <a:gd name="connsiteX10" fmla="*/ 1527150 w 5019939"/>
                <a:gd name="connsiteY10" fmla="*/ 453781 h 1043407"/>
                <a:gd name="connsiteX11" fmla="*/ 1905158 w 5019939"/>
                <a:gd name="connsiteY11" fmla="*/ 30471 h 1043407"/>
                <a:gd name="connsiteX12" fmla="*/ 2222684 w 5019939"/>
                <a:gd name="connsiteY12" fmla="*/ 514253 h 1043407"/>
                <a:gd name="connsiteX13" fmla="*/ 1995880 w 5019939"/>
                <a:gd name="connsiteY13" fmla="*/ 998036 h 1043407"/>
                <a:gd name="connsiteX14" fmla="*/ 1950519 w 5019939"/>
                <a:gd name="connsiteY14" fmla="*/ 484017 h 1043407"/>
                <a:gd name="connsiteX15" fmla="*/ 2343646 w 5019939"/>
                <a:gd name="connsiteY15" fmla="*/ 15352 h 1043407"/>
                <a:gd name="connsiteX16" fmla="*/ 2646052 w 5019939"/>
                <a:gd name="connsiteY16" fmla="*/ 544490 h 1043407"/>
                <a:gd name="connsiteX17" fmla="*/ 2404128 w 5019939"/>
                <a:gd name="connsiteY17" fmla="*/ 998036 h 1043407"/>
                <a:gd name="connsiteX18" fmla="*/ 2283165 w 5019939"/>
                <a:gd name="connsiteY18" fmla="*/ 559608 h 1043407"/>
                <a:gd name="connsiteX19" fmla="*/ 2706534 w 5019939"/>
                <a:gd name="connsiteY19" fmla="*/ 15352 h 1043407"/>
                <a:gd name="connsiteX20" fmla="*/ 3054300 w 5019939"/>
                <a:gd name="connsiteY20" fmla="*/ 559608 h 1043407"/>
                <a:gd name="connsiteX21" fmla="*/ 2872857 w 5019939"/>
                <a:gd name="connsiteY21" fmla="*/ 1013154 h 1043407"/>
                <a:gd name="connsiteX22" fmla="*/ 2721654 w 5019939"/>
                <a:gd name="connsiteY22" fmla="*/ 559608 h 1043407"/>
                <a:gd name="connsiteX23" fmla="*/ 3054300 w 5019939"/>
                <a:gd name="connsiteY23" fmla="*/ 15352 h 1043407"/>
                <a:gd name="connsiteX24" fmla="*/ 3402067 w 5019939"/>
                <a:gd name="connsiteY24" fmla="*/ 559608 h 1043407"/>
                <a:gd name="connsiteX25" fmla="*/ 3265985 w 5019939"/>
                <a:gd name="connsiteY25" fmla="*/ 1013154 h 1043407"/>
                <a:gd name="connsiteX26" fmla="*/ 3145022 w 5019939"/>
                <a:gd name="connsiteY26" fmla="*/ 604963 h 1043407"/>
                <a:gd name="connsiteX27" fmla="*/ 3507909 w 5019939"/>
                <a:gd name="connsiteY27" fmla="*/ 15352 h 1043407"/>
                <a:gd name="connsiteX28" fmla="*/ 3870796 w 5019939"/>
                <a:gd name="connsiteY28" fmla="*/ 574726 h 1043407"/>
                <a:gd name="connsiteX29" fmla="*/ 3704473 w 5019939"/>
                <a:gd name="connsiteY29" fmla="*/ 1043391 h 1043407"/>
                <a:gd name="connsiteX30" fmla="*/ 3538150 w 5019939"/>
                <a:gd name="connsiteY30" fmla="*/ 589844 h 1043407"/>
                <a:gd name="connsiteX31" fmla="*/ 3840556 w 5019939"/>
                <a:gd name="connsiteY31" fmla="*/ 30471 h 1043407"/>
                <a:gd name="connsiteX32" fmla="*/ 4142962 w 5019939"/>
                <a:gd name="connsiteY32" fmla="*/ 544490 h 1043407"/>
                <a:gd name="connsiteX33" fmla="*/ 4188323 w 5019939"/>
                <a:gd name="connsiteY33" fmla="*/ 544490 h 1043407"/>
                <a:gd name="connsiteX34" fmla="*/ 5019939 w 5019939"/>
                <a:gd name="connsiteY34"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784195 w 5019939"/>
                <a:gd name="connsiteY7" fmla="*/ 166534 h 1043407"/>
                <a:gd name="connsiteX8" fmla="*/ 1890037 w 5019939"/>
                <a:gd name="connsiteY8" fmla="*/ 484017 h 1043407"/>
                <a:gd name="connsiteX9" fmla="*/ 1693474 w 5019939"/>
                <a:gd name="connsiteY9" fmla="*/ 1013154 h 1043407"/>
                <a:gd name="connsiteX10" fmla="*/ 1527150 w 5019939"/>
                <a:gd name="connsiteY10" fmla="*/ 453781 h 1043407"/>
                <a:gd name="connsiteX11" fmla="*/ 1905158 w 5019939"/>
                <a:gd name="connsiteY11" fmla="*/ 30471 h 1043407"/>
                <a:gd name="connsiteX12" fmla="*/ 2222684 w 5019939"/>
                <a:gd name="connsiteY12" fmla="*/ 514253 h 1043407"/>
                <a:gd name="connsiteX13" fmla="*/ 1995880 w 5019939"/>
                <a:gd name="connsiteY13" fmla="*/ 998036 h 1043407"/>
                <a:gd name="connsiteX14" fmla="*/ 1950519 w 5019939"/>
                <a:gd name="connsiteY14" fmla="*/ 484017 h 1043407"/>
                <a:gd name="connsiteX15" fmla="*/ 2343646 w 5019939"/>
                <a:gd name="connsiteY15" fmla="*/ 15352 h 1043407"/>
                <a:gd name="connsiteX16" fmla="*/ 2646052 w 5019939"/>
                <a:gd name="connsiteY16" fmla="*/ 544490 h 1043407"/>
                <a:gd name="connsiteX17" fmla="*/ 2404128 w 5019939"/>
                <a:gd name="connsiteY17" fmla="*/ 998036 h 1043407"/>
                <a:gd name="connsiteX18" fmla="*/ 2283165 w 5019939"/>
                <a:gd name="connsiteY18" fmla="*/ 559608 h 1043407"/>
                <a:gd name="connsiteX19" fmla="*/ 2706534 w 5019939"/>
                <a:gd name="connsiteY19" fmla="*/ 15352 h 1043407"/>
                <a:gd name="connsiteX20" fmla="*/ 3054300 w 5019939"/>
                <a:gd name="connsiteY20" fmla="*/ 559608 h 1043407"/>
                <a:gd name="connsiteX21" fmla="*/ 2872857 w 5019939"/>
                <a:gd name="connsiteY21" fmla="*/ 1013154 h 1043407"/>
                <a:gd name="connsiteX22" fmla="*/ 2721654 w 5019939"/>
                <a:gd name="connsiteY22" fmla="*/ 559608 h 1043407"/>
                <a:gd name="connsiteX23" fmla="*/ 3054300 w 5019939"/>
                <a:gd name="connsiteY23" fmla="*/ 15352 h 1043407"/>
                <a:gd name="connsiteX24" fmla="*/ 3402067 w 5019939"/>
                <a:gd name="connsiteY24" fmla="*/ 559608 h 1043407"/>
                <a:gd name="connsiteX25" fmla="*/ 3265985 w 5019939"/>
                <a:gd name="connsiteY25" fmla="*/ 1013154 h 1043407"/>
                <a:gd name="connsiteX26" fmla="*/ 3145022 w 5019939"/>
                <a:gd name="connsiteY26" fmla="*/ 604963 h 1043407"/>
                <a:gd name="connsiteX27" fmla="*/ 3507909 w 5019939"/>
                <a:gd name="connsiteY27" fmla="*/ 15352 h 1043407"/>
                <a:gd name="connsiteX28" fmla="*/ 3870796 w 5019939"/>
                <a:gd name="connsiteY28" fmla="*/ 574726 h 1043407"/>
                <a:gd name="connsiteX29" fmla="*/ 3704473 w 5019939"/>
                <a:gd name="connsiteY29" fmla="*/ 1043391 h 1043407"/>
                <a:gd name="connsiteX30" fmla="*/ 3538150 w 5019939"/>
                <a:gd name="connsiteY30" fmla="*/ 589844 h 1043407"/>
                <a:gd name="connsiteX31" fmla="*/ 3840556 w 5019939"/>
                <a:gd name="connsiteY31" fmla="*/ 30471 h 1043407"/>
                <a:gd name="connsiteX32" fmla="*/ 4142962 w 5019939"/>
                <a:gd name="connsiteY32" fmla="*/ 544490 h 1043407"/>
                <a:gd name="connsiteX33" fmla="*/ 4188323 w 5019939"/>
                <a:gd name="connsiteY33" fmla="*/ 544490 h 1043407"/>
                <a:gd name="connsiteX34" fmla="*/ 5019939 w 5019939"/>
                <a:gd name="connsiteY34"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90037 w 5019939"/>
                <a:gd name="connsiteY7" fmla="*/ 484017 h 1043407"/>
                <a:gd name="connsiteX8" fmla="*/ 1693474 w 5019939"/>
                <a:gd name="connsiteY8" fmla="*/ 1013154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93474 w 5019939"/>
                <a:gd name="connsiteY8" fmla="*/ 1013154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93474 w 5019939"/>
                <a:gd name="connsiteY8" fmla="*/ 1013154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1995880 w 5019939"/>
                <a:gd name="connsiteY12" fmla="*/ 998036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596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04128 w 5019939"/>
                <a:gd name="connsiteY16" fmla="*/ 998036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343646 w 5019939"/>
                <a:gd name="connsiteY14" fmla="*/ 15352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72857 w 5019939"/>
                <a:gd name="connsiteY20" fmla="*/ 10131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902491 w 5019939"/>
                <a:gd name="connsiteY20" fmla="*/ 1008920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94024 w 5019939"/>
                <a:gd name="connsiteY20" fmla="*/ 1000454 h 1043407"/>
                <a:gd name="connsiteX21" fmla="*/ 2721654 w 5019939"/>
                <a:gd name="connsiteY21" fmla="*/ 559608 h 1043407"/>
                <a:gd name="connsiteX22" fmla="*/ 3054300 w 5019939"/>
                <a:gd name="connsiteY22" fmla="*/ 15352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4300 w 5019939"/>
                <a:gd name="connsiteY19" fmla="*/ 559608 h 1043407"/>
                <a:gd name="connsiteX20" fmla="*/ 2894024 w 5019939"/>
                <a:gd name="connsiteY20" fmla="*/ 1000454 h 1043407"/>
                <a:gd name="connsiteX21" fmla="*/ 2721654 w 5019939"/>
                <a:gd name="connsiteY21" fmla="*/ 559608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59608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59608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45022 w 5019939"/>
                <a:gd name="connsiteY25" fmla="*/ 604963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02067 w 5019939"/>
                <a:gd name="connsiteY23" fmla="*/ 559608 h 1043407"/>
                <a:gd name="connsiteX24" fmla="*/ 3265985 w 5019939"/>
                <a:gd name="connsiteY24" fmla="*/ 1013154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23233 w 5019939"/>
                <a:gd name="connsiteY23" fmla="*/ 525742 h 1043407"/>
                <a:gd name="connsiteX24" fmla="*/ 3265985 w 5019939"/>
                <a:gd name="connsiteY24" fmla="*/ 1013154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23233 w 5019939"/>
                <a:gd name="connsiteY23" fmla="*/ 525742 h 1043407"/>
                <a:gd name="connsiteX24" fmla="*/ 3265985 w 5019939"/>
                <a:gd name="connsiteY24" fmla="*/ 1013154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43407"/>
                <a:gd name="connsiteX1" fmla="*/ 922338 w 5019939"/>
                <a:gd name="connsiteY1" fmla="*/ 529372 h 1043407"/>
                <a:gd name="connsiteX2" fmla="*/ 1209624 w 5019939"/>
                <a:gd name="connsiteY2" fmla="*/ 234 h 1043407"/>
                <a:gd name="connsiteX3" fmla="*/ 1421308 w 5019939"/>
                <a:gd name="connsiteY3" fmla="*/ 468899 h 1043407"/>
                <a:gd name="connsiteX4" fmla="*/ 1300346 w 5019939"/>
                <a:gd name="connsiteY4" fmla="*/ 967800 h 1043407"/>
                <a:gd name="connsiteX5" fmla="*/ 1190878 w 5019939"/>
                <a:gd name="connsiteY5" fmla="*/ 502771 h 1043407"/>
                <a:gd name="connsiteX6" fmla="*/ 1512030 w 5019939"/>
                <a:gd name="connsiteY6" fmla="*/ 30471 h 1043407"/>
                <a:gd name="connsiteX7" fmla="*/ 1826537 w 5019939"/>
                <a:gd name="connsiteY7" fmla="*/ 467084 h 1043407"/>
                <a:gd name="connsiteX8" fmla="*/ 1659608 w 5019939"/>
                <a:gd name="connsiteY8" fmla="*/ 1008921 h 1043407"/>
                <a:gd name="connsiteX9" fmla="*/ 1527150 w 5019939"/>
                <a:gd name="connsiteY9" fmla="*/ 453781 h 1043407"/>
                <a:gd name="connsiteX10" fmla="*/ 1905158 w 5019939"/>
                <a:gd name="connsiteY10" fmla="*/ 30471 h 1043407"/>
                <a:gd name="connsiteX11" fmla="*/ 2222684 w 5019939"/>
                <a:gd name="connsiteY11" fmla="*/ 514253 h 1043407"/>
                <a:gd name="connsiteX12" fmla="*/ 2059380 w 5019939"/>
                <a:gd name="connsiteY12" fmla="*/ 1002270 h 1043407"/>
                <a:gd name="connsiteX13" fmla="*/ 1950519 w 5019939"/>
                <a:gd name="connsiteY13" fmla="*/ 484017 h 1043407"/>
                <a:gd name="connsiteX14" fmla="*/ 2263213 w 5019939"/>
                <a:gd name="connsiteY14" fmla="*/ 19585 h 1043407"/>
                <a:gd name="connsiteX15" fmla="*/ 2646052 w 5019939"/>
                <a:gd name="connsiteY15" fmla="*/ 544490 h 1043407"/>
                <a:gd name="connsiteX16" fmla="*/ 2454928 w 5019939"/>
                <a:gd name="connsiteY16" fmla="*/ 993803 h 1043407"/>
                <a:gd name="connsiteX17" fmla="*/ 2283165 w 5019939"/>
                <a:gd name="connsiteY17" fmla="*/ 521508 h 1043407"/>
                <a:gd name="connsiteX18" fmla="*/ 2706534 w 5019939"/>
                <a:gd name="connsiteY18" fmla="*/ 15352 h 1043407"/>
                <a:gd name="connsiteX19" fmla="*/ 3050067 w 5019939"/>
                <a:gd name="connsiteY19" fmla="*/ 508808 h 1043407"/>
                <a:gd name="connsiteX20" fmla="*/ 2894024 w 5019939"/>
                <a:gd name="connsiteY20" fmla="*/ 1000454 h 1043407"/>
                <a:gd name="connsiteX21" fmla="*/ 2721654 w 5019939"/>
                <a:gd name="connsiteY21" fmla="*/ 529974 h 1043407"/>
                <a:gd name="connsiteX22" fmla="*/ 3088167 w 5019939"/>
                <a:gd name="connsiteY22" fmla="*/ 11119 h 1043407"/>
                <a:gd name="connsiteX23" fmla="*/ 3423233 w 5019939"/>
                <a:gd name="connsiteY23" fmla="*/ 525742 h 1043407"/>
                <a:gd name="connsiteX24" fmla="*/ 3287152 w 5019939"/>
                <a:gd name="connsiteY24" fmla="*/ 1004688 h 1043407"/>
                <a:gd name="connsiteX25" fmla="*/ 3136555 w 5019939"/>
                <a:gd name="connsiteY25" fmla="*/ 532996 h 1043407"/>
                <a:gd name="connsiteX26" fmla="*/ 3507909 w 5019939"/>
                <a:gd name="connsiteY26" fmla="*/ 15352 h 1043407"/>
                <a:gd name="connsiteX27" fmla="*/ 3870796 w 5019939"/>
                <a:gd name="connsiteY27" fmla="*/ 574726 h 1043407"/>
                <a:gd name="connsiteX28" fmla="*/ 3704473 w 5019939"/>
                <a:gd name="connsiteY28" fmla="*/ 1043391 h 1043407"/>
                <a:gd name="connsiteX29" fmla="*/ 3538150 w 5019939"/>
                <a:gd name="connsiteY29" fmla="*/ 589844 h 1043407"/>
                <a:gd name="connsiteX30" fmla="*/ 3840556 w 5019939"/>
                <a:gd name="connsiteY30" fmla="*/ 30471 h 1043407"/>
                <a:gd name="connsiteX31" fmla="*/ 4142962 w 5019939"/>
                <a:gd name="connsiteY31" fmla="*/ 544490 h 1043407"/>
                <a:gd name="connsiteX32" fmla="*/ 4188323 w 5019939"/>
                <a:gd name="connsiteY32" fmla="*/ 544490 h 1043407"/>
                <a:gd name="connsiteX33" fmla="*/ 5019939 w 5019939"/>
                <a:gd name="connsiteY33" fmla="*/ 529372 h 1043407"/>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74726 h 1008930"/>
                <a:gd name="connsiteX28" fmla="*/ 3704473 w 5019939"/>
                <a:gd name="connsiteY28" fmla="*/ 1001057 h 1008930"/>
                <a:gd name="connsiteX29" fmla="*/ 3538150 w 5019939"/>
                <a:gd name="connsiteY29" fmla="*/ 5898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74726 h 1008930"/>
                <a:gd name="connsiteX28" fmla="*/ 3704473 w 5019939"/>
                <a:gd name="connsiteY28" fmla="*/ 1001057 h 1008930"/>
                <a:gd name="connsiteX29" fmla="*/ 3529684 w 5019939"/>
                <a:gd name="connsiteY29" fmla="*/ 5390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74726 h 1008930"/>
                <a:gd name="connsiteX28" fmla="*/ 3704473 w 5019939"/>
                <a:gd name="connsiteY28" fmla="*/ 1001057 h 1008930"/>
                <a:gd name="connsiteX29" fmla="*/ 3529684 w 5019939"/>
                <a:gd name="connsiteY29" fmla="*/ 5390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74726 h 1008930"/>
                <a:gd name="connsiteX28" fmla="*/ 3704473 w 5019939"/>
                <a:gd name="connsiteY28" fmla="*/ 1001057 h 1008930"/>
                <a:gd name="connsiteX29" fmla="*/ 3529684 w 5019939"/>
                <a:gd name="connsiteY29" fmla="*/ 5390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29372 h 1008930"/>
                <a:gd name="connsiteX1" fmla="*/ 922338 w 5019939"/>
                <a:gd name="connsiteY1" fmla="*/ 529372 h 1008930"/>
                <a:gd name="connsiteX2" fmla="*/ 1209624 w 5019939"/>
                <a:gd name="connsiteY2" fmla="*/ 234 h 1008930"/>
                <a:gd name="connsiteX3" fmla="*/ 1421308 w 5019939"/>
                <a:gd name="connsiteY3" fmla="*/ 468899 h 1008930"/>
                <a:gd name="connsiteX4" fmla="*/ 1300346 w 5019939"/>
                <a:gd name="connsiteY4" fmla="*/ 967800 h 1008930"/>
                <a:gd name="connsiteX5" fmla="*/ 1190878 w 5019939"/>
                <a:gd name="connsiteY5" fmla="*/ 502771 h 1008930"/>
                <a:gd name="connsiteX6" fmla="*/ 1512030 w 5019939"/>
                <a:gd name="connsiteY6" fmla="*/ 30471 h 1008930"/>
                <a:gd name="connsiteX7" fmla="*/ 1826537 w 5019939"/>
                <a:gd name="connsiteY7" fmla="*/ 467084 h 1008930"/>
                <a:gd name="connsiteX8" fmla="*/ 1659608 w 5019939"/>
                <a:gd name="connsiteY8" fmla="*/ 1008921 h 1008930"/>
                <a:gd name="connsiteX9" fmla="*/ 1527150 w 5019939"/>
                <a:gd name="connsiteY9" fmla="*/ 453781 h 1008930"/>
                <a:gd name="connsiteX10" fmla="*/ 1905158 w 5019939"/>
                <a:gd name="connsiteY10" fmla="*/ 30471 h 1008930"/>
                <a:gd name="connsiteX11" fmla="*/ 2222684 w 5019939"/>
                <a:gd name="connsiteY11" fmla="*/ 514253 h 1008930"/>
                <a:gd name="connsiteX12" fmla="*/ 2059380 w 5019939"/>
                <a:gd name="connsiteY12" fmla="*/ 1002270 h 1008930"/>
                <a:gd name="connsiteX13" fmla="*/ 1950519 w 5019939"/>
                <a:gd name="connsiteY13" fmla="*/ 484017 h 1008930"/>
                <a:gd name="connsiteX14" fmla="*/ 2263213 w 5019939"/>
                <a:gd name="connsiteY14" fmla="*/ 19585 h 1008930"/>
                <a:gd name="connsiteX15" fmla="*/ 2646052 w 5019939"/>
                <a:gd name="connsiteY15" fmla="*/ 544490 h 1008930"/>
                <a:gd name="connsiteX16" fmla="*/ 2454928 w 5019939"/>
                <a:gd name="connsiteY16" fmla="*/ 993803 h 1008930"/>
                <a:gd name="connsiteX17" fmla="*/ 2283165 w 5019939"/>
                <a:gd name="connsiteY17" fmla="*/ 521508 h 1008930"/>
                <a:gd name="connsiteX18" fmla="*/ 2706534 w 5019939"/>
                <a:gd name="connsiteY18" fmla="*/ 15352 h 1008930"/>
                <a:gd name="connsiteX19" fmla="*/ 3050067 w 5019939"/>
                <a:gd name="connsiteY19" fmla="*/ 508808 h 1008930"/>
                <a:gd name="connsiteX20" fmla="*/ 2894024 w 5019939"/>
                <a:gd name="connsiteY20" fmla="*/ 1000454 h 1008930"/>
                <a:gd name="connsiteX21" fmla="*/ 2721654 w 5019939"/>
                <a:gd name="connsiteY21" fmla="*/ 529974 h 1008930"/>
                <a:gd name="connsiteX22" fmla="*/ 3088167 w 5019939"/>
                <a:gd name="connsiteY22" fmla="*/ 11119 h 1008930"/>
                <a:gd name="connsiteX23" fmla="*/ 3423233 w 5019939"/>
                <a:gd name="connsiteY23" fmla="*/ 525742 h 1008930"/>
                <a:gd name="connsiteX24" fmla="*/ 3287152 w 5019939"/>
                <a:gd name="connsiteY24" fmla="*/ 1004688 h 1008930"/>
                <a:gd name="connsiteX25" fmla="*/ 3136555 w 5019939"/>
                <a:gd name="connsiteY25" fmla="*/ 532996 h 1008930"/>
                <a:gd name="connsiteX26" fmla="*/ 3507909 w 5019939"/>
                <a:gd name="connsiteY26" fmla="*/ 15352 h 1008930"/>
                <a:gd name="connsiteX27" fmla="*/ 3870796 w 5019939"/>
                <a:gd name="connsiteY27" fmla="*/ 536626 h 1008930"/>
                <a:gd name="connsiteX28" fmla="*/ 3704473 w 5019939"/>
                <a:gd name="connsiteY28" fmla="*/ 1001057 h 1008930"/>
                <a:gd name="connsiteX29" fmla="*/ 3529684 w 5019939"/>
                <a:gd name="connsiteY29" fmla="*/ 539044 h 1008930"/>
                <a:gd name="connsiteX30" fmla="*/ 3840556 w 5019939"/>
                <a:gd name="connsiteY30" fmla="*/ 30471 h 1008930"/>
                <a:gd name="connsiteX31" fmla="*/ 4142962 w 5019939"/>
                <a:gd name="connsiteY31" fmla="*/ 544490 h 1008930"/>
                <a:gd name="connsiteX32" fmla="*/ 4188323 w 5019939"/>
                <a:gd name="connsiteY32" fmla="*/ 544490 h 1008930"/>
                <a:gd name="connsiteX33" fmla="*/ 5019939 w 5019939"/>
                <a:gd name="connsiteY33" fmla="*/ 529372 h 1008930"/>
                <a:gd name="connsiteX0" fmla="*/ 0 w 5019939"/>
                <a:gd name="connsiteY0" fmla="*/ 518255 h 997813"/>
                <a:gd name="connsiteX1" fmla="*/ 922338 w 5019939"/>
                <a:gd name="connsiteY1" fmla="*/ 518255 h 997813"/>
                <a:gd name="connsiteX2" fmla="*/ 1213858 w 5019939"/>
                <a:gd name="connsiteY2" fmla="*/ 22984 h 997813"/>
                <a:gd name="connsiteX3" fmla="*/ 1421308 w 5019939"/>
                <a:gd name="connsiteY3" fmla="*/ 457782 h 997813"/>
                <a:gd name="connsiteX4" fmla="*/ 1300346 w 5019939"/>
                <a:gd name="connsiteY4" fmla="*/ 956683 h 997813"/>
                <a:gd name="connsiteX5" fmla="*/ 1190878 w 5019939"/>
                <a:gd name="connsiteY5" fmla="*/ 491654 h 997813"/>
                <a:gd name="connsiteX6" fmla="*/ 1512030 w 5019939"/>
                <a:gd name="connsiteY6" fmla="*/ 19354 h 997813"/>
                <a:gd name="connsiteX7" fmla="*/ 1826537 w 5019939"/>
                <a:gd name="connsiteY7" fmla="*/ 455967 h 997813"/>
                <a:gd name="connsiteX8" fmla="*/ 1659608 w 5019939"/>
                <a:gd name="connsiteY8" fmla="*/ 997804 h 997813"/>
                <a:gd name="connsiteX9" fmla="*/ 1527150 w 5019939"/>
                <a:gd name="connsiteY9" fmla="*/ 442664 h 997813"/>
                <a:gd name="connsiteX10" fmla="*/ 1905158 w 5019939"/>
                <a:gd name="connsiteY10" fmla="*/ 19354 h 997813"/>
                <a:gd name="connsiteX11" fmla="*/ 2222684 w 5019939"/>
                <a:gd name="connsiteY11" fmla="*/ 503136 h 997813"/>
                <a:gd name="connsiteX12" fmla="*/ 2059380 w 5019939"/>
                <a:gd name="connsiteY12" fmla="*/ 991153 h 997813"/>
                <a:gd name="connsiteX13" fmla="*/ 1950519 w 5019939"/>
                <a:gd name="connsiteY13" fmla="*/ 472900 h 997813"/>
                <a:gd name="connsiteX14" fmla="*/ 2263213 w 5019939"/>
                <a:gd name="connsiteY14" fmla="*/ 8468 h 997813"/>
                <a:gd name="connsiteX15" fmla="*/ 2646052 w 5019939"/>
                <a:gd name="connsiteY15" fmla="*/ 533373 h 997813"/>
                <a:gd name="connsiteX16" fmla="*/ 2454928 w 5019939"/>
                <a:gd name="connsiteY16" fmla="*/ 982686 h 997813"/>
                <a:gd name="connsiteX17" fmla="*/ 2283165 w 5019939"/>
                <a:gd name="connsiteY17" fmla="*/ 510391 h 997813"/>
                <a:gd name="connsiteX18" fmla="*/ 2706534 w 5019939"/>
                <a:gd name="connsiteY18" fmla="*/ 4235 h 997813"/>
                <a:gd name="connsiteX19" fmla="*/ 3050067 w 5019939"/>
                <a:gd name="connsiteY19" fmla="*/ 497691 h 997813"/>
                <a:gd name="connsiteX20" fmla="*/ 2894024 w 5019939"/>
                <a:gd name="connsiteY20" fmla="*/ 989337 h 997813"/>
                <a:gd name="connsiteX21" fmla="*/ 2721654 w 5019939"/>
                <a:gd name="connsiteY21" fmla="*/ 518857 h 997813"/>
                <a:gd name="connsiteX22" fmla="*/ 3088167 w 5019939"/>
                <a:gd name="connsiteY22" fmla="*/ 2 h 997813"/>
                <a:gd name="connsiteX23" fmla="*/ 3423233 w 5019939"/>
                <a:gd name="connsiteY23" fmla="*/ 514625 h 997813"/>
                <a:gd name="connsiteX24" fmla="*/ 3287152 w 5019939"/>
                <a:gd name="connsiteY24" fmla="*/ 993571 h 997813"/>
                <a:gd name="connsiteX25" fmla="*/ 3136555 w 5019939"/>
                <a:gd name="connsiteY25" fmla="*/ 521879 h 997813"/>
                <a:gd name="connsiteX26" fmla="*/ 3507909 w 5019939"/>
                <a:gd name="connsiteY26" fmla="*/ 4235 h 997813"/>
                <a:gd name="connsiteX27" fmla="*/ 3870796 w 5019939"/>
                <a:gd name="connsiteY27" fmla="*/ 525509 h 997813"/>
                <a:gd name="connsiteX28" fmla="*/ 3704473 w 5019939"/>
                <a:gd name="connsiteY28" fmla="*/ 989940 h 997813"/>
                <a:gd name="connsiteX29" fmla="*/ 3529684 w 5019939"/>
                <a:gd name="connsiteY29" fmla="*/ 527927 h 997813"/>
                <a:gd name="connsiteX30" fmla="*/ 3840556 w 5019939"/>
                <a:gd name="connsiteY30" fmla="*/ 19354 h 997813"/>
                <a:gd name="connsiteX31" fmla="*/ 4142962 w 5019939"/>
                <a:gd name="connsiteY31" fmla="*/ 533373 h 997813"/>
                <a:gd name="connsiteX32" fmla="*/ 4188323 w 5019939"/>
                <a:gd name="connsiteY32" fmla="*/ 533373 h 997813"/>
                <a:gd name="connsiteX33" fmla="*/ 5019939 w 5019939"/>
                <a:gd name="connsiteY33" fmla="*/ 518255 h 99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5019939" h="997813">
                  <a:moveTo>
                    <a:pt x="0" y="518255"/>
                  </a:moveTo>
                  <a:cubicBezTo>
                    <a:pt x="307446" y="518255"/>
                    <a:pt x="720028" y="600800"/>
                    <a:pt x="922338" y="518255"/>
                  </a:cubicBezTo>
                  <a:cubicBezTo>
                    <a:pt x="1124648" y="435710"/>
                    <a:pt x="1130696" y="33063"/>
                    <a:pt x="1213858" y="22984"/>
                  </a:cubicBezTo>
                  <a:cubicBezTo>
                    <a:pt x="1297020" y="12905"/>
                    <a:pt x="1406893" y="302166"/>
                    <a:pt x="1421308" y="457782"/>
                  </a:cubicBezTo>
                  <a:cubicBezTo>
                    <a:pt x="1435723" y="613398"/>
                    <a:pt x="1338751" y="951038"/>
                    <a:pt x="1300346" y="956683"/>
                  </a:cubicBezTo>
                  <a:cubicBezTo>
                    <a:pt x="1261941" y="962328"/>
                    <a:pt x="1180997" y="643642"/>
                    <a:pt x="1190878" y="491654"/>
                  </a:cubicBezTo>
                  <a:cubicBezTo>
                    <a:pt x="1200759" y="339666"/>
                    <a:pt x="1406087" y="25302"/>
                    <a:pt x="1512030" y="19354"/>
                  </a:cubicBezTo>
                  <a:cubicBezTo>
                    <a:pt x="1617973" y="13406"/>
                    <a:pt x="1801941" y="292892"/>
                    <a:pt x="1826537" y="455967"/>
                  </a:cubicBezTo>
                  <a:cubicBezTo>
                    <a:pt x="1851133" y="619042"/>
                    <a:pt x="1709506" y="1000021"/>
                    <a:pt x="1659608" y="997804"/>
                  </a:cubicBezTo>
                  <a:cubicBezTo>
                    <a:pt x="1609710" y="995587"/>
                    <a:pt x="1486225" y="605739"/>
                    <a:pt x="1527150" y="442664"/>
                  </a:cubicBezTo>
                  <a:cubicBezTo>
                    <a:pt x="1568075" y="279589"/>
                    <a:pt x="1789236" y="13508"/>
                    <a:pt x="1905158" y="19354"/>
                  </a:cubicBezTo>
                  <a:cubicBezTo>
                    <a:pt x="2021080" y="25200"/>
                    <a:pt x="2222380" y="332703"/>
                    <a:pt x="2222684" y="503136"/>
                  </a:cubicBezTo>
                  <a:cubicBezTo>
                    <a:pt x="2222988" y="673569"/>
                    <a:pt x="2104741" y="996192"/>
                    <a:pt x="2059380" y="991153"/>
                  </a:cubicBezTo>
                  <a:cubicBezTo>
                    <a:pt x="2014019" y="986114"/>
                    <a:pt x="1916547" y="636681"/>
                    <a:pt x="1950519" y="472900"/>
                  </a:cubicBezTo>
                  <a:cubicBezTo>
                    <a:pt x="1984491" y="309119"/>
                    <a:pt x="2143057" y="6855"/>
                    <a:pt x="2263213" y="8468"/>
                  </a:cubicBezTo>
                  <a:cubicBezTo>
                    <a:pt x="2383369" y="10081"/>
                    <a:pt x="2614100" y="371003"/>
                    <a:pt x="2646052" y="533373"/>
                  </a:cubicBezTo>
                  <a:cubicBezTo>
                    <a:pt x="2678004" y="695743"/>
                    <a:pt x="2515409" y="986516"/>
                    <a:pt x="2454928" y="982686"/>
                  </a:cubicBezTo>
                  <a:cubicBezTo>
                    <a:pt x="2394447" y="978856"/>
                    <a:pt x="2241231" y="673466"/>
                    <a:pt x="2283165" y="510391"/>
                  </a:cubicBezTo>
                  <a:cubicBezTo>
                    <a:pt x="2325099" y="347316"/>
                    <a:pt x="2578717" y="6352"/>
                    <a:pt x="2706534" y="4235"/>
                  </a:cubicBezTo>
                  <a:cubicBezTo>
                    <a:pt x="2834351" y="2118"/>
                    <a:pt x="3039986" y="316573"/>
                    <a:pt x="3050067" y="497691"/>
                  </a:cubicBezTo>
                  <a:cubicBezTo>
                    <a:pt x="3060148" y="678809"/>
                    <a:pt x="2948759" y="985809"/>
                    <a:pt x="2894024" y="989337"/>
                  </a:cubicBezTo>
                  <a:cubicBezTo>
                    <a:pt x="2839289" y="992865"/>
                    <a:pt x="2714697" y="692213"/>
                    <a:pt x="2721654" y="518857"/>
                  </a:cubicBezTo>
                  <a:cubicBezTo>
                    <a:pt x="2728611" y="345501"/>
                    <a:pt x="2971237" y="707"/>
                    <a:pt x="3088167" y="2"/>
                  </a:cubicBezTo>
                  <a:cubicBezTo>
                    <a:pt x="3205097" y="-703"/>
                    <a:pt x="3390069" y="349030"/>
                    <a:pt x="3423233" y="514625"/>
                  </a:cubicBezTo>
                  <a:cubicBezTo>
                    <a:pt x="3456397" y="680220"/>
                    <a:pt x="3334932" y="992362"/>
                    <a:pt x="3287152" y="993571"/>
                  </a:cubicBezTo>
                  <a:cubicBezTo>
                    <a:pt x="3239372" y="994780"/>
                    <a:pt x="3099762" y="686768"/>
                    <a:pt x="3136555" y="521879"/>
                  </a:cubicBezTo>
                  <a:cubicBezTo>
                    <a:pt x="3173348" y="356990"/>
                    <a:pt x="3385536" y="3630"/>
                    <a:pt x="3507909" y="4235"/>
                  </a:cubicBezTo>
                  <a:cubicBezTo>
                    <a:pt x="3630282" y="4840"/>
                    <a:pt x="3863435" y="361225"/>
                    <a:pt x="3870796" y="525509"/>
                  </a:cubicBezTo>
                  <a:cubicBezTo>
                    <a:pt x="3878157" y="689793"/>
                    <a:pt x="3761325" y="989537"/>
                    <a:pt x="3704473" y="989940"/>
                  </a:cubicBezTo>
                  <a:cubicBezTo>
                    <a:pt x="3647621" y="990343"/>
                    <a:pt x="3528171" y="689691"/>
                    <a:pt x="3529684" y="527927"/>
                  </a:cubicBezTo>
                  <a:cubicBezTo>
                    <a:pt x="3531197" y="366163"/>
                    <a:pt x="3738343" y="18446"/>
                    <a:pt x="3840556" y="19354"/>
                  </a:cubicBezTo>
                  <a:cubicBezTo>
                    <a:pt x="3942769" y="20262"/>
                    <a:pt x="4085001" y="447703"/>
                    <a:pt x="4142962" y="533373"/>
                  </a:cubicBezTo>
                  <a:cubicBezTo>
                    <a:pt x="4200923" y="619043"/>
                    <a:pt x="4188323" y="533373"/>
                    <a:pt x="4188323" y="533373"/>
                  </a:cubicBezTo>
                  <a:lnTo>
                    <a:pt x="5019939" y="518255"/>
                  </a:lnTo>
                </a:path>
              </a:pathLst>
            </a:custGeom>
            <a:ln w="57150" cmpd="sng">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Freeform 9"/>
            <p:cNvSpPr/>
            <p:nvPr/>
          </p:nvSpPr>
          <p:spPr>
            <a:xfrm>
              <a:off x="1990257" y="5112994"/>
              <a:ext cx="3362329" cy="551205"/>
            </a:xfrm>
            <a:custGeom>
              <a:avLst/>
              <a:gdLst>
                <a:gd name="connsiteX0" fmla="*/ 0 w 5164666"/>
                <a:gd name="connsiteY0" fmla="*/ 389467 h 829733"/>
                <a:gd name="connsiteX1" fmla="*/ 965200 w 5164666"/>
                <a:gd name="connsiteY1" fmla="*/ 389467 h 829733"/>
                <a:gd name="connsiteX2" fmla="*/ 1202266 w 5164666"/>
                <a:gd name="connsiteY2" fmla="*/ 0 h 829733"/>
                <a:gd name="connsiteX3" fmla="*/ 1473200 w 5164666"/>
                <a:gd name="connsiteY3" fmla="*/ 778933 h 829733"/>
                <a:gd name="connsiteX4" fmla="*/ 1794933 w 5164666"/>
                <a:gd name="connsiteY4" fmla="*/ 50800 h 829733"/>
                <a:gd name="connsiteX5" fmla="*/ 2082800 w 5164666"/>
                <a:gd name="connsiteY5" fmla="*/ 778933 h 829733"/>
                <a:gd name="connsiteX6" fmla="*/ 2336800 w 5164666"/>
                <a:gd name="connsiteY6" fmla="*/ 84667 h 829733"/>
                <a:gd name="connsiteX7" fmla="*/ 2675466 w 5164666"/>
                <a:gd name="connsiteY7" fmla="*/ 812800 h 829733"/>
                <a:gd name="connsiteX8" fmla="*/ 2929466 w 5164666"/>
                <a:gd name="connsiteY8" fmla="*/ 118533 h 829733"/>
                <a:gd name="connsiteX9" fmla="*/ 3217333 w 5164666"/>
                <a:gd name="connsiteY9" fmla="*/ 762000 h 829733"/>
                <a:gd name="connsiteX10" fmla="*/ 3488266 w 5164666"/>
                <a:gd name="connsiteY10" fmla="*/ 84667 h 829733"/>
                <a:gd name="connsiteX11" fmla="*/ 3793066 w 5164666"/>
                <a:gd name="connsiteY11" fmla="*/ 829733 h 829733"/>
                <a:gd name="connsiteX12" fmla="*/ 4064000 w 5164666"/>
                <a:gd name="connsiteY12" fmla="*/ 67733 h 829733"/>
                <a:gd name="connsiteX13" fmla="*/ 4385733 w 5164666"/>
                <a:gd name="connsiteY13" fmla="*/ 795867 h 829733"/>
                <a:gd name="connsiteX14" fmla="*/ 4588933 w 5164666"/>
                <a:gd name="connsiteY14" fmla="*/ 203200 h 829733"/>
                <a:gd name="connsiteX15" fmla="*/ 5164666 w 5164666"/>
                <a:gd name="connsiteY15" fmla="*/ 203200 h 829733"/>
                <a:gd name="connsiteX0" fmla="*/ 0 w 5164666"/>
                <a:gd name="connsiteY0" fmla="*/ 389467 h 829733"/>
                <a:gd name="connsiteX1" fmla="*/ 965200 w 5164666"/>
                <a:gd name="connsiteY1" fmla="*/ 389467 h 829733"/>
                <a:gd name="connsiteX2" fmla="*/ 1202266 w 5164666"/>
                <a:gd name="connsiteY2" fmla="*/ 0 h 829733"/>
                <a:gd name="connsiteX3" fmla="*/ 1473200 w 5164666"/>
                <a:gd name="connsiteY3" fmla="*/ 778933 h 829733"/>
                <a:gd name="connsiteX4" fmla="*/ 1794933 w 5164666"/>
                <a:gd name="connsiteY4" fmla="*/ 6350 h 829733"/>
                <a:gd name="connsiteX5" fmla="*/ 2082800 w 5164666"/>
                <a:gd name="connsiteY5" fmla="*/ 778933 h 829733"/>
                <a:gd name="connsiteX6" fmla="*/ 2336800 w 5164666"/>
                <a:gd name="connsiteY6" fmla="*/ 84667 h 829733"/>
                <a:gd name="connsiteX7" fmla="*/ 2675466 w 5164666"/>
                <a:gd name="connsiteY7" fmla="*/ 812800 h 829733"/>
                <a:gd name="connsiteX8" fmla="*/ 2929466 w 5164666"/>
                <a:gd name="connsiteY8" fmla="*/ 118533 h 829733"/>
                <a:gd name="connsiteX9" fmla="*/ 3217333 w 5164666"/>
                <a:gd name="connsiteY9" fmla="*/ 762000 h 829733"/>
                <a:gd name="connsiteX10" fmla="*/ 3488266 w 5164666"/>
                <a:gd name="connsiteY10" fmla="*/ 84667 h 829733"/>
                <a:gd name="connsiteX11" fmla="*/ 3793066 w 5164666"/>
                <a:gd name="connsiteY11" fmla="*/ 829733 h 829733"/>
                <a:gd name="connsiteX12" fmla="*/ 4064000 w 5164666"/>
                <a:gd name="connsiteY12" fmla="*/ 67733 h 829733"/>
                <a:gd name="connsiteX13" fmla="*/ 4385733 w 5164666"/>
                <a:gd name="connsiteY13" fmla="*/ 795867 h 829733"/>
                <a:gd name="connsiteX14" fmla="*/ 4588933 w 5164666"/>
                <a:gd name="connsiteY14" fmla="*/ 203200 h 829733"/>
                <a:gd name="connsiteX15" fmla="*/ 5164666 w 5164666"/>
                <a:gd name="connsiteY15" fmla="*/ 203200 h 829733"/>
                <a:gd name="connsiteX0" fmla="*/ 0 w 5164666"/>
                <a:gd name="connsiteY0" fmla="*/ 393700 h 833966"/>
                <a:gd name="connsiteX1" fmla="*/ 965200 w 5164666"/>
                <a:gd name="connsiteY1" fmla="*/ 393700 h 833966"/>
                <a:gd name="connsiteX2" fmla="*/ 1202266 w 5164666"/>
                <a:gd name="connsiteY2" fmla="*/ 4233 h 833966"/>
                <a:gd name="connsiteX3" fmla="*/ 1473200 w 5164666"/>
                <a:gd name="connsiteY3" fmla="*/ 783166 h 833966"/>
                <a:gd name="connsiteX4" fmla="*/ 1794933 w 5164666"/>
                <a:gd name="connsiteY4" fmla="*/ 10583 h 833966"/>
                <a:gd name="connsiteX5" fmla="*/ 2082800 w 5164666"/>
                <a:gd name="connsiteY5" fmla="*/ 783166 h 833966"/>
                <a:gd name="connsiteX6" fmla="*/ 2406650 w 5164666"/>
                <a:gd name="connsiteY6" fmla="*/ 0 h 833966"/>
                <a:gd name="connsiteX7" fmla="*/ 2675466 w 5164666"/>
                <a:gd name="connsiteY7" fmla="*/ 817033 h 833966"/>
                <a:gd name="connsiteX8" fmla="*/ 2929466 w 5164666"/>
                <a:gd name="connsiteY8" fmla="*/ 122766 h 833966"/>
                <a:gd name="connsiteX9" fmla="*/ 3217333 w 5164666"/>
                <a:gd name="connsiteY9" fmla="*/ 766233 h 833966"/>
                <a:gd name="connsiteX10" fmla="*/ 3488266 w 5164666"/>
                <a:gd name="connsiteY10" fmla="*/ 88900 h 833966"/>
                <a:gd name="connsiteX11" fmla="*/ 3793066 w 5164666"/>
                <a:gd name="connsiteY11" fmla="*/ 833966 h 833966"/>
                <a:gd name="connsiteX12" fmla="*/ 4064000 w 5164666"/>
                <a:gd name="connsiteY12" fmla="*/ 71966 h 833966"/>
                <a:gd name="connsiteX13" fmla="*/ 4385733 w 5164666"/>
                <a:gd name="connsiteY13" fmla="*/ 800100 h 833966"/>
                <a:gd name="connsiteX14" fmla="*/ 4588933 w 5164666"/>
                <a:gd name="connsiteY14" fmla="*/ 207433 h 833966"/>
                <a:gd name="connsiteX15" fmla="*/ 5164666 w 5164666"/>
                <a:gd name="connsiteY15" fmla="*/ 207433 h 833966"/>
                <a:gd name="connsiteX0" fmla="*/ 0 w 5164666"/>
                <a:gd name="connsiteY0" fmla="*/ 393700 h 833966"/>
                <a:gd name="connsiteX1" fmla="*/ 965200 w 5164666"/>
                <a:gd name="connsiteY1" fmla="*/ 393700 h 833966"/>
                <a:gd name="connsiteX2" fmla="*/ 1202266 w 5164666"/>
                <a:gd name="connsiteY2" fmla="*/ 4233 h 833966"/>
                <a:gd name="connsiteX3" fmla="*/ 1473200 w 5164666"/>
                <a:gd name="connsiteY3" fmla="*/ 783166 h 833966"/>
                <a:gd name="connsiteX4" fmla="*/ 1794933 w 5164666"/>
                <a:gd name="connsiteY4" fmla="*/ 10583 h 833966"/>
                <a:gd name="connsiteX5" fmla="*/ 2082800 w 5164666"/>
                <a:gd name="connsiteY5" fmla="*/ 783166 h 833966"/>
                <a:gd name="connsiteX6" fmla="*/ 2406650 w 5164666"/>
                <a:gd name="connsiteY6" fmla="*/ 0 h 833966"/>
                <a:gd name="connsiteX7" fmla="*/ 2675466 w 5164666"/>
                <a:gd name="connsiteY7" fmla="*/ 817033 h 833966"/>
                <a:gd name="connsiteX8" fmla="*/ 2967566 w 5164666"/>
                <a:gd name="connsiteY8" fmla="*/ 8466 h 833966"/>
                <a:gd name="connsiteX9" fmla="*/ 3217333 w 5164666"/>
                <a:gd name="connsiteY9" fmla="*/ 766233 h 833966"/>
                <a:gd name="connsiteX10" fmla="*/ 3488266 w 5164666"/>
                <a:gd name="connsiteY10" fmla="*/ 88900 h 833966"/>
                <a:gd name="connsiteX11" fmla="*/ 3793066 w 5164666"/>
                <a:gd name="connsiteY11" fmla="*/ 833966 h 833966"/>
                <a:gd name="connsiteX12" fmla="*/ 4064000 w 5164666"/>
                <a:gd name="connsiteY12" fmla="*/ 71966 h 833966"/>
                <a:gd name="connsiteX13" fmla="*/ 4385733 w 5164666"/>
                <a:gd name="connsiteY13" fmla="*/ 800100 h 833966"/>
                <a:gd name="connsiteX14" fmla="*/ 4588933 w 5164666"/>
                <a:gd name="connsiteY14" fmla="*/ 207433 h 833966"/>
                <a:gd name="connsiteX15" fmla="*/ 5164666 w 5164666"/>
                <a:gd name="connsiteY15" fmla="*/ 207433 h 833966"/>
                <a:gd name="connsiteX0" fmla="*/ 0 w 5164666"/>
                <a:gd name="connsiteY0" fmla="*/ 393700 h 833966"/>
                <a:gd name="connsiteX1" fmla="*/ 965200 w 5164666"/>
                <a:gd name="connsiteY1" fmla="*/ 393700 h 833966"/>
                <a:gd name="connsiteX2" fmla="*/ 1202266 w 5164666"/>
                <a:gd name="connsiteY2" fmla="*/ 4233 h 833966"/>
                <a:gd name="connsiteX3" fmla="*/ 1473200 w 5164666"/>
                <a:gd name="connsiteY3" fmla="*/ 783166 h 833966"/>
                <a:gd name="connsiteX4" fmla="*/ 1794933 w 5164666"/>
                <a:gd name="connsiteY4" fmla="*/ 10583 h 833966"/>
                <a:gd name="connsiteX5" fmla="*/ 2082800 w 5164666"/>
                <a:gd name="connsiteY5" fmla="*/ 783166 h 833966"/>
                <a:gd name="connsiteX6" fmla="*/ 2406650 w 5164666"/>
                <a:gd name="connsiteY6" fmla="*/ 0 h 833966"/>
                <a:gd name="connsiteX7" fmla="*/ 2675466 w 5164666"/>
                <a:gd name="connsiteY7" fmla="*/ 817033 h 833966"/>
                <a:gd name="connsiteX8" fmla="*/ 2967566 w 5164666"/>
                <a:gd name="connsiteY8" fmla="*/ 8466 h 833966"/>
                <a:gd name="connsiteX9" fmla="*/ 3217333 w 5164666"/>
                <a:gd name="connsiteY9" fmla="*/ 766233 h 833966"/>
                <a:gd name="connsiteX10" fmla="*/ 3494616 w 5164666"/>
                <a:gd name="connsiteY10" fmla="*/ 0 h 833966"/>
                <a:gd name="connsiteX11" fmla="*/ 3793066 w 5164666"/>
                <a:gd name="connsiteY11" fmla="*/ 833966 h 833966"/>
                <a:gd name="connsiteX12" fmla="*/ 4064000 w 5164666"/>
                <a:gd name="connsiteY12" fmla="*/ 71966 h 833966"/>
                <a:gd name="connsiteX13" fmla="*/ 4385733 w 5164666"/>
                <a:gd name="connsiteY13" fmla="*/ 800100 h 833966"/>
                <a:gd name="connsiteX14" fmla="*/ 4588933 w 5164666"/>
                <a:gd name="connsiteY14" fmla="*/ 207433 h 833966"/>
                <a:gd name="connsiteX15" fmla="*/ 5164666 w 5164666"/>
                <a:gd name="connsiteY15" fmla="*/ 207433 h 833966"/>
                <a:gd name="connsiteX0" fmla="*/ 0 w 5164666"/>
                <a:gd name="connsiteY0" fmla="*/ 397934 h 838200"/>
                <a:gd name="connsiteX1" fmla="*/ 965200 w 5164666"/>
                <a:gd name="connsiteY1" fmla="*/ 397934 h 838200"/>
                <a:gd name="connsiteX2" fmla="*/ 1202266 w 5164666"/>
                <a:gd name="connsiteY2" fmla="*/ 8467 h 838200"/>
                <a:gd name="connsiteX3" fmla="*/ 1473200 w 5164666"/>
                <a:gd name="connsiteY3" fmla="*/ 787400 h 838200"/>
                <a:gd name="connsiteX4" fmla="*/ 1794933 w 5164666"/>
                <a:gd name="connsiteY4" fmla="*/ 14817 h 838200"/>
                <a:gd name="connsiteX5" fmla="*/ 2082800 w 5164666"/>
                <a:gd name="connsiteY5" fmla="*/ 787400 h 838200"/>
                <a:gd name="connsiteX6" fmla="*/ 2406650 w 5164666"/>
                <a:gd name="connsiteY6" fmla="*/ 4234 h 838200"/>
                <a:gd name="connsiteX7" fmla="*/ 2675466 w 5164666"/>
                <a:gd name="connsiteY7" fmla="*/ 821267 h 838200"/>
                <a:gd name="connsiteX8" fmla="*/ 2967566 w 5164666"/>
                <a:gd name="connsiteY8" fmla="*/ 12700 h 838200"/>
                <a:gd name="connsiteX9" fmla="*/ 3217333 w 5164666"/>
                <a:gd name="connsiteY9" fmla="*/ 770467 h 838200"/>
                <a:gd name="connsiteX10" fmla="*/ 3494616 w 5164666"/>
                <a:gd name="connsiteY10" fmla="*/ 4234 h 838200"/>
                <a:gd name="connsiteX11" fmla="*/ 3793066 w 5164666"/>
                <a:gd name="connsiteY11" fmla="*/ 838200 h 838200"/>
                <a:gd name="connsiteX12" fmla="*/ 4083050 w 5164666"/>
                <a:gd name="connsiteY12" fmla="*/ 0 h 838200"/>
                <a:gd name="connsiteX13" fmla="*/ 4385733 w 5164666"/>
                <a:gd name="connsiteY13" fmla="*/ 804334 h 838200"/>
                <a:gd name="connsiteX14" fmla="*/ 4588933 w 5164666"/>
                <a:gd name="connsiteY14" fmla="*/ 211667 h 838200"/>
                <a:gd name="connsiteX15" fmla="*/ 5164666 w 5164666"/>
                <a:gd name="connsiteY15" fmla="*/ 211667 h 838200"/>
                <a:gd name="connsiteX0" fmla="*/ 0 w 5164666"/>
                <a:gd name="connsiteY0" fmla="*/ 397934 h 838200"/>
                <a:gd name="connsiteX1" fmla="*/ 965200 w 5164666"/>
                <a:gd name="connsiteY1" fmla="*/ 397934 h 838200"/>
                <a:gd name="connsiteX2" fmla="*/ 1202266 w 5164666"/>
                <a:gd name="connsiteY2" fmla="*/ 8467 h 838200"/>
                <a:gd name="connsiteX3" fmla="*/ 1479550 w 5164666"/>
                <a:gd name="connsiteY3" fmla="*/ 838200 h 838200"/>
                <a:gd name="connsiteX4" fmla="*/ 1794933 w 5164666"/>
                <a:gd name="connsiteY4" fmla="*/ 14817 h 838200"/>
                <a:gd name="connsiteX5" fmla="*/ 2082800 w 5164666"/>
                <a:gd name="connsiteY5" fmla="*/ 787400 h 838200"/>
                <a:gd name="connsiteX6" fmla="*/ 2406650 w 5164666"/>
                <a:gd name="connsiteY6" fmla="*/ 4234 h 838200"/>
                <a:gd name="connsiteX7" fmla="*/ 2675466 w 5164666"/>
                <a:gd name="connsiteY7" fmla="*/ 821267 h 838200"/>
                <a:gd name="connsiteX8" fmla="*/ 2967566 w 5164666"/>
                <a:gd name="connsiteY8" fmla="*/ 12700 h 838200"/>
                <a:gd name="connsiteX9" fmla="*/ 3217333 w 5164666"/>
                <a:gd name="connsiteY9" fmla="*/ 770467 h 838200"/>
                <a:gd name="connsiteX10" fmla="*/ 3494616 w 5164666"/>
                <a:gd name="connsiteY10" fmla="*/ 4234 h 838200"/>
                <a:gd name="connsiteX11" fmla="*/ 3793066 w 5164666"/>
                <a:gd name="connsiteY11" fmla="*/ 838200 h 838200"/>
                <a:gd name="connsiteX12" fmla="*/ 4083050 w 5164666"/>
                <a:gd name="connsiteY12" fmla="*/ 0 h 838200"/>
                <a:gd name="connsiteX13" fmla="*/ 4385733 w 5164666"/>
                <a:gd name="connsiteY13" fmla="*/ 804334 h 838200"/>
                <a:gd name="connsiteX14" fmla="*/ 4588933 w 5164666"/>
                <a:gd name="connsiteY14" fmla="*/ 211667 h 838200"/>
                <a:gd name="connsiteX15" fmla="*/ 5164666 w 5164666"/>
                <a:gd name="connsiteY15" fmla="*/ 211667 h 838200"/>
                <a:gd name="connsiteX0" fmla="*/ 0 w 5164666"/>
                <a:gd name="connsiteY0" fmla="*/ 397934 h 838200"/>
                <a:gd name="connsiteX1" fmla="*/ 965200 w 5164666"/>
                <a:gd name="connsiteY1" fmla="*/ 397934 h 838200"/>
                <a:gd name="connsiteX2" fmla="*/ 1202266 w 5164666"/>
                <a:gd name="connsiteY2" fmla="*/ 8467 h 838200"/>
                <a:gd name="connsiteX3" fmla="*/ 1479550 w 5164666"/>
                <a:gd name="connsiteY3" fmla="*/ 838200 h 838200"/>
                <a:gd name="connsiteX4" fmla="*/ 1794933 w 5164666"/>
                <a:gd name="connsiteY4" fmla="*/ 14817 h 838200"/>
                <a:gd name="connsiteX5" fmla="*/ 2095500 w 5164666"/>
                <a:gd name="connsiteY5" fmla="*/ 819150 h 838200"/>
                <a:gd name="connsiteX6" fmla="*/ 2406650 w 5164666"/>
                <a:gd name="connsiteY6" fmla="*/ 4234 h 838200"/>
                <a:gd name="connsiteX7" fmla="*/ 2675466 w 5164666"/>
                <a:gd name="connsiteY7" fmla="*/ 821267 h 838200"/>
                <a:gd name="connsiteX8" fmla="*/ 2967566 w 5164666"/>
                <a:gd name="connsiteY8" fmla="*/ 12700 h 838200"/>
                <a:gd name="connsiteX9" fmla="*/ 3217333 w 5164666"/>
                <a:gd name="connsiteY9" fmla="*/ 770467 h 838200"/>
                <a:gd name="connsiteX10" fmla="*/ 3494616 w 5164666"/>
                <a:gd name="connsiteY10" fmla="*/ 4234 h 838200"/>
                <a:gd name="connsiteX11" fmla="*/ 3793066 w 5164666"/>
                <a:gd name="connsiteY11" fmla="*/ 838200 h 838200"/>
                <a:gd name="connsiteX12" fmla="*/ 4083050 w 5164666"/>
                <a:gd name="connsiteY12" fmla="*/ 0 h 838200"/>
                <a:gd name="connsiteX13" fmla="*/ 4385733 w 5164666"/>
                <a:gd name="connsiteY13" fmla="*/ 804334 h 838200"/>
                <a:gd name="connsiteX14" fmla="*/ 4588933 w 5164666"/>
                <a:gd name="connsiteY14" fmla="*/ 211667 h 838200"/>
                <a:gd name="connsiteX15" fmla="*/ 5164666 w 5164666"/>
                <a:gd name="connsiteY15" fmla="*/ 211667 h 838200"/>
                <a:gd name="connsiteX0" fmla="*/ 0 w 5164666"/>
                <a:gd name="connsiteY0" fmla="*/ 397934 h 846667"/>
                <a:gd name="connsiteX1" fmla="*/ 965200 w 5164666"/>
                <a:gd name="connsiteY1" fmla="*/ 397934 h 846667"/>
                <a:gd name="connsiteX2" fmla="*/ 1202266 w 5164666"/>
                <a:gd name="connsiteY2" fmla="*/ 8467 h 846667"/>
                <a:gd name="connsiteX3" fmla="*/ 1479550 w 5164666"/>
                <a:gd name="connsiteY3" fmla="*/ 838200 h 846667"/>
                <a:gd name="connsiteX4" fmla="*/ 1794933 w 5164666"/>
                <a:gd name="connsiteY4" fmla="*/ 14817 h 846667"/>
                <a:gd name="connsiteX5" fmla="*/ 2095500 w 5164666"/>
                <a:gd name="connsiteY5" fmla="*/ 819150 h 846667"/>
                <a:gd name="connsiteX6" fmla="*/ 2406650 w 5164666"/>
                <a:gd name="connsiteY6" fmla="*/ 4234 h 846667"/>
                <a:gd name="connsiteX7" fmla="*/ 2675466 w 5164666"/>
                <a:gd name="connsiteY7" fmla="*/ 821267 h 846667"/>
                <a:gd name="connsiteX8" fmla="*/ 2967566 w 5164666"/>
                <a:gd name="connsiteY8" fmla="*/ 12700 h 846667"/>
                <a:gd name="connsiteX9" fmla="*/ 3217333 w 5164666"/>
                <a:gd name="connsiteY9" fmla="*/ 846667 h 846667"/>
                <a:gd name="connsiteX10" fmla="*/ 3494616 w 5164666"/>
                <a:gd name="connsiteY10" fmla="*/ 4234 h 846667"/>
                <a:gd name="connsiteX11" fmla="*/ 3793066 w 5164666"/>
                <a:gd name="connsiteY11" fmla="*/ 838200 h 846667"/>
                <a:gd name="connsiteX12" fmla="*/ 4083050 w 5164666"/>
                <a:gd name="connsiteY12" fmla="*/ 0 h 846667"/>
                <a:gd name="connsiteX13" fmla="*/ 4385733 w 5164666"/>
                <a:gd name="connsiteY13" fmla="*/ 804334 h 846667"/>
                <a:gd name="connsiteX14" fmla="*/ 4588933 w 5164666"/>
                <a:gd name="connsiteY14" fmla="*/ 211667 h 846667"/>
                <a:gd name="connsiteX15" fmla="*/ 5164666 w 5164666"/>
                <a:gd name="connsiteY15" fmla="*/ 211667 h 846667"/>
                <a:gd name="connsiteX0" fmla="*/ 0 w 5164666"/>
                <a:gd name="connsiteY0" fmla="*/ 397934 h 846667"/>
                <a:gd name="connsiteX1" fmla="*/ 965200 w 5164666"/>
                <a:gd name="connsiteY1" fmla="*/ 397934 h 846667"/>
                <a:gd name="connsiteX2" fmla="*/ 1202266 w 5164666"/>
                <a:gd name="connsiteY2" fmla="*/ 8467 h 846667"/>
                <a:gd name="connsiteX3" fmla="*/ 1479550 w 5164666"/>
                <a:gd name="connsiteY3" fmla="*/ 838200 h 846667"/>
                <a:gd name="connsiteX4" fmla="*/ 1794933 w 5164666"/>
                <a:gd name="connsiteY4" fmla="*/ 14817 h 846667"/>
                <a:gd name="connsiteX5" fmla="*/ 2095500 w 5164666"/>
                <a:gd name="connsiteY5" fmla="*/ 819150 h 846667"/>
                <a:gd name="connsiteX6" fmla="*/ 2406650 w 5164666"/>
                <a:gd name="connsiteY6" fmla="*/ 4234 h 846667"/>
                <a:gd name="connsiteX7" fmla="*/ 2675466 w 5164666"/>
                <a:gd name="connsiteY7" fmla="*/ 821267 h 846667"/>
                <a:gd name="connsiteX8" fmla="*/ 2967566 w 5164666"/>
                <a:gd name="connsiteY8" fmla="*/ 12700 h 846667"/>
                <a:gd name="connsiteX9" fmla="*/ 3217333 w 5164666"/>
                <a:gd name="connsiteY9" fmla="*/ 846667 h 846667"/>
                <a:gd name="connsiteX10" fmla="*/ 3494616 w 5164666"/>
                <a:gd name="connsiteY10" fmla="*/ 4234 h 846667"/>
                <a:gd name="connsiteX11" fmla="*/ 3793066 w 5164666"/>
                <a:gd name="connsiteY11" fmla="*/ 838200 h 846667"/>
                <a:gd name="connsiteX12" fmla="*/ 4083050 w 5164666"/>
                <a:gd name="connsiteY12" fmla="*/ 0 h 846667"/>
                <a:gd name="connsiteX13" fmla="*/ 4385733 w 5164666"/>
                <a:gd name="connsiteY13" fmla="*/ 836084 h 846667"/>
                <a:gd name="connsiteX14" fmla="*/ 4588933 w 5164666"/>
                <a:gd name="connsiteY14" fmla="*/ 211667 h 846667"/>
                <a:gd name="connsiteX15" fmla="*/ 5164666 w 5164666"/>
                <a:gd name="connsiteY15" fmla="*/ 211667 h 846667"/>
                <a:gd name="connsiteX0" fmla="*/ 0 w 5164666"/>
                <a:gd name="connsiteY0" fmla="*/ 397934 h 846667"/>
                <a:gd name="connsiteX1" fmla="*/ 965200 w 5164666"/>
                <a:gd name="connsiteY1" fmla="*/ 397934 h 846667"/>
                <a:gd name="connsiteX2" fmla="*/ 1202266 w 5164666"/>
                <a:gd name="connsiteY2" fmla="*/ 8467 h 846667"/>
                <a:gd name="connsiteX3" fmla="*/ 1479550 w 5164666"/>
                <a:gd name="connsiteY3" fmla="*/ 838200 h 846667"/>
                <a:gd name="connsiteX4" fmla="*/ 1794933 w 5164666"/>
                <a:gd name="connsiteY4" fmla="*/ 14817 h 846667"/>
                <a:gd name="connsiteX5" fmla="*/ 2095500 w 5164666"/>
                <a:gd name="connsiteY5" fmla="*/ 819150 h 846667"/>
                <a:gd name="connsiteX6" fmla="*/ 2406650 w 5164666"/>
                <a:gd name="connsiteY6" fmla="*/ 4234 h 846667"/>
                <a:gd name="connsiteX7" fmla="*/ 2675466 w 5164666"/>
                <a:gd name="connsiteY7" fmla="*/ 821267 h 846667"/>
                <a:gd name="connsiteX8" fmla="*/ 2967566 w 5164666"/>
                <a:gd name="connsiteY8" fmla="*/ 12700 h 846667"/>
                <a:gd name="connsiteX9" fmla="*/ 3217333 w 5164666"/>
                <a:gd name="connsiteY9" fmla="*/ 846667 h 846667"/>
                <a:gd name="connsiteX10" fmla="*/ 3494616 w 5164666"/>
                <a:gd name="connsiteY10" fmla="*/ 4234 h 846667"/>
                <a:gd name="connsiteX11" fmla="*/ 3793066 w 5164666"/>
                <a:gd name="connsiteY11" fmla="*/ 838200 h 846667"/>
                <a:gd name="connsiteX12" fmla="*/ 4083050 w 5164666"/>
                <a:gd name="connsiteY12" fmla="*/ 0 h 846667"/>
                <a:gd name="connsiteX13" fmla="*/ 4385733 w 5164666"/>
                <a:gd name="connsiteY13" fmla="*/ 836084 h 846667"/>
                <a:gd name="connsiteX14" fmla="*/ 4595283 w 5164666"/>
                <a:gd name="connsiteY14" fmla="*/ 395817 h 846667"/>
                <a:gd name="connsiteX15" fmla="*/ 5164666 w 5164666"/>
                <a:gd name="connsiteY15" fmla="*/ 211667 h 846667"/>
                <a:gd name="connsiteX0" fmla="*/ 0 w 5278966"/>
                <a:gd name="connsiteY0" fmla="*/ 397934 h 846667"/>
                <a:gd name="connsiteX1" fmla="*/ 965200 w 5278966"/>
                <a:gd name="connsiteY1" fmla="*/ 397934 h 846667"/>
                <a:gd name="connsiteX2" fmla="*/ 1202266 w 5278966"/>
                <a:gd name="connsiteY2" fmla="*/ 8467 h 846667"/>
                <a:gd name="connsiteX3" fmla="*/ 1479550 w 5278966"/>
                <a:gd name="connsiteY3" fmla="*/ 838200 h 846667"/>
                <a:gd name="connsiteX4" fmla="*/ 1794933 w 5278966"/>
                <a:gd name="connsiteY4" fmla="*/ 14817 h 846667"/>
                <a:gd name="connsiteX5" fmla="*/ 2095500 w 5278966"/>
                <a:gd name="connsiteY5" fmla="*/ 819150 h 846667"/>
                <a:gd name="connsiteX6" fmla="*/ 2406650 w 5278966"/>
                <a:gd name="connsiteY6" fmla="*/ 4234 h 846667"/>
                <a:gd name="connsiteX7" fmla="*/ 2675466 w 5278966"/>
                <a:gd name="connsiteY7" fmla="*/ 821267 h 846667"/>
                <a:gd name="connsiteX8" fmla="*/ 2967566 w 5278966"/>
                <a:gd name="connsiteY8" fmla="*/ 12700 h 846667"/>
                <a:gd name="connsiteX9" fmla="*/ 3217333 w 5278966"/>
                <a:gd name="connsiteY9" fmla="*/ 846667 h 846667"/>
                <a:gd name="connsiteX10" fmla="*/ 3494616 w 5278966"/>
                <a:gd name="connsiteY10" fmla="*/ 4234 h 846667"/>
                <a:gd name="connsiteX11" fmla="*/ 3793066 w 5278966"/>
                <a:gd name="connsiteY11" fmla="*/ 838200 h 846667"/>
                <a:gd name="connsiteX12" fmla="*/ 4083050 w 5278966"/>
                <a:gd name="connsiteY12" fmla="*/ 0 h 846667"/>
                <a:gd name="connsiteX13" fmla="*/ 4385733 w 5278966"/>
                <a:gd name="connsiteY13" fmla="*/ 836084 h 846667"/>
                <a:gd name="connsiteX14" fmla="*/ 4595283 w 5278966"/>
                <a:gd name="connsiteY14" fmla="*/ 395817 h 846667"/>
                <a:gd name="connsiteX15" fmla="*/ 5278966 w 5278966"/>
                <a:gd name="connsiteY15" fmla="*/ 395817 h 846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8966" h="846667">
                  <a:moveTo>
                    <a:pt x="0" y="397934"/>
                  </a:moveTo>
                  <a:lnTo>
                    <a:pt x="965200" y="397934"/>
                  </a:lnTo>
                  <a:lnTo>
                    <a:pt x="1202266" y="8467"/>
                  </a:lnTo>
                  <a:lnTo>
                    <a:pt x="1479550" y="838200"/>
                  </a:lnTo>
                  <a:lnTo>
                    <a:pt x="1794933" y="14817"/>
                  </a:lnTo>
                  <a:lnTo>
                    <a:pt x="2095500" y="819150"/>
                  </a:lnTo>
                  <a:lnTo>
                    <a:pt x="2406650" y="4234"/>
                  </a:lnTo>
                  <a:lnTo>
                    <a:pt x="2675466" y="821267"/>
                  </a:lnTo>
                  <a:lnTo>
                    <a:pt x="2967566" y="12700"/>
                  </a:lnTo>
                  <a:lnTo>
                    <a:pt x="3217333" y="846667"/>
                  </a:lnTo>
                  <a:lnTo>
                    <a:pt x="3494616" y="4234"/>
                  </a:lnTo>
                  <a:lnTo>
                    <a:pt x="3793066" y="838200"/>
                  </a:lnTo>
                  <a:lnTo>
                    <a:pt x="4083050" y="0"/>
                  </a:lnTo>
                  <a:lnTo>
                    <a:pt x="4385733" y="836084"/>
                  </a:lnTo>
                  <a:lnTo>
                    <a:pt x="4595283" y="395817"/>
                  </a:lnTo>
                  <a:lnTo>
                    <a:pt x="5278966" y="395817"/>
                  </a:lnTo>
                </a:path>
              </a:pathLst>
            </a:custGeom>
            <a:ln w="57150" cmpd="sng">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1" name="Straight Connector 10"/>
            <p:cNvCxnSpPr>
              <a:stCxn id="9" idx="0"/>
              <a:endCxn id="10" idx="0"/>
            </p:cNvCxnSpPr>
            <p:nvPr/>
          </p:nvCxnSpPr>
          <p:spPr>
            <a:xfrm>
              <a:off x="1960436" y="3222235"/>
              <a:ext cx="29822" cy="2149826"/>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303631" y="3182508"/>
              <a:ext cx="29821" cy="2192412"/>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7" name="Straight Connector 16"/>
          <p:cNvCxnSpPr/>
          <p:nvPr/>
        </p:nvCxnSpPr>
        <p:spPr>
          <a:xfrm flipH="1">
            <a:off x="2942760" y="3144927"/>
            <a:ext cx="474427" cy="0"/>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291052" y="3146474"/>
            <a:ext cx="474427" cy="0"/>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392257" y="3122225"/>
            <a:ext cx="0" cy="1897031"/>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21292" y="3153681"/>
            <a:ext cx="0" cy="1897031"/>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291052" y="5050712"/>
            <a:ext cx="1054657" cy="1"/>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2367840" y="5050713"/>
            <a:ext cx="1054657" cy="1"/>
          </a:xfrm>
          <a:prstGeom prst="line">
            <a:avLst/>
          </a:prstGeom>
          <a:ln w="57150"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27" name="Oval 26"/>
          <p:cNvSpPr/>
          <p:nvPr/>
        </p:nvSpPr>
        <p:spPr>
          <a:xfrm>
            <a:off x="1391069" y="4607410"/>
            <a:ext cx="914400" cy="914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Freeform 27"/>
          <p:cNvSpPr/>
          <p:nvPr/>
        </p:nvSpPr>
        <p:spPr>
          <a:xfrm>
            <a:off x="1586155" y="4888009"/>
            <a:ext cx="533400" cy="355646"/>
          </a:xfrm>
          <a:custGeom>
            <a:avLst/>
            <a:gdLst>
              <a:gd name="connsiteX0" fmla="*/ 0 w 2600692"/>
              <a:gd name="connsiteY0" fmla="*/ 922512 h 1739161"/>
              <a:gd name="connsiteX1" fmla="*/ 922339 w 2600692"/>
              <a:gd name="connsiteY1" fmla="*/ 301 h 1739161"/>
              <a:gd name="connsiteX2" fmla="*/ 1602752 w 2600692"/>
              <a:gd name="connsiteY2" fmla="*/ 831802 h 1739161"/>
              <a:gd name="connsiteX3" fmla="*/ 2131962 w 2600692"/>
              <a:gd name="connsiteY3" fmla="*/ 1738895 h 1739161"/>
              <a:gd name="connsiteX4" fmla="*/ 2600692 w 2600692"/>
              <a:gd name="connsiteY4" fmla="*/ 741093 h 1739161"/>
              <a:gd name="connsiteX0" fmla="*/ 0 w 2600692"/>
              <a:gd name="connsiteY0" fmla="*/ 922629 h 1739193"/>
              <a:gd name="connsiteX1" fmla="*/ 922339 w 2600692"/>
              <a:gd name="connsiteY1" fmla="*/ 418 h 1739193"/>
              <a:gd name="connsiteX2" fmla="*/ 1542271 w 2600692"/>
              <a:gd name="connsiteY2" fmla="*/ 816800 h 1739193"/>
              <a:gd name="connsiteX3" fmla="*/ 2131962 w 2600692"/>
              <a:gd name="connsiteY3" fmla="*/ 1739012 h 1739193"/>
              <a:gd name="connsiteX4" fmla="*/ 2600692 w 2600692"/>
              <a:gd name="connsiteY4" fmla="*/ 741210 h 1739193"/>
              <a:gd name="connsiteX0" fmla="*/ 0 w 2600692"/>
              <a:gd name="connsiteY0" fmla="*/ 922653 h 1739226"/>
              <a:gd name="connsiteX1" fmla="*/ 922339 w 2600692"/>
              <a:gd name="connsiteY1" fmla="*/ 442 h 1739226"/>
              <a:gd name="connsiteX2" fmla="*/ 1542271 w 2600692"/>
              <a:gd name="connsiteY2" fmla="*/ 816824 h 1739226"/>
              <a:gd name="connsiteX3" fmla="*/ 2131962 w 2600692"/>
              <a:gd name="connsiteY3" fmla="*/ 1739036 h 1739226"/>
              <a:gd name="connsiteX4" fmla="*/ 2600692 w 2600692"/>
              <a:gd name="connsiteY4" fmla="*/ 741234 h 1739226"/>
              <a:gd name="connsiteX0" fmla="*/ 0 w 2767015"/>
              <a:gd name="connsiteY0" fmla="*/ 922653 h 1739308"/>
              <a:gd name="connsiteX1" fmla="*/ 922339 w 2767015"/>
              <a:gd name="connsiteY1" fmla="*/ 442 h 1739308"/>
              <a:gd name="connsiteX2" fmla="*/ 1542271 w 2767015"/>
              <a:gd name="connsiteY2" fmla="*/ 816824 h 1739308"/>
              <a:gd name="connsiteX3" fmla="*/ 2131962 w 2767015"/>
              <a:gd name="connsiteY3" fmla="*/ 1739036 h 1739308"/>
              <a:gd name="connsiteX4" fmla="*/ 2767015 w 2767015"/>
              <a:gd name="connsiteY4" fmla="*/ 726116 h 1739308"/>
              <a:gd name="connsiteX0" fmla="*/ 0 w 2630932"/>
              <a:gd name="connsiteY0" fmla="*/ 922653 h 1739308"/>
              <a:gd name="connsiteX1" fmla="*/ 786256 w 2630932"/>
              <a:gd name="connsiteY1" fmla="*/ 442 h 1739308"/>
              <a:gd name="connsiteX2" fmla="*/ 1406188 w 2630932"/>
              <a:gd name="connsiteY2" fmla="*/ 816824 h 1739308"/>
              <a:gd name="connsiteX3" fmla="*/ 1995879 w 2630932"/>
              <a:gd name="connsiteY3" fmla="*/ 1739036 h 1739308"/>
              <a:gd name="connsiteX4" fmla="*/ 2630932 w 2630932"/>
              <a:gd name="connsiteY4" fmla="*/ 726116 h 17393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0932" h="1739308">
                <a:moveTo>
                  <a:pt x="0" y="922653"/>
                </a:moveTo>
                <a:cubicBezTo>
                  <a:pt x="327607" y="469106"/>
                  <a:pt x="551891" y="18080"/>
                  <a:pt x="786256" y="442"/>
                </a:cubicBezTo>
                <a:cubicBezTo>
                  <a:pt x="1020621" y="-17196"/>
                  <a:pt x="1249944" y="496821"/>
                  <a:pt x="1406188" y="816824"/>
                </a:cubicBezTo>
                <a:cubicBezTo>
                  <a:pt x="1562432" y="1136827"/>
                  <a:pt x="1791755" y="1754154"/>
                  <a:pt x="1995879" y="1739036"/>
                </a:cubicBezTo>
                <a:cubicBezTo>
                  <a:pt x="2200003" y="1723918"/>
                  <a:pt x="2630932" y="726116"/>
                  <a:pt x="2630932" y="726116"/>
                </a:cubicBezTo>
              </a:path>
            </a:pathLst>
          </a:custGeom>
          <a:ln w="57150" cmpd="sng">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1" name="Picture 30"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451" y="5687282"/>
            <a:ext cx="1587527" cy="349256"/>
          </a:xfrm>
          <a:prstGeom prst="rect">
            <a:avLst/>
          </a:prstGeom>
        </p:spPr>
      </p:pic>
      <p:sp>
        <p:nvSpPr>
          <p:cNvPr id="32" name="TextBox 31"/>
          <p:cNvSpPr txBox="1"/>
          <p:nvPr/>
        </p:nvSpPr>
        <p:spPr>
          <a:xfrm>
            <a:off x="5557770" y="1653027"/>
            <a:ext cx="1228935" cy="369332"/>
          </a:xfrm>
          <a:prstGeom prst="rect">
            <a:avLst/>
          </a:prstGeom>
          <a:noFill/>
        </p:spPr>
        <p:txBody>
          <a:bodyPr wrap="none" rtlCol="0">
            <a:spAutoFit/>
          </a:bodyPr>
          <a:lstStyle/>
          <a:p>
            <a:r>
              <a:rPr lang="en-US" dirty="0" smtClean="0"/>
              <a:t>Impedance</a:t>
            </a:r>
            <a:endParaRPr lang="en-US" dirty="0"/>
          </a:p>
        </p:txBody>
      </p:sp>
      <p:pic>
        <p:nvPicPr>
          <p:cNvPr id="33" name="Picture 32"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768" y="3363885"/>
            <a:ext cx="3851896" cy="1026587"/>
          </a:xfrm>
          <a:prstGeom prst="rect">
            <a:avLst/>
          </a:prstGeom>
        </p:spPr>
      </p:pic>
      <p:pic>
        <p:nvPicPr>
          <p:cNvPr id="34" name="Picture 33"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9532" y="4711395"/>
            <a:ext cx="3956877" cy="1196464"/>
          </a:xfrm>
          <a:prstGeom prst="rect">
            <a:avLst/>
          </a:prstGeom>
        </p:spPr>
      </p:pic>
      <p:pic>
        <p:nvPicPr>
          <p:cNvPr id="18" name="Picture 17"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55956" y="2195463"/>
            <a:ext cx="5363925" cy="388818"/>
          </a:xfrm>
          <a:prstGeom prst="rect">
            <a:avLst/>
          </a:prstGeom>
        </p:spPr>
      </p:pic>
      <p:sp>
        <p:nvSpPr>
          <p:cNvPr id="21" name="Rectangle 20"/>
          <p:cNvSpPr/>
          <p:nvPr/>
        </p:nvSpPr>
        <p:spPr>
          <a:xfrm>
            <a:off x="3422139" y="1578322"/>
            <a:ext cx="5632214" cy="1243818"/>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a:spLocks noChangeAspect="1"/>
          </p:cNvSpPr>
          <p:nvPr/>
        </p:nvSpPr>
        <p:spPr>
          <a:xfrm>
            <a:off x="696385" y="3061824"/>
            <a:ext cx="163183" cy="178923"/>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a:spLocks noChangeAspect="1"/>
          </p:cNvSpPr>
          <p:nvPr/>
        </p:nvSpPr>
        <p:spPr>
          <a:xfrm>
            <a:off x="2843840" y="3061829"/>
            <a:ext cx="163183" cy="178923"/>
          </a:xfrm>
          <a:prstGeom prst="ellipse">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381000" y="6248400"/>
            <a:ext cx="7890664" cy="381000"/>
          </a:xfrm>
          <a:prstGeom prst="rect">
            <a:avLst/>
          </a:prstGeom>
          <a:noFill/>
        </p:spPr>
        <p:txBody>
          <a:bodyPr wrap="square" rtlCol="0">
            <a:spAutoFit/>
          </a:bodyPr>
          <a:lstStyle/>
          <a:p>
            <a:r>
              <a:rPr lang="en-GB" dirty="0" smtClean="0"/>
              <a:t>The real (resistive) part dissipates energy, the imaginary part creates instabilities </a:t>
            </a:r>
            <a:endParaRPr lang="en-GB" dirty="0"/>
          </a:p>
        </p:txBody>
      </p:sp>
    </p:spTree>
    <p:extLst>
      <p:ext uri="{BB962C8B-B14F-4D97-AF65-F5344CB8AC3E}">
        <p14:creationId xmlns:p14="http://schemas.microsoft.com/office/powerpoint/2010/main" val="157666445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78814"/>
          </a:xfrm>
        </p:spPr>
        <p:txBody>
          <a:bodyPr>
            <a:normAutofit/>
          </a:bodyPr>
          <a:lstStyle/>
          <a:p>
            <a:r>
              <a:rPr lang="en-US" sz="3600" dirty="0" smtClean="0"/>
              <a:t>Consequences of impedances</a:t>
            </a:r>
            <a:endParaRPr lang="en-US" sz="3600" dirty="0"/>
          </a:p>
        </p:txBody>
      </p:sp>
      <p:sp>
        <p:nvSpPr>
          <p:cNvPr id="5" name="Slide Number Placeholder 4"/>
          <p:cNvSpPr>
            <a:spLocks noGrp="1"/>
          </p:cNvSpPr>
          <p:nvPr>
            <p:ph type="sldNum" sz="quarter" idx="4294967295"/>
          </p:nvPr>
        </p:nvSpPr>
        <p:spPr>
          <a:xfrm>
            <a:off x="6553200" y="6356350"/>
            <a:ext cx="2133600" cy="365125"/>
          </a:xfrm>
        </p:spPr>
        <p:txBody>
          <a:bodyPr/>
          <a:lstStyle/>
          <a:p>
            <a:fld id="{104C05CA-C610-434C-84A8-9067194698D2}" type="slidenum">
              <a:rPr lang="en-US" smtClean="0">
                <a:solidFill>
                  <a:prstClr val="black">
                    <a:tint val="75000"/>
                  </a:prstClr>
                </a:solidFill>
              </a:rPr>
              <a:pPr/>
              <a:t>96</a:t>
            </a:fld>
            <a:endParaRPr lang="en-US">
              <a:solidFill>
                <a:prstClr val="black">
                  <a:tint val="75000"/>
                </a:prstClr>
              </a:solidFill>
            </a:endParaRPr>
          </a:p>
        </p:txBody>
      </p:sp>
      <p:sp>
        <p:nvSpPr>
          <p:cNvPr id="6" name="TextBox 5"/>
          <p:cNvSpPr txBox="1"/>
          <p:nvPr/>
        </p:nvSpPr>
        <p:spPr>
          <a:xfrm>
            <a:off x="457200" y="953452"/>
            <a:ext cx="7696200" cy="646331"/>
          </a:xfrm>
          <a:prstGeom prst="rect">
            <a:avLst/>
          </a:prstGeom>
          <a:noFill/>
        </p:spPr>
        <p:txBody>
          <a:bodyPr wrap="square" rtlCol="0">
            <a:spAutoFit/>
          </a:bodyPr>
          <a:lstStyle/>
          <a:p>
            <a:pPr defTabSz="457200"/>
            <a:r>
              <a:rPr lang="en-US" b="1" dirty="0" smtClean="0">
                <a:solidFill>
                  <a:srgbClr val="FF0000"/>
                </a:solidFill>
              </a:rPr>
              <a:t>Energy loss on pipes</a:t>
            </a:r>
            <a:r>
              <a:rPr lang="en-US" dirty="0" smtClean="0">
                <a:solidFill>
                  <a:prstClr val="black"/>
                </a:solidFill>
              </a:rPr>
              <a:t> </a:t>
            </a:r>
            <a:r>
              <a:rPr lang="en-US" dirty="0" smtClean="0">
                <a:solidFill>
                  <a:prstClr val="black"/>
                </a:solidFill>
                <a:sym typeface="Wingdings"/>
              </a:rPr>
              <a:t> </a:t>
            </a:r>
            <a:r>
              <a:rPr lang="en-US" dirty="0" smtClean="0">
                <a:solidFill>
                  <a:prstClr val="black"/>
                </a:solidFill>
              </a:rPr>
              <a:t>heating </a:t>
            </a:r>
            <a:r>
              <a:rPr lang="en-US" sz="1600" dirty="0" smtClean="0">
                <a:solidFill>
                  <a:prstClr val="black"/>
                </a:solidFill>
              </a:rPr>
              <a:t>(important in a superconducting accelerator)</a:t>
            </a:r>
          </a:p>
          <a:p>
            <a:pPr defTabSz="457200"/>
            <a:r>
              <a:rPr lang="en-US" b="1" dirty="0" smtClean="0">
                <a:solidFill>
                  <a:srgbClr val="FF0000"/>
                </a:solidFill>
              </a:rPr>
              <a:t>Tune shift</a:t>
            </a:r>
            <a:endParaRPr lang="en-US" b="1" dirty="0">
              <a:solidFill>
                <a:srgbClr val="FF0000"/>
              </a:solidFill>
            </a:endParaRPr>
          </a:p>
        </p:txBody>
      </p:sp>
      <p:grpSp>
        <p:nvGrpSpPr>
          <p:cNvPr id="7" name="Group 6"/>
          <p:cNvGrpSpPr/>
          <p:nvPr/>
        </p:nvGrpSpPr>
        <p:grpSpPr>
          <a:xfrm>
            <a:off x="304800" y="1599783"/>
            <a:ext cx="6608379" cy="2451058"/>
            <a:chOff x="872564" y="2340226"/>
            <a:chExt cx="7658847" cy="3520824"/>
          </a:xfrm>
        </p:grpSpPr>
        <p:grpSp>
          <p:nvGrpSpPr>
            <p:cNvPr id="14" name="Group 13"/>
            <p:cNvGrpSpPr/>
            <p:nvPr/>
          </p:nvGrpSpPr>
          <p:grpSpPr>
            <a:xfrm>
              <a:off x="872564" y="2340226"/>
              <a:ext cx="7658847" cy="3520824"/>
              <a:chOff x="812800" y="2340226"/>
              <a:chExt cx="7658847" cy="3520824"/>
            </a:xfrm>
          </p:grpSpPr>
          <p:pic>
            <p:nvPicPr>
              <p:cNvPr id="8" name="Picture 7"/>
              <p:cNvPicPr>
                <a:picLocks noChangeAspect="1"/>
              </p:cNvPicPr>
              <p:nvPr/>
            </p:nvPicPr>
            <p:blipFill rotWithShape="1">
              <a:blip r:embed="rId2"/>
              <a:srcRect r="8070" b="634"/>
              <a:stretch/>
            </p:blipFill>
            <p:spPr>
              <a:xfrm>
                <a:off x="812800" y="2340226"/>
                <a:ext cx="7658847" cy="3520824"/>
              </a:xfrm>
              <a:prstGeom prst="rect">
                <a:avLst/>
              </a:prstGeom>
            </p:spPr>
          </p:pic>
          <p:sp>
            <p:nvSpPr>
              <p:cNvPr id="9" name="Freeform 8"/>
              <p:cNvSpPr/>
              <p:nvPr/>
            </p:nvSpPr>
            <p:spPr>
              <a:xfrm>
                <a:off x="1225176" y="3797061"/>
                <a:ext cx="6524442" cy="1253935"/>
              </a:xfrm>
              <a:custGeom>
                <a:avLst/>
                <a:gdLst>
                  <a:gd name="connsiteX0" fmla="*/ 0 w 5707530"/>
                  <a:gd name="connsiteY0" fmla="*/ 12939 h 999057"/>
                  <a:gd name="connsiteX1" fmla="*/ 836706 w 5707530"/>
                  <a:gd name="connsiteY1" fmla="*/ 12939 h 999057"/>
                  <a:gd name="connsiteX2" fmla="*/ 1763059 w 5707530"/>
                  <a:gd name="connsiteY2" fmla="*/ 147410 h 999057"/>
                  <a:gd name="connsiteX3" fmla="*/ 2241177 w 5707530"/>
                  <a:gd name="connsiteY3" fmla="*/ 266939 h 999057"/>
                  <a:gd name="connsiteX4" fmla="*/ 3182471 w 5707530"/>
                  <a:gd name="connsiteY4" fmla="*/ 520939 h 999057"/>
                  <a:gd name="connsiteX5" fmla="*/ 4213412 w 5707530"/>
                  <a:gd name="connsiteY5" fmla="*/ 759998 h 999057"/>
                  <a:gd name="connsiteX6" fmla="*/ 5005295 w 5707530"/>
                  <a:gd name="connsiteY6" fmla="*/ 879527 h 999057"/>
                  <a:gd name="connsiteX7" fmla="*/ 5707530 w 5707530"/>
                  <a:gd name="connsiteY7" fmla="*/ 999057 h 999057"/>
                  <a:gd name="connsiteX0" fmla="*/ 0 w 5967165"/>
                  <a:gd name="connsiteY0" fmla="*/ 12939 h 975787"/>
                  <a:gd name="connsiteX1" fmla="*/ 836706 w 5967165"/>
                  <a:gd name="connsiteY1" fmla="*/ 12939 h 975787"/>
                  <a:gd name="connsiteX2" fmla="*/ 1763059 w 5967165"/>
                  <a:gd name="connsiteY2" fmla="*/ 147410 h 975787"/>
                  <a:gd name="connsiteX3" fmla="*/ 2241177 w 5967165"/>
                  <a:gd name="connsiteY3" fmla="*/ 266939 h 975787"/>
                  <a:gd name="connsiteX4" fmla="*/ 3182471 w 5967165"/>
                  <a:gd name="connsiteY4" fmla="*/ 520939 h 975787"/>
                  <a:gd name="connsiteX5" fmla="*/ 4213412 w 5967165"/>
                  <a:gd name="connsiteY5" fmla="*/ 759998 h 975787"/>
                  <a:gd name="connsiteX6" fmla="*/ 5005295 w 5967165"/>
                  <a:gd name="connsiteY6" fmla="*/ 879527 h 975787"/>
                  <a:gd name="connsiteX7" fmla="*/ 5967165 w 5967165"/>
                  <a:gd name="connsiteY7" fmla="*/ 975787 h 975787"/>
                  <a:gd name="connsiteX0" fmla="*/ 0 w 5967165"/>
                  <a:gd name="connsiteY0" fmla="*/ 12939 h 976253"/>
                  <a:gd name="connsiteX1" fmla="*/ 836706 w 5967165"/>
                  <a:gd name="connsiteY1" fmla="*/ 12939 h 976253"/>
                  <a:gd name="connsiteX2" fmla="*/ 1763059 w 5967165"/>
                  <a:gd name="connsiteY2" fmla="*/ 147410 h 976253"/>
                  <a:gd name="connsiteX3" fmla="*/ 2241177 w 5967165"/>
                  <a:gd name="connsiteY3" fmla="*/ 266939 h 976253"/>
                  <a:gd name="connsiteX4" fmla="*/ 3182471 w 5967165"/>
                  <a:gd name="connsiteY4" fmla="*/ 520939 h 976253"/>
                  <a:gd name="connsiteX5" fmla="*/ 4213412 w 5967165"/>
                  <a:gd name="connsiteY5" fmla="*/ 759998 h 976253"/>
                  <a:gd name="connsiteX6" fmla="*/ 5005295 w 5967165"/>
                  <a:gd name="connsiteY6" fmla="*/ 879527 h 976253"/>
                  <a:gd name="connsiteX7" fmla="*/ 5967165 w 5967165"/>
                  <a:gd name="connsiteY7" fmla="*/ 975787 h 976253"/>
                  <a:gd name="connsiteX0" fmla="*/ 0 w 5967165"/>
                  <a:gd name="connsiteY0" fmla="*/ 12939 h 976471"/>
                  <a:gd name="connsiteX1" fmla="*/ 836706 w 5967165"/>
                  <a:gd name="connsiteY1" fmla="*/ 12939 h 976471"/>
                  <a:gd name="connsiteX2" fmla="*/ 1763059 w 5967165"/>
                  <a:gd name="connsiteY2" fmla="*/ 147410 h 976471"/>
                  <a:gd name="connsiteX3" fmla="*/ 2241177 w 5967165"/>
                  <a:gd name="connsiteY3" fmla="*/ 266939 h 976471"/>
                  <a:gd name="connsiteX4" fmla="*/ 3182471 w 5967165"/>
                  <a:gd name="connsiteY4" fmla="*/ 520939 h 976471"/>
                  <a:gd name="connsiteX5" fmla="*/ 4213412 w 5967165"/>
                  <a:gd name="connsiteY5" fmla="*/ 759998 h 976471"/>
                  <a:gd name="connsiteX6" fmla="*/ 4991631 w 5967165"/>
                  <a:gd name="connsiteY6" fmla="*/ 902797 h 976471"/>
                  <a:gd name="connsiteX7" fmla="*/ 5967165 w 5967165"/>
                  <a:gd name="connsiteY7" fmla="*/ 975787 h 976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67165" h="976471">
                    <a:moveTo>
                      <a:pt x="0" y="12939"/>
                    </a:moveTo>
                    <a:cubicBezTo>
                      <a:pt x="271431" y="1733"/>
                      <a:pt x="542863" y="-9473"/>
                      <a:pt x="836706" y="12939"/>
                    </a:cubicBezTo>
                    <a:cubicBezTo>
                      <a:pt x="1130549" y="35351"/>
                      <a:pt x="1528981" y="105077"/>
                      <a:pt x="1763059" y="147410"/>
                    </a:cubicBezTo>
                    <a:cubicBezTo>
                      <a:pt x="1997138" y="189743"/>
                      <a:pt x="2241177" y="266939"/>
                      <a:pt x="2241177" y="266939"/>
                    </a:cubicBezTo>
                    <a:cubicBezTo>
                      <a:pt x="2477746" y="329194"/>
                      <a:pt x="2853765" y="438762"/>
                      <a:pt x="3182471" y="520939"/>
                    </a:cubicBezTo>
                    <a:cubicBezTo>
                      <a:pt x="3511177" y="603116"/>
                      <a:pt x="3911885" y="696355"/>
                      <a:pt x="4213412" y="759998"/>
                    </a:cubicBezTo>
                    <a:cubicBezTo>
                      <a:pt x="4514939" y="823641"/>
                      <a:pt x="4699339" y="866832"/>
                      <a:pt x="4991631" y="902797"/>
                    </a:cubicBezTo>
                    <a:cubicBezTo>
                      <a:pt x="5283923" y="938762"/>
                      <a:pt x="5562912" y="982482"/>
                      <a:pt x="5967165" y="975787"/>
                    </a:cubicBezTo>
                  </a:path>
                </a:pathLst>
              </a:custGeom>
              <a:ln>
                <a:solidFill>
                  <a:srgbClr val="FF0000"/>
                </a:solidFill>
                <a:prstDash val="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457200"/>
                <a:endParaRPr lang="en-US">
                  <a:solidFill>
                    <a:prstClr val="black"/>
                  </a:solidFill>
                </a:endParaRPr>
              </a:p>
            </p:txBody>
          </p:sp>
          <p:sp>
            <p:nvSpPr>
              <p:cNvPr id="11" name="Freeform 10"/>
              <p:cNvSpPr/>
              <p:nvPr/>
            </p:nvSpPr>
            <p:spPr>
              <a:xfrm>
                <a:off x="1186329" y="3800051"/>
                <a:ext cx="4655672" cy="1279949"/>
              </a:xfrm>
              <a:custGeom>
                <a:avLst/>
                <a:gdLst>
                  <a:gd name="connsiteX0" fmla="*/ 0 w 5707530"/>
                  <a:gd name="connsiteY0" fmla="*/ 12939 h 999057"/>
                  <a:gd name="connsiteX1" fmla="*/ 836706 w 5707530"/>
                  <a:gd name="connsiteY1" fmla="*/ 12939 h 999057"/>
                  <a:gd name="connsiteX2" fmla="*/ 1763059 w 5707530"/>
                  <a:gd name="connsiteY2" fmla="*/ 147410 h 999057"/>
                  <a:gd name="connsiteX3" fmla="*/ 2241177 w 5707530"/>
                  <a:gd name="connsiteY3" fmla="*/ 266939 h 999057"/>
                  <a:gd name="connsiteX4" fmla="*/ 3182471 w 5707530"/>
                  <a:gd name="connsiteY4" fmla="*/ 520939 h 999057"/>
                  <a:gd name="connsiteX5" fmla="*/ 4213412 w 5707530"/>
                  <a:gd name="connsiteY5" fmla="*/ 759998 h 999057"/>
                  <a:gd name="connsiteX6" fmla="*/ 5005295 w 5707530"/>
                  <a:gd name="connsiteY6" fmla="*/ 879527 h 999057"/>
                  <a:gd name="connsiteX7" fmla="*/ 5707530 w 5707530"/>
                  <a:gd name="connsiteY7" fmla="*/ 999057 h 999057"/>
                  <a:gd name="connsiteX0" fmla="*/ 0 w 7292955"/>
                  <a:gd name="connsiteY0" fmla="*/ 12939 h 1060983"/>
                  <a:gd name="connsiteX1" fmla="*/ 836706 w 7292955"/>
                  <a:gd name="connsiteY1" fmla="*/ 12939 h 1060983"/>
                  <a:gd name="connsiteX2" fmla="*/ 1763059 w 7292955"/>
                  <a:gd name="connsiteY2" fmla="*/ 147410 h 1060983"/>
                  <a:gd name="connsiteX3" fmla="*/ 2241177 w 7292955"/>
                  <a:gd name="connsiteY3" fmla="*/ 266939 h 1060983"/>
                  <a:gd name="connsiteX4" fmla="*/ 3182471 w 7292955"/>
                  <a:gd name="connsiteY4" fmla="*/ 520939 h 1060983"/>
                  <a:gd name="connsiteX5" fmla="*/ 4213412 w 7292955"/>
                  <a:gd name="connsiteY5" fmla="*/ 759998 h 1060983"/>
                  <a:gd name="connsiteX6" fmla="*/ 5005295 w 7292955"/>
                  <a:gd name="connsiteY6" fmla="*/ 879527 h 1060983"/>
                  <a:gd name="connsiteX7" fmla="*/ 7292955 w 7292955"/>
                  <a:gd name="connsiteY7" fmla="*/ 1060983 h 1060983"/>
                  <a:gd name="connsiteX0" fmla="*/ 0 w 7292955"/>
                  <a:gd name="connsiteY0" fmla="*/ 12939 h 1060983"/>
                  <a:gd name="connsiteX1" fmla="*/ 836706 w 7292955"/>
                  <a:gd name="connsiteY1" fmla="*/ 12939 h 1060983"/>
                  <a:gd name="connsiteX2" fmla="*/ 1763059 w 7292955"/>
                  <a:gd name="connsiteY2" fmla="*/ 147410 h 1060983"/>
                  <a:gd name="connsiteX3" fmla="*/ 2241177 w 7292955"/>
                  <a:gd name="connsiteY3" fmla="*/ 266939 h 1060983"/>
                  <a:gd name="connsiteX4" fmla="*/ 3182471 w 7292955"/>
                  <a:gd name="connsiteY4" fmla="*/ 520939 h 1060983"/>
                  <a:gd name="connsiteX5" fmla="*/ 4213412 w 7292955"/>
                  <a:gd name="connsiteY5" fmla="*/ 759998 h 1060983"/>
                  <a:gd name="connsiteX6" fmla="*/ 5581813 w 7292955"/>
                  <a:gd name="connsiteY6" fmla="*/ 966223 h 1060983"/>
                  <a:gd name="connsiteX7" fmla="*/ 7292955 w 7292955"/>
                  <a:gd name="connsiteY7" fmla="*/ 1060983 h 1060983"/>
                  <a:gd name="connsiteX0" fmla="*/ 0 w 7485127"/>
                  <a:gd name="connsiteY0" fmla="*/ 12939 h 1060983"/>
                  <a:gd name="connsiteX1" fmla="*/ 836706 w 7485127"/>
                  <a:gd name="connsiteY1" fmla="*/ 12939 h 1060983"/>
                  <a:gd name="connsiteX2" fmla="*/ 1763059 w 7485127"/>
                  <a:gd name="connsiteY2" fmla="*/ 147410 h 1060983"/>
                  <a:gd name="connsiteX3" fmla="*/ 2241177 w 7485127"/>
                  <a:gd name="connsiteY3" fmla="*/ 266939 h 1060983"/>
                  <a:gd name="connsiteX4" fmla="*/ 3182471 w 7485127"/>
                  <a:gd name="connsiteY4" fmla="*/ 520939 h 1060983"/>
                  <a:gd name="connsiteX5" fmla="*/ 4213412 w 7485127"/>
                  <a:gd name="connsiteY5" fmla="*/ 759998 h 1060983"/>
                  <a:gd name="connsiteX6" fmla="*/ 5581813 w 7485127"/>
                  <a:gd name="connsiteY6" fmla="*/ 966223 h 1060983"/>
                  <a:gd name="connsiteX7" fmla="*/ 7485127 w 7485127"/>
                  <a:gd name="connsiteY7" fmla="*/ 1060983 h 1060983"/>
                  <a:gd name="connsiteX0" fmla="*/ 0 w 7485127"/>
                  <a:gd name="connsiteY0" fmla="*/ 12939 h 1060983"/>
                  <a:gd name="connsiteX1" fmla="*/ 836706 w 7485127"/>
                  <a:gd name="connsiteY1" fmla="*/ 12939 h 1060983"/>
                  <a:gd name="connsiteX2" fmla="*/ 1763059 w 7485127"/>
                  <a:gd name="connsiteY2" fmla="*/ 147410 h 1060983"/>
                  <a:gd name="connsiteX3" fmla="*/ 2241177 w 7485127"/>
                  <a:gd name="connsiteY3" fmla="*/ 266939 h 1060983"/>
                  <a:gd name="connsiteX4" fmla="*/ 3182471 w 7485127"/>
                  <a:gd name="connsiteY4" fmla="*/ 520939 h 1060983"/>
                  <a:gd name="connsiteX5" fmla="*/ 4213412 w 7485127"/>
                  <a:gd name="connsiteY5" fmla="*/ 759998 h 1060983"/>
                  <a:gd name="connsiteX6" fmla="*/ 5485726 w 7485127"/>
                  <a:gd name="connsiteY6" fmla="*/ 941454 h 1060983"/>
                  <a:gd name="connsiteX7" fmla="*/ 7485127 w 7485127"/>
                  <a:gd name="connsiteY7" fmla="*/ 1060983 h 1060983"/>
                  <a:gd name="connsiteX0" fmla="*/ 0 w 7485127"/>
                  <a:gd name="connsiteY0" fmla="*/ 12939 h 1060983"/>
                  <a:gd name="connsiteX1" fmla="*/ 836706 w 7485127"/>
                  <a:gd name="connsiteY1" fmla="*/ 12939 h 1060983"/>
                  <a:gd name="connsiteX2" fmla="*/ 1763059 w 7485127"/>
                  <a:gd name="connsiteY2" fmla="*/ 147410 h 1060983"/>
                  <a:gd name="connsiteX3" fmla="*/ 2241177 w 7485127"/>
                  <a:gd name="connsiteY3" fmla="*/ 266939 h 1060983"/>
                  <a:gd name="connsiteX4" fmla="*/ 3182471 w 7485127"/>
                  <a:gd name="connsiteY4" fmla="*/ 520939 h 1060983"/>
                  <a:gd name="connsiteX5" fmla="*/ 4213412 w 7485127"/>
                  <a:gd name="connsiteY5" fmla="*/ 759998 h 1060983"/>
                  <a:gd name="connsiteX6" fmla="*/ 5485726 w 7485127"/>
                  <a:gd name="connsiteY6" fmla="*/ 941454 h 1060983"/>
                  <a:gd name="connsiteX7" fmla="*/ 7485127 w 7485127"/>
                  <a:gd name="connsiteY7" fmla="*/ 1060983 h 1060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85127" h="1060983">
                    <a:moveTo>
                      <a:pt x="0" y="12939"/>
                    </a:moveTo>
                    <a:cubicBezTo>
                      <a:pt x="271431" y="1733"/>
                      <a:pt x="542863" y="-9473"/>
                      <a:pt x="836706" y="12939"/>
                    </a:cubicBezTo>
                    <a:cubicBezTo>
                      <a:pt x="1130549" y="35351"/>
                      <a:pt x="1528981" y="105077"/>
                      <a:pt x="1763059" y="147410"/>
                    </a:cubicBezTo>
                    <a:cubicBezTo>
                      <a:pt x="1997138" y="189743"/>
                      <a:pt x="2241177" y="266939"/>
                      <a:pt x="2241177" y="266939"/>
                    </a:cubicBezTo>
                    <a:cubicBezTo>
                      <a:pt x="2477746" y="329194"/>
                      <a:pt x="2853765" y="438762"/>
                      <a:pt x="3182471" y="520939"/>
                    </a:cubicBezTo>
                    <a:cubicBezTo>
                      <a:pt x="3511177" y="603116"/>
                      <a:pt x="3829536" y="689912"/>
                      <a:pt x="4213412" y="759998"/>
                    </a:cubicBezTo>
                    <a:cubicBezTo>
                      <a:pt x="4597288" y="830084"/>
                      <a:pt x="4796310" y="866519"/>
                      <a:pt x="5485726" y="941454"/>
                    </a:cubicBezTo>
                    <a:cubicBezTo>
                      <a:pt x="6175142" y="1016389"/>
                      <a:pt x="7258519" y="1021139"/>
                      <a:pt x="7485127" y="1060983"/>
                    </a:cubicBezTo>
                  </a:path>
                </a:pathLst>
              </a:custGeom>
              <a:ln>
                <a:solidFill>
                  <a:srgbClr val="0000FF"/>
                </a:solidFill>
                <a:prstDash val="dash"/>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457200"/>
                <a:endParaRPr lang="en-US">
                  <a:solidFill>
                    <a:prstClr val="black"/>
                  </a:solidFill>
                </a:endParaRPr>
              </a:p>
            </p:txBody>
          </p:sp>
          <p:sp>
            <p:nvSpPr>
              <p:cNvPr id="12" name="TextBox 11"/>
              <p:cNvSpPr txBox="1"/>
              <p:nvPr/>
            </p:nvSpPr>
            <p:spPr>
              <a:xfrm rot="1707014">
                <a:off x="2549160" y="4090768"/>
                <a:ext cx="993193" cy="307777"/>
              </a:xfrm>
              <a:prstGeom prst="rect">
                <a:avLst/>
              </a:prstGeom>
              <a:noFill/>
            </p:spPr>
            <p:txBody>
              <a:bodyPr wrap="none" rtlCol="0">
                <a:spAutoFit/>
              </a:bodyPr>
              <a:lstStyle/>
              <a:p>
                <a:pPr defTabSz="457200"/>
                <a:r>
                  <a:rPr lang="en-US" sz="1400" dirty="0" smtClean="0">
                    <a:solidFill>
                      <a:srgbClr val="0000FF"/>
                    </a:solidFill>
                  </a:rPr>
                  <a:t>long bunch</a:t>
                </a:r>
                <a:endParaRPr lang="en-US" sz="1400" dirty="0">
                  <a:solidFill>
                    <a:srgbClr val="0000FF"/>
                  </a:solidFill>
                </a:endParaRPr>
              </a:p>
            </p:txBody>
          </p:sp>
          <p:sp>
            <p:nvSpPr>
              <p:cNvPr id="13" name="TextBox 12"/>
              <p:cNvSpPr txBox="1"/>
              <p:nvPr/>
            </p:nvSpPr>
            <p:spPr>
              <a:xfrm rot="837681">
                <a:off x="2599948" y="3646162"/>
                <a:ext cx="1060431" cy="307777"/>
              </a:xfrm>
              <a:prstGeom prst="rect">
                <a:avLst/>
              </a:prstGeom>
              <a:noFill/>
            </p:spPr>
            <p:txBody>
              <a:bodyPr wrap="none" rtlCol="0">
                <a:spAutoFit/>
              </a:bodyPr>
              <a:lstStyle/>
              <a:p>
                <a:pPr defTabSz="457200"/>
                <a:r>
                  <a:rPr lang="en-US" sz="1400" dirty="0" smtClean="0">
                    <a:solidFill>
                      <a:srgbClr val="FF0000"/>
                    </a:solidFill>
                  </a:rPr>
                  <a:t>short bunch</a:t>
                </a:r>
                <a:endParaRPr lang="en-US" sz="1400" dirty="0">
                  <a:solidFill>
                    <a:srgbClr val="FF0000"/>
                  </a:solidFill>
                </a:endParaRPr>
              </a:p>
            </p:txBody>
          </p:sp>
        </p:grpSp>
        <p:sp>
          <p:nvSpPr>
            <p:cNvPr id="15" name="TextBox 14"/>
            <p:cNvSpPr txBox="1"/>
            <p:nvPr/>
          </p:nvSpPr>
          <p:spPr>
            <a:xfrm>
              <a:off x="7333132" y="3037919"/>
              <a:ext cx="643176" cy="862106"/>
            </a:xfrm>
            <a:prstGeom prst="rect">
              <a:avLst/>
            </a:prstGeom>
            <a:noFill/>
          </p:spPr>
          <p:txBody>
            <a:bodyPr wrap="none" rtlCol="0">
              <a:spAutoFit/>
            </a:bodyPr>
            <a:lstStyle/>
            <a:p>
              <a:pPr defTabSz="457200"/>
              <a:r>
                <a:rPr lang="en-US" sz="1100" dirty="0" smtClean="0">
                  <a:solidFill>
                    <a:prstClr val="black"/>
                  </a:solidFill>
                </a:rPr>
                <a:t>Broad</a:t>
              </a:r>
            </a:p>
            <a:p>
              <a:pPr defTabSz="457200"/>
              <a:r>
                <a:rPr lang="en-US" sz="1100" dirty="0" smtClean="0">
                  <a:solidFill>
                    <a:prstClr val="black"/>
                  </a:solidFill>
                </a:rPr>
                <a:t>Band</a:t>
              </a:r>
            </a:p>
            <a:p>
              <a:pPr defTabSz="457200"/>
              <a:r>
                <a:rPr lang="en-US" sz="1100" dirty="0" smtClean="0">
                  <a:solidFill>
                    <a:prstClr val="black"/>
                  </a:solidFill>
                </a:rPr>
                <a:t>Model</a:t>
              </a:r>
              <a:endParaRPr lang="en-US" sz="1100" dirty="0">
                <a:solidFill>
                  <a:prstClr val="black"/>
                </a:solidFill>
              </a:endParaRPr>
            </a:p>
          </p:txBody>
        </p:sp>
        <p:cxnSp>
          <p:nvCxnSpPr>
            <p:cNvPr id="17" name="Straight Arrow Connector 16"/>
            <p:cNvCxnSpPr/>
            <p:nvPr/>
          </p:nvCxnSpPr>
          <p:spPr>
            <a:xfrm flipH="1">
              <a:off x="6553200" y="3800051"/>
              <a:ext cx="779932" cy="753197"/>
            </a:xfrm>
            <a:prstGeom prst="straightConnector1">
              <a:avLst/>
            </a:prstGeom>
            <a:ln w="12700" cmpd="sng">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a:off x="6245833" y="3320297"/>
              <a:ext cx="389966" cy="753197"/>
            </a:xfrm>
            <a:prstGeom prst="straightConnector1">
              <a:avLst/>
            </a:prstGeom>
            <a:ln w="12700" cmpd="sng">
              <a:tailEnd type="arrow"/>
            </a:ln>
            <a:effectLst/>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129997" y="2799410"/>
              <a:ext cx="964578" cy="618948"/>
            </a:xfrm>
            <a:prstGeom prst="rect">
              <a:avLst/>
            </a:prstGeom>
            <a:noFill/>
          </p:spPr>
          <p:txBody>
            <a:bodyPr wrap="none" rtlCol="0">
              <a:spAutoFit/>
            </a:bodyPr>
            <a:lstStyle/>
            <a:p>
              <a:pPr defTabSz="457200"/>
              <a:r>
                <a:rPr lang="en-US" sz="1100" dirty="0" smtClean="0">
                  <a:solidFill>
                    <a:prstClr val="black"/>
                  </a:solidFill>
                </a:rPr>
                <a:t>narrow</a:t>
              </a:r>
            </a:p>
            <a:p>
              <a:pPr defTabSz="457200"/>
              <a:r>
                <a:rPr lang="en-US" sz="1100" dirty="0" smtClean="0">
                  <a:solidFill>
                    <a:prstClr val="black"/>
                  </a:solidFill>
                </a:rPr>
                <a:t>resonances</a:t>
              </a:r>
              <a:endParaRPr lang="en-US" sz="1100" dirty="0">
                <a:solidFill>
                  <a:prstClr val="black"/>
                </a:solidFill>
              </a:endParaRPr>
            </a:p>
          </p:txBody>
        </p:sp>
      </p:grpSp>
      <p:sp>
        <p:nvSpPr>
          <p:cNvPr id="10" name="TextBox 9"/>
          <p:cNvSpPr txBox="1"/>
          <p:nvPr/>
        </p:nvSpPr>
        <p:spPr>
          <a:xfrm>
            <a:off x="594731" y="4314479"/>
            <a:ext cx="3977269" cy="923330"/>
          </a:xfrm>
          <a:prstGeom prst="rect">
            <a:avLst/>
          </a:prstGeom>
          <a:noFill/>
        </p:spPr>
        <p:txBody>
          <a:bodyPr wrap="square" rtlCol="0">
            <a:spAutoFit/>
          </a:bodyPr>
          <a:lstStyle/>
          <a:p>
            <a:r>
              <a:rPr lang="en-GB" b="1" dirty="0" smtClean="0">
                <a:solidFill>
                  <a:srgbClr val="FF0000"/>
                </a:solidFill>
              </a:rPr>
              <a:t>Single bunch instabilities (head-tail)</a:t>
            </a:r>
          </a:p>
          <a:p>
            <a:endParaRPr lang="en-GB" b="1" dirty="0">
              <a:solidFill>
                <a:srgbClr val="FF0000"/>
              </a:solidFill>
            </a:endParaRPr>
          </a:p>
          <a:p>
            <a:r>
              <a:rPr lang="en-GB" b="1" dirty="0" err="1" smtClean="0">
                <a:solidFill>
                  <a:srgbClr val="FF0000"/>
                </a:solidFill>
              </a:rPr>
              <a:t>Multibunch</a:t>
            </a:r>
            <a:r>
              <a:rPr lang="en-GB" b="1" dirty="0" smtClean="0">
                <a:solidFill>
                  <a:srgbClr val="FF0000"/>
                </a:solidFill>
              </a:rPr>
              <a:t> instabilities </a:t>
            </a:r>
            <a:endParaRPr lang="en-GB" b="1" dirty="0">
              <a:solidFill>
                <a:srgbClr val="FF0000"/>
              </a:solidFill>
            </a:endParaRP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3400" y="185537"/>
            <a:ext cx="800100" cy="800100"/>
          </a:xfrm>
          <a:prstGeom prst="rect">
            <a:avLst/>
          </a:prstGeom>
        </p:spPr>
      </p:pic>
    </p:spTree>
    <p:extLst>
      <p:ext uri="{BB962C8B-B14F-4D97-AF65-F5344CB8AC3E}">
        <p14:creationId xmlns:p14="http://schemas.microsoft.com/office/powerpoint/2010/main" val="42019027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6553200" y="6356350"/>
            <a:ext cx="2133600" cy="365125"/>
          </a:xfrm>
        </p:spPr>
        <p:txBody>
          <a:bodyPr/>
          <a:lstStyle/>
          <a:p>
            <a:fld id="{104C05CA-C610-434C-84A8-9067194698D2}" type="slidenum">
              <a:rPr lang="en-US" smtClean="0">
                <a:solidFill>
                  <a:prstClr val="black">
                    <a:tint val="75000"/>
                  </a:prstClr>
                </a:solidFill>
              </a:rPr>
              <a:pPr/>
              <a:t>97</a:t>
            </a:fld>
            <a:endParaRPr lang="en-US">
              <a:solidFill>
                <a:prstClr val="black">
                  <a:tint val="75000"/>
                </a:prstClr>
              </a:solidFill>
            </a:endParaRPr>
          </a:p>
        </p:txBody>
      </p:sp>
      <p:sp>
        <p:nvSpPr>
          <p:cNvPr id="8" name="TextBox 7"/>
          <p:cNvSpPr txBox="1"/>
          <p:nvPr/>
        </p:nvSpPr>
        <p:spPr>
          <a:xfrm>
            <a:off x="381000" y="4343400"/>
            <a:ext cx="8382000" cy="2308324"/>
          </a:xfrm>
          <a:prstGeom prst="rect">
            <a:avLst/>
          </a:prstGeom>
          <a:noFill/>
        </p:spPr>
        <p:txBody>
          <a:bodyPr wrap="square" rtlCol="0">
            <a:spAutoFit/>
          </a:bodyPr>
          <a:lstStyle/>
          <a:p>
            <a:r>
              <a:rPr lang="en-GB" sz="1600" dirty="0" smtClean="0"/>
              <a:t>1</a:t>
            </a:r>
            <a:r>
              <a:rPr lang="en-GB" sz="1600" dirty="0" smtClean="0"/>
              <a:t>) Back to school: relativity, EM fields, magnets…</a:t>
            </a:r>
          </a:p>
          <a:p>
            <a:r>
              <a:rPr lang="en-GB" sz="1600" dirty="0" smtClean="0"/>
              <a:t>2) Hamiltonian and canonical variables </a:t>
            </a:r>
            <a:r>
              <a:rPr lang="en-GB" sz="1600" dirty="0" smtClean="0">
                <a:sym typeface="Wingdings" panose="05000000000000000000" pitchFamily="2" charset="2"/>
              </a:rPr>
              <a:t> equations of motion + invariants;</a:t>
            </a:r>
            <a:r>
              <a:rPr lang="en-GB" sz="1600" dirty="0">
                <a:sym typeface="Wingdings" panose="05000000000000000000" pitchFamily="2" charset="2"/>
              </a:rPr>
              <a:t> </a:t>
            </a:r>
            <a:r>
              <a:rPr lang="en-GB" sz="1600" dirty="0" smtClean="0">
                <a:sym typeface="Wingdings" panose="05000000000000000000" pitchFamily="2" charset="2"/>
              </a:rPr>
              <a:t>map-approach</a:t>
            </a:r>
            <a:br>
              <a:rPr lang="en-GB" sz="1600" dirty="0" smtClean="0">
                <a:sym typeface="Wingdings" panose="05000000000000000000" pitchFamily="2" charset="2"/>
              </a:rPr>
            </a:br>
            <a:r>
              <a:rPr lang="en-GB" sz="1600" dirty="0" smtClean="0">
                <a:sym typeface="Wingdings" panose="05000000000000000000" pitchFamily="2" charset="2"/>
              </a:rPr>
              <a:t>3) Single particle in various magnetic elements…action as invariant</a:t>
            </a:r>
            <a:br>
              <a:rPr lang="en-GB" sz="1600" dirty="0" smtClean="0">
                <a:sym typeface="Wingdings" panose="05000000000000000000" pitchFamily="2" charset="2"/>
              </a:rPr>
            </a:br>
            <a:r>
              <a:rPr lang="en-GB" sz="1600" dirty="0" smtClean="0">
                <a:sym typeface="Wingdings" panose="05000000000000000000" pitchFamily="2" charset="2"/>
              </a:rPr>
              <a:t>4) multiple elements; circular accelerator</a:t>
            </a:r>
          </a:p>
          <a:p>
            <a:r>
              <a:rPr lang="en-GB" sz="1600" dirty="0" smtClean="0">
                <a:sym typeface="Wingdings" panose="05000000000000000000" pitchFamily="2" charset="2"/>
              </a:rPr>
              <a:t>5) Twiss parameters</a:t>
            </a:r>
          </a:p>
          <a:p>
            <a:r>
              <a:rPr lang="en-GB" sz="1600" dirty="0" smtClean="0">
                <a:sym typeface="Wingdings" panose="05000000000000000000" pitchFamily="2" charset="2"/>
              </a:rPr>
              <a:t>6) Finally a beam: emittance and emittance preservation</a:t>
            </a:r>
          </a:p>
          <a:p>
            <a:r>
              <a:rPr lang="en-GB" sz="1600" dirty="0" smtClean="0">
                <a:sym typeface="Wingdings" panose="05000000000000000000" pitchFamily="2" charset="2"/>
              </a:rPr>
              <a:t>7) A taste of non-</a:t>
            </a:r>
            <a:r>
              <a:rPr lang="en-GB" sz="1600" dirty="0" err="1" smtClean="0">
                <a:sym typeface="Wingdings" panose="05000000000000000000" pitchFamily="2" charset="2"/>
              </a:rPr>
              <a:t>linearities</a:t>
            </a:r>
            <a:endParaRPr lang="en-GB" sz="1600" dirty="0" smtClean="0">
              <a:sym typeface="Wingdings" panose="05000000000000000000" pitchFamily="2" charset="2"/>
            </a:endParaRPr>
          </a:p>
          <a:p>
            <a:r>
              <a:rPr lang="en-GB" sz="1600" dirty="0" smtClean="0">
                <a:sym typeface="Wingdings" panose="05000000000000000000" pitchFamily="2" charset="2"/>
              </a:rPr>
              <a:t>8) Linear imperfections (and some corrections)</a:t>
            </a:r>
          </a:p>
          <a:p>
            <a:r>
              <a:rPr lang="en-GB" sz="1600" dirty="0" smtClean="0">
                <a:sym typeface="Wingdings" panose="05000000000000000000" pitchFamily="2" charset="2"/>
              </a:rPr>
              <a:t>9) Collective effects</a:t>
            </a:r>
            <a:endParaRPr lang="en-GB" sz="1600"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0401" y="152400"/>
            <a:ext cx="5486400" cy="4197096"/>
          </a:xfrm>
          <a:prstGeom prst="rect">
            <a:avLst/>
          </a:prstGeom>
        </p:spPr>
      </p:pic>
      <p:sp>
        <p:nvSpPr>
          <p:cNvPr id="3" name="TextBox 2"/>
          <p:cNvSpPr txBox="1"/>
          <p:nvPr/>
        </p:nvSpPr>
        <p:spPr>
          <a:xfrm>
            <a:off x="431802" y="2971800"/>
            <a:ext cx="2667000" cy="584775"/>
          </a:xfrm>
          <a:prstGeom prst="rect">
            <a:avLst/>
          </a:prstGeom>
          <a:noFill/>
        </p:spPr>
        <p:txBody>
          <a:bodyPr wrap="square" rtlCol="0">
            <a:spAutoFit/>
          </a:bodyPr>
          <a:lstStyle/>
          <a:p>
            <a:r>
              <a:rPr lang="en-GB" sz="3200" dirty="0" smtClean="0"/>
              <a:t>Summary</a:t>
            </a:r>
            <a:endParaRPr lang="en-GB" sz="3200" dirty="0"/>
          </a:p>
        </p:txBody>
      </p:sp>
    </p:spTree>
    <p:extLst>
      <p:ext uri="{BB962C8B-B14F-4D97-AF65-F5344CB8AC3E}">
        <p14:creationId xmlns:p14="http://schemas.microsoft.com/office/powerpoint/2010/main" val="77544724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685800"/>
            <a:ext cx="3479800" cy="3479800"/>
          </a:xfrm>
          <a:prstGeom prst="rect">
            <a:avLst/>
          </a:prstGeom>
        </p:spPr>
      </p:pic>
      <p:sp>
        <p:nvSpPr>
          <p:cNvPr id="4" name="TextBox 3"/>
          <p:cNvSpPr txBox="1"/>
          <p:nvPr/>
        </p:nvSpPr>
        <p:spPr>
          <a:xfrm>
            <a:off x="685800" y="4572000"/>
            <a:ext cx="6629400" cy="1200329"/>
          </a:xfrm>
          <a:prstGeom prst="rect">
            <a:avLst/>
          </a:prstGeom>
          <a:noFill/>
        </p:spPr>
        <p:txBody>
          <a:bodyPr wrap="square" rtlCol="0">
            <a:spAutoFit/>
          </a:bodyPr>
          <a:lstStyle/>
          <a:p>
            <a:r>
              <a:rPr lang="en-GB" dirty="0" smtClean="0"/>
              <a:t>Recommended reading:</a:t>
            </a:r>
          </a:p>
          <a:p>
            <a:pPr marL="285750" indent="-285750">
              <a:buFont typeface="Arial" panose="020B0604020202020204" pitchFamily="34" charset="0"/>
              <a:buChar char="•"/>
            </a:pPr>
            <a:r>
              <a:rPr lang="en-GB" dirty="0" smtClean="0"/>
              <a:t>A. Wolski, Beam Dynamics in high energy particle accelerators,</a:t>
            </a:r>
            <a:br>
              <a:rPr lang="en-GB" dirty="0" smtClean="0"/>
            </a:br>
            <a:r>
              <a:rPr lang="en-GB" dirty="0" smtClean="0"/>
              <a:t>Imperial College Press, ISBN 978-1-78326-277-9</a:t>
            </a:r>
          </a:p>
          <a:p>
            <a:pPr marL="285750" indent="-285750">
              <a:buFont typeface="Arial" panose="020B0604020202020204" pitchFamily="34" charset="0"/>
              <a:buChar char="•"/>
            </a:pPr>
            <a:r>
              <a:rPr lang="en-GB" dirty="0" smtClean="0"/>
              <a:t>CAS proceedings and references </a:t>
            </a:r>
            <a:r>
              <a:rPr lang="en-GB" dirty="0" smtClean="0"/>
              <a:t>therein</a:t>
            </a:r>
            <a:endParaRPr lang="en-GB" dirty="0"/>
          </a:p>
        </p:txBody>
      </p:sp>
    </p:spTree>
    <p:extLst>
      <p:ext uri="{BB962C8B-B14F-4D97-AF65-F5344CB8AC3E}">
        <p14:creationId xmlns:p14="http://schemas.microsoft.com/office/powerpoint/2010/main" val="14274546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9050" cap="flat" cmpd="sng" algn="ctr">
          <a:solidFill>
            <a:srgbClr val="33CC33"/>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600" b="1" i="1" u="none" strike="noStrike" cap="none" normalizeH="0" baseline="0">
            <a:ln>
              <a:noFill/>
            </a:ln>
            <a:solidFill>
              <a:schemeClr val="tx1"/>
            </a:solidFill>
            <a:effectLst/>
            <a:latin typeface="Times New Roman" pitchFamily="-105" charset="0"/>
          </a:defRPr>
        </a:defPPr>
      </a:lstStyle>
    </a:spDef>
    <a:lnDef>
      <a:spPr bwMode="auto">
        <a:xfrm>
          <a:off x="0" y="0"/>
          <a:ext cx="1" cy="1"/>
        </a:xfrm>
        <a:custGeom>
          <a:avLst/>
          <a:gdLst/>
          <a:ahLst/>
          <a:cxnLst/>
          <a:rect l="0" t="0" r="0" b="0"/>
          <a:pathLst/>
        </a:custGeom>
        <a:noFill/>
        <a:ln w="19050" cap="flat" cmpd="sng" algn="ctr">
          <a:solidFill>
            <a:srgbClr val="33CC33"/>
          </a:solid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1600" b="1" i="1" u="none" strike="noStrike" cap="none" normalizeH="0" baseline="0">
            <a:ln>
              <a:noFill/>
            </a:ln>
            <a:solidFill>
              <a:schemeClr val="tx1"/>
            </a:solidFill>
            <a:effectLst/>
            <a:latin typeface="Times New Roman" pitchFamily="-105"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arclab.potx" id="{C1A3C7CE-2D9B-49F1-888C-39EDD889F26A}" vid="{81DC1F27-88A2-4415-A251-87766527D274}"/>
    </a:ext>
  </a:extLst>
</a:theme>
</file>

<file path=ppt/theme/theme5.xml><?xml version="1.0" encoding="utf-8"?>
<a:theme xmlns:a="http://schemas.openxmlformats.org/drawingml/2006/main" name="mytalk_instrumentation">
  <a:themeElements>
    <a:clrScheme name="mytalk_instrumentation 6">
      <a:dk1>
        <a:srgbClr val="000000"/>
      </a:dk1>
      <a:lt1>
        <a:srgbClr val="FFFFFF"/>
      </a:lt1>
      <a:dk2>
        <a:srgbClr val="000000"/>
      </a:dk2>
      <a:lt2>
        <a:srgbClr val="C0C0C0"/>
      </a:lt2>
      <a:accent1>
        <a:srgbClr val="CBCBCB"/>
      </a:accent1>
      <a:accent2>
        <a:srgbClr val="EAEAEA"/>
      </a:accent2>
      <a:accent3>
        <a:srgbClr val="FFFFFF"/>
      </a:accent3>
      <a:accent4>
        <a:srgbClr val="000000"/>
      </a:accent4>
      <a:accent5>
        <a:srgbClr val="E2E2E2"/>
      </a:accent5>
      <a:accent6>
        <a:srgbClr val="D4D4D4"/>
      </a:accent6>
      <a:hlink>
        <a:srgbClr val="4D4D4D"/>
      </a:hlink>
      <a:folHlink>
        <a:srgbClr val="868686"/>
      </a:folHlink>
    </a:clrScheme>
    <a:fontScheme name="mytalk_instrum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20000"/>
          </a:spcBef>
          <a:spcAft>
            <a:spcPct val="0"/>
          </a:spcAft>
          <a:buClrTx/>
          <a:buSzTx/>
          <a:buFontTx/>
          <a:buChar char="•"/>
          <a:tabLst/>
          <a:defRPr kumimoji="1" lang="en-GB"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90000"/>
          </a:lnSpc>
          <a:spcBef>
            <a:spcPct val="20000"/>
          </a:spcBef>
          <a:spcAft>
            <a:spcPct val="0"/>
          </a:spcAft>
          <a:buClrTx/>
          <a:buSzTx/>
          <a:buFontTx/>
          <a:buChar char="•"/>
          <a:tabLst/>
          <a:defRPr kumimoji="1" lang="en-GB"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ytalk_instrumentation 1">
        <a:dk1>
          <a:srgbClr val="220011"/>
        </a:dk1>
        <a:lt1>
          <a:srgbClr val="FFFFCC"/>
        </a:lt1>
        <a:dk2>
          <a:srgbClr val="660033"/>
        </a:dk2>
        <a:lt2>
          <a:srgbClr val="FFCC00"/>
        </a:lt2>
        <a:accent1>
          <a:srgbClr val="CC0099"/>
        </a:accent1>
        <a:accent2>
          <a:srgbClr val="56002B"/>
        </a:accent2>
        <a:accent3>
          <a:srgbClr val="B8AAAD"/>
        </a:accent3>
        <a:accent4>
          <a:srgbClr val="DADAAE"/>
        </a:accent4>
        <a:accent5>
          <a:srgbClr val="E2AACA"/>
        </a:accent5>
        <a:accent6>
          <a:srgbClr val="4D0026"/>
        </a:accent6>
        <a:hlink>
          <a:srgbClr val="9C004E"/>
        </a:hlink>
        <a:folHlink>
          <a:srgbClr val="FF6600"/>
        </a:folHlink>
      </a:clrScheme>
      <a:clrMap bg1="dk2" tx1="lt1" bg2="dk1" tx2="lt2" accent1="accent1" accent2="accent2" accent3="accent3" accent4="accent4" accent5="accent5" accent6="accent6" hlink="hlink" folHlink="folHlink"/>
    </a:extraClrScheme>
    <a:extraClrScheme>
      <a:clrScheme name="mytalk_instrumentation 2">
        <a:dk1>
          <a:srgbClr val="000F1E"/>
        </a:dk1>
        <a:lt1>
          <a:srgbClr val="FFFFFF"/>
        </a:lt1>
        <a:dk2>
          <a:srgbClr val="003366"/>
        </a:dk2>
        <a:lt2>
          <a:srgbClr val="33CCCC"/>
        </a:lt2>
        <a:accent1>
          <a:srgbClr val="006699"/>
        </a:accent1>
        <a:accent2>
          <a:srgbClr val="003366"/>
        </a:accent2>
        <a:accent3>
          <a:srgbClr val="AAADB8"/>
        </a:accent3>
        <a:accent4>
          <a:srgbClr val="DADADA"/>
        </a:accent4>
        <a:accent5>
          <a:srgbClr val="AAB8CA"/>
        </a:accent5>
        <a:accent6>
          <a:srgbClr val="002D5C"/>
        </a:accent6>
        <a:hlink>
          <a:srgbClr val="0099CC"/>
        </a:hlink>
        <a:folHlink>
          <a:srgbClr val="009999"/>
        </a:folHlink>
      </a:clrScheme>
      <a:clrMap bg1="dk2" tx1="lt1" bg2="dk1" tx2="lt2" accent1="accent1" accent2="accent2" accent3="accent3" accent4="accent4" accent5="accent5" accent6="accent6" hlink="hlink" folHlink="folHlink"/>
    </a:extraClrScheme>
    <a:extraClrScheme>
      <a:clrScheme name="mytalk_instrumentation 3">
        <a:dk1>
          <a:srgbClr val="002F2E"/>
        </a:dk1>
        <a:lt1>
          <a:srgbClr val="FFFFFF"/>
        </a:lt1>
        <a:dk2>
          <a:srgbClr val="008080"/>
        </a:dk2>
        <a:lt2>
          <a:srgbClr val="66FFCC"/>
        </a:lt2>
        <a:accent1>
          <a:srgbClr val="0099CC"/>
        </a:accent1>
        <a:accent2>
          <a:srgbClr val="005250"/>
        </a:accent2>
        <a:accent3>
          <a:srgbClr val="AAC0C0"/>
        </a:accent3>
        <a:accent4>
          <a:srgbClr val="DADADA"/>
        </a:accent4>
        <a:accent5>
          <a:srgbClr val="AACAE2"/>
        </a:accent5>
        <a:accent6>
          <a:srgbClr val="004948"/>
        </a:accent6>
        <a:hlink>
          <a:srgbClr val="00CC99"/>
        </a:hlink>
        <a:folHlink>
          <a:srgbClr val="009999"/>
        </a:folHlink>
      </a:clrScheme>
      <a:clrMap bg1="dk2" tx1="lt1" bg2="dk1" tx2="lt2" accent1="accent1" accent2="accent2" accent3="accent3" accent4="accent4" accent5="accent5" accent6="accent6" hlink="hlink" folHlink="folHlink"/>
    </a:extraClrScheme>
    <a:extraClrScheme>
      <a:clrScheme name="mytalk_instrumentation 4">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clrMap bg1="dk2" tx1="lt1" bg2="dk1" tx2="lt2" accent1="accent1" accent2="accent2" accent3="accent3" accent4="accent4" accent5="accent5" accent6="accent6" hlink="hlink" folHlink="folHlink"/>
    </a:extraClrScheme>
    <a:extraClrScheme>
      <a:clrScheme name="mytalk_instrumentation 5">
        <a:dk1>
          <a:srgbClr val="663300"/>
        </a:dk1>
        <a:lt1>
          <a:srgbClr val="FFFFFF"/>
        </a:lt1>
        <a:dk2>
          <a:srgbClr val="000000"/>
        </a:dk2>
        <a:lt2>
          <a:srgbClr val="FFFF99"/>
        </a:lt2>
        <a:accent1>
          <a:srgbClr val="FFCC66"/>
        </a:accent1>
        <a:accent2>
          <a:srgbClr val="FFFFCC"/>
        </a:accent2>
        <a:accent3>
          <a:srgbClr val="FFFFFF"/>
        </a:accent3>
        <a:accent4>
          <a:srgbClr val="562A00"/>
        </a:accent4>
        <a:accent5>
          <a:srgbClr val="FFE2B8"/>
        </a:accent5>
        <a:accent6>
          <a:srgbClr val="E7E7B9"/>
        </a:accent6>
        <a:hlink>
          <a:srgbClr val="FFCC00"/>
        </a:hlink>
        <a:folHlink>
          <a:srgbClr val="FF7C80"/>
        </a:folHlink>
      </a:clrScheme>
      <a:clrMap bg1="lt1" tx1="dk1" bg2="lt2" tx2="dk2" accent1="accent1" accent2="accent2" accent3="accent3" accent4="accent4" accent5="accent5" accent6="accent6" hlink="hlink" folHlink="folHlink"/>
    </a:extraClrScheme>
    <a:extraClrScheme>
      <a:clrScheme name="mytalk_instrumentation 6">
        <a:dk1>
          <a:srgbClr val="000000"/>
        </a:dk1>
        <a:lt1>
          <a:srgbClr val="FFFFFF"/>
        </a:lt1>
        <a:dk2>
          <a:srgbClr val="000000"/>
        </a:dk2>
        <a:lt2>
          <a:srgbClr val="C0C0C0"/>
        </a:lt2>
        <a:accent1>
          <a:srgbClr val="CBCBCB"/>
        </a:accent1>
        <a:accent2>
          <a:srgbClr val="EAEAEA"/>
        </a:accent2>
        <a:accent3>
          <a:srgbClr val="FFFFFF"/>
        </a:accent3>
        <a:accent4>
          <a:srgbClr val="000000"/>
        </a:accent4>
        <a:accent5>
          <a:srgbClr val="E2E2E2"/>
        </a:accent5>
        <a:accent6>
          <a:srgbClr val="D4D4D4"/>
        </a:accent6>
        <a:hlink>
          <a:srgbClr val="4D4D4D"/>
        </a:hlink>
        <a:folHlink>
          <a:srgbClr val="86868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arclab.potx" id="{C1A3C7CE-2D9B-49F1-888C-39EDD889F26A}" vid="{81DC1F27-88A2-4415-A251-87766527D274}"/>
    </a:ext>
  </a:extLst>
</a:theme>
</file>

<file path=ppt/theme/theme7.xml><?xml version="1.0" encoding="utf-8"?>
<a:theme xmlns:a="http://schemas.openxmlformats.org/drawingml/2006/main" name="3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arclab.potx" id="{C1A3C7CE-2D9B-49F1-888C-39EDD889F26A}" vid="{81DC1F27-88A2-4415-A251-87766527D274}"/>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23646</TotalTime>
  <Words>3091</Words>
  <Application>Microsoft Office PowerPoint</Application>
  <PresentationFormat>On-screen Show (4:3)</PresentationFormat>
  <Paragraphs>740</Paragraphs>
  <Slides>98</Slides>
  <Notes>5</Notes>
  <HiddenSlides>0</HiddenSlides>
  <MMClips>0</MMClips>
  <ScaleCrop>false</ScaleCrop>
  <HeadingPairs>
    <vt:vector size="8" baseType="variant">
      <vt:variant>
        <vt:lpstr>Fonts Used</vt:lpstr>
      </vt:variant>
      <vt:variant>
        <vt:i4>12</vt:i4>
      </vt:variant>
      <vt:variant>
        <vt:lpstr>Theme</vt:lpstr>
      </vt:variant>
      <vt:variant>
        <vt:i4>7</vt:i4>
      </vt:variant>
      <vt:variant>
        <vt:lpstr>Embedded OLE Servers</vt:lpstr>
      </vt:variant>
      <vt:variant>
        <vt:i4>4</vt:i4>
      </vt:variant>
      <vt:variant>
        <vt:lpstr>Slide Titles</vt:lpstr>
      </vt:variant>
      <vt:variant>
        <vt:i4>98</vt:i4>
      </vt:variant>
    </vt:vector>
  </HeadingPairs>
  <TitlesOfParts>
    <vt:vector size="121" baseType="lpstr">
      <vt:lpstr>Malgun Gothic</vt:lpstr>
      <vt:lpstr>ＭＳ Ｐゴシック</vt:lpstr>
      <vt:lpstr>ＭＳ Ｐゴシック</vt:lpstr>
      <vt:lpstr>Arial</vt:lpstr>
      <vt:lpstr>Calibri</vt:lpstr>
      <vt:lpstr>Cambria Math</vt:lpstr>
      <vt:lpstr>Comic Sans MS</vt:lpstr>
      <vt:lpstr>Helvetica Neue Light</vt:lpstr>
      <vt:lpstr>Open Sans Semibold</vt:lpstr>
      <vt:lpstr>Symbol</vt:lpstr>
      <vt:lpstr>Times New Roman</vt:lpstr>
      <vt:lpstr>Wingdings</vt:lpstr>
      <vt:lpstr>Office Theme</vt:lpstr>
      <vt:lpstr>Default Design</vt:lpstr>
      <vt:lpstr>6_Office Theme</vt:lpstr>
      <vt:lpstr>1_Tema di Office</vt:lpstr>
      <vt:lpstr>mytalk_instrumentation</vt:lpstr>
      <vt:lpstr>2_Tema di Office</vt:lpstr>
      <vt:lpstr>3_Tema di Office</vt:lpstr>
      <vt:lpstr>Equation</vt:lpstr>
      <vt:lpstr>Photo Editor Photo</vt:lpstr>
      <vt:lpstr>Worksheet</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Orbit Acquisition</vt:lpstr>
      <vt:lpstr>Orbit Correction (Operator Panel)</vt:lpstr>
      <vt:lpstr>Orbit Correction (Detail)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Momentum compaction factor</vt:lpstr>
      <vt:lpstr>PowerPoint Presentation</vt:lpstr>
      <vt:lpstr>Finally: a beam</vt:lpstr>
      <vt:lpstr>Gaussian beam profile in x and p</vt:lpstr>
      <vt:lpstr>Liouville’s Theorem (1/2)</vt:lpstr>
      <vt:lpstr>Liouville’s Theorem (2/2)</vt:lpstr>
      <vt:lpstr>RMS emittance</vt:lpstr>
      <vt:lpstr>Importance of RMS emittance</vt:lpstr>
      <vt:lpstr>Remarks</vt:lpstr>
      <vt:lpstr>More on beam emittance</vt:lpstr>
      <vt:lpstr>What do we normally measure from the phase-space ellipse?</vt:lpstr>
      <vt:lpstr>Phase space mapping</vt:lpstr>
      <vt:lpstr>Phase space evolution</vt:lpstr>
      <vt:lpstr>A first taste of non-linearities (1/6)</vt:lpstr>
      <vt:lpstr>A first taste of non-linearities (2/6)</vt:lpstr>
      <vt:lpstr>A first taste of non-linearities (3/6)</vt:lpstr>
      <vt:lpstr>A first taste of non-linearities (4/6)</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Interaction of beam with vacuum chamber</vt:lpstr>
      <vt:lpstr>Bunch in a conducting pipe with sudden change</vt:lpstr>
      <vt:lpstr>All together</vt:lpstr>
      <vt:lpstr>PowerPoint Presentation</vt:lpstr>
      <vt:lpstr>Impedance</vt:lpstr>
      <vt:lpstr>Consequences of impedances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roger bailey</dc:creator>
  <cp:lastModifiedBy>Hermann Schmickler</cp:lastModifiedBy>
  <cp:revision>1165</cp:revision>
  <cp:lastPrinted>2017-08-31T11:33:31Z</cp:lastPrinted>
  <dcterms:created xsi:type="dcterms:W3CDTF">2009-09-22T11:39:58Z</dcterms:created>
  <dcterms:modified xsi:type="dcterms:W3CDTF">2018-02-12T15:53:08Z</dcterms:modified>
</cp:coreProperties>
</file>