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67" r:id="rId5"/>
    <p:sldId id="268" r:id="rId6"/>
    <p:sldId id="279" r:id="rId7"/>
    <p:sldId id="276" r:id="rId8"/>
    <p:sldId id="259" r:id="rId9"/>
    <p:sldId id="275" r:id="rId10"/>
    <p:sldId id="260" r:id="rId11"/>
    <p:sldId id="293" r:id="rId12"/>
    <p:sldId id="278" r:id="rId13"/>
    <p:sldId id="274" r:id="rId14"/>
    <p:sldId id="269" r:id="rId15"/>
    <p:sldId id="261" r:id="rId16"/>
    <p:sldId id="280" r:id="rId17"/>
    <p:sldId id="290" r:id="rId18"/>
    <p:sldId id="270" r:id="rId19"/>
    <p:sldId id="271" r:id="rId20"/>
    <p:sldId id="277" r:id="rId21"/>
    <p:sldId id="262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91" r:id="rId30"/>
    <p:sldId id="289" r:id="rId31"/>
    <p:sldId id="294" r:id="rId32"/>
    <p:sldId id="29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FF"/>
    <a:srgbClr val="0000FF"/>
    <a:srgbClr val="FB11DF"/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80" autoAdjust="0"/>
    <p:restoredTop sz="94653" autoAdjust="0"/>
  </p:normalViewPr>
  <p:slideViewPr>
    <p:cSldViewPr>
      <p:cViewPr>
        <p:scale>
          <a:sx n="104" d="100"/>
          <a:sy n="104" d="100"/>
        </p:scale>
        <p:origin x="-300" y="1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595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9F52E-889B-4BD3-B715-D4986D7EAD05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89ED2-004E-48CA-B522-2D550C48A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009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89ED2-004E-48CA-B522-2D550C48AB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89ED2-004E-48CA-B522-2D550C48AB6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319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078BF-53A9-4DD5-AEE0-C033B657FE6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67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3E78-1FCF-4F65-9C41-DACBFBA82338}" type="datetime1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096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ADFE-FC06-4CE3-BD71-E2248BE6BF02}" type="datetime1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16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021D-0C2B-4344-91F7-8A91D203DC14}" type="datetime1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22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70EBE-2BA9-4EDD-B071-BAFBA4F6D5FA}" type="datetime1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08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D859E-834E-4CF9-94A5-CCC7294C3C9F}" type="datetime1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04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B8D77-B252-4618-9423-FAB2A18E8F94}" type="datetime1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494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1E0FB-3844-4790-ACB3-612744CFBF1C}" type="datetime1">
              <a:rPr lang="en-US" smtClean="0"/>
              <a:t>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00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7D47-0824-4311-A3ED-3B559526F6C6}" type="datetime1">
              <a:rPr lang="en-US" smtClean="0"/>
              <a:t>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8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FB77-C18E-424B-9EB0-77E6F8BCD099}" type="datetime1">
              <a:rPr lang="en-US" smtClean="0"/>
              <a:t>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88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B934B-F44D-4628-BCC0-45F04C2FAA8E}" type="datetime1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82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1735-535B-41FB-85ED-1660505673E2}" type="datetime1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3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DCAC1-A3B5-4D0A-9D88-2969E52E5E2D}" type="datetime1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16ADC-AE83-4956-A5F7-42DC06B1E0C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8343"/>
            <a:ext cx="1368151" cy="50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28343"/>
            <a:ext cx="864096" cy="55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056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Injection and Extraction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Masamitsu</a:t>
            </a:r>
            <a:r>
              <a:rPr lang="en-US" dirty="0"/>
              <a:t> </a:t>
            </a:r>
            <a:r>
              <a:rPr lang="en-US" dirty="0" err="1" smtClean="0"/>
              <a:t>Aiba</a:t>
            </a:r>
            <a:r>
              <a:rPr lang="en-US" dirty="0" smtClean="0"/>
              <a:t>, PSI</a:t>
            </a:r>
          </a:p>
          <a:p>
            <a:r>
              <a:rPr lang="en-US" dirty="0" smtClean="0"/>
              <a:t>CERN Accelerator School</a:t>
            </a:r>
          </a:p>
          <a:p>
            <a:r>
              <a:rPr lang="en-US" dirty="0"/>
              <a:t>26.02.2018</a:t>
            </a:r>
          </a:p>
          <a:p>
            <a:r>
              <a:rPr lang="en-US" dirty="0" smtClean="0"/>
              <a:t>Zurich, Switzerland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1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 collider injection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266429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LHC injection [2]</a:t>
            </a:r>
          </a:p>
          <a:p>
            <a:pPr lvl="1"/>
            <a:r>
              <a:rPr lang="en-US" dirty="0" smtClean="0"/>
              <a:t>Injection system integrated into IR2/8 matching section</a:t>
            </a:r>
          </a:p>
          <a:p>
            <a:pPr lvl="1"/>
            <a:r>
              <a:rPr lang="en-US" dirty="0" err="1"/>
              <a:t>Lambertson</a:t>
            </a:r>
            <a:r>
              <a:rPr lang="en-US" dirty="0"/>
              <a:t> septum, 12 </a:t>
            </a:r>
            <a:r>
              <a:rPr lang="en-US" dirty="0" err="1"/>
              <a:t>mrad</a:t>
            </a:r>
            <a:r>
              <a:rPr lang="en-US" dirty="0"/>
              <a:t> hor. bend with 5 </a:t>
            </a:r>
            <a:r>
              <a:rPr lang="en-US" dirty="0" smtClean="0"/>
              <a:t>magnet</a:t>
            </a:r>
            <a:endParaRPr lang="en-US" dirty="0"/>
          </a:p>
          <a:p>
            <a:pPr lvl="1"/>
            <a:r>
              <a:rPr lang="en-US" dirty="0" smtClean="0"/>
              <a:t>Kickers, 0.85 </a:t>
            </a:r>
            <a:r>
              <a:rPr lang="en-US" dirty="0" err="1" smtClean="0"/>
              <a:t>mrad</a:t>
            </a:r>
            <a:r>
              <a:rPr lang="en-US" dirty="0" smtClean="0"/>
              <a:t> ver. </a:t>
            </a:r>
            <a:r>
              <a:rPr lang="en-US" dirty="0"/>
              <a:t>k</a:t>
            </a:r>
            <a:r>
              <a:rPr lang="en-US" dirty="0" smtClean="0"/>
              <a:t>ick with 4 modules, rise time &lt;~1 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s</a:t>
            </a:r>
            <a:endParaRPr lang="en-US" dirty="0" smtClean="0"/>
          </a:p>
          <a:p>
            <a:pPr lvl="1"/>
            <a:r>
              <a:rPr lang="en-US" dirty="0" smtClean="0"/>
              <a:t>Diagnostics: 5 screens (per beam), ICT, BPMs and BLMs</a:t>
            </a:r>
          </a:p>
          <a:p>
            <a:pPr lvl="1"/>
            <a:r>
              <a:rPr lang="en-US" dirty="0"/>
              <a:t>LHC full injection (two beams with &gt;2000 bunches per beam) takes about 20 </a:t>
            </a:r>
            <a:r>
              <a:rPr lang="en-US" dirty="0" smtClean="0"/>
              <a:t>min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861048"/>
            <a:ext cx="8389877" cy="209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-5400000">
            <a:off x="4826253" y="4040584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Injection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Kicker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-5400000">
            <a:off x="6192665" y="4040584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Injection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Septum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-5400000">
            <a:off x="2769432" y="4145007"/>
            <a:ext cx="926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Beam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Stopper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68144" y="5955249"/>
            <a:ext cx="2155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taken from [1]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87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 collider </a:t>
            </a:r>
            <a:r>
              <a:rPr lang="en-US" dirty="0" smtClean="0"/>
              <a:t>injection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 LHC filling pattern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984" y="2132856"/>
            <a:ext cx="597217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68144" y="5809506"/>
            <a:ext cx="2155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taken from [3]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75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 collider </a:t>
            </a:r>
            <a:r>
              <a:rPr lang="en-US" dirty="0" smtClean="0"/>
              <a:t>injection (3)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204482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Possible failure/error and protection</a:t>
            </a:r>
          </a:p>
          <a:p>
            <a:pPr lvl="1"/>
            <a:r>
              <a:rPr lang="en-US" dirty="0" smtClean="0"/>
              <a:t>Beam </a:t>
            </a:r>
            <a:r>
              <a:rPr lang="en-US" dirty="0"/>
              <a:t>stopper </a:t>
            </a:r>
            <a:r>
              <a:rPr lang="en-US" dirty="0" smtClean="0"/>
              <a:t>at a </a:t>
            </a:r>
            <a:r>
              <a:rPr lang="en-US" dirty="0" err="1" smtClean="0"/>
              <a:t>betatron</a:t>
            </a:r>
            <a:r>
              <a:rPr lang="en-US" dirty="0" smtClean="0"/>
              <a:t> phase advance of 90 </a:t>
            </a:r>
            <a:r>
              <a:rPr lang="en-US" dirty="0" err="1" smtClean="0"/>
              <a:t>deg</a:t>
            </a:r>
            <a:r>
              <a:rPr lang="en-US" dirty="0" smtClean="0"/>
              <a:t> from kicker, </a:t>
            </a:r>
            <a:r>
              <a:rPr lang="en-US" dirty="0"/>
              <a:t>absorbing miskicked </a:t>
            </a:r>
            <a:r>
              <a:rPr lang="en-US" dirty="0" smtClean="0"/>
              <a:t>beams</a:t>
            </a:r>
          </a:p>
          <a:p>
            <a:pPr lvl="1"/>
            <a:r>
              <a:rPr lang="en-US" dirty="0" smtClean="0"/>
              <a:t>Beam stopper is inserted only during the injection (connected to interlock system)</a:t>
            </a:r>
            <a:endParaRPr lang="en-US" dirty="0"/>
          </a:p>
          <a:p>
            <a:pPr lvl="1"/>
            <a:r>
              <a:rPr lang="en-US" dirty="0" smtClean="0"/>
              <a:t>Collimators </a:t>
            </a:r>
            <a:r>
              <a:rPr lang="en-US" dirty="0"/>
              <a:t>located at </a:t>
            </a:r>
            <a:r>
              <a:rPr lang="en-US" dirty="0" smtClean="0"/>
              <a:t>further downstream (n×180 +/-</a:t>
            </a:r>
            <a:r>
              <a:rPr lang="en-US" dirty="0"/>
              <a:t>20 </a:t>
            </a:r>
            <a:r>
              <a:rPr lang="en-US" dirty="0" err="1"/>
              <a:t>deg</a:t>
            </a:r>
            <a:r>
              <a:rPr lang="en-US" dirty="0"/>
              <a:t> from </a:t>
            </a:r>
            <a:r>
              <a:rPr lang="en-US" dirty="0" smtClean="0"/>
              <a:t>Beam stopper) </a:t>
            </a:r>
            <a:r>
              <a:rPr lang="en-US" dirty="0"/>
              <a:t>to </a:t>
            </a:r>
            <a:r>
              <a:rPr lang="en-US" dirty="0" smtClean="0"/>
              <a:t>cope with possible error in phase advance between the kicker and beam stopper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131881" y="3524090"/>
            <a:ext cx="532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Injection beam in phase space </a:t>
            </a:r>
            <a:r>
              <a:rPr lang="en-US" dirty="0">
                <a:solidFill>
                  <a:srgbClr val="00B050"/>
                </a:solidFill>
              </a:rPr>
              <a:t>(</a:t>
            </a:r>
            <a:r>
              <a:rPr lang="en-US" dirty="0" err="1" smtClean="0">
                <a:solidFill>
                  <a:srgbClr val="00B050"/>
                </a:solidFill>
              </a:rPr>
              <a:t>normalised</a:t>
            </a:r>
            <a:r>
              <a:rPr lang="en-US" dirty="0" smtClean="0">
                <a:solidFill>
                  <a:srgbClr val="00B050"/>
                </a:solidFill>
              </a:rPr>
              <a:t> coordinate)</a:t>
            </a:r>
            <a:endParaRPr lang="en-US" dirty="0">
              <a:solidFill>
                <a:srgbClr val="00B05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74963" y="3935718"/>
            <a:ext cx="5112568" cy="2309816"/>
            <a:chOff x="3203848" y="3930224"/>
            <a:chExt cx="5112568" cy="2309816"/>
          </a:xfrm>
        </p:grpSpPr>
        <p:sp>
          <p:nvSpPr>
            <p:cNvPr id="19" name="Oval 18"/>
            <p:cNvSpPr/>
            <p:nvPr/>
          </p:nvSpPr>
          <p:spPr>
            <a:xfrm>
              <a:off x="3725903" y="4381329"/>
              <a:ext cx="1512168" cy="15841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3293855" y="5173417"/>
              <a:ext cx="23762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4481347" y="4093297"/>
              <a:ext cx="640" cy="20882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4373335" y="5860409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03848" y="3930224"/>
              <a:ext cx="954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@Kicker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5895016" y="5176333"/>
              <a:ext cx="23762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7082508" y="4096213"/>
              <a:ext cx="640" cy="20882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5922568" y="4079801"/>
              <a:ext cx="549192" cy="216023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336661" y="3934797"/>
              <a:ext cx="979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@Beam </a:t>
              </a:r>
            </a:p>
            <a:p>
              <a:r>
                <a:rPr lang="en-US" dirty="0" smtClean="0">
                  <a:solidFill>
                    <a:schemeClr val="accent6"/>
                  </a:solidFill>
                </a:rPr>
                <a:t>Stopper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6327064" y="4384245"/>
              <a:ext cx="1512168" cy="15841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6228184" y="5074515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975136" y="5065405"/>
              <a:ext cx="216024" cy="21602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Up Arrow 37"/>
            <p:cNvSpPr/>
            <p:nvPr/>
          </p:nvSpPr>
          <p:spPr>
            <a:xfrm>
              <a:off x="4399213" y="5277414"/>
              <a:ext cx="172894" cy="582996"/>
            </a:xfrm>
            <a:prstGeom prst="up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4373335" y="5065405"/>
              <a:ext cx="216024" cy="21602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6300192" y="4040066"/>
            <a:ext cx="7499882" cy="2211513"/>
            <a:chOff x="8523372" y="4085295"/>
            <a:chExt cx="7499882" cy="2211513"/>
          </a:xfrm>
        </p:grpSpPr>
        <p:sp>
          <p:nvSpPr>
            <p:cNvPr id="63" name="TextBox 62"/>
            <p:cNvSpPr txBox="1"/>
            <p:nvPr/>
          </p:nvSpPr>
          <p:spPr>
            <a:xfrm>
              <a:off x="14194097" y="5881696"/>
              <a:ext cx="14819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@Collimator2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367180" y="5910195"/>
              <a:ext cx="14819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@Collimator1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11098156" y="5191319"/>
              <a:ext cx="23762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12285648" y="4111199"/>
              <a:ext cx="640" cy="20882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12902020" y="4136569"/>
              <a:ext cx="549192" cy="216023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11530204" y="4399231"/>
              <a:ext cx="1512168" cy="15841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12924928" y="5085184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12178276" y="5080391"/>
              <a:ext cx="216024" cy="21602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8523372" y="5193439"/>
              <a:ext cx="23762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9710864" y="4113319"/>
              <a:ext cx="640" cy="20882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8541232" y="4085295"/>
              <a:ext cx="549192" cy="216023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8955420" y="4401351"/>
              <a:ext cx="1512168" cy="15841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8938112" y="4725144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9603492" y="5082511"/>
              <a:ext cx="216024" cy="21602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819517" y="4136569"/>
              <a:ext cx="1307384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Phase error</a:t>
              </a:r>
            </a:p>
            <a:p>
              <a:r>
                <a:rPr lang="en-US" dirty="0" smtClean="0">
                  <a:solidFill>
                    <a:schemeClr val="accent6"/>
                  </a:solidFill>
                </a:rPr>
                <a:t>@Beam </a:t>
              </a:r>
            </a:p>
            <a:p>
              <a:r>
                <a:rPr lang="en-US" dirty="0" smtClean="0">
                  <a:solidFill>
                    <a:schemeClr val="accent6"/>
                  </a:solidFill>
                </a:rPr>
                <a:t>Stopper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8937835" y="5418513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12762296" y="4598603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>
              <a:off x="13646990" y="5191319"/>
              <a:ext cx="23762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14834482" y="4111199"/>
              <a:ext cx="640" cy="20882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13666216" y="4113858"/>
              <a:ext cx="549192" cy="216023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14079038" y="4399231"/>
              <a:ext cx="1512168" cy="15841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13984728" y="5063626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14727110" y="5080391"/>
              <a:ext cx="216024" cy="21602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69227E-6 L -0.62222 4.6922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1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-0.96476 0.0011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2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 collider injection (4)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9289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Emittance preservation [4]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(Remember the lecture by </a:t>
            </a:r>
            <a:r>
              <a:rPr lang="en-US" dirty="0"/>
              <a:t>H. </a:t>
            </a:r>
            <a:r>
              <a:rPr lang="en-US" dirty="0" err="1" smtClean="0"/>
              <a:t>Schmickler</a:t>
            </a:r>
            <a:r>
              <a:rPr lang="en-US" dirty="0" smtClean="0"/>
              <a:t> last Friday)</a:t>
            </a:r>
          </a:p>
          <a:p>
            <a:pPr lvl="1"/>
            <a:r>
              <a:rPr lang="en-US" dirty="0" smtClean="0"/>
              <a:t>Source of injection beam </a:t>
            </a:r>
            <a:r>
              <a:rPr lang="en-US" dirty="0" err="1" smtClean="0"/>
              <a:t>betatron</a:t>
            </a:r>
            <a:r>
              <a:rPr lang="en-US" dirty="0" smtClean="0"/>
              <a:t> oscillation</a:t>
            </a:r>
          </a:p>
          <a:p>
            <a:pPr lvl="2"/>
            <a:r>
              <a:rPr lang="en-US" dirty="0" smtClean="0"/>
              <a:t>Injection </a:t>
            </a:r>
            <a:r>
              <a:rPr lang="en-US" dirty="0"/>
              <a:t>beam angle and position </a:t>
            </a:r>
            <a:r>
              <a:rPr lang="en-US" dirty="0" smtClean="0"/>
              <a:t>offsets, constant over bunches</a:t>
            </a:r>
          </a:p>
          <a:p>
            <a:pPr lvl="2"/>
            <a:r>
              <a:rPr lang="en-US" dirty="0" smtClean="0"/>
              <a:t>Ripple in SPS extraction and LHC injection kicker pulse flat top, varying </a:t>
            </a:r>
            <a:r>
              <a:rPr lang="en-US" dirty="0" smtClean="0"/>
              <a:t>bunch by bunch</a:t>
            </a:r>
            <a:endParaRPr lang="en-US" dirty="0" smtClean="0"/>
          </a:p>
          <a:p>
            <a:pPr lvl="1"/>
            <a:r>
              <a:rPr lang="en-US" i="1" dirty="0" smtClean="0"/>
              <a:t>Transverse damper</a:t>
            </a:r>
            <a:r>
              <a:rPr lang="en-US" dirty="0" smtClean="0"/>
              <a:t>, 0.5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rad</a:t>
            </a:r>
            <a:r>
              <a:rPr lang="en-US" dirty="0"/>
              <a:t> kick at 450 </a:t>
            </a:r>
            <a:r>
              <a:rPr lang="en-US" dirty="0" smtClean="0"/>
              <a:t>GeV, </a:t>
            </a:r>
            <a:r>
              <a:rPr lang="en-US" dirty="0"/>
              <a:t>bunch-by-bunch </a:t>
            </a:r>
            <a:r>
              <a:rPr lang="en-US" dirty="0" smtClean="0"/>
              <a:t>capable with some limitation on the kick strength, is used to damp the injection beam oscillations</a:t>
            </a:r>
          </a:p>
          <a:p>
            <a:pPr lvl="1"/>
            <a:r>
              <a:rPr lang="en-US" dirty="0" smtClean="0"/>
              <a:t>Damping time (~4 </a:t>
            </a:r>
            <a:r>
              <a:rPr lang="en-US" dirty="0" err="1" smtClean="0"/>
              <a:t>ms</a:t>
            </a:r>
            <a:r>
              <a:rPr lang="en-US" dirty="0" smtClean="0"/>
              <a:t>) is not fully negligible relative to </a:t>
            </a:r>
            <a:r>
              <a:rPr lang="en-US" dirty="0" err="1" smtClean="0"/>
              <a:t>filamentation</a:t>
            </a:r>
            <a:r>
              <a:rPr lang="en-US" dirty="0" smtClean="0"/>
              <a:t> time (~67 </a:t>
            </a:r>
            <a:r>
              <a:rPr lang="en-US" dirty="0" err="1" smtClean="0"/>
              <a:t>ms</a:t>
            </a:r>
            <a:r>
              <a:rPr lang="en-US" dirty="0" smtClean="0"/>
              <a:t>). These numbers set the requirement on the SPS and LHC kickers to ±0.5%</a:t>
            </a:r>
            <a:r>
              <a:rPr lang="ja-JP" altLang="en-US" dirty="0"/>
              <a:t> </a:t>
            </a:r>
            <a:r>
              <a:rPr lang="en-US" altLang="ja-JP" dirty="0" smtClean="0"/>
              <a:t>to limit the emittance growth to &lt;2.5% specification</a:t>
            </a:r>
          </a:p>
          <a:p>
            <a:pPr lvl="1"/>
            <a:r>
              <a:rPr lang="en-US" dirty="0"/>
              <a:t>Quadrupolar mismatch can be controlled through injection </a:t>
            </a:r>
            <a:r>
              <a:rPr lang="en-US" dirty="0" smtClean="0"/>
              <a:t>beamline quad tunings</a:t>
            </a:r>
            <a:endParaRPr lang="en-US" altLang="ja-JP" dirty="0" smtClean="0"/>
          </a:p>
          <a:p>
            <a:pPr marL="457200" lvl="1" indent="0">
              <a:buNone/>
            </a:pPr>
            <a:endParaRPr lang="en-US" altLang="ja-JP" dirty="0" smtClean="0"/>
          </a:p>
          <a:p>
            <a:pPr lvl="1"/>
            <a:endParaRPr lang="en-US" dirty="0" smtClean="0"/>
          </a:p>
          <a:p>
            <a:pPr marL="1371600" lvl="3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13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907704" y="5337212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987824" y="4149080"/>
            <a:ext cx="0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114696" y="4911452"/>
            <a:ext cx="809232" cy="83438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23928" y="5373216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59832" y="4077072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w'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870296" y="5337212"/>
            <a:ext cx="23762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094432" y="4149080"/>
            <a:ext cx="0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030536" y="5373216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166440" y="4077072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w'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411760" y="4748004"/>
            <a:ext cx="1152128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-Right Arrow 24"/>
          <p:cNvSpPr/>
          <p:nvPr/>
        </p:nvSpPr>
        <p:spPr>
          <a:xfrm>
            <a:off x="2995824" y="5246916"/>
            <a:ext cx="576064" cy="180020"/>
          </a:xfrm>
          <a:prstGeom prst="left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475656" y="4149080"/>
            <a:ext cx="11210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Offset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measured</a:t>
            </a:r>
          </a:p>
          <a:p>
            <a:r>
              <a:rPr lang="en-US" dirty="0">
                <a:solidFill>
                  <a:srgbClr val="7030A0"/>
                </a:solidFill>
              </a:rPr>
              <a:t>b</a:t>
            </a:r>
            <a:r>
              <a:rPr lang="en-US" dirty="0" smtClean="0">
                <a:solidFill>
                  <a:srgbClr val="7030A0"/>
                </a:solidFill>
              </a:rPr>
              <a:t>y BPM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5706984" y="5428080"/>
            <a:ext cx="809232" cy="83438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518368" y="4761148"/>
            <a:ext cx="1152128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599526" y="4149080"/>
            <a:ext cx="1196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Correction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by damper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0" name="Down Arrow 29"/>
          <p:cNvSpPr/>
          <p:nvPr/>
        </p:nvSpPr>
        <p:spPr>
          <a:xfrm flipV="1">
            <a:off x="6044712" y="5724112"/>
            <a:ext cx="108012" cy="193164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114696" y="5939988"/>
            <a:ext cx="1576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Turn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cs typeface="Times New Roman" panose="02020603050405020304" pitchFamily="18" charset="0"/>
              </a:rPr>
              <a:t>@ BPM</a:t>
            </a:r>
            <a:endParaRPr lang="en-US" dirty="0" smtClean="0"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44208" y="5893096"/>
            <a:ext cx="211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Turn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n+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cs typeface="Times New Roman" panose="02020603050405020304" pitchFamily="18" charset="0"/>
              </a:rPr>
              <a:t> @ Damper</a:t>
            </a:r>
          </a:p>
        </p:txBody>
      </p:sp>
    </p:spTree>
    <p:extLst>
      <p:ext uri="{BB962C8B-B14F-4D97-AF65-F5344CB8AC3E}">
        <p14:creationId xmlns:p14="http://schemas.microsoft.com/office/powerpoint/2010/main" val="422056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 collider extraction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3"/>
          </a:xfrm>
        </p:spPr>
        <p:txBody>
          <a:bodyPr>
            <a:normAutofit fontScale="625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Extraction with </a:t>
            </a:r>
            <a:r>
              <a:rPr lang="en-US" dirty="0" err="1" smtClean="0"/>
              <a:t>Kicker+Septum</a:t>
            </a:r>
            <a:r>
              <a:rPr lang="en-US" dirty="0" smtClean="0"/>
              <a:t>+“Dilution kicker”</a:t>
            </a:r>
            <a:endParaRPr lang="en-US" dirty="0"/>
          </a:p>
          <a:p>
            <a:pPr lvl="1"/>
            <a:r>
              <a:rPr lang="en-US" dirty="0" smtClean="0"/>
              <a:t>Enormous energy stored in the beam, &gt;300 MJ at 7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It is </a:t>
            </a:r>
            <a:r>
              <a:rPr lang="en-US" dirty="0"/>
              <a:t>necessary to reduce the energy deposit </a:t>
            </a:r>
            <a:r>
              <a:rPr lang="en-US" dirty="0" smtClean="0"/>
              <a:t>density on the beam dump block, otherwise the beam dump is damaged</a:t>
            </a:r>
          </a:p>
          <a:p>
            <a:pPr lvl="1"/>
            <a:r>
              <a:rPr lang="en-US" dirty="0" smtClean="0"/>
              <a:t>Dilution kicker = a series of horizontal and vertical kickers, excited by sinusoidal wave with 90 </a:t>
            </a:r>
            <a:r>
              <a:rPr lang="en-US" dirty="0" err="1" smtClean="0"/>
              <a:t>deg</a:t>
            </a:r>
            <a:r>
              <a:rPr lang="en-US" dirty="0" smtClean="0"/>
              <a:t> phase difference in H and V (sin and cos) </a:t>
            </a:r>
          </a:p>
          <a:p>
            <a:pPr lvl="1"/>
            <a:endParaRPr lang="en-US" dirty="0" smtClean="0"/>
          </a:p>
        </p:txBody>
      </p:sp>
      <p:pic>
        <p:nvPicPr>
          <p:cNvPr id="1028" name="Picture 4" descr="C:\Users\aiba\AppData\Local\Microsoft\Windows\Temporary Internet Files\Content.IE5\CA4O5K79\airplane-clip-art-fre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4048" y="3870489"/>
            <a:ext cx="3168352" cy="121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aiba\AppData\Local\Microsoft\Windows\Temporary Internet Files\Content.IE5\74VUO6R5\150px-Baseball_catcher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645024"/>
            <a:ext cx="2160240" cy="211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aiba\AppData\Local\Microsoft\Windows\Temporary Internet Files\Content.IE5\CA4O5K79\clipart002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73016"/>
            <a:ext cx="842177" cy="218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1835696" y="3391886"/>
            <a:ext cx="2643021" cy="2363965"/>
            <a:chOff x="1426223" y="2481981"/>
            <a:chExt cx="2929753" cy="2363965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952" y="3251109"/>
              <a:ext cx="912800" cy="797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3521" y="3248003"/>
              <a:ext cx="936104" cy="818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952" y="2513457"/>
              <a:ext cx="912800" cy="797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3639" y="2481981"/>
              <a:ext cx="936104" cy="818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3639" y="4070824"/>
              <a:ext cx="864096" cy="755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2" y="4027610"/>
              <a:ext cx="936104" cy="818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2780" y="3279478"/>
              <a:ext cx="864096" cy="755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2" y="2513456"/>
              <a:ext cx="936104" cy="818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23" y="4027610"/>
              <a:ext cx="913528" cy="798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7" name="Picture 2" descr="C:\Users\aiba\AppData\Local\Microsoft\Windows\Temporary Internet Files\Content.IE5\CA4O5K79\clipart0021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58614"/>
            <a:ext cx="864096" cy="224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564" y="3425390"/>
            <a:ext cx="3981638" cy="238898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43" y="3175815"/>
            <a:ext cx="3960440" cy="298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603" y="3212976"/>
            <a:ext cx="3017948" cy="299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11960" y="6028186"/>
            <a:ext cx="356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GIF animation taken from Wikipedia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73370" y="6212852"/>
            <a:ext cx="2245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Figures taken from [1]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79754" y="4712914"/>
            <a:ext cx="929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 kicker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31882" y="3647863"/>
            <a:ext cx="964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 kicker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2997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 collider extraction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1"/>
            <a:ext cx="8363272" cy="190080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LHC beam extraction</a:t>
            </a:r>
          </a:p>
          <a:p>
            <a:pPr lvl="1"/>
            <a:r>
              <a:rPr lang="en-US" dirty="0" smtClean="0"/>
              <a:t>Extraction system is installed into IR6 for both Beam 1 and 2</a:t>
            </a:r>
          </a:p>
          <a:p>
            <a:pPr lvl="1"/>
            <a:r>
              <a:rPr lang="en-US" dirty="0" smtClean="0"/>
              <a:t>Kicker: 0.27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  <a:r>
              <a:rPr lang="en-US" dirty="0"/>
              <a:t>h</a:t>
            </a:r>
            <a:r>
              <a:rPr lang="en-US" dirty="0" smtClean="0"/>
              <a:t>or. </a:t>
            </a:r>
            <a:r>
              <a:rPr lang="en-US" dirty="0"/>
              <a:t>k</a:t>
            </a:r>
            <a:r>
              <a:rPr lang="en-US" dirty="0" smtClean="0"/>
              <a:t>ick with 15 modules, 3 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s</a:t>
            </a:r>
            <a:r>
              <a:rPr lang="en-US" dirty="0" smtClean="0"/>
              <a:t> rise time</a:t>
            </a:r>
          </a:p>
          <a:p>
            <a:pPr lvl="1"/>
            <a:r>
              <a:rPr lang="en-US" dirty="0" err="1" smtClean="0"/>
              <a:t>Lambertson</a:t>
            </a:r>
            <a:r>
              <a:rPr lang="en-US" dirty="0" smtClean="0"/>
              <a:t> septum: 2.4 </a:t>
            </a:r>
            <a:r>
              <a:rPr lang="en-US" dirty="0" err="1" smtClean="0"/>
              <a:t>mrad</a:t>
            </a:r>
            <a:r>
              <a:rPr lang="en-US" dirty="0" smtClean="0"/>
              <a:t> ver. Bend, 15 magnets</a:t>
            </a:r>
          </a:p>
          <a:p>
            <a:pPr lvl="1"/>
            <a:r>
              <a:rPr lang="en-US" dirty="0" smtClean="0"/>
              <a:t>Dilution kicker: ±0.14 </a:t>
            </a:r>
            <a:r>
              <a:rPr lang="en-US" dirty="0" err="1" smtClean="0"/>
              <a:t>mrad</a:t>
            </a:r>
            <a:r>
              <a:rPr lang="en-US" dirty="0" smtClean="0"/>
              <a:t> kicks in H/V</a:t>
            </a:r>
          </a:p>
          <a:p>
            <a:pPr lvl="1"/>
            <a:r>
              <a:rPr lang="en-US" dirty="0"/>
              <a:t>Beam dump assembly at 750 m from Septum (Contained in an inert gas filled vessel to avoid fire)</a:t>
            </a:r>
          </a:p>
          <a:p>
            <a:pPr lvl="1"/>
            <a:r>
              <a:rPr lang="en-US" dirty="0" smtClean="0"/>
              <a:t>Absorbers in front of septum and Q4 to protect these components in case of failure</a:t>
            </a:r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59658"/>
            <a:ext cx="7848872" cy="234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2427298" y="3536529"/>
            <a:ext cx="1131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Extraction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Kicker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4113539" y="3548343"/>
            <a:ext cx="1131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Extraction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Septum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7305401" y="3649668"/>
            <a:ext cx="1375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Beam dump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block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5259897" y="3599431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Dilution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kicker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5601053" y="3737930"/>
            <a:ext cx="1047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Absorber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3533011" y="3788166"/>
            <a:ext cx="1047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Absorber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69593" y="6309320"/>
            <a:ext cx="2155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taken from [1]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6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 collider </a:t>
            </a:r>
            <a:r>
              <a:rPr lang="en-US" dirty="0" smtClean="0"/>
              <a:t>extraction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Extraction system must be always ready</a:t>
            </a:r>
          </a:p>
          <a:p>
            <a:pPr lvl="1"/>
            <a:r>
              <a:rPr lang="en-US" dirty="0" smtClean="0"/>
              <a:t>During the acceleration, kickers and septa power supplies should follow the varying beam energy</a:t>
            </a:r>
          </a:p>
          <a:p>
            <a:r>
              <a:rPr lang="en-US" dirty="0" smtClean="0"/>
              <a:t>Fail-safe design</a:t>
            </a:r>
          </a:p>
          <a:p>
            <a:pPr lvl="1"/>
            <a:r>
              <a:rPr lang="en-US" dirty="0" smtClean="0"/>
              <a:t>Whenever </a:t>
            </a:r>
            <a:r>
              <a:rPr lang="en-US" dirty="0"/>
              <a:t>something wrong detected in the extraction system, the beam is </a:t>
            </a:r>
            <a:r>
              <a:rPr lang="en-US" dirty="0" smtClean="0"/>
              <a:t>extracted before </a:t>
            </a:r>
            <a:r>
              <a:rPr lang="en-US" dirty="0"/>
              <a:t>the situation gets </a:t>
            </a:r>
            <a:r>
              <a:rPr lang="en-US" dirty="0" smtClean="0"/>
              <a:t>worse</a:t>
            </a:r>
          </a:p>
          <a:p>
            <a:pPr lvl="1"/>
            <a:r>
              <a:rPr lang="en-US" dirty="0" smtClean="0"/>
              <a:t>RF system failure, magnet quench, etc. </a:t>
            </a:r>
            <a:r>
              <a:rPr lang="en-US" dirty="0" smtClean="0"/>
              <a:t>trigger </a:t>
            </a:r>
            <a:r>
              <a:rPr lang="en-US" dirty="0" smtClean="0"/>
              <a:t>immediately beam dump </a:t>
            </a:r>
          </a:p>
          <a:p>
            <a:pPr lvl="1"/>
            <a:r>
              <a:rPr lang="en-US" dirty="0" smtClean="0"/>
              <a:t>Asynchronous dump: when one of 15 kickers faultily triggered, all the others are immediately triggered</a:t>
            </a:r>
          </a:p>
          <a:p>
            <a:pPr lvl="1"/>
            <a:r>
              <a:rPr lang="en-US" dirty="0" smtClean="0"/>
              <a:t>Extraction can be accomplished with a missing kicker out of 15 kickers</a:t>
            </a:r>
            <a:endParaRPr lang="en-US" dirty="0"/>
          </a:p>
          <a:p>
            <a:r>
              <a:rPr lang="en-US" dirty="0"/>
              <a:t>H</a:t>
            </a:r>
            <a:r>
              <a:rPr lang="en-US" dirty="0" smtClean="0"/>
              <a:t>igh </a:t>
            </a:r>
            <a:r>
              <a:rPr lang="en-US" dirty="0"/>
              <a:t>reliability is </a:t>
            </a:r>
            <a:r>
              <a:rPr lang="en-US" dirty="0" smtClean="0"/>
              <a:t>ensured with</a:t>
            </a:r>
          </a:p>
          <a:p>
            <a:pPr lvl="1"/>
            <a:r>
              <a:rPr lang="en-US" dirty="0" smtClean="0"/>
              <a:t>Surveillance: checking the devices continuously</a:t>
            </a:r>
            <a:endParaRPr lang="en-US" dirty="0"/>
          </a:p>
          <a:p>
            <a:pPr lvl="1"/>
            <a:r>
              <a:rPr lang="en-US" dirty="0" smtClean="0"/>
              <a:t>Redundancy: important parts of the system are doubled</a:t>
            </a:r>
            <a:endParaRPr lang="en-US" dirty="0"/>
          </a:p>
          <a:p>
            <a:pPr lvl="1"/>
            <a:r>
              <a:rPr lang="en-US" dirty="0" smtClean="0"/>
              <a:t>Post checks: checking if the system worked properly after extraction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Diagnostics: about 3000 beam loss monitors are installed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64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 collider extraction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333"/>
            <a:ext cx="8229600" cy="4525963"/>
          </a:xfrm>
        </p:spPr>
        <p:txBody>
          <a:bodyPr/>
          <a:lstStyle/>
          <a:p>
            <a:r>
              <a:rPr lang="en-US" dirty="0" smtClean="0"/>
              <a:t>Asynchronous dump…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8" y="3284984"/>
            <a:ext cx="5660855" cy="2814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683568" y="3124690"/>
            <a:ext cx="7632848" cy="12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1528962" y="2488841"/>
            <a:ext cx="1312519" cy="648946"/>
            <a:chOff x="1888654" y="4941168"/>
            <a:chExt cx="1312519" cy="648946"/>
          </a:xfrm>
        </p:grpSpPr>
        <p:sp>
          <p:nvSpPr>
            <p:cNvPr id="10" name="Rectangle 9"/>
            <p:cNvSpPr/>
            <p:nvPr/>
          </p:nvSpPr>
          <p:spPr>
            <a:xfrm>
              <a:off x="188865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9659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9437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64076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0421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11919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78003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85737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08575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155454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93357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01057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33386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41120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630957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709284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48740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56440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73635" y="2488841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6402850" y="2476618"/>
            <a:ext cx="1303893" cy="657572"/>
            <a:chOff x="1888654" y="4941168"/>
            <a:chExt cx="1303893" cy="657572"/>
          </a:xfrm>
        </p:grpSpPr>
        <p:sp>
          <p:nvSpPr>
            <p:cNvPr id="34" name="Rectangle 33"/>
            <p:cNvSpPr/>
            <p:nvPr/>
          </p:nvSpPr>
          <p:spPr>
            <a:xfrm>
              <a:off x="188865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9659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19437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264076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0421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11919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771406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848747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077127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146828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924947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001946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325236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402577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630957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700658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478777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555776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8113990" y="3059668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683569" y="2267601"/>
            <a:ext cx="3213073" cy="9271"/>
          </a:xfrm>
          <a:prstGeom prst="line">
            <a:avLst/>
          </a:prstGeom>
          <a:ln w="63500" cmpd="dbl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5097080" y="2276872"/>
            <a:ext cx="3219336" cy="0"/>
          </a:xfrm>
          <a:prstGeom prst="line">
            <a:avLst/>
          </a:prstGeom>
          <a:ln w="63500" cmpd="dbl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772816" y="2517146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4683605" y="2267601"/>
            <a:ext cx="435528" cy="960"/>
          </a:xfrm>
          <a:prstGeom prst="line">
            <a:avLst/>
          </a:prstGeom>
          <a:ln w="63500" cmpd="dbl">
            <a:solidFill>
              <a:srgbClr val="92D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>
            <a:off x="2882204" y="2492022"/>
            <a:ext cx="1312519" cy="648946"/>
            <a:chOff x="1888654" y="4941168"/>
            <a:chExt cx="1312519" cy="648946"/>
          </a:xfrm>
        </p:grpSpPr>
        <p:sp>
          <p:nvSpPr>
            <p:cNvPr id="62" name="Rectangle 61"/>
            <p:cNvSpPr/>
            <p:nvPr/>
          </p:nvSpPr>
          <p:spPr>
            <a:xfrm>
              <a:off x="188865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9659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19437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264076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0421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11919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78003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85737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08575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155454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93357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01057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33386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41120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630957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709284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48740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56440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4238397" y="2491807"/>
            <a:ext cx="1312519" cy="648946"/>
            <a:chOff x="1888654" y="4941168"/>
            <a:chExt cx="1312519" cy="648946"/>
          </a:xfrm>
        </p:grpSpPr>
        <p:sp>
          <p:nvSpPr>
            <p:cNvPr id="84" name="Rectangle 83"/>
            <p:cNvSpPr/>
            <p:nvPr/>
          </p:nvSpPr>
          <p:spPr>
            <a:xfrm>
              <a:off x="188865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9659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219437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264076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0421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211919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78003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85737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08575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155454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93357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01057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33386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41120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630957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709284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48740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56440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601410" y="6099345"/>
            <a:ext cx="2155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taken from [1]</a:t>
            </a:r>
            <a:endParaRPr lang="en-US" dirty="0"/>
          </a:p>
        </p:txBody>
      </p:sp>
      <p:cxnSp>
        <p:nvCxnSpPr>
          <p:cNvPr id="56" name="Straight Connector 55"/>
          <p:cNvCxnSpPr/>
          <p:nvPr/>
        </p:nvCxnSpPr>
        <p:spPr>
          <a:xfrm flipH="1" flipV="1">
            <a:off x="3896642" y="2267601"/>
            <a:ext cx="798078" cy="863203"/>
          </a:xfrm>
          <a:prstGeom prst="line">
            <a:avLst/>
          </a:prstGeom>
          <a:ln w="63500" cmpd="dbl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49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5569204" y="5859131"/>
            <a:ext cx="816603" cy="1458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 collider </a:t>
            </a:r>
            <a:r>
              <a:rPr lang="en-US" dirty="0" smtClean="0"/>
              <a:t>extraction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29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Abort gap cleaning [5,6]</a:t>
            </a:r>
          </a:p>
          <a:p>
            <a:pPr lvl="1"/>
            <a:r>
              <a:rPr lang="en-US" dirty="0" smtClean="0"/>
              <a:t>Particles leaking from </a:t>
            </a:r>
            <a:r>
              <a:rPr lang="en-US" dirty="0" err="1" smtClean="0"/>
              <a:t>rf</a:t>
            </a:r>
            <a:r>
              <a:rPr lang="en-US" dirty="0" smtClean="0"/>
              <a:t> buckets drift into the abort gap</a:t>
            </a:r>
          </a:p>
          <a:p>
            <a:pPr lvl="1"/>
            <a:r>
              <a:rPr lang="en-US" dirty="0" smtClean="0"/>
              <a:t>These particles are not conducted into the extraction septum channel since they are deflected with the rising edge of the extraction kicker (similarly to asynchronous damp)</a:t>
            </a:r>
          </a:p>
          <a:p>
            <a:pPr lvl="1"/>
            <a:r>
              <a:rPr lang="en-US" dirty="0" smtClean="0"/>
              <a:t>Cleaning using transverse damper system (LHC)</a:t>
            </a:r>
          </a:p>
          <a:p>
            <a:pPr lvl="2"/>
            <a:r>
              <a:rPr lang="en-US" dirty="0" smtClean="0"/>
              <a:t>Transverse damper is used conversely to excite </a:t>
            </a:r>
            <a:r>
              <a:rPr lang="en-US" dirty="0" err="1" smtClean="0"/>
              <a:t>betatron</a:t>
            </a:r>
            <a:r>
              <a:rPr lang="en-US" dirty="0" smtClean="0"/>
              <a:t> oscillation, bringing the particles to ring collimators</a:t>
            </a:r>
          </a:p>
          <a:p>
            <a:pPr lvl="2"/>
            <a:r>
              <a:rPr lang="en-US" dirty="0" smtClean="0"/>
              <a:t>Damper is excited at the </a:t>
            </a:r>
            <a:r>
              <a:rPr lang="en-US" dirty="0" err="1" smtClean="0"/>
              <a:t>betatron</a:t>
            </a:r>
            <a:r>
              <a:rPr lang="en-US" dirty="0" smtClean="0"/>
              <a:t> frequency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weeping in the excitation frequency to increase the cleaning efficiency, taking into account (higher order) chromaticity and amplitude dependent tune</a:t>
            </a:r>
          </a:p>
          <a:p>
            <a:pPr lvl="2"/>
            <a:r>
              <a:rPr lang="en-US" dirty="0" smtClean="0"/>
              <a:t>Cleaning at the flat bottom after injection, and at flat top when AG population becomes high (5×10^9 at 6.5 </a:t>
            </a:r>
            <a:r>
              <a:rPr lang="en-US" dirty="0" err="1" smtClean="0"/>
              <a:t>TeV</a:t>
            </a:r>
            <a:r>
              <a:rPr lang="en-US" dirty="0" smtClean="0"/>
              <a:t>, 10% of Q4 quench level)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18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83568" y="6005010"/>
            <a:ext cx="7632848" cy="12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1528962" y="5369161"/>
            <a:ext cx="1312519" cy="648946"/>
            <a:chOff x="1888654" y="4941168"/>
            <a:chExt cx="1312519" cy="648946"/>
          </a:xfrm>
        </p:grpSpPr>
        <p:sp>
          <p:nvSpPr>
            <p:cNvPr id="8" name="Rectangle 7"/>
            <p:cNvSpPr/>
            <p:nvPr/>
          </p:nvSpPr>
          <p:spPr>
            <a:xfrm>
              <a:off x="188865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659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9437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64076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421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11919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78003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5737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08575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155454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93357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1057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33386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41120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630957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709284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48740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56440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973635" y="5369161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6402850" y="5356938"/>
            <a:ext cx="1303893" cy="657572"/>
            <a:chOff x="1888654" y="4941168"/>
            <a:chExt cx="1303893" cy="657572"/>
          </a:xfrm>
        </p:grpSpPr>
        <p:sp>
          <p:nvSpPr>
            <p:cNvPr id="28" name="Rectangle 27"/>
            <p:cNvSpPr/>
            <p:nvPr/>
          </p:nvSpPr>
          <p:spPr>
            <a:xfrm>
              <a:off x="188865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9659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19437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264076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0421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1919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771406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848747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077127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146828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924947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001946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325236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402577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630957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700658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478777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555776" y="49506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6" name="Straight Connector 45"/>
          <p:cNvCxnSpPr/>
          <p:nvPr/>
        </p:nvCxnSpPr>
        <p:spPr>
          <a:xfrm flipH="1" flipV="1">
            <a:off x="683568" y="5157192"/>
            <a:ext cx="4968552" cy="960"/>
          </a:xfrm>
          <a:prstGeom prst="line">
            <a:avLst/>
          </a:prstGeom>
          <a:ln w="63500" cmpd="dbl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6480191" y="5157192"/>
            <a:ext cx="1936879" cy="960"/>
          </a:xfrm>
          <a:prstGeom prst="line">
            <a:avLst/>
          </a:prstGeom>
          <a:ln w="63500" cmpd="dbl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772816" y="5397466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cxnSp>
        <p:nvCxnSpPr>
          <p:cNvPr id="49" name="Straight Connector 48"/>
          <p:cNvCxnSpPr/>
          <p:nvPr/>
        </p:nvCxnSpPr>
        <p:spPr>
          <a:xfrm flipH="1" flipV="1">
            <a:off x="6055300" y="5157192"/>
            <a:ext cx="435528" cy="960"/>
          </a:xfrm>
          <a:prstGeom prst="line">
            <a:avLst/>
          </a:prstGeom>
          <a:ln w="63500" cmpd="dbl">
            <a:solidFill>
              <a:srgbClr val="92D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2882204" y="5372342"/>
            <a:ext cx="1312519" cy="648946"/>
            <a:chOff x="1888654" y="4941168"/>
            <a:chExt cx="1312519" cy="648946"/>
          </a:xfrm>
        </p:grpSpPr>
        <p:sp>
          <p:nvSpPr>
            <p:cNvPr id="51" name="Rectangle 50"/>
            <p:cNvSpPr/>
            <p:nvPr/>
          </p:nvSpPr>
          <p:spPr>
            <a:xfrm>
              <a:off x="188865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659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19437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264076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0421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11919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78003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85737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08575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155454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93357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01057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33386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41120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630957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709284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48740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56440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238397" y="5372127"/>
            <a:ext cx="1312519" cy="648946"/>
            <a:chOff x="1888654" y="4941168"/>
            <a:chExt cx="1312519" cy="648946"/>
          </a:xfrm>
        </p:grpSpPr>
        <p:sp>
          <p:nvSpPr>
            <p:cNvPr id="70" name="Rectangle 69"/>
            <p:cNvSpPr/>
            <p:nvPr/>
          </p:nvSpPr>
          <p:spPr>
            <a:xfrm>
              <a:off x="188865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9659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19437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264076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042195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119194" y="4941168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78003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85737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08575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155454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93357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01057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33386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241120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2630957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2709284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2487403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564402" y="4942042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8" name="Straight Connector 87"/>
          <p:cNvCxnSpPr/>
          <p:nvPr/>
        </p:nvCxnSpPr>
        <p:spPr>
          <a:xfrm flipH="1" flipV="1">
            <a:off x="5652120" y="5168318"/>
            <a:ext cx="715400" cy="852970"/>
          </a:xfrm>
          <a:prstGeom prst="line">
            <a:avLst/>
          </a:prstGeom>
          <a:ln w="63500" cmpd="dbl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0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 collider </a:t>
            </a:r>
            <a:r>
              <a:rPr lang="en-US" dirty="0" smtClean="0"/>
              <a:t>extraction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Gap cleaning in operation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757" y="2348880"/>
            <a:ext cx="6031954" cy="3321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08104" y="5548590"/>
            <a:ext cx="2155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taken from [5]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26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Basics</a:t>
            </a:r>
          </a:p>
          <a:p>
            <a:pPr lvl="1"/>
            <a:r>
              <a:rPr lang="en-US" dirty="0" smtClean="0"/>
              <a:t>How to inject/extract beam</a:t>
            </a:r>
          </a:p>
          <a:p>
            <a:pPr lvl="1"/>
            <a:r>
              <a:rPr lang="en-US" dirty="0" smtClean="0"/>
              <a:t>Kicker</a:t>
            </a:r>
          </a:p>
          <a:p>
            <a:pPr lvl="1"/>
            <a:r>
              <a:rPr lang="en-US" dirty="0" smtClean="0"/>
              <a:t>Septum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illing pattern</a:t>
            </a:r>
          </a:p>
          <a:p>
            <a:r>
              <a:rPr lang="en-US" dirty="0" smtClean="0"/>
              <a:t>Injection and extraction in future colliders</a:t>
            </a:r>
          </a:p>
          <a:p>
            <a:r>
              <a:rPr lang="en-US" dirty="0" smtClean="0"/>
              <a:t>Hadron collider (LHC as an example)</a:t>
            </a:r>
          </a:p>
          <a:p>
            <a:pPr lvl="1"/>
            <a:r>
              <a:rPr lang="en-US" dirty="0" smtClean="0"/>
              <a:t>LHC injection</a:t>
            </a:r>
          </a:p>
          <a:p>
            <a:pPr lvl="1"/>
            <a:r>
              <a:rPr lang="en-US" dirty="0" smtClean="0"/>
              <a:t>LHC extraction</a:t>
            </a:r>
          </a:p>
          <a:p>
            <a:pPr lvl="1"/>
            <a:r>
              <a:rPr lang="en-US" dirty="0" smtClean="0"/>
              <a:t>From LHC to FCC-</a:t>
            </a:r>
            <a:r>
              <a:rPr lang="en-US" dirty="0" err="1" smtClean="0"/>
              <a:t>hh</a:t>
            </a:r>
            <a:endParaRPr lang="en-US" dirty="0" smtClean="0"/>
          </a:p>
          <a:p>
            <a:r>
              <a:rPr lang="en-US" dirty="0" smtClean="0"/>
              <a:t>Lepton collider</a:t>
            </a:r>
          </a:p>
          <a:p>
            <a:pPr lvl="1"/>
            <a:r>
              <a:rPr lang="en-US" dirty="0" smtClean="0"/>
              <a:t>Top-up injection</a:t>
            </a:r>
          </a:p>
          <a:p>
            <a:pPr lvl="1"/>
            <a:r>
              <a:rPr lang="en-US" dirty="0" smtClean="0"/>
              <a:t>FCC-</a:t>
            </a:r>
            <a:r>
              <a:rPr lang="en-US" dirty="0" err="1" smtClean="0"/>
              <a:t>ee</a:t>
            </a:r>
            <a:endParaRPr lang="en-US" dirty="0" smtClean="0"/>
          </a:p>
          <a:p>
            <a:r>
              <a:rPr lang="en-US" dirty="0" smtClean="0"/>
              <a:t>Some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23928" y="5013176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Linear collider is not mentioned in this lecture </a:t>
            </a:r>
          </a:p>
          <a:p>
            <a:r>
              <a:rPr lang="en-US" dirty="0" smtClean="0"/>
              <a:t>   but injection and extraction are relevant for </a:t>
            </a:r>
          </a:p>
          <a:p>
            <a:r>
              <a:rPr lang="en-US" dirty="0"/>
              <a:t> </a:t>
            </a:r>
            <a:r>
              <a:rPr lang="en-US" dirty="0" smtClean="0"/>
              <a:t>  damping rings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00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LHC to FCC-</a:t>
            </a:r>
            <a:r>
              <a:rPr lang="en-US" dirty="0" err="1" smtClean="0"/>
              <a:t>hh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Injection [7]</a:t>
            </a:r>
          </a:p>
          <a:p>
            <a:pPr lvl="1"/>
            <a:r>
              <a:rPr lang="en-US" dirty="0" smtClean="0"/>
              <a:t>Energy stored in an injection bunch train </a:t>
            </a:r>
            <a:r>
              <a:rPr lang="en-US" dirty="0"/>
              <a:t>is limited to </a:t>
            </a:r>
            <a:r>
              <a:rPr lang="en-US" dirty="0" smtClean="0"/>
              <a:t>a few MJ for machine protection reasons both in LHC and FCC-</a:t>
            </a:r>
            <a:r>
              <a:rPr lang="en-US" dirty="0" err="1" smtClean="0"/>
              <a:t>hh</a:t>
            </a:r>
            <a:endParaRPr lang="en-US" dirty="0"/>
          </a:p>
          <a:p>
            <a:pPr lvl="1"/>
            <a:r>
              <a:rPr lang="en-US" dirty="0"/>
              <a:t>Number of bunches per injection </a:t>
            </a:r>
            <a:r>
              <a:rPr lang="en-US" dirty="0" smtClean="0"/>
              <a:t>will be </a:t>
            </a:r>
            <a:r>
              <a:rPr lang="en-US" dirty="0"/>
              <a:t>significantly smaller </a:t>
            </a:r>
            <a:r>
              <a:rPr lang="en-US" dirty="0" smtClean="0"/>
              <a:t>in FCC-</a:t>
            </a:r>
            <a:r>
              <a:rPr lang="en-US" dirty="0" err="1" smtClean="0"/>
              <a:t>hh</a:t>
            </a:r>
            <a:r>
              <a:rPr lang="en-US" dirty="0" smtClean="0"/>
              <a:t> </a:t>
            </a:r>
            <a:r>
              <a:rPr lang="en-US" dirty="0"/>
              <a:t>due to higher injection </a:t>
            </a:r>
            <a:r>
              <a:rPr lang="en-US" dirty="0" smtClean="0"/>
              <a:t>energy: 450 GeV vs. ~3 </a:t>
            </a:r>
            <a:r>
              <a:rPr lang="en-US" dirty="0" err="1" smtClean="0"/>
              <a:t>TeV</a:t>
            </a:r>
            <a:r>
              <a:rPr lang="en-US" dirty="0" smtClean="0"/>
              <a:t> (?)</a:t>
            </a:r>
            <a:endParaRPr lang="en-US" dirty="0"/>
          </a:p>
          <a:p>
            <a:pPr lvl="1"/>
            <a:r>
              <a:rPr lang="en-US" dirty="0"/>
              <a:t>Many injections required, resulting in many gaps </a:t>
            </a:r>
          </a:p>
          <a:p>
            <a:pPr lvl="1"/>
            <a:r>
              <a:rPr lang="en-US" dirty="0"/>
              <a:t>Shorter injection kicker rise time is then specified to achieve reasonable filling factor, </a:t>
            </a:r>
            <a:r>
              <a:rPr lang="en-US" dirty="0" smtClean="0"/>
              <a:t>&lt;~300 </a:t>
            </a:r>
            <a:r>
              <a:rPr lang="en-US" dirty="0"/>
              <a:t>ns </a:t>
            </a:r>
            <a:r>
              <a:rPr lang="en-US" dirty="0" smtClean="0"/>
              <a:t>(?)</a:t>
            </a:r>
          </a:p>
          <a:p>
            <a:pPr lvl="1"/>
            <a:endParaRPr lang="en-US" dirty="0"/>
          </a:p>
          <a:p>
            <a:r>
              <a:rPr lang="en-US" dirty="0" smtClean="0"/>
              <a:t>Extraction [8]</a:t>
            </a:r>
            <a:endParaRPr lang="en-US" dirty="0"/>
          </a:p>
          <a:p>
            <a:pPr lvl="1"/>
            <a:r>
              <a:rPr lang="en-US" dirty="0" smtClean="0"/>
              <a:t>Energy stored in the beam is 8.5 GJ at flat top !</a:t>
            </a:r>
          </a:p>
          <a:p>
            <a:pPr lvl="1"/>
            <a:r>
              <a:rPr lang="en-US" dirty="0" smtClean="0"/>
              <a:t>One of kicker design concept under study is:</a:t>
            </a:r>
          </a:p>
          <a:p>
            <a:pPr lvl="2"/>
            <a:r>
              <a:rPr lang="en-US" dirty="0" smtClean="0"/>
              <a:t>Using a large number of kickers ~300</a:t>
            </a:r>
          </a:p>
          <a:p>
            <a:pPr lvl="2"/>
            <a:r>
              <a:rPr lang="en-US" dirty="0" smtClean="0"/>
              <a:t>Accidental triggering in one of kicker results in only a small </a:t>
            </a:r>
            <a:r>
              <a:rPr lang="en-US" dirty="0" err="1" smtClean="0"/>
              <a:t>betatron</a:t>
            </a:r>
            <a:r>
              <a:rPr lang="en-US" dirty="0" smtClean="0"/>
              <a:t> oscillation</a:t>
            </a:r>
          </a:p>
          <a:p>
            <a:pPr lvl="2"/>
            <a:r>
              <a:rPr lang="en-US" dirty="0" smtClean="0"/>
              <a:t>Asynchronous damp is then necessary only when multiple </a:t>
            </a:r>
            <a:r>
              <a:rPr lang="en-US" dirty="0" err="1" smtClean="0"/>
              <a:t>mis</a:t>
            </a:r>
            <a:r>
              <a:rPr lang="en-US" dirty="0" smtClean="0"/>
              <a:t>-triggering happens </a:t>
            </a:r>
          </a:p>
          <a:p>
            <a:pPr lvl="1"/>
            <a:r>
              <a:rPr lang="en-US" dirty="0" smtClean="0"/>
              <a:t>Due to the very high beam energy, superconducting septum is considered</a:t>
            </a:r>
          </a:p>
          <a:p>
            <a:pPr lvl="1"/>
            <a:r>
              <a:rPr lang="en-US" dirty="0" smtClean="0"/>
              <a:t>More dilution on the beam dump as shown in the figure</a:t>
            </a:r>
          </a:p>
          <a:p>
            <a:pPr lvl="1"/>
            <a:r>
              <a:rPr lang="en-US" dirty="0" smtClean="0"/>
              <a:t>Sacrificial absorbers…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501008"/>
            <a:ext cx="1584178" cy="142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80314" y="3888691"/>
            <a:ext cx="1391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taken </a:t>
            </a:r>
          </a:p>
          <a:p>
            <a:r>
              <a:rPr lang="en-US" dirty="0" smtClean="0"/>
              <a:t>from [8]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07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Lepton collider injection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>
            <a:normAutofit fontScale="85000" lnSpcReduction="20000"/>
          </a:bodyPr>
          <a:lstStyle/>
          <a:p>
            <a:r>
              <a:rPr lang="en-US" i="1" dirty="0" smtClean="0"/>
              <a:t>Top-up injection</a:t>
            </a:r>
          </a:p>
          <a:p>
            <a:pPr lvl="1"/>
            <a:r>
              <a:rPr lang="en-US" dirty="0" smtClean="0"/>
              <a:t>Injecting electrons/positrons atop of circulating beam to compensate for the beam current decrease during collision</a:t>
            </a:r>
          </a:p>
          <a:p>
            <a:pPr lvl="1"/>
            <a:r>
              <a:rPr lang="en-US" dirty="0" err="1" smtClean="0"/>
              <a:t>Maximising</a:t>
            </a:r>
            <a:r>
              <a:rPr lang="en-US" dirty="0" smtClean="0"/>
              <a:t> the integrated luminosity</a:t>
            </a:r>
          </a:p>
          <a:p>
            <a:pPr lvl="1"/>
            <a:r>
              <a:rPr lang="en-US" dirty="0" err="1" smtClean="0"/>
              <a:t>Stabilising</a:t>
            </a:r>
            <a:r>
              <a:rPr lang="en-US" dirty="0" smtClean="0"/>
              <a:t> the machine with constant heat load due to synchrotron radiation 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77072"/>
            <a:ext cx="2844143" cy="221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77072"/>
            <a:ext cx="2880320" cy="22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3676382"/>
            <a:ext cx="2689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Early time operation mode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51834" y="3707740"/>
            <a:ext cx="180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Top-up operation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6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ight Arrow 38"/>
          <p:cNvSpPr/>
          <p:nvPr/>
        </p:nvSpPr>
        <p:spPr>
          <a:xfrm rot="1200000">
            <a:off x="7408348" y="4183663"/>
            <a:ext cx="1085899" cy="292596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Lepton </a:t>
            </a:r>
            <a:r>
              <a:rPr lang="en-US" dirty="0" smtClean="0"/>
              <a:t>collider injection (2)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12169"/>
            <a:ext cx="8229600" cy="2332855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Liouville’s</a:t>
            </a:r>
            <a:r>
              <a:rPr lang="en-US" dirty="0" smtClean="0"/>
              <a:t> theorem (for </a:t>
            </a:r>
            <a:r>
              <a:rPr lang="en-US" dirty="0"/>
              <a:t>accelerator </a:t>
            </a:r>
            <a:r>
              <a:rPr lang="en-US" dirty="0" smtClean="0"/>
              <a:t>physics)</a:t>
            </a:r>
          </a:p>
          <a:p>
            <a:pPr lvl="1"/>
            <a:r>
              <a:rPr lang="en-US" dirty="0" smtClean="0"/>
              <a:t>“Under </a:t>
            </a:r>
            <a:r>
              <a:rPr lang="en-US" dirty="0"/>
              <a:t>the influence of conservative forces the density of the particles in phase space stays </a:t>
            </a:r>
            <a:r>
              <a:rPr lang="en-US" dirty="0" smtClean="0"/>
              <a:t>constant” (Sentence from [9])</a:t>
            </a:r>
          </a:p>
          <a:p>
            <a:pPr lvl="1"/>
            <a:r>
              <a:rPr lang="en-US" dirty="0" smtClean="0"/>
              <a:t>This is true for charged particles moving in magnetic field</a:t>
            </a:r>
          </a:p>
          <a:p>
            <a:pPr lvl="1"/>
            <a:r>
              <a:rPr lang="en-US" dirty="0" smtClean="0"/>
              <a:t>For beam injection into rings,</a:t>
            </a:r>
            <a:r>
              <a:rPr lang="en-US" dirty="0"/>
              <a:t> i</a:t>
            </a:r>
            <a:r>
              <a:rPr lang="en-US" dirty="0" smtClean="0"/>
              <a:t>njection beam particles cannot overlap </a:t>
            </a:r>
            <a:r>
              <a:rPr lang="en-US" i="1" dirty="0" smtClean="0"/>
              <a:t>in phase space </a:t>
            </a:r>
            <a:r>
              <a:rPr lang="en-US" dirty="0" smtClean="0"/>
              <a:t>with the stored beam particles at the time of injection</a:t>
            </a:r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1204393" y="5733256"/>
            <a:ext cx="66799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9933FF"/>
                </a:solidFill>
              </a:rPr>
              <a:t>Top-up injection cannot continue as the entire phase space will be filled with particles!?</a:t>
            </a:r>
            <a:endParaRPr lang="de-CH" sz="2200" dirty="0">
              <a:solidFill>
                <a:srgbClr val="9933FF"/>
              </a:solidFill>
            </a:endParaRPr>
          </a:p>
        </p:txBody>
      </p:sp>
      <p:pic>
        <p:nvPicPr>
          <p:cNvPr id="1026" name="Picture 2" descr="C:\Users\aiba\AppData\Local\Microsoft\Windows\INetCache\IE\LP10MMG3\primary-ok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4509120"/>
            <a:ext cx="317479" cy="31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iba\AppData\Local\Microsoft\Windows\INetCache\IE\JU1H7WP3\RedX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4653136"/>
            <a:ext cx="395567" cy="395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683568" y="3928492"/>
            <a:ext cx="2160240" cy="292596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-1200000">
            <a:off x="740474" y="3933616"/>
            <a:ext cx="2160240" cy="29259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098337" y="5085184"/>
            <a:ext cx="13134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763689" y="4437112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619673" y="4941168"/>
            <a:ext cx="288032" cy="288032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619673" y="4581128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411761" y="494116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35697" y="4221088"/>
            <a:ext cx="347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x’</a:t>
            </a:r>
            <a:endParaRPr lang="en-US" dirty="0"/>
          </a:p>
        </p:txBody>
      </p:sp>
      <p:pic>
        <p:nvPicPr>
          <p:cNvPr id="20" name="Picture 2" descr="C:\Users\aiba\AppData\Local\Microsoft\Windows\INetCache\IE\LP10MMG3\primary-ok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5592" y="4661325"/>
            <a:ext cx="304801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ight Arrow 20"/>
          <p:cNvSpPr/>
          <p:nvPr/>
        </p:nvSpPr>
        <p:spPr>
          <a:xfrm>
            <a:off x="3530351" y="4000500"/>
            <a:ext cx="2160240" cy="292596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-1200000">
            <a:off x="3608236" y="4155504"/>
            <a:ext cx="1078367" cy="29259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945120" y="5157192"/>
            <a:ext cx="13134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610472" y="4509120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4466456" y="5013176"/>
            <a:ext cx="288032" cy="288032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486276" y="5027579"/>
            <a:ext cx="259949" cy="25994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258544" y="501317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682480" y="4293096"/>
            <a:ext cx="347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x’</a:t>
            </a:r>
            <a:endParaRPr lang="en-US" dirty="0"/>
          </a:p>
        </p:txBody>
      </p:sp>
      <p:sp>
        <p:nvSpPr>
          <p:cNvPr id="29" name="Right Arrow 28"/>
          <p:cNvSpPr/>
          <p:nvPr/>
        </p:nvSpPr>
        <p:spPr>
          <a:xfrm>
            <a:off x="4572001" y="4000500"/>
            <a:ext cx="1078367" cy="29259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6372201" y="4000500"/>
            <a:ext cx="1085899" cy="292596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rot="-1200000">
            <a:off x="6450086" y="4155504"/>
            <a:ext cx="1078367" cy="29259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786970" y="5157192"/>
            <a:ext cx="13134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7452322" y="4509120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7308305" y="5373216"/>
            <a:ext cx="288032" cy="288032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100394" y="501317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524330" y="4293096"/>
            <a:ext cx="347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x’</a:t>
            </a:r>
            <a:endParaRPr lang="en-US" dirty="0"/>
          </a:p>
        </p:txBody>
      </p:sp>
      <p:sp>
        <p:nvSpPr>
          <p:cNvPr id="38" name="Right Arrow 37"/>
          <p:cNvSpPr/>
          <p:nvPr/>
        </p:nvSpPr>
        <p:spPr>
          <a:xfrm>
            <a:off x="7413851" y="4000500"/>
            <a:ext cx="1078367" cy="29259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308305" y="5013176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C:\Users\aiba\AppData\Local\Microsoft\Windows\INetCache\IE\LP10MMG3\soru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570" y="5773247"/>
            <a:ext cx="718928" cy="81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83913" y="3563724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field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989268" y="3573016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field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369862" y="3861048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572000" y="3861048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C277-A1E2-43D0-8438-80732D5D8872}" type="slidenum">
              <a:rPr lang="de-CH" smtClean="0"/>
              <a:t>22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425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50245"/>
            <a:ext cx="3548261" cy="1364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Lepton collider </a:t>
            </a:r>
            <a:r>
              <a:rPr lang="en-US" dirty="0" smtClean="0"/>
              <a:t>injection (3)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484784"/>
                <a:ext cx="8640960" cy="2520280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Synchrotron radiation (SR) damping [</a:t>
                </a:r>
                <a:r>
                  <a:rPr lang="en-US" dirty="0"/>
                  <a:t>9</a:t>
                </a:r>
                <a:r>
                  <a:rPr lang="en-US" dirty="0" smtClean="0"/>
                  <a:t>]</a:t>
                </a:r>
              </a:p>
              <a:p>
                <a:pPr lvl="1"/>
                <a:r>
                  <a:rPr lang="en-US" dirty="0" smtClean="0"/>
                  <a:t>Photon emission when charged particle is </a:t>
                </a:r>
                <a:r>
                  <a:rPr lang="en-US" i="1" dirty="0" smtClean="0"/>
                  <a:t>accelerated</a:t>
                </a:r>
              </a:p>
              <a:p>
                <a:pPr lvl="2"/>
                <a:r>
                  <a:rPr lang="en-US" dirty="0" smtClean="0"/>
                  <a:t>Bending field gives a transverse acceleration</a:t>
                </a:r>
              </a:p>
              <a:p>
                <a:pPr lvl="2"/>
                <a:r>
                  <a:rPr lang="en-US" dirty="0" smtClean="0"/>
                  <a:t>Emission due to longitudinal acceleration is normally marginal </a:t>
                </a:r>
              </a:p>
              <a:p>
                <a:pPr lvl="1"/>
                <a:r>
                  <a:rPr lang="en-US" dirty="0" smtClean="0"/>
                  <a:t>Particle energy loss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∝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den>
                    </m:f>
                  </m:oMath>
                </a14:m>
                <a:r>
                  <a:rPr lang="en-US" dirty="0" smtClean="0"/>
                  <a:t> (with transverse acceleration)</a:t>
                </a:r>
              </a:p>
              <a:p>
                <a:pPr lvl="2"/>
                <a:r>
                  <a:rPr lang="en-US" dirty="0" smtClean="0"/>
                  <a:t>With </a:t>
                </a:r>
                <a:r>
                  <a:rPr lang="en-US" dirty="0" smtClean="0">
                    <a:latin typeface="Symbol" panose="05050102010706020507" pitchFamily="18" charset="2"/>
                  </a:rPr>
                  <a:t>g</a:t>
                </a:r>
                <a:r>
                  <a:rPr lang="en-US" dirty="0" smtClean="0"/>
                  <a:t> and </a:t>
                </a:r>
                <a:r>
                  <a:rPr lang="en-US" dirty="0" smtClean="0">
                    <a:latin typeface="Symbol" panose="05050102010706020507" pitchFamily="18" charset="2"/>
                  </a:rPr>
                  <a:t>r</a:t>
                </a:r>
                <a:r>
                  <a:rPr lang="en-US" dirty="0" smtClean="0"/>
                  <a:t> being Lorentz factor and curvature radius</a:t>
                </a:r>
              </a:p>
              <a:p>
                <a:pPr lvl="2"/>
                <a:r>
                  <a:rPr lang="en-US" dirty="0" smtClean="0"/>
                  <a:t>Can be significant for e</a:t>
                </a:r>
                <a:r>
                  <a:rPr lang="en-US" baseline="30000" dirty="0" smtClean="0"/>
                  <a:t>+/-</a:t>
                </a:r>
                <a:r>
                  <a:rPr lang="en-US" dirty="0"/>
                  <a:t> </a:t>
                </a:r>
                <a:r>
                  <a:rPr lang="en-US" dirty="0" smtClean="0"/>
                  <a:t>while marginal for hadrons</a:t>
                </a:r>
              </a:p>
              <a:p>
                <a:pPr lvl="2"/>
                <a:r>
                  <a:rPr lang="en-US" dirty="0" smtClean="0"/>
                  <a:t>Makes system non-conservative</a:t>
                </a:r>
              </a:p>
              <a:p>
                <a:pPr lvl="1"/>
                <a:r>
                  <a:rPr lang="en-US" dirty="0" smtClean="0"/>
                  <a:t>Energy loss is recovered by RF turn by turn </a:t>
                </a:r>
                <a:endParaRPr lang="en-US" dirty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484784"/>
                <a:ext cx="8640960" cy="2520280"/>
              </a:xfrm>
              <a:blipFill rotWithShape="1">
                <a:blip r:embed="rId4"/>
                <a:stretch>
                  <a:fillRect l="-564" t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https://upload.wikimedia.org/wikipedia/commons/5/58/Syncrotro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656" y="4550245"/>
            <a:ext cx="267652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4149080"/>
            <a:ext cx="2930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</a:rPr>
              <a:t>SR [Figure taken from Wikipedia]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48064" y="3861048"/>
            <a:ext cx="2250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Energy recovery by RF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788024" y="5232445"/>
            <a:ext cx="3744416" cy="24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223214" y="4869160"/>
            <a:ext cx="238050" cy="72008"/>
          </a:xfrm>
          <a:prstGeom prst="ellipse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4956890" y="4487634"/>
            <a:ext cx="0" cy="14616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16016" y="414908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RF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8393283" y="525647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</a:p>
        </p:txBody>
      </p:sp>
      <p:cxnSp>
        <p:nvCxnSpPr>
          <p:cNvPr id="2054" name="Straight Arrow Connector 2053"/>
          <p:cNvCxnSpPr/>
          <p:nvPr/>
        </p:nvCxnSpPr>
        <p:spPr>
          <a:xfrm>
            <a:off x="6342380" y="4944208"/>
            <a:ext cx="0" cy="3230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9" name="TextBox 2058"/>
          <p:cNvSpPr txBox="1"/>
          <p:nvPr/>
        </p:nvSpPr>
        <p:spPr>
          <a:xfrm>
            <a:off x="6461264" y="4550245"/>
            <a:ext cx="13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33FF"/>
                </a:solidFill>
              </a:rPr>
              <a:t>Stored beam</a:t>
            </a:r>
            <a:endParaRPr lang="en-US" dirty="0">
              <a:solidFill>
                <a:srgbClr val="9933FF"/>
              </a:solidFill>
            </a:endParaRPr>
          </a:p>
        </p:txBody>
      </p:sp>
      <p:sp>
        <p:nvSpPr>
          <p:cNvPr id="2060" name="TextBox 2059"/>
          <p:cNvSpPr txBox="1"/>
          <p:nvPr/>
        </p:nvSpPr>
        <p:spPr>
          <a:xfrm>
            <a:off x="5436096" y="5321770"/>
            <a:ext cx="1439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Synchronous </a:t>
            </a:r>
          </a:p>
          <a:p>
            <a:r>
              <a:rPr lang="en-US" dirty="0" smtClean="0"/>
              <a:t>phase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C277-A1E2-43D0-8438-80732D5D8872}" type="slidenum">
              <a:rPr lang="de-CH" smtClean="0"/>
              <a:t>23</a:t>
            </a:fld>
            <a:endParaRPr lang="de-CH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951016" y="4908920"/>
            <a:ext cx="13912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79912" y="4581128"/>
            <a:ext cx="1231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loss</a:t>
            </a:r>
          </a:p>
          <a:p>
            <a:r>
              <a:rPr lang="en-US" dirty="0" smtClean="0"/>
              <a:t>per turn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22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Lepton collider </a:t>
            </a:r>
            <a:r>
              <a:rPr lang="en-US" dirty="0" smtClean="0"/>
              <a:t>injection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218884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Radiation damping in transverse plane (</a:t>
            </a:r>
            <a:r>
              <a:rPr lang="en-US" dirty="0" err="1"/>
              <a:t>B</a:t>
            </a:r>
            <a:r>
              <a:rPr lang="en-US" dirty="0" err="1" smtClean="0"/>
              <a:t>etatron</a:t>
            </a:r>
            <a:r>
              <a:rPr lang="en-US" dirty="0" smtClean="0"/>
              <a:t> oscillation)</a:t>
            </a:r>
            <a:endParaRPr lang="en-US" dirty="0"/>
          </a:p>
          <a:p>
            <a:pPr lvl="1"/>
            <a:r>
              <a:rPr lang="en-US" dirty="0"/>
              <a:t>Longitudinal and transverse momenta loss due to SR while only longitudinal acceleration with RF</a:t>
            </a:r>
          </a:p>
          <a:p>
            <a:r>
              <a:rPr lang="en-US" dirty="0" smtClean="0"/>
              <a:t>Radiation damping in longitudinal plane (Synchrotron oscillation)</a:t>
            </a:r>
            <a:endParaRPr lang="en-US" dirty="0"/>
          </a:p>
          <a:p>
            <a:pPr lvl="1"/>
            <a:r>
              <a:rPr lang="en-US" dirty="0"/>
              <a:t>Energy loss due to SR is proportional to (</a:t>
            </a:r>
            <a:r>
              <a:rPr lang="en-US" dirty="0" smtClean="0"/>
              <a:t>1+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)</a:t>
            </a:r>
            <a:r>
              <a:rPr lang="en-US" baseline="30000" dirty="0" smtClean="0"/>
              <a:t>3</a:t>
            </a:r>
            <a:r>
              <a:rPr lang="en-US" dirty="0" smtClean="0"/>
              <a:t>, </a:t>
            </a:r>
            <a:r>
              <a:rPr lang="en-US" dirty="0"/>
              <a:t>where 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 is the fractional energy deviation (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E/E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 rot="-1500000">
            <a:off x="1433072" y="4796653"/>
            <a:ext cx="1512168" cy="189735"/>
          </a:xfrm>
          <a:prstGeom prst="rightArrow">
            <a:avLst>
              <a:gd name="adj1" fmla="val 50000"/>
              <a:gd name="adj2" fmla="val 63769"/>
            </a:avLst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-1500000">
            <a:off x="1446553" y="4890615"/>
            <a:ext cx="1065057" cy="189735"/>
          </a:xfrm>
          <a:prstGeom prst="rightArrow">
            <a:avLst>
              <a:gd name="adj1" fmla="val 50000"/>
              <a:gd name="adj2" fmla="val 63769"/>
            </a:avLst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-1020000">
            <a:off x="1471138" y="4895902"/>
            <a:ext cx="1512168" cy="189735"/>
          </a:xfrm>
          <a:prstGeom prst="rightArrow">
            <a:avLst>
              <a:gd name="adj1" fmla="val 50000"/>
              <a:gd name="adj2" fmla="val 63769"/>
            </a:avLst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086182" y="5209352"/>
            <a:ext cx="26642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68453" y="3861048"/>
            <a:ext cx="2864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Initial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CCFF"/>
                </a:solidFill>
              </a:rPr>
              <a:t>Emission </a:t>
            </a:r>
            <a:r>
              <a:rPr lang="en-US" dirty="0" smtClean="0">
                <a:solidFill>
                  <a:srgbClr val="9933FF"/>
                </a:solidFill>
              </a:rPr>
              <a:t>Acceleration</a:t>
            </a:r>
            <a:endParaRPr lang="en-US" dirty="0">
              <a:solidFill>
                <a:srgbClr val="9933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82788" y="3501008"/>
            <a:ext cx="2373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SR damping, transverse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6901" y="3212976"/>
            <a:ext cx="2521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SR damping, longitudinal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29285" y="502468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522232" y="4375845"/>
            <a:ext cx="0" cy="9267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14174" y="429729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x/y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381684" y="4293096"/>
            <a:ext cx="2071559" cy="93610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076056" y="4761148"/>
            <a:ext cx="28083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410317" y="4077072"/>
            <a:ext cx="4002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740352" y="479715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516216" y="393305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d</a:t>
            </a:r>
            <a:endParaRPr lang="en-US" dirty="0">
              <a:latin typeface="Symbol" panose="05050102010706020507" pitchFamily="18" charset="2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381684" y="4425722"/>
            <a:ext cx="2057038" cy="673995"/>
          </a:xfrm>
          <a:prstGeom prst="ellipse">
            <a:avLst/>
          </a:prstGeom>
          <a:noFill/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305564" y="3495502"/>
            <a:ext cx="2874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Initial</a:t>
            </a:r>
            <a:r>
              <a:rPr lang="en-US" dirty="0" smtClean="0">
                <a:solidFill>
                  <a:srgbClr val="00CCFF"/>
                </a:solidFill>
              </a:rPr>
              <a:t> </a:t>
            </a:r>
            <a:r>
              <a:rPr lang="en-US" dirty="0" err="1" smtClean="0">
                <a:solidFill>
                  <a:srgbClr val="00CCFF"/>
                </a:solidFill>
              </a:rPr>
              <a:t>Emission+Acceleration</a:t>
            </a:r>
            <a:endParaRPr lang="en-US" dirty="0" smtClean="0">
              <a:solidFill>
                <a:srgbClr val="00CCFF"/>
              </a:solidFill>
            </a:endParaRPr>
          </a:p>
          <a:p>
            <a:r>
              <a:rPr lang="en-US" dirty="0" smtClean="0">
                <a:solidFill>
                  <a:srgbClr val="9933FF"/>
                </a:solidFill>
              </a:rPr>
              <a:t>Synchrotron oscillations</a:t>
            </a:r>
            <a:endParaRPr lang="en-US" dirty="0">
              <a:solidFill>
                <a:srgbClr val="9933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59632" y="5786680"/>
            <a:ext cx="67434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Note: Emittance will not be zero because the synchrotron radiation excites </a:t>
            </a:r>
            <a:r>
              <a:rPr lang="en-US" sz="1400" dirty="0" err="1" smtClean="0"/>
              <a:t>betatron</a:t>
            </a:r>
            <a:r>
              <a:rPr lang="en-US" sz="1400" dirty="0" smtClean="0"/>
              <a:t> and synchrotron oscillation at the same time. Equilibrium emittances are determined such that the damping and excitations cancel each other.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1547664" y="5301208"/>
            <a:ext cx="2360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(Arrow = Particle momentum)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085894" y="5455096"/>
            <a:ext cx="3185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(Area of ellipse = Longitudinal emittance)</a:t>
            </a:r>
            <a:endParaRPr lang="en-US" sz="1400" dirty="0"/>
          </a:p>
        </p:txBody>
      </p:sp>
      <p:sp>
        <p:nvSpPr>
          <p:cNvPr id="28" name="Oval 27"/>
          <p:cNvSpPr/>
          <p:nvPr/>
        </p:nvSpPr>
        <p:spPr>
          <a:xfrm>
            <a:off x="5566514" y="4427172"/>
            <a:ext cx="1686771" cy="673995"/>
          </a:xfrm>
          <a:prstGeom prst="ellipse">
            <a:avLst/>
          </a:prstGeom>
          <a:noFill/>
          <a:ln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C277-A1E2-43D0-8438-80732D5D8872}" type="slidenum">
              <a:rPr lang="de-CH" smtClean="0"/>
              <a:t>24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005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Lepton collider </a:t>
            </a:r>
            <a:r>
              <a:rPr lang="en-US" dirty="0" smtClean="0"/>
              <a:t>injection (5)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Injection process (to be repeated!) </a:t>
            </a:r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5508104" y="2364168"/>
            <a:ext cx="28434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9933FF"/>
                </a:solidFill>
              </a:rPr>
              <a:t>Thanks to SR damping, </a:t>
            </a:r>
          </a:p>
          <a:p>
            <a:r>
              <a:rPr lang="en-US" sz="2200" dirty="0" smtClean="0">
                <a:solidFill>
                  <a:srgbClr val="9933FF"/>
                </a:solidFill>
              </a:rPr>
              <a:t>top-up injection can </a:t>
            </a:r>
          </a:p>
          <a:p>
            <a:r>
              <a:rPr lang="en-US" sz="2200" dirty="0" smtClean="0">
                <a:solidFill>
                  <a:srgbClr val="9933FF"/>
                </a:solidFill>
              </a:rPr>
              <a:t>continue unlimitedly! </a:t>
            </a:r>
            <a:endParaRPr lang="de-CH" sz="2200" dirty="0">
              <a:solidFill>
                <a:srgbClr val="9933FF"/>
              </a:solidFill>
            </a:endParaRPr>
          </a:p>
        </p:txBody>
      </p:sp>
      <p:pic>
        <p:nvPicPr>
          <p:cNvPr id="3075" name="Picture 3" descr="C:\Users\aiba\AppData\Local\Microsoft\Windows\INetCache\IE\JU1H7WP3\5-Free-Summer-Clipart-Illustration-Of-A-Happy-Smiling-Su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94921"/>
            <a:ext cx="1252740" cy="105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1665717" y="2200223"/>
            <a:ext cx="2862318" cy="2653263"/>
            <a:chOff x="7164288" y="2247084"/>
            <a:chExt cx="1908212" cy="1768842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7164288" y="3196046"/>
              <a:ext cx="172819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7920372" y="2431750"/>
              <a:ext cx="0" cy="158417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7859081" y="3122128"/>
              <a:ext cx="135015" cy="133551"/>
            </a:xfrm>
            <a:prstGeom prst="ellipse">
              <a:avLst/>
            </a:prstGeom>
            <a:solidFill>
              <a:srgbClr val="00FFFF"/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856476" y="3128543"/>
              <a:ext cx="2160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w</a:t>
              </a:r>
              <a:endParaRPr lang="de-CH" dirty="0">
                <a:solidFill>
                  <a:srgbClr val="0070C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994096" y="2247084"/>
              <a:ext cx="5006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w</a:t>
              </a:r>
              <a:r>
                <a:rPr lang="en-US" dirty="0" smtClean="0">
                  <a:solidFill>
                    <a:srgbClr val="0070C0"/>
                  </a:solidFill>
                </a:rPr>
                <a:t>'</a:t>
              </a:r>
              <a:endParaRPr lang="de-CH" dirty="0">
                <a:solidFill>
                  <a:srgbClr val="0070C0"/>
                </a:solidFill>
              </a:endParaRPr>
            </a:p>
          </p:txBody>
        </p:sp>
      </p:grpSp>
      <p:sp>
        <p:nvSpPr>
          <p:cNvPr id="21" name="Oval 20"/>
          <p:cNvSpPr>
            <a:spLocks noChangeAspect="1"/>
          </p:cNvSpPr>
          <p:nvPr/>
        </p:nvSpPr>
        <p:spPr>
          <a:xfrm>
            <a:off x="1953749" y="4185960"/>
            <a:ext cx="108012" cy="1080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1953749" y="4185960"/>
            <a:ext cx="108012" cy="1080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1953749" y="4185960"/>
            <a:ext cx="108012" cy="1080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C277-A1E2-43D0-8438-80732D5D8872}" type="slidenum">
              <a:rPr lang="de-CH" smtClean="0"/>
              <a:t>25</a:t>
            </a:fld>
            <a:endParaRPr lang="de-CH"/>
          </a:p>
        </p:txBody>
      </p:sp>
      <p:sp>
        <p:nvSpPr>
          <p:cNvPr id="6" name="TextBox 5"/>
          <p:cNvSpPr txBox="1"/>
          <p:nvPr/>
        </p:nvSpPr>
        <p:spPr>
          <a:xfrm>
            <a:off x="1331640" y="522920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Note: </a:t>
            </a:r>
            <a:r>
              <a:rPr lang="en-US" dirty="0"/>
              <a:t>T</a:t>
            </a:r>
            <a:r>
              <a:rPr lang="en-US" dirty="0" smtClean="0"/>
              <a:t>he initial injection errors, namely mismatch and centroid offset, are to be “forgotten” in e</a:t>
            </a:r>
            <a:r>
              <a:rPr lang="en-US" baseline="30000" dirty="0" smtClean="0"/>
              <a:t>+/-</a:t>
            </a:r>
            <a:r>
              <a:rPr lang="en-US" dirty="0" smtClean="0"/>
              <a:t> machines, while they have to be </a:t>
            </a:r>
            <a:r>
              <a:rPr lang="en-US" dirty="0" err="1" smtClean="0"/>
              <a:t>minimised</a:t>
            </a:r>
            <a:r>
              <a:rPr lang="en-US" dirty="0" smtClean="0"/>
              <a:t> </a:t>
            </a:r>
            <a:r>
              <a:rPr lang="en-US" dirty="0"/>
              <a:t>i</a:t>
            </a:r>
            <a:r>
              <a:rPr lang="en-US" dirty="0" smtClean="0"/>
              <a:t>n hadron machines.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7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6" presetClass="path" presetSubtype="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82739E-6 C -0.03212 -0.056 -0.02396 -0.13952 0.02205 -0.18603 C 0.06563 -0.23184 0.12778 -0.23184 0.1599 -0.17724 C 0.19063 -0.12911 0.18542 -0.05322 0.14479 -0.00995 C 0.10781 0.02846 0.05451 0.03054 0.02587 -0.0162 C 0.00017 -0.05854 0.00347 -0.12309 0.0375 -0.16011 C 0.06997 -0.1932 0.11493 -0.19436 0.13837 -0.15479 C 0.15938 -0.12101 0.15781 -0.06733 0.12917 -0.03749 C 0.1033 -0.01041 0.06754 -0.00741 0.04809 -0.03841 C 0.0309 -0.06756 0.03125 -0.11014 0.0533 -0.13443 C 0.07361 -0.15387 0.10139 -0.15664 0.11684 -0.13212 C 0.12917 -0.11153 0.12934 -0.08168 0.11354 -0.06479 C 0.09983 -0.05021 0.07986 -0.04489 0.06997 -0.06201 C 0.06233 -0.07451 0.05955 -0.09487 0.06944 -0.10713 C 0.07778 -0.11338 0.08819 -0.11824 0.09479 -0.11037 C 0.09879 -0.10505 0.10017 -0.09718 0.0974 -0.0907 C 0.09566 -0.08816 0.09427 -0.08584 0.09167 -0.08492 " pathEditMode="relative" rAng="-2067485" ptsTypes="fffffffffffffffff">
                                      <p:cBhvr>
                                        <p:cTn id="1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30" y="-9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6" presetClass="path" presetSubtype="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82739E-6 C -0.03212 -0.056 -0.02396 -0.13952 0.02205 -0.18603 C 0.06563 -0.23184 0.12778 -0.23184 0.1599 -0.17724 C 0.19063 -0.12911 0.18542 -0.05322 0.14479 -0.00995 C 0.10781 0.02846 0.05451 0.03054 0.02587 -0.0162 C 0.00017 -0.05854 0.00347 -0.12309 0.0375 -0.16011 C 0.06997 -0.1932 0.11493 -0.19436 0.13837 -0.15479 C 0.15938 -0.12101 0.15781 -0.06733 0.12917 -0.03749 C 0.1033 -0.01041 0.06754 -0.00741 0.04809 -0.03841 C 0.0309 -0.06756 0.03125 -0.11014 0.0533 -0.13443 C 0.07361 -0.15387 0.10139 -0.15664 0.11684 -0.13212 C 0.12917 -0.11153 0.12934 -0.08168 0.11354 -0.06479 C 0.09983 -0.05021 0.07986 -0.04489 0.06997 -0.06201 C 0.06233 -0.07451 0.05955 -0.09487 0.06944 -0.10713 C 0.07778 -0.11338 0.08819 -0.11824 0.09479 -0.11037 C 0.09879 -0.10505 0.10017 -0.09718 0.0974 -0.0907 C 0.09566 -0.08816 0.09427 -0.08584 0.09167 -0.08492 " pathEditMode="relative" rAng="-2067485" ptsTypes="fffffffffffffffff">
                                      <p:cBhvr>
                                        <p:cTn id="2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30" y="-9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6" presetClass="path" presetSubtype="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82739E-6 C -0.03212 -0.056 -0.02396 -0.13952 0.02205 -0.18603 C 0.06563 -0.23184 0.12778 -0.23184 0.1599 -0.17724 C 0.19063 -0.12911 0.18542 -0.05322 0.14479 -0.00995 C 0.10781 0.02846 0.05451 0.03054 0.02587 -0.0162 C 0.00017 -0.05854 0.00347 -0.12309 0.0375 -0.16011 C 0.06997 -0.1932 0.11493 -0.19436 0.13837 -0.15479 C 0.15938 -0.12101 0.15781 -0.06733 0.12917 -0.03749 C 0.1033 -0.01041 0.06754 -0.00741 0.04809 -0.03841 C 0.0309 -0.06756 0.03125 -0.11014 0.0533 -0.13443 C 0.07361 -0.15387 0.10139 -0.15664 0.11684 -0.13212 C 0.12917 -0.11153 0.12934 -0.08168 0.11354 -0.06479 C 0.09983 -0.05021 0.07986 -0.04489 0.06997 -0.06201 C 0.06233 -0.07451 0.05955 -0.09487 0.06944 -0.10713 C 0.07778 -0.11338 0.08819 -0.11824 0.09479 -0.11037 C 0.09879 -0.10505 0.10017 -0.09718 0.0974 -0.0907 C 0.09566 -0.08816 0.09427 -0.08584 0.09167 -0.08492 " pathEditMode="relative" rAng="-2067485" ptsTypes="fffffffffffffffff">
                                      <p:cBhvr>
                                        <p:cTn id="32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30" y="-9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Lepton collider </a:t>
            </a:r>
            <a:r>
              <a:rPr lang="en-US" dirty="0" smtClean="0"/>
              <a:t>injection (6)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855787" cy="218884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Conventional top-up injection scheme</a:t>
            </a:r>
            <a:endParaRPr lang="en-US" dirty="0"/>
          </a:p>
          <a:p>
            <a:pPr lvl="1"/>
            <a:r>
              <a:rPr lang="en-US" dirty="0" smtClean="0"/>
              <a:t>Widely used in lepton colliders and light sources</a:t>
            </a:r>
          </a:p>
          <a:p>
            <a:pPr lvl="1"/>
            <a:r>
              <a:rPr lang="en-US" dirty="0" smtClean="0"/>
              <a:t>Septum + Kicker </a:t>
            </a:r>
            <a:r>
              <a:rPr lang="en-US" dirty="0"/>
              <a:t>bump (a series of kickers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Gap for the kicker rise time is </a:t>
            </a:r>
            <a:r>
              <a:rPr lang="en-US" i="1" dirty="0" smtClean="0"/>
              <a:t>not required</a:t>
            </a:r>
            <a:r>
              <a:rPr lang="en-US" dirty="0" smtClean="0"/>
              <a:t> in top-up injection (Gaps may still be required </a:t>
            </a:r>
            <a:r>
              <a:rPr lang="en-US" dirty="0" smtClean="0"/>
              <a:t>to </a:t>
            </a:r>
            <a:r>
              <a:rPr lang="en-US" dirty="0" smtClean="0"/>
              <a:t>avoid ion instabilities)</a:t>
            </a:r>
            <a:endParaRPr lang="en-US" sz="2000" dirty="0" smtClean="0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6102406" y="3656057"/>
            <a:ext cx="2862318" cy="2653263"/>
            <a:chOff x="6964030" y="1988840"/>
            <a:chExt cx="1908212" cy="1768842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6964030" y="2937802"/>
              <a:ext cx="172819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7720114" y="2173506"/>
              <a:ext cx="0" cy="158417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8188166" y="2863885"/>
              <a:ext cx="135015" cy="133551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" name="Oval 15"/>
            <p:cNvSpPr/>
            <p:nvPr/>
          </p:nvSpPr>
          <p:spPr>
            <a:xfrm>
              <a:off x="8508770" y="2893586"/>
              <a:ext cx="72008" cy="720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656218" y="2870299"/>
              <a:ext cx="216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x</a:t>
              </a:r>
              <a:endParaRPr lang="de-CH" dirty="0">
                <a:solidFill>
                  <a:srgbClr val="0070C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93838" y="1988840"/>
              <a:ext cx="500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x'</a:t>
              </a:r>
              <a:endParaRPr lang="de-CH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9552" y="3872081"/>
            <a:ext cx="5784998" cy="2304256"/>
            <a:chOff x="683568" y="3140968"/>
            <a:chExt cx="6129064" cy="2330943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3212976"/>
              <a:ext cx="5832648" cy="21065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6444208" y="3140968"/>
              <a:ext cx="144016" cy="21785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83568" y="5229200"/>
              <a:ext cx="6129064" cy="2427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6102406" y="3656057"/>
            <a:ext cx="2862318" cy="2653263"/>
            <a:chOff x="7164288" y="2247084"/>
            <a:chExt cx="1908212" cy="1768842"/>
          </a:xfrm>
        </p:grpSpPr>
        <p:cxnSp>
          <p:nvCxnSpPr>
            <p:cNvPr id="24" name="Straight Arrow Connector 23"/>
            <p:cNvCxnSpPr/>
            <p:nvPr/>
          </p:nvCxnSpPr>
          <p:spPr>
            <a:xfrm>
              <a:off x="7164288" y="3196046"/>
              <a:ext cx="172819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7920372" y="2431750"/>
              <a:ext cx="0" cy="158417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859081" y="3122128"/>
              <a:ext cx="135015" cy="133551"/>
            </a:xfrm>
            <a:prstGeom prst="ellipse">
              <a:avLst/>
            </a:prstGeom>
            <a:solidFill>
              <a:srgbClr val="00FFFF"/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856476" y="3128543"/>
              <a:ext cx="216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x</a:t>
              </a:r>
              <a:endParaRPr lang="de-CH" dirty="0">
                <a:solidFill>
                  <a:srgbClr val="0070C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994096" y="2247084"/>
              <a:ext cx="500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x'</a:t>
              </a:r>
              <a:endParaRPr lang="de-CH" dirty="0">
                <a:solidFill>
                  <a:srgbClr val="0070C0"/>
                </a:solidFill>
              </a:endParaRPr>
            </a:p>
          </p:txBody>
        </p:sp>
      </p:grpSp>
      <p:sp>
        <p:nvSpPr>
          <p:cNvPr id="29" name="Rectangle 28"/>
          <p:cNvSpPr>
            <a:spLocks noChangeAspect="1"/>
          </p:cNvSpPr>
          <p:nvPr/>
        </p:nvSpPr>
        <p:spPr>
          <a:xfrm>
            <a:off x="8244408" y="4624912"/>
            <a:ext cx="68579" cy="90335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6865337" y="5293680"/>
            <a:ext cx="108012" cy="1080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C277-A1E2-43D0-8438-80732D5D8872}" type="slidenum">
              <a:rPr lang="de-CH" smtClean="0"/>
              <a:t>26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593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6" presetClass="path" presetSubtype="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8 0.00255 C -0.02378 -0.03148 -0.02152 -0.07801 0.00174 -0.10231 C 0.02379 -0.12616 0.05747 -0.12268 0.07639 -0.09074 C 0.09427 -0.06088 0.09393 -0.01782 0.07327 0.0044 C 0.05452 0.02454 0.02552 0.02246 0.00886 -0.00555 C -0.00625 -0.03079 -0.00642 -0.06736 0.01094 -0.08657 C 0.02743 -0.1037 0.05157 -0.10208 0.06545 -0.07847 C 0.07778 -0.0581 0.07848 -0.02731 0.06389 -0.01204 C 0.0507 0.00209 0.03143 0.00162 0.01997 -0.01713 C 0.01007 -0.03426 0.00886 -0.05879 0.02032 -0.07083 C 0.03056 -0.08125 0.04532 -0.08148 0.05434 -0.0669 C 0.06164 -0.0544 0.06268 -0.03727 0.05452 -0.02824 C 0.04775 -0.0206 0.03698 -0.01921 0.03125 -0.02916 C 0.02657 -0.03704 0.02466 -0.04838 0.02969 -0.05463 C 0.03386 -0.05833 0.03959 -0.06041 0.04323 -0.05532 C 0.04549 -0.05208 0.04653 -0.04768 0.04514 -0.04421 C 0.04427 -0.04259 0.04375 -0.04166 0.04219 -0.04143 " pathEditMode="relative" rAng="-2067485" ptsTypes="fffffffffffffffff">
                                      <p:cBhvr>
                                        <p:cTn id="14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-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0" grpId="2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739" y="1556792"/>
            <a:ext cx="3824733" cy="200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75280"/>
            <a:ext cx="8424936" cy="2221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Lepton collider </a:t>
            </a:r>
            <a:r>
              <a:rPr lang="en-US" dirty="0" smtClean="0"/>
              <a:t>injection (7)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978896" cy="190080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Parameters to be considered</a:t>
            </a:r>
          </a:p>
          <a:p>
            <a:pPr lvl="1"/>
            <a:r>
              <a:rPr lang="en-US" dirty="0" smtClean="0"/>
              <a:t>Stored and injection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rms</a:t>
            </a:r>
            <a:r>
              <a:rPr lang="en-US" dirty="0" smtClean="0"/>
              <a:t> beam sizes: </a:t>
            </a:r>
            <a:r>
              <a:rPr lang="en-US" dirty="0" err="1" smtClean="0">
                <a:latin typeface="Symbol" panose="05050102010706020507" pitchFamily="18" charset="2"/>
              </a:rPr>
              <a:t>s</a:t>
            </a:r>
            <a:r>
              <a:rPr lang="en-US" baseline="-25000" dirty="0" err="1" smtClean="0"/>
              <a:t>s</a:t>
            </a:r>
            <a:r>
              <a:rPr lang="en-US" dirty="0" smtClean="0"/>
              <a:t>, 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baseline="-25000" dirty="0" smtClean="0"/>
              <a:t>i</a:t>
            </a:r>
            <a:endParaRPr lang="en-US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eptum thickness: S</a:t>
            </a:r>
          </a:p>
          <a:p>
            <a:pPr lvl="1"/>
            <a:r>
              <a:rPr lang="en-US" dirty="0" smtClean="0"/>
              <a:t>Clearances in units of beam size:</a:t>
            </a:r>
          </a:p>
          <a:p>
            <a:pPr marL="457200" lvl="1" indent="0">
              <a:buNone/>
            </a:pPr>
            <a:r>
              <a:rPr lang="en-US" dirty="0" smtClean="0"/>
              <a:t>     N</a:t>
            </a:r>
            <a:r>
              <a:rPr lang="en-US" baseline="-25000" dirty="0" smtClean="0"/>
              <a:t>s</a:t>
            </a:r>
            <a:r>
              <a:rPr lang="en-US" dirty="0" smtClean="0"/>
              <a:t>, N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C277-A1E2-43D0-8438-80732D5D8872}" type="slidenum">
              <a:rPr lang="de-CH" smtClean="0"/>
              <a:t>27</a:t>
            </a:fld>
            <a:endParaRPr lang="de-CH"/>
          </a:p>
        </p:txBody>
      </p:sp>
      <p:sp>
        <p:nvSpPr>
          <p:cNvPr id="5" name="Right Arrow 4"/>
          <p:cNvSpPr/>
          <p:nvPr/>
        </p:nvSpPr>
        <p:spPr>
          <a:xfrm>
            <a:off x="4508301" y="3723026"/>
            <a:ext cx="567755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8400000">
            <a:off x="4410136" y="3217740"/>
            <a:ext cx="567755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80488" y="5651956"/>
            <a:ext cx="4483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Bump height is the minimum value required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5579223"/>
            <a:ext cx="2384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33FF"/>
                </a:solidFill>
              </a:rPr>
              <a:t>Ring aperture </a:t>
            </a:r>
            <a:r>
              <a:rPr lang="en-US" dirty="0" smtClean="0">
                <a:solidFill>
                  <a:srgbClr val="9933FF"/>
                </a:solidFill>
              </a:rPr>
              <a:t>required:</a:t>
            </a:r>
          </a:p>
          <a:p>
            <a:r>
              <a:rPr lang="en-US" dirty="0" smtClean="0">
                <a:solidFill>
                  <a:srgbClr val="9933FF"/>
                </a:solidFill>
              </a:rPr>
              <a:t>N</a:t>
            </a:r>
            <a:r>
              <a:rPr lang="en-US" baseline="-25000" dirty="0" smtClean="0">
                <a:solidFill>
                  <a:srgbClr val="9933FF"/>
                </a:solidFill>
              </a:rPr>
              <a:t>s</a:t>
            </a:r>
            <a:r>
              <a:rPr lang="en-US" dirty="0" smtClean="0">
                <a:solidFill>
                  <a:srgbClr val="9933FF"/>
                </a:solidFill>
                <a:latin typeface="Symbol" panose="05050102010706020507" pitchFamily="18" charset="2"/>
              </a:rPr>
              <a:t>s</a:t>
            </a:r>
            <a:r>
              <a:rPr lang="en-US" baseline="-25000" dirty="0" smtClean="0">
                <a:solidFill>
                  <a:srgbClr val="9933FF"/>
                </a:solidFill>
              </a:rPr>
              <a:t>s</a:t>
            </a:r>
            <a:r>
              <a:rPr lang="en-US" dirty="0" smtClean="0">
                <a:solidFill>
                  <a:srgbClr val="9933FF"/>
                </a:solidFill>
              </a:rPr>
              <a:t>+2N</a:t>
            </a:r>
            <a:r>
              <a:rPr lang="en-US" baseline="-25000" dirty="0" smtClean="0">
                <a:solidFill>
                  <a:srgbClr val="9933FF"/>
                </a:solidFill>
              </a:rPr>
              <a:t>i</a:t>
            </a:r>
            <a:r>
              <a:rPr lang="en-US" dirty="0" smtClean="0">
                <a:solidFill>
                  <a:srgbClr val="9933FF"/>
                </a:solidFill>
                <a:latin typeface="Symbol" panose="05050102010706020507" pitchFamily="18" charset="2"/>
              </a:rPr>
              <a:t>s</a:t>
            </a:r>
            <a:r>
              <a:rPr lang="en-US" baseline="-25000" dirty="0" smtClean="0">
                <a:solidFill>
                  <a:srgbClr val="9933FF"/>
                </a:solidFill>
              </a:rPr>
              <a:t>i</a:t>
            </a:r>
            <a:r>
              <a:rPr lang="en-US" dirty="0" smtClean="0">
                <a:solidFill>
                  <a:srgbClr val="9933FF"/>
                </a:solidFill>
              </a:rPr>
              <a:t>+S</a:t>
            </a:r>
            <a:endParaRPr lang="en-US" dirty="0">
              <a:solidFill>
                <a:srgbClr val="9933FF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724128" y="5373216"/>
            <a:ext cx="1728192" cy="223183"/>
          </a:xfrm>
          <a:prstGeom prst="rightArrow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38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Lepton collider </a:t>
            </a:r>
            <a:r>
              <a:rPr lang="en-US" dirty="0" smtClean="0"/>
              <a:t>injection (8)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2620888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Synchrotron phase space injection [10] with off-energy injection beam</a:t>
                </a:r>
                <a:endParaRPr lang="en-US" dirty="0"/>
              </a:p>
              <a:p>
                <a:pPr lvl="1"/>
                <a:r>
                  <a:rPr lang="en-US" dirty="0"/>
                  <a:t>Hardware: Septum + </a:t>
                </a:r>
                <a:r>
                  <a:rPr lang="en-US" dirty="0" smtClean="0"/>
                  <a:t>Kicker </a:t>
                </a:r>
                <a:r>
                  <a:rPr lang="en-US" dirty="0" smtClean="0"/>
                  <a:t>bump</a:t>
                </a:r>
              </a:p>
              <a:p>
                <a:pPr lvl="1"/>
                <a:r>
                  <a:rPr lang="en-US" dirty="0" smtClean="0"/>
                  <a:t>Finite dispersion at septum</a:t>
                </a:r>
                <a:endParaRPr lang="en-US" dirty="0"/>
              </a:p>
              <a:p>
                <a:pPr lvl="1"/>
                <a:r>
                  <a:rPr lang="en-US" dirty="0" smtClean="0"/>
                  <a:t>By adjusting the injection beam energy and orbit, the injection beam can be situated onto the off-energy closed orbit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     Off-energy closed orbit is represented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𝛿</m:t>
                    </m:r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~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/>
                  <a:t>	</a:t>
                </a: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2620888"/>
              </a:xfrm>
              <a:blipFill rotWithShape="1">
                <a:blip r:embed="rId2"/>
                <a:stretch>
                  <a:fillRect l="-593" t="-3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539552" y="3987196"/>
            <a:ext cx="5784998" cy="2304256"/>
            <a:chOff x="683568" y="3140968"/>
            <a:chExt cx="6129064" cy="2330943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3212976"/>
              <a:ext cx="5832648" cy="21065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6444208" y="3140968"/>
              <a:ext cx="144016" cy="21785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83568" y="5229200"/>
              <a:ext cx="6129064" cy="2427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flipH="1">
            <a:off x="3113552" y="4174991"/>
            <a:ext cx="1607" cy="5933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113552" y="4881732"/>
            <a:ext cx="0" cy="6182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569208" y="3812114"/>
                <a:ext cx="109190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9208" y="3812114"/>
                <a:ext cx="109190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>
            <a:off x="6012160" y="5223516"/>
            <a:ext cx="25922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146286" y="4077072"/>
            <a:ext cx="0" cy="2376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054350" y="5112639"/>
            <a:ext cx="202523" cy="200327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TextBox 18"/>
          <p:cNvSpPr txBox="1"/>
          <p:nvPr/>
        </p:nvSpPr>
        <p:spPr>
          <a:xfrm>
            <a:off x="8550442" y="5122262"/>
            <a:ext cx="3240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x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56872" y="3800073"/>
            <a:ext cx="75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x'</a:t>
            </a:r>
            <a:endParaRPr lang="de-CH" dirty="0">
              <a:solidFill>
                <a:srgbClr val="0070C0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941224" y="4911666"/>
            <a:ext cx="623037" cy="617357"/>
            <a:chOff x="7941224" y="4911666"/>
            <a:chExt cx="623037" cy="617357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7941224" y="5222272"/>
              <a:ext cx="623037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8243077" y="4911666"/>
              <a:ext cx="0" cy="61735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8172400" y="5143483"/>
              <a:ext cx="143912" cy="14235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29" name="Rectangle 28"/>
          <p:cNvSpPr>
            <a:spLocks noChangeAspect="1"/>
          </p:cNvSpPr>
          <p:nvPr/>
        </p:nvSpPr>
        <p:spPr>
          <a:xfrm>
            <a:off x="8034751" y="4768345"/>
            <a:ext cx="68579" cy="90335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Oval 29"/>
          <p:cNvSpPr/>
          <p:nvPr/>
        </p:nvSpPr>
        <p:spPr>
          <a:xfrm>
            <a:off x="7740352" y="5100881"/>
            <a:ext cx="202523" cy="200327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32" name="Group 31"/>
          <p:cNvGrpSpPr/>
          <p:nvPr/>
        </p:nvGrpSpPr>
        <p:grpSpPr>
          <a:xfrm>
            <a:off x="7208910" y="4922954"/>
            <a:ext cx="623037" cy="617357"/>
            <a:chOff x="7941224" y="4911666"/>
            <a:chExt cx="623037" cy="617357"/>
          </a:xfrm>
        </p:grpSpPr>
        <p:cxnSp>
          <p:nvCxnSpPr>
            <p:cNvPr id="33" name="Straight Arrow Connector 32"/>
            <p:cNvCxnSpPr/>
            <p:nvPr/>
          </p:nvCxnSpPr>
          <p:spPr>
            <a:xfrm>
              <a:off x="7941224" y="5222272"/>
              <a:ext cx="623037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8243077" y="4911666"/>
              <a:ext cx="0" cy="61735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/>
            <p:cNvSpPr/>
            <p:nvPr/>
          </p:nvSpPr>
          <p:spPr>
            <a:xfrm>
              <a:off x="8172400" y="5143483"/>
              <a:ext cx="143912" cy="14235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206088" y="4921410"/>
            <a:ext cx="623037" cy="617357"/>
            <a:chOff x="7941224" y="4911666"/>
            <a:chExt cx="623037" cy="617357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7941224" y="5222272"/>
              <a:ext cx="623037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8243077" y="4911666"/>
              <a:ext cx="0" cy="61735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8172400" y="5143483"/>
              <a:ext cx="143912" cy="14235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520638" y="5691879"/>
            <a:ext cx="132856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Synchrotron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oscillation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C277-A1E2-43D0-8438-80732D5D8872}" type="slidenum">
              <a:rPr lang="de-CH" smtClean="0"/>
              <a:t>28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391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22536E-6 L -0.08282 3.22536E-6 L -0.00677 -0.00162 L -0.06511 -0.00093 L -0.01719 -0.00093 L -0.05035 3.22536E-6 L -0.02847 3.22536E-6 L -0.04219 0.00139 " pathEditMode="relative" rAng="0" ptsTypes="AAAAAAAA">
                                      <p:cBhvr>
                                        <p:cTn id="22" dur="4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0" grpId="0" animBg="1"/>
      <p:bldP spid="8" grpId="0" animBg="1"/>
      <p:bldP spid="8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4464496" cy="273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Lepton collider </a:t>
            </a:r>
            <a:r>
              <a:rPr lang="en-US" dirty="0" smtClean="0"/>
              <a:t>injection (9)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63892"/>
            <a:ext cx="8075240" cy="186510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Synchrotron phase space injection at LEP</a:t>
            </a:r>
          </a:p>
          <a:p>
            <a:pPr lvl="1"/>
            <a:r>
              <a:rPr lang="en-US" dirty="0" smtClean="0"/>
              <a:t>Unwanted radiation dose to the physics detector during injection was reduced; Zero dispersion at detectors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igher injection efficiency than normal conventional injection was </a:t>
            </a:r>
            <a:r>
              <a:rPr lang="en-US" dirty="0" err="1" smtClean="0"/>
              <a:t>realised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429000"/>
            <a:ext cx="3885232" cy="248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06332" y="6021288"/>
            <a:ext cx="2245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Figures taken from [9]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6" descr="C:\Users\aiba\AppData\Local\Microsoft\Windows\Temporary Internet Files\Content.IE5\74VUO6R5\171-karategree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15249" y="3986185"/>
            <a:ext cx="998484" cy="121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6" descr="C:\Users\aiba\AppData\Local\Microsoft\Windows\Temporary Internet Files\Content.IE5\74VUO6R5\171-karategree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19578" y="3942577"/>
            <a:ext cx="998484" cy="121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Users\aiba\AppData\Local\Microsoft\Windows\Temporary Internet Files\Content.IE5\74VUO6R5\171-karategree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67409" y="3948689"/>
            <a:ext cx="998484" cy="121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Users\aiba\AppData\Local\Microsoft\Windows\Temporary Internet Files\Content.IE5\T98D5JH6\Achieve%20Your%20Website%20Goals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08495" y="3286446"/>
            <a:ext cx="1281641" cy="96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57" y="260648"/>
            <a:ext cx="8229600" cy="1143000"/>
          </a:xfrm>
        </p:spPr>
        <p:txBody>
          <a:bodyPr/>
          <a:lstStyle/>
          <a:p>
            <a:r>
              <a:rPr lang="en-US" dirty="0" smtClean="0"/>
              <a:t>Basics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How to inject/extract beam into/from rings</a:t>
            </a:r>
          </a:p>
          <a:p>
            <a:pPr lvl="1"/>
            <a:r>
              <a:rPr lang="en-US" dirty="0" smtClean="0"/>
              <a:t>Ring accelerator has a </a:t>
            </a:r>
            <a:r>
              <a:rPr lang="en-US" i="1" dirty="0" smtClean="0"/>
              <a:t>closed orbit </a:t>
            </a:r>
            <a:r>
              <a:rPr lang="en-US" dirty="0" smtClean="0"/>
              <a:t>(No entrance/exit)</a:t>
            </a:r>
          </a:p>
          <a:p>
            <a:pPr lvl="1"/>
            <a:r>
              <a:rPr lang="en-US" i="1" dirty="0" smtClean="0"/>
              <a:t>Kicker</a:t>
            </a:r>
            <a:r>
              <a:rPr lang="en-US" dirty="0" smtClean="0"/>
              <a:t> is used to place the beam onto (or to temporarily open) the closed orbit</a:t>
            </a:r>
          </a:p>
          <a:p>
            <a:pPr lvl="1"/>
            <a:r>
              <a:rPr lang="en-US" dirty="0" smtClean="0"/>
              <a:t>Kicker </a:t>
            </a:r>
            <a:r>
              <a:rPr lang="en-US" dirty="0"/>
              <a:t>is normally not strong </a:t>
            </a:r>
            <a:r>
              <a:rPr lang="en-US" dirty="0" smtClean="0"/>
              <a:t>enough, and </a:t>
            </a:r>
            <a:r>
              <a:rPr lang="en-US" i="1" dirty="0" smtClean="0"/>
              <a:t>Septum</a:t>
            </a:r>
            <a:r>
              <a:rPr lang="en-US" dirty="0" smtClean="0"/>
              <a:t> is then used</a:t>
            </a:r>
          </a:p>
          <a:p>
            <a:pPr lvl="1"/>
            <a:r>
              <a:rPr lang="en-US" dirty="0" smtClean="0"/>
              <a:t>Extraction is essentially a reversal process of injection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4762762" y="3938847"/>
            <a:ext cx="2304256" cy="23762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9" name="Picture 5" descr="C:\Users\aiba\AppData\Local\Microsoft\Windows\Temporary Internet Files\Content.IE5\CA4O5K79\clipart002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191" y="3430366"/>
            <a:ext cx="1162681" cy="302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oup 33"/>
          <p:cNvGrpSpPr/>
          <p:nvPr/>
        </p:nvGrpSpPr>
        <p:grpSpPr>
          <a:xfrm>
            <a:off x="5412375" y="3846561"/>
            <a:ext cx="2089152" cy="879999"/>
            <a:chOff x="4770920" y="3846561"/>
            <a:chExt cx="2089152" cy="879999"/>
          </a:xfrm>
        </p:grpSpPr>
        <p:sp>
          <p:nvSpPr>
            <p:cNvPr id="12" name="Freeform 11"/>
            <p:cNvSpPr/>
            <p:nvPr/>
          </p:nvSpPr>
          <p:spPr>
            <a:xfrm rot="350702">
              <a:off x="4770920" y="3846561"/>
              <a:ext cx="1797019" cy="610062"/>
            </a:xfrm>
            <a:custGeom>
              <a:avLst/>
              <a:gdLst>
                <a:gd name="connsiteX0" fmla="*/ 0 w 1335186"/>
                <a:gd name="connsiteY0" fmla="*/ 0 h 514020"/>
                <a:gd name="connsiteX1" fmla="*/ 372234 w 1335186"/>
                <a:gd name="connsiteY1" fmla="*/ 137565 h 514020"/>
                <a:gd name="connsiteX2" fmla="*/ 744467 w 1335186"/>
                <a:gd name="connsiteY2" fmla="*/ 461246 h 514020"/>
                <a:gd name="connsiteX3" fmla="*/ 1335186 w 1335186"/>
                <a:gd name="connsiteY3" fmla="*/ 509798 h 51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5186" h="514020">
                  <a:moveTo>
                    <a:pt x="0" y="0"/>
                  </a:moveTo>
                  <a:cubicBezTo>
                    <a:pt x="124078" y="30345"/>
                    <a:pt x="248156" y="60691"/>
                    <a:pt x="372234" y="137565"/>
                  </a:cubicBezTo>
                  <a:cubicBezTo>
                    <a:pt x="496312" y="214439"/>
                    <a:pt x="583975" y="399207"/>
                    <a:pt x="744467" y="461246"/>
                  </a:cubicBezTo>
                  <a:cubicBezTo>
                    <a:pt x="904959" y="523285"/>
                    <a:pt x="1120072" y="516541"/>
                    <a:pt x="1335186" y="509798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xplosion 1 12"/>
            <p:cNvSpPr/>
            <p:nvPr/>
          </p:nvSpPr>
          <p:spPr>
            <a:xfrm>
              <a:off x="6428024" y="4366520"/>
              <a:ext cx="432048" cy="360040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" name="Straight Arrow Connector 7"/>
          <p:cNvCxnSpPr/>
          <p:nvPr/>
        </p:nvCxnSpPr>
        <p:spPr>
          <a:xfrm>
            <a:off x="4565383" y="3352164"/>
            <a:ext cx="882727" cy="415423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2488044" y="3341221"/>
            <a:ext cx="1928183" cy="2466582"/>
            <a:chOff x="1846589" y="3341221"/>
            <a:chExt cx="1928183" cy="2466582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6589" y="3938847"/>
              <a:ext cx="1928183" cy="1868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2351744" y="3387312"/>
              <a:ext cx="7841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Inject!</a:t>
              </a:r>
              <a:endParaRPr lang="en-US" dirty="0"/>
            </a:p>
          </p:txBody>
        </p:sp>
        <p:sp>
          <p:nvSpPr>
            <p:cNvPr id="15" name="Oval Callout 14"/>
            <p:cNvSpPr/>
            <p:nvPr/>
          </p:nvSpPr>
          <p:spPr>
            <a:xfrm flipH="1">
              <a:off x="2105083" y="3341221"/>
              <a:ext cx="1277513" cy="473736"/>
            </a:xfrm>
            <a:prstGeom prst="wedgeEllipseCallou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72440" y="3596239"/>
            <a:ext cx="2317932" cy="2661121"/>
            <a:chOff x="918553" y="4392837"/>
            <a:chExt cx="2317932" cy="2661121"/>
          </a:xfrm>
        </p:grpSpPr>
        <p:pic>
          <p:nvPicPr>
            <p:cNvPr id="1043" name="Picture 19" descr="C:\Users\aiba\AppData\Local\Microsoft\Windows\Temporary Internet Files\Content.IE5\T98D5JH6\8300476266_c676a147bf[1]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553" y="4392837"/>
              <a:ext cx="2317932" cy="2661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>
              <a:spLocks noChangeAspect="1"/>
            </p:cNvSpPr>
            <p:nvPr/>
          </p:nvSpPr>
          <p:spPr>
            <a:xfrm rot="2040000">
              <a:off x="2405570" y="5796635"/>
              <a:ext cx="6094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solidFill>
                    <a:schemeClr val="bg1"/>
                  </a:solidFill>
                </a:rPr>
                <a:t>Accelerator</a:t>
              </a:r>
            </a:p>
            <a:p>
              <a:r>
                <a:rPr lang="en-US" sz="700" dirty="0" smtClean="0">
                  <a:solidFill>
                    <a:schemeClr val="bg1"/>
                  </a:solidFill>
                </a:rPr>
                <a:t>physics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Oval Callout 21"/>
          <p:cNvSpPr/>
          <p:nvPr/>
        </p:nvSpPr>
        <p:spPr>
          <a:xfrm>
            <a:off x="2581098" y="3166966"/>
            <a:ext cx="1865370" cy="1008112"/>
          </a:xfrm>
          <a:prstGeom prst="wedgeEllipseCallou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4762762" y="3883748"/>
            <a:ext cx="2304256" cy="2431363"/>
            <a:chOff x="4572000" y="4382013"/>
            <a:chExt cx="2304256" cy="2431363"/>
          </a:xfrm>
        </p:grpSpPr>
        <p:sp>
          <p:nvSpPr>
            <p:cNvPr id="46" name="Oval 45"/>
            <p:cNvSpPr/>
            <p:nvPr/>
          </p:nvSpPr>
          <p:spPr>
            <a:xfrm>
              <a:off x="4572000" y="4437112"/>
              <a:ext cx="2304256" cy="2376264"/>
            </a:xfrm>
            <a:prstGeom prst="ellipse">
              <a:avLst/>
            </a:prstGeom>
            <a:noFill/>
            <a:ln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>
              <a:stCxn id="46" idx="0"/>
            </p:cNvCxnSpPr>
            <p:nvPr/>
          </p:nvCxnSpPr>
          <p:spPr>
            <a:xfrm flipH="1" flipV="1">
              <a:off x="5580112" y="4382013"/>
              <a:ext cx="144016" cy="55099"/>
            </a:xfrm>
            <a:prstGeom prst="line">
              <a:avLst/>
            </a:prstGeom>
            <a:ln w="38100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5580112" y="4437112"/>
              <a:ext cx="152400" cy="103103"/>
            </a:xfrm>
            <a:prstGeom prst="line">
              <a:avLst/>
            </a:prstGeom>
            <a:ln w="38100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3011148" y="3267249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Inject…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833661" y="3559876"/>
            <a:ext cx="1360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ith kicker…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933135" y="3240135"/>
            <a:ext cx="127220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Extract</a:t>
            </a:r>
          </a:p>
          <a:p>
            <a:r>
              <a:rPr lang="en-US" sz="1600" dirty="0" smtClean="0"/>
              <a:t>with kicker </a:t>
            </a:r>
          </a:p>
          <a:p>
            <a:r>
              <a:rPr lang="en-US" sz="1600" dirty="0">
                <a:sym typeface="Wingdings" panose="05000000000000000000" pitchFamily="2" charset="2"/>
              </a:rPr>
              <a:t>&amp;</a:t>
            </a:r>
            <a:r>
              <a:rPr lang="en-US" sz="1600" dirty="0" smtClean="0">
                <a:sym typeface="Wingdings" panose="05000000000000000000" pitchFamily="2" charset="2"/>
              </a:rPr>
              <a:t> septum </a:t>
            </a:r>
            <a:r>
              <a:rPr lang="en-US" dirty="0" smtClean="0"/>
              <a:t> </a:t>
            </a:r>
          </a:p>
        </p:txBody>
      </p:sp>
      <p:sp>
        <p:nvSpPr>
          <p:cNvPr id="31" name="Freeform 30"/>
          <p:cNvSpPr/>
          <p:nvPr/>
        </p:nvSpPr>
        <p:spPr>
          <a:xfrm>
            <a:off x="5449617" y="3756644"/>
            <a:ext cx="1786170" cy="1826355"/>
          </a:xfrm>
          <a:custGeom>
            <a:avLst/>
            <a:gdLst>
              <a:gd name="connsiteX0" fmla="*/ 0 w 1333016"/>
              <a:gd name="connsiteY0" fmla="*/ 0 h 1672606"/>
              <a:gd name="connsiteX1" fmla="*/ 453154 w 1333016"/>
              <a:gd name="connsiteY1" fmla="*/ 153749 h 1672606"/>
              <a:gd name="connsiteX2" fmla="*/ 1019596 w 1333016"/>
              <a:gd name="connsiteY2" fmla="*/ 388418 h 1672606"/>
              <a:gd name="connsiteX3" fmla="*/ 1092425 w 1333016"/>
              <a:gd name="connsiteY3" fmla="*/ 1181437 h 1672606"/>
              <a:gd name="connsiteX4" fmla="*/ 1302818 w 1333016"/>
              <a:gd name="connsiteY4" fmla="*/ 1618407 h 1672606"/>
              <a:gd name="connsiteX5" fmla="*/ 1327094 w 1333016"/>
              <a:gd name="connsiteY5" fmla="*/ 1650775 h 1672606"/>
              <a:gd name="connsiteX0" fmla="*/ 0 w 1786170"/>
              <a:gd name="connsiteY0" fmla="*/ 0 h 1834447"/>
              <a:gd name="connsiteX1" fmla="*/ 906308 w 1786170"/>
              <a:gd name="connsiteY1" fmla="*/ 315590 h 1834447"/>
              <a:gd name="connsiteX2" fmla="*/ 1472750 w 1786170"/>
              <a:gd name="connsiteY2" fmla="*/ 550259 h 1834447"/>
              <a:gd name="connsiteX3" fmla="*/ 1545579 w 1786170"/>
              <a:gd name="connsiteY3" fmla="*/ 1343278 h 1834447"/>
              <a:gd name="connsiteX4" fmla="*/ 1755972 w 1786170"/>
              <a:gd name="connsiteY4" fmla="*/ 1780248 h 1834447"/>
              <a:gd name="connsiteX5" fmla="*/ 1780248 w 1786170"/>
              <a:gd name="connsiteY5" fmla="*/ 1812616 h 1834447"/>
              <a:gd name="connsiteX0" fmla="*/ 0 w 1786170"/>
              <a:gd name="connsiteY0" fmla="*/ 0 h 1834447"/>
              <a:gd name="connsiteX1" fmla="*/ 712099 w 1786170"/>
              <a:gd name="connsiteY1" fmla="*/ 299406 h 1834447"/>
              <a:gd name="connsiteX2" fmla="*/ 1472750 w 1786170"/>
              <a:gd name="connsiteY2" fmla="*/ 550259 h 1834447"/>
              <a:gd name="connsiteX3" fmla="*/ 1545579 w 1786170"/>
              <a:gd name="connsiteY3" fmla="*/ 1343278 h 1834447"/>
              <a:gd name="connsiteX4" fmla="*/ 1755972 w 1786170"/>
              <a:gd name="connsiteY4" fmla="*/ 1780248 h 1834447"/>
              <a:gd name="connsiteX5" fmla="*/ 1780248 w 1786170"/>
              <a:gd name="connsiteY5" fmla="*/ 1812616 h 1834447"/>
              <a:gd name="connsiteX0" fmla="*/ 0 w 1786170"/>
              <a:gd name="connsiteY0" fmla="*/ 0 h 1834447"/>
              <a:gd name="connsiteX1" fmla="*/ 712099 w 1786170"/>
              <a:gd name="connsiteY1" fmla="*/ 299406 h 1834447"/>
              <a:gd name="connsiteX2" fmla="*/ 1472750 w 1786170"/>
              <a:gd name="connsiteY2" fmla="*/ 550259 h 1834447"/>
              <a:gd name="connsiteX3" fmla="*/ 1545579 w 1786170"/>
              <a:gd name="connsiteY3" fmla="*/ 1343278 h 1834447"/>
              <a:gd name="connsiteX4" fmla="*/ 1755972 w 1786170"/>
              <a:gd name="connsiteY4" fmla="*/ 1780248 h 1834447"/>
              <a:gd name="connsiteX5" fmla="*/ 1780248 w 1786170"/>
              <a:gd name="connsiteY5" fmla="*/ 1812616 h 1834447"/>
              <a:gd name="connsiteX0" fmla="*/ 0 w 1786170"/>
              <a:gd name="connsiteY0" fmla="*/ 0 h 1834447"/>
              <a:gd name="connsiteX1" fmla="*/ 752559 w 1786170"/>
              <a:gd name="connsiteY1" fmla="*/ 250854 h 1834447"/>
              <a:gd name="connsiteX2" fmla="*/ 1472750 w 1786170"/>
              <a:gd name="connsiteY2" fmla="*/ 550259 h 1834447"/>
              <a:gd name="connsiteX3" fmla="*/ 1545579 w 1786170"/>
              <a:gd name="connsiteY3" fmla="*/ 1343278 h 1834447"/>
              <a:gd name="connsiteX4" fmla="*/ 1755972 w 1786170"/>
              <a:gd name="connsiteY4" fmla="*/ 1780248 h 1834447"/>
              <a:gd name="connsiteX5" fmla="*/ 1780248 w 1786170"/>
              <a:gd name="connsiteY5" fmla="*/ 1812616 h 1834447"/>
              <a:gd name="connsiteX0" fmla="*/ 0 w 1786170"/>
              <a:gd name="connsiteY0" fmla="*/ 0 h 1834447"/>
              <a:gd name="connsiteX1" fmla="*/ 752559 w 1786170"/>
              <a:gd name="connsiteY1" fmla="*/ 250854 h 1834447"/>
              <a:gd name="connsiteX2" fmla="*/ 1359462 w 1786170"/>
              <a:gd name="connsiteY2" fmla="*/ 477431 h 1834447"/>
              <a:gd name="connsiteX3" fmla="*/ 1545579 w 1786170"/>
              <a:gd name="connsiteY3" fmla="*/ 1343278 h 1834447"/>
              <a:gd name="connsiteX4" fmla="*/ 1755972 w 1786170"/>
              <a:gd name="connsiteY4" fmla="*/ 1780248 h 1834447"/>
              <a:gd name="connsiteX5" fmla="*/ 1780248 w 1786170"/>
              <a:gd name="connsiteY5" fmla="*/ 1812616 h 1834447"/>
              <a:gd name="connsiteX0" fmla="*/ 0 w 1786170"/>
              <a:gd name="connsiteY0" fmla="*/ 0 h 1834447"/>
              <a:gd name="connsiteX1" fmla="*/ 485522 w 1786170"/>
              <a:gd name="connsiteY1" fmla="*/ 234670 h 1834447"/>
              <a:gd name="connsiteX2" fmla="*/ 1359462 w 1786170"/>
              <a:gd name="connsiteY2" fmla="*/ 477431 h 1834447"/>
              <a:gd name="connsiteX3" fmla="*/ 1545579 w 1786170"/>
              <a:gd name="connsiteY3" fmla="*/ 1343278 h 1834447"/>
              <a:gd name="connsiteX4" fmla="*/ 1755972 w 1786170"/>
              <a:gd name="connsiteY4" fmla="*/ 1780248 h 1834447"/>
              <a:gd name="connsiteX5" fmla="*/ 1780248 w 1786170"/>
              <a:gd name="connsiteY5" fmla="*/ 1812616 h 1834447"/>
              <a:gd name="connsiteX0" fmla="*/ 0 w 1786170"/>
              <a:gd name="connsiteY0" fmla="*/ 0 h 1834447"/>
              <a:gd name="connsiteX1" fmla="*/ 380326 w 1786170"/>
              <a:gd name="connsiteY1" fmla="*/ 194209 h 1834447"/>
              <a:gd name="connsiteX2" fmla="*/ 1359462 w 1786170"/>
              <a:gd name="connsiteY2" fmla="*/ 477431 h 1834447"/>
              <a:gd name="connsiteX3" fmla="*/ 1545579 w 1786170"/>
              <a:gd name="connsiteY3" fmla="*/ 1343278 h 1834447"/>
              <a:gd name="connsiteX4" fmla="*/ 1755972 w 1786170"/>
              <a:gd name="connsiteY4" fmla="*/ 1780248 h 1834447"/>
              <a:gd name="connsiteX5" fmla="*/ 1780248 w 1786170"/>
              <a:gd name="connsiteY5" fmla="*/ 1812616 h 1834447"/>
              <a:gd name="connsiteX0" fmla="*/ 0 w 1786170"/>
              <a:gd name="connsiteY0" fmla="*/ 0 h 1834447"/>
              <a:gd name="connsiteX1" fmla="*/ 380326 w 1786170"/>
              <a:gd name="connsiteY1" fmla="*/ 194209 h 1834447"/>
              <a:gd name="connsiteX2" fmla="*/ 1359462 w 1786170"/>
              <a:gd name="connsiteY2" fmla="*/ 477431 h 1834447"/>
              <a:gd name="connsiteX3" fmla="*/ 1545579 w 1786170"/>
              <a:gd name="connsiteY3" fmla="*/ 1343278 h 1834447"/>
              <a:gd name="connsiteX4" fmla="*/ 1755972 w 1786170"/>
              <a:gd name="connsiteY4" fmla="*/ 1780248 h 1834447"/>
              <a:gd name="connsiteX5" fmla="*/ 1780248 w 1786170"/>
              <a:gd name="connsiteY5" fmla="*/ 1812616 h 1834447"/>
              <a:gd name="connsiteX0" fmla="*/ 0 w 1786170"/>
              <a:gd name="connsiteY0" fmla="*/ 0 h 1858723"/>
              <a:gd name="connsiteX1" fmla="*/ 380326 w 1786170"/>
              <a:gd name="connsiteY1" fmla="*/ 218485 h 1858723"/>
              <a:gd name="connsiteX2" fmla="*/ 1359462 w 1786170"/>
              <a:gd name="connsiteY2" fmla="*/ 501707 h 1858723"/>
              <a:gd name="connsiteX3" fmla="*/ 1545579 w 1786170"/>
              <a:gd name="connsiteY3" fmla="*/ 1367554 h 1858723"/>
              <a:gd name="connsiteX4" fmla="*/ 1755972 w 1786170"/>
              <a:gd name="connsiteY4" fmla="*/ 1804524 h 1858723"/>
              <a:gd name="connsiteX5" fmla="*/ 1780248 w 1786170"/>
              <a:gd name="connsiteY5" fmla="*/ 1836892 h 1858723"/>
              <a:gd name="connsiteX0" fmla="*/ 0 w 1786170"/>
              <a:gd name="connsiteY0" fmla="*/ 0 h 1858723"/>
              <a:gd name="connsiteX1" fmla="*/ 380326 w 1786170"/>
              <a:gd name="connsiteY1" fmla="*/ 218485 h 1858723"/>
              <a:gd name="connsiteX2" fmla="*/ 1359462 w 1786170"/>
              <a:gd name="connsiteY2" fmla="*/ 501707 h 1858723"/>
              <a:gd name="connsiteX3" fmla="*/ 1545579 w 1786170"/>
              <a:gd name="connsiteY3" fmla="*/ 1367554 h 1858723"/>
              <a:gd name="connsiteX4" fmla="*/ 1755972 w 1786170"/>
              <a:gd name="connsiteY4" fmla="*/ 1804524 h 1858723"/>
              <a:gd name="connsiteX5" fmla="*/ 1780248 w 1786170"/>
              <a:gd name="connsiteY5" fmla="*/ 1836892 h 1858723"/>
              <a:gd name="connsiteX0" fmla="*/ 0 w 1786170"/>
              <a:gd name="connsiteY0" fmla="*/ 0 h 1826355"/>
              <a:gd name="connsiteX1" fmla="*/ 380326 w 1786170"/>
              <a:gd name="connsiteY1" fmla="*/ 186117 h 1826355"/>
              <a:gd name="connsiteX2" fmla="*/ 1359462 w 1786170"/>
              <a:gd name="connsiteY2" fmla="*/ 469339 h 1826355"/>
              <a:gd name="connsiteX3" fmla="*/ 1545579 w 1786170"/>
              <a:gd name="connsiteY3" fmla="*/ 1335186 h 1826355"/>
              <a:gd name="connsiteX4" fmla="*/ 1755972 w 1786170"/>
              <a:gd name="connsiteY4" fmla="*/ 1772156 h 1826355"/>
              <a:gd name="connsiteX5" fmla="*/ 1780248 w 1786170"/>
              <a:gd name="connsiteY5" fmla="*/ 1804524 h 1826355"/>
              <a:gd name="connsiteX0" fmla="*/ 0 w 1786170"/>
              <a:gd name="connsiteY0" fmla="*/ 0 h 1826355"/>
              <a:gd name="connsiteX1" fmla="*/ 380326 w 1786170"/>
              <a:gd name="connsiteY1" fmla="*/ 186117 h 1826355"/>
              <a:gd name="connsiteX2" fmla="*/ 1359462 w 1786170"/>
              <a:gd name="connsiteY2" fmla="*/ 469339 h 1826355"/>
              <a:gd name="connsiteX3" fmla="*/ 1545579 w 1786170"/>
              <a:gd name="connsiteY3" fmla="*/ 1335186 h 1826355"/>
              <a:gd name="connsiteX4" fmla="*/ 1755972 w 1786170"/>
              <a:gd name="connsiteY4" fmla="*/ 1772156 h 1826355"/>
              <a:gd name="connsiteX5" fmla="*/ 1780248 w 1786170"/>
              <a:gd name="connsiteY5" fmla="*/ 1804524 h 182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86170" h="1826355">
                <a:moveTo>
                  <a:pt x="0" y="0"/>
                </a:moveTo>
                <a:cubicBezTo>
                  <a:pt x="198254" y="109242"/>
                  <a:pt x="153749" y="107894"/>
                  <a:pt x="380326" y="186117"/>
                </a:cubicBezTo>
                <a:cubicBezTo>
                  <a:pt x="606903" y="264340"/>
                  <a:pt x="1165253" y="277828"/>
                  <a:pt x="1359462" y="469339"/>
                </a:cubicBezTo>
                <a:cubicBezTo>
                  <a:pt x="1553671" y="660850"/>
                  <a:pt x="1479494" y="1118050"/>
                  <a:pt x="1545579" y="1335186"/>
                </a:cubicBezTo>
                <a:cubicBezTo>
                  <a:pt x="1611664" y="1552322"/>
                  <a:pt x="1716861" y="1693933"/>
                  <a:pt x="1755972" y="1772156"/>
                </a:cubicBezTo>
                <a:cubicBezTo>
                  <a:pt x="1795083" y="1850379"/>
                  <a:pt x="1787665" y="1827451"/>
                  <a:pt x="1780248" y="1804524"/>
                </a:cubicBezTo>
              </a:path>
            </a:pathLst>
          </a:custGeom>
          <a:noFill/>
          <a:ln w="3175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Explosion 1 61"/>
          <p:cNvSpPr/>
          <p:nvPr/>
        </p:nvSpPr>
        <p:spPr>
          <a:xfrm>
            <a:off x="7092280" y="5458669"/>
            <a:ext cx="432048" cy="36004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2799961" y="3486356"/>
            <a:ext cx="1536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ith septum…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010261" y="3708571"/>
            <a:ext cx="959687" cy="207692"/>
            <a:chOff x="6962559" y="5182306"/>
            <a:chExt cx="959687" cy="207692"/>
          </a:xfrm>
        </p:grpSpPr>
        <p:cxnSp>
          <p:nvCxnSpPr>
            <p:cNvPr id="69" name="Straight Arrow Connector 68"/>
            <p:cNvCxnSpPr/>
            <p:nvPr/>
          </p:nvCxnSpPr>
          <p:spPr>
            <a:xfrm>
              <a:off x="7378762" y="5308354"/>
              <a:ext cx="543484" cy="81644"/>
            </a:xfrm>
            <a:prstGeom prst="straightConnector1">
              <a:avLst/>
            </a:prstGeom>
            <a:ln w="38100">
              <a:solidFill>
                <a:srgbClr val="FF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Freeform 38"/>
            <p:cNvSpPr/>
            <p:nvPr/>
          </p:nvSpPr>
          <p:spPr>
            <a:xfrm rot="900000">
              <a:off x="6962559" y="5182306"/>
              <a:ext cx="555644" cy="169306"/>
            </a:xfrm>
            <a:custGeom>
              <a:avLst/>
              <a:gdLst>
                <a:gd name="connsiteX0" fmla="*/ 0 w 679731"/>
                <a:gd name="connsiteY0" fmla="*/ 0 h 218485"/>
                <a:gd name="connsiteX1" fmla="*/ 347958 w 679731"/>
                <a:gd name="connsiteY1" fmla="*/ 178025 h 218485"/>
                <a:gd name="connsiteX2" fmla="*/ 679731 w 679731"/>
                <a:gd name="connsiteY2" fmla="*/ 218485 h 218485"/>
                <a:gd name="connsiteX0" fmla="*/ 0 w 679731"/>
                <a:gd name="connsiteY0" fmla="*/ 0 h 186116"/>
                <a:gd name="connsiteX1" fmla="*/ 347958 w 679731"/>
                <a:gd name="connsiteY1" fmla="*/ 145656 h 186116"/>
                <a:gd name="connsiteX2" fmla="*/ 679731 w 679731"/>
                <a:gd name="connsiteY2" fmla="*/ 186116 h 186116"/>
                <a:gd name="connsiteX0" fmla="*/ 0 w 679731"/>
                <a:gd name="connsiteY0" fmla="*/ 0 h 186116"/>
                <a:gd name="connsiteX1" fmla="*/ 347958 w 679731"/>
                <a:gd name="connsiteY1" fmla="*/ 145656 h 186116"/>
                <a:gd name="connsiteX2" fmla="*/ 679731 w 679731"/>
                <a:gd name="connsiteY2" fmla="*/ 186116 h 186116"/>
                <a:gd name="connsiteX0" fmla="*/ 0 w 679731"/>
                <a:gd name="connsiteY0" fmla="*/ 0 h 186116"/>
                <a:gd name="connsiteX1" fmla="*/ 347958 w 679731"/>
                <a:gd name="connsiteY1" fmla="*/ 145656 h 186116"/>
                <a:gd name="connsiteX2" fmla="*/ 679731 w 679731"/>
                <a:gd name="connsiteY2" fmla="*/ 186116 h 186116"/>
                <a:gd name="connsiteX0" fmla="*/ 0 w 679731"/>
                <a:gd name="connsiteY0" fmla="*/ 0 h 218169"/>
                <a:gd name="connsiteX1" fmla="*/ 331354 w 679731"/>
                <a:gd name="connsiteY1" fmla="*/ 208747 h 218169"/>
                <a:gd name="connsiteX2" fmla="*/ 679731 w 679731"/>
                <a:gd name="connsiteY2" fmla="*/ 186116 h 218169"/>
                <a:gd name="connsiteX0" fmla="*/ 0 w 679731"/>
                <a:gd name="connsiteY0" fmla="*/ 0 h 187772"/>
                <a:gd name="connsiteX1" fmla="*/ 328699 w 679731"/>
                <a:gd name="connsiteY1" fmla="*/ 167571 h 187772"/>
                <a:gd name="connsiteX2" fmla="*/ 679731 w 679731"/>
                <a:gd name="connsiteY2" fmla="*/ 186116 h 187772"/>
                <a:gd name="connsiteX0" fmla="*/ 0 w 679731"/>
                <a:gd name="connsiteY0" fmla="*/ 0 h 187772"/>
                <a:gd name="connsiteX1" fmla="*/ 328699 w 679731"/>
                <a:gd name="connsiteY1" fmla="*/ 167571 h 187772"/>
                <a:gd name="connsiteX2" fmla="*/ 679731 w 679731"/>
                <a:gd name="connsiteY2" fmla="*/ 186116 h 187772"/>
                <a:gd name="connsiteX0" fmla="*/ 0 w 679731"/>
                <a:gd name="connsiteY0" fmla="*/ 0 h 196741"/>
                <a:gd name="connsiteX1" fmla="*/ 328699 w 679731"/>
                <a:gd name="connsiteY1" fmla="*/ 167571 h 196741"/>
                <a:gd name="connsiteX2" fmla="*/ 679731 w 679731"/>
                <a:gd name="connsiteY2" fmla="*/ 186116 h 196741"/>
                <a:gd name="connsiteX0" fmla="*/ 0 w 555644"/>
                <a:gd name="connsiteY0" fmla="*/ 0 h 184032"/>
                <a:gd name="connsiteX1" fmla="*/ 328699 w 555644"/>
                <a:gd name="connsiteY1" fmla="*/ 167571 h 184032"/>
                <a:gd name="connsiteX2" fmla="*/ 555644 w 555644"/>
                <a:gd name="connsiteY2" fmla="*/ 160723 h 184032"/>
                <a:gd name="connsiteX0" fmla="*/ 0 w 555644"/>
                <a:gd name="connsiteY0" fmla="*/ 0 h 172950"/>
                <a:gd name="connsiteX1" fmla="*/ 281240 w 555644"/>
                <a:gd name="connsiteY1" fmla="*/ 146777 h 172950"/>
                <a:gd name="connsiteX2" fmla="*/ 555644 w 555644"/>
                <a:gd name="connsiteY2" fmla="*/ 160723 h 172950"/>
                <a:gd name="connsiteX0" fmla="*/ 0 w 555644"/>
                <a:gd name="connsiteY0" fmla="*/ 0 h 173251"/>
                <a:gd name="connsiteX1" fmla="*/ 281240 w 555644"/>
                <a:gd name="connsiteY1" fmla="*/ 146777 h 173251"/>
                <a:gd name="connsiteX2" fmla="*/ 555644 w 555644"/>
                <a:gd name="connsiteY2" fmla="*/ 160723 h 173251"/>
                <a:gd name="connsiteX0" fmla="*/ 0 w 555644"/>
                <a:gd name="connsiteY0" fmla="*/ 0 h 173251"/>
                <a:gd name="connsiteX1" fmla="*/ 281240 w 555644"/>
                <a:gd name="connsiteY1" fmla="*/ 146777 h 173251"/>
                <a:gd name="connsiteX2" fmla="*/ 555644 w 555644"/>
                <a:gd name="connsiteY2" fmla="*/ 160723 h 173251"/>
                <a:gd name="connsiteX0" fmla="*/ 0 w 555644"/>
                <a:gd name="connsiteY0" fmla="*/ 0 h 169306"/>
                <a:gd name="connsiteX1" fmla="*/ 235875 w 555644"/>
                <a:gd name="connsiteY1" fmla="*/ 133800 h 169306"/>
                <a:gd name="connsiteX2" fmla="*/ 555644 w 555644"/>
                <a:gd name="connsiteY2" fmla="*/ 160723 h 169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5644" h="169306">
                  <a:moveTo>
                    <a:pt x="0" y="0"/>
                  </a:moveTo>
                  <a:cubicBezTo>
                    <a:pt x="138534" y="108905"/>
                    <a:pt x="80850" y="72077"/>
                    <a:pt x="235875" y="133800"/>
                  </a:cubicBezTo>
                  <a:cubicBezTo>
                    <a:pt x="408065" y="165791"/>
                    <a:pt x="368239" y="179644"/>
                    <a:pt x="555644" y="160723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5" name="Straight Arrow Connector 34"/>
          <p:cNvCxnSpPr/>
          <p:nvPr/>
        </p:nvCxnSpPr>
        <p:spPr>
          <a:xfrm>
            <a:off x="4566890" y="3344682"/>
            <a:ext cx="882727" cy="415423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819578" y="3176467"/>
            <a:ext cx="610985" cy="662236"/>
          </a:xfrm>
          <a:prstGeom prst="straightConnector1">
            <a:avLst/>
          </a:prstGeom>
          <a:ln w="381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63668" y="3725848"/>
            <a:ext cx="1017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&amp; kicker!</a:t>
            </a:r>
            <a:endParaRPr lang="en-US" dirty="0"/>
          </a:p>
        </p:txBody>
      </p:sp>
      <p:sp>
        <p:nvSpPr>
          <p:cNvPr id="52" name="Oval 51"/>
          <p:cNvSpPr/>
          <p:nvPr/>
        </p:nvSpPr>
        <p:spPr>
          <a:xfrm>
            <a:off x="4762695" y="3936382"/>
            <a:ext cx="2304323" cy="2366007"/>
          </a:xfrm>
          <a:custGeom>
            <a:avLst/>
            <a:gdLst>
              <a:gd name="connsiteX0" fmla="*/ 0 w 2304256"/>
              <a:gd name="connsiteY0" fmla="*/ 1188132 h 2376264"/>
              <a:gd name="connsiteX1" fmla="*/ 1152128 w 2304256"/>
              <a:gd name="connsiteY1" fmla="*/ 0 h 2376264"/>
              <a:gd name="connsiteX2" fmla="*/ 2304256 w 2304256"/>
              <a:gd name="connsiteY2" fmla="*/ 1188132 h 2376264"/>
              <a:gd name="connsiteX3" fmla="*/ 1152128 w 2304256"/>
              <a:gd name="connsiteY3" fmla="*/ 2376264 h 2376264"/>
              <a:gd name="connsiteX4" fmla="*/ 0 w 2304256"/>
              <a:gd name="connsiteY4" fmla="*/ 1188132 h 2376264"/>
              <a:gd name="connsiteX0" fmla="*/ 2304256 w 2304256"/>
              <a:gd name="connsiteY0" fmla="*/ 1106958 h 2295090"/>
              <a:gd name="connsiteX1" fmla="*/ 1152128 w 2304256"/>
              <a:gd name="connsiteY1" fmla="*/ 2295090 h 2295090"/>
              <a:gd name="connsiteX2" fmla="*/ 0 w 2304256"/>
              <a:gd name="connsiteY2" fmla="*/ 1106958 h 2295090"/>
              <a:gd name="connsiteX3" fmla="*/ 1243568 w 2304256"/>
              <a:gd name="connsiteY3" fmla="*/ 10266 h 2295090"/>
              <a:gd name="connsiteX0" fmla="*/ 2304303 w 2304303"/>
              <a:gd name="connsiteY0" fmla="*/ 1184265 h 2372397"/>
              <a:gd name="connsiteX1" fmla="*/ 1152175 w 2304303"/>
              <a:gd name="connsiteY1" fmla="*/ 2372397 h 2372397"/>
              <a:gd name="connsiteX2" fmla="*/ 47 w 2304303"/>
              <a:gd name="connsiteY2" fmla="*/ 1184265 h 2372397"/>
              <a:gd name="connsiteX3" fmla="*/ 1186971 w 2304303"/>
              <a:gd name="connsiteY3" fmla="*/ 6652 h 2372397"/>
              <a:gd name="connsiteX0" fmla="*/ 2304303 w 2304303"/>
              <a:gd name="connsiteY0" fmla="*/ 1177613 h 2365745"/>
              <a:gd name="connsiteX1" fmla="*/ 1152175 w 2304303"/>
              <a:gd name="connsiteY1" fmla="*/ 2365745 h 2365745"/>
              <a:gd name="connsiteX2" fmla="*/ 47 w 2304303"/>
              <a:gd name="connsiteY2" fmla="*/ 1177613 h 2365745"/>
              <a:gd name="connsiteX3" fmla="*/ 1186971 w 2304303"/>
              <a:gd name="connsiteY3" fmla="*/ 0 h 2365745"/>
              <a:gd name="connsiteX0" fmla="*/ 2304303 w 2304303"/>
              <a:gd name="connsiteY0" fmla="*/ 1177618 h 2365750"/>
              <a:gd name="connsiteX1" fmla="*/ 1152175 w 2304303"/>
              <a:gd name="connsiteY1" fmla="*/ 2365750 h 2365750"/>
              <a:gd name="connsiteX2" fmla="*/ 47 w 2304303"/>
              <a:gd name="connsiteY2" fmla="*/ 1177618 h 2365750"/>
              <a:gd name="connsiteX3" fmla="*/ 1186971 w 2304303"/>
              <a:gd name="connsiteY3" fmla="*/ 5 h 2365750"/>
              <a:gd name="connsiteX0" fmla="*/ 2304303 w 2304303"/>
              <a:gd name="connsiteY0" fmla="*/ 1177613 h 2365745"/>
              <a:gd name="connsiteX1" fmla="*/ 1152175 w 2304303"/>
              <a:gd name="connsiteY1" fmla="*/ 2365745 h 2365745"/>
              <a:gd name="connsiteX2" fmla="*/ 47 w 2304303"/>
              <a:gd name="connsiteY2" fmla="*/ 1177613 h 2365745"/>
              <a:gd name="connsiteX3" fmla="*/ 1186971 w 2304303"/>
              <a:gd name="connsiteY3" fmla="*/ 0 h 2365745"/>
              <a:gd name="connsiteX0" fmla="*/ 2304303 w 2304303"/>
              <a:gd name="connsiteY0" fmla="*/ 1177613 h 2365745"/>
              <a:gd name="connsiteX1" fmla="*/ 1152175 w 2304303"/>
              <a:gd name="connsiteY1" fmla="*/ 2365745 h 2365745"/>
              <a:gd name="connsiteX2" fmla="*/ 47 w 2304303"/>
              <a:gd name="connsiteY2" fmla="*/ 1177613 h 2365745"/>
              <a:gd name="connsiteX3" fmla="*/ 1186971 w 2304303"/>
              <a:gd name="connsiteY3" fmla="*/ 0 h 2365745"/>
              <a:gd name="connsiteX0" fmla="*/ 2304303 w 2304303"/>
              <a:gd name="connsiteY0" fmla="*/ 1177613 h 2365745"/>
              <a:gd name="connsiteX1" fmla="*/ 1152175 w 2304303"/>
              <a:gd name="connsiteY1" fmla="*/ 2365745 h 2365745"/>
              <a:gd name="connsiteX2" fmla="*/ 47 w 2304303"/>
              <a:gd name="connsiteY2" fmla="*/ 1177613 h 2365745"/>
              <a:gd name="connsiteX3" fmla="*/ 1186971 w 2304303"/>
              <a:gd name="connsiteY3" fmla="*/ 0 h 2365745"/>
              <a:gd name="connsiteX0" fmla="*/ 2304323 w 2304323"/>
              <a:gd name="connsiteY0" fmla="*/ 1177613 h 2366007"/>
              <a:gd name="connsiteX1" fmla="*/ 1152195 w 2304323"/>
              <a:gd name="connsiteY1" fmla="*/ 2365745 h 2366007"/>
              <a:gd name="connsiteX2" fmla="*/ 67 w 2304323"/>
              <a:gd name="connsiteY2" fmla="*/ 1177613 h 2366007"/>
              <a:gd name="connsiteX3" fmla="*/ 1186991 w 2304323"/>
              <a:gd name="connsiteY3" fmla="*/ 0 h 2366007"/>
              <a:gd name="connsiteX0" fmla="*/ 2304323 w 2304323"/>
              <a:gd name="connsiteY0" fmla="*/ 1177613 h 2366007"/>
              <a:gd name="connsiteX1" fmla="*/ 1152195 w 2304323"/>
              <a:gd name="connsiteY1" fmla="*/ 2365745 h 2366007"/>
              <a:gd name="connsiteX2" fmla="*/ 67 w 2304323"/>
              <a:gd name="connsiteY2" fmla="*/ 1177613 h 2366007"/>
              <a:gd name="connsiteX3" fmla="*/ 1186991 w 2304323"/>
              <a:gd name="connsiteY3" fmla="*/ 0 h 2366007"/>
              <a:gd name="connsiteX0" fmla="*/ 2304323 w 2304323"/>
              <a:gd name="connsiteY0" fmla="*/ 1177613 h 2366007"/>
              <a:gd name="connsiteX1" fmla="*/ 1152195 w 2304323"/>
              <a:gd name="connsiteY1" fmla="*/ 2365745 h 2366007"/>
              <a:gd name="connsiteX2" fmla="*/ 67 w 2304323"/>
              <a:gd name="connsiteY2" fmla="*/ 1177613 h 2366007"/>
              <a:gd name="connsiteX3" fmla="*/ 1186991 w 2304323"/>
              <a:gd name="connsiteY3" fmla="*/ 0 h 236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4323" h="2366007">
                <a:moveTo>
                  <a:pt x="2304323" y="1177613"/>
                </a:moveTo>
                <a:cubicBezTo>
                  <a:pt x="2288139" y="1720512"/>
                  <a:pt x="1942247" y="2349561"/>
                  <a:pt x="1152195" y="2365745"/>
                </a:cubicBezTo>
                <a:cubicBezTo>
                  <a:pt x="362143" y="2381929"/>
                  <a:pt x="-5732" y="1644733"/>
                  <a:pt x="67" y="1177613"/>
                </a:cubicBezTo>
                <a:cubicBezTo>
                  <a:pt x="5866" y="710493"/>
                  <a:pt x="362143" y="5664"/>
                  <a:pt x="1186991" y="0"/>
                </a:cubicBezTo>
              </a:path>
            </a:pathLst>
          </a:custGeom>
          <a:noFill/>
          <a:ln w="3175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5933646" y="3220629"/>
            <a:ext cx="914400" cy="712099"/>
            <a:chOff x="5292191" y="3220629"/>
            <a:chExt cx="914400" cy="712099"/>
          </a:xfrm>
        </p:grpSpPr>
        <p:sp>
          <p:nvSpPr>
            <p:cNvPr id="24" name="Freeform 23"/>
            <p:cNvSpPr/>
            <p:nvPr/>
          </p:nvSpPr>
          <p:spPr>
            <a:xfrm>
              <a:off x="5292191" y="3220629"/>
              <a:ext cx="914400" cy="712099"/>
            </a:xfrm>
            <a:custGeom>
              <a:avLst/>
              <a:gdLst>
                <a:gd name="connsiteX0" fmla="*/ 0 w 1076241"/>
                <a:gd name="connsiteY0" fmla="*/ 712099 h 740338"/>
                <a:gd name="connsiteX1" fmla="*/ 453154 w 1076241"/>
                <a:gd name="connsiteY1" fmla="*/ 655455 h 740338"/>
                <a:gd name="connsiteX2" fmla="*/ 914400 w 1076241"/>
                <a:gd name="connsiteY2" fmla="*/ 0 h 740338"/>
                <a:gd name="connsiteX3" fmla="*/ 914400 w 1076241"/>
                <a:gd name="connsiteY3" fmla="*/ 0 h 740338"/>
                <a:gd name="connsiteX4" fmla="*/ 1076241 w 1076241"/>
                <a:gd name="connsiteY4" fmla="*/ 56644 h 740338"/>
                <a:gd name="connsiteX5" fmla="*/ 1076241 w 1076241"/>
                <a:gd name="connsiteY5" fmla="*/ 56644 h 740338"/>
                <a:gd name="connsiteX0" fmla="*/ 0 w 1083356"/>
                <a:gd name="connsiteY0" fmla="*/ 712099 h 740338"/>
                <a:gd name="connsiteX1" fmla="*/ 453154 w 1083356"/>
                <a:gd name="connsiteY1" fmla="*/ 655455 h 740338"/>
                <a:gd name="connsiteX2" fmla="*/ 914400 w 1083356"/>
                <a:gd name="connsiteY2" fmla="*/ 0 h 740338"/>
                <a:gd name="connsiteX3" fmla="*/ 914400 w 1083356"/>
                <a:gd name="connsiteY3" fmla="*/ 0 h 740338"/>
                <a:gd name="connsiteX4" fmla="*/ 1076241 w 1083356"/>
                <a:gd name="connsiteY4" fmla="*/ 56644 h 740338"/>
                <a:gd name="connsiteX5" fmla="*/ 1051965 w 1083356"/>
                <a:gd name="connsiteY5" fmla="*/ 56644 h 740338"/>
                <a:gd name="connsiteX0" fmla="*/ 0 w 1076241"/>
                <a:gd name="connsiteY0" fmla="*/ 712099 h 740338"/>
                <a:gd name="connsiteX1" fmla="*/ 453154 w 1076241"/>
                <a:gd name="connsiteY1" fmla="*/ 655455 h 740338"/>
                <a:gd name="connsiteX2" fmla="*/ 914400 w 1076241"/>
                <a:gd name="connsiteY2" fmla="*/ 0 h 740338"/>
                <a:gd name="connsiteX3" fmla="*/ 914400 w 1076241"/>
                <a:gd name="connsiteY3" fmla="*/ 0 h 740338"/>
                <a:gd name="connsiteX4" fmla="*/ 1076241 w 1076241"/>
                <a:gd name="connsiteY4" fmla="*/ 56644 h 740338"/>
                <a:gd name="connsiteX0" fmla="*/ 0 w 914400"/>
                <a:gd name="connsiteY0" fmla="*/ 712099 h 740338"/>
                <a:gd name="connsiteX1" fmla="*/ 453154 w 914400"/>
                <a:gd name="connsiteY1" fmla="*/ 655455 h 740338"/>
                <a:gd name="connsiteX2" fmla="*/ 914400 w 914400"/>
                <a:gd name="connsiteY2" fmla="*/ 0 h 740338"/>
                <a:gd name="connsiteX3" fmla="*/ 914400 w 914400"/>
                <a:gd name="connsiteY3" fmla="*/ 0 h 740338"/>
                <a:gd name="connsiteX0" fmla="*/ 0 w 914400"/>
                <a:gd name="connsiteY0" fmla="*/ 712099 h 720362"/>
                <a:gd name="connsiteX1" fmla="*/ 453154 w 914400"/>
                <a:gd name="connsiteY1" fmla="*/ 566443 h 720362"/>
                <a:gd name="connsiteX2" fmla="*/ 914400 w 914400"/>
                <a:gd name="connsiteY2" fmla="*/ 0 h 720362"/>
                <a:gd name="connsiteX3" fmla="*/ 914400 w 914400"/>
                <a:gd name="connsiteY3" fmla="*/ 0 h 720362"/>
                <a:gd name="connsiteX0" fmla="*/ 0 w 914400"/>
                <a:gd name="connsiteY0" fmla="*/ 712099 h 712099"/>
                <a:gd name="connsiteX1" fmla="*/ 453154 w 914400"/>
                <a:gd name="connsiteY1" fmla="*/ 566443 h 712099"/>
                <a:gd name="connsiteX2" fmla="*/ 914400 w 914400"/>
                <a:gd name="connsiteY2" fmla="*/ 0 h 712099"/>
                <a:gd name="connsiteX3" fmla="*/ 914400 w 914400"/>
                <a:gd name="connsiteY3" fmla="*/ 0 h 712099"/>
                <a:gd name="connsiteX0" fmla="*/ 0 w 914400"/>
                <a:gd name="connsiteY0" fmla="*/ 712099 h 712099"/>
                <a:gd name="connsiteX1" fmla="*/ 525982 w 914400"/>
                <a:gd name="connsiteY1" fmla="*/ 550258 h 712099"/>
                <a:gd name="connsiteX2" fmla="*/ 914400 w 914400"/>
                <a:gd name="connsiteY2" fmla="*/ 0 h 712099"/>
                <a:gd name="connsiteX3" fmla="*/ 914400 w 914400"/>
                <a:gd name="connsiteY3" fmla="*/ 0 h 712099"/>
                <a:gd name="connsiteX0" fmla="*/ 0 w 914400"/>
                <a:gd name="connsiteY0" fmla="*/ 712099 h 712099"/>
                <a:gd name="connsiteX1" fmla="*/ 517890 w 914400"/>
                <a:gd name="connsiteY1" fmla="*/ 525982 h 712099"/>
                <a:gd name="connsiteX2" fmla="*/ 914400 w 914400"/>
                <a:gd name="connsiteY2" fmla="*/ 0 h 712099"/>
                <a:gd name="connsiteX3" fmla="*/ 914400 w 914400"/>
                <a:gd name="connsiteY3" fmla="*/ 0 h 71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712099">
                  <a:moveTo>
                    <a:pt x="0" y="712099"/>
                  </a:moveTo>
                  <a:cubicBezTo>
                    <a:pt x="198929" y="686474"/>
                    <a:pt x="365490" y="644665"/>
                    <a:pt x="517890" y="525982"/>
                  </a:cubicBezTo>
                  <a:cubicBezTo>
                    <a:pt x="670290" y="407299"/>
                    <a:pt x="848315" y="87664"/>
                    <a:pt x="914400" y="0"/>
                  </a:cubicBezTo>
                  <a:lnTo>
                    <a:pt x="914400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5606521" y="3588136"/>
              <a:ext cx="440794" cy="343937"/>
            </a:xfrm>
            <a:custGeom>
              <a:avLst/>
              <a:gdLst>
                <a:gd name="connsiteX0" fmla="*/ 0 w 291313"/>
                <a:gd name="connsiteY0" fmla="*/ 202301 h 202301"/>
                <a:gd name="connsiteX1" fmla="*/ 169933 w 291313"/>
                <a:gd name="connsiteY1" fmla="*/ 137565 h 202301"/>
                <a:gd name="connsiteX2" fmla="*/ 291313 w 291313"/>
                <a:gd name="connsiteY2" fmla="*/ 0 h 202301"/>
                <a:gd name="connsiteX3" fmla="*/ 291313 w 291313"/>
                <a:gd name="connsiteY3" fmla="*/ 0 h 202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313" h="202301">
                  <a:moveTo>
                    <a:pt x="0" y="202301"/>
                  </a:moveTo>
                  <a:cubicBezTo>
                    <a:pt x="60690" y="186791"/>
                    <a:pt x="121381" y="171282"/>
                    <a:pt x="169933" y="137565"/>
                  </a:cubicBezTo>
                  <a:cubicBezTo>
                    <a:pt x="218485" y="103848"/>
                    <a:pt x="291313" y="0"/>
                    <a:pt x="291313" y="0"/>
                  </a:cubicBezTo>
                  <a:lnTo>
                    <a:pt x="291313" y="0"/>
                  </a:lnTo>
                </a:path>
              </a:pathLst>
            </a:custGeom>
            <a:noFill/>
            <a:ln w="571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51" name="Picture 27" descr="C:\Users\aiba\AppData\Local\Microsoft\Windows\Temporary Internet Files\Content.IE5\CA4O5K79\r798wkvs-1444916712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660" y="4098267"/>
            <a:ext cx="2794686" cy="1376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34303" y="3048680"/>
            <a:ext cx="7056784" cy="3600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2987824" y="3356992"/>
            <a:ext cx="2952889" cy="2945765"/>
            <a:chOff x="3690372" y="3579579"/>
            <a:chExt cx="2952889" cy="2945765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3690372" y="5119385"/>
              <a:ext cx="277800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5125070" y="3671022"/>
              <a:ext cx="0" cy="27823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4145195" y="4149080"/>
              <a:ext cx="1959750" cy="195613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293485" y="5117969"/>
              <a:ext cx="349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78874" y="3579579"/>
              <a:ext cx="4142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w’</a:t>
              </a:r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770874" y="3744542"/>
              <a:ext cx="112106" cy="27808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Oval 37"/>
          <p:cNvSpPr/>
          <p:nvPr/>
        </p:nvSpPr>
        <p:spPr>
          <a:xfrm>
            <a:off x="5281576" y="4776414"/>
            <a:ext cx="220188" cy="24289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4523464" y="5729775"/>
            <a:ext cx="220188" cy="24289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3392701" y="5080048"/>
            <a:ext cx="220188" cy="24289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3840026" y="3929005"/>
            <a:ext cx="220188" cy="24289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Explosion 1 42"/>
          <p:cNvSpPr/>
          <p:nvPr/>
        </p:nvSpPr>
        <p:spPr>
          <a:xfrm>
            <a:off x="4886620" y="4050454"/>
            <a:ext cx="475518" cy="32457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5275888" y="4773933"/>
            <a:ext cx="220188" cy="24289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4312428" y="5761177"/>
            <a:ext cx="220188" cy="24289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Up Arrow 46"/>
          <p:cNvSpPr/>
          <p:nvPr/>
        </p:nvSpPr>
        <p:spPr>
          <a:xfrm>
            <a:off x="4376824" y="5038095"/>
            <a:ext cx="99502" cy="712944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4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01758E-6 L 0.00069 -0.14761 " pathEditMode="relative" rAng="0" ptsTypes="AA">
                                      <p:cBhvr>
                                        <p:cTn id="19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73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" grpId="0" animBg="1"/>
      <p:bldP spid="41" grpId="0"/>
      <p:bldP spid="41" grpId="1"/>
      <p:bldP spid="23" grpId="0"/>
      <p:bldP spid="23" grpId="1"/>
      <p:bldP spid="58" grpId="0"/>
      <p:bldP spid="31" grpId="0" animBg="1"/>
      <p:bldP spid="31" grpId="1" animBg="1"/>
      <p:bldP spid="62" grpId="0" animBg="1"/>
      <p:bldP spid="62" grpId="1" animBg="1"/>
      <p:bldP spid="64" grpId="0"/>
      <p:bldP spid="64" grpId="1"/>
      <p:bldP spid="18" grpId="0"/>
      <p:bldP spid="18" grpId="1"/>
      <p:bldP spid="52" grpId="0" animBg="1"/>
      <p:bldP spid="5" grpId="0" animBg="1"/>
      <p:bldP spid="5" grpId="1" animBg="1"/>
      <p:bldP spid="38" grpId="0" animBg="1"/>
      <p:bldP spid="3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43" grpId="0" animBg="1"/>
      <p:bldP spid="43" grpId="1" animBg="1"/>
      <p:bldP spid="65" grpId="0" animBg="1"/>
      <p:bldP spid="65" grpId="1" animBg="1"/>
      <p:bldP spid="66" grpId="0" animBg="1"/>
      <p:bldP spid="66" grpId="1" animBg="1"/>
      <p:bldP spid="47" grpId="0" animBg="1"/>
      <p:bldP spid="47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686" y="2711354"/>
            <a:ext cx="3044738" cy="2373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Injection</a:t>
            </a:r>
          </a:p>
          <a:p>
            <a:pPr lvl="1"/>
            <a:r>
              <a:rPr lang="en-US" dirty="0" smtClean="0"/>
              <a:t>Main difficulty is injecting into limited dynamic aperture due to strongly squeezed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*</a:t>
            </a:r>
          </a:p>
          <a:p>
            <a:pPr lvl="1"/>
            <a:r>
              <a:rPr lang="en-US" dirty="0" smtClean="0"/>
              <a:t>Conventional injection (on- and off-energy) and multipole kicker injection [11] schemes are investigated and promising [12]</a:t>
            </a:r>
          </a:p>
          <a:p>
            <a:pPr lvl="1"/>
            <a:r>
              <a:rPr lang="en-US" dirty="0" smtClean="0"/>
              <a:t>One of possible designs:</a:t>
            </a:r>
          </a:p>
          <a:p>
            <a:pPr lvl="2"/>
            <a:r>
              <a:rPr lang="en-US" dirty="0" smtClean="0"/>
              <a:t>Conventional injection scheme</a:t>
            </a:r>
          </a:p>
          <a:p>
            <a:pPr lvl="2"/>
            <a:r>
              <a:rPr lang="en-US" dirty="0" smtClean="0"/>
              <a:t>Bump with two kickers with some quads </a:t>
            </a:r>
          </a:p>
          <a:p>
            <a:pPr marL="914400" lvl="2" indent="0">
              <a:buNone/>
            </a:pPr>
            <a:r>
              <a:rPr lang="en-US" dirty="0"/>
              <a:t> </a:t>
            </a:r>
            <a:r>
              <a:rPr lang="en-US" dirty="0" smtClean="0"/>
              <a:t>     in-between, enhancing bump height</a:t>
            </a:r>
          </a:p>
          <a:p>
            <a:pPr lvl="2"/>
            <a:r>
              <a:rPr lang="en-US" dirty="0" smtClean="0"/>
              <a:t>FODO optics with ~400 m beta function</a:t>
            </a:r>
          </a:p>
          <a:p>
            <a:pPr lvl="2"/>
            <a:r>
              <a:rPr lang="en-US" dirty="0" smtClean="0"/>
              <a:t>Wire septum is considered here. </a:t>
            </a:r>
          </a:p>
          <a:p>
            <a:pPr marL="914400" lvl="2" indent="0">
              <a:buNone/>
            </a:pPr>
            <a:r>
              <a:rPr lang="en-US" dirty="0"/>
              <a:t> </a:t>
            </a:r>
            <a:r>
              <a:rPr lang="en-US" dirty="0" smtClean="0"/>
              <a:t>     Can be normal septum with larger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 function</a:t>
            </a:r>
          </a:p>
          <a:p>
            <a:pPr lvl="2"/>
            <a:r>
              <a:rPr lang="en-US" dirty="0" smtClean="0"/>
              <a:t>Modest kicker and septum specifications</a:t>
            </a:r>
          </a:p>
          <a:p>
            <a:r>
              <a:rPr lang="en-US" dirty="0" smtClean="0"/>
              <a:t>Extraction</a:t>
            </a:r>
          </a:p>
          <a:p>
            <a:pPr lvl="1"/>
            <a:r>
              <a:rPr lang="en-US" dirty="0" smtClean="0"/>
              <a:t>Energy stored in the beam is ~20 MJ in Z operation mode (Beam energy of 45.6 GeV) </a:t>
            </a:r>
          </a:p>
          <a:p>
            <a:pPr lvl="1"/>
            <a:r>
              <a:rPr lang="en-US" dirty="0" smtClean="0"/>
              <a:t>20 MJ is “not much” compared to LHC/FCC-</a:t>
            </a:r>
            <a:r>
              <a:rPr lang="en-US" dirty="0" err="1" smtClean="0"/>
              <a:t>hh</a:t>
            </a:r>
            <a:r>
              <a:rPr lang="en-US" dirty="0" smtClean="0"/>
              <a:t> but well above damage threshold, requiring a careful beam dump design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injection and extraction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59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 smtClean="0"/>
              <a:t>[1] LHC Design Report http</a:t>
            </a:r>
            <a:r>
              <a:rPr lang="en-US" dirty="0"/>
              <a:t>://cds.cern.ch/record/782076</a:t>
            </a:r>
          </a:p>
          <a:p>
            <a:pPr marL="0" indent="0">
              <a:buNone/>
            </a:pPr>
            <a:r>
              <a:rPr lang="en-US" dirty="0" smtClean="0"/>
              <a:t>[2] V</a:t>
            </a:r>
            <a:r>
              <a:rPr lang="en-US" dirty="0"/>
              <a:t>. </a:t>
            </a:r>
            <a:r>
              <a:rPr lang="en-US" dirty="0" err="1"/>
              <a:t>Mertens</a:t>
            </a:r>
            <a:r>
              <a:rPr lang="en-US" dirty="0"/>
              <a:t> et al., “Beam commissioning of injection into the LHC”, </a:t>
            </a:r>
            <a:r>
              <a:rPr lang="en-US" dirty="0" smtClean="0"/>
              <a:t>Proc. of PAC’09, pp.1590-1592 (2009)</a:t>
            </a:r>
          </a:p>
          <a:p>
            <a:pPr marL="0" indent="0">
              <a:buNone/>
            </a:pPr>
            <a:r>
              <a:rPr lang="en-US" dirty="0" smtClean="0"/>
              <a:t>[3] R</a:t>
            </a:r>
            <a:r>
              <a:rPr lang="en-US" dirty="0"/>
              <a:t>. Bailey and Paul Collier, “Standard filling schemes for various LHC operation </a:t>
            </a:r>
            <a:r>
              <a:rPr lang="en-US" dirty="0" smtClean="0"/>
              <a:t>modes”, LHC-Project-Note-323 (2003)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[4] </a:t>
            </a:r>
            <a:r>
              <a:rPr lang="en-US" altLang="ja-JP" dirty="0" smtClean="0"/>
              <a:t>G</a:t>
            </a:r>
            <a:r>
              <a:rPr lang="en-US" altLang="ja-JP" dirty="0"/>
              <a:t>. </a:t>
            </a:r>
            <a:r>
              <a:rPr lang="en-US" altLang="ja-JP" dirty="0" err="1"/>
              <a:t>Kotzian</a:t>
            </a:r>
            <a:r>
              <a:rPr lang="en-US" altLang="ja-JP" dirty="0"/>
              <a:t> et al., “Emittance growth at LHC injection from SPS and LHC kicker ripple”, EPAC’04, </a:t>
            </a:r>
            <a:r>
              <a:rPr lang="en-US" altLang="ja-JP" dirty="0" smtClean="0"/>
              <a:t>pp.3629-3631 (2014)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en-US" dirty="0"/>
              <a:t>5</a:t>
            </a:r>
            <a:r>
              <a:rPr lang="en-US" dirty="0" smtClean="0"/>
              <a:t>] J</a:t>
            </a:r>
            <a:r>
              <a:rPr lang="en-US" dirty="0"/>
              <a:t>. </a:t>
            </a:r>
            <a:r>
              <a:rPr lang="en-US" dirty="0" err="1"/>
              <a:t>Uythoven</a:t>
            </a:r>
            <a:r>
              <a:rPr lang="en-US" dirty="0"/>
              <a:t> et al., “Abort gap </a:t>
            </a:r>
            <a:r>
              <a:rPr lang="en-US" dirty="0" err="1"/>
              <a:t>clearning</a:t>
            </a:r>
            <a:r>
              <a:rPr lang="en-US" dirty="0"/>
              <a:t> for LC Run 2, IPAC’14, pp.138-140 (</a:t>
            </a:r>
            <a:r>
              <a:rPr lang="en-US" dirty="0" smtClean="0"/>
              <a:t>2014)</a:t>
            </a:r>
          </a:p>
          <a:p>
            <a:pPr marL="0" indent="0">
              <a:buNone/>
            </a:pPr>
            <a:r>
              <a:rPr lang="en-US" dirty="0" smtClean="0"/>
              <a:t>[6] W</a:t>
            </a:r>
            <a:r>
              <a:rPr lang="en-US" dirty="0"/>
              <a:t>. </a:t>
            </a:r>
            <a:r>
              <a:rPr lang="en-US" dirty="0" err="1"/>
              <a:t>Bartmann</a:t>
            </a:r>
            <a:r>
              <a:rPr lang="en-US" dirty="0"/>
              <a:t> et al., “LHC abort gap </a:t>
            </a:r>
            <a:r>
              <a:rPr lang="en-US" dirty="0" err="1"/>
              <a:t>clearning</a:t>
            </a:r>
            <a:r>
              <a:rPr lang="en-US" dirty="0"/>
              <a:t> studies during luminosity operation”, IPSC’12, </a:t>
            </a:r>
            <a:r>
              <a:rPr lang="en-US" dirty="0" smtClean="0"/>
              <a:t>pp.496-498 (2012)</a:t>
            </a:r>
          </a:p>
          <a:p>
            <a:pPr marL="0" indent="0">
              <a:buNone/>
            </a:pPr>
            <a:r>
              <a:rPr lang="en-US" dirty="0" smtClean="0"/>
              <a:t>[7] </a:t>
            </a:r>
            <a:r>
              <a:rPr lang="en-US" dirty="0"/>
              <a:t>T. Kramer et al., “</a:t>
            </a:r>
            <a:r>
              <a:rPr lang="en-US" dirty="0" smtClean="0"/>
              <a:t>Considerations </a:t>
            </a:r>
            <a:r>
              <a:rPr lang="en-US" dirty="0"/>
              <a:t>for the injection and extraction kicker systems of a 100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centre</a:t>
            </a:r>
            <a:r>
              <a:rPr lang="en-US" dirty="0"/>
              <a:t>-of –mass FCC-</a:t>
            </a:r>
            <a:r>
              <a:rPr lang="en-US" dirty="0" err="1"/>
              <a:t>hh</a:t>
            </a:r>
            <a:r>
              <a:rPr lang="en-US" dirty="0"/>
              <a:t> collider”, Proc. of IPAC’16, </a:t>
            </a:r>
            <a:r>
              <a:rPr lang="en-US" dirty="0" smtClean="0"/>
              <a:t>pp.3901-3904</a:t>
            </a:r>
          </a:p>
          <a:p>
            <a:pPr marL="0" indent="0">
              <a:buNone/>
            </a:pPr>
            <a:r>
              <a:rPr lang="en-US" dirty="0" smtClean="0"/>
              <a:t>[8] T. Kramer et al., “Considerations for the beam dump system of a 100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err="1" smtClean="0"/>
              <a:t>centre</a:t>
            </a:r>
            <a:r>
              <a:rPr lang="en-US" dirty="0" smtClean="0"/>
              <a:t>-of-mass FCC-</a:t>
            </a:r>
            <a:r>
              <a:rPr lang="en-US" dirty="0" err="1" smtClean="0"/>
              <a:t>hh</a:t>
            </a:r>
            <a:r>
              <a:rPr lang="en-US" dirty="0" smtClean="0"/>
              <a:t> collider”, Proc. of IPAC’15, pp.2132-2135 (2015)</a:t>
            </a:r>
          </a:p>
          <a:p>
            <a:pPr marL="0" indent="0">
              <a:buNone/>
            </a:pPr>
            <a:r>
              <a:rPr lang="en-US" dirty="0" smtClean="0"/>
              <a:t>[9] </a:t>
            </a:r>
            <a:r>
              <a:rPr lang="en-US" dirty="0"/>
              <a:t>H. </a:t>
            </a:r>
            <a:r>
              <a:rPr lang="en-US" dirty="0" err="1"/>
              <a:t>Wiedemann</a:t>
            </a:r>
            <a:r>
              <a:rPr lang="en-US" dirty="0"/>
              <a:t>, “Particle Accelerator Physics I – Basic Principles and Linear Beam Dynamics”, Springer, ISBN 3-540-64672-X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[10] P</a:t>
            </a:r>
            <a:r>
              <a:rPr lang="en-US" dirty="0"/>
              <a:t>. Collier, “Synchrotron Phase Space Injection into LEP”, Proc. of PAC’95, pp.551-553 (1995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[11] </a:t>
            </a:r>
            <a:r>
              <a:rPr lang="en-US" dirty="0"/>
              <a:t>H. </a:t>
            </a:r>
            <a:r>
              <a:rPr lang="en-US" dirty="0" err="1"/>
              <a:t>Takaki</a:t>
            </a:r>
            <a:r>
              <a:rPr lang="en-US" dirty="0"/>
              <a:t> et al., “Beam Injection with a Pulsed </a:t>
            </a:r>
            <a:r>
              <a:rPr lang="en-US" dirty="0" err="1"/>
              <a:t>Sextupole</a:t>
            </a:r>
            <a:r>
              <a:rPr lang="en-US" dirty="0"/>
              <a:t> Magnet in an Electron Storage Ring”, Phys. Rev. ST </a:t>
            </a:r>
            <a:r>
              <a:rPr lang="en-US" dirty="0" err="1"/>
              <a:t>Accel</a:t>
            </a:r>
            <a:r>
              <a:rPr lang="en-US" dirty="0"/>
              <a:t>. Beams, 13, 020705 (2010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[12] M. </a:t>
            </a:r>
            <a:r>
              <a:rPr lang="en-US" dirty="0" err="1" smtClean="0"/>
              <a:t>Aiba</a:t>
            </a:r>
            <a:r>
              <a:rPr lang="en-US" dirty="0" smtClean="0"/>
              <a:t> et al., “Top-up injection schemes for future circular lepton collider”, </a:t>
            </a:r>
            <a:r>
              <a:rPr lang="en-US" dirty="0" err="1" smtClean="0"/>
              <a:t>Nucl</a:t>
            </a:r>
            <a:r>
              <a:rPr lang="en-US" dirty="0" smtClean="0"/>
              <a:t>. </a:t>
            </a:r>
            <a:r>
              <a:rPr lang="en-US" dirty="0" err="1" smtClean="0"/>
              <a:t>Instrum</a:t>
            </a:r>
            <a:r>
              <a:rPr lang="en-US" dirty="0" smtClean="0"/>
              <a:t>. and Method in Phys. Research A, 880, pp.98-106 (2018)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these lectures:</a:t>
            </a:r>
          </a:p>
          <a:p>
            <a:pPr marL="0" indent="0">
              <a:buNone/>
            </a:pPr>
            <a:r>
              <a:rPr lang="en-US" dirty="0" smtClean="0"/>
              <a:t> - H. </a:t>
            </a:r>
            <a:r>
              <a:rPr lang="en-US" dirty="0" err="1" smtClean="0"/>
              <a:t>Schmickler</a:t>
            </a:r>
            <a:r>
              <a:rPr lang="en-US" dirty="0" smtClean="0"/>
              <a:t>, “Emittance preservation in hadron machines”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- M. </a:t>
            </a:r>
            <a:r>
              <a:rPr lang="en-US" dirty="0" err="1" smtClean="0"/>
              <a:t>Paraliev</a:t>
            </a:r>
            <a:r>
              <a:rPr lang="en-US" dirty="0" smtClean="0"/>
              <a:t>, “Kickers and septa”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- N. </a:t>
            </a:r>
            <a:r>
              <a:rPr lang="en-US" dirty="0" err="1" smtClean="0"/>
              <a:t>Mokhov</a:t>
            </a:r>
            <a:r>
              <a:rPr lang="en-US" dirty="0" smtClean="0"/>
              <a:t>, “Machine protection concepts”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- M. Seidel, “Collimators, dumps and masks”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77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72" y="908720"/>
            <a:ext cx="8229600" cy="2448272"/>
          </a:xfrm>
        </p:spPr>
        <p:txBody>
          <a:bodyPr>
            <a:normAutofit/>
          </a:bodyPr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283816" y="2636912"/>
            <a:ext cx="4160392" cy="3140968"/>
            <a:chOff x="2283816" y="2924944"/>
            <a:chExt cx="4160392" cy="3140968"/>
          </a:xfrm>
        </p:grpSpPr>
        <p:sp>
          <p:nvSpPr>
            <p:cNvPr id="4" name="Rectangle 3"/>
            <p:cNvSpPr/>
            <p:nvPr/>
          </p:nvSpPr>
          <p:spPr>
            <a:xfrm>
              <a:off x="3912681" y="3717032"/>
              <a:ext cx="253152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rgbClr val="0000FF"/>
                  </a:solidFill>
                </a:rPr>
                <a:t>Question?</a:t>
              </a:r>
            </a:p>
          </p:txBody>
        </p:sp>
        <p:pic>
          <p:nvPicPr>
            <p:cNvPr id="2050" name="Picture 2" descr="C:\Users\aiba\AppData\Local\Microsoft\Windows\INetCache\IE\7LPT6T9F\clipart0021[1]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3816" y="2924944"/>
              <a:ext cx="1208064" cy="3140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4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 (2)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5194920" cy="470912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/>
                  <a:t>Kicker</a:t>
                </a:r>
              </a:p>
              <a:p>
                <a:pPr lvl="1"/>
                <a:r>
                  <a:rPr lang="en-US" dirty="0" smtClean="0"/>
                  <a:t>Driven by high voltage pulse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~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𝑁𝐼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den>
                    </m:f>
                  </m:oMath>
                </a14:m>
                <a:r>
                  <a:rPr lang="en-US" dirty="0" smtClean="0"/>
                  <a:t> (static field approximation)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: Permeability in vacuum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</m:oMath>
                </a14:m>
                <a:endParaRPr lang="en-US" b="0" i="0" dirty="0" smtClean="0">
                  <a:latin typeface="Cambria Math"/>
                </a:endParaRPr>
              </a:p>
              <a:p>
                <a:pPr marL="914400" lvl="2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4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dirty="0" smtClean="0">
                    <a:ea typeface="Cambria Math"/>
                  </a:rPr>
                  <a:t> (H/m)</a:t>
                </a:r>
              </a:p>
              <a:p>
                <a:pPr marL="914400" lvl="2" indent="0">
                  <a:buNone/>
                </a:pPr>
                <a:r>
                  <a:rPr lang="en-US" i="1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N</a:t>
                </a:r>
                <a:r>
                  <a:rPr lang="en-US" dirty="0" smtClean="0">
                    <a:ea typeface="Cambria Math"/>
                  </a:rPr>
                  <a:t> : Conductor number of turns </a:t>
                </a:r>
              </a:p>
              <a:p>
                <a:pPr marL="914400" lvl="2" indent="0">
                  <a:buNone/>
                </a:pPr>
                <a:r>
                  <a:rPr lang="en-US" i="1" dirty="0" smtClean="0"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I</a:t>
                </a:r>
                <a:r>
                  <a:rPr lang="en-US" dirty="0" smtClean="0">
                    <a:ea typeface="Cambria Math"/>
                  </a:rPr>
                  <a:t> : Current (A)</a:t>
                </a:r>
              </a:p>
              <a:p>
                <a:pPr marL="914400" lvl="2" indent="0">
                  <a:buNone/>
                </a:pP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US" dirty="0" smtClean="0"/>
                  <a:t> : Gap height (m)</a:t>
                </a:r>
              </a:p>
              <a:p>
                <a:pPr lvl="1"/>
                <a:r>
                  <a:rPr lang="en-US" dirty="0" smtClean="0"/>
                  <a:t>Kick angle,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~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𝜌</m:t>
                    </m:r>
                  </m:oMath>
                </a14:m>
                <a:endParaRPr lang="en-US" dirty="0" smtClean="0"/>
              </a:p>
              <a:p>
                <a:pPr marL="914400" lvl="2" indent="0">
                  <a:buNone/>
                </a:pP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</a:t>
                </a:r>
                <a:r>
                  <a:rPr lang="en-US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dirty="0" smtClean="0"/>
                  <a:t> : Kicker length (m)</a:t>
                </a:r>
              </a:p>
              <a:p>
                <a:pPr marL="914400" lvl="2" indent="0">
                  <a:buNone/>
                </a:pP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i="1" dirty="0" smtClean="0">
                    <a:latin typeface="Symbol" panose="05050102010706020507" pitchFamily="18" charset="2"/>
                    <a:cs typeface="Times New Roman" panose="02020603050405020304" pitchFamily="18" charset="0"/>
                  </a:rPr>
                  <a:t>r</a:t>
                </a:r>
                <a:r>
                  <a:rPr lang="en-US" dirty="0" smtClean="0"/>
                  <a:t> : Magnetic rigidity (Tm)</a:t>
                </a:r>
              </a:p>
              <a:p>
                <a:pPr lvl="2"/>
                <a:r>
                  <a:rPr lang="en-US" dirty="0" smtClean="0"/>
                  <a:t>Beam momentum 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𝐺𝑒𝑉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=0.3</m:t>
                      </m:r>
                      <m:r>
                        <a:rPr lang="en-US" b="0" i="1" smtClean="0">
                          <a:latin typeface="Cambria Math"/>
                        </a:rPr>
                        <m:t>𝐵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𝑇𝑚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dirty="0" smtClean="0"/>
                  <a:t>For high energy beam (</a:t>
                </a:r>
                <a:r>
                  <a:rPr lang="en-US" dirty="0" smtClean="0">
                    <a:latin typeface="Symbol" panose="05050102010706020507" pitchFamily="18" charset="2"/>
                  </a:rPr>
                  <a:t>b</a:t>
                </a:r>
                <a:r>
                  <a:rPr lang="en-US" dirty="0" smtClean="0"/>
                  <a:t>~1), E-field contribution is marginal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	</a:t>
                </a:r>
              </a:p>
              <a:p>
                <a:pPr lvl="1"/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5194920" cy="4709120"/>
              </a:xfrm>
              <a:blipFill rotWithShape="1">
                <a:blip r:embed="rId2"/>
                <a:stretch>
                  <a:fillRect l="-1291" t="-20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>
            <a:spLocks noChangeAspect="1"/>
          </p:cNvSpPr>
          <p:nvPr/>
        </p:nvSpPr>
        <p:spPr>
          <a:xfrm>
            <a:off x="5364088" y="2128210"/>
            <a:ext cx="2387065" cy="4680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5364088" y="2589061"/>
            <a:ext cx="561662" cy="11233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5364088" y="3712386"/>
            <a:ext cx="2387065" cy="4680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7902360" y="2815220"/>
            <a:ext cx="280831" cy="655273"/>
          </a:xfrm>
          <a:prstGeom prst="rect">
            <a:avLst/>
          </a:prstGeom>
          <a:solidFill>
            <a:srgbClr val="FB1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5967753" y="2647494"/>
            <a:ext cx="280831" cy="104023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08168" y="1645545"/>
            <a:ext cx="101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Ferrite</a:t>
            </a:r>
            <a:endParaRPr lang="en-US" sz="24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/>
          <p:cNvCxnSpPr>
            <a:cxnSpLocks noChangeAspect="1"/>
          </p:cNvCxnSpPr>
          <p:nvPr/>
        </p:nvCxnSpPr>
        <p:spPr>
          <a:xfrm>
            <a:off x="6396476" y="2589061"/>
            <a:ext cx="0" cy="1147601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860032" y="1340768"/>
            <a:ext cx="35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</a:t>
            </a:r>
            <a:r>
              <a:rPr lang="en-US" dirty="0" smtClean="0">
                <a:solidFill>
                  <a:srgbClr val="00B050"/>
                </a:solidFill>
              </a:rPr>
              <a:t>ross section of typical ferrite kicker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93533" y="3721298"/>
            <a:ext cx="147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HV conductor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72886" y="3470493"/>
            <a:ext cx="820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B11DF"/>
                </a:solidFill>
              </a:rPr>
              <a:t>Return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35083" y="2642888"/>
            <a:ext cx="411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83937" y="282324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25" name="Oval 24"/>
          <p:cNvSpPr/>
          <p:nvPr/>
        </p:nvSpPr>
        <p:spPr>
          <a:xfrm>
            <a:off x="6030597" y="3234477"/>
            <a:ext cx="144016" cy="14401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>
            <a:stCxn id="25" idx="1"/>
            <a:endCxn id="25" idx="5"/>
          </p:cNvCxnSpPr>
          <p:nvPr/>
        </p:nvCxnSpPr>
        <p:spPr>
          <a:xfrm>
            <a:off x="6051688" y="3255568"/>
            <a:ext cx="101834" cy="10183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6054053" y="3258753"/>
            <a:ext cx="101834" cy="10183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7956376" y="3212035"/>
            <a:ext cx="144016" cy="14401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8012200" y="3271633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908756" y="2865145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31" name="Up-Down Arrow 30"/>
          <p:cNvSpPr/>
          <p:nvPr/>
        </p:nvSpPr>
        <p:spPr>
          <a:xfrm>
            <a:off x="5676154" y="2589061"/>
            <a:ext cx="171198" cy="1132237"/>
          </a:xfrm>
          <a:prstGeom prst="up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" name="TextBox 2047"/>
          <p:cNvSpPr txBox="1"/>
          <p:nvPr/>
        </p:nvSpPr>
        <p:spPr>
          <a:xfrm>
            <a:off x="5345614" y="295408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G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36" name="Straight Arrow Connector 35"/>
          <p:cNvCxnSpPr>
            <a:cxnSpLocks noChangeAspect="1"/>
          </p:cNvCxnSpPr>
          <p:nvPr/>
        </p:nvCxnSpPr>
        <p:spPr>
          <a:xfrm>
            <a:off x="6660232" y="2589180"/>
            <a:ext cx="0" cy="1147601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cxnSpLocks noChangeAspect="1"/>
          </p:cNvCxnSpPr>
          <p:nvPr/>
        </p:nvCxnSpPr>
        <p:spPr>
          <a:xfrm>
            <a:off x="6948264" y="2589180"/>
            <a:ext cx="0" cy="1147601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cxnSpLocks noChangeAspect="1"/>
          </p:cNvCxnSpPr>
          <p:nvPr/>
        </p:nvCxnSpPr>
        <p:spPr>
          <a:xfrm>
            <a:off x="7236296" y="2589180"/>
            <a:ext cx="0" cy="1147601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 noChangeAspect="1"/>
          </p:cNvCxnSpPr>
          <p:nvPr/>
        </p:nvCxnSpPr>
        <p:spPr>
          <a:xfrm>
            <a:off x="7555876" y="2581088"/>
            <a:ext cx="0" cy="1147601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" name="TextBox 2050"/>
          <p:cNvSpPr txBox="1"/>
          <p:nvPr/>
        </p:nvSpPr>
        <p:spPr>
          <a:xfrm>
            <a:off x="5749337" y="4355812"/>
            <a:ext cx="1590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“Good kicker” 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2053" name="Straight Arrow Connector 2052"/>
          <p:cNvCxnSpPr/>
          <p:nvPr/>
        </p:nvCxnSpPr>
        <p:spPr>
          <a:xfrm>
            <a:off x="5134499" y="5589240"/>
            <a:ext cx="225588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5" name="Straight Arrow Connector 2054"/>
          <p:cNvCxnSpPr/>
          <p:nvPr/>
        </p:nvCxnSpPr>
        <p:spPr>
          <a:xfrm flipV="1">
            <a:off x="5394639" y="4725144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7" name="Straight Connector 2056"/>
          <p:cNvCxnSpPr/>
          <p:nvPr/>
        </p:nvCxnSpPr>
        <p:spPr>
          <a:xfrm flipV="1">
            <a:off x="5830238" y="4869160"/>
            <a:ext cx="124798" cy="72008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9" name="Straight Connector 2058"/>
          <p:cNvCxnSpPr/>
          <p:nvPr/>
        </p:nvCxnSpPr>
        <p:spPr>
          <a:xfrm>
            <a:off x="5967753" y="4869160"/>
            <a:ext cx="846563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Straight Connector 2060"/>
          <p:cNvCxnSpPr/>
          <p:nvPr/>
        </p:nvCxnSpPr>
        <p:spPr>
          <a:xfrm>
            <a:off x="6814316" y="4869160"/>
            <a:ext cx="421980" cy="72008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7" name="Straight Arrow Connector 2066"/>
          <p:cNvCxnSpPr/>
          <p:nvPr/>
        </p:nvCxnSpPr>
        <p:spPr>
          <a:xfrm flipH="1">
            <a:off x="6873471" y="4869160"/>
            <a:ext cx="6609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8" name="TextBox 2067"/>
          <p:cNvSpPr txBox="1"/>
          <p:nvPr/>
        </p:nvSpPr>
        <p:spPr>
          <a:xfrm>
            <a:off x="7547747" y="4684494"/>
            <a:ext cx="1020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Constant</a:t>
            </a:r>
            <a:endParaRPr lang="en-US" dirty="0"/>
          </a:p>
        </p:txBody>
      </p:sp>
      <p:cxnSp>
        <p:nvCxnSpPr>
          <p:cNvPr id="2075" name="Straight Connector 2074"/>
          <p:cNvCxnSpPr/>
          <p:nvPr/>
        </p:nvCxnSpPr>
        <p:spPr>
          <a:xfrm>
            <a:off x="5969030" y="4869160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9" name="Straight Arrow Connector 2078"/>
          <p:cNvCxnSpPr/>
          <p:nvPr/>
        </p:nvCxnSpPr>
        <p:spPr>
          <a:xfrm>
            <a:off x="5780041" y="5733256"/>
            <a:ext cx="22218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64968" y="5877272"/>
            <a:ext cx="2169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 rise time</a:t>
            </a:r>
          </a:p>
          <a:p>
            <a:r>
              <a:rPr lang="en-US" sz="1000" dirty="0" smtClean="0"/>
              <a:t>(Fall time is important for some cases)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018254" y="4581128"/>
            <a:ext cx="376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y</a:t>
            </a:r>
            <a:endParaRPr lang="en-US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7397384" y="5404574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6688248" y="3032838"/>
            <a:ext cx="545111" cy="24468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6628689" y="321176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6067746" y="5499641"/>
            <a:ext cx="332024" cy="17919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461305" y="5500816"/>
            <a:ext cx="288032" cy="18013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6482292" y="5496331"/>
            <a:ext cx="332024" cy="17919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44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3919279" cy="242242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Septa</a:t>
            </a:r>
          </a:p>
          <a:p>
            <a:pPr lvl="1"/>
            <a:r>
              <a:rPr lang="en-US" dirty="0" smtClean="0"/>
              <a:t>B-field only inside the channel</a:t>
            </a:r>
          </a:p>
          <a:p>
            <a:pPr lvl="1"/>
            <a:r>
              <a:rPr lang="en-US" dirty="0" smtClean="0"/>
              <a:t>DC or Pulse magnet</a:t>
            </a:r>
          </a:p>
          <a:p>
            <a:pPr lvl="1"/>
            <a:r>
              <a:rPr lang="en-US" dirty="0" smtClean="0"/>
              <a:t>The equations in the last slide are valid </a:t>
            </a:r>
            <a:r>
              <a:rPr lang="en-US" dirty="0"/>
              <a:t>to evaluate approx. septum </a:t>
            </a:r>
            <a:r>
              <a:rPr lang="en-US" dirty="0" smtClean="0"/>
              <a:t>deflection angle </a:t>
            </a:r>
          </a:p>
          <a:p>
            <a:pPr lvl="1"/>
            <a:r>
              <a:rPr lang="en-US" dirty="0" err="1" smtClean="0"/>
              <a:t>Lambertson</a:t>
            </a:r>
            <a:r>
              <a:rPr lang="en-US" dirty="0"/>
              <a:t> </a:t>
            </a:r>
            <a:r>
              <a:rPr lang="en-US" dirty="0" smtClean="0"/>
              <a:t>septum</a:t>
            </a:r>
          </a:p>
          <a:p>
            <a:pPr lvl="2"/>
            <a:r>
              <a:rPr lang="en-US" dirty="0" smtClean="0"/>
              <a:t>Ver. separation and hor. deflection and vise versa</a:t>
            </a:r>
          </a:p>
          <a:p>
            <a:pPr lvl="2"/>
            <a:r>
              <a:rPr lang="en-US" dirty="0" smtClean="0"/>
              <a:t>Relatively strong deflection with thin septum wall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46817" y="6093296"/>
            <a:ext cx="681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more in the lecture by M. </a:t>
            </a:r>
            <a:r>
              <a:rPr lang="en-US" dirty="0" err="1" smtClean="0"/>
              <a:t>Paraliev</a:t>
            </a:r>
            <a:r>
              <a:rPr lang="en-US" dirty="0" smtClean="0"/>
              <a:t>, ‘Kicker </a:t>
            </a:r>
            <a:r>
              <a:rPr lang="en-US" dirty="0"/>
              <a:t>and </a:t>
            </a:r>
            <a:r>
              <a:rPr lang="en-US" dirty="0" smtClean="0"/>
              <a:t>Septa’ on 5</a:t>
            </a:r>
            <a:r>
              <a:rPr lang="en-US" baseline="30000" dirty="0" smtClean="0"/>
              <a:t>th</a:t>
            </a:r>
            <a:r>
              <a:rPr lang="en-US" dirty="0" smtClean="0"/>
              <a:t> March </a:t>
            </a:r>
            <a:endParaRPr lang="en-US" dirty="0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4242807" y="2112821"/>
            <a:ext cx="1656184" cy="3388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4242807" y="2451682"/>
            <a:ext cx="360039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242807" y="3315777"/>
            <a:ext cx="1656184" cy="3292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5659895" y="2454669"/>
            <a:ext cx="239096" cy="8517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4608342" y="2454669"/>
            <a:ext cx="230645" cy="8581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cxnSpLocks noChangeAspect="1"/>
          </p:cNvCxnSpPr>
          <p:nvPr/>
        </p:nvCxnSpPr>
        <p:spPr>
          <a:xfrm>
            <a:off x="4919456" y="2443647"/>
            <a:ext cx="0" cy="872131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6211" y="2128362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</a:rPr>
              <a:t>Conductors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33159" y="2481134"/>
            <a:ext cx="362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By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02145" y="2635023"/>
            <a:ext cx="25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15" name="Oval 14"/>
          <p:cNvSpPr/>
          <p:nvPr/>
        </p:nvSpPr>
        <p:spPr>
          <a:xfrm>
            <a:off x="4646446" y="2935670"/>
            <a:ext cx="144016" cy="14401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stCxn id="15" idx="1"/>
            <a:endCxn id="15" idx="5"/>
          </p:cNvCxnSpPr>
          <p:nvPr/>
        </p:nvCxnSpPr>
        <p:spPr>
          <a:xfrm>
            <a:off x="4667537" y="2956761"/>
            <a:ext cx="101834" cy="10183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4669902" y="2959946"/>
            <a:ext cx="101834" cy="10183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707515" y="2953683"/>
            <a:ext cx="144016" cy="14401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758576" y="3003755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659895" y="2606793"/>
            <a:ext cx="25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I</a:t>
            </a:r>
          </a:p>
        </p:txBody>
      </p:sp>
      <p:cxnSp>
        <p:nvCxnSpPr>
          <p:cNvPr id="23" name="Straight Arrow Connector 22"/>
          <p:cNvCxnSpPr>
            <a:cxnSpLocks noChangeAspect="1"/>
          </p:cNvCxnSpPr>
          <p:nvPr/>
        </p:nvCxnSpPr>
        <p:spPr>
          <a:xfrm>
            <a:off x="5106902" y="2423030"/>
            <a:ext cx="0" cy="889759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 noChangeAspect="1"/>
          </p:cNvCxnSpPr>
          <p:nvPr/>
        </p:nvCxnSpPr>
        <p:spPr>
          <a:xfrm>
            <a:off x="5318812" y="2443092"/>
            <a:ext cx="0" cy="872686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 noChangeAspect="1"/>
          </p:cNvCxnSpPr>
          <p:nvPr/>
        </p:nvCxnSpPr>
        <p:spPr>
          <a:xfrm>
            <a:off x="5538950" y="2451682"/>
            <a:ext cx="0" cy="864096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5061260" y="2788911"/>
            <a:ext cx="332024" cy="17919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458830" y="3312789"/>
            <a:ext cx="1376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Inj. or Ext. </a:t>
            </a:r>
            <a:r>
              <a:rPr lang="en-US" sz="1400" dirty="0">
                <a:solidFill>
                  <a:srgbClr val="FF0000"/>
                </a:solidFill>
              </a:rPr>
              <a:t>b</a:t>
            </a:r>
            <a:r>
              <a:rPr lang="en-US" sz="1400" dirty="0" smtClean="0">
                <a:solidFill>
                  <a:srgbClr val="FF0000"/>
                </a:solidFill>
              </a:rPr>
              <a:t>eam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68391" y="1484785"/>
            <a:ext cx="1880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Cross section of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typical DC septum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6094512" y="2793660"/>
            <a:ext cx="288032" cy="18013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825532" y="3049474"/>
            <a:ext cx="1001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F0"/>
                </a:solidFill>
              </a:rPr>
              <a:t>Circulating </a:t>
            </a:r>
          </a:p>
          <a:p>
            <a:r>
              <a:rPr lang="en-US" sz="1400" dirty="0" smtClean="0">
                <a:solidFill>
                  <a:srgbClr val="00B0F0"/>
                </a:solidFill>
              </a:rPr>
              <a:t>beam</a:t>
            </a:r>
            <a:endParaRPr lang="en-US" sz="1400" dirty="0">
              <a:solidFill>
                <a:srgbClr val="00B0F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37909" y="1469273"/>
            <a:ext cx="2116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Cross section of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typical pulse septum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7" name="Rectangle 36"/>
          <p:cNvSpPr>
            <a:spLocks noChangeAspect="1"/>
          </p:cNvSpPr>
          <p:nvPr/>
        </p:nvSpPr>
        <p:spPr>
          <a:xfrm>
            <a:off x="6986195" y="2112821"/>
            <a:ext cx="1363882" cy="3388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 noChangeAspect="1"/>
          </p:cNvSpPr>
          <p:nvPr/>
        </p:nvSpPr>
        <p:spPr>
          <a:xfrm>
            <a:off x="6986195" y="2451682"/>
            <a:ext cx="331237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>
            <a:spLocks noChangeAspect="1"/>
          </p:cNvSpPr>
          <p:nvPr/>
        </p:nvSpPr>
        <p:spPr>
          <a:xfrm>
            <a:off x="6981680" y="3306450"/>
            <a:ext cx="1363882" cy="3292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>
            <a:spLocks noChangeAspect="1"/>
          </p:cNvSpPr>
          <p:nvPr/>
        </p:nvSpPr>
        <p:spPr>
          <a:xfrm>
            <a:off x="7322928" y="2454669"/>
            <a:ext cx="230645" cy="8581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/>
          <p:cNvCxnSpPr>
            <a:cxnSpLocks noChangeAspect="1"/>
          </p:cNvCxnSpPr>
          <p:nvPr/>
        </p:nvCxnSpPr>
        <p:spPr>
          <a:xfrm>
            <a:off x="7634042" y="2443647"/>
            <a:ext cx="0" cy="872131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030797" y="2128362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</a:rPr>
              <a:t>Conductors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47745" y="2481134"/>
            <a:ext cx="362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By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316731" y="2635023"/>
            <a:ext cx="25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46" name="Oval 45"/>
          <p:cNvSpPr/>
          <p:nvPr/>
        </p:nvSpPr>
        <p:spPr>
          <a:xfrm>
            <a:off x="7361032" y="2935670"/>
            <a:ext cx="144016" cy="14401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>
            <a:stCxn id="46" idx="1"/>
            <a:endCxn id="46" idx="5"/>
          </p:cNvCxnSpPr>
          <p:nvPr/>
        </p:nvCxnSpPr>
        <p:spPr>
          <a:xfrm>
            <a:off x="7382123" y="2956761"/>
            <a:ext cx="101834" cy="10183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7384488" y="2959946"/>
            <a:ext cx="101834" cy="10183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/>
          <p:cNvGrpSpPr/>
          <p:nvPr/>
        </p:nvGrpSpPr>
        <p:grpSpPr>
          <a:xfrm>
            <a:off x="6742584" y="2459303"/>
            <a:ext cx="255198" cy="851781"/>
            <a:chOff x="6924947" y="2459303"/>
            <a:chExt cx="255198" cy="851781"/>
          </a:xfrm>
        </p:grpSpPr>
        <p:sp>
          <p:nvSpPr>
            <p:cNvPr id="40" name="Rectangle 39"/>
            <p:cNvSpPr>
              <a:spLocks noChangeAspect="1"/>
            </p:cNvSpPr>
            <p:nvPr/>
          </p:nvSpPr>
          <p:spPr>
            <a:xfrm>
              <a:off x="6924947" y="2459303"/>
              <a:ext cx="239096" cy="85178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6972567" y="2958317"/>
              <a:ext cx="144016" cy="1440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7023628" y="3008389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924947" y="2611427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Times New Roman" panose="02020603050405020304" pitchFamily="18" charset="0"/>
                </a:rPr>
                <a:t>I</a:t>
              </a:r>
            </a:p>
          </p:txBody>
        </p:sp>
      </p:grpSp>
      <p:cxnSp>
        <p:nvCxnSpPr>
          <p:cNvPr id="52" name="Straight Arrow Connector 51"/>
          <p:cNvCxnSpPr>
            <a:cxnSpLocks noChangeAspect="1"/>
          </p:cNvCxnSpPr>
          <p:nvPr/>
        </p:nvCxnSpPr>
        <p:spPr>
          <a:xfrm>
            <a:off x="7821488" y="2423030"/>
            <a:ext cx="0" cy="889759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cxnSpLocks noChangeAspect="1"/>
          </p:cNvCxnSpPr>
          <p:nvPr/>
        </p:nvCxnSpPr>
        <p:spPr>
          <a:xfrm>
            <a:off x="8033398" y="2443092"/>
            <a:ext cx="0" cy="872686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cxnSpLocks noChangeAspect="1"/>
          </p:cNvCxnSpPr>
          <p:nvPr/>
        </p:nvCxnSpPr>
        <p:spPr>
          <a:xfrm>
            <a:off x="8253536" y="2451682"/>
            <a:ext cx="0" cy="864096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7775846" y="2788911"/>
            <a:ext cx="332024" cy="17919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8610941" y="2793660"/>
            <a:ext cx="288032" cy="18013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4316585" y="3578522"/>
            <a:ext cx="1490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Magnetic iron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879303" y="3620566"/>
            <a:ext cx="1670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Laminated steel</a:t>
            </a:r>
          </a:p>
        </p:txBody>
      </p:sp>
      <p:sp>
        <p:nvSpPr>
          <p:cNvPr id="63" name="Snip Single Corner Rectangle 62"/>
          <p:cNvSpPr/>
          <p:nvPr/>
        </p:nvSpPr>
        <p:spPr>
          <a:xfrm rot="5400000">
            <a:off x="8140792" y="2318858"/>
            <a:ext cx="576065" cy="157494"/>
          </a:xfrm>
          <a:prstGeom prst="snip1Rect">
            <a:avLst>
              <a:gd name="adj" fmla="val 5000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8352000" y="2685638"/>
            <a:ext cx="82105" cy="43204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nip Single Corner Rectangle 64"/>
          <p:cNvSpPr/>
          <p:nvPr/>
        </p:nvSpPr>
        <p:spPr>
          <a:xfrm rot="16200000" flipV="1">
            <a:off x="8140791" y="3278245"/>
            <a:ext cx="576065" cy="157493"/>
          </a:xfrm>
          <a:prstGeom prst="snip1Rect">
            <a:avLst>
              <a:gd name="adj" fmla="val 50000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>
            <a:spLocks noChangeAspect="1"/>
          </p:cNvSpPr>
          <p:nvPr/>
        </p:nvSpPr>
        <p:spPr>
          <a:xfrm>
            <a:off x="1475655" y="4149080"/>
            <a:ext cx="2459359" cy="595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>
            <a:spLocks noChangeAspect="1"/>
          </p:cNvSpPr>
          <p:nvPr/>
        </p:nvSpPr>
        <p:spPr>
          <a:xfrm>
            <a:off x="1475656" y="4745055"/>
            <a:ext cx="576063" cy="7089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>
            <a:spLocks noChangeAspect="1"/>
          </p:cNvSpPr>
          <p:nvPr/>
        </p:nvSpPr>
        <p:spPr>
          <a:xfrm>
            <a:off x="1475656" y="5454237"/>
            <a:ext cx="2459358" cy="61727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>
            <a:spLocks noChangeAspect="1"/>
          </p:cNvSpPr>
          <p:nvPr/>
        </p:nvSpPr>
        <p:spPr>
          <a:xfrm>
            <a:off x="3108768" y="4745055"/>
            <a:ext cx="239096" cy="6996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>
            <a:spLocks noChangeAspect="1"/>
          </p:cNvSpPr>
          <p:nvPr/>
        </p:nvSpPr>
        <p:spPr>
          <a:xfrm>
            <a:off x="2057215" y="4745055"/>
            <a:ext cx="249001" cy="70599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Arrow Connector 71"/>
          <p:cNvCxnSpPr>
            <a:cxnSpLocks noChangeAspect="1"/>
          </p:cNvCxnSpPr>
          <p:nvPr/>
        </p:nvCxnSpPr>
        <p:spPr>
          <a:xfrm>
            <a:off x="2368329" y="4745055"/>
            <a:ext cx="0" cy="708985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765084" y="4266624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</a:rPr>
              <a:t>Conductors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278648" y="4728704"/>
            <a:ext cx="362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By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051018" y="4773285"/>
            <a:ext cx="25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76" name="Oval 75"/>
          <p:cNvSpPr/>
          <p:nvPr/>
        </p:nvSpPr>
        <p:spPr>
          <a:xfrm>
            <a:off x="2095319" y="5073932"/>
            <a:ext cx="144016" cy="14401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/>
          <p:cNvCxnSpPr>
            <a:stCxn id="76" idx="1"/>
            <a:endCxn id="76" idx="5"/>
          </p:cNvCxnSpPr>
          <p:nvPr/>
        </p:nvCxnSpPr>
        <p:spPr>
          <a:xfrm>
            <a:off x="2116410" y="5095023"/>
            <a:ext cx="101834" cy="10183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>
            <a:off x="2118775" y="5098208"/>
            <a:ext cx="101834" cy="10183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/>
          <p:nvPr/>
        </p:nvSpPr>
        <p:spPr>
          <a:xfrm>
            <a:off x="3156388" y="5091945"/>
            <a:ext cx="144016" cy="14401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3207449" y="5142017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3108768" y="4745055"/>
            <a:ext cx="25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I</a:t>
            </a:r>
          </a:p>
        </p:txBody>
      </p:sp>
      <p:cxnSp>
        <p:nvCxnSpPr>
          <p:cNvPr id="82" name="Straight Arrow Connector 81"/>
          <p:cNvCxnSpPr>
            <a:cxnSpLocks noChangeAspect="1"/>
          </p:cNvCxnSpPr>
          <p:nvPr/>
        </p:nvCxnSpPr>
        <p:spPr>
          <a:xfrm>
            <a:off x="2555775" y="4745055"/>
            <a:ext cx="0" cy="705996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cxnSpLocks noChangeAspect="1"/>
          </p:cNvCxnSpPr>
          <p:nvPr/>
        </p:nvCxnSpPr>
        <p:spPr>
          <a:xfrm>
            <a:off x="2767685" y="4745055"/>
            <a:ext cx="0" cy="708985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cxnSpLocks noChangeAspect="1"/>
          </p:cNvCxnSpPr>
          <p:nvPr/>
        </p:nvCxnSpPr>
        <p:spPr>
          <a:xfrm>
            <a:off x="2987823" y="4745055"/>
            <a:ext cx="0" cy="708985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2529183" y="5128349"/>
            <a:ext cx="332024" cy="17919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1352683" y="3739671"/>
            <a:ext cx="28592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</a:t>
            </a:r>
            <a:r>
              <a:rPr lang="en-US" dirty="0" smtClean="0">
                <a:solidFill>
                  <a:srgbClr val="00B050"/>
                </a:solidFill>
              </a:rPr>
              <a:t>ypical </a:t>
            </a:r>
            <a:r>
              <a:rPr lang="en-US" dirty="0" err="1" smtClean="0">
                <a:solidFill>
                  <a:srgbClr val="00B050"/>
                </a:solidFill>
              </a:rPr>
              <a:t>Lambertson</a:t>
            </a:r>
            <a:r>
              <a:rPr lang="en-US" dirty="0" smtClean="0">
                <a:solidFill>
                  <a:srgbClr val="00B050"/>
                </a:solidFill>
              </a:rPr>
              <a:t> septum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9" name="Rectangle 88"/>
          <p:cNvSpPr>
            <a:spLocks noChangeAspect="1"/>
          </p:cNvSpPr>
          <p:nvPr/>
        </p:nvSpPr>
        <p:spPr>
          <a:xfrm>
            <a:off x="3358951" y="4745055"/>
            <a:ext cx="576063" cy="7091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2239335" y="5495254"/>
            <a:ext cx="917053" cy="4320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2551179" y="5634706"/>
            <a:ext cx="288032" cy="18013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5742414" y="4073158"/>
            <a:ext cx="1699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“Good </a:t>
            </a:r>
            <a:r>
              <a:rPr lang="en-US" dirty="0" smtClean="0">
                <a:solidFill>
                  <a:srgbClr val="00B050"/>
                </a:solidFill>
              </a:rPr>
              <a:t>septum” 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5364169" y="5301208"/>
            <a:ext cx="21023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V="1">
            <a:off x="5575798" y="4437112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5587027" y="4581128"/>
            <a:ext cx="100727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6594301" y="4581128"/>
            <a:ext cx="304216" cy="72008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>
            <a:off x="6594301" y="4581128"/>
            <a:ext cx="71731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7311616" y="4317638"/>
            <a:ext cx="1020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Constant</a:t>
            </a:r>
            <a:endParaRPr lang="en-US" dirty="0"/>
          </a:p>
        </p:txBody>
      </p:sp>
      <p:cxnSp>
        <p:nvCxnSpPr>
          <p:cNvPr id="105" name="Straight Connector 104"/>
          <p:cNvCxnSpPr/>
          <p:nvPr/>
        </p:nvCxnSpPr>
        <p:spPr>
          <a:xfrm>
            <a:off x="6594301" y="4437112"/>
            <a:ext cx="0" cy="1094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>
            <a:off x="6574980" y="5443869"/>
            <a:ext cx="30320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5700659" y="5589240"/>
            <a:ext cx="1787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Thin septum wall</a:t>
            </a:r>
            <a:endParaRPr lang="en-US" sz="1000" dirty="0" smtClean="0"/>
          </a:p>
        </p:txBody>
      </p:sp>
      <p:sp>
        <p:nvSpPr>
          <p:cNvPr id="109" name="TextBox 108"/>
          <p:cNvSpPr txBox="1"/>
          <p:nvPr/>
        </p:nvSpPr>
        <p:spPr>
          <a:xfrm>
            <a:off x="5210599" y="4293096"/>
            <a:ext cx="376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y</a:t>
            </a:r>
            <a:endParaRPr lang="en-US" baseline="-250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458572" y="509716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112" name="Straight Connector 111"/>
          <p:cNvCxnSpPr/>
          <p:nvPr/>
        </p:nvCxnSpPr>
        <p:spPr>
          <a:xfrm>
            <a:off x="6890416" y="4477762"/>
            <a:ext cx="0" cy="1054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7668344" y="4653136"/>
            <a:ext cx="1089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Zero field</a:t>
            </a:r>
            <a:endParaRPr lang="en-US" dirty="0"/>
          </a:p>
        </p:txBody>
      </p:sp>
      <p:cxnSp>
        <p:nvCxnSpPr>
          <p:cNvPr id="120" name="Straight Connector 119"/>
          <p:cNvCxnSpPr/>
          <p:nvPr/>
        </p:nvCxnSpPr>
        <p:spPr>
          <a:xfrm>
            <a:off x="6899014" y="5311363"/>
            <a:ext cx="48129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flipH="1">
            <a:off x="7458572" y="4960559"/>
            <a:ext cx="616958" cy="260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93"/>
          <p:cNvSpPr/>
          <p:nvPr/>
        </p:nvSpPr>
        <p:spPr>
          <a:xfrm>
            <a:off x="6112184" y="5221764"/>
            <a:ext cx="332024" cy="17919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7018321" y="5231624"/>
            <a:ext cx="288032" cy="18013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5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632840" y="3861048"/>
            <a:ext cx="1259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Metal plate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26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</a:t>
            </a:r>
            <a:r>
              <a:rPr lang="en-US" dirty="0" smtClean="0"/>
              <a:t>(4)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784"/>
                <a:ext cx="8229600" cy="175679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Kicker strength, septum thickness and </a:t>
                </a:r>
                <a:r>
                  <a:rPr lang="en-US" i="1" dirty="0" smtClean="0"/>
                  <a:t>separation</a:t>
                </a:r>
              </a:p>
              <a:p>
                <a:pPr lvl="1"/>
                <a:r>
                  <a:rPr lang="en-US" dirty="0" smtClean="0"/>
                  <a:t>Between kicker and septum, injection/extraction orbit is determined by the kicker’s kick angle and collider ring optics: </a:t>
                </a:r>
                <a:r>
                  <a:rPr lang="en-US" dirty="0" smtClean="0">
                    <a:solidFill>
                      <a:srgbClr val="9933FF"/>
                    </a:solidFill>
                  </a:rPr>
                  <a:t>Separation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9900FF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rgbClr val="9900FF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9900FF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9900FF"/>
                                </a:solidFill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9900FF"/>
                                </a:solidFill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i="1" smtClean="0">
                                <a:solidFill>
                                  <a:srgbClr val="9900FF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9900FF"/>
                                </a:solidFill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9900FF"/>
                                </a:solidFill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rad>
                    <m:r>
                      <a:rPr lang="en-US" b="0" i="1" smtClean="0">
                        <a:solidFill>
                          <a:srgbClr val="9900FF"/>
                        </a:solidFill>
                        <a:latin typeface="Cambria Math"/>
                      </a:rPr>
                      <m:t> |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99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9900FF"/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9900FF"/>
                            </a:solidFill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9900FF"/>
                        </a:solidFill>
                        <a:latin typeface="Cambria Math"/>
                      </a:rPr>
                      <m:t>sin</m:t>
                    </m:r>
                    <m:r>
                      <a:rPr lang="en-US" b="0" i="1" smtClean="0">
                        <a:solidFill>
                          <a:srgbClr val="9900FF"/>
                        </a:solidFill>
                        <a:latin typeface="Cambria Math"/>
                      </a:rPr>
                      <m:t>⁡</m:t>
                    </m:r>
                    <m:r>
                      <a:rPr lang="en-US" b="0" i="1" smtClean="0">
                        <a:solidFill>
                          <a:srgbClr val="9900FF"/>
                        </a:solidFill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solidFill>
                          <a:srgbClr val="9900FF"/>
                        </a:solidFill>
                        <a:latin typeface="Cambria Math"/>
                        <a:ea typeface="Cambria Math"/>
                      </a:rPr>
                      <m:t>|</m:t>
                    </m:r>
                  </m:oMath>
                </a14:m>
                <a:endParaRPr lang="en-US" dirty="0" smtClean="0">
                  <a:solidFill>
                    <a:srgbClr val="9900FF"/>
                  </a:solidFill>
                </a:endParaRPr>
              </a:p>
              <a:p>
                <a:pPr marL="914400" lvl="2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4"/>
                <a:ext cx="8229600" cy="1756792"/>
              </a:xfrm>
              <a:blipFill rotWithShape="1">
                <a:blip r:embed="rId2"/>
                <a:stretch>
                  <a:fillRect l="-1481" t="-6944" r="-1481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>
          <a:xfrm>
            <a:off x="1501959" y="5108010"/>
            <a:ext cx="66967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382279" y="4005064"/>
            <a:ext cx="360040" cy="2208850"/>
          </a:xfrm>
          <a:prstGeom prst="ellipse">
            <a:avLst/>
          </a:prstGeom>
          <a:noFill/>
          <a:ln>
            <a:solidFill>
              <a:srgbClr val="FB1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517155" y="4005064"/>
            <a:ext cx="360040" cy="220372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10071" y="4725144"/>
            <a:ext cx="648072" cy="7920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6686535" y="4468470"/>
            <a:ext cx="648072" cy="0"/>
          </a:xfrm>
          <a:prstGeom prst="line">
            <a:avLst/>
          </a:prstGeom>
          <a:ln w="1206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834107" y="4900518"/>
            <a:ext cx="1728192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562299" y="4365104"/>
            <a:ext cx="1134876" cy="5354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697175" y="4180438"/>
            <a:ext cx="1313396" cy="1846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010571" y="3460358"/>
            <a:ext cx="324036" cy="720080"/>
          </a:xfrm>
          <a:prstGeom prst="line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462874" y="5517232"/>
            <a:ext cx="747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Kicker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809241" y="4283804"/>
            <a:ext cx="909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Septum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570623" y="5116542"/>
            <a:ext cx="1313396" cy="0"/>
          </a:xfrm>
          <a:prstGeom prst="line">
            <a:avLst/>
          </a:prstGeom>
          <a:ln w="38100">
            <a:solidFill>
              <a:srgbClr val="FF0000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30917" y="5662989"/>
            <a:ext cx="1375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Collider ring </a:t>
            </a:r>
          </a:p>
          <a:p>
            <a:r>
              <a:rPr lang="en-US" dirty="0" smtClean="0"/>
              <a:t>quadrupoles</a:t>
            </a:r>
            <a:endParaRPr lang="en-US" dirty="0"/>
          </a:p>
        </p:txBody>
      </p:sp>
      <p:sp>
        <p:nvSpPr>
          <p:cNvPr id="32" name="Up-Down Arrow 31"/>
          <p:cNvSpPr/>
          <p:nvPr/>
        </p:nvSpPr>
        <p:spPr>
          <a:xfrm>
            <a:off x="6678356" y="4205865"/>
            <a:ext cx="184878" cy="894541"/>
          </a:xfrm>
          <a:prstGeom prst="upDownArrow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080150" y="4611257"/>
            <a:ext cx="1195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33FF"/>
                </a:solidFill>
              </a:rPr>
              <a:t>Separation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216545" y="3227354"/>
            <a:ext cx="3956404" cy="1209758"/>
            <a:chOff x="1331640" y="3297621"/>
            <a:chExt cx="3956404" cy="120975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1331640" y="3297621"/>
                  <a:ext cx="3956404" cy="3815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</m:oMath>
                  </a14:m>
                  <a:r>
                    <a:rPr lang="en-US" dirty="0" smtClean="0"/>
                    <a:t> : Beta function at kicker, septum (m)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31640" y="3297621"/>
                  <a:ext cx="3956404" cy="381515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462" t="-6349" r="-1387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1467124" y="3573016"/>
                  <a:ext cx="203132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</m:oMath>
                  </a14:m>
                  <a:r>
                    <a:rPr lang="en-US" dirty="0" smtClean="0"/>
                    <a:t> : Kick angle (rad)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7124" y="3573016"/>
                  <a:ext cx="2031325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8333" r="-1802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1623244" y="3861048"/>
                  <a:ext cx="2755434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𝜇</m:t>
                      </m:r>
                    </m:oMath>
                  </a14:m>
                  <a:r>
                    <a:rPr lang="en-US" dirty="0" smtClean="0"/>
                    <a:t>: Phase advance between </a:t>
                  </a:r>
                </a:p>
                <a:p>
                  <a:r>
                    <a:rPr lang="en-US" dirty="0"/>
                    <a:t> </a:t>
                  </a:r>
                  <a:r>
                    <a:rPr lang="en-US" dirty="0" smtClean="0"/>
                    <a:t>    kicker and septum (rad)</a:t>
                  </a:r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3244" y="3861048"/>
                  <a:ext cx="2755434" cy="646331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4717" r="-1106" b="-14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406615" y="3502749"/>
            <a:ext cx="1131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05138" y="529183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0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</a:t>
            </a:r>
            <a:r>
              <a:rPr lang="en-US" dirty="0" smtClean="0"/>
              <a:t>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1"/>
            <a:ext cx="8229600" cy="280831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Filling pattern</a:t>
            </a:r>
          </a:p>
          <a:p>
            <a:pPr lvl="1"/>
            <a:r>
              <a:rPr lang="en-US" dirty="0" smtClean="0"/>
              <a:t>Injection </a:t>
            </a:r>
          </a:p>
          <a:p>
            <a:pPr lvl="2"/>
            <a:r>
              <a:rPr lang="en-US" dirty="0" smtClean="0"/>
              <a:t>In hadron colliders, several injections to fill the collider ring, normally not at one go; Much shorter booster circumference</a:t>
            </a:r>
            <a:r>
              <a:rPr lang="en-US" dirty="0"/>
              <a:t> </a:t>
            </a:r>
            <a:r>
              <a:rPr lang="en-US" dirty="0" smtClean="0"/>
              <a:t>(for instance, SPS and LHC)</a:t>
            </a:r>
          </a:p>
          <a:p>
            <a:pPr lvl="2"/>
            <a:r>
              <a:rPr lang="en-US" dirty="0" smtClean="0"/>
              <a:t>Not all the </a:t>
            </a:r>
            <a:r>
              <a:rPr lang="en-US" dirty="0" err="1" smtClean="0"/>
              <a:t>rf</a:t>
            </a:r>
            <a:r>
              <a:rPr lang="en-US" dirty="0" smtClean="0"/>
              <a:t> buckets are filled because of finite kicker rise time → </a:t>
            </a:r>
            <a:r>
              <a:rPr lang="en-US" i="1" dirty="0" smtClean="0"/>
              <a:t>Gaps</a:t>
            </a:r>
            <a:r>
              <a:rPr lang="en-US" dirty="0" smtClean="0"/>
              <a:t> in filling pattern</a:t>
            </a:r>
          </a:p>
          <a:p>
            <a:pPr lvl="2"/>
            <a:r>
              <a:rPr lang="en-US" dirty="0" smtClean="0"/>
              <a:t>In lepton colliders</a:t>
            </a:r>
            <a:r>
              <a:rPr lang="en-US" dirty="0"/>
              <a:t>,</a:t>
            </a:r>
            <a:r>
              <a:rPr lang="en-US" dirty="0" smtClean="0"/>
              <a:t> gap is not necessary (see later slides)</a:t>
            </a:r>
          </a:p>
          <a:p>
            <a:pPr lvl="1"/>
            <a:r>
              <a:rPr lang="en-US" dirty="0" smtClean="0"/>
              <a:t>Extraction</a:t>
            </a:r>
          </a:p>
          <a:p>
            <a:pPr lvl="2"/>
            <a:r>
              <a:rPr lang="en-US" dirty="0" smtClean="0"/>
              <a:t>One relatively long gap (aka </a:t>
            </a:r>
            <a:r>
              <a:rPr lang="en-US" i="1" dirty="0"/>
              <a:t>abort </a:t>
            </a:r>
            <a:r>
              <a:rPr lang="en-US" i="1" dirty="0" smtClean="0"/>
              <a:t>gap) </a:t>
            </a:r>
            <a:r>
              <a:rPr lang="en-US" dirty="0" smtClean="0"/>
              <a:t>is required,</a:t>
            </a:r>
            <a:r>
              <a:rPr lang="en-US" i="1" dirty="0"/>
              <a:t> </a:t>
            </a:r>
            <a:r>
              <a:rPr lang="en-US" dirty="0" smtClean="0"/>
              <a:t>for both hadron and lepton colliders, because of extraction kicker rise time</a:t>
            </a:r>
            <a:endParaRPr lang="en-US" i="1" dirty="0"/>
          </a:p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171584" y="4768350"/>
            <a:ext cx="1773858" cy="720080"/>
            <a:chOff x="1058516" y="5016758"/>
            <a:chExt cx="1773858" cy="720080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1058516" y="5016758"/>
              <a:ext cx="305123" cy="70720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363639" y="5040573"/>
              <a:ext cx="1396727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760366" y="5016758"/>
              <a:ext cx="72008" cy="72008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6499841" y="4828843"/>
            <a:ext cx="1312519" cy="648946"/>
            <a:chOff x="1416597" y="5088766"/>
            <a:chExt cx="1312519" cy="648946"/>
          </a:xfrm>
        </p:grpSpPr>
        <p:sp>
          <p:nvSpPr>
            <p:cNvPr id="6" name="Rectangle 5"/>
            <p:cNvSpPr/>
            <p:nvPr/>
          </p:nvSpPr>
          <p:spPr>
            <a:xfrm>
              <a:off x="1416597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493938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722318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792019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570138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647137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30797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38531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61369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683397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46151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53851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86180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93914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158900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237227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01534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09234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539552" y="4843762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4299208" y="4365104"/>
            <a:ext cx="1396727" cy="367079"/>
            <a:chOff x="1363639" y="4606526"/>
            <a:chExt cx="1396727" cy="36707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1363639" y="4666062"/>
              <a:ext cx="0" cy="2786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760366" y="4686266"/>
              <a:ext cx="0" cy="2786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1363639" y="4868516"/>
              <a:ext cx="1396727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1" descr="C:\Users\aiba\AppData\Local\Microsoft\Windows\Temporary Internet Files\Content.IE5\T98D5JH6\Achieve%20Your%20Website%20Goals[1]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85127" y="4606526"/>
              <a:ext cx="488904" cy="367079"/>
            </a:xfrm>
            <a:prstGeom prst="rect">
              <a:avLst/>
            </a:prstGeom>
            <a:solidFill>
              <a:schemeClr val="bg1"/>
            </a:solidFill>
            <a:extLst/>
          </p:spPr>
        </p:pic>
      </p:grpSp>
      <p:grpSp>
        <p:nvGrpSpPr>
          <p:cNvPr id="17" name="Group 16"/>
          <p:cNvGrpSpPr/>
          <p:nvPr/>
        </p:nvGrpSpPr>
        <p:grpSpPr>
          <a:xfrm>
            <a:off x="787575" y="5482542"/>
            <a:ext cx="7761548" cy="369332"/>
            <a:chOff x="787575" y="5482542"/>
            <a:chExt cx="7761548" cy="369332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787575" y="5483193"/>
              <a:ext cx="7632848" cy="122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/>
            <p:cNvSpPr txBox="1"/>
            <p:nvPr/>
          </p:nvSpPr>
          <p:spPr>
            <a:xfrm>
              <a:off x="8274689" y="5482542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</a:t>
              </a:r>
              <a:endParaRPr lang="en-US" dirty="0"/>
            </a:p>
          </p:txBody>
        </p:sp>
      </p:grpSp>
      <p:sp>
        <p:nvSpPr>
          <p:cNvPr id="176" name="TextBox 175"/>
          <p:cNvSpPr txBox="1"/>
          <p:nvPr/>
        </p:nvSpPr>
        <p:spPr>
          <a:xfrm>
            <a:off x="7876823" y="4875649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859584" y="4563984"/>
            <a:ext cx="7578923" cy="925320"/>
            <a:chOff x="859584" y="4563984"/>
            <a:chExt cx="7578923" cy="925320"/>
          </a:xfrm>
        </p:grpSpPr>
        <p:cxnSp>
          <p:nvCxnSpPr>
            <p:cNvPr id="169" name="Straight Connector 168"/>
            <p:cNvCxnSpPr/>
            <p:nvPr/>
          </p:nvCxnSpPr>
          <p:spPr>
            <a:xfrm flipH="1" flipV="1">
              <a:off x="5713168" y="4563984"/>
              <a:ext cx="691032" cy="925320"/>
            </a:xfrm>
            <a:prstGeom prst="line">
              <a:avLst/>
            </a:prstGeom>
            <a:ln w="63500" cmpd="dbl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H="1">
              <a:off x="859584" y="4563984"/>
              <a:ext cx="4882600" cy="0"/>
            </a:xfrm>
            <a:prstGeom prst="line">
              <a:avLst/>
            </a:prstGeom>
            <a:ln w="63500" cmpd="dbl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flipH="1">
              <a:off x="6367575" y="4580770"/>
              <a:ext cx="2070932" cy="0"/>
            </a:xfrm>
            <a:prstGeom prst="line">
              <a:avLst/>
            </a:prstGeom>
            <a:ln w="63500" cmpd="dbl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 flipH="1" flipV="1">
              <a:off x="5932047" y="4583228"/>
              <a:ext cx="435528" cy="960"/>
            </a:xfrm>
            <a:prstGeom prst="line">
              <a:avLst/>
            </a:prstGeom>
            <a:ln w="63500" cmpd="dbl">
              <a:solidFill>
                <a:srgbClr val="92D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/>
          <p:cNvGrpSpPr/>
          <p:nvPr/>
        </p:nvGrpSpPr>
        <p:grpSpPr>
          <a:xfrm>
            <a:off x="4359959" y="4833596"/>
            <a:ext cx="1312519" cy="648946"/>
            <a:chOff x="1416597" y="5088766"/>
            <a:chExt cx="1312519" cy="648946"/>
          </a:xfrm>
        </p:grpSpPr>
        <p:sp>
          <p:nvSpPr>
            <p:cNvPr id="109" name="Rectangle 108"/>
            <p:cNvSpPr/>
            <p:nvPr/>
          </p:nvSpPr>
          <p:spPr>
            <a:xfrm>
              <a:off x="1416597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1493938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722318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792019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1570138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1647137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30797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238531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261369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2683397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246151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253851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186180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193914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2158900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2237227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01534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209234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4011318" y="4775971"/>
            <a:ext cx="1773858" cy="720080"/>
            <a:chOff x="1058516" y="5016758"/>
            <a:chExt cx="1773858" cy="720080"/>
          </a:xfrm>
        </p:grpSpPr>
        <p:cxnSp>
          <p:nvCxnSpPr>
            <p:cNvPr id="128" name="Straight Connector 127"/>
            <p:cNvCxnSpPr/>
            <p:nvPr/>
          </p:nvCxnSpPr>
          <p:spPr>
            <a:xfrm flipV="1">
              <a:off x="1058516" y="5016758"/>
              <a:ext cx="305123" cy="70720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1363639" y="5040573"/>
              <a:ext cx="1396727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2760366" y="5016758"/>
              <a:ext cx="72008" cy="72008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2880352" y="4840358"/>
            <a:ext cx="1312519" cy="648946"/>
            <a:chOff x="1416597" y="5088766"/>
            <a:chExt cx="1312519" cy="648946"/>
          </a:xfrm>
        </p:grpSpPr>
        <p:sp>
          <p:nvSpPr>
            <p:cNvPr id="132" name="Rectangle 131"/>
            <p:cNvSpPr/>
            <p:nvPr/>
          </p:nvSpPr>
          <p:spPr>
            <a:xfrm>
              <a:off x="1416597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1493938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1722318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1792019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1570138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1647137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230797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238531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261369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2683397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246151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253851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86180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193914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2158900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237227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201534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209234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2531212" y="4771457"/>
            <a:ext cx="1773858" cy="720080"/>
            <a:chOff x="1058516" y="5016758"/>
            <a:chExt cx="1773858" cy="720080"/>
          </a:xfrm>
        </p:grpSpPr>
        <p:cxnSp>
          <p:nvCxnSpPr>
            <p:cNvPr id="180" name="Straight Connector 179"/>
            <p:cNvCxnSpPr/>
            <p:nvPr/>
          </p:nvCxnSpPr>
          <p:spPr>
            <a:xfrm flipV="1">
              <a:off x="1058516" y="5016758"/>
              <a:ext cx="305123" cy="70720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1363639" y="5040573"/>
              <a:ext cx="1396727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2760366" y="5016758"/>
              <a:ext cx="72008" cy="72008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3" name="Group 182"/>
          <p:cNvGrpSpPr/>
          <p:nvPr/>
        </p:nvGrpSpPr>
        <p:grpSpPr>
          <a:xfrm>
            <a:off x="1387273" y="4829717"/>
            <a:ext cx="1312519" cy="648946"/>
            <a:chOff x="1416597" y="5088766"/>
            <a:chExt cx="1312519" cy="648946"/>
          </a:xfrm>
        </p:grpSpPr>
        <p:sp>
          <p:nvSpPr>
            <p:cNvPr id="184" name="Rectangle 183"/>
            <p:cNvSpPr/>
            <p:nvPr/>
          </p:nvSpPr>
          <p:spPr>
            <a:xfrm>
              <a:off x="1416597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493938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1722318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1792019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1570138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1647137" y="5088766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230797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238531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261369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2683397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246151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253851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186180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193914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2158900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2237227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2015346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2092345" y="5089640"/>
              <a:ext cx="45719" cy="6480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7" name="Group 246"/>
          <p:cNvGrpSpPr/>
          <p:nvPr/>
        </p:nvGrpSpPr>
        <p:grpSpPr>
          <a:xfrm>
            <a:off x="1052217" y="4771457"/>
            <a:ext cx="1773858" cy="720080"/>
            <a:chOff x="1058516" y="5016758"/>
            <a:chExt cx="1773858" cy="720080"/>
          </a:xfrm>
        </p:grpSpPr>
        <p:cxnSp>
          <p:nvCxnSpPr>
            <p:cNvPr id="248" name="Straight Connector 247"/>
            <p:cNvCxnSpPr/>
            <p:nvPr/>
          </p:nvCxnSpPr>
          <p:spPr>
            <a:xfrm flipV="1">
              <a:off x="1058516" y="5016758"/>
              <a:ext cx="305123" cy="70720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1363639" y="5040573"/>
              <a:ext cx="1396727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>
              <a:off x="2760366" y="5016758"/>
              <a:ext cx="72008" cy="72008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8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Injection and extraction </a:t>
            </a:r>
            <a:br>
              <a:rPr lang="en-US" dirty="0" smtClean="0"/>
            </a:br>
            <a:r>
              <a:rPr lang="en-US" dirty="0" smtClean="0"/>
              <a:t>in future circular colliders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Future collider’s beam features</a:t>
            </a:r>
          </a:p>
          <a:p>
            <a:pPr lvl="1"/>
            <a:r>
              <a:rPr lang="en-US" dirty="0" smtClean="0"/>
              <a:t>High energy to explore the energy frontier, and high beam current to achieve the luminosity goal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→</a:t>
            </a:r>
            <a:r>
              <a:rPr lang="en-US" dirty="0" smtClean="0">
                <a:solidFill>
                  <a:srgbClr val="9900FF"/>
                </a:solidFill>
              </a:rPr>
              <a:t>Large energy stored by the</a:t>
            </a:r>
            <a:r>
              <a:rPr lang="ja-JP" altLang="en-US" dirty="0" smtClean="0">
                <a:solidFill>
                  <a:srgbClr val="9900FF"/>
                </a:solidFill>
              </a:rPr>
              <a:t> </a:t>
            </a:r>
            <a:r>
              <a:rPr lang="en-US" dirty="0" smtClean="0">
                <a:solidFill>
                  <a:srgbClr val="9900FF"/>
                </a:solidFill>
              </a:rPr>
              <a:t>beam</a:t>
            </a:r>
          </a:p>
          <a:p>
            <a:pPr lvl="1"/>
            <a:r>
              <a:rPr lang="en-US" dirty="0" smtClean="0"/>
              <a:t>Small beam emittance to enhance the luminosity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→</a:t>
            </a:r>
            <a:r>
              <a:rPr lang="en-US" dirty="0" smtClean="0">
                <a:solidFill>
                  <a:srgbClr val="9900FF"/>
                </a:solidFill>
              </a:rPr>
              <a:t>High energy density</a:t>
            </a:r>
          </a:p>
          <a:p>
            <a:r>
              <a:rPr lang="en-US" dirty="0" smtClean="0"/>
              <a:t>(Fundamental) Requirements</a:t>
            </a:r>
          </a:p>
          <a:p>
            <a:pPr lvl="1"/>
            <a:r>
              <a:rPr lang="en-US" dirty="0" err="1"/>
              <a:t>Minimising</a:t>
            </a:r>
            <a:r>
              <a:rPr lang="en-US" dirty="0"/>
              <a:t> beam losses due to injection and extraction</a:t>
            </a:r>
          </a:p>
          <a:p>
            <a:pPr marL="457200" lvl="1" indent="0">
              <a:buNone/>
            </a:pPr>
            <a:r>
              <a:rPr lang="en-US" dirty="0"/>
              <a:t>     → </a:t>
            </a:r>
            <a:r>
              <a:rPr lang="en-US" dirty="0">
                <a:solidFill>
                  <a:srgbClr val="9900FF"/>
                </a:solidFill>
              </a:rPr>
              <a:t>Highly stable and reliable injection/extraction system, taking 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9900FF"/>
                </a:solidFill>
              </a:rPr>
              <a:t>          into account fault cases</a:t>
            </a:r>
          </a:p>
          <a:p>
            <a:pPr lvl="1"/>
            <a:r>
              <a:rPr lang="en-US" dirty="0" smtClean="0"/>
              <a:t>Emittance preservation during injection for hadron colliders</a:t>
            </a:r>
          </a:p>
          <a:p>
            <a:pPr lvl="1"/>
            <a:r>
              <a:rPr lang="en-US" dirty="0" smtClean="0"/>
              <a:t>Top-up injection due to short </a:t>
            </a:r>
            <a:r>
              <a:rPr lang="en-US" dirty="0"/>
              <a:t>beam </a:t>
            </a:r>
            <a:r>
              <a:rPr lang="en-US" dirty="0" smtClean="0"/>
              <a:t>lifetime for </a:t>
            </a:r>
            <a:r>
              <a:rPr lang="en-US" dirty="0"/>
              <a:t>lepton colliders </a:t>
            </a:r>
            <a:endParaRPr lang="en-US" dirty="0" smtClean="0"/>
          </a:p>
          <a:p>
            <a:pPr lvl="1"/>
            <a:r>
              <a:rPr lang="en-US" dirty="0" smtClean="0"/>
              <a:t>Emergency/Intentional extraction (aka. </a:t>
            </a:r>
            <a:r>
              <a:rPr lang="en-US" i="1" dirty="0" smtClean="0"/>
              <a:t>Beam</a:t>
            </a:r>
            <a:r>
              <a:rPr lang="en-US" dirty="0" smtClean="0"/>
              <a:t> </a:t>
            </a:r>
            <a:r>
              <a:rPr lang="en-US" i="1" dirty="0" smtClean="0"/>
              <a:t>dump/abort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2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 </a:t>
            </a:r>
            <a:r>
              <a:rPr lang="en-US" dirty="0" smtClean="0"/>
              <a:t>collider inj. &amp; ext.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 as an example in the following slides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91880" y="5943918"/>
            <a:ext cx="47999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Image from https</a:t>
            </a:r>
            <a:r>
              <a:rPr lang="en-US" sz="1600" dirty="0"/>
              <a:t>://lhc-machine-outreach.web.cern.ch/</a:t>
            </a:r>
          </a:p>
        </p:txBody>
      </p:sp>
      <p:pic>
        <p:nvPicPr>
          <p:cNvPr id="1026" name="Picture 2" descr="https://lhc-machine-outreach.web.cern.ch/lhc-machine-outreach/images/lhc-schemat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276872"/>
            <a:ext cx="3399901" cy="354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6ADC-AE83-4956-A5F7-42DC06B1E0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9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2912</Words>
  <Application>Microsoft Office PowerPoint</Application>
  <PresentationFormat>On-screen Show (4:3)</PresentationFormat>
  <Paragraphs>460</Paragraphs>
  <Slides>32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Injection and Extraction</vt:lpstr>
      <vt:lpstr>Contents</vt:lpstr>
      <vt:lpstr>Basics (1)</vt:lpstr>
      <vt:lpstr>Basics (2)</vt:lpstr>
      <vt:lpstr>Basics (3)</vt:lpstr>
      <vt:lpstr>Basics (4)</vt:lpstr>
      <vt:lpstr>Basics (5)</vt:lpstr>
      <vt:lpstr>Injection and extraction  in future circular colliders</vt:lpstr>
      <vt:lpstr>Hadron collider inj. &amp; ext.</vt:lpstr>
      <vt:lpstr>Hadron collider injection (1)</vt:lpstr>
      <vt:lpstr>Hadron collider injection (2)</vt:lpstr>
      <vt:lpstr>Hadron collider injection (3) </vt:lpstr>
      <vt:lpstr>Hadron collider injection (4) </vt:lpstr>
      <vt:lpstr>Hadron collider extraction (1)</vt:lpstr>
      <vt:lpstr>Hadron collider extraction (2)</vt:lpstr>
      <vt:lpstr>Hadron collider extraction (3)</vt:lpstr>
      <vt:lpstr>Hadron collider extraction (4)</vt:lpstr>
      <vt:lpstr>Hadron collider extraction (5)</vt:lpstr>
      <vt:lpstr>Hadron collider extraction (6)</vt:lpstr>
      <vt:lpstr>From LHC to FCC-hh</vt:lpstr>
      <vt:lpstr>Lepton collider injection (1)</vt:lpstr>
      <vt:lpstr>Lepton collider injection (2)</vt:lpstr>
      <vt:lpstr>Lepton collider injection (3)</vt:lpstr>
      <vt:lpstr>Lepton collider injection (4)</vt:lpstr>
      <vt:lpstr>Lepton collider injection (5)</vt:lpstr>
      <vt:lpstr>Lepton collider injection (6)</vt:lpstr>
      <vt:lpstr>Lepton collider injection (7)</vt:lpstr>
      <vt:lpstr>Lepton collider injection (8)</vt:lpstr>
      <vt:lpstr>Lepton collider injection (9)</vt:lpstr>
      <vt:lpstr>FCC-ee injection and extraction</vt:lpstr>
      <vt:lpstr>Some references</vt:lpstr>
      <vt:lpstr>Thank you for your attention!</vt:lpstr>
    </vt:vector>
  </TitlesOfParts>
  <Company>PSI - Paul Scherrer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Aiba Masamitsu</dc:creator>
  <cp:lastModifiedBy>Aiba Masamitsu</cp:lastModifiedBy>
  <cp:revision>410</cp:revision>
  <dcterms:created xsi:type="dcterms:W3CDTF">2018-01-05T15:35:11Z</dcterms:created>
  <dcterms:modified xsi:type="dcterms:W3CDTF">2018-02-25T20:37:50Z</dcterms:modified>
</cp:coreProperties>
</file>