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74" r:id="rId3"/>
    <p:sldId id="273" r:id="rId4"/>
    <p:sldId id="257" r:id="rId5"/>
    <p:sldId id="268" r:id="rId6"/>
    <p:sldId id="269" r:id="rId7"/>
    <p:sldId id="283" r:id="rId8"/>
    <p:sldId id="259" r:id="rId9"/>
    <p:sldId id="280" r:id="rId10"/>
    <p:sldId id="279" r:id="rId11"/>
    <p:sldId id="271" r:id="rId12"/>
    <p:sldId id="270" r:id="rId13"/>
    <p:sldId id="267" r:id="rId14"/>
    <p:sldId id="277" r:id="rId15"/>
    <p:sldId id="281" r:id="rId16"/>
    <p:sldId id="276" r:id="rId17"/>
    <p:sldId id="289" r:id="rId18"/>
    <p:sldId id="291" r:id="rId19"/>
    <p:sldId id="266" r:id="rId20"/>
    <p:sldId id="287" r:id="rId21"/>
    <p:sldId id="290" r:id="rId22"/>
    <p:sldId id="284" r:id="rId23"/>
    <p:sldId id="285" r:id="rId24"/>
    <p:sldId id="286" r:id="rId2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A300"/>
    <a:srgbClr val="FDCA00"/>
    <a:srgbClr val="9C1C26"/>
    <a:srgbClr val="312C8C"/>
    <a:srgbClr val="000000"/>
    <a:srgbClr val="B5B5B5"/>
    <a:srgbClr val="E950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13" autoAdjust="0"/>
    <p:restoredTop sz="95988" autoAdjust="0"/>
  </p:normalViewPr>
  <p:slideViewPr>
    <p:cSldViewPr snapToObjects="1">
      <p:cViewPr varScale="1">
        <p:scale>
          <a:sx n="96" d="100"/>
          <a:sy n="96" d="100"/>
        </p:scale>
        <p:origin x="68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4" Type="http://schemas.openxmlformats.org/officeDocument/2006/relationships/image" Target="../media/image6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4" Type="http://schemas.openxmlformats.org/officeDocument/2006/relationships/image" Target="../media/image56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image" Target="../media/image6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90500" y="387350"/>
            <a:ext cx="54038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 b="1">
                <a:latin typeface="Stafford" pitchFamily="2" charset="0"/>
              </a:defRPr>
            </a:lvl1pPr>
          </a:lstStyle>
          <a:p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90500" y="8567738"/>
            <a:ext cx="13303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fld id="{A32DC80D-291A-4ABB-A78B-0417274A267C}" type="datetime4">
              <a:rPr lang="de-DE"/>
              <a:pPr/>
              <a:t>26. Februar 2018</a:t>
            </a:fld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520825" y="8567738"/>
            <a:ext cx="44640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99163" y="8567738"/>
            <a:ext cx="6699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  <a:fld id="{C7CC2173-B0D1-45F1-9D54-E33B7353DA19}" type="slidenum">
              <a:rPr lang="de-DE"/>
              <a:pPr/>
              <a:t>‹#›</a:t>
            </a:fld>
            <a:endParaRPr lang="de-DE"/>
          </a:p>
        </p:txBody>
      </p:sp>
      <p:pic>
        <p:nvPicPr>
          <p:cNvPr id="50182" name="Picture 6" descr="tud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0400" y="360363"/>
            <a:ext cx="928688" cy="417512"/>
          </a:xfrm>
          <a:prstGeom prst="rect">
            <a:avLst/>
          </a:prstGeom>
          <a:noFill/>
        </p:spPr>
      </p:pic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190500" y="179388"/>
            <a:ext cx="6478588" cy="144462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190500" y="360363"/>
            <a:ext cx="647858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190500" y="8496300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188913" y="777875"/>
            <a:ext cx="647858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50070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tud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2463" y="360363"/>
            <a:ext cx="935037" cy="420687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88913" y="8685213"/>
            <a:ext cx="161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fld id="{065B079B-E513-489A-8A1B-D7C78493EA86}" type="datetime4">
              <a:rPr lang="de-DE"/>
              <a:pPr/>
              <a:t>26. Februar 2018</a:t>
            </a:fld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22388" y="923925"/>
            <a:ext cx="4194175" cy="30718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90500" y="4284663"/>
            <a:ext cx="6477000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808163" y="8685213"/>
            <a:ext cx="4105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3438" y="8685213"/>
            <a:ext cx="94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ts val="1300"/>
              </a:lnSpc>
              <a:defRPr sz="1000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  <a:fld id="{C36AA9A4-5D0B-4134-89A6-D8B9DAA4F25C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90500" y="387350"/>
            <a:ext cx="540385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000" tIns="0" rIns="0" bIns="0" anchor="ctr"/>
          <a:lstStyle/>
          <a:p>
            <a:pPr>
              <a:lnSpc>
                <a:spcPts val="1300"/>
              </a:lnSpc>
            </a:pPr>
            <a:endParaRPr lang="de-DE" sz="1000" b="1">
              <a:latin typeface="Stafford" pitchFamily="2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90500" y="179388"/>
            <a:ext cx="6478588" cy="144462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90500" y="360363"/>
            <a:ext cx="647858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190500" y="781050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90500" y="8685213"/>
            <a:ext cx="647858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188913" y="4103688"/>
            <a:ext cx="647858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78740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1pPr>
    <a:lvl2pPr marL="4572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2pPr>
    <a:lvl3pPr marL="9144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3pPr>
    <a:lvl4pPr marL="13716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4pPr>
    <a:lvl5pPr marL="18288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9C1C2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642117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5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E482C5-58E3-4583-8C64-AB4EA00E1990}" type="datetime1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26.02.18</a:t>
            </a:fld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 | 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Electrical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engineering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and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IT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department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 | 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Accelerator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physics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group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 |  Oliver Boine-Frankenheim  |  </a:t>
            </a:r>
            <a:fld id="{8E9B2640-8CD7-45FF-9440-54608BC4647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6823569" cy="447994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6421455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642145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8775" y="1592263"/>
            <a:ext cx="4135438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1592263"/>
            <a:ext cx="4105274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57620" y="1620000"/>
            <a:ext cx="5000660" cy="45061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8776" y="1620000"/>
            <a:ext cx="3106738" cy="45061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40000" cy="8382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928801"/>
            <a:ext cx="5486400" cy="27987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10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E482C5-58E3-4583-8C64-AB4EA00E1990}" type="datetime1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26.02.18</a:t>
            </a:fld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 | 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Electrical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engineering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and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IT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department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 | 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Accelerator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physics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group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t>  |  Oliver Boine-Frankenheim  |  </a:t>
            </a:r>
            <a:fld id="{8E9B2640-8CD7-45FF-9440-54608BC4647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image" Target="../media/image7.emf"/><Relationship Id="rId7" Type="http://schemas.openxmlformats.org/officeDocument/2006/relationships/image" Target="../media/image4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11" Type="http://schemas.openxmlformats.org/officeDocument/2006/relationships/image" Target="../media/image47.png"/><Relationship Id="rId5" Type="http://schemas.openxmlformats.org/officeDocument/2006/relationships/image" Target="../media/image41.emf"/><Relationship Id="rId10" Type="http://schemas.openxmlformats.org/officeDocument/2006/relationships/image" Target="../media/image45.emf"/><Relationship Id="rId4" Type="http://schemas.openxmlformats.org/officeDocument/2006/relationships/image" Target="../media/image9.emf"/><Relationship Id="rId9" Type="http://schemas.openxmlformats.org/officeDocument/2006/relationships/image" Target="../media/image44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52.emf"/><Relationship Id="rId3" Type="http://schemas.openxmlformats.org/officeDocument/2006/relationships/image" Target="../media/image47.emf"/><Relationship Id="rId12" Type="http://schemas.openxmlformats.org/officeDocument/2006/relationships/image" Target="../media/image51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50.emf"/><Relationship Id="rId10" Type="http://schemas.openxmlformats.org/officeDocument/2006/relationships/image" Target="../media/image49.emf"/><Relationship Id="rId4" Type="http://schemas.openxmlformats.org/officeDocument/2006/relationships/image" Target="../media/image48.emf"/><Relationship Id="rId9" Type="http://schemas.openxmlformats.org/officeDocument/2006/relationships/image" Target="../media/image57.png"/><Relationship Id="rId14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18" Type="http://schemas.openxmlformats.org/officeDocument/2006/relationships/oleObject" Target="../embeddings/oleObject10.bin"/><Relationship Id="rId26" Type="http://schemas.openxmlformats.org/officeDocument/2006/relationships/image" Target="../media/image60.emf"/><Relationship Id="rId3" Type="http://schemas.openxmlformats.org/officeDocument/2006/relationships/image" Target="../media/image57.emf"/><Relationship Id="rId21" Type="http://schemas.openxmlformats.org/officeDocument/2006/relationships/image" Target="../media/image54.wmf"/><Relationship Id="rId17" Type="http://schemas.openxmlformats.org/officeDocument/2006/relationships/image" Target="../media/image64.png"/><Relationship Id="rId25" Type="http://schemas.openxmlformats.org/officeDocument/2006/relationships/image" Target="../media/image56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3.png"/><Relationship Id="rId20" Type="http://schemas.openxmlformats.org/officeDocument/2006/relationships/oleObject" Target="../embeddings/oleObject11.bin"/><Relationship Id="rId1" Type="http://schemas.openxmlformats.org/officeDocument/2006/relationships/vmlDrawing" Target="../drawings/vmlDrawing5.vml"/><Relationship Id="rId24" Type="http://schemas.openxmlformats.org/officeDocument/2006/relationships/oleObject" Target="../embeddings/oleObject13.bin"/><Relationship Id="rId5" Type="http://schemas.openxmlformats.org/officeDocument/2006/relationships/image" Target="../media/image59.emf"/><Relationship Id="rId23" Type="http://schemas.openxmlformats.org/officeDocument/2006/relationships/image" Target="../media/image55.wmf"/><Relationship Id="rId19" Type="http://schemas.openxmlformats.org/officeDocument/2006/relationships/image" Target="../media/image53.wmf"/><Relationship Id="rId4" Type="http://schemas.openxmlformats.org/officeDocument/2006/relationships/image" Target="../media/image58.emf"/><Relationship Id="rId22" Type="http://schemas.openxmlformats.org/officeDocument/2006/relationships/oleObject" Target="../embeddings/oleObject12.bin"/><Relationship Id="rId27" Type="http://schemas.openxmlformats.org/officeDocument/2006/relationships/image" Target="../media/image61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3" Type="http://schemas.openxmlformats.org/officeDocument/2006/relationships/oleObject" Target="../embeddings/oleObject14.bin"/><Relationship Id="rId7" Type="http://schemas.openxmlformats.org/officeDocument/2006/relationships/image" Target="../media/image64.jpg"/><Relationship Id="rId12" Type="http://schemas.openxmlformats.org/officeDocument/2006/relationships/image" Target="../media/image6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3.emf"/><Relationship Id="rId11" Type="http://schemas.openxmlformats.org/officeDocument/2006/relationships/image" Target="../media/image69.png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67.emf"/><Relationship Id="rId4" Type="http://schemas.openxmlformats.org/officeDocument/2006/relationships/image" Target="../media/image62.emf"/><Relationship Id="rId9" Type="http://schemas.openxmlformats.org/officeDocument/2006/relationships/image" Target="../media/image66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0.jpg"/><Relationship Id="rId7" Type="http://schemas.openxmlformats.org/officeDocument/2006/relationships/image" Target="../media/image7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1.jpeg"/><Relationship Id="rId5" Type="http://schemas.openxmlformats.org/officeDocument/2006/relationships/image" Target="../media/image69.wmf"/><Relationship Id="rId10" Type="http://schemas.openxmlformats.org/officeDocument/2006/relationships/image" Target="../media/image73.png"/><Relationship Id="rId4" Type="http://schemas.openxmlformats.org/officeDocument/2006/relationships/oleObject" Target="../embeddings/oleObject16.bin"/><Relationship Id="rId9" Type="http://schemas.openxmlformats.org/officeDocument/2006/relationships/image" Target="../media/image8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image" Target="../media/image8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81.emf"/><Relationship Id="rId4" Type="http://schemas.openxmlformats.org/officeDocument/2006/relationships/image" Target="../media/image8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png"/><Relationship Id="rId4" Type="http://schemas.openxmlformats.org/officeDocument/2006/relationships/image" Target="../media/image8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emf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90.emf"/><Relationship Id="rId7" Type="http://schemas.openxmlformats.org/officeDocument/2006/relationships/image" Target="../media/image86.emf"/><Relationship Id="rId12" Type="http://schemas.openxmlformats.org/officeDocument/2006/relationships/image" Target="../media/image85.emf"/><Relationship Id="rId17" Type="http://schemas.openxmlformats.org/officeDocument/2006/relationships/image" Target="../media/image100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9.bin"/><Relationship Id="rId20" Type="http://schemas.openxmlformats.org/officeDocument/2006/relationships/image" Target="../media/image92.e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95.png"/><Relationship Id="rId11" Type="http://schemas.openxmlformats.org/officeDocument/2006/relationships/oleObject" Target="../embeddings/oleObject18.bin"/><Relationship Id="rId5" Type="http://schemas.openxmlformats.org/officeDocument/2006/relationships/image" Target="../media/image94.png"/><Relationship Id="rId15" Type="http://schemas.openxmlformats.org/officeDocument/2006/relationships/oleObject" Target="../embeddings/oleObject19.bin"/><Relationship Id="rId10" Type="http://schemas.openxmlformats.org/officeDocument/2006/relationships/image" Target="../media/image89.png"/><Relationship Id="rId19" Type="http://schemas.openxmlformats.org/officeDocument/2006/relationships/image" Target="../media/image91.emf"/><Relationship Id="rId4" Type="http://schemas.openxmlformats.org/officeDocument/2006/relationships/image" Target="../media/image930.png"/><Relationship Id="rId9" Type="http://schemas.openxmlformats.org/officeDocument/2006/relationships/image" Target="../media/image88.emf"/><Relationship Id="rId14" Type="http://schemas.openxmlformats.org/officeDocument/2006/relationships/image" Target="../media/image85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emf"/><Relationship Id="rId3" Type="http://schemas.openxmlformats.org/officeDocument/2006/relationships/image" Target="../media/image94.emf"/><Relationship Id="rId7" Type="http://schemas.openxmlformats.org/officeDocument/2006/relationships/image" Target="../media/image9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95.jpg"/><Relationship Id="rId5" Type="http://schemas.openxmlformats.org/officeDocument/2006/relationships/image" Target="../media/image93.emf"/><Relationship Id="rId4" Type="http://schemas.openxmlformats.org/officeDocument/2006/relationships/oleObject" Target="../embeddings/oleObject20.bin"/><Relationship Id="rId9" Type="http://schemas.openxmlformats.org/officeDocument/2006/relationships/image" Target="../media/image98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emf"/><Relationship Id="rId3" Type="http://schemas.openxmlformats.org/officeDocument/2006/relationships/image" Target="../media/image100.jpg"/><Relationship Id="rId7" Type="http://schemas.openxmlformats.org/officeDocument/2006/relationships/image" Target="../media/image10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01.emf"/><Relationship Id="rId5" Type="http://schemas.openxmlformats.org/officeDocument/2006/relationships/image" Target="../media/image99.emf"/><Relationship Id="rId10" Type="http://schemas.openxmlformats.org/officeDocument/2006/relationships/image" Target="../media/image115.png"/><Relationship Id="rId4" Type="http://schemas.openxmlformats.org/officeDocument/2006/relationships/oleObject" Target="../embeddings/oleObject21.bin"/><Relationship Id="rId9" Type="http://schemas.openxmlformats.org/officeDocument/2006/relationships/image" Target="../media/image104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10" Type="http://schemas.openxmlformats.org/officeDocument/2006/relationships/image" Target="../media/image9.e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png"/><Relationship Id="rId3" Type="http://schemas.openxmlformats.org/officeDocument/2006/relationships/image" Target="../media/image16.emf"/><Relationship Id="rId12" Type="http://schemas.openxmlformats.org/officeDocument/2006/relationships/image" Target="../media/image21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0.emf"/><Relationship Id="rId5" Type="http://schemas.openxmlformats.org/officeDocument/2006/relationships/image" Target="../media/image18.jpg"/><Relationship Id="rId10" Type="http://schemas.openxmlformats.org/officeDocument/2006/relationships/image" Target="../media/image19.emf"/><Relationship Id="rId4" Type="http://schemas.openxmlformats.org/officeDocument/2006/relationships/image" Target="../media/image17.emf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3.emf"/><Relationship Id="rId7" Type="http://schemas.openxmlformats.org/officeDocument/2006/relationships/image" Target="../media/image2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emf"/><Relationship Id="rId5" Type="http://schemas.openxmlformats.org/officeDocument/2006/relationships/image" Target="../media/image22.e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27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13" Type="http://schemas.openxmlformats.org/officeDocument/2006/relationships/image" Target="../media/image35.emf"/><Relationship Id="rId3" Type="http://schemas.openxmlformats.org/officeDocument/2006/relationships/image" Target="../media/image31.jpg"/><Relationship Id="rId7" Type="http://schemas.openxmlformats.org/officeDocument/2006/relationships/oleObject" Target="../embeddings/oleObject8.bin"/><Relationship Id="rId12" Type="http://schemas.openxmlformats.org/officeDocument/2006/relationships/image" Target="../media/image3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8.emf"/><Relationship Id="rId11" Type="http://schemas.openxmlformats.org/officeDocument/2006/relationships/image" Target="../media/image33.emf"/><Relationship Id="rId5" Type="http://schemas.openxmlformats.org/officeDocument/2006/relationships/oleObject" Target="../embeddings/oleObject7.bin"/><Relationship Id="rId15" Type="http://schemas.openxmlformats.org/officeDocument/2006/relationships/image" Target="../media/image39.png"/><Relationship Id="rId10" Type="http://schemas.openxmlformats.org/officeDocument/2006/relationships/image" Target="../media/image30.emf"/><Relationship Id="rId4" Type="http://schemas.openxmlformats.org/officeDocument/2006/relationships/image" Target="../media/image32.jpg"/><Relationship Id="rId9" Type="http://schemas.openxmlformats.org/officeDocument/2006/relationships/oleObject" Target="../embeddings/oleObject9.bin"/><Relationship Id="rId1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323157" y="1628800"/>
            <a:ext cx="6642117" cy="944562"/>
          </a:xfrm>
        </p:spPr>
        <p:txBody>
          <a:bodyPr/>
          <a:lstStyle/>
          <a:p>
            <a:r>
              <a:rPr lang="de-DE" dirty="0"/>
              <a:t>Oliver Boine-Frankenheim</a:t>
            </a:r>
            <a:r>
              <a:rPr lang="de-DE"/>
              <a:t>, </a:t>
            </a:r>
          </a:p>
          <a:p>
            <a:r>
              <a:rPr lang="de-DE" dirty="0"/>
              <a:t>TU Darmstadt </a:t>
            </a:r>
            <a:r>
              <a:rPr lang="de-DE" dirty="0" err="1"/>
              <a:t>and</a:t>
            </a:r>
            <a:r>
              <a:rPr lang="de-DE" dirty="0"/>
              <a:t> GSI, Darmstadt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8775" y="476672"/>
            <a:ext cx="6642117" cy="838200"/>
          </a:xfrm>
        </p:spPr>
        <p:txBody>
          <a:bodyPr/>
          <a:lstStyle/>
          <a:p>
            <a:r>
              <a:rPr lang="de-DE" dirty="0" err="1"/>
              <a:t>Instabilities</a:t>
            </a:r>
            <a:r>
              <a:rPr lang="de-DE" dirty="0"/>
              <a:t> in High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Colliders</a:t>
            </a:r>
            <a:r>
              <a:rPr lang="de-DE" dirty="0"/>
              <a:t> I</a:t>
            </a:r>
          </a:p>
        </p:txBody>
      </p:sp>
      <p:sp>
        <p:nvSpPr>
          <p:cNvPr id="5" name="Textfeld 6">
            <a:extLst>
              <a:ext uri="{FF2B5EF4-FFF2-40B4-BE49-F238E27FC236}">
                <a16:creationId xmlns:a16="http://schemas.microsoft.com/office/drawing/2014/main" id="{6951EE91-DDCB-8840-A3ED-48C1D6DBFCCB}"/>
              </a:ext>
            </a:extLst>
          </p:cNvPr>
          <p:cNvSpPr txBox="1"/>
          <p:nvPr/>
        </p:nvSpPr>
        <p:spPr>
          <a:xfrm>
            <a:off x="0" y="3429000"/>
            <a:ext cx="9336409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Contents:</a:t>
            </a:r>
          </a:p>
          <a:p>
            <a:endParaRPr lang="de-DE" dirty="0"/>
          </a:p>
          <a:p>
            <a:pPr>
              <a:lnSpc>
                <a:spcPct val="150000"/>
              </a:lnSpc>
            </a:pPr>
            <a:r>
              <a:rPr lang="de-DE" b="1" dirty="0"/>
              <a:t>Part 1</a:t>
            </a:r>
            <a:r>
              <a:rPr lang="de-DE" dirty="0"/>
              <a:t>: </a:t>
            </a:r>
            <a:r>
              <a:rPr lang="de-DE" dirty="0">
                <a:solidFill>
                  <a:srgbClr val="FF0000"/>
                </a:solidFill>
              </a:rPr>
              <a:t>Collective </a:t>
            </a:r>
            <a:r>
              <a:rPr lang="de-DE" dirty="0" err="1">
                <a:solidFill>
                  <a:srgbClr val="FF0000"/>
                </a:solidFill>
              </a:rPr>
              <a:t>forces</a:t>
            </a:r>
            <a:r>
              <a:rPr lang="de-DE" dirty="0">
                <a:solidFill>
                  <a:srgbClr val="FF0000"/>
                </a:solidFill>
              </a:rPr>
              <a:t> on beam </a:t>
            </a:r>
            <a:r>
              <a:rPr lang="de-DE" dirty="0" err="1">
                <a:solidFill>
                  <a:srgbClr val="FF0000"/>
                </a:solidFill>
              </a:rPr>
              <a:t>particles</a:t>
            </a:r>
            <a:r>
              <a:rPr lang="de-DE" dirty="0">
                <a:solidFill>
                  <a:srgbClr val="FF0000"/>
                </a:solidFill>
              </a:rPr>
              <a:t>: </a:t>
            </a:r>
            <a:r>
              <a:rPr lang="de-DE" dirty="0" err="1">
                <a:solidFill>
                  <a:srgbClr val="FF0000"/>
                </a:solidFill>
              </a:rPr>
              <a:t>Wakefields</a:t>
            </a:r>
            <a:r>
              <a:rPr lang="de-DE" dirty="0">
                <a:solidFill>
                  <a:srgbClr val="FF0000"/>
                </a:solidFill>
              </a:rPr>
              <a:t>, </a:t>
            </a:r>
            <a:r>
              <a:rPr lang="de-DE" dirty="0" err="1">
                <a:solidFill>
                  <a:srgbClr val="FF0000"/>
                </a:solidFill>
              </a:rPr>
              <a:t>Impedances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and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electron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clouds</a:t>
            </a:r>
            <a:endParaRPr lang="de-DE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de-DE" b="1" dirty="0"/>
              <a:t>Part 2: </a:t>
            </a:r>
            <a:r>
              <a:rPr lang="de-DE" dirty="0"/>
              <a:t>Modes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oscillation</a:t>
            </a:r>
            <a:r>
              <a:rPr lang="de-DE" dirty="0"/>
              <a:t> in </a:t>
            </a:r>
            <a:r>
              <a:rPr lang="de-DE" dirty="0" err="1"/>
              <a:t>bunches</a:t>
            </a:r>
            <a:r>
              <a:rPr lang="de-DE" dirty="0"/>
              <a:t>, </a:t>
            </a:r>
            <a:r>
              <a:rPr lang="de-DE" dirty="0" err="1"/>
              <a:t>Instabilities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thresholds</a:t>
            </a:r>
            <a:r>
              <a:rPr lang="de-DE" dirty="0"/>
              <a:t> </a:t>
            </a:r>
          </a:p>
          <a:p>
            <a:pPr>
              <a:lnSpc>
                <a:spcPct val="150000"/>
              </a:lnSpc>
            </a:pPr>
            <a:r>
              <a:rPr lang="de-DE" b="1" dirty="0"/>
              <a:t>Part 3: </a:t>
            </a:r>
            <a:r>
              <a:rPr lang="de-DE" dirty="0"/>
              <a:t>Landau </a:t>
            </a:r>
            <a:r>
              <a:rPr lang="de-DE" dirty="0" err="1"/>
              <a:t>damping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instability</a:t>
            </a:r>
            <a:r>
              <a:rPr lang="de-DE" dirty="0"/>
              <a:t> </a:t>
            </a:r>
            <a:r>
              <a:rPr lang="de-DE" dirty="0" err="1"/>
              <a:t>cures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9E3DD-4C54-E043-AFA6-FAB0257C9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Wake potential: </a:t>
            </a:r>
            <a:r>
              <a:rPr lang="de-DE" dirty="0" err="1"/>
              <a:t>Numerical</a:t>
            </a:r>
            <a:r>
              <a:rPr lang="de-DE" dirty="0"/>
              <a:t> </a:t>
            </a:r>
            <a:r>
              <a:rPr lang="de-DE" dirty="0" err="1"/>
              <a:t>example</a:t>
            </a:r>
            <a:endParaRPr lang="de-DE" dirty="0"/>
          </a:p>
        </p:txBody>
      </p:sp>
      <p:pic>
        <p:nvPicPr>
          <p:cNvPr id="4" name="Picture 2" descr="D:\LewinTESTCST\ringDUT_PS_03.gif">
            <a:extLst>
              <a:ext uri="{FF2B5EF4-FFF2-40B4-BE49-F238E27FC236}">
                <a16:creationId xmlns:a16="http://schemas.microsoft.com/office/drawing/2014/main" id="{E7AB7721-C996-3747-B3D8-25E44C6F8D7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1628775"/>
            <a:ext cx="8539163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niedermayer\SkyDrive\Thesis\Chapters\chapter3\pics\fring.JPG">
            <a:extLst>
              <a:ext uri="{FF2B5EF4-FFF2-40B4-BE49-F238E27FC236}">
                <a16:creationId xmlns:a16="http://schemas.microsoft.com/office/drawing/2014/main" id="{7CF31EA9-2814-CD47-8899-9FE05E9F3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744913"/>
            <a:ext cx="28067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2">
            <a:extLst>
              <a:ext uri="{FF2B5EF4-FFF2-40B4-BE49-F238E27FC236}">
                <a16:creationId xmlns:a16="http://schemas.microsoft.com/office/drawing/2014/main" id="{80B76BB3-E8FF-A146-9BF1-FAD5C0823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3097213"/>
            <a:ext cx="29511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Longitudinal cut</a:t>
            </a:r>
          </a:p>
        </p:txBody>
      </p:sp>
      <p:sp>
        <p:nvSpPr>
          <p:cNvPr id="7" name="Textfeld 3">
            <a:extLst>
              <a:ext uri="{FF2B5EF4-FFF2-40B4-BE49-F238E27FC236}">
                <a16:creationId xmlns:a16="http://schemas.microsoft.com/office/drawing/2014/main" id="{9B06BF4C-ECA7-5A48-A078-1E8EDB0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6056313"/>
            <a:ext cx="31813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/>
              <a:t>Dispersively lossy ferrite material</a:t>
            </a:r>
          </a:p>
        </p:txBody>
      </p:sp>
      <p:cxnSp>
        <p:nvCxnSpPr>
          <p:cNvPr id="8" name="Gerade Verbindung mit Pfeil 5">
            <a:extLst>
              <a:ext uri="{FF2B5EF4-FFF2-40B4-BE49-F238E27FC236}">
                <a16:creationId xmlns:a16="http://schemas.microsoft.com/office/drawing/2014/main" id="{A784B842-D944-9C4D-A38D-085D4BD1D24A}"/>
              </a:ext>
            </a:extLst>
          </p:cNvPr>
          <p:cNvCxnSpPr/>
          <p:nvPr/>
        </p:nvCxnSpPr>
        <p:spPr>
          <a:xfrm>
            <a:off x="598488" y="2001838"/>
            <a:ext cx="2717800" cy="0"/>
          </a:xfrm>
          <a:prstGeom prst="straightConnector1">
            <a:avLst/>
          </a:prstGeom>
          <a:ln w="38100">
            <a:solidFill>
              <a:srgbClr val="FFFFFF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18">
            <a:extLst>
              <a:ext uri="{FF2B5EF4-FFF2-40B4-BE49-F238E27FC236}">
                <a16:creationId xmlns:a16="http://schemas.microsoft.com/office/drawing/2014/main" id="{072C7B8F-3D06-B241-9BAB-E2B86CCFA4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7475" y="1700213"/>
            <a:ext cx="2952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10 cm</a:t>
            </a:r>
          </a:p>
        </p:txBody>
      </p:sp>
      <p:cxnSp>
        <p:nvCxnSpPr>
          <p:cNvPr id="10" name="Gerade Verbindung 2">
            <a:extLst>
              <a:ext uri="{FF2B5EF4-FFF2-40B4-BE49-F238E27FC236}">
                <a16:creationId xmlns:a16="http://schemas.microsoft.com/office/drawing/2014/main" id="{C26B884A-358E-E343-AFB9-DA87A3474ECB}"/>
              </a:ext>
            </a:extLst>
          </p:cNvPr>
          <p:cNvCxnSpPr/>
          <p:nvPr/>
        </p:nvCxnSpPr>
        <p:spPr>
          <a:xfrm>
            <a:off x="3295650" y="1916113"/>
            <a:ext cx="0" cy="192087"/>
          </a:xfrm>
          <a:prstGeom prst="line">
            <a:avLst/>
          </a:prstGeom>
          <a:ln w="381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22">
            <a:extLst>
              <a:ext uri="{FF2B5EF4-FFF2-40B4-BE49-F238E27FC236}">
                <a16:creationId xmlns:a16="http://schemas.microsoft.com/office/drawing/2014/main" id="{369C9295-B4AE-8D4D-B3CC-6F92F76EDD26}"/>
              </a:ext>
            </a:extLst>
          </p:cNvPr>
          <p:cNvCxnSpPr/>
          <p:nvPr/>
        </p:nvCxnSpPr>
        <p:spPr>
          <a:xfrm>
            <a:off x="595313" y="1916113"/>
            <a:ext cx="0" cy="192087"/>
          </a:xfrm>
          <a:prstGeom prst="line">
            <a:avLst/>
          </a:prstGeom>
          <a:ln w="381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4">
            <a:extLst>
              <a:ext uri="{FF2B5EF4-FFF2-40B4-BE49-F238E27FC236}">
                <a16:creationId xmlns:a16="http://schemas.microsoft.com/office/drawing/2014/main" id="{46439E91-14C9-8A43-A823-E74514AF1DD1}"/>
              </a:ext>
            </a:extLst>
          </p:cNvPr>
          <p:cNvSpPr/>
          <p:nvPr/>
        </p:nvSpPr>
        <p:spPr>
          <a:xfrm>
            <a:off x="250825" y="1557338"/>
            <a:ext cx="7905750" cy="179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Textfeld 15">
            <a:extLst>
              <a:ext uri="{FF2B5EF4-FFF2-40B4-BE49-F238E27FC236}">
                <a16:creationId xmlns:a16="http://schemas.microsoft.com/office/drawing/2014/main" id="{A3F09C70-3CD1-A54B-854B-B1D8E9348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3488" y="1412875"/>
            <a:ext cx="61039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1800"/>
              <a:t>Magnitude of the electric field, logarithmic color scale</a:t>
            </a:r>
            <a:endParaRPr lang="en-US" altLang="en-US" sz="1800"/>
          </a:p>
        </p:txBody>
      </p:sp>
      <p:pic>
        <p:nvPicPr>
          <p:cNvPr id="14" name="Picture 17" descr="D:\LewinTESTCST\wakeBIG.bmp">
            <a:extLst>
              <a:ext uri="{FF2B5EF4-FFF2-40B4-BE49-F238E27FC236}">
                <a16:creationId xmlns:a16="http://schemas.microsoft.com/office/drawing/2014/main" id="{A4726E6C-8E0D-2D43-80F4-313F71FDCC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8093" r="24197" b="967"/>
          <a:stretch>
            <a:fillRect/>
          </a:stretch>
        </p:blipFill>
        <p:spPr bwMode="auto">
          <a:xfrm>
            <a:off x="3630613" y="3771900"/>
            <a:ext cx="5130800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Gerade Verbindung mit Pfeil 20">
            <a:extLst>
              <a:ext uri="{FF2B5EF4-FFF2-40B4-BE49-F238E27FC236}">
                <a16:creationId xmlns:a16="http://schemas.microsoft.com/office/drawing/2014/main" id="{57253105-296C-0A45-B167-332D603E9EAF}"/>
              </a:ext>
            </a:extLst>
          </p:cNvPr>
          <p:cNvCxnSpPr/>
          <p:nvPr/>
        </p:nvCxnSpPr>
        <p:spPr>
          <a:xfrm flipH="1">
            <a:off x="5438775" y="5308600"/>
            <a:ext cx="766763" cy="0"/>
          </a:xfrm>
          <a:prstGeom prst="straightConnector1">
            <a:avLst/>
          </a:prstGeom>
          <a:ln w="19050">
            <a:solidFill>
              <a:srgbClr val="0E1FC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20">
            <a:extLst>
              <a:ext uri="{FF2B5EF4-FFF2-40B4-BE49-F238E27FC236}">
                <a16:creationId xmlns:a16="http://schemas.microsoft.com/office/drawing/2014/main" id="{958E03F8-70E1-4548-80FF-003369945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1100" y="5106988"/>
            <a:ext cx="29225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800">
                <a:solidFill>
                  <a:srgbClr val="0E1FC2"/>
                </a:solidFill>
              </a:rPr>
              <a:t>Wake potential</a:t>
            </a:r>
            <a:br>
              <a:rPr lang="de-DE" altLang="de-DE" sz="1800">
                <a:solidFill>
                  <a:srgbClr val="0E1FC2"/>
                </a:solidFill>
              </a:rPr>
            </a:br>
            <a:r>
              <a:rPr lang="de-DE" altLang="de-DE" sz="1800">
                <a:solidFill>
                  <a:srgbClr val="0E1FC2"/>
                </a:solidFill>
              </a:rPr>
              <a:t>(convolution of wake function with line density)</a:t>
            </a:r>
          </a:p>
        </p:txBody>
      </p:sp>
      <p:cxnSp>
        <p:nvCxnSpPr>
          <p:cNvPr id="17" name="Gerade Verbindung mit Pfeil 23">
            <a:extLst>
              <a:ext uri="{FF2B5EF4-FFF2-40B4-BE49-F238E27FC236}">
                <a16:creationId xmlns:a16="http://schemas.microsoft.com/office/drawing/2014/main" id="{6DAC30FF-545F-D64D-85F5-E7F7C731DF9A}"/>
              </a:ext>
            </a:extLst>
          </p:cNvPr>
          <p:cNvCxnSpPr/>
          <p:nvPr/>
        </p:nvCxnSpPr>
        <p:spPr>
          <a:xfrm flipH="1">
            <a:off x="5259388" y="4154488"/>
            <a:ext cx="900112" cy="0"/>
          </a:xfrm>
          <a:prstGeom prst="straightConnector1">
            <a:avLst/>
          </a:prstGeom>
          <a:ln w="19050">
            <a:solidFill>
              <a:srgbClr val="E6001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31">
            <a:extLst>
              <a:ext uri="{FF2B5EF4-FFF2-40B4-BE49-F238E27FC236}">
                <a16:creationId xmlns:a16="http://schemas.microsoft.com/office/drawing/2014/main" id="{77E70EE5-D737-3D4A-8164-F57D5EA438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6013" y="3832225"/>
            <a:ext cx="17637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800">
                <a:solidFill>
                  <a:srgbClr val="FF0000"/>
                </a:solidFill>
              </a:rPr>
              <a:t>Beam line density (a.u.)</a:t>
            </a:r>
          </a:p>
        </p:txBody>
      </p:sp>
      <p:sp>
        <p:nvSpPr>
          <p:cNvPr id="19" name="Textfeld 1">
            <a:extLst>
              <a:ext uri="{FF2B5EF4-FFF2-40B4-BE49-F238E27FC236}">
                <a16:creationId xmlns:a16="http://schemas.microsoft.com/office/drawing/2014/main" id="{D6C56916-402D-F041-9F5C-8A24B119C1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0638" y="3436938"/>
            <a:ext cx="22336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DE" altLang="en-US" sz="1400"/>
              <a:t>CST Particle Studio®</a:t>
            </a:r>
            <a:endParaRPr lang="en-US" altLang="en-US" sz="140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A8E0C45-8F61-9042-A235-A4509F4F7130}"/>
              </a:ext>
            </a:extLst>
          </p:cNvPr>
          <p:cNvSpPr txBox="1"/>
          <p:nvPr/>
        </p:nvSpPr>
        <p:spPr>
          <a:xfrm>
            <a:off x="-53601" y="378853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Uwe </a:t>
            </a:r>
          </a:p>
        </p:txBody>
      </p:sp>
    </p:spTree>
    <p:extLst>
      <p:ext uri="{BB962C8B-B14F-4D97-AF65-F5344CB8AC3E}">
        <p14:creationId xmlns:p14="http://schemas.microsoft.com/office/powerpoint/2010/main" val="2502478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C59B2-16A0-8A47-808E-2D1408E25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Panofsky-Wenzel Theorem (PWT)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6F89146-60CB-344E-9D55-8D20311655AE}"/>
              </a:ext>
            </a:extLst>
          </p:cNvPr>
          <p:cNvSpPr txBox="1"/>
          <p:nvPr/>
        </p:nvSpPr>
        <p:spPr>
          <a:xfrm>
            <a:off x="144344" y="4023969"/>
            <a:ext cx="2704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 Impulse </a:t>
            </a:r>
            <a:r>
              <a:rPr lang="de-DE" dirty="0" err="1"/>
              <a:t>approximation</a:t>
            </a:r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270B448A-C012-F14A-9B20-5EC02C6B60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5816921"/>
            <a:ext cx="1612287" cy="39600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9582CC1C-2CBA-0A48-B3EF-96E8D2DF85D4}"/>
              </a:ext>
            </a:extLst>
          </p:cNvPr>
          <p:cNvSpPr txBox="1"/>
          <p:nvPr/>
        </p:nvSpPr>
        <p:spPr>
          <a:xfrm>
            <a:off x="140896" y="5343489"/>
            <a:ext cx="3114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 Rigid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approximation</a:t>
            </a:r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04CB8C11-A528-8048-A270-0394F38DFD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44" y="1571425"/>
            <a:ext cx="2781300" cy="222250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4A6F11E6-7F51-F346-8248-7B862B617D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49" y="4579504"/>
            <a:ext cx="3365500" cy="571500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B56997E7-380F-CF45-9906-14A7DE80D061}"/>
              </a:ext>
            </a:extLst>
          </p:cNvPr>
          <p:cNvGrpSpPr/>
          <p:nvPr/>
        </p:nvGrpSpPr>
        <p:grpSpPr>
          <a:xfrm>
            <a:off x="2211879" y="1589050"/>
            <a:ext cx="5346173" cy="2029781"/>
            <a:chOff x="2211879" y="1589050"/>
            <a:chExt cx="5346173" cy="202978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78FA36F-7BC8-074D-905A-21F017A31633}"/>
                </a:ext>
              </a:extLst>
            </p:cNvPr>
            <p:cNvGrpSpPr/>
            <p:nvPr/>
          </p:nvGrpSpPr>
          <p:grpSpPr>
            <a:xfrm>
              <a:off x="4009415" y="2634089"/>
              <a:ext cx="3548637" cy="984742"/>
              <a:chOff x="4009415" y="2634089"/>
              <a:chExt cx="3548637" cy="984742"/>
            </a:xfrm>
          </p:grpSpPr>
          <p:pic>
            <p:nvPicPr>
              <p:cNvPr id="3" name="Grafik 2">
                <a:extLst>
                  <a:ext uri="{FF2B5EF4-FFF2-40B4-BE49-F238E27FC236}">
                    <a16:creationId xmlns:a16="http://schemas.microsoft.com/office/drawing/2014/main" id="{87F6A0E3-0DFF-B14C-ABDF-7E5A70DE0C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09441" y="2634089"/>
                <a:ext cx="1822362" cy="468000"/>
              </a:xfrm>
              <a:prstGeom prst="rect">
                <a:avLst/>
              </a:prstGeom>
            </p:spPr>
          </p:pic>
          <p:pic>
            <p:nvPicPr>
              <p:cNvPr id="8" name="Grafik 7">
                <a:extLst>
                  <a:ext uri="{FF2B5EF4-FFF2-40B4-BE49-F238E27FC236}">
                    <a16:creationId xmlns:a16="http://schemas.microsoft.com/office/drawing/2014/main" id="{8B16F230-B839-9B42-B3C5-15CCC3B11D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319652" y="3309711"/>
                <a:ext cx="1238400" cy="288000"/>
              </a:xfrm>
              <a:prstGeom prst="rect">
                <a:avLst/>
              </a:prstGeom>
            </p:spPr>
          </p:pic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959AE8A1-B5C0-B742-9975-F0A841F868D1}"/>
                  </a:ext>
                </a:extLst>
              </p:cNvPr>
              <p:cNvSpPr txBox="1"/>
              <p:nvPr/>
            </p:nvSpPr>
            <p:spPr>
              <a:xfrm>
                <a:off x="4009415" y="2686791"/>
                <a:ext cx="14799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/>
                  <a:t>Transverse: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2CCE5921-9BF6-1340-BDDC-817CE68FB801}"/>
                      </a:ext>
                    </a:extLst>
                  </p:cNvPr>
                  <p:cNvSpPr txBox="1"/>
                  <p:nvPr/>
                </p:nvSpPr>
                <p:spPr>
                  <a:xfrm>
                    <a:off x="4847722" y="3249499"/>
                    <a:ext cx="128330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dirty="0"/>
                      <a:t>For </a:t>
                    </a:r>
                    <a14:m>
                      <m:oMath xmlns:m="http://schemas.openxmlformats.org/officeDocument/2006/math"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=1: </m:t>
                        </m:r>
                      </m:oMath>
                    </a14:m>
                    <a:endParaRPr lang="de-DE" dirty="0"/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2CCE5921-9BF6-1340-BDDC-817CE68FB80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47722" y="3249499"/>
                    <a:ext cx="1283300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3922" t="-6667" b="-23333"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0104360-28CB-9046-965A-3595ED9AD403}"/>
                </a:ext>
              </a:extLst>
            </p:cNvPr>
            <p:cNvGrpSpPr/>
            <p:nvPr/>
          </p:nvGrpSpPr>
          <p:grpSpPr>
            <a:xfrm>
              <a:off x="2211879" y="1589050"/>
              <a:ext cx="4855247" cy="765843"/>
              <a:chOff x="2211879" y="1589050"/>
              <a:chExt cx="4855247" cy="765843"/>
            </a:xfrm>
          </p:grpSpPr>
          <p:sp>
            <p:nvSpPr>
              <p:cNvPr id="4" name="Rechteck 3">
                <a:extLst>
                  <a:ext uri="{FF2B5EF4-FFF2-40B4-BE49-F238E27FC236}">
                    <a16:creationId xmlns:a16="http://schemas.microsoft.com/office/drawing/2014/main" id="{AD99284F-C25B-594F-BF2F-75B3A90CFD4E}"/>
                  </a:ext>
                </a:extLst>
              </p:cNvPr>
              <p:cNvSpPr/>
              <p:nvPr/>
            </p:nvSpPr>
            <p:spPr>
              <a:xfrm>
                <a:off x="5194918" y="1589050"/>
                <a:ext cx="1872208" cy="76584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6" name="Grafik 5">
                <a:extLst>
                  <a:ext uri="{FF2B5EF4-FFF2-40B4-BE49-F238E27FC236}">
                    <a16:creationId xmlns:a16="http://schemas.microsoft.com/office/drawing/2014/main" id="{D5B552FC-EDF3-B346-9F8A-18813CD54A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402022" y="1845033"/>
                <a:ext cx="1458000" cy="324000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A4C78C2-B49D-5C49-B4B4-B57B6703ED65}"/>
                  </a:ext>
                </a:extLst>
              </p:cNvPr>
              <p:cNvSpPr txBox="1"/>
              <p:nvPr/>
            </p:nvSpPr>
            <p:spPr>
              <a:xfrm>
                <a:off x="2211879" y="1767287"/>
                <a:ext cx="29033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err="1"/>
                  <a:t>Boundaries</a:t>
                </a:r>
                <a:r>
                  <a:rPr lang="de-DE" dirty="0"/>
                  <a:t> do not matter !</a:t>
                </a:r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9B92E2-E9D1-154D-B402-4ACA505BBD39}"/>
              </a:ext>
            </a:extLst>
          </p:cNvPr>
          <p:cNvGrpSpPr/>
          <p:nvPr/>
        </p:nvGrpSpPr>
        <p:grpSpPr>
          <a:xfrm>
            <a:off x="3482978" y="3812207"/>
            <a:ext cx="5673348" cy="2400714"/>
            <a:chOff x="3482978" y="3812207"/>
            <a:chExt cx="5673348" cy="2400714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40E914B0-6755-BA4A-84EF-32F83E3B3BD6}"/>
                </a:ext>
              </a:extLst>
            </p:cNvPr>
            <p:cNvSpPr/>
            <p:nvPr/>
          </p:nvSpPr>
          <p:spPr>
            <a:xfrm>
              <a:off x="5205924" y="4289910"/>
              <a:ext cx="1872208" cy="7658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A3EAB54E-64E4-EE41-9573-40093D562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242433" y="4395077"/>
              <a:ext cx="1779272" cy="504000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3FAEF6FA-A30D-6149-89AA-9E5B87A1D6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117986" y="5244590"/>
              <a:ext cx="1413817" cy="288000"/>
            </a:xfrm>
            <a:prstGeom prst="rect">
              <a:avLst/>
            </a:prstGeom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8CC0B953-4516-B04B-9422-B4BAF369E766}"/>
                </a:ext>
              </a:extLst>
            </p:cNvPr>
            <p:cNvSpPr txBox="1"/>
            <p:nvPr/>
          </p:nvSpPr>
          <p:spPr>
            <a:xfrm>
              <a:off x="3482978" y="5843589"/>
              <a:ext cx="5673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PWT </a:t>
              </a:r>
              <a:r>
                <a:rPr lang="de-DE" b="1" dirty="0" err="1"/>
                <a:t>connects</a:t>
              </a:r>
              <a:r>
                <a:rPr lang="de-DE" b="1" dirty="0"/>
                <a:t> </a:t>
              </a:r>
              <a:r>
                <a:rPr lang="de-DE" b="1" dirty="0" err="1"/>
                <a:t>transverse</a:t>
              </a:r>
              <a:r>
                <a:rPr lang="de-DE" b="1" dirty="0"/>
                <a:t> </a:t>
              </a:r>
              <a:r>
                <a:rPr lang="de-DE" b="1" dirty="0" err="1"/>
                <a:t>and</a:t>
              </a:r>
              <a:r>
                <a:rPr lang="de-DE" b="1" dirty="0"/>
                <a:t> longitudinal </a:t>
              </a:r>
              <a:r>
                <a:rPr lang="de-DE" b="1" dirty="0" err="1"/>
                <a:t>wakes</a:t>
              </a:r>
              <a:r>
                <a:rPr lang="de-DE" b="1" dirty="0"/>
                <a:t>.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A0EC9DE-3556-4046-A3B4-69C3CB070574}"/>
                    </a:ext>
                  </a:extLst>
                </p:cNvPr>
                <p:cNvSpPr txBox="1"/>
                <p:nvPr/>
              </p:nvSpPr>
              <p:spPr>
                <a:xfrm>
                  <a:off x="4801941" y="5189574"/>
                  <a:ext cx="12833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/>
                    <a:t>For </a:t>
                  </a:r>
                  <a14:m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=1: </m:t>
                      </m:r>
                    </m:oMath>
                  </a14:m>
                  <a:endParaRPr lang="de-DE" dirty="0"/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A0EC9DE-3556-4046-A3B4-69C3CB0705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01941" y="5189574"/>
                  <a:ext cx="1283300" cy="369332"/>
                </a:xfrm>
                <a:prstGeom prst="rect">
                  <a:avLst/>
                </a:prstGeom>
                <a:blipFill>
                  <a:blip r:embed="rId11"/>
                  <a:stretch>
                    <a:fillRect l="-3922" t="-6667" r="-980" b="-23333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523A5E8-1AE7-2645-A95D-9B28A7C9E7B5}"/>
                </a:ext>
              </a:extLst>
            </p:cNvPr>
            <p:cNvSpPr txBox="1"/>
            <p:nvPr/>
          </p:nvSpPr>
          <p:spPr>
            <a:xfrm>
              <a:off x="4009415" y="3812207"/>
              <a:ext cx="19586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Wake </a:t>
              </a:r>
              <a:r>
                <a:rPr lang="de-DE" b="1" dirty="0" err="1"/>
                <a:t>functions</a:t>
              </a:r>
              <a:r>
                <a:rPr lang="de-DE" b="1" dirty="0"/>
                <a:t>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987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28721-1612-154E-9C07-E1E77F73C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Impedances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919004F-2BB0-F64C-AFA1-2DBDE6C0C3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271" y="2037338"/>
            <a:ext cx="2892519" cy="504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072FF30-83F1-4A45-A5F2-F092ED7BA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031" y="2737380"/>
            <a:ext cx="3104349" cy="504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595F15F-253E-AF47-BA6A-E702ED949F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9344" y="3533807"/>
            <a:ext cx="2547310" cy="432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D221D3-104F-2C4B-8E4B-2B17C83AE8C3}"/>
              </a:ext>
            </a:extLst>
          </p:cNvPr>
          <p:cNvSpPr txBox="1"/>
          <p:nvPr/>
        </p:nvSpPr>
        <p:spPr>
          <a:xfrm>
            <a:off x="148775" y="3593404"/>
            <a:ext cx="748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PWT: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410CE52-8436-C345-9199-3C3B325CAB15}"/>
              </a:ext>
            </a:extLst>
          </p:cNvPr>
          <p:cNvSpPr txBox="1"/>
          <p:nvPr/>
        </p:nvSpPr>
        <p:spPr>
          <a:xfrm>
            <a:off x="81121" y="1490209"/>
            <a:ext cx="4365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Fourier </a:t>
            </a:r>
            <a:r>
              <a:rPr lang="de-DE" dirty="0" err="1"/>
              <a:t>transforms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wake</a:t>
            </a:r>
            <a:r>
              <a:rPr lang="de-DE" dirty="0"/>
              <a:t> </a:t>
            </a:r>
            <a:r>
              <a:rPr lang="de-DE" dirty="0" err="1"/>
              <a:t>functions</a:t>
            </a:r>
            <a:r>
              <a:rPr lang="de-DE" dirty="0"/>
              <a:t>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CC2E95-7FA3-BE46-910D-20108464FC33}"/>
              </a:ext>
            </a:extLst>
          </p:cNvPr>
          <p:cNvSpPr txBox="1"/>
          <p:nvPr/>
        </p:nvSpPr>
        <p:spPr>
          <a:xfrm>
            <a:off x="4613647" y="2037338"/>
            <a:ext cx="455124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60"/>
              </a:lnSpc>
            </a:pPr>
            <a:r>
              <a:rPr lang="de-DE" b="1" dirty="0" err="1"/>
              <a:t>Impedances</a:t>
            </a:r>
            <a:r>
              <a:rPr lang="de-DE" b="1" dirty="0"/>
              <a:t>:</a:t>
            </a:r>
          </a:p>
          <a:p>
            <a:pPr marL="285750" indent="-285750">
              <a:lnSpc>
                <a:spcPts val="2360"/>
              </a:lnSpc>
              <a:buFont typeface="Arial" panose="020B0604020202020204" pitchFamily="34" charset="0"/>
              <a:buChar char="•"/>
            </a:pPr>
            <a:r>
              <a:rPr lang="de-DE" dirty="0" err="1"/>
              <a:t>Bench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r>
              <a:rPr lang="de-DE" dirty="0"/>
              <a:t> (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wires</a:t>
            </a:r>
            <a:r>
              <a:rPr lang="de-DE" dirty="0"/>
              <a:t>)</a:t>
            </a:r>
          </a:p>
          <a:p>
            <a:pPr marL="285750" indent="-285750">
              <a:lnSpc>
                <a:spcPts val="2360"/>
              </a:lnSpc>
              <a:buFont typeface="Arial" panose="020B0604020202020204" pitchFamily="34" charset="0"/>
              <a:buChar char="•"/>
            </a:pPr>
            <a:r>
              <a:rPr lang="de-DE" dirty="0" err="1"/>
              <a:t>Frequency</a:t>
            </a:r>
            <a:r>
              <a:rPr lang="de-DE" dirty="0"/>
              <a:t>-domain (FD) EM </a:t>
            </a:r>
            <a:r>
              <a:rPr lang="de-DE" dirty="0" err="1"/>
              <a:t>simulations</a:t>
            </a:r>
            <a:endParaRPr lang="de-DE" dirty="0"/>
          </a:p>
          <a:p>
            <a:pPr marL="285750" indent="-285750">
              <a:lnSpc>
                <a:spcPts val="2360"/>
              </a:lnSpc>
              <a:buFont typeface="Arial" panose="020B0604020202020204" pitchFamily="34" charset="0"/>
              <a:buChar char="•"/>
            </a:pPr>
            <a:r>
              <a:rPr lang="de-DE" dirty="0"/>
              <a:t>Beam </a:t>
            </a:r>
            <a:r>
              <a:rPr lang="de-DE" dirty="0" err="1"/>
              <a:t>stability</a:t>
            </a:r>
            <a:r>
              <a:rPr lang="de-DE" dirty="0"/>
              <a:t>: Perturbation </a:t>
            </a:r>
            <a:r>
              <a:rPr lang="de-DE" dirty="0" err="1"/>
              <a:t>theory</a:t>
            </a:r>
            <a:r>
              <a:rPr lang="de-DE" dirty="0"/>
              <a:t> </a:t>
            </a:r>
          </a:p>
          <a:p>
            <a:pPr>
              <a:lnSpc>
                <a:spcPts val="2360"/>
              </a:lnSpc>
            </a:pPr>
            <a:endParaRPr lang="de-DE" dirty="0"/>
          </a:p>
          <a:p>
            <a:pPr>
              <a:lnSpc>
                <a:spcPts val="2360"/>
              </a:lnSpc>
            </a:pPr>
            <a:r>
              <a:rPr lang="de-DE" b="1" dirty="0"/>
              <a:t>Wake </a:t>
            </a:r>
            <a:r>
              <a:rPr lang="de-DE" b="1" dirty="0" err="1"/>
              <a:t>functions</a:t>
            </a:r>
            <a:r>
              <a:rPr lang="de-DE" b="1" dirty="0"/>
              <a:t>:</a:t>
            </a:r>
          </a:p>
          <a:p>
            <a:pPr marL="285750" indent="-285750">
              <a:lnSpc>
                <a:spcPts val="2360"/>
              </a:lnSpc>
              <a:buFont typeface="Arial" panose="020B0604020202020204" pitchFamily="34" charset="0"/>
              <a:buChar char="•"/>
            </a:pPr>
            <a:r>
              <a:rPr lang="de-DE" dirty="0"/>
              <a:t>Time-domain (TD) EM </a:t>
            </a:r>
            <a:r>
              <a:rPr lang="de-DE" dirty="0" err="1"/>
              <a:t>simulations</a:t>
            </a:r>
            <a:endParaRPr lang="de-DE" dirty="0"/>
          </a:p>
          <a:p>
            <a:pPr marL="285750" indent="-285750">
              <a:lnSpc>
                <a:spcPts val="2360"/>
              </a:lnSpc>
              <a:buFont typeface="Arial" panose="020B0604020202020204" pitchFamily="34" charset="0"/>
              <a:buChar char="•"/>
            </a:pPr>
            <a:r>
              <a:rPr lang="de-DE" dirty="0"/>
              <a:t>Beam </a:t>
            </a:r>
            <a:r>
              <a:rPr lang="de-DE" dirty="0" err="1"/>
              <a:t>stability</a:t>
            </a:r>
            <a:r>
              <a:rPr lang="de-DE" dirty="0"/>
              <a:t>: </a:t>
            </a:r>
            <a:r>
              <a:rPr lang="de-DE" dirty="0" err="1"/>
              <a:t>Simulations</a:t>
            </a:r>
            <a:r>
              <a:rPr lang="de-DE" dirty="0"/>
              <a:t> in TD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38431E5-65DD-794E-9992-E943CFC9FDEA}"/>
                  </a:ext>
                </a:extLst>
              </p:cNvPr>
              <p:cNvSpPr txBox="1"/>
              <p:nvPr/>
            </p:nvSpPr>
            <p:spPr>
              <a:xfrm>
                <a:off x="3540367" y="2144272"/>
                <a:ext cx="3013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0" smtClean="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de-DE" dirty="0"/>
                  <a:t>]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38431E5-65DD-794E-9992-E943CFC9FD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0367" y="2144272"/>
                <a:ext cx="301365" cy="276999"/>
              </a:xfrm>
              <a:prstGeom prst="rect">
                <a:avLst/>
              </a:prstGeom>
              <a:blipFill>
                <a:blip r:embed="rId8"/>
                <a:stretch>
                  <a:fillRect l="-33333" t="-21739" r="-45833" b="-478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89F4836-CE2D-8442-8DAC-D84688DE8E9B}"/>
                  </a:ext>
                </a:extLst>
              </p:cNvPr>
              <p:cNvSpPr txBox="1"/>
              <p:nvPr/>
            </p:nvSpPr>
            <p:spPr>
              <a:xfrm>
                <a:off x="3626654" y="2845675"/>
                <a:ext cx="60753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0" smtClean="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de-DE" dirty="0"/>
                  <a:t>]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89F4836-CE2D-8442-8DAC-D84688DE8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6654" y="2845675"/>
                <a:ext cx="607539" cy="276999"/>
              </a:xfrm>
              <a:prstGeom prst="rect">
                <a:avLst/>
              </a:prstGeom>
              <a:blipFill>
                <a:blip r:embed="rId9"/>
                <a:stretch>
                  <a:fillRect l="-18750" t="-21739" r="-22917" b="-478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4A3487CC-6AF9-1C46-9625-87B09C56006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16264" y="5803586"/>
            <a:ext cx="4742182" cy="324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3265841-5ACC-3C4C-9427-25FF387A559F}"/>
              </a:ext>
            </a:extLst>
          </p:cNvPr>
          <p:cNvSpPr txBox="1"/>
          <p:nvPr/>
        </p:nvSpPr>
        <p:spPr>
          <a:xfrm>
            <a:off x="5580112" y="5268903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Other </a:t>
            </a:r>
            <a:r>
              <a:rPr lang="de-DE" dirty="0" err="1"/>
              <a:t>properties</a:t>
            </a:r>
            <a:r>
              <a:rPr lang="de-DE" dirty="0"/>
              <a:t>: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4C32B2B-0B71-CF45-A209-E407417BA890}"/>
              </a:ext>
            </a:extLst>
          </p:cNvPr>
          <p:cNvGrpSpPr/>
          <p:nvPr/>
        </p:nvGrpSpPr>
        <p:grpSpPr>
          <a:xfrm>
            <a:off x="74080" y="4161902"/>
            <a:ext cx="4429822" cy="1979197"/>
            <a:chOff x="74080" y="4161902"/>
            <a:chExt cx="4429822" cy="197919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06D765D-569E-0649-B5EC-5D2102F9C2A6}"/>
                </a:ext>
              </a:extLst>
            </p:cNvPr>
            <p:cNvSpPr txBox="1"/>
            <p:nvPr/>
          </p:nvSpPr>
          <p:spPr>
            <a:xfrm>
              <a:off x="234909" y="5734183"/>
              <a:ext cx="8131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PWT: 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E24CB22-B975-8041-8A17-AB527AA42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94735" y="5696599"/>
              <a:ext cx="1917700" cy="4445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D97E382-2FD6-DC46-877B-FA1E9EFD25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73050" y="4706539"/>
              <a:ext cx="2379000" cy="468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2D32050-C9EE-EB4A-B32F-8157A000D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783900" y="4670539"/>
              <a:ext cx="1720002" cy="5400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13C3351-5088-B544-9BAD-D65AC75E99DB}"/>
                </a:ext>
              </a:extLst>
            </p:cNvPr>
            <p:cNvSpPr txBox="1"/>
            <p:nvPr/>
          </p:nvSpPr>
          <p:spPr>
            <a:xfrm>
              <a:off x="74080" y="4161902"/>
              <a:ext cx="41601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err="1"/>
                <a:t>Example</a:t>
              </a:r>
              <a:r>
                <a:rPr lang="de-DE" b="1" dirty="0"/>
                <a:t>: </a:t>
              </a:r>
              <a:r>
                <a:rPr lang="de-DE" dirty="0" err="1"/>
                <a:t>cylindrical</a:t>
              </a:r>
              <a:r>
                <a:rPr lang="de-DE" dirty="0"/>
                <a:t> (</a:t>
              </a:r>
              <a:r>
                <a:rPr lang="de-DE" dirty="0" err="1"/>
                <a:t>thick</a:t>
              </a:r>
              <a:r>
                <a:rPr lang="de-DE" dirty="0"/>
                <a:t>) beam </a:t>
              </a:r>
              <a:r>
                <a:rPr lang="de-DE" dirty="0" err="1"/>
                <a:t>pipe</a:t>
              </a:r>
              <a:endParaRPr lang="de-DE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4F70729-33FF-9B46-AD09-228BD42A8CBC}"/>
                </a:ext>
              </a:extLst>
            </p:cNvPr>
            <p:cNvSpPr txBox="1"/>
            <p:nvPr/>
          </p:nvSpPr>
          <p:spPr>
            <a:xfrm>
              <a:off x="3105276" y="5202930"/>
              <a:ext cx="13901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(</a:t>
              </a:r>
              <a:r>
                <a:rPr lang="de-DE" dirty="0" err="1"/>
                <a:t>skin</a:t>
              </a:r>
              <a:r>
                <a:rPr lang="de-DE" dirty="0"/>
                <a:t> </a:t>
              </a:r>
              <a:r>
                <a:rPr lang="de-DE" dirty="0" err="1"/>
                <a:t>depth</a:t>
              </a:r>
              <a:r>
                <a:rPr lang="de-DE" dirty="0"/>
                <a:t>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D8241FE-F313-6743-94DE-32683248BF2F}"/>
                    </a:ext>
                  </a:extLst>
                </p:cNvPr>
                <p:cNvSpPr txBox="1"/>
                <p:nvPr/>
              </p:nvSpPr>
              <p:spPr>
                <a:xfrm>
                  <a:off x="1578358" y="5250596"/>
                  <a:ext cx="13708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: </m:t>
                      </m:r>
                    </m:oMath>
                  </a14:m>
                  <a:r>
                    <a:rPr lang="de-DE" dirty="0" err="1"/>
                    <a:t>pipe</a:t>
                  </a:r>
                  <a:r>
                    <a:rPr lang="de-DE" dirty="0"/>
                    <a:t> </a:t>
                  </a:r>
                  <a:r>
                    <a:rPr lang="de-DE" dirty="0" err="1"/>
                    <a:t>radius</a:t>
                  </a:r>
                  <a:endParaRPr lang="de-DE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D8241FE-F313-6743-94DE-32683248BF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8358" y="5250596"/>
                  <a:ext cx="1370824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5505" t="-21739" r="-9174" b="-47826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3109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300AB25-7877-C647-8B61-53B22C91EE67}"/>
              </a:ext>
            </a:extLst>
          </p:cNvPr>
          <p:cNvSpPr/>
          <p:nvPr/>
        </p:nvSpPr>
        <p:spPr>
          <a:xfrm>
            <a:off x="1519676" y="3064818"/>
            <a:ext cx="1512168" cy="6505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90D90C-66E9-D145-AAA0-5E20AFB8E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438" y="499919"/>
            <a:ext cx="6642117" cy="838200"/>
          </a:xfrm>
        </p:spPr>
        <p:txBody>
          <a:bodyPr/>
          <a:lstStyle/>
          <a:p>
            <a:r>
              <a:rPr lang="de-DE" dirty="0" err="1"/>
              <a:t>Impedances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/</a:t>
            </a:r>
            <a:r>
              <a:rPr lang="de-DE" dirty="0" err="1"/>
              <a:t>offset</a:t>
            </a:r>
            <a:r>
              <a:rPr lang="de-DE" dirty="0"/>
              <a:t> </a:t>
            </a:r>
            <a:r>
              <a:rPr lang="de-DE" dirty="0" err="1"/>
              <a:t>modulations</a:t>
            </a:r>
            <a:endParaRPr lang="de-DE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80536A-9921-3E4F-BFA9-0661DBD62EFD}"/>
              </a:ext>
            </a:extLst>
          </p:cNvPr>
          <p:cNvSpPr txBox="1"/>
          <p:nvPr/>
        </p:nvSpPr>
        <p:spPr>
          <a:xfrm>
            <a:off x="132698" y="2400693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induced voltage</a:t>
            </a:r>
            <a:r>
              <a:rPr lang="en-US" dirty="0"/>
              <a:t>: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6741950D-1099-CE4E-92A3-EC82B37AA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1904" y="3193849"/>
            <a:ext cx="1314001" cy="39600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EFC81748-3BB3-794E-9D19-8C5FD1983766}"/>
              </a:ext>
            </a:extLst>
          </p:cNvPr>
          <p:cNvSpPr txBox="1"/>
          <p:nvPr/>
        </p:nvSpPr>
        <p:spPr>
          <a:xfrm>
            <a:off x="157759" y="1492569"/>
            <a:ext cx="2159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beam </a:t>
            </a:r>
            <a:r>
              <a:rPr lang="de-DE" dirty="0" err="1"/>
              <a:t>particle</a:t>
            </a:r>
            <a:r>
              <a:rPr lang="de-DE" dirty="0"/>
              <a:t> </a:t>
            </a:r>
          </a:p>
          <a:p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modulation</a:t>
            </a:r>
            <a:r>
              <a:rPr lang="de-DE" dirty="0"/>
              <a:t>: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F90B5A0F-6934-6A4D-9A83-A005474440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8375" y="2363211"/>
            <a:ext cx="1424347" cy="504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9FF68AE-9613-D546-B68D-19F2C63613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5476" y="1803293"/>
            <a:ext cx="1870363" cy="324000"/>
          </a:xfrm>
          <a:prstGeom prst="rect">
            <a:avLst/>
          </a:prstGeom>
        </p:spPr>
      </p:pic>
      <p:grpSp>
        <p:nvGrpSpPr>
          <p:cNvPr id="60" name="Group 59">
            <a:extLst>
              <a:ext uri="{FF2B5EF4-FFF2-40B4-BE49-F238E27FC236}">
                <a16:creationId xmlns:a16="http://schemas.microsoft.com/office/drawing/2014/main" id="{47C85C0E-EA21-F846-A2E6-50D4A5CF74C9}"/>
              </a:ext>
            </a:extLst>
          </p:cNvPr>
          <p:cNvGrpSpPr>
            <a:grpSpLocks noChangeAspect="1"/>
          </p:cNvGrpSpPr>
          <p:nvPr/>
        </p:nvGrpSpPr>
        <p:grpSpPr>
          <a:xfrm>
            <a:off x="5258531" y="1877539"/>
            <a:ext cx="2784994" cy="1475345"/>
            <a:chOff x="1367644" y="2060848"/>
            <a:chExt cx="6336704" cy="2376264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C352A76-0D8B-6043-A268-BB16FF3D5163}"/>
                </a:ext>
              </a:extLst>
            </p:cNvPr>
            <p:cNvCxnSpPr/>
            <p:nvPr/>
          </p:nvCxnSpPr>
          <p:spPr>
            <a:xfrm>
              <a:off x="1547664" y="2060848"/>
              <a:ext cx="5976664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88B65364-A86A-0E40-9E71-202D95467563}"/>
                </a:ext>
              </a:extLst>
            </p:cNvPr>
            <p:cNvCxnSpPr/>
            <p:nvPr/>
          </p:nvCxnSpPr>
          <p:spPr>
            <a:xfrm>
              <a:off x="1547664" y="4437112"/>
              <a:ext cx="5976664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40E2697-AB51-6D4E-9A81-322AEFFF8DFA}"/>
                </a:ext>
              </a:extLst>
            </p:cNvPr>
            <p:cNvSpPr/>
            <p:nvPr/>
          </p:nvSpPr>
          <p:spPr>
            <a:xfrm>
              <a:off x="1367644" y="2060848"/>
              <a:ext cx="360040" cy="2376264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055A29E-9714-9F47-ACCA-60FB0F937767}"/>
                </a:ext>
              </a:extLst>
            </p:cNvPr>
            <p:cNvSpPr/>
            <p:nvPr/>
          </p:nvSpPr>
          <p:spPr>
            <a:xfrm>
              <a:off x="7344308" y="2060848"/>
              <a:ext cx="360040" cy="2376264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5E8CE463-0A0A-8649-8F70-24C2BB59FA0E}"/>
              </a:ext>
            </a:extLst>
          </p:cNvPr>
          <p:cNvSpPr txBox="1"/>
          <p:nvPr/>
        </p:nvSpPr>
        <p:spPr>
          <a:xfrm>
            <a:off x="6111541" y="1477181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F67EC67-F7A9-D04D-BF86-876DB4850D15}"/>
              </a:ext>
            </a:extLst>
          </p:cNvPr>
          <p:cNvGrpSpPr>
            <a:grpSpLocks/>
          </p:cNvGrpSpPr>
          <p:nvPr/>
        </p:nvGrpSpPr>
        <p:grpSpPr>
          <a:xfrm>
            <a:off x="5242504" y="2238162"/>
            <a:ext cx="2801021" cy="684262"/>
            <a:chOff x="1367644" y="2060848"/>
            <a:chExt cx="6336704" cy="2376264"/>
          </a:xfrm>
          <a:noFill/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5960C834-3909-D340-BC6C-397BB33E2418}"/>
                </a:ext>
              </a:extLst>
            </p:cNvPr>
            <p:cNvCxnSpPr/>
            <p:nvPr/>
          </p:nvCxnSpPr>
          <p:spPr>
            <a:xfrm>
              <a:off x="1547664" y="2060848"/>
              <a:ext cx="5976664" cy="0"/>
            </a:xfrm>
            <a:prstGeom prst="line">
              <a:avLst/>
            </a:prstGeom>
            <a:grp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29777251-E267-1142-A0C3-C690A118AABE}"/>
                </a:ext>
              </a:extLst>
            </p:cNvPr>
            <p:cNvCxnSpPr/>
            <p:nvPr/>
          </p:nvCxnSpPr>
          <p:spPr>
            <a:xfrm>
              <a:off x="1547664" y="4437112"/>
              <a:ext cx="5976664" cy="0"/>
            </a:xfrm>
            <a:prstGeom prst="line">
              <a:avLst/>
            </a:prstGeom>
            <a:grp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7DF5CD15-7440-E944-9E34-FB6FA642159F}"/>
                </a:ext>
              </a:extLst>
            </p:cNvPr>
            <p:cNvSpPr/>
            <p:nvPr/>
          </p:nvSpPr>
          <p:spPr>
            <a:xfrm>
              <a:off x="1367644" y="2060848"/>
              <a:ext cx="360040" cy="2376264"/>
            </a:xfrm>
            <a:prstGeom prst="ellipse">
              <a:avLst/>
            </a:prstGeom>
            <a:grp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05E59AE1-3371-D14B-BFE3-4DECF5923B16}"/>
                </a:ext>
              </a:extLst>
            </p:cNvPr>
            <p:cNvSpPr/>
            <p:nvPr/>
          </p:nvSpPr>
          <p:spPr>
            <a:xfrm>
              <a:off x="7344308" y="2060848"/>
              <a:ext cx="360040" cy="2376264"/>
            </a:xfrm>
            <a:prstGeom prst="ellipse">
              <a:avLst/>
            </a:prstGeom>
            <a:grp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7A7348C-E328-C54E-A254-E13FAB20ACEC}"/>
              </a:ext>
            </a:extLst>
          </p:cNvPr>
          <p:cNvCxnSpPr/>
          <p:nvPr/>
        </p:nvCxnSpPr>
        <p:spPr>
          <a:xfrm flipV="1">
            <a:off x="7175718" y="2758913"/>
            <a:ext cx="533400" cy="1111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11063CC8-70C2-FC4E-A7DE-223E20A9CB78}"/>
              </a:ext>
            </a:extLst>
          </p:cNvPr>
          <p:cNvCxnSpPr/>
          <p:nvPr/>
        </p:nvCxnSpPr>
        <p:spPr>
          <a:xfrm>
            <a:off x="7963950" y="2564191"/>
            <a:ext cx="345825" cy="0"/>
          </a:xfrm>
          <a:prstGeom prst="line">
            <a:avLst/>
          </a:prstGeom>
          <a:ln>
            <a:solidFill>
              <a:srgbClr val="3366FF"/>
            </a:solidFill>
            <a:headEnd type="none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7A26948-8321-6247-BA8A-358C27FEEEA6}"/>
                  </a:ext>
                </a:extLst>
              </p:cNvPr>
              <p:cNvSpPr txBox="1"/>
              <p:nvPr/>
            </p:nvSpPr>
            <p:spPr>
              <a:xfrm>
                <a:off x="7319070" y="2428010"/>
                <a:ext cx="299056" cy="284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7A26948-8321-6247-BA8A-358C27FEEE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9070" y="2428010"/>
                <a:ext cx="299056" cy="284437"/>
              </a:xfrm>
              <a:prstGeom prst="rect">
                <a:avLst/>
              </a:prstGeom>
              <a:blipFill>
                <a:blip r:embed="rId16"/>
                <a:stretch>
                  <a:fillRect l="-16667" t="-16667" b="-8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686E7AD-1531-E048-88E6-F6F0D0EC8BB5}"/>
                  </a:ext>
                </a:extLst>
              </p:cNvPr>
              <p:cNvSpPr txBox="1"/>
              <p:nvPr/>
            </p:nvSpPr>
            <p:spPr>
              <a:xfrm>
                <a:off x="5419922" y="2253186"/>
                <a:ext cx="2024657" cy="3107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acc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𝑘𝑧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686E7AD-1531-E048-88E6-F6F0D0EC8B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9922" y="2253186"/>
                <a:ext cx="2024657" cy="310791"/>
              </a:xfrm>
              <a:prstGeom prst="rect">
                <a:avLst/>
              </a:prstGeom>
              <a:blipFill>
                <a:blip r:embed="rId17"/>
                <a:stretch>
                  <a:fillRect l="-1875" t="-11538" r="-5000" b="-3846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26A88B5F-666C-BE4F-A11D-7C571CC355E4}"/>
              </a:ext>
            </a:extLst>
          </p:cNvPr>
          <p:cNvGrpSpPr/>
          <p:nvPr/>
        </p:nvGrpSpPr>
        <p:grpSpPr>
          <a:xfrm>
            <a:off x="-4027" y="4157613"/>
            <a:ext cx="8545891" cy="1958262"/>
            <a:chOff x="-4027" y="4157613"/>
            <a:chExt cx="8545891" cy="1958262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EBE6E9B-B526-7B46-9F1A-AD297350BE71}"/>
                </a:ext>
              </a:extLst>
            </p:cNvPr>
            <p:cNvSpPr/>
            <p:nvPr/>
          </p:nvSpPr>
          <p:spPr>
            <a:xfrm>
              <a:off x="2395476" y="5375585"/>
              <a:ext cx="1827111" cy="7402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Textfeld 40">
              <a:extLst>
                <a:ext uri="{FF2B5EF4-FFF2-40B4-BE49-F238E27FC236}">
                  <a16:creationId xmlns:a16="http://schemas.microsoft.com/office/drawing/2014/main" id="{39B908B5-07C4-624A-8DD2-44338250E761}"/>
                </a:ext>
              </a:extLst>
            </p:cNvPr>
            <p:cNvSpPr txBox="1"/>
            <p:nvPr/>
          </p:nvSpPr>
          <p:spPr>
            <a:xfrm>
              <a:off x="-4027" y="4157613"/>
              <a:ext cx="45362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Transverse impedance (divided by length):</a:t>
              </a:r>
            </a:p>
          </p:txBody>
        </p:sp>
        <p:grpSp>
          <p:nvGrpSpPr>
            <p:cNvPr id="12" name="Group 10">
              <a:extLst>
                <a:ext uri="{FF2B5EF4-FFF2-40B4-BE49-F238E27FC236}">
                  <a16:creationId xmlns:a16="http://schemas.microsoft.com/office/drawing/2014/main" id="{4601FDCE-6D28-AF45-B1F2-1CD9AD35D3C7}"/>
                </a:ext>
              </a:extLst>
            </p:cNvPr>
            <p:cNvGrpSpPr/>
            <p:nvPr/>
          </p:nvGrpSpPr>
          <p:grpSpPr>
            <a:xfrm>
              <a:off x="4752563" y="4192842"/>
              <a:ext cx="3789301" cy="1867036"/>
              <a:chOff x="303930" y="4045423"/>
              <a:chExt cx="3789301" cy="1867036"/>
            </a:xfrm>
          </p:grpSpPr>
          <p:graphicFrame>
            <p:nvGraphicFramePr>
              <p:cNvPr id="13" name="Object 2">
                <a:extLst>
                  <a:ext uri="{FF2B5EF4-FFF2-40B4-BE49-F238E27FC236}">
                    <a16:creationId xmlns:a16="http://schemas.microsoft.com/office/drawing/2014/main" id="{3CFF5970-7757-8B4B-8274-E1922A166F4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11423782"/>
                  </p:ext>
                </p:extLst>
              </p:nvPr>
            </p:nvGraphicFramePr>
            <p:xfrm>
              <a:off x="2278340" y="4450009"/>
              <a:ext cx="1620837" cy="2889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953" name="Equation" r:id="rId18" imgW="1143000" imgH="203040" progId="Equation.DSMT4">
                      <p:embed/>
                    </p:oleObj>
                  </mc:Choice>
                  <mc:Fallback>
                    <p:oleObj name="Equation" r:id="rId18" imgW="1143000" imgH="203040" progId="Equation.DSMT4">
                      <p:embed/>
                      <p:pic>
                        <p:nvPicPr>
                          <p:cNvPr id="11" name="Object 2">
                            <a:extLst>
                              <a:ext uri="{FF2B5EF4-FFF2-40B4-BE49-F238E27FC236}">
                                <a16:creationId xmlns:a16="http://schemas.microsoft.com/office/drawing/2014/main" id="{36CD3305-9F6C-B54F-85E7-04CD629388E2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9"/>
                          <a:stretch>
                            <a:fillRect/>
                          </a:stretch>
                        </p:blipFill>
                        <p:spPr>
                          <a:xfrm>
                            <a:off x="2278340" y="4450009"/>
                            <a:ext cx="1620837" cy="2889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" name="Textfeld 43">
                <a:extLst>
                  <a:ext uri="{FF2B5EF4-FFF2-40B4-BE49-F238E27FC236}">
                    <a16:creationId xmlns:a16="http://schemas.microsoft.com/office/drawing/2014/main" id="{9F7013AC-0C0F-5745-8D3F-49B9238B6308}"/>
                  </a:ext>
                </a:extLst>
              </p:cNvPr>
              <p:cNvSpPr txBox="1"/>
              <p:nvPr/>
            </p:nvSpPr>
            <p:spPr>
              <a:xfrm>
                <a:off x="2070584" y="4055090"/>
                <a:ext cx="18464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Offset oscillations</a:t>
                </a:r>
              </a:p>
            </p:txBody>
          </p:sp>
          <p:grpSp>
            <p:nvGrpSpPr>
              <p:cNvPr id="15" name="Group 19">
                <a:extLst>
                  <a:ext uri="{FF2B5EF4-FFF2-40B4-BE49-F238E27FC236}">
                    <a16:creationId xmlns:a16="http://schemas.microsoft.com/office/drawing/2014/main" id="{43214725-2ADA-904A-AA3B-29F56FD733CB}"/>
                  </a:ext>
                </a:extLst>
              </p:cNvPr>
              <p:cNvGrpSpPr/>
              <p:nvPr/>
            </p:nvGrpSpPr>
            <p:grpSpPr>
              <a:xfrm>
                <a:off x="303930" y="4045423"/>
                <a:ext cx="3789301" cy="1867036"/>
                <a:chOff x="300744" y="4114146"/>
                <a:chExt cx="3789301" cy="1867036"/>
              </a:xfrm>
            </p:grpSpPr>
            <p:sp>
              <p:nvSpPr>
                <p:cNvPr id="16" name="Oval 6">
                  <a:extLst>
                    <a:ext uri="{FF2B5EF4-FFF2-40B4-BE49-F238E27FC236}">
                      <a16:creationId xmlns:a16="http://schemas.microsoft.com/office/drawing/2014/main" id="{2738C3C4-88E3-DF46-B745-43818C1376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0057" y="4533382"/>
                  <a:ext cx="1447800" cy="1447800"/>
                </a:xfrm>
                <a:prstGeom prst="ellips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Oval 7">
                  <a:extLst>
                    <a:ext uri="{FF2B5EF4-FFF2-40B4-BE49-F238E27FC236}">
                      <a16:creationId xmlns:a16="http://schemas.microsoft.com/office/drawing/2014/main" id="{6AB9E475-DB51-4B4F-A07F-FCAA77646F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7653" y="5066782"/>
                  <a:ext cx="304800" cy="30480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Line 8">
                  <a:extLst>
                    <a:ext uri="{FF2B5EF4-FFF2-40B4-BE49-F238E27FC236}">
                      <a16:creationId xmlns:a16="http://schemas.microsoft.com/office/drawing/2014/main" id="{3DE89823-7ABE-E64E-A7FB-BAFC991482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04857" y="5219182"/>
                  <a:ext cx="8382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aphicFrame>
              <p:nvGraphicFramePr>
                <p:cNvPr id="19" name="Object 10">
                  <a:extLst>
                    <a:ext uri="{FF2B5EF4-FFF2-40B4-BE49-F238E27FC236}">
                      <a16:creationId xmlns:a16="http://schemas.microsoft.com/office/drawing/2014/main" id="{808FB189-761C-7240-B23A-5FBCEE2858F6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52572733"/>
                    </p:ext>
                  </p:extLst>
                </p:nvPr>
              </p:nvGraphicFramePr>
              <p:xfrm>
                <a:off x="1603848" y="4791935"/>
                <a:ext cx="223837" cy="2635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2954" name="Equation" r:id="rId20" imgW="139680" imgH="164880" progId="Equation.DSMT4">
                        <p:embed/>
                      </p:oleObj>
                    </mc:Choice>
                    <mc:Fallback>
                      <p:oleObj name="Equation" r:id="rId20" imgW="139680" imgH="164880" progId="Equation.DSMT4">
                        <p:embed/>
                        <p:pic>
                          <p:nvPicPr>
                            <p:cNvPr id="17" name="Object 10">
                              <a:extLst>
                                <a:ext uri="{FF2B5EF4-FFF2-40B4-BE49-F238E27FC236}">
                                  <a16:creationId xmlns:a16="http://schemas.microsoft.com/office/drawing/2014/main" id="{5C2EFE73-8FD3-7948-90EA-11466CC22EC2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1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603848" y="4791935"/>
                              <a:ext cx="223837" cy="26352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=""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=""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="" xmlns:a14="http://schemas.microsoft.com/office/drawing/2010/main">
                                  <a:effectLst>
                                    <a:outerShdw blurRad="63500"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0" name="Text Box 12">
                  <a:extLst>
                    <a:ext uri="{FF2B5EF4-FFF2-40B4-BE49-F238E27FC236}">
                      <a16:creationId xmlns:a16="http://schemas.microsoft.com/office/drawing/2014/main" id="{AF5BC1F7-95AE-FE40-9D18-334821939B4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45828" y="4114146"/>
                  <a:ext cx="1123950" cy="3365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600" dirty="0"/>
                    <a:t>beam pipe</a:t>
                  </a:r>
                  <a:endParaRPr lang="en-US" dirty="0"/>
                </a:p>
              </p:txBody>
            </p:sp>
            <p:sp>
              <p:nvSpPr>
                <p:cNvPr id="21" name="Text Box 13">
                  <a:extLst>
                    <a:ext uri="{FF2B5EF4-FFF2-40B4-BE49-F238E27FC236}">
                      <a16:creationId xmlns:a16="http://schemas.microsoft.com/office/drawing/2014/main" id="{A4661669-FAEC-F142-89E9-C46AD0AEC6C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55235" y="5363266"/>
                  <a:ext cx="615950" cy="304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 dirty="0"/>
                    <a:t>beam</a:t>
                  </a:r>
                </a:p>
              </p:txBody>
            </p:sp>
            <p:sp>
              <p:nvSpPr>
                <p:cNvPr id="22" name="Oval 7">
                  <a:extLst>
                    <a:ext uri="{FF2B5EF4-FFF2-40B4-BE49-F238E27FC236}">
                      <a16:creationId xmlns:a16="http://schemas.microsoft.com/office/drawing/2014/main" id="{EE29CC42-5EDA-A442-83A2-01B5838E48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743" y="5066782"/>
                  <a:ext cx="304800" cy="304800"/>
                </a:xfrm>
                <a:prstGeom prst="ellipse">
                  <a:avLst/>
                </a:prstGeom>
                <a:noFill/>
                <a:ln w="28575" cmpd="sng">
                  <a:solidFill>
                    <a:srgbClr val="FF0000"/>
                  </a:solidFill>
                  <a:prstDash val="sysDash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aphicFrame>
              <p:nvGraphicFramePr>
                <p:cNvPr id="23" name="Object 27">
                  <a:extLst>
                    <a:ext uri="{FF2B5EF4-FFF2-40B4-BE49-F238E27FC236}">
                      <a16:creationId xmlns:a16="http://schemas.microsoft.com/office/drawing/2014/main" id="{9DD9ED19-3D27-7F43-97CB-C40595BBA44B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917640303"/>
                    </p:ext>
                  </p:extLst>
                </p:nvPr>
              </p:nvGraphicFramePr>
              <p:xfrm>
                <a:off x="2149742" y="5085781"/>
                <a:ext cx="250825" cy="2730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2955" name="Equation" r:id="rId22" imgW="164880" imgH="177480" progId="Equation.DSMT4">
                        <p:embed/>
                      </p:oleObj>
                    </mc:Choice>
                    <mc:Fallback>
                      <p:oleObj name="Equation" r:id="rId22" imgW="164880" imgH="177480" progId="Equation.DSMT4">
                        <p:embed/>
                        <p:pic>
                          <p:nvPicPr>
                            <p:cNvPr id="21" name="Object 27">
                              <a:extLst>
                                <a:ext uri="{FF2B5EF4-FFF2-40B4-BE49-F238E27FC236}">
                                  <a16:creationId xmlns:a16="http://schemas.microsoft.com/office/drawing/2014/main" id="{8D6CFFC1-B5F0-2E44-A0C6-91D92286E4C3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23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149742" y="5085781"/>
                              <a:ext cx="250825" cy="27305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4" name="Object 28">
                  <a:extLst>
                    <a:ext uri="{FF2B5EF4-FFF2-40B4-BE49-F238E27FC236}">
                      <a16:creationId xmlns:a16="http://schemas.microsoft.com/office/drawing/2014/main" id="{FE456498-FD9C-DF4D-A3BE-F6397767F30C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369783176"/>
                    </p:ext>
                  </p:extLst>
                </p:nvPr>
              </p:nvGraphicFramePr>
              <p:xfrm>
                <a:off x="300744" y="5111266"/>
                <a:ext cx="252000" cy="252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2956" name="Equation" r:id="rId24" imgW="165100" imgH="165100" progId="Equation.DSMT4">
                        <p:embed/>
                      </p:oleObj>
                    </mc:Choice>
                    <mc:Fallback>
                      <p:oleObj name="Equation" r:id="rId24" imgW="165100" imgH="165100" progId="Equation.DSMT4">
                        <p:embed/>
                        <p:pic>
                          <p:nvPicPr>
                            <p:cNvPr id="22" name="Object 28">
                              <a:extLst>
                                <a:ext uri="{FF2B5EF4-FFF2-40B4-BE49-F238E27FC236}">
                                  <a16:creationId xmlns:a16="http://schemas.microsoft.com/office/drawing/2014/main" id="{F2887269-F0EE-034B-86BF-5A1AAC83F63C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25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00744" y="5111266"/>
                              <a:ext cx="252000" cy="2520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5" name="TextBox 29">
                  <a:extLst>
                    <a:ext uri="{FF2B5EF4-FFF2-40B4-BE49-F238E27FC236}">
                      <a16:creationId xmlns:a16="http://schemas.microsoft.com/office/drawing/2014/main" id="{906EC67D-D9F7-B342-95E8-2BF5AF3062AA}"/>
                    </a:ext>
                  </a:extLst>
                </p:cNvPr>
                <p:cNvSpPr txBox="1"/>
                <p:nvPr/>
              </p:nvSpPr>
              <p:spPr>
                <a:xfrm>
                  <a:off x="2494736" y="5012228"/>
                  <a:ext cx="159530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image currents</a:t>
                  </a:r>
                </a:p>
              </p:txBody>
            </p:sp>
            <p:cxnSp>
              <p:nvCxnSpPr>
                <p:cNvPr id="26" name="Straight Arrow Connector 30">
                  <a:extLst>
                    <a:ext uri="{FF2B5EF4-FFF2-40B4-BE49-F238E27FC236}">
                      <a16:creationId xmlns:a16="http://schemas.microsoft.com/office/drawing/2014/main" id="{99C58FFA-C5BE-B341-A4BD-E7833DBBF36E}"/>
                    </a:ext>
                  </a:extLst>
                </p:cNvPr>
                <p:cNvCxnSpPr/>
                <p:nvPr/>
              </p:nvCxnSpPr>
              <p:spPr>
                <a:xfrm flipV="1">
                  <a:off x="1320137" y="4584558"/>
                  <a:ext cx="0" cy="34486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31">
                  <a:extLst>
                    <a:ext uri="{FF2B5EF4-FFF2-40B4-BE49-F238E27FC236}">
                      <a16:creationId xmlns:a16="http://schemas.microsoft.com/office/drawing/2014/main" id="{BA5D58B5-F1A1-874B-8261-C468EDF41578}"/>
                    </a:ext>
                  </a:extLst>
                </p:cNvPr>
                <p:cNvSpPr txBox="1"/>
                <p:nvPr/>
              </p:nvSpPr>
              <p:spPr>
                <a:xfrm>
                  <a:off x="982728" y="4597953"/>
                  <a:ext cx="38985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B</a:t>
                  </a:r>
                  <a:r>
                    <a:rPr lang="en-US" baseline="-25000" dirty="0"/>
                    <a:t>y</a:t>
                  </a:r>
                  <a:endParaRPr lang="en-US" dirty="0"/>
                </a:p>
              </p:txBody>
            </p:sp>
          </p:grpSp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64CBBB8-823A-4945-A523-2AED73AAB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342617" y="4566694"/>
              <a:ext cx="3672000" cy="432000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5471FAE0-4779-4242-8296-74E3C421C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2387625" y="5483966"/>
              <a:ext cx="1701818" cy="468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AEDCD20-B6D3-994B-B97D-BD150F1F7665}"/>
                </a:ext>
              </a:extLst>
            </p:cNvPr>
            <p:cNvSpPr txBox="1"/>
            <p:nvPr/>
          </p:nvSpPr>
          <p:spPr>
            <a:xfrm>
              <a:off x="197438" y="5394800"/>
              <a:ext cx="219803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err="1"/>
                <a:t>Deflecting</a:t>
              </a:r>
              <a:r>
                <a:rPr lang="de-DE" b="1" dirty="0"/>
                <a:t> </a:t>
              </a:r>
              <a:r>
                <a:rPr lang="de-DE" b="1" dirty="0" err="1"/>
                <a:t>dipolar</a:t>
              </a:r>
              <a:r>
                <a:rPr lang="de-DE" b="1" dirty="0"/>
                <a:t> </a:t>
              </a:r>
            </a:p>
            <a:p>
              <a:r>
                <a:rPr lang="de-DE" b="1" dirty="0" err="1"/>
                <a:t>force</a:t>
              </a:r>
              <a:r>
                <a:rPr lang="de-DE" b="1" dirty="0"/>
                <a:t>:</a:t>
              </a:r>
            </a:p>
          </p:txBody>
        </p:sp>
      </p:grpSp>
      <p:cxnSp>
        <p:nvCxnSpPr>
          <p:cNvPr id="46" name="Straight Arrow Connector 32">
            <a:extLst>
              <a:ext uri="{FF2B5EF4-FFF2-40B4-BE49-F238E27FC236}">
                <a16:creationId xmlns:a16="http://schemas.microsoft.com/office/drawing/2014/main" id="{05740554-E3AF-4949-91AD-BBDD6FEF3FDA}"/>
              </a:ext>
            </a:extLst>
          </p:cNvPr>
          <p:cNvCxnSpPr>
            <a:cxnSpLocks/>
          </p:cNvCxnSpPr>
          <p:nvPr/>
        </p:nvCxnSpPr>
        <p:spPr>
          <a:xfrm flipH="1" flipV="1">
            <a:off x="6264428" y="1869769"/>
            <a:ext cx="819859" cy="1406"/>
          </a:xfrm>
          <a:prstGeom prst="straightConnector1">
            <a:avLst/>
          </a:prstGeom>
          <a:ln>
            <a:solidFill>
              <a:srgbClr val="0070C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0045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283A8-3A19-AB46-9F92-C2DC0571C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786" y="501528"/>
            <a:ext cx="6642117" cy="838200"/>
          </a:xfrm>
        </p:spPr>
        <p:txBody>
          <a:bodyPr/>
          <a:lstStyle/>
          <a:p>
            <a:r>
              <a:rPr lang="de-DE" dirty="0"/>
              <a:t>Longitudinal </a:t>
            </a:r>
            <a:r>
              <a:rPr lang="de-DE" dirty="0" err="1"/>
              <a:t>impedance</a:t>
            </a:r>
            <a:r>
              <a:rPr lang="de-DE" dirty="0"/>
              <a:t>: </a:t>
            </a:r>
            <a:r>
              <a:rPr lang="de-DE" dirty="0" err="1"/>
              <a:t>Heat</a:t>
            </a:r>
            <a:r>
              <a:rPr lang="de-DE" dirty="0"/>
              <a:t> </a:t>
            </a:r>
            <a:r>
              <a:rPr lang="de-DE" dirty="0" err="1"/>
              <a:t>load</a:t>
            </a:r>
            <a:endParaRPr lang="de-DE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E4BA084-1063-5F45-81A8-034AD8D1533C}"/>
              </a:ext>
            </a:extLst>
          </p:cNvPr>
          <p:cNvGrpSpPr>
            <a:grpSpLocks noChangeAspect="1"/>
          </p:cNvGrpSpPr>
          <p:nvPr/>
        </p:nvGrpSpPr>
        <p:grpSpPr>
          <a:xfrm>
            <a:off x="4427984" y="1556792"/>
            <a:ext cx="4512704" cy="1692264"/>
            <a:chOff x="1367644" y="2060848"/>
            <a:chExt cx="6336704" cy="2376264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E175B8A-958C-1345-BBDB-99946FCEA9CA}"/>
                </a:ext>
              </a:extLst>
            </p:cNvPr>
            <p:cNvSpPr/>
            <p:nvPr/>
          </p:nvSpPr>
          <p:spPr>
            <a:xfrm>
              <a:off x="3131840" y="2852936"/>
              <a:ext cx="2664296" cy="648072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228864F-57B6-BB47-B14A-D50FDBDC7DFB}"/>
                </a:ext>
              </a:extLst>
            </p:cNvPr>
            <p:cNvCxnSpPr/>
            <p:nvPr/>
          </p:nvCxnSpPr>
          <p:spPr>
            <a:xfrm>
              <a:off x="1547664" y="2060848"/>
              <a:ext cx="5976664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CFA5739-1423-E645-B609-661A3073E576}"/>
                </a:ext>
              </a:extLst>
            </p:cNvPr>
            <p:cNvCxnSpPr/>
            <p:nvPr/>
          </p:nvCxnSpPr>
          <p:spPr>
            <a:xfrm>
              <a:off x="1547664" y="4437112"/>
              <a:ext cx="5976664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6503808-A495-A84A-9412-19545B3C928C}"/>
                </a:ext>
              </a:extLst>
            </p:cNvPr>
            <p:cNvSpPr/>
            <p:nvPr/>
          </p:nvSpPr>
          <p:spPr>
            <a:xfrm>
              <a:off x="1367644" y="2060848"/>
              <a:ext cx="360040" cy="237626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64270DD-26D0-504A-81BC-129CC4B48EEB}"/>
                </a:ext>
              </a:extLst>
            </p:cNvPr>
            <p:cNvSpPr/>
            <p:nvPr/>
          </p:nvSpPr>
          <p:spPr>
            <a:xfrm>
              <a:off x="7344308" y="2060848"/>
              <a:ext cx="360040" cy="237626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812D96EA-C0BA-D847-B57C-73455BA969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14724"/>
              </p:ext>
            </p:extLst>
          </p:nvPr>
        </p:nvGraphicFramePr>
        <p:xfrm>
          <a:off x="6043764" y="2222675"/>
          <a:ext cx="1206000" cy="28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55" name="Equation" r:id="rId3" imgW="850900" imgH="203200" progId="Equation.DSMT4">
                  <p:embed/>
                </p:oleObj>
              </mc:Choice>
              <mc:Fallback>
                <p:oleObj name="Equation" r:id="rId3" imgW="850900" imgH="2032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09364429-30D9-D04D-80DC-3CDD5B3136A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3764" y="2222675"/>
                        <a:ext cx="1206000" cy="28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A95D7A5-2D15-0442-83CA-D6E3DFC5C9F5}"/>
              </a:ext>
            </a:extLst>
          </p:cNvPr>
          <p:cNvCxnSpPr>
            <a:stCxn id="13" idx="2"/>
          </p:cNvCxnSpPr>
          <p:nvPr/>
        </p:nvCxnSpPr>
        <p:spPr>
          <a:xfrm flipH="1">
            <a:off x="5251676" y="2351644"/>
            <a:ext cx="432686" cy="16888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71773A7-3B08-3F48-B1F9-D0FE7F57E273}"/>
              </a:ext>
            </a:extLst>
          </p:cNvPr>
          <p:cNvSpPr txBox="1"/>
          <p:nvPr/>
        </p:nvSpPr>
        <p:spPr>
          <a:xfrm>
            <a:off x="4684388" y="2896170"/>
            <a:ext cx="1067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beam pipe  </a:t>
            </a:r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899EB0BA-F75F-A444-91C4-BABA29129A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4859436"/>
              </p:ext>
            </p:extLst>
          </p:nvPr>
        </p:nvGraphicFramePr>
        <p:xfrm>
          <a:off x="535082" y="2554649"/>
          <a:ext cx="2370137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56" name="Equation" r:id="rId5" imgW="1765300" imgH="482600" progId="Equation.DSMT4">
                  <p:embed/>
                </p:oleObj>
              </mc:Choice>
              <mc:Fallback>
                <p:oleObj name="Equation" r:id="rId5" imgW="1765300" imgH="4826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F4C5E4D7-E4C8-094D-A6FE-ACC9FF5336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5082" y="2554649"/>
                        <a:ext cx="2370137" cy="64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0A73C494-1AFF-5048-ACDF-E8D00CB5FB07}"/>
              </a:ext>
            </a:extLst>
          </p:cNvPr>
          <p:cNvSpPr txBox="1"/>
          <p:nvPr/>
        </p:nvSpPr>
        <p:spPr>
          <a:xfrm>
            <a:off x="114861" y="3542298"/>
            <a:ext cx="3967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impedance  (see e.g. A. Chao):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8015E6A-714C-AC43-9609-0E33FB0FFA87}"/>
              </a:ext>
            </a:extLst>
          </p:cNvPr>
          <p:cNvSpPr/>
          <p:nvPr/>
        </p:nvSpPr>
        <p:spPr>
          <a:xfrm>
            <a:off x="6505380" y="1556792"/>
            <a:ext cx="1728192" cy="297689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382288A-BFD0-EE4B-B046-A005EFEF8D16}"/>
              </a:ext>
            </a:extLst>
          </p:cNvPr>
          <p:cNvSpPr/>
          <p:nvPr/>
        </p:nvSpPr>
        <p:spPr>
          <a:xfrm>
            <a:off x="6469207" y="2951517"/>
            <a:ext cx="1728192" cy="297689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Bad conductor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D41EBD0-BA5D-3744-B629-AE0EE755DE24}"/>
              </a:ext>
            </a:extLst>
          </p:cNvPr>
          <p:cNvSpPr txBox="1"/>
          <p:nvPr/>
        </p:nvSpPr>
        <p:spPr>
          <a:xfrm>
            <a:off x="104323" y="4139930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Example: </a:t>
            </a:r>
            <a:r>
              <a:rPr lang="en-US" dirty="0"/>
              <a:t>resistive wall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E31D665-62BF-9F4C-A61A-D3A9D646E401}"/>
              </a:ext>
            </a:extLst>
          </p:cNvPr>
          <p:cNvCxnSpPr/>
          <p:nvPr/>
        </p:nvCxnSpPr>
        <p:spPr>
          <a:xfrm>
            <a:off x="6860695" y="2989230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0B62790-8539-484A-B4B7-7D8B2A221364}"/>
              </a:ext>
            </a:extLst>
          </p:cNvPr>
          <p:cNvCxnSpPr/>
          <p:nvPr/>
        </p:nvCxnSpPr>
        <p:spPr>
          <a:xfrm>
            <a:off x="6855856" y="1799288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E673509-8C5D-9D40-B814-20DB6CC5C010}"/>
              </a:ext>
            </a:extLst>
          </p:cNvPr>
          <p:cNvSpPr txBox="1"/>
          <p:nvPr/>
        </p:nvSpPr>
        <p:spPr>
          <a:xfrm>
            <a:off x="3678" y="1478829"/>
            <a:ext cx="3839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 loss of a bunch (per length):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FF20657-241C-1F4B-9D68-02585C7D6E31}"/>
              </a:ext>
            </a:extLst>
          </p:cNvPr>
          <p:cNvGrpSpPr/>
          <p:nvPr/>
        </p:nvGrpSpPr>
        <p:grpSpPr>
          <a:xfrm>
            <a:off x="3554328" y="4076090"/>
            <a:ext cx="6858935" cy="2253714"/>
            <a:chOff x="3514136" y="3694066"/>
            <a:chExt cx="6858935" cy="2253714"/>
          </a:xfrm>
        </p:grpSpPr>
        <p:pic>
          <p:nvPicPr>
            <p:cNvPr id="31" name="Picture 30" descr="Ohne Titel.jpg">
              <a:extLst>
                <a:ext uri="{FF2B5EF4-FFF2-40B4-BE49-F238E27FC236}">
                  <a16:creationId xmlns:a16="http://schemas.microsoft.com/office/drawing/2014/main" id="{F1A1CA6D-14D2-3F43-83AD-1A49E687DE3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4136" y="4253002"/>
              <a:ext cx="5524539" cy="1694778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4973E26-BFBE-E749-BA6E-07771E2D21A8}"/>
                </a:ext>
              </a:extLst>
            </p:cNvPr>
            <p:cNvSpPr/>
            <p:nvPr/>
          </p:nvSpPr>
          <p:spPr>
            <a:xfrm>
              <a:off x="3533133" y="3694066"/>
              <a:ext cx="683993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ym typeface="Wingdings" pitchFamily="2" charset="2"/>
                </a:rPr>
                <a:t>Temperature in LHC injection kicker (ferrite loaded). One </a:t>
              </a:r>
            </a:p>
            <a:p>
              <a:r>
                <a:rPr lang="en-US" sz="1600" dirty="0">
                  <a:sym typeface="Wingdings" pitchFamily="2" charset="2"/>
                </a:rPr>
                <a:t>needs to wait until it cools down to reinject (B. </a:t>
              </a:r>
              <a:r>
                <a:rPr lang="en-US" sz="1600" dirty="0" err="1">
                  <a:sym typeface="Wingdings" pitchFamily="2" charset="2"/>
                </a:rPr>
                <a:t>Salvant</a:t>
              </a:r>
              <a:r>
                <a:rPr lang="en-US" sz="1600" dirty="0">
                  <a:sym typeface="Wingdings" pitchFamily="2" charset="2"/>
                </a:rPr>
                <a:t>, 2012) </a:t>
              </a:r>
              <a:endParaRPr lang="en-GB" dirty="0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5BFF9F4-9220-D143-B08F-FE3968617E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8991" y="1965977"/>
            <a:ext cx="2404174" cy="432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FB69FD-12B0-AC43-AF3A-93F2F23C4E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07659" y="3466609"/>
            <a:ext cx="3289300" cy="482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B0610E7-D5DA-A244-88D7-F3F334B228B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459" y="4607083"/>
            <a:ext cx="1880780" cy="612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9B4998-E6E5-1F4F-9541-5646F8DB861D}"/>
              </a:ext>
            </a:extLst>
          </p:cNvPr>
          <p:cNvSpPr txBox="1"/>
          <p:nvPr/>
        </p:nvSpPr>
        <p:spPr>
          <a:xfrm>
            <a:off x="2946751" y="2518946"/>
            <a:ext cx="1056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(</a:t>
            </a:r>
            <a:r>
              <a:rPr lang="de-DE" dirty="0" err="1"/>
              <a:t>line</a:t>
            </a:r>
            <a:r>
              <a:rPr lang="de-DE" dirty="0"/>
              <a:t> </a:t>
            </a:r>
          </a:p>
          <a:p>
            <a:r>
              <a:rPr lang="de-DE" dirty="0"/>
              <a:t> </a:t>
            </a:r>
            <a:r>
              <a:rPr lang="de-DE" dirty="0" err="1"/>
              <a:t>density</a:t>
            </a:r>
            <a:r>
              <a:rPr lang="de-DE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1D6BF69-845C-244B-8DEF-40F890608DE3}"/>
                  </a:ext>
                </a:extLst>
              </p:cNvPr>
              <p:cNvSpPr txBox="1"/>
              <p:nvPr/>
            </p:nvSpPr>
            <p:spPr>
              <a:xfrm>
                <a:off x="587833" y="5974347"/>
                <a:ext cx="172136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𝑏𝑏</m:t>
                        </m:r>
                      </m:sub>
                    </m:sSub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:  </m:t>
                    </m:r>
                  </m:oMath>
                </a14:m>
                <a:r>
                  <a:rPr lang="de-DE" sz="1600" dirty="0"/>
                  <a:t>bunch </a:t>
                </a:r>
                <a:r>
                  <a:rPr lang="de-DE" sz="1600" dirty="0" err="1"/>
                  <a:t>spacing</a:t>
                </a:r>
                <a:endParaRPr lang="de-DE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1D6BF69-845C-244B-8DEF-40F890608D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833" y="5974347"/>
                <a:ext cx="1721369" cy="246221"/>
              </a:xfrm>
              <a:prstGeom prst="rect">
                <a:avLst/>
              </a:prstGeom>
              <a:blipFill>
                <a:blip r:embed="rId11"/>
                <a:stretch>
                  <a:fillRect l="-3650" t="-19048" r="-5839" b="-4761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CE135B1E-4195-674A-8BD7-FFE09CCBCBAC}"/>
              </a:ext>
            </a:extLst>
          </p:cNvPr>
          <p:cNvSpPr txBox="1"/>
          <p:nvPr/>
        </p:nvSpPr>
        <p:spPr>
          <a:xfrm>
            <a:off x="-12690" y="541137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Heat load: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CAFCD48-255F-8544-9D47-6A4432495FC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68375" y="5371767"/>
            <a:ext cx="2067000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90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40A48-F78C-4341-8BE6-EAFEC35E3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793" y="544727"/>
            <a:ext cx="7344336" cy="875605"/>
          </a:xfrm>
        </p:spPr>
        <p:txBody>
          <a:bodyPr/>
          <a:lstStyle/>
          <a:p>
            <a:r>
              <a:rPr lang="de-DE" dirty="0"/>
              <a:t>Transverse </a:t>
            </a:r>
            <a:r>
              <a:rPr lang="de-DE" dirty="0" err="1"/>
              <a:t>impedances</a:t>
            </a:r>
            <a:r>
              <a:rPr lang="de-DE" dirty="0"/>
              <a:t>: </a:t>
            </a:r>
            <a:br>
              <a:rPr lang="de-DE" dirty="0"/>
            </a:br>
            <a:r>
              <a:rPr lang="de-DE" dirty="0"/>
              <a:t>LHC </a:t>
            </a:r>
            <a:r>
              <a:rPr lang="de-DE" dirty="0" err="1"/>
              <a:t>and</a:t>
            </a:r>
            <a:r>
              <a:rPr lang="de-DE" dirty="0"/>
              <a:t> FCC-</a:t>
            </a:r>
            <a:r>
              <a:rPr lang="de-DE" dirty="0" err="1"/>
              <a:t>hh</a:t>
            </a:r>
            <a:r>
              <a:rPr lang="de-DE" dirty="0"/>
              <a:t> beam </a:t>
            </a:r>
            <a:r>
              <a:rPr lang="de-DE" dirty="0" err="1"/>
              <a:t>pipes</a:t>
            </a:r>
            <a:endParaRPr lang="de-DE" dirty="0"/>
          </a:p>
        </p:txBody>
      </p:sp>
      <p:pic>
        <p:nvPicPr>
          <p:cNvPr id="3" name="Bild 6">
            <a:extLst>
              <a:ext uri="{FF2B5EF4-FFF2-40B4-BE49-F238E27FC236}">
                <a16:creationId xmlns:a16="http://schemas.microsoft.com/office/drawing/2014/main" id="{5A616127-35A9-F947-A4F7-563BEAB90D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7" y="1835532"/>
            <a:ext cx="4800000" cy="3600000"/>
          </a:xfrm>
          <a:prstGeom prst="rect">
            <a:avLst/>
          </a:prstGeom>
        </p:spPr>
      </p:pic>
      <p:sp>
        <p:nvSpPr>
          <p:cNvPr id="8" name="Textfeld 8">
            <a:extLst>
              <a:ext uri="{FF2B5EF4-FFF2-40B4-BE49-F238E27FC236}">
                <a16:creationId xmlns:a16="http://schemas.microsoft.com/office/drawing/2014/main" id="{E51A6E89-5997-2442-AB24-922F8D855FEE}"/>
              </a:ext>
            </a:extLst>
          </p:cNvPr>
          <p:cNvSpPr txBox="1"/>
          <p:nvPr/>
        </p:nvSpPr>
        <p:spPr>
          <a:xfrm>
            <a:off x="3485861" y="3666416"/>
            <a:ext cx="8531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b=0.014 m</a:t>
            </a:r>
          </a:p>
        </p:txBody>
      </p:sp>
      <p:sp>
        <p:nvSpPr>
          <p:cNvPr id="9" name="Textfeld 9">
            <a:extLst>
              <a:ext uri="{FF2B5EF4-FFF2-40B4-BE49-F238E27FC236}">
                <a16:creationId xmlns:a16="http://schemas.microsoft.com/office/drawing/2014/main" id="{A6393F97-84C5-114D-8A53-370BEC9D9E58}"/>
              </a:ext>
            </a:extLst>
          </p:cNvPr>
          <p:cNvSpPr txBox="1"/>
          <p:nvPr/>
        </p:nvSpPr>
        <p:spPr>
          <a:xfrm>
            <a:off x="1127493" y="3198079"/>
            <a:ext cx="7745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b=0.02 m</a:t>
            </a:r>
          </a:p>
        </p:txBody>
      </p:sp>
      <p:graphicFrame>
        <p:nvGraphicFramePr>
          <p:cNvPr id="10" name="Objekt 10">
            <a:extLst>
              <a:ext uri="{FF2B5EF4-FFF2-40B4-BE49-F238E27FC236}">
                <a16:creationId xmlns:a16="http://schemas.microsoft.com/office/drawing/2014/main" id="{C29BB734-FB1F-1A48-BB81-B3615D44C8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8005987"/>
              </p:ext>
            </p:extLst>
          </p:nvPr>
        </p:nvGraphicFramePr>
        <p:xfrm>
          <a:off x="2209406" y="5486810"/>
          <a:ext cx="205105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5" name="Equation" r:id="rId4" imgW="1536480" imgH="431640" progId="Equation.DSMT4">
                  <p:embed/>
                </p:oleObj>
              </mc:Choice>
              <mc:Fallback>
                <p:oleObj name="Equation" r:id="rId4" imgW="1536480" imgH="431640" progId="Equation.DSMT4">
                  <p:embed/>
                  <p:pic>
                    <p:nvPicPr>
                      <p:cNvPr id="11" name="Objekt 10">
                        <a:extLst>
                          <a:ext uri="{FF2B5EF4-FFF2-40B4-BE49-F238E27FC236}">
                            <a16:creationId xmlns:a16="http://schemas.microsoft.com/office/drawing/2014/main" id="{8ECF97EF-7917-436A-ACA3-787F121E02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9406" y="5486810"/>
                        <a:ext cx="2051050" cy="576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feld 11">
            <a:extLst>
              <a:ext uri="{FF2B5EF4-FFF2-40B4-BE49-F238E27FC236}">
                <a16:creationId xmlns:a16="http://schemas.microsoft.com/office/drawing/2014/main" id="{EA8480DC-73C3-7A4C-9B63-B0608DCA883E}"/>
              </a:ext>
            </a:extLst>
          </p:cNvPr>
          <p:cNvSpPr txBox="1"/>
          <p:nvPr/>
        </p:nvSpPr>
        <p:spPr>
          <a:xfrm>
            <a:off x="1416531" y="5992240"/>
            <a:ext cx="31470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(</a:t>
            </a:r>
            <a:r>
              <a:rPr lang="de-DE" sz="1600" dirty="0" err="1"/>
              <a:t>Thick</a:t>
            </a:r>
            <a:r>
              <a:rPr lang="de-DE" sz="1600" dirty="0"/>
              <a:t>) </a:t>
            </a:r>
            <a:r>
              <a:rPr lang="de-DE" sz="1600" dirty="0" err="1"/>
              <a:t>resistive</a:t>
            </a:r>
            <a:r>
              <a:rPr lang="de-DE" sz="1600" dirty="0"/>
              <a:t> wall </a:t>
            </a:r>
            <a:r>
              <a:rPr lang="de-DE" sz="1600" dirty="0" err="1"/>
              <a:t>impedance</a:t>
            </a:r>
            <a:r>
              <a:rPr lang="de-DE" sz="1600" dirty="0"/>
              <a:t> </a:t>
            </a:r>
          </a:p>
        </p:txBody>
      </p:sp>
      <p:sp>
        <p:nvSpPr>
          <p:cNvPr id="14" name="Textfeld 14">
            <a:extLst>
              <a:ext uri="{FF2B5EF4-FFF2-40B4-BE49-F238E27FC236}">
                <a16:creationId xmlns:a16="http://schemas.microsoft.com/office/drawing/2014/main" id="{0DA39E59-5DD0-B345-94E3-2F8722F25100}"/>
              </a:ext>
            </a:extLst>
          </p:cNvPr>
          <p:cNvSpPr txBox="1"/>
          <p:nvPr/>
        </p:nvSpPr>
        <p:spPr>
          <a:xfrm>
            <a:off x="6828490" y="18355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FCC</a:t>
            </a:r>
          </a:p>
        </p:txBody>
      </p:sp>
      <p:sp>
        <p:nvSpPr>
          <p:cNvPr id="15" name="Textfeld 15">
            <a:extLst>
              <a:ext uri="{FF2B5EF4-FFF2-40B4-BE49-F238E27FC236}">
                <a16:creationId xmlns:a16="http://schemas.microsoft.com/office/drawing/2014/main" id="{29A3C41D-8DC6-9040-81D9-8846DE354E99}"/>
              </a:ext>
            </a:extLst>
          </p:cNvPr>
          <p:cNvSpPr txBox="1"/>
          <p:nvPr/>
        </p:nvSpPr>
        <p:spPr>
          <a:xfrm>
            <a:off x="5517448" y="182235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LHC</a:t>
            </a:r>
          </a:p>
        </p:txBody>
      </p:sp>
      <p:sp>
        <p:nvSpPr>
          <p:cNvPr id="16" name="Textfeld 2">
            <a:extLst>
              <a:ext uri="{FF2B5EF4-FFF2-40B4-BE49-F238E27FC236}">
                <a16:creationId xmlns:a16="http://schemas.microsoft.com/office/drawing/2014/main" id="{C69F323D-62F5-934B-BAEF-0D469B5C34E9}"/>
              </a:ext>
            </a:extLst>
          </p:cNvPr>
          <p:cNvSpPr txBox="1"/>
          <p:nvPr/>
        </p:nvSpPr>
        <p:spPr>
          <a:xfrm>
            <a:off x="2577449" y="4481204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few kHz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0F97627-6E04-0347-ACA7-B917D422AA82}"/>
              </a:ext>
            </a:extLst>
          </p:cNvPr>
          <p:cNvSpPr txBox="1"/>
          <p:nvPr/>
        </p:nvSpPr>
        <p:spPr>
          <a:xfrm>
            <a:off x="1627195" y="4478525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kHz</a:t>
            </a:r>
          </a:p>
        </p:txBody>
      </p:sp>
      <p:pic>
        <p:nvPicPr>
          <p:cNvPr id="20" name="Grafik 4">
            <a:extLst>
              <a:ext uri="{FF2B5EF4-FFF2-40B4-BE49-F238E27FC236}">
                <a16:creationId xmlns:a16="http://schemas.microsoft.com/office/drawing/2014/main" id="{2A484994-3413-2E41-866F-E298E5C8B0F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156" y="2204864"/>
            <a:ext cx="3824962" cy="26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Bild 7">
            <a:extLst>
              <a:ext uri="{FF2B5EF4-FFF2-40B4-BE49-F238E27FC236}">
                <a16:creationId xmlns:a16="http://schemas.microsoft.com/office/drawing/2014/main" id="{F94A26B3-AA9A-4F46-8524-C396B18D5F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>
          <a:xfrm>
            <a:off x="7890965" y="1664001"/>
            <a:ext cx="1231348" cy="1188000"/>
          </a:xfrm>
          <a:prstGeom prst="rect">
            <a:avLst/>
          </a:prstGeom>
          <a:ln>
            <a:noFill/>
          </a:ln>
        </p:spPr>
      </p:pic>
      <p:cxnSp>
        <p:nvCxnSpPr>
          <p:cNvPr id="5" name="Gerade Verbindung 4">
            <a:extLst>
              <a:ext uri="{FF2B5EF4-FFF2-40B4-BE49-F238E27FC236}">
                <a16:creationId xmlns:a16="http://schemas.microsoft.com/office/drawing/2014/main" id="{B04DAC47-5C1E-9D49-B8A9-8B7C11E6142C}"/>
              </a:ext>
            </a:extLst>
          </p:cNvPr>
          <p:cNvCxnSpPr>
            <a:cxnSpLocks/>
          </p:cNvCxnSpPr>
          <p:nvPr/>
        </p:nvCxnSpPr>
        <p:spPr>
          <a:xfrm>
            <a:off x="1416531" y="5774941"/>
            <a:ext cx="740079" cy="0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07E1C47-52E8-784C-BAD0-E84D1333FE15}"/>
              </a:ext>
            </a:extLst>
          </p:cNvPr>
          <p:cNvSpPr txBox="1"/>
          <p:nvPr/>
        </p:nvSpPr>
        <p:spPr>
          <a:xfrm>
            <a:off x="66067" y="1489721"/>
            <a:ext cx="7381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Obtained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an </a:t>
            </a:r>
            <a:r>
              <a:rPr lang="de-DE" sz="1600" dirty="0" err="1"/>
              <a:t>impedance</a:t>
            </a:r>
            <a:r>
              <a:rPr lang="de-DE" sz="1600" dirty="0"/>
              <a:t> </a:t>
            </a:r>
            <a:r>
              <a:rPr lang="de-DE" sz="1600" dirty="0" err="1"/>
              <a:t>solver</a:t>
            </a:r>
            <a:r>
              <a:rPr lang="de-DE" sz="1600" dirty="0"/>
              <a:t> in </a:t>
            </a:r>
            <a:r>
              <a:rPr lang="de-DE" sz="1600" dirty="0" err="1"/>
              <a:t>the</a:t>
            </a:r>
            <a:r>
              <a:rPr lang="de-DE" sz="1600" dirty="0"/>
              <a:t> FD (U. </a:t>
            </a:r>
            <a:r>
              <a:rPr lang="de-DE" sz="1600" dirty="0" err="1"/>
              <a:t>Niedermayer</a:t>
            </a:r>
            <a:r>
              <a:rPr lang="de-DE" sz="1600" dirty="0"/>
              <a:t>, D. </a:t>
            </a:r>
            <a:r>
              <a:rPr lang="de-DE" sz="1600" dirty="0" err="1"/>
              <a:t>Astapovych</a:t>
            </a:r>
            <a:r>
              <a:rPr lang="de-DE" sz="1600" dirty="0"/>
              <a:t>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96BC7B6-446F-D249-8A03-0524DDC7087C}"/>
                  </a:ext>
                </a:extLst>
              </p:cNvPr>
              <p:cNvSpPr txBox="1"/>
              <p:nvPr/>
            </p:nvSpPr>
            <p:spPr>
              <a:xfrm>
                <a:off x="1560462" y="4152080"/>
                <a:ext cx="532710" cy="2955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𝐹𝐶𝐶</m:t>
                          </m:r>
                        </m:sup>
                      </m:sSub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96BC7B6-446F-D249-8A03-0524DDC708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0462" y="4152080"/>
                <a:ext cx="532710" cy="295530"/>
              </a:xfrm>
              <a:prstGeom prst="rect">
                <a:avLst/>
              </a:prstGeom>
              <a:blipFill>
                <a:blip r:embed="rId8"/>
                <a:stretch>
                  <a:fillRect l="-13953" b="-291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6094924-9174-2D4B-AE4D-C71BD0CB1AD7}"/>
                  </a:ext>
                </a:extLst>
              </p:cNvPr>
              <p:cNvSpPr txBox="1"/>
              <p:nvPr/>
            </p:nvSpPr>
            <p:spPr>
              <a:xfrm>
                <a:off x="2570922" y="4167599"/>
                <a:ext cx="542328" cy="2955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𝐿𝐻𝐶</m:t>
                          </m:r>
                        </m:sup>
                      </m:sSub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6094924-9174-2D4B-AE4D-C71BD0CB1A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0922" y="4167599"/>
                <a:ext cx="542328" cy="295530"/>
              </a:xfrm>
              <a:prstGeom prst="rect">
                <a:avLst/>
              </a:prstGeom>
              <a:blipFill>
                <a:blip r:embed="rId9"/>
                <a:stretch>
                  <a:fillRect l="-11364" b="-3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EF18AB54-7343-5544-BEF9-2EF5EB8CF071}"/>
              </a:ext>
            </a:extLst>
          </p:cNvPr>
          <p:cNvSpPr txBox="1"/>
          <p:nvPr/>
        </p:nvSpPr>
        <p:spPr>
          <a:xfrm>
            <a:off x="4688527" y="4943944"/>
            <a:ext cx="31293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At </a:t>
            </a:r>
            <a:r>
              <a:rPr lang="de-DE" sz="1600" dirty="0" err="1"/>
              <a:t>sufficiently</a:t>
            </a:r>
            <a:r>
              <a:rPr lang="de-DE" sz="1600" dirty="0"/>
              <a:t> high </a:t>
            </a:r>
            <a:r>
              <a:rPr lang="de-DE" sz="1600" dirty="0" err="1"/>
              <a:t>frequencies</a:t>
            </a:r>
            <a:r>
              <a:rPr lang="de-DE" sz="1600" dirty="0"/>
              <a:t> </a:t>
            </a:r>
          </a:p>
          <a:p>
            <a:r>
              <a:rPr lang="de-DE" sz="1600" dirty="0"/>
              <a:t>(a </a:t>
            </a:r>
            <a:r>
              <a:rPr lang="de-DE" sz="1600" dirty="0" err="1"/>
              <a:t>few</a:t>
            </a:r>
            <a:r>
              <a:rPr lang="de-DE" sz="1600" dirty="0"/>
              <a:t> 100 Hz) </a:t>
            </a:r>
            <a:r>
              <a:rPr lang="de-DE" sz="1600" dirty="0" err="1"/>
              <a:t>only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vacuum</a:t>
            </a:r>
            <a:r>
              <a:rPr lang="de-DE" sz="1600" dirty="0"/>
              <a:t> </a:t>
            </a:r>
          </a:p>
          <a:p>
            <a:r>
              <a:rPr lang="de-DE" sz="1600" dirty="0" err="1"/>
              <a:t>regions</a:t>
            </a:r>
            <a:r>
              <a:rPr lang="de-DE" sz="1600" dirty="0"/>
              <a:t> </a:t>
            </a:r>
            <a:r>
              <a:rPr lang="de-DE" sz="1600" dirty="0" err="1"/>
              <a:t>have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meshed</a:t>
            </a:r>
            <a:r>
              <a:rPr lang="de-DE" sz="1600" dirty="0"/>
              <a:t>.</a:t>
            </a:r>
          </a:p>
        </p:txBody>
      </p:sp>
      <p:pic>
        <p:nvPicPr>
          <p:cNvPr id="19" name="Bild 218">
            <a:extLst>
              <a:ext uri="{FF2B5EF4-FFF2-40B4-BE49-F238E27FC236}">
                <a16:creationId xmlns:a16="http://schemas.microsoft.com/office/drawing/2014/main" id="{F7071004-89DC-7F41-95EE-818DCDFB000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/>
        </p:blipFill>
        <p:spPr>
          <a:xfrm>
            <a:off x="7653700" y="4614668"/>
            <a:ext cx="1468613" cy="1332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40889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2FD315-5A49-0B41-B560-DBD4D32EC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clouds</a:t>
            </a:r>
            <a:endParaRPr lang="de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00990C-5A90-7446-85A7-EFA633BFA4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348880"/>
            <a:ext cx="7169816" cy="204041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CC682EE-AA61-2940-924D-F3C512DCBCB4}"/>
              </a:ext>
            </a:extLst>
          </p:cNvPr>
          <p:cNvSpPr/>
          <p:nvPr/>
        </p:nvSpPr>
        <p:spPr>
          <a:xfrm>
            <a:off x="3178453" y="1563288"/>
            <a:ext cx="4743843" cy="49244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lvl="2" algn="ctr"/>
            <a:r>
              <a:rPr lang="en-US" sz="13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Secondary Electron Emission can drive an </a:t>
            </a:r>
            <a:r>
              <a:rPr lang="en-US" sz="1300" b="1" dirty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avalanche multiplication </a:t>
            </a:r>
            <a:r>
              <a:rPr lang="en-US" sz="13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effect</a:t>
            </a:r>
            <a:r>
              <a:rPr lang="en-US" sz="1300" b="1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</a:t>
            </a:r>
            <a:r>
              <a:rPr lang="en-US" sz="13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filling the beam chamber with an</a:t>
            </a:r>
            <a:r>
              <a:rPr lang="en-US" sz="1300" b="1" dirty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 electron cloud</a:t>
            </a:r>
          </a:p>
        </p:txBody>
      </p:sp>
      <p:cxnSp>
        <p:nvCxnSpPr>
          <p:cNvPr id="5" name="Connettore 2 67">
            <a:extLst>
              <a:ext uri="{FF2B5EF4-FFF2-40B4-BE49-F238E27FC236}">
                <a16:creationId xmlns:a16="http://schemas.microsoft.com/office/drawing/2014/main" id="{83611C7F-C729-0B4C-95F3-895E59F3935A}"/>
              </a:ext>
            </a:extLst>
          </p:cNvPr>
          <p:cNvCxnSpPr>
            <a:endCxn id="6" idx="0"/>
          </p:cNvCxnSpPr>
          <p:nvPr/>
        </p:nvCxnSpPr>
        <p:spPr>
          <a:xfrm flipH="1">
            <a:off x="1510068" y="3206710"/>
            <a:ext cx="22465" cy="593850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16043E64-946D-AB4E-AD1B-862A6F364868}"/>
              </a:ext>
            </a:extLst>
          </p:cNvPr>
          <p:cNvSpPr/>
          <p:nvPr/>
        </p:nvSpPr>
        <p:spPr>
          <a:xfrm>
            <a:off x="956615" y="3800560"/>
            <a:ext cx="1106906" cy="2923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lvl="2"/>
            <a:r>
              <a:rPr lang="en-US" sz="13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Proton bunch</a:t>
            </a:r>
          </a:p>
        </p:txBody>
      </p:sp>
      <p:cxnSp>
        <p:nvCxnSpPr>
          <p:cNvPr id="7" name="Connettore 2 67">
            <a:extLst>
              <a:ext uri="{FF2B5EF4-FFF2-40B4-BE49-F238E27FC236}">
                <a16:creationId xmlns:a16="http://schemas.microsoft.com/office/drawing/2014/main" id="{6DDBAE5B-407D-3E42-A2F4-86AA8AFB60BE}"/>
              </a:ext>
            </a:extLst>
          </p:cNvPr>
          <p:cNvCxnSpPr>
            <a:endCxn id="8" idx="2"/>
          </p:cNvCxnSpPr>
          <p:nvPr/>
        </p:nvCxnSpPr>
        <p:spPr>
          <a:xfrm flipV="1">
            <a:off x="1601113" y="2055731"/>
            <a:ext cx="195107" cy="403987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F33F826D-4164-B349-95AA-72C70375CAF9}"/>
              </a:ext>
            </a:extLst>
          </p:cNvPr>
          <p:cNvSpPr/>
          <p:nvPr/>
        </p:nvSpPr>
        <p:spPr>
          <a:xfrm>
            <a:off x="946064" y="1563288"/>
            <a:ext cx="1700312" cy="49244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lvl="2" algn="ctr"/>
            <a:r>
              <a:rPr lang="en-US" sz="13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e</a:t>
            </a:r>
            <a:r>
              <a:rPr lang="en-US" sz="1300" baseline="300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-</a:t>
            </a:r>
            <a:r>
              <a:rPr lang="en-US" sz="13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is emitted (photoelectric effect) </a:t>
            </a:r>
            <a:endParaRPr lang="en-US" sz="1300" baseline="30000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cxnSp>
        <p:nvCxnSpPr>
          <p:cNvPr id="9" name="Connettore 2 67">
            <a:extLst>
              <a:ext uri="{FF2B5EF4-FFF2-40B4-BE49-F238E27FC236}">
                <a16:creationId xmlns:a16="http://schemas.microsoft.com/office/drawing/2014/main" id="{C23CB94E-29B4-4941-9F90-81AB109268D6}"/>
              </a:ext>
            </a:extLst>
          </p:cNvPr>
          <p:cNvCxnSpPr>
            <a:endCxn id="10" idx="1"/>
          </p:cNvCxnSpPr>
          <p:nvPr/>
        </p:nvCxnSpPr>
        <p:spPr>
          <a:xfrm>
            <a:off x="2218333" y="3714036"/>
            <a:ext cx="685800" cy="232718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26BBA9E-0500-7F40-A725-1038C2C4D8EC}"/>
              </a:ext>
            </a:extLst>
          </p:cNvPr>
          <p:cNvSpPr/>
          <p:nvPr/>
        </p:nvSpPr>
        <p:spPr>
          <a:xfrm>
            <a:off x="2904133" y="3800560"/>
            <a:ext cx="2178119" cy="2923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lvl="2" algn="ctr"/>
            <a:r>
              <a:rPr lang="en-US" sz="13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Secondary Electron Emission</a:t>
            </a:r>
          </a:p>
        </p:txBody>
      </p:sp>
      <p:cxnSp>
        <p:nvCxnSpPr>
          <p:cNvPr id="11" name="Connettore 2 67">
            <a:extLst>
              <a:ext uri="{FF2B5EF4-FFF2-40B4-BE49-F238E27FC236}">
                <a16:creationId xmlns:a16="http://schemas.microsoft.com/office/drawing/2014/main" id="{F20DE5AA-D862-FC42-B426-74DD3E0FDEA6}"/>
              </a:ext>
            </a:extLst>
          </p:cNvPr>
          <p:cNvCxnSpPr>
            <a:endCxn id="4" idx="2"/>
          </p:cNvCxnSpPr>
          <p:nvPr/>
        </p:nvCxnSpPr>
        <p:spPr>
          <a:xfrm flipH="1" flipV="1">
            <a:off x="5550375" y="2055731"/>
            <a:ext cx="988500" cy="602340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F7DA38CD-A924-EE4B-9998-A3AC4D225068}"/>
              </a:ext>
            </a:extLst>
          </p:cNvPr>
          <p:cNvSpPr/>
          <p:nvPr/>
        </p:nvSpPr>
        <p:spPr>
          <a:xfrm>
            <a:off x="284266" y="1023613"/>
            <a:ext cx="654615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75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lang="en-US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Affects mainly machines operating with 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positively charged particles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475205-247F-284B-8719-6F20BF934B7E}"/>
              </a:ext>
            </a:extLst>
          </p:cNvPr>
          <p:cNvSpPr txBox="1"/>
          <p:nvPr/>
        </p:nvSpPr>
        <p:spPr>
          <a:xfrm>
            <a:off x="7894279" y="3714036"/>
            <a:ext cx="1200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G. </a:t>
            </a:r>
            <a:r>
              <a:rPr lang="de-DE" sz="1600" dirty="0" err="1"/>
              <a:t>Iadarola</a:t>
            </a:r>
            <a:endParaRPr lang="de-DE" sz="1600" dirty="0"/>
          </a:p>
        </p:txBody>
      </p:sp>
      <p:pic>
        <p:nvPicPr>
          <p:cNvPr id="84" name="Picture 2" descr="http://cdn1.travelwireasia.com/wp-content/uploads/2013/06/Road-train-makes-dust-cloud.jpg">
            <a:extLst>
              <a:ext uri="{FF2B5EF4-FFF2-40B4-BE49-F238E27FC236}">
                <a16:creationId xmlns:a16="http://schemas.microsoft.com/office/drawing/2014/main" id="{38C14F0F-B98F-004D-AA38-F5ACC9138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56176" y="4427641"/>
            <a:ext cx="2570839" cy="1800000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Rectangle 40">
            <a:extLst>
              <a:ext uri="{FF2B5EF4-FFF2-40B4-BE49-F238E27FC236}">
                <a16:creationId xmlns:a16="http://schemas.microsoft.com/office/drawing/2014/main" id="{CC27571C-8355-8746-9389-BCCACFC38D58}"/>
              </a:ext>
            </a:extLst>
          </p:cNvPr>
          <p:cNvSpPr/>
          <p:nvPr/>
        </p:nvSpPr>
        <p:spPr>
          <a:xfrm>
            <a:off x="284266" y="4461953"/>
            <a:ext cx="61206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lang="en-US" sz="1700" b="1" dirty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Bunches at the end of the train 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interact </a:t>
            </a:r>
          </a:p>
          <a:p>
            <a:pPr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lang="en-US" sz="17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with a (‘low density’) </a:t>
            </a:r>
            <a:r>
              <a:rPr lang="en-US" sz="1700" b="1" dirty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saturated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e-cloud </a:t>
            </a:r>
          </a:p>
          <a:p>
            <a:pPr marL="446088" indent="-28575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Transverse instabilities</a:t>
            </a:r>
          </a:p>
          <a:p>
            <a:pPr marL="446088" indent="-28575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Transverse </a:t>
            </a:r>
            <a:r>
              <a:rPr lang="en-US" sz="1700" b="1" dirty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emittance blow-up</a:t>
            </a:r>
          </a:p>
          <a:p>
            <a:pPr marL="446088" indent="-285750"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Energy loss -&gt; Heat load 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on the cryogenic system </a:t>
            </a:r>
          </a:p>
        </p:txBody>
      </p:sp>
    </p:spTree>
    <p:extLst>
      <p:ext uri="{BB962C8B-B14F-4D97-AF65-F5344CB8AC3E}">
        <p14:creationId xmlns:p14="http://schemas.microsoft.com/office/powerpoint/2010/main" val="915054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loud 7">
            <a:extLst>
              <a:ext uri="{FF2B5EF4-FFF2-40B4-BE49-F238E27FC236}">
                <a16:creationId xmlns:a16="http://schemas.microsoft.com/office/drawing/2014/main" id="{0B6B3ACC-2AD2-1347-8968-AA502EBBD68D}"/>
              </a:ext>
            </a:extLst>
          </p:cNvPr>
          <p:cNvSpPr/>
          <p:nvPr/>
        </p:nvSpPr>
        <p:spPr>
          <a:xfrm>
            <a:off x="179512" y="1896087"/>
            <a:ext cx="2711377" cy="2279599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929A0B-B503-EF4E-8D19-277595EE9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Remark</a:t>
            </a:r>
            <a:r>
              <a:rPr lang="de-DE" dirty="0"/>
              <a:t>: Plasma </a:t>
            </a:r>
            <a:r>
              <a:rPr lang="de-DE" dirty="0" err="1"/>
              <a:t>densities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temperatures</a:t>
            </a:r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88D134-9604-3D47-9481-1750AE4EA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061" y="1622997"/>
            <a:ext cx="3844861" cy="46439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6E2C234-CCED-BF4A-B216-25BE66FCA977}"/>
              </a:ext>
            </a:extLst>
          </p:cNvPr>
          <p:cNvSpPr txBox="1"/>
          <p:nvPr/>
        </p:nvSpPr>
        <p:spPr>
          <a:xfrm>
            <a:off x="5181181" y="3030084"/>
            <a:ext cx="7101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lightning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351FF62-5B76-7949-A17C-BA84E71AB6D8}"/>
              </a:ext>
            </a:extLst>
          </p:cNvPr>
          <p:cNvSpPr/>
          <p:nvPr/>
        </p:nvSpPr>
        <p:spPr>
          <a:xfrm>
            <a:off x="4785137" y="4636560"/>
            <a:ext cx="79208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 err="1">
                <a:solidFill>
                  <a:srgbClr val="FF0000"/>
                </a:solidFill>
              </a:rPr>
              <a:t>Electron</a:t>
            </a:r>
            <a:r>
              <a:rPr lang="de-DE" sz="1100" b="1" dirty="0">
                <a:solidFill>
                  <a:srgbClr val="FF0000"/>
                </a:solidFill>
              </a:rPr>
              <a:t> </a:t>
            </a:r>
            <a:r>
              <a:rPr lang="de-DE" sz="1100" b="1" dirty="0" err="1">
                <a:solidFill>
                  <a:srgbClr val="FF0000"/>
                </a:solidFill>
              </a:rPr>
              <a:t>clouds</a:t>
            </a:r>
            <a:endParaRPr lang="de-DE" sz="11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CD85822F-A864-B646-B2DF-ACB627769BC7}"/>
                  </a:ext>
                </a:extLst>
              </p:cNvPr>
              <p:cNvSpPr txBox="1"/>
              <p:nvPr/>
            </p:nvSpPr>
            <p:spPr>
              <a:xfrm>
                <a:off x="474966" y="2495412"/>
                <a:ext cx="2259273" cy="2983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eqArr>
                            <m:eqArr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13</m:t>
                              </m:r>
                            </m:e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eqAr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p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CD85822F-A864-B646-B2DF-ACB627769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966" y="2495412"/>
                <a:ext cx="2259273" cy="298351"/>
              </a:xfrm>
              <a:prstGeom prst="rect">
                <a:avLst/>
              </a:prstGeom>
              <a:blipFill>
                <a:blip r:embed="rId3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60A412F4-2D3B-0242-9B08-92DD74D9A594}"/>
                  </a:ext>
                </a:extLst>
              </p:cNvPr>
              <p:cNvSpPr txBox="1"/>
              <p:nvPr/>
            </p:nvSpPr>
            <p:spPr>
              <a:xfrm>
                <a:off x="520148" y="3035887"/>
                <a:ext cx="17608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≈10−100 </m:t>
                    </m:r>
                  </m:oMath>
                </a14:m>
                <a:r>
                  <a:rPr lang="de-DE" b="0" dirty="0"/>
                  <a:t>eV</a:t>
                </a:r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60A412F4-2D3B-0242-9B08-92DD74D9A5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148" y="3035887"/>
                <a:ext cx="1760803" cy="276999"/>
              </a:xfrm>
              <a:prstGeom prst="rect">
                <a:avLst/>
              </a:prstGeom>
              <a:blipFill>
                <a:blip r:embed="rId4"/>
                <a:stretch>
                  <a:fillRect l="-4286" t="-21739" r="-6429" b="-478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7E273052-0CBE-3244-ACE6-CE0706AF6A7D}"/>
              </a:ext>
            </a:extLst>
          </p:cNvPr>
          <p:cNvSpPr txBox="1"/>
          <p:nvPr/>
        </p:nvSpPr>
        <p:spPr>
          <a:xfrm>
            <a:off x="0" y="1469297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Electron</a:t>
            </a:r>
            <a:r>
              <a:rPr lang="de-DE" b="1" dirty="0"/>
              <a:t> </a:t>
            </a:r>
            <a:r>
              <a:rPr lang="de-DE" b="1" dirty="0" err="1"/>
              <a:t>clouds</a:t>
            </a:r>
            <a:r>
              <a:rPr lang="de-DE" b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242619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55914-CAFA-3443-AA45-7D2416F38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cloud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dielectric</a:t>
            </a:r>
            <a:r>
              <a:rPr lang="de-DE" dirty="0"/>
              <a:t> medium 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4C0C49-6636-D843-A18D-17145A04B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29" y="2615288"/>
            <a:ext cx="1485900" cy="469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3C8A32-3476-7146-B81E-6795C40F2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29" y="3327409"/>
            <a:ext cx="1282700" cy="482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DE0FA4-8336-C741-9796-812AD331E3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29" y="2115840"/>
            <a:ext cx="1460500" cy="2286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49534B-D9BD-A548-8AF6-F7D287E097EF}"/>
              </a:ext>
            </a:extLst>
          </p:cNvPr>
          <p:cNvSpPr txBox="1"/>
          <p:nvPr/>
        </p:nvSpPr>
        <p:spPr>
          <a:xfrm>
            <a:off x="2123728" y="2646546"/>
            <a:ext cx="3813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(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plasma</a:t>
            </a:r>
            <a:r>
              <a:rPr lang="de-DE" dirty="0"/>
              <a:t> </a:t>
            </a:r>
            <a:r>
              <a:rPr lang="de-DE" dirty="0" err="1"/>
              <a:t>dielectric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1D19BC-20E2-2A49-8884-65FEF62CA3D5}"/>
              </a:ext>
            </a:extLst>
          </p:cNvPr>
          <p:cNvSpPr txBox="1"/>
          <p:nvPr/>
        </p:nvSpPr>
        <p:spPr>
          <a:xfrm>
            <a:off x="2123728" y="3440677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(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plasma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CB385F-9A7D-EE49-89DC-8DFDD9B39A35}"/>
              </a:ext>
            </a:extLst>
          </p:cNvPr>
          <p:cNvSpPr txBox="1"/>
          <p:nvPr/>
        </p:nvSpPr>
        <p:spPr>
          <a:xfrm>
            <a:off x="358775" y="1569371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Poisson</a:t>
            </a:r>
            <a:r>
              <a:rPr lang="de-DE" dirty="0"/>
              <a:t> </a:t>
            </a:r>
            <a:r>
              <a:rPr lang="de-DE" dirty="0" err="1"/>
              <a:t>equation</a:t>
            </a:r>
            <a:endParaRPr lang="de-D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7088C0-B3A8-4B44-A67D-FCDB067A4E6C}"/>
              </a:ext>
            </a:extLst>
          </p:cNvPr>
          <p:cNvSpPr txBox="1"/>
          <p:nvPr/>
        </p:nvSpPr>
        <p:spPr>
          <a:xfrm>
            <a:off x="365131" y="4201948"/>
            <a:ext cx="870847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Unfortunatelly</a:t>
            </a:r>
            <a:r>
              <a:rPr lang="de-DE" b="1" dirty="0"/>
              <a:t> not: </a:t>
            </a:r>
            <a:r>
              <a:rPr lang="de-DE" dirty="0" err="1"/>
              <a:t>Requires</a:t>
            </a:r>
            <a:r>
              <a:rPr lang="de-DE" dirty="0"/>
              <a:t> „linear </a:t>
            </a:r>
            <a:r>
              <a:rPr lang="de-DE" dirty="0" err="1"/>
              <a:t>response</a:t>
            </a:r>
            <a:r>
              <a:rPr lang="de-DE" dirty="0"/>
              <a:t>“. A </a:t>
            </a:r>
            <a:r>
              <a:rPr lang="de-DE" dirty="0" err="1"/>
              <a:t>short</a:t>
            </a:r>
            <a:r>
              <a:rPr lang="de-DE" dirty="0"/>
              <a:t> LHC </a:t>
            </a:r>
            <a:r>
              <a:rPr lang="de-DE" dirty="0" err="1"/>
              <a:t>proton</a:t>
            </a:r>
            <a:r>
              <a:rPr lang="de-DE" dirty="0"/>
              <a:t> </a:t>
            </a:r>
            <a:r>
              <a:rPr lang="de-DE" dirty="0" err="1"/>
              <a:t>bunch</a:t>
            </a:r>
            <a:r>
              <a:rPr lang="de-DE" dirty="0"/>
              <a:t> </a:t>
            </a:r>
          </a:p>
          <a:p>
            <a:r>
              <a:rPr lang="de-DE" dirty="0" err="1"/>
              <a:t>represents</a:t>
            </a:r>
            <a:r>
              <a:rPr lang="de-DE" dirty="0"/>
              <a:t> a strong </a:t>
            </a:r>
            <a:r>
              <a:rPr lang="de-DE" dirty="0" err="1"/>
              <a:t>perturbation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density</a:t>
            </a:r>
            <a:r>
              <a:rPr lang="de-DE" dirty="0"/>
              <a:t> 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plasma</a:t>
            </a:r>
            <a:r>
              <a:rPr lang="de-DE" dirty="0"/>
              <a:t>“ </a:t>
            </a:r>
          </a:p>
          <a:p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in a (</a:t>
            </a:r>
            <a:r>
              <a:rPr lang="de-DE" dirty="0" err="1"/>
              <a:t>very</a:t>
            </a:r>
            <a:r>
              <a:rPr lang="de-DE" dirty="0"/>
              <a:t>) </a:t>
            </a:r>
            <a:r>
              <a:rPr lang="de-DE" dirty="0" err="1"/>
              <a:t>nonlinear</a:t>
            </a:r>
            <a:r>
              <a:rPr lang="de-DE" dirty="0"/>
              <a:t> </a:t>
            </a:r>
            <a:r>
              <a:rPr lang="de-DE" dirty="0" err="1"/>
              <a:t>response</a:t>
            </a:r>
            <a:r>
              <a:rPr lang="de-DE" dirty="0"/>
              <a:t>.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at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densities</a:t>
            </a:r>
            <a:r>
              <a:rPr lang="de-DE" dirty="0"/>
              <a:t>. </a:t>
            </a:r>
          </a:p>
          <a:p>
            <a:endParaRPr lang="de-DE" dirty="0"/>
          </a:p>
          <a:p>
            <a:r>
              <a:rPr lang="de-DE" dirty="0"/>
              <a:t>See e.g. A. Al-</a:t>
            </a:r>
            <a:r>
              <a:rPr lang="de-DE" dirty="0" err="1"/>
              <a:t>Khateeb</a:t>
            </a:r>
            <a:r>
              <a:rPr lang="de-DE" dirty="0"/>
              <a:t> et al., </a:t>
            </a:r>
          </a:p>
          <a:p>
            <a:r>
              <a:rPr lang="de-DE" i="1" dirty="0"/>
              <a:t>Screening </a:t>
            </a:r>
            <a:r>
              <a:rPr lang="de-DE" i="1" dirty="0" err="1"/>
              <a:t>of</a:t>
            </a:r>
            <a:r>
              <a:rPr lang="de-DE" i="1" dirty="0"/>
              <a:t> </a:t>
            </a:r>
            <a:r>
              <a:rPr lang="de-DE" i="1" dirty="0" err="1"/>
              <a:t>the</a:t>
            </a:r>
            <a:r>
              <a:rPr lang="de-DE" i="1" dirty="0"/>
              <a:t> </a:t>
            </a:r>
            <a:r>
              <a:rPr lang="de-DE" i="1" dirty="0" err="1"/>
              <a:t>resistive</a:t>
            </a:r>
            <a:r>
              <a:rPr lang="de-DE" i="1" dirty="0"/>
              <a:t>-wall </a:t>
            </a:r>
            <a:r>
              <a:rPr lang="de-DE" i="1" dirty="0" err="1"/>
              <a:t>impedance</a:t>
            </a:r>
            <a:r>
              <a:rPr lang="de-DE" i="1" dirty="0"/>
              <a:t> </a:t>
            </a:r>
            <a:r>
              <a:rPr lang="de-DE" i="1" dirty="0" err="1"/>
              <a:t>by</a:t>
            </a:r>
            <a:r>
              <a:rPr lang="de-DE" i="1" dirty="0"/>
              <a:t> a </a:t>
            </a:r>
            <a:r>
              <a:rPr lang="de-DE" i="1" dirty="0" err="1"/>
              <a:t>cylindrical</a:t>
            </a:r>
            <a:r>
              <a:rPr lang="de-DE" i="1" dirty="0"/>
              <a:t> </a:t>
            </a:r>
            <a:r>
              <a:rPr lang="de-DE" i="1" dirty="0" err="1"/>
              <a:t>electron</a:t>
            </a:r>
            <a:r>
              <a:rPr lang="de-DE" i="1" dirty="0"/>
              <a:t> </a:t>
            </a:r>
            <a:r>
              <a:rPr lang="de-DE" i="1" dirty="0" err="1"/>
              <a:t>plasma</a:t>
            </a:r>
            <a:endParaRPr lang="de-DE" i="1" dirty="0"/>
          </a:p>
          <a:p>
            <a:r>
              <a:rPr lang="de-DE" i="1" dirty="0"/>
              <a:t>NJP (2008)</a:t>
            </a:r>
          </a:p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798583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19FF3-07BF-6845-9365-CD2D6D800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Secondary</a:t>
            </a:r>
            <a:r>
              <a:rPr lang="de-DE" dirty="0"/>
              <a:t> Emission </a:t>
            </a:r>
            <a:r>
              <a:rPr lang="de-DE" dirty="0" err="1"/>
              <a:t>Yield</a:t>
            </a:r>
            <a:r>
              <a:rPr lang="de-DE" dirty="0"/>
              <a:t> (SEY)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FD5A9BDC-6B16-834E-A9B6-A21790F2A097}"/>
                  </a:ext>
                </a:extLst>
              </p:cNvPr>
              <p:cNvSpPr txBox="1"/>
              <p:nvPr/>
            </p:nvSpPr>
            <p:spPr>
              <a:xfrm>
                <a:off x="5150204" y="1974381"/>
                <a:ext cx="2800895" cy="5261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# 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emitted</m:t>
                          </m:r>
                          <m:r>
                            <a:rPr lang="de-DE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electrons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# 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incident</m:t>
                          </m:r>
                          <m:r>
                            <a:rPr lang="de-DE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electrons</m:t>
                          </m:r>
                        </m:den>
                      </m:f>
                    </m:oMath>
                  </m:oMathPara>
                </a14:m>
                <a:br>
                  <a:rPr lang="de-DE" b="0" dirty="0"/>
                </a:br>
                <a:endParaRPr lang="de-DE" dirty="0"/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FD5A9BDC-6B16-834E-A9B6-A21790F2A0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0204" y="1974381"/>
                <a:ext cx="2800895" cy="526106"/>
              </a:xfrm>
              <a:prstGeom prst="rect">
                <a:avLst/>
              </a:prstGeom>
              <a:blipFill>
                <a:blip r:embed="rId3"/>
                <a:stretch>
                  <a:fillRect l="-1357" t="-4651" r="-1357" b="-2790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" name="TextBox 91">
            <a:extLst>
              <a:ext uri="{FF2B5EF4-FFF2-40B4-BE49-F238E27FC236}">
                <a16:creationId xmlns:a16="http://schemas.microsoft.com/office/drawing/2014/main" id="{C01E9000-CD31-9343-9873-407675F3F3C7}"/>
              </a:ext>
            </a:extLst>
          </p:cNvPr>
          <p:cNvSpPr txBox="1"/>
          <p:nvPr/>
        </p:nvSpPr>
        <p:spPr>
          <a:xfrm>
            <a:off x="4962417" y="1468624"/>
            <a:ext cx="3583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Secondary</a:t>
            </a:r>
            <a:r>
              <a:rPr lang="de-DE" dirty="0"/>
              <a:t> Emission </a:t>
            </a:r>
            <a:r>
              <a:rPr lang="de-DE" dirty="0" err="1"/>
              <a:t>Yield</a:t>
            </a:r>
            <a:r>
              <a:rPr lang="de-DE" dirty="0"/>
              <a:t> (SEY)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735380C8-7F80-EC42-A624-2F52435F6E69}"/>
                  </a:ext>
                </a:extLst>
              </p:cNvPr>
              <p:cNvSpPr txBox="1"/>
              <p:nvPr/>
            </p:nvSpPr>
            <p:spPr>
              <a:xfrm>
                <a:off x="5139253" y="2769292"/>
                <a:ext cx="1474956" cy="2770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b="0" i="1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𝑠𝑒</m:t>
                          </m:r>
                        </m:sub>
                      </m:sSub>
                    </m:oMath>
                  </m:oMathPara>
                </a14:m>
                <a:br>
                  <a:rPr lang="de-DE" b="0" dirty="0"/>
                </a:br>
                <a:endParaRPr lang="de-DE" dirty="0"/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735380C8-7F80-EC42-A624-2F52435F6E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9253" y="2769292"/>
                <a:ext cx="1474956" cy="277064"/>
              </a:xfrm>
              <a:prstGeom prst="rect">
                <a:avLst/>
              </a:prstGeom>
              <a:blipFill>
                <a:blip r:embed="rId4"/>
                <a:stretch>
                  <a:fillRect b="-130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TextBox 93">
            <a:extLst>
              <a:ext uri="{FF2B5EF4-FFF2-40B4-BE49-F238E27FC236}">
                <a16:creationId xmlns:a16="http://schemas.microsoft.com/office/drawing/2014/main" id="{A3554B32-4F75-374E-B4FB-9AA7B1537F6D}"/>
              </a:ext>
            </a:extLst>
          </p:cNvPr>
          <p:cNvSpPr txBox="1"/>
          <p:nvPr/>
        </p:nvSpPr>
        <p:spPr>
          <a:xfrm>
            <a:off x="6705296" y="2636912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el</a:t>
            </a:r>
            <a:r>
              <a:rPr lang="de-DE" dirty="0"/>
              <a:t>: </a:t>
            </a:r>
            <a:r>
              <a:rPr lang="de-DE" dirty="0" err="1"/>
              <a:t>Elastic</a:t>
            </a:r>
            <a:r>
              <a:rPr lang="de-DE" dirty="0"/>
              <a:t> </a:t>
            </a:r>
            <a:r>
              <a:rPr lang="de-DE" dirty="0" err="1"/>
              <a:t>scattered</a:t>
            </a:r>
            <a:endParaRPr lang="de-DE" dirty="0"/>
          </a:p>
          <a:p>
            <a:r>
              <a:rPr lang="de-DE" dirty="0"/>
              <a:t>se: </a:t>
            </a:r>
            <a:r>
              <a:rPr lang="de-DE" dirty="0" err="1"/>
              <a:t>Secondaries</a:t>
            </a:r>
            <a:endParaRPr lang="de-DE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E68FAE-BC2B-6C44-9AE3-0D59E4C6113C}"/>
              </a:ext>
            </a:extLst>
          </p:cNvPr>
          <p:cNvGrpSpPr/>
          <p:nvPr/>
        </p:nvGrpSpPr>
        <p:grpSpPr>
          <a:xfrm>
            <a:off x="0" y="1452514"/>
            <a:ext cx="4161444" cy="4603188"/>
            <a:chOff x="0" y="1452514"/>
            <a:chExt cx="4161444" cy="4603188"/>
          </a:xfrm>
        </p:grpSpPr>
        <p:pic>
          <p:nvPicPr>
            <p:cNvPr id="28" name="Picture 27" descr="Ohne Titel.pdf">
              <a:extLst>
                <a:ext uri="{FF2B5EF4-FFF2-40B4-BE49-F238E27FC236}">
                  <a16:creationId xmlns:a16="http://schemas.microsoft.com/office/drawing/2014/main" id="{8D964995-9A04-A147-B330-0C18834AE6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375913"/>
              <a:ext cx="4085248" cy="2735998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B6447CF-3BA2-8C4E-9F4C-353D87D46673}"/>
                </a:ext>
              </a:extLst>
            </p:cNvPr>
            <p:cNvSpPr txBox="1"/>
            <p:nvPr/>
          </p:nvSpPr>
          <p:spPr>
            <a:xfrm>
              <a:off x="181114" y="1452514"/>
              <a:ext cx="390413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Measured total SEY from a Cu surface </a:t>
              </a:r>
            </a:p>
            <a:p>
              <a:r>
                <a:rPr lang="en-US" sz="1600" dirty="0"/>
                <a:t>as a function of the electron energy </a:t>
              </a:r>
            </a:p>
            <a:p>
              <a:r>
                <a:rPr lang="en-US" sz="1600" dirty="0"/>
                <a:t>(from R. </a:t>
              </a:r>
              <a:r>
                <a:rPr lang="en-US" sz="1600" dirty="0" err="1"/>
                <a:t>Cimino</a:t>
              </a:r>
              <a:r>
                <a:rPr lang="en-US" sz="1600" dirty="0"/>
                <a:t> at al, Phys. Rev. </a:t>
              </a:r>
              <a:r>
                <a:rPr lang="en-US" sz="1600" dirty="0" err="1"/>
                <a:t>Lett</a:t>
              </a:r>
              <a:r>
                <a:rPr lang="en-US" sz="1600" dirty="0"/>
                <a:t>. (2004))</a:t>
              </a:r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C49B1266-CE28-7743-97DA-CE5808A87CE7}"/>
                </a:ext>
              </a:extLst>
            </p:cNvPr>
            <p:cNvSpPr txBox="1"/>
            <p:nvPr/>
          </p:nvSpPr>
          <p:spPr>
            <a:xfrm>
              <a:off x="206515" y="5409371"/>
              <a:ext cx="39549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Beam </a:t>
              </a:r>
              <a:r>
                <a:rPr lang="de-DE" b="1" dirty="0" err="1"/>
                <a:t>induced</a:t>
              </a:r>
              <a:r>
                <a:rPr lang="de-DE" b="1" dirty="0"/>
                <a:t> </a:t>
              </a:r>
              <a:r>
                <a:rPr lang="de-DE" b="1" dirty="0" err="1"/>
                <a:t>scrubbing</a:t>
              </a:r>
              <a:r>
                <a:rPr lang="de-DE" b="1" dirty="0"/>
                <a:t> </a:t>
              </a:r>
              <a:r>
                <a:rPr lang="de-DE" b="1" dirty="0" err="1"/>
                <a:t>reduces</a:t>
              </a:r>
              <a:r>
                <a:rPr lang="de-DE" b="1" dirty="0"/>
                <a:t> </a:t>
              </a:r>
            </a:p>
            <a:p>
              <a:r>
                <a:rPr lang="de-DE" b="1" dirty="0" err="1"/>
                <a:t>the</a:t>
              </a:r>
              <a:r>
                <a:rPr lang="de-DE" b="1" dirty="0"/>
                <a:t> SEY (but </a:t>
              </a:r>
              <a:r>
                <a:rPr lang="de-DE" b="1" dirty="0" err="1"/>
                <a:t>can</a:t>
              </a:r>
              <a:r>
                <a:rPr lang="de-DE" b="1" dirty="0"/>
                <a:t> </a:t>
              </a:r>
              <a:r>
                <a:rPr lang="de-DE" b="1" dirty="0" err="1"/>
                <a:t>take</a:t>
              </a:r>
              <a:r>
                <a:rPr lang="de-DE" b="1" dirty="0"/>
                <a:t> </a:t>
              </a:r>
              <a:r>
                <a:rPr lang="de-DE" b="1" dirty="0" err="1"/>
                <a:t>weeks</a:t>
              </a:r>
              <a:r>
                <a:rPr lang="de-DE" b="1" dirty="0"/>
                <a:t>). 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F6C3DF-F14A-8C43-83B4-D06B5ABE6F13}"/>
              </a:ext>
            </a:extLst>
          </p:cNvPr>
          <p:cNvGrpSpPr>
            <a:grpSpLocks noChangeAspect="1"/>
          </p:cNvGrpSpPr>
          <p:nvPr/>
        </p:nvGrpSpPr>
        <p:grpSpPr>
          <a:xfrm>
            <a:off x="4434932" y="3922230"/>
            <a:ext cx="4512704" cy="1692264"/>
            <a:chOff x="1367644" y="2060848"/>
            <a:chExt cx="6336704" cy="2376264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9E8EE7-E9DE-0843-940A-48FCF417FFF9}"/>
                </a:ext>
              </a:extLst>
            </p:cNvPr>
            <p:cNvSpPr/>
            <p:nvPr/>
          </p:nvSpPr>
          <p:spPr>
            <a:xfrm>
              <a:off x="3131840" y="2852936"/>
              <a:ext cx="2664296" cy="648072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2D9794E-F950-1B4E-9A78-81D8F057E35F}"/>
                </a:ext>
              </a:extLst>
            </p:cNvPr>
            <p:cNvCxnSpPr/>
            <p:nvPr/>
          </p:nvCxnSpPr>
          <p:spPr>
            <a:xfrm>
              <a:off x="1547664" y="2060848"/>
              <a:ext cx="5976664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96F08C3-DF48-7943-B76B-4ED8E08D2629}"/>
                </a:ext>
              </a:extLst>
            </p:cNvPr>
            <p:cNvCxnSpPr/>
            <p:nvPr/>
          </p:nvCxnSpPr>
          <p:spPr>
            <a:xfrm>
              <a:off x="1547664" y="4437112"/>
              <a:ext cx="5976664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C54BA0AD-5BBB-6A4F-A3D1-0C4907477BD8}"/>
                </a:ext>
              </a:extLst>
            </p:cNvPr>
            <p:cNvSpPr/>
            <p:nvPr/>
          </p:nvSpPr>
          <p:spPr>
            <a:xfrm>
              <a:off x="2843808" y="2374325"/>
              <a:ext cx="3435063" cy="957222"/>
            </a:xfrm>
            <a:custGeom>
              <a:avLst/>
              <a:gdLst>
                <a:gd name="connsiteX0" fmla="*/ 3435063 w 3435063"/>
                <a:gd name="connsiteY0" fmla="*/ 161770 h 957222"/>
                <a:gd name="connsiteX1" fmla="*/ 2601367 w 3435063"/>
                <a:gd name="connsiteY1" fmla="*/ 898590 h 957222"/>
                <a:gd name="connsiteX2" fmla="*/ 2087577 w 3435063"/>
                <a:gd name="connsiteY2" fmla="*/ 685300 h 957222"/>
                <a:gd name="connsiteX3" fmla="*/ 1699812 w 3435063"/>
                <a:gd name="connsiteY3" fmla="*/ 956760 h 957222"/>
                <a:gd name="connsiteX4" fmla="*/ 1195716 w 3435063"/>
                <a:gd name="connsiteY4" fmla="*/ 675605 h 957222"/>
                <a:gd name="connsiteX5" fmla="*/ 817645 w 3435063"/>
                <a:gd name="connsiteY5" fmla="*/ 956760 h 957222"/>
                <a:gd name="connsiteX6" fmla="*/ 546209 w 3435063"/>
                <a:gd name="connsiteY6" fmla="*/ 724080 h 957222"/>
                <a:gd name="connsiteX7" fmla="*/ 80890 w 3435063"/>
                <a:gd name="connsiteY7" fmla="*/ 103600 h 957222"/>
                <a:gd name="connsiteX8" fmla="*/ 3337 w 3435063"/>
                <a:gd name="connsiteY8" fmla="*/ 6650 h 957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5063" h="957222">
                  <a:moveTo>
                    <a:pt x="3435063" y="161770"/>
                  </a:moveTo>
                  <a:cubicBezTo>
                    <a:pt x="3130505" y="486552"/>
                    <a:pt x="2825948" y="811335"/>
                    <a:pt x="2601367" y="898590"/>
                  </a:cubicBezTo>
                  <a:cubicBezTo>
                    <a:pt x="2376786" y="985845"/>
                    <a:pt x="2237836" y="675605"/>
                    <a:pt x="2087577" y="685300"/>
                  </a:cubicBezTo>
                  <a:cubicBezTo>
                    <a:pt x="1937318" y="694995"/>
                    <a:pt x="1848455" y="958376"/>
                    <a:pt x="1699812" y="956760"/>
                  </a:cubicBezTo>
                  <a:cubicBezTo>
                    <a:pt x="1551169" y="955144"/>
                    <a:pt x="1342744" y="675605"/>
                    <a:pt x="1195716" y="675605"/>
                  </a:cubicBezTo>
                  <a:cubicBezTo>
                    <a:pt x="1048688" y="675605"/>
                    <a:pt x="925896" y="948681"/>
                    <a:pt x="817645" y="956760"/>
                  </a:cubicBezTo>
                  <a:cubicBezTo>
                    <a:pt x="709394" y="964839"/>
                    <a:pt x="669001" y="866273"/>
                    <a:pt x="546209" y="724080"/>
                  </a:cubicBezTo>
                  <a:cubicBezTo>
                    <a:pt x="423416" y="581887"/>
                    <a:pt x="171369" y="223172"/>
                    <a:pt x="80890" y="103600"/>
                  </a:cubicBezTo>
                  <a:cubicBezTo>
                    <a:pt x="-9589" y="-15972"/>
                    <a:pt x="-3126" y="-4661"/>
                    <a:pt x="3337" y="6650"/>
                  </a:cubicBezTo>
                </a:path>
              </a:pathLst>
            </a:cu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8B76A80-9071-4F48-A9DC-04932D9E57C6}"/>
                </a:ext>
              </a:extLst>
            </p:cNvPr>
            <p:cNvSpPr/>
            <p:nvPr/>
          </p:nvSpPr>
          <p:spPr>
            <a:xfrm>
              <a:off x="1367644" y="2060848"/>
              <a:ext cx="360040" cy="237626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9982836-4B5F-2042-8767-949EBAFCC1E1}"/>
                </a:ext>
              </a:extLst>
            </p:cNvPr>
            <p:cNvSpPr/>
            <p:nvPr/>
          </p:nvSpPr>
          <p:spPr>
            <a:xfrm>
              <a:off x="7344308" y="2060848"/>
              <a:ext cx="360040" cy="237626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FE799FA-0F1C-3547-A2AC-94F46447C43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4863" y="2492896"/>
              <a:ext cx="108016" cy="10801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A937E05-5EAD-044A-8079-69705F86D768}"/>
                </a:ext>
              </a:extLst>
            </p:cNvPr>
            <p:cNvCxnSpPr>
              <a:stCxn id="23" idx="1"/>
            </p:cNvCxnSpPr>
            <p:nvPr/>
          </p:nvCxnSpPr>
          <p:spPr>
            <a:xfrm flipH="1" flipV="1">
              <a:off x="4211960" y="2060848"/>
              <a:ext cx="879915" cy="2248067"/>
            </a:xfrm>
            <a:prstGeom prst="line">
              <a:avLst/>
            </a:prstGeom>
            <a:ln>
              <a:prstDash val="dash"/>
              <a:tailEnd type="triangle" w="lg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EB3AEE4-E800-7A4C-8E07-BAAB0366D9DA}"/>
                </a:ext>
              </a:extLst>
            </p:cNvPr>
            <p:cNvCxnSpPr/>
            <p:nvPr/>
          </p:nvCxnSpPr>
          <p:spPr>
            <a:xfrm flipH="1">
              <a:off x="3563888" y="2060848"/>
              <a:ext cx="648072" cy="2376264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5A87C25-9270-6A4E-A2FC-324F4FBF1E53}"/>
                </a:ext>
              </a:extLst>
            </p:cNvPr>
            <p:cNvCxnSpPr/>
            <p:nvPr/>
          </p:nvCxnSpPr>
          <p:spPr>
            <a:xfrm flipH="1" flipV="1">
              <a:off x="3347864" y="4149080"/>
              <a:ext cx="216024" cy="288032"/>
            </a:xfrm>
            <a:prstGeom prst="line">
              <a:avLst/>
            </a:prstGeom>
            <a:ln>
              <a:prstDash val="dash"/>
              <a:headEnd type="non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00830DE-F30C-8F4D-B026-0DD65DA56546}"/>
                </a:ext>
              </a:extLst>
            </p:cNvPr>
            <p:cNvCxnSpPr/>
            <p:nvPr/>
          </p:nvCxnSpPr>
          <p:spPr>
            <a:xfrm flipH="1">
              <a:off x="3851920" y="2060848"/>
              <a:ext cx="360040" cy="216024"/>
            </a:xfrm>
            <a:prstGeom prst="line">
              <a:avLst/>
            </a:prstGeom>
            <a:ln>
              <a:prstDash val="dash"/>
              <a:headEnd type="non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B424767-5092-F849-A61C-FB9D05F6D8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76056" y="4293096"/>
              <a:ext cx="108016" cy="10801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2EF5AEC-6DFF-D144-AE83-92E377A3F543}"/>
              </a:ext>
            </a:extLst>
          </p:cNvPr>
          <p:cNvSpPr txBox="1"/>
          <p:nvPr/>
        </p:nvSpPr>
        <p:spPr>
          <a:xfrm>
            <a:off x="7432922" y="3922137"/>
            <a:ext cx="915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e-Capture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80DC96-6BEA-4143-BF2F-0B2C1AC75E76}"/>
              </a:ext>
            </a:extLst>
          </p:cNvPr>
          <p:cNvSpPr txBox="1"/>
          <p:nvPr/>
        </p:nvSpPr>
        <p:spPr>
          <a:xfrm>
            <a:off x="7008475" y="5079006"/>
            <a:ext cx="11752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e-Energy gain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5DC278C-152A-5048-81DE-3AF22FADA02C}"/>
              </a:ext>
            </a:extLst>
          </p:cNvPr>
          <p:cNvSpPr txBox="1"/>
          <p:nvPr/>
        </p:nvSpPr>
        <p:spPr>
          <a:xfrm>
            <a:off x="5691310" y="3575397"/>
            <a:ext cx="1345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e-Multiplication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AA8F6D-88D4-2F41-83D7-9CABB2F85C20}"/>
              </a:ext>
            </a:extLst>
          </p:cNvPr>
          <p:cNvSpPr txBox="1"/>
          <p:nvPr/>
        </p:nvSpPr>
        <p:spPr>
          <a:xfrm>
            <a:off x="4823867" y="4793956"/>
            <a:ext cx="1072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Short bunch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8186CF0-129D-2F4E-8DF1-8AD7531AC773}"/>
              </a:ext>
            </a:extLst>
          </p:cNvPr>
          <p:cNvCxnSpPr>
            <a:stCxn id="12" idx="6"/>
          </p:cNvCxnSpPr>
          <p:nvPr/>
        </p:nvCxnSpPr>
        <p:spPr>
          <a:xfrm>
            <a:off x="7588697" y="4717082"/>
            <a:ext cx="427727" cy="8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A1E0ECB6-4384-7D47-94F1-D640F0FBBE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5871183"/>
              </p:ext>
            </p:extLst>
          </p:nvPr>
        </p:nvGraphicFramePr>
        <p:xfrm>
          <a:off x="8076634" y="4573132"/>
          <a:ext cx="524994" cy="28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66" name="Equation" r:id="rId6" imgW="393700" imgH="215900" progId="Equation.DSMT4">
                  <p:embed/>
                </p:oleObj>
              </mc:Choice>
              <mc:Fallback>
                <p:oleObj name="Equation" r:id="rId6" imgW="393700" imgH="215900" progId="Equation.DSMT4">
                  <p:embed/>
                  <p:pic>
                    <p:nvPicPr>
                      <p:cNvPr id="2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6634" y="4573132"/>
                        <a:ext cx="524994" cy="287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BFBC10D0-1272-5746-82CE-29FCD769DC3F}"/>
              </a:ext>
            </a:extLst>
          </p:cNvPr>
          <p:cNvSpPr txBox="1"/>
          <p:nvPr/>
        </p:nvSpPr>
        <p:spPr>
          <a:xfrm>
            <a:off x="4303577" y="3543514"/>
            <a:ext cx="1182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pipe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7CE84F5-B90F-E545-83BA-0DDF249CB6FE}"/>
              </a:ext>
            </a:extLst>
          </p:cNvPr>
          <p:cNvSpPr txBox="1"/>
          <p:nvPr/>
        </p:nvSpPr>
        <p:spPr>
          <a:xfrm>
            <a:off x="5395617" y="5647561"/>
            <a:ext cx="9705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reflected e</a:t>
            </a:r>
          </a:p>
        </p:txBody>
      </p:sp>
    </p:spTree>
    <p:extLst>
      <p:ext uri="{BB962C8B-B14F-4D97-AF65-F5344CB8AC3E}">
        <p14:creationId xmlns:p14="http://schemas.microsoft.com/office/powerpoint/2010/main" val="23751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1F7C7-658E-B746-BD08-DA193593D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endParaRPr lang="de-DE" dirty="0"/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0CF409DF-FAC1-DF46-9898-81455D224120}"/>
              </a:ext>
            </a:extLst>
          </p:cNvPr>
          <p:cNvSpPr txBox="1"/>
          <p:nvPr/>
        </p:nvSpPr>
        <p:spPr>
          <a:xfrm>
            <a:off x="0" y="1628800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dirty="0"/>
              <a:t>Beam instabilities (as covered in this presentation) are driven by the </a:t>
            </a:r>
            <a:r>
              <a:rPr lang="en-US" b="1" dirty="0"/>
              <a:t>electromagnetic interaction with the accelerator environment </a:t>
            </a:r>
            <a:r>
              <a:rPr lang="en-US" dirty="0"/>
              <a:t>(-&gt; </a:t>
            </a:r>
            <a:r>
              <a:rPr lang="en-US" b="1" dirty="0" err="1"/>
              <a:t>wakefields</a:t>
            </a:r>
            <a:r>
              <a:rPr lang="en-US" b="1" dirty="0"/>
              <a:t>/impedances</a:t>
            </a:r>
            <a:r>
              <a:rPr lang="en-US" dirty="0"/>
              <a:t>) and by </a:t>
            </a:r>
            <a:r>
              <a:rPr lang="en-US" b="1" dirty="0"/>
              <a:t>electron clouds</a:t>
            </a:r>
            <a:r>
              <a:rPr lang="en-US" dirty="0"/>
              <a:t>.     </a:t>
            </a:r>
          </a:p>
          <a:p>
            <a:pPr marL="285750" indent="-285750">
              <a:buFont typeface="Courier New"/>
              <a:buChar char="o"/>
            </a:pPr>
            <a:endParaRPr lang="en-US" dirty="0"/>
          </a:p>
          <a:p>
            <a:pPr marL="285750" indent="-285750">
              <a:buFont typeface="Courier New"/>
              <a:buChar char="o"/>
            </a:pPr>
            <a:r>
              <a:rPr lang="en-US" dirty="0"/>
              <a:t>Above a certain </a:t>
            </a:r>
            <a:r>
              <a:rPr lang="en-US" b="1" dirty="0"/>
              <a:t>intensity threshold </a:t>
            </a:r>
            <a:r>
              <a:rPr lang="en-US" dirty="0"/>
              <a:t>the beam’s oscillation amplitude increases </a:t>
            </a:r>
          </a:p>
          <a:p>
            <a:r>
              <a:rPr lang="en-US" dirty="0"/>
              <a:t>     exponentially and the beam is either </a:t>
            </a:r>
            <a:r>
              <a:rPr lang="en-US" b="1" dirty="0"/>
              <a:t>lost at the wall </a:t>
            </a:r>
            <a:r>
              <a:rPr lang="en-US" dirty="0"/>
              <a:t>(transverse instabilities) or    </a:t>
            </a:r>
          </a:p>
          <a:p>
            <a:r>
              <a:rPr lang="en-US" dirty="0"/>
              <a:t>     from the </a:t>
            </a:r>
            <a:r>
              <a:rPr lang="en-US" dirty="0" err="1"/>
              <a:t>rf</a:t>
            </a:r>
            <a:r>
              <a:rPr lang="en-US" dirty="0"/>
              <a:t> bucket (longitudinal) and/or the </a:t>
            </a:r>
            <a:r>
              <a:rPr lang="en-US" b="1" dirty="0"/>
              <a:t>emittance increases</a:t>
            </a:r>
            <a:r>
              <a:rPr lang="en-US" dirty="0"/>
              <a:t>.   </a:t>
            </a:r>
          </a:p>
          <a:p>
            <a:pPr marL="285750" indent="-285750">
              <a:buFont typeface="Courier New"/>
              <a:buChar char="o"/>
            </a:pPr>
            <a:endParaRPr lang="en-US" dirty="0"/>
          </a:p>
          <a:p>
            <a:pPr marL="285750" indent="-285750">
              <a:buFont typeface="Courier New"/>
              <a:buChar char="o"/>
            </a:pPr>
            <a:r>
              <a:rPr lang="en-US" dirty="0"/>
              <a:t>Presently, heat loads and instabilities are one of the </a:t>
            </a:r>
            <a:r>
              <a:rPr lang="en-US" b="1" dirty="0"/>
              <a:t>main beam quality and intensity limitation </a:t>
            </a:r>
            <a:r>
              <a:rPr lang="en-US" dirty="0"/>
              <a:t>in particle accelerators for high intensity and brightness !</a:t>
            </a:r>
          </a:p>
          <a:p>
            <a:endParaRPr lang="en-US" dirty="0"/>
          </a:p>
          <a:p>
            <a:pPr marL="285750" indent="-285750">
              <a:buFont typeface="Courier New"/>
              <a:buChar char="o"/>
            </a:pPr>
            <a:r>
              <a:rPr lang="en-US" dirty="0"/>
              <a:t>Finding “</a:t>
            </a:r>
            <a:r>
              <a:rPr lang="en-US" b="1" dirty="0"/>
              <a:t>cures” for instabilities </a:t>
            </a:r>
            <a:r>
              <a:rPr lang="en-US" dirty="0"/>
              <a:t>is one of the major challenges in beam physics and accelerator technology for </a:t>
            </a:r>
            <a:r>
              <a:rPr lang="en-US" b="1" dirty="0"/>
              <a:t>future machines</a:t>
            </a:r>
            <a:r>
              <a:rPr lang="en-US" dirty="0"/>
              <a:t>. </a:t>
            </a:r>
          </a:p>
          <a:p>
            <a:pPr marL="285750" indent="-285750">
              <a:buFont typeface="Courier New"/>
              <a:buChar char="o"/>
            </a:pPr>
            <a:endParaRPr lang="en-US" dirty="0"/>
          </a:p>
          <a:p>
            <a:pPr marL="285750" indent="-285750">
              <a:buFont typeface="Courier New"/>
              <a:buChar char="o"/>
            </a:pPr>
            <a:r>
              <a:rPr lang="en-US" b="1" dirty="0"/>
              <a:t>High energy beams: </a:t>
            </a:r>
            <a:r>
              <a:rPr lang="en-US" dirty="0"/>
              <a:t>Beam instabilities are a ‘current effect’. However, synchrotron radiation, photoelectrons or other high energy effects affect instability thresholds.  </a:t>
            </a:r>
          </a:p>
        </p:txBody>
      </p:sp>
    </p:spTree>
    <p:extLst>
      <p:ext uri="{BB962C8B-B14F-4D97-AF65-F5344CB8AC3E}">
        <p14:creationId xmlns:p14="http://schemas.microsoft.com/office/powerpoint/2010/main" val="4196905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002E6-6262-2E44-A3FB-BA271BC36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548680"/>
            <a:ext cx="6642117" cy="838200"/>
          </a:xfrm>
        </p:spPr>
        <p:txBody>
          <a:bodyPr/>
          <a:lstStyle/>
          <a:p>
            <a:r>
              <a:rPr lang="de-DE" dirty="0" err="1"/>
              <a:t>Coating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impedance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1D4EE42-D722-8D49-8C4C-49439BA08E78}"/>
              </a:ext>
            </a:extLst>
          </p:cNvPr>
          <p:cNvSpPr txBox="1"/>
          <p:nvPr/>
        </p:nvSpPr>
        <p:spPr>
          <a:xfrm>
            <a:off x="0" y="1463847"/>
            <a:ext cx="9029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Coatings, like carbon and </a:t>
            </a:r>
            <a:r>
              <a:rPr lang="en-US" b="1" u="sng" dirty="0"/>
              <a:t>laser treatment</a:t>
            </a:r>
            <a:r>
              <a:rPr lang="en-US" b="1" dirty="0"/>
              <a:t>, can reduce the SEY to values below 1.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FBA438B4-F5BF-D444-A4E0-6980F70968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49" y="4582186"/>
            <a:ext cx="4229100" cy="1689100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DAB88B7D-EB4E-D54A-B89F-490D09E0E1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07" y="1914848"/>
            <a:ext cx="4161775" cy="270000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4E6C84CC-0CDE-C942-8625-C83E7FE4781A}"/>
              </a:ext>
            </a:extLst>
          </p:cNvPr>
          <p:cNvSpPr txBox="1"/>
          <p:nvPr/>
        </p:nvSpPr>
        <p:spPr>
          <a:xfrm>
            <a:off x="740658" y="1884079"/>
            <a:ext cx="33562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Valizadeh</a:t>
            </a:r>
            <a:r>
              <a:rPr lang="de-DE" sz="1400" dirty="0"/>
              <a:t> et al., </a:t>
            </a:r>
            <a:r>
              <a:rPr lang="de-DE" sz="1400" dirty="0" err="1"/>
              <a:t>Appl</a:t>
            </a:r>
            <a:r>
              <a:rPr lang="de-DE" sz="1400" dirty="0"/>
              <a:t>. Phys. </a:t>
            </a:r>
            <a:r>
              <a:rPr lang="de-DE" sz="1400" dirty="0" err="1"/>
              <a:t>Lett</a:t>
            </a:r>
            <a:r>
              <a:rPr lang="de-DE" sz="1400" dirty="0"/>
              <a:t>. (2014)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248F371-F9C4-F94B-999E-E57E765B8CF6}"/>
              </a:ext>
            </a:extLst>
          </p:cNvPr>
          <p:cNvGrpSpPr/>
          <p:nvPr/>
        </p:nvGrpSpPr>
        <p:grpSpPr>
          <a:xfrm>
            <a:off x="4630830" y="1848563"/>
            <a:ext cx="4513170" cy="4536219"/>
            <a:chOff x="4630830" y="1848563"/>
            <a:chExt cx="4513170" cy="4536219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AAFDDF55-0858-B644-83AD-3A1F9D223E53}"/>
                </a:ext>
              </a:extLst>
            </p:cNvPr>
            <p:cNvSpPr txBox="1"/>
            <p:nvPr/>
          </p:nvSpPr>
          <p:spPr>
            <a:xfrm>
              <a:off x="4644472" y="5218334"/>
              <a:ext cx="358944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Beam pipe + a thin resistive layer</a:t>
              </a:r>
            </a:p>
            <a:p>
              <a:endParaRPr lang="en-US" dirty="0"/>
            </a:p>
            <a:p>
              <a:r>
                <a:rPr lang="en-US" b="1" dirty="0"/>
                <a:t>Enlarged impedance </a:t>
              </a:r>
              <a:r>
                <a:rPr lang="en-US" dirty="0"/>
                <a:t>at </a:t>
              </a:r>
            </a:p>
          </p:txBody>
        </p:sp>
        <p:pic>
          <p:nvPicPr>
            <p:cNvPr id="20" name="Picture 35">
              <a:extLst>
                <a:ext uri="{FF2B5EF4-FFF2-40B4-BE49-F238E27FC236}">
                  <a16:creationId xmlns:a16="http://schemas.microsoft.com/office/drawing/2014/main" id="{A192F7E2-BFD3-3D43-975F-0C6B82CAEC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0830" y="2002452"/>
              <a:ext cx="4336413" cy="3204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feld 20">
                  <a:extLst>
                    <a:ext uri="{FF2B5EF4-FFF2-40B4-BE49-F238E27FC236}">
                      <a16:creationId xmlns:a16="http://schemas.microsoft.com/office/drawing/2014/main" id="{1545CB8C-8ACF-8243-86FD-4A3C2279C9DF}"/>
                    </a:ext>
                  </a:extLst>
                </p:cNvPr>
                <p:cNvSpPr txBox="1"/>
                <p:nvPr/>
              </p:nvSpPr>
              <p:spPr>
                <a:xfrm>
                  <a:off x="7052209" y="5805264"/>
                  <a:ext cx="2091791" cy="57951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skin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)≈</m:t>
                        </m:r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layer</m:t>
                            </m:r>
                          </m:sub>
                        </m:sSub>
                      </m:oMath>
                    </m:oMathPara>
                  </a14:m>
                  <a:endParaRPr lang="de-DE" b="0" dirty="0"/>
                </a:p>
                <a:p>
                  <a:endParaRPr lang="de-DE" dirty="0"/>
                </a:p>
              </p:txBody>
            </p:sp>
          </mc:Choice>
          <mc:Fallback xmlns="">
            <p:sp>
              <p:nvSpPr>
                <p:cNvPr id="21" name="Textfeld 20">
                  <a:extLst>
                    <a:ext uri="{FF2B5EF4-FFF2-40B4-BE49-F238E27FC236}">
                      <a16:creationId xmlns:a16="http://schemas.microsoft.com/office/drawing/2014/main" id="{1545CB8C-8ACF-8243-86FD-4A3C2279C9D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52209" y="5805264"/>
                  <a:ext cx="2091791" cy="579518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741F5391-3560-7545-9CC1-222FB508284A}"/>
                </a:ext>
              </a:extLst>
            </p:cNvPr>
            <p:cNvSpPr txBox="1"/>
            <p:nvPr/>
          </p:nvSpPr>
          <p:spPr>
            <a:xfrm>
              <a:off x="5698601" y="1848563"/>
              <a:ext cx="2399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err="1"/>
                <a:t>Arsenyev</a:t>
              </a:r>
              <a:r>
                <a:rPr lang="de-DE" sz="1400" dirty="0"/>
                <a:t>, FFC </a:t>
              </a:r>
              <a:r>
                <a:rPr lang="de-DE" sz="1400" dirty="0" err="1"/>
                <a:t>week</a:t>
              </a:r>
              <a:r>
                <a:rPr lang="de-DE" sz="1400" dirty="0"/>
                <a:t> (2017)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59FAE83A-DE46-CC44-8FFC-CF16E9BE60AC}"/>
              </a:ext>
            </a:extLst>
          </p:cNvPr>
          <p:cNvSpPr/>
          <p:nvPr/>
        </p:nvSpPr>
        <p:spPr>
          <a:xfrm>
            <a:off x="395536" y="6097250"/>
            <a:ext cx="51719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/>
              <a:t>Cu</a:t>
            </a:r>
            <a:r>
              <a:rPr lang="de-DE" sz="1400" dirty="0"/>
              <a:t> </a:t>
            </a:r>
            <a:r>
              <a:rPr lang="de-DE" sz="1400" dirty="0" err="1"/>
              <a:t>samples</a:t>
            </a:r>
            <a:r>
              <a:rPr lang="de-DE" sz="1400" dirty="0"/>
              <a:t>: (a) </a:t>
            </a:r>
            <a:r>
              <a:rPr lang="de-DE" sz="1400" dirty="0" err="1"/>
              <a:t>untreated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(b) </a:t>
            </a:r>
            <a:r>
              <a:rPr lang="de-DE" sz="1400" b="1" dirty="0" err="1"/>
              <a:t>laser</a:t>
            </a:r>
            <a:r>
              <a:rPr lang="de-DE" sz="1400" b="1" dirty="0"/>
              <a:t> </a:t>
            </a:r>
            <a:r>
              <a:rPr lang="de-DE" sz="1400" b="1" dirty="0" err="1"/>
              <a:t>treated</a:t>
            </a:r>
            <a:r>
              <a:rPr lang="de-DE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3904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B77BEB-CA99-6440-883F-820240531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063" y="500331"/>
            <a:ext cx="6642117" cy="838200"/>
          </a:xfrm>
        </p:spPr>
        <p:txBody>
          <a:bodyPr/>
          <a:lstStyle/>
          <a:p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cloud</a:t>
            </a:r>
            <a:r>
              <a:rPr lang="de-DE" dirty="0"/>
              <a:t> </a:t>
            </a:r>
            <a:r>
              <a:rPr lang="de-DE" dirty="0" err="1"/>
              <a:t>interaction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u="sng" dirty="0"/>
              <a:t>rigid</a:t>
            </a:r>
            <a:r>
              <a:rPr lang="de-DE" dirty="0"/>
              <a:t> </a:t>
            </a:r>
            <a:r>
              <a:rPr lang="de-DE" dirty="0" err="1"/>
              <a:t>bunches</a:t>
            </a:r>
            <a:endParaRPr lang="de-DE" dirty="0"/>
          </a:p>
        </p:txBody>
      </p:sp>
      <p:sp>
        <p:nvSpPr>
          <p:cNvPr id="27" name="Cloud 26">
            <a:extLst>
              <a:ext uri="{FF2B5EF4-FFF2-40B4-BE49-F238E27FC236}">
                <a16:creationId xmlns:a16="http://schemas.microsoft.com/office/drawing/2014/main" id="{E0D4D01C-4250-6843-BC1B-CB68DAD5728E}"/>
              </a:ext>
            </a:extLst>
          </p:cNvPr>
          <p:cNvSpPr/>
          <p:nvPr/>
        </p:nvSpPr>
        <p:spPr>
          <a:xfrm>
            <a:off x="7081905" y="4496132"/>
            <a:ext cx="1558335" cy="136815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D926246-7197-7746-9E58-8F35B26C148B}"/>
              </a:ext>
            </a:extLst>
          </p:cNvPr>
          <p:cNvGrpSpPr>
            <a:grpSpLocks noChangeAspect="1"/>
          </p:cNvGrpSpPr>
          <p:nvPr/>
        </p:nvGrpSpPr>
        <p:grpSpPr>
          <a:xfrm>
            <a:off x="4564459" y="4357999"/>
            <a:ext cx="4512704" cy="1692264"/>
            <a:chOff x="1367644" y="2060848"/>
            <a:chExt cx="6336704" cy="2376264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938BE2D-1440-E54E-8222-AC082EE3EEE5}"/>
                </a:ext>
              </a:extLst>
            </p:cNvPr>
            <p:cNvSpPr/>
            <p:nvPr/>
          </p:nvSpPr>
          <p:spPr>
            <a:xfrm>
              <a:off x="3131840" y="2852936"/>
              <a:ext cx="2664296" cy="648072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6F9CCE1-1E5A-C64B-BF4D-EC5DFF95C8BA}"/>
                </a:ext>
              </a:extLst>
            </p:cNvPr>
            <p:cNvCxnSpPr/>
            <p:nvPr/>
          </p:nvCxnSpPr>
          <p:spPr>
            <a:xfrm>
              <a:off x="1547664" y="2060848"/>
              <a:ext cx="5976664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ACCC729-AB0D-3A4E-B7B8-EF8C594D29BE}"/>
                </a:ext>
              </a:extLst>
            </p:cNvPr>
            <p:cNvCxnSpPr/>
            <p:nvPr/>
          </p:nvCxnSpPr>
          <p:spPr>
            <a:xfrm>
              <a:off x="1547664" y="4437112"/>
              <a:ext cx="5976664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011B512-D74F-D140-8F56-9F335550F39E}"/>
                </a:ext>
              </a:extLst>
            </p:cNvPr>
            <p:cNvSpPr/>
            <p:nvPr/>
          </p:nvSpPr>
          <p:spPr>
            <a:xfrm>
              <a:off x="1367644" y="2060848"/>
              <a:ext cx="360040" cy="237626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B5D7142-C2D6-3740-AC55-109DC6714711}"/>
                </a:ext>
              </a:extLst>
            </p:cNvPr>
            <p:cNvSpPr/>
            <p:nvPr/>
          </p:nvSpPr>
          <p:spPr>
            <a:xfrm>
              <a:off x="7344308" y="2060848"/>
              <a:ext cx="360040" cy="237626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98517CD-31DD-E842-9CB2-71715240407E}"/>
              </a:ext>
            </a:extLst>
          </p:cNvPr>
          <p:cNvCxnSpPr/>
          <p:nvPr/>
        </p:nvCxnSpPr>
        <p:spPr>
          <a:xfrm>
            <a:off x="7718224" y="5187624"/>
            <a:ext cx="744766" cy="16888"/>
          </a:xfrm>
          <a:prstGeom prst="straightConnector1">
            <a:avLst/>
          </a:prstGeom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AA63631-03F3-5047-8F5A-029992914CB3}"/>
              </a:ext>
            </a:extLst>
          </p:cNvPr>
          <p:cNvSpPr txBox="1"/>
          <p:nvPr/>
        </p:nvSpPr>
        <p:spPr>
          <a:xfrm>
            <a:off x="4798178" y="4066232"/>
            <a:ext cx="1199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beam pipe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54012F4-6749-6642-8869-5F5BF33A7F80}"/>
              </a:ext>
            </a:extLst>
          </p:cNvPr>
          <p:cNvSpPr txBox="1"/>
          <p:nvPr/>
        </p:nvSpPr>
        <p:spPr>
          <a:xfrm>
            <a:off x="4881449" y="5376549"/>
            <a:ext cx="2247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Short (&lt; 10 ns) proton </a:t>
            </a:r>
          </a:p>
          <a:p>
            <a:r>
              <a:rPr lang="en-US" sz="1600" dirty="0"/>
              <a:t>bunch (N=10</a:t>
            </a:r>
            <a:r>
              <a:rPr lang="en-US" sz="1600" baseline="30000" dirty="0"/>
              <a:t>11</a:t>
            </a:r>
            <a:r>
              <a:rPr lang="en-US" sz="1600" dirty="0"/>
              <a:t>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9D08648-03AA-0741-8295-C4D8CDC932A6}"/>
              </a:ext>
            </a:extLst>
          </p:cNvPr>
          <p:cNvSpPr txBox="1"/>
          <p:nvPr/>
        </p:nvSpPr>
        <p:spPr>
          <a:xfrm>
            <a:off x="7638760" y="456538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e-cloud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5FD5B2E-9CFE-AA4E-8435-EC9DF8BF2E03}"/>
                  </a:ext>
                </a:extLst>
              </p:cNvPr>
              <p:cNvSpPr txBox="1"/>
              <p:nvPr/>
            </p:nvSpPr>
            <p:spPr>
              <a:xfrm>
                <a:off x="6089331" y="4995683"/>
                <a:ext cx="144205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5FD5B2E-9CFE-AA4E-8435-EC9DF8BF2E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9331" y="4995683"/>
                <a:ext cx="1442059" cy="276999"/>
              </a:xfrm>
              <a:prstGeom prst="rect">
                <a:avLst/>
              </a:prstGeom>
              <a:blipFill>
                <a:blip r:embed="rId4"/>
                <a:stretch>
                  <a:fillRect b="-3913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1AAFFA9-B114-3542-A487-C54918C9B05C}"/>
                  </a:ext>
                </a:extLst>
              </p:cNvPr>
              <p:cNvSpPr txBox="1"/>
              <p:nvPr/>
            </p:nvSpPr>
            <p:spPr>
              <a:xfrm>
                <a:off x="7481237" y="4827311"/>
                <a:ext cx="144205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1AAFFA9-B114-3542-A487-C54918C9B0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1237" y="4827311"/>
                <a:ext cx="1442059" cy="276999"/>
              </a:xfrm>
              <a:prstGeom prst="rect">
                <a:avLst/>
              </a:prstGeom>
              <a:blipFill>
                <a:blip r:embed="rId5"/>
                <a:stretch>
                  <a:fillRect b="-3478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74BFF2C-8685-8A41-AF82-0FE0F2A8EB97}"/>
              </a:ext>
            </a:extLst>
          </p:cNvPr>
          <p:cNvCxnSpPr>
            <a:cxnSpLocks/>
          </p:cNvCxnSpPr>
          <p:nvPr/>
        </p:nvCxnSpPr>
        <p:spPr>
          <a:xfrm flipH="1" flipV="1">
            <a:off x="7482768" y="4358380"/>
            <a:ext cx="626634" cy="1600968"/>
          </a:xfrm>
          <a:prstGeom prst="line">
            <a:avLst/>
          </a:prstGeom>
          <a:ln>
            <a:prstDash val="dash"/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B81D564-5B23-A442-A4D9-921A3FB08A8D}"/>
              </a:ext>
            </a:extLst>
          </p:cNvPr>
          <p:cNvCxnSpPr/>
          <p:nvPr/>
        </p:nvCxnSpPr>
        <p:spPr>
          <a:xfrm flipH="1">
            <a:off x="6994045" y="4358380"/>
            <a:ext cx="461527" cy="169226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294E169-AD35-DC4F-976C-631B5C21CF20}"/>
              </a:ext>
            </a:extLst>
          </p:cNvPr>
          <p:cNvCxnSpPr/>
          <p:nvPr/>
        </p:nvCxnSpPr>
        <p:spPr>
          <a:xfrm flipH="1" flipV="1">
            <a:off x="6840203" y="5845521"/>
            <a:ext cx="153842" cy="205123"/>
          </a:xfrm>
          <a:prstGeom prst="line">
            <a:avLst/>
          </a:prstGeom>
          <a:ln>
            <a:prstDash val="dash"/>
            <a:headEnd type="non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0208109-5B46-894F-A9C4-61FC08DB2415}"/>
              </a:ext>
            </a:extLst>
          </p:cNvPr>
          <p:cNvCxnSpPr/>
          <p:nvPr/>
        </p:nvCxnSpPr>
        <p:spPr>
          <a:xfrm flipH="1">
            <a:off x="7199168" y="4358380"/>
            <a:ext cx="256404" cy="153842"/>
          </a:xfrm>
          <a:prstGeom prst="line">
            <a:avLst/>
          </a:prstGeom>
          <a:ln>
            <a:prstDash val="dash"/>
            <a:headEnd type="non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3FF688EE-A3E3-7849-A439-F02A3B76FFD1}"/>
              </a:ext>
            </a:extLst>
          </p:cNvPr>
          <p:cNvSpPr>
            <a:spLocks noChangeAspect="1"/>
          </p:cNvSpPr>
          <p:nvPr/>
        </p:nvSpPr>
        <p:spPr>
          <a:xfrm>
            <a:off x="8070940" y="5948083"/>
            <a:ext cx="76924" cy="7692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F55D487-9228-5647-B4F4-811CE03D3496}"/>
              </a:ext>
            </a:extLst>
          </p:cNvPr>
          <p:cNvSpPr txBox="1"/>
          <p:nvPr/>
        </p:nvSpPr>
        <p:spPr>
          <a:xfrm>
            <a:off x="6461155" y="4013424"/>
            <a:ext cx="2441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e-Multiplication (SEY model)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673298-2BFF-7040-A599-BDE4EA62AAB1}"/>
              </a:ext>
            </a:extLst>
          </p:cNvPr>
          <p:cNvSpPr txBox="1"/>
          <p:nvPr/>
        </p:nvSpPr>
        <p:spPr>
          <a:xfrm>
            <a:off x="6459849" y="6025007"/>
            <a:ext cx="9705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reflected 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38B37DA-9F7F-984F-8002-B35AA6469EC6}"/>
              </a:ext>
            </a:extLst>
          </p:cNvPr>
          <p:cNvGrpSpPr/>
          <p:nvPr/>
        </p:nvGrpSpPr>
        <p:grpSpPr>
          <a:xfrm>
            <a:off x="4169641" y="3450785"/>
            <a:ext cx="4131279" cy="369332"/>
            <a:chOff x="4169641" y="3450785"/>
            <a:chExt cx="4131279" cy="36933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BC3FE045-139D-A94F-B20E-A73BCE3EFEE8}"/>
                    </a:ext>
                  </a:extLst>
                </p:cNvPr>
                <p:cNvSpPr txBox="1"/>
                <p:nvPr/>
              </p:nvSpPr>
              <p:spPr>
                <a:xfrm>
                  <a:off x="6528640" y="3498999"/>
                  <a:ext cx="177228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 smtClean="0">
                                <a:latin typeface="Cambria Math" panose="02040503050406030204" pitchFamily="18" charset="0"/>
                              </a:rPr>
                              <m:t>𝑭</m:t>
                            </m:r>
                            <m:d>
                              <m:dPr>
                                <m:ctrlPr>
                                  <a:rPr lang="de-DE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b="1" i="1" smtClean="0"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</m:d>
                            <m:r>
                              <a:rPr lang="de-DE" b="1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de-DE" b="1" i="1" smtClean="0"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de-DE" b="1" i="1" smtClean="0"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de-DE" b="1" dirty="0"/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BC3FE045-139D-A94F-B20E-A73BCE3EFE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8640" y="3498999"/>
                  <a:ext cx="1772280" cy="276999"/>
                </a:xfrm>
                <a:prstGeom prst="rect">
                  <a:avLst/>
                </a:prstGeom>
                <a:blipFill>
                  <a:blip r:embed="rId6"/>
                  <a:stretch>
                    <a:fillRect r="-1418" b="-4285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E6882B0-B1AA-5A41-A733-F69936ED12BE}"/>
                </a:ext>
              </a:extLst>
            </p:cNvPr>
            <p:cNvSpPr txBox="1"/>
            <p:nvPr/>
          </p:nvSpPr>
          <p:spPr>
            <a:xfrm>
              <a:off x="4169641" y="3450785"/>
              <a:ext cx="2403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Force on </a:t>
              </a:r>
              <a:r>
                <a:rPr lang="de-DE" b="1" dirty="0" err="1"/>
                <a:t>the</a:t>
              </a:r>
              <a:r>
                <a:rPr lang="de-DE" b="1" dirty="0"/>
                <a:t> </a:t>
              </a:r>
              <a:r>
                <a:rPr lang="de-DE" b="1" dirty="0" err="1"/>
                <a:t>bunch</a:t>
              </a:r>
              <a:r>
                <a:rPr lang="de-DE" b="1" dirty="0"/>
                <a:t>: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ABD86FD-499C-914C-9390-E2E1889F9444}"/>
              </a:ext>
            </a:extLst>
          </p:cNvPr>
          <p:cNvGrpSpPr/>
          <p:nvPr/>
        </p:nvGrpSpPr>
        <p:grpSpPr>
          <a:xfrm>
            <a:off x="4179787" y="2918895"/>
            <a:ext cx="4218608" cy="419100"/>
            <a:chOff x="4179787" y="2918895"/>
            <a:chExt cx="4218608" cy="4191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FDEB2C7-CD62-0546-AEF8-A9B1C3200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80795" y="2918895"/>
              <a:ext cx="1117600" cy="419100"/>
            </a:xfrm>
            <a:prstGeom prst="rect">
              <a:avLst/>
            </a:prstGeom>
          </p:spPr>
        </p:pic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2B27DDD-ABC5-2345-A9ED-D6CA7278D15C}"/>
                </a:ext>
              </a:extLst>
            </p:cNvPr>
            <p:cNvSpPr txBox="1"/>
            <p:nvPr/>
          </p:nvSpPr>
          <p:spPr>
            <a:xfrm>
              <a:off x="4179787" y="2933733"/>
              <a:ext cx="31854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Space </a:t>
              </a:r>
              <a:r>
                <a:rPr lang="de-DE" dirty="0" err="1"/>
                <a:t>charge</a:t>
              </a:r>
              <a:r>
                <a:rPr lang="de-DE" dirty="0"/>
                <a:t> </a:t>
              </a:r>
              <a:r>
                <a:rPr lang="de-DE" dirty="0" err="1"/>
                <a:t>field</a:t>
              </a:r>
              <a:r>
                <a:rPr lang="de-DE" dirty="0"/>
                <a:t> (</a:t>
              </a:r>
              <a:r>
                <a:rPr lang="de-DE" dirty="0" err="1"/>
                <a:t>e-cloud</a:t>
              </a:r>
              <a:r>
                <a:rPr lang="de-DE" dirty="0"/>
                <a:t>):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698B523-DE20-2241-B61B-4AA712E46DBE}"/>
              </a:ext>
            </a:extLst>
          </p:cNvPr>
          <p:cNvGrpSpPr/>
          <p:nvPr/>
        </p:nvGrpSpPr>
        <p:grpSpPr>
          <a:xfrm>
            <a:off x="-10428" y="4650917"/>
            <a:ext cx="4455497" cy="1611700"/>
            <a:chOff x="-10428" y="4650917"/>
            <a:chExt cx="4455497" cy="1611700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F71CA237-02CD-FB4B-AAC9-9F6A5B748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10910" y="5099789"/>
              <a:ext cx="3403600" cy="533400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23CB3F0-65D7-3444-9AE5-02E119AEDE3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34501" y="5729217"/>
              <a:ext cx="2641600" cy="533400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819106B-37DE-1E4B-87A2-9DFB05F8F001}"/>
                </a:ext>
              </a:extLst>
            </p:cNvPr>
            <p:cNvSpPr txBox="1"/>
            <p:nvPr/>
          </p:nvSpPr>
          <p:spPr>
            <a:xfrm>
              <a:off x="-10428" y="4650917"/>
              <a:ext cx="3326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Electric</a:t>
              </a:r>
              <a:r>
                <a:rPr lang="de-DE" dirty="0"/>
                <a:t> </a:t>
              </a:r>
              <a:r>
                <a:rPr lang="de-DE" dirty="0" err="1"/>
                <a:t>field</a:t>
              </a:r>
              <a:r>
                <a:rPr lang="de-DE" dirty="0"/>
                <a:t> </a:t>
              </a:r>
              <a:r>
                <a:rPr lang="de-DE" dirty="0" err="1"/>
                <a:t>of</a:t>
              </a:r>
              <a:r>
                <a:rPr lang="de-DE" dirty="0"/>
                <a:t> </a:t>
              </a:r>
              <a:r>
                <a:rPr lang="de-DE" dirty="0" err="1"/>
                <a:t>the</a:t>
              </a:r>
              <a:r>
                <a:rPr lang="de-DE" dirty="0"/>
                <a:t> rigid </a:t>
              </a:r>
              <a:r>
                <a:rPr lang="de-DE" dirty="0" err="1"/>
                <a:t>bunch</a:t>
              </a:r>
              <a:r>
                <a:rPr lang="de-DE" dirty="0"/>
                <a:t>: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F2846224-41A4-C34A-9E11-747698565B1C}"/>
                </a:ext>
              </a:extLst>
            </p:cNvPr>
            <p:cNvSpPr txBox="1"/>
            <p:nvPr/>
          </p:nvSpPr>
          <p:spPr>
            <a:xfrm>
              <a:off x="2875409" y="582253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(Line </a:t>
              </a:r>
              <a:r>
                <a:rPr lang="de-DE" dirty="0" err="1"/>
                <a:t>density</a:t>
              </a:r>
              <a:r>
                <a:rPr lang="de-DE" dirty="0"/>
                <a:t>)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34825E0-0880-124B-97FD-BD8B5A4A39A7}"/>
              </a:ext>
            </a:extLst>
          </p:cNvPr>
          <p:cNvGrpSpPr/>
          <p:nvPr/>
        </p:nvGrpSpPr>
        <p:grpSpPr>
          <a:xfrm>
            <a:off x="34638" y="1521128"/>
            <a:ext cx="4079999" cy="3153870"/>
            <a:chOff x="34638" y="1521128"/>
            <a:chExt cx="4079999" cy="3153870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BD3D9A30-AB13-9443-8108-E666A4A7F331}"/>
                </a:ext>
              </a:extLst>
            </p:cNvPr>
            <p:cNvGrpSpPr/>
            <p:nvPr/>
          </p:nvGrpSpPr>
          <p:grpSpPr>
            <a:xfrm>
              <a:off x="34638" y="1614999"/>
              <a:ext cx="4079999" cy="3059999"/>
              <a:chOff x="69283" y="3417001"/>
              <a:chExt cx="4079999" cy="3059999"/>
            </a:xfrm>
          </p:grpSpPr>
          <p:pic>
            <p:nvPicPr>
              <p:cNvPr id="53" name="Picture 52" descr="Fig8.eps">
                <a:extLst>
                  <a:ext uri="{FF2B5EF4-FFF2-40B4-BE49-F238E27FC236}">
                    <a16:creationId xmlns:a16="http://schemas.microsoft.com/office/drawing/2014/main" id="{C0B070BD-D3E2-034E-99BF-18A7F5216F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283" y="3417001"/>
                <a:ext cx="4079999" cy="3059999"/>
              </a:xfrm>
              <a:prstGeom prst="rect">
                <a:avLst/>
              </a:prstGeom>
            </p:spPr>
          </p:pic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03E4481C-5F1A-6F4E-9802-3A0BD2F5B8C3}"/>
                  </a:ext>
                </a:extLst>
              </p:cNvPr>
              <p:cNvCxnSpPr/>
              <p:nvPr/>
            </p:nvCxnSpPr>
            <p:spPr>
              <a:xfrm flipV="1">
                <a:off x="1839424" y="5013381"/>
                <a:ext cx="0" cy="31981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42390ED7-559E-4649-A861-F3E02B55BCDA}"/>
                  </a:ext>
                </a:extLst>
              </p:cNvPr>
              <p:cNvCxnSpPr/>
              <p:nvPr/>
            </p:nvCxnSpPr>
            <p:spPr>
              <a:xfrm flipV="1">
                <a:off x="1849633" y="3819834"/>
                <a:ext cx="0" cy="31981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56" name="Object 55">
                    <a:extLst>
                      <a:ext uri="{FF2B5EF4-FFF2-40B4-BE49-F238E27FC236}">
                        <a16:creationId xmlns:a16="http://schemas.microsoft.com/office/drawing/2014/main" id="{06111513-3B53-6043-82C1-6EF552C8300A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059517467"/>
                      </p:ext>
                    </p:extLst>
                  </p:nvPr>
                </p:nvGraphicFramePr>
                <p:xfrm>
                  <a:off x="1947355" y="3733261"/>
                  <a:ext cx="525463" cy="269875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61775" name="Equation" r:id="rId11" imgW="393700" imgH="203200" progId="Equation.DSMT4">
                          <p:embed/>
                        </p:oleObj>
                      </mc:Choice>
                      <mc:Fallback>
                        <p:oleObj name="Equation" r:id="rId11" imgW="393700" imgH="203200" progId="Equation.DSMT4">
                          <p:embed/>
                          <p:pic>
                            <p:nvPicPr>
                              <p:cNvPr id="109" name="Object 108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947355" y="3733261"/>
                                <a:ext cx="525463" cy="269875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="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56" name="Object 55">
                    <a:extLst>
                      <a:ext uri="{FF2B5EF4-FFF2-40B4-BE49-F238E27FC236}">
                        <a16:creationId xmlns:a16="http://schemas.microsoft.com/office/drawing/2014/main" id="{06111513-3B53-6043-82C1-6EF552C8300A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059517467"/>
                      </p:ext>
                    </p:extLst>
                  </p:nvPr>
                </p:nvGraphicFramePr>
                <p:xfrm>
                  <a:off x="1947355" y="3733261"/>
                  <a:ext cx="525463" cy="269875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61759" name="Equation" r:id="rId13" imgW="393700" imgH="203200" progId="Equation.DSMT4">
                          <p:embed/>
                        </p:oleObj>
                      </mc:Choice>
                      <mc:Fallback>
                        <p:oleObj name="Equation" r:id="rId13" imgW="393700" imgH="203200" progId="Equation.DSMT4">
                          <p:embed/>
                          <p:pic>
                            <p:nvPicPr>
                              <p:cNvPr id="109" name="Object 108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4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947355" y="3733261"/>
                                <a:ext cx="525463" cy="269875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57" name="Object 56">
                    <a:extLst>
                      <a:ext uri="{FF2B5EF4-FFF2-40B4-BE49-F238E27FC236}">
                        <a16:creationId xmlns:a16="http://schemas.microsoft.com/office/drawing/2014/main" id="{E937975C-D0A7-1242-9B2A-D6BF7F188486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800965461"/>
                      </p:ext>
                    </p:extLst>
                  </p:nvPr>
                </p:nvGraphicFramePr>
                <p:xfrm>
                  <a:off x="1908869" y="4878443"/>
                  <a:ext cx="525463" cy="269875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61776" name="Equation" r:id="rId15" imgW="393700" imgH="203200" progId="Equation.DSMT4">
                          <p:embed/>
                        </p:oleObj>
                      </mc:Choice>
                      <mc:Fallback>
                        <p:oleObj name="Equation" r:id="rId15" imgW="393700" imgH="203200" progId="Equation.DSMT4">
                          <p:embed/>
                          <p:pic>
                            <p:nvPicPr>
                              <p:cNvPr id="110" name="Object 109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908869" y="4878443"/>
                                <a:ext cx="525463" cy="269875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="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57" name="Object 56">
                    <a:extLst>
                      <a:ext uri="{FF2B5EF4-FFF2-40B4-BE49-F238E27FC236}">
                        <a16:creationId xmlns:a16="http://schemas.microsoft.com/office/drawing/2014/main" id="{E937975C-D0A7-1242-9B2A-D6BF7F188486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800965461"/>
                      </p:ext>
                    </p:extLst>
                  </p:nvPr>
                </p:nvGraphicFramePr>
                <p:xfrm>
                  <a:off x="1908869" y="4878443"/>
                  <a:ext cx="525463" cy="269875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61760" name="Equation" r:id="rId16" imgW="393700" imgH="203200" progId="Equation.DSMT4">
                          <p:embed/>
                        </p:oleObj>
                      </mc:Choice>
                      <mc:Fallback>
                        <p:oleObj name="Equation" r:id="rId16" imgW="393700" imgH="203200" progId="Equation.DSMT4">
                          <p:embed/>
                          <p:pic>
                            <p:nvPicPr>
                              <p:cNvPr id="110" name="Object 109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4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908869" y="4878443"/>
                                <a:ext cx="525463" cy="269875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7CF4D88-CAC8-EA47-B9EA-19B9880D23F8}"/>
                </a:ext>
              </a:extLst>
            </p:cNvPr>
            <p:cNvSpPr txBox="1"/>
            <p:nvPr/>
          </p:nvSpPr>
          <p:spPr>
            <a:xfrm>
              <a:off x="394024" y="1521128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Example</a:t>
              </a:r>
              <a:r>
                <a:rPr lang="de-DE" dirty="0"/>
                <a:t> </a:t>
              </a:r>
              <a:r>
                <a:rPr lang="de-DE" dirty="0" err="1"/>
                <a:t>result</a:t>
              </a:r>
              <a:r>
                <a:rPr lang="de-DE" dirty="0"/>
                <a:t> </a:t>
              </a:r>
              <a:r>
                <a:rPr lang="de-DE" dirty="0" err="1"/>
                <a:t>for</a:t>
              </a:r>
              <a:endParaRPr lang="de-DE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CAA9973F-1D27-AA44-9CA7-6198F3ACF252}"/>
                    </a:ext>
                  </a:extLst>
                </p:cNvPr>
                <p:cNvSpPr txBox="1"/>
                <p:nvPr/>
              </p:nvSpPr>
              <p:spPr>
                <a:xfrm>
                  <a:off x="2082062" y="1538648"/>
                  <a:ext cx="1442059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d>
                          <m:d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oMath>
                    </m:oMathPara>
                  </a14:m>
                  <a:endParaRPr lang="de-DE" dirty="0"/>
                </a:p>
              </p:txBody>
            </p:sp>
          </mc:Choice>
          <mc:Fallback xmlns="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CAA9973F-1D27-AA44-9CA7-6198F3ACF25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82062" y="1538648"/>
                  <a:ext cx="1442059" cy="276999"/>
                </a:xfrm>
                <a:prstGeom prst="rect">
                  <a:avLst/>
                </a:prstGeom>
                <a:blipFill>
                  <a:blip r:embed="rId17"/>
                  <a:stretch>
                    <a:fillRect b="-2608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801CBD0-8388-D14D-A1B1-85CD05ED6C06}"/>
              </a:ext>
            </a:extLst>
          </p:cNvPr>
          <p:cNvGrpSpPr/>
          <p:nvPr/>
        </p:nvGrpSpPr>
        <p:grpSpPr>
          <a:xfrm>
            <a:off x="4193925" y="1486251"/>
            <a:ext cx="4567515" cy="1251028"/>
            <a:chOff x="4193925" y="1486251"/>
            <a:chExt cx="4567515" cy="1251028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689FAAAA-2BF3-8848-90F4-0F55A951C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6650787" y="2449836"/>
              <a:ext cx="1168400" cy="215900"/>
            </a:xfrm>
            <a:prstGeom prst="rect">
              <a:avLst/>
            </a:prstGeom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4D4F5B31-F238-6E4C-9D5D-A6D60FF03E5E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8164540" y="2449836"/>
              <a:ext cx="596900" cy="177800"/>
            </a:xfrm>
            <a:prstGeom prst="rect">
              <a:avLst/>
            </a:prstGeom>
          </p:spPr>
        </p:pic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7FC1A1E0-F249-724B-A928-FD7682B2D85D}"/>
                </a:ext>
              </a:extLst>
            </p:cNvPr>
            <p:cNvSpPr txBox="1"/>
            <p:nvPr/>
          </p:nvSpPr>
          <p:spPr>
            <a:xfrm>
              <a:off x="4193925" y="1486251"/>
              <a:ext cx="30572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Electron</a:t>
              </a:r>
              <a:r>
                <a:rPr lang="de-DE" dirty="0"/>
                <a:t> </a:t>
              </a:r>
              <a:r>
                <a:rPr lang="de-DE" dirty="0" err="1"/>
                <a:t>equation</a:t>
              </a:r>
              <a:r>
                <a:rPr lang="de-DE" dirty="0"/>
                <a:t> </a:t>
              </a:r>
              <a:r>
                <a:rPr lang="de-DE" dirty="0" err="1"/>
                <a:t>of</a:t>
              </a:r>
              <a:r>
                <a:rPr lang="de-DE" dirty="0"/>
                <a:t> </a:t>
              </a:r>
              <a:r>
                <a:rPr lang="de-DE" dirty="0" err="1"/>
                <a:t>motion</a:t>
              </a:r>
              <a:r>
                <a:rPr lang="de-DE" dirty="0"/>
                <a:t>: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5C782BA-CAFA-DD4F-A53B-A1D93BC459D9}"/>
                </a:ext>
              </a:extLst>
            </p:cNvPr>
            <p:cNvSpPr txBox="1"/>
            <p:nvPr/>
          </p:nvSpPr>
          <p:spPr>
            <a:xfrm>
              <a:off x="4193925" y="2367947"/>
              <a:ext cx="23775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Relativistic</a:t>
              </a:r>
              <a:r>
                <a:rPr lang="de-DE" dirty="0"/>
                <a:t> </a:t>
              </a:r>
              <a:r>
                <a:rPr lang="de-DE" dirty="0" err="1"/>
                <a:t>momenta</a:t>
              </a:r>
              <a:r>
                <a:rPr lang="de-DE" dirty="0"/>
                <a:t>:</a:t>
              </a:r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0E4F5237-3F3F-E54F-8B60-2CCE7813D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4433462" y="1950542"/>
              <a:ext cx="3962400" cy="279400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A97DEDEF-F3CD-8B49-947D-E401BA04705F}"/>
              </a:ext>
            </a:extLst>
          </p:cNvPr>
          <p:cNvSpPr/>
          <p:nvPr/>
        </p:nvSpPr>
        <p:spPr>
          <a:xfrm>
            <a:off x="1818189" y="2807880"/>
            <a:ext cx="2682169" cy="16878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Simulation 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codes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electron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cloud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interaction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with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bunch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trains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or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long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bunches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pyCloud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openecloud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….</a:t>
            </a:r>
          </a:p>
        </p:txBody>
      </p:sp>
    </p:spTree>
    <p:extLst>
      <p:ext uri="{BB962C8B-B14F-4D97-AF65-F5344CB8AC3E}">
        <p14:creationId xmlns:p14="http://schemas.microsoft.com/office/powerpoint/2010/main" val="231730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240B9-F429-B340-A89C-7441C633A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7" y="492202"/>
            <a:ext cx="7209491" cy="770175"/>
          </a:xfrm>
        </p:spPr>
        <p:txBody>
          <a:bodyPr/>
          <a:lstStyle/>
          <a:p>
            <a:r>
              <a:rPr lang="de-DE" dirty="0"/>
              <a:t>Longitudinal </a:t>
            </a:r>
            <a:r>
              <a:rPr lang="de-DE" dirty="0" err="1"/>
              <a:t>e-cloud</a:t>
            </a:r>
            <a:r>
              <a:rPr lang="de-DE" dirty="0"/>
              <a:t> </a:t>
            </a:r>
            <a:r>
              <a:rPr lang="de-DE" dirty="0" err="1"/>
              <a:t>wake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loss</a:t>
            </a:r>
            <a:endParaRPr lang="de-DE" dirty="0"/>
          </a:p>
        </p:txBody>
      </p:sp>
      <p:pic>
        <p:nvPicPr>
          <p:cNvPr id="18" name="Picture 17" descr="Fig3.pdf">
            <a:extLst>
              <a:ext uri="{FF2B5EF4-FFF2-40B4-BE49-F238E27FC236}">
                <a16:creationId xmlns:a16="http://schemas.microsoft.com/office/drawing/2014/main" id="{0BF439AF-F8B1-C044-85F3-101CAB25BF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35" y="1523505"/>
            <a:ext cx="3840000" cy="28800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EFE3628-2B94-3441-B852-1740611DC337}"/>
              </a:ext>
            </a:extLst>
          </p:cNvPr>
          <p:cNvCxnSpPr/>
          <p:nvPr/>
        </p:nvCxnSpPr>
        <p:spPr>
          <a:xfrm>
            <a:off x="2713963" y="2545877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086413CF-CC70-DD40-86F4-B7D871C909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6154027"/>
              </p:ext>
            </p:extLst>
          </p:nvPr>
        </p:nvGraphicFramePr>
        <p:xfrm>
          <a:off x="1057779" y="2022759"/>
          <a:ext cx="613948" cy="35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12" name="Equation" r:id="rId4" imgW="368300" imgH="215900" progId="Equation.DSMT4">
                  <p:embed/>
                </p:oleObj>
              </mc:Choice>
              <mc:Fallback>
                <p:oleObj name="Equation" r:id="rId4" imgW="368300" imgH="215900" progId="Equation.DSMT4">
                  <p:embed/>
                  <p:pic>
                    <p:nvPicPr>
                      <p:cNvPr id="21" name="Object 20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57779" y="2022759"/>
                        <a:ext cx="613948" cy="35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95CBBADB-4E02-124D-9115-18E221BD8FEF}"/>
              </a:ext>
            </a:extLst>
          </p:cNvPr>
          <p:cNvSpPr txBox="1"/>
          <p:nvPr/>
        </p:nvSpPr>
        <p:spPr>
          <a:xfrm>
            <a:off x="185782" y="5019592"/>
            <a:ext cx="4121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 loss of a short bunch in an </a:t>
            </a:r>
          </a:p>
          <a:p>
            <a:r>
              <a:rPr lang="en-US" dirty="0"/>
              <a:t>(initially homogeneous) electron cloud:</a:t>
            </a:r>
          </a:p>
        </p:txBody>
      </p:sp>
      <p:pic>
        <p:nvPicPr>
          <p:cNvPr id="23" name="Picture 22" descr="could1.jpg">
            <a:extLst>
              <a:ext uri="{FF2B5EF4-FFF2-40B4-BE49-F238E27FC236}">
                <a16:creationId xmlns:a16="http://schemas.microsoft.com/office/drawing/2014/main" id="{1325A635-076C-C449-9C21-8CAB110628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35" y="1523505"/>
            <a:ext cx="3555949" cy="3276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F5C3D9-C410-2949-B363-5FD7F3F221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9409" y="5752753"/>
            <a:ext cx="2209800" cy="4826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E5C9E54-18A4-9344-B750-A0C4E61019C6}"/>
              </a:ext>
            </a:extLst>
          </p:cNvPr>
          <p:cNvGrpSpPr/>
          <p:nvPr/>
        </p:nvGrpSpPr>
        <p:grpSpPr>
          <a:xfrm>
            <a:off x="4123964" y="1585320"/>
            <a:ext cx="4859997" cy="4650033"/>
            <a:chOff x="4123964" y="1585320"/>
            <a:chExt cx="4859997" cy="4650033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25DB269-E026-304E-A3CA-8E210BA78971}"/>
                </a:ext>
              </a:extLst>
            </p:cNvPr>
            <p:cNvGrpSpPr/>
            <p:nvPr/>
          </p:nvGrpSpPr>
          <p:grpSpPr>
            <a:xfrm>
              <a:off x="4123964" y="1585320"/>
              <a:ext cx="4859997" cy="3239998"/>
              <a:chOff x="4328239" y="3160780"/>
              <a:chExt cx="4859997" cy="3239998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DE9159F5-9899-7F4B-AAB7-B4EC89C54B59}"/>
                  </a:ext>
                </a:extLst>
              </p:cNvPr>
              <p:cNvGrpSpPr/>
              <p:nvPr/>
            </p:nvGrpSpPr>
            <p:grpSpPr>
              <a:xfrm>
                <a:off x="4328239" y="3160780"/>
                <a:ext cx="4859997" cy="3239998"/>
                <a:chOff x="4328239" y="3160780"/>
                <a:chExt cx="4859997" cy="3239998"/>
              </a:xfrm>
            </p:grpSpPr>
            <p:pic>
              <p:nvPicPr>
                <p:cNvPr id="27" name="Picture 26" descr="50ns_2011.pdf">
                  <a:extLst>
                    <a:ext uri="{FF2B5EF4-FFF2-40B4-BE49-F238E27FC236}">
                      <a16:creationId xmlns:a16="http://schemas.microsoft.com/office/drawing/2014/main" id="{6526B704-7877-1A47-9695-A1F0C1BE40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328239" y="3160780"/>
                  <a:ext cx="4859997" cy="3239998"/>
                </a:xfrm>
                <a:prstGeom prst="rect">
                  <a:avLst/>
                </a:prstGeom>
              </p:spPr>
            </p:pic>
            <p:sp>
              <p:nvSpPr>
                <p:cNvPr id="28" name="Text Box 5">
                  <a:extLst>
                    <a:ext uri="{FF2B5EF4-FFF2-40B4-BE49-F238E27FC236}">
                      <a16:creationId xmlns:a16="http://schemas.microsoft.com/office/drawing/2014/main" id="{0A6D7658-0FBD-F74A-B2CB-2B1FFEB7D81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536236" y="3276699"/>
                  <a:ext cx="1737797" cy="523220"/>
                </a:xfrm>
                <a:prstGeom prst="rect">
                  <a:avLst/>
                </a:prstGeom>
                <a:solidFill>
                  <a:srgbClr val="37609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400" b="1" dirty="0">
                      <a:solidFill>
                        <a:srgbClr val="CCFFCC"/>
                      </a:solidFill>
                    </a:rPr>
                    <a:t>J. Esteban-</a:t>
                  </a:r>
                  <a:r>
                    <a:rPr lang="en-US" sz="1400" b="1" dirty="0" err="1">
                      <a:solidFill>
                        <a:srgbClr val="CCFFCC"/>
                      </a:solidFill>
                    </a:rPr>
                    <a:t>Müller</a:t>
                  </a:r>
                  <a:r>
                    <a:rPr lang="en-US" sz="1400" b="1" dirty="0">
                      <a:solidFill>
                        <a:srgbClr val="CCFFCC"/>
                      </a:solidFill>
                    </a:rPr>
                    <a:t>,      E. </a:t>
                  </a:r>
                  <a:r>
                    <a:rPr lang="en-US" sz="1400" b="1" dirty="0" err="1">
                      <a:solidFill>
                        <a:srgbClr val="CCFFCC"/>
                      </a:solidFill>
                    </a:rPr>
                    <a:t>Shaposhnikova</a:t>
                  </a:r>
                  <a:endParaRPr lang="en-GB" sz="1400" b="1" dirty="0">
                    <a:solidFill>
                      <a:srgbClr val="CCFFCC"/>
                    </a:solidFill>
                  </a:endParaRPr>
                </a:p>
              </p:txBody>
            </p: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1C0A824-DE28-8346-B08F-C5816B2E31CF}"/>
                  </a:ext>
                </a:extLst>
              </p:cNvPr>
              <p:cNvSpPr txBox="1"/>
              <p:nvPr/>
            </p:nvSpPr>
            <p:spPr>
              <a:xfrm>
                <a:off x="6648483" y="3419510"/>
                <a:ext cx="1411865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bunch energy </a:t>
                </a:r>
              </a:p>
              <a:p>
                <a:r>
                  <a:rPr lang="en-US" sz="1600" dirty="0"/>
                  <a:t>loss measured </a:t>
                </a:r>
              </a:p>
              <a:p>
                <a:r>
                  <a:rPr lang="en-US" sz="1600" dirty="0"/>
                  <a:t>in LHC during </a:t>
                </a:r>
              </a:p>
              <a:p>
                <a:r>
                  <a:rPr lang="en-US" sz="1600" dirty="0"/>
                  <a:t>scrubbing runs</a:t>
                </a:r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E4850A8-EBE5-B843-93B9-71718A7AC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580608" y="5765453"/>
              <a:ext cx="1727200" cy="4699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78AFAC2-D1C7-024B-B33D-E97D715490C5}"/>
                </a:ext>
              </a:extLst>
            </p:cNvPr>
            <p:cNvSpPr txBox="1"/>
            <p:nvPr/>
          </p:nvSpPr>
          <p:spPr>
            <a:xfrm>
              <a:off x="4756034" y="5108895"/>
              <a:ext cx="35958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rf</a:t>
              </a:r>
              <a:r>
                <a:rPr lang="de-DE" dirty="0"/>
                <a:t> </a:t>
              </a:r>
              <a:r>
                <a:rPr lang="de-DE" dirty="0" err="1"/>
                <a:t>phase</a:t>
              </a:r>
              <a:r>
                <a:rPr lang="de-DE" dirty="0"/>
                <a:t> </a:t>
              </a:r>
              <a:r>
                <a:rPr lang="de-DE" dirty="0" err="1"/>
                <a:t>shift</a:t>
              </a:r>
              <a:r>
                <a:rPr lang="de-DE" dirty="0"/>
                <a:t> vs. </a:t>
              </a:r>
              <a:r>
                <a:rPr lang="de-DE" dirty="0" err="1"/>
                <a:t>bunch</a:t>
              </a:r>
              <a:r>
                <a:rPr lang="de-DE" dirty="0"/>
                <a:t> </a:t>
              </a:r>
              <a:r>
                <a:rPr lang="de-DE" dirty="0" err="1"/>
                <a:t>intensity</a:t>
              </a:r>
              <a:r>
                <a:rPr lang="de-DE" dirty="0"/>
                <a:t>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0138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39C91-B6D9-1E4A-8E1E-26438CF7C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984" y="499919"/>
            <a:ext cx="6642117" cy="838200"/>
          </a:xfrm>
        </p:spPr>
        <p:txBody>
          <a:bodyPr/>
          <a:lstStyle/>
          <a:p>
            <a:r>
              <a:rPr lang="de-DE" dirty="0"/>
              <a:t>Transverse </a:t>
            </a:r>
            <a:r>
              <a:rPr lang="de-DE" dirty="0" err="1"/>
              <a:t>e-cloud</a:t>
            </a:r>
            <a:r>
              <a:rPr lang="de-DE" dirty="0"/>
              <a:t> </a:t>
            </a:r>
            <a:r>
              <a:rPr lang="de-DE" dirty="0" err="1"/>
              <a:t>wake</a:t>
            </a:r>
            <a:r>
              <a:rPr lang="de-DE" dirty="0"/>
              <a:t> </a:t>
            </a:r>
            <a:r>
              <a:rPr lang="de-DE" dirty="0" err="1"/>
              <a:t>function</a:t>
            </a:r>
            <a:endParaRPr lang="de-DE" dirty="0"/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EB09AC5F-A39F-8849-826E-641D74E6BE76}"/>
              </a:ext>
            </a:extLst>
          </p:cNvPr>
          <p:cNvSpPr/>
          <p:nvPr/>
        </p:nvSpPr>
        <p:spPr>
          <a:xfrm>
            <a:off x="6801414" y="1715868"/>
            <a:ext cx="1558335" cy="136815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CEFF62B-3F70-9D4A-B724-427FD13A64BB}"/>
              </a:ext>
            </a:extLst>
          </p:cNvPr>
          <p:cNvGrpSpPr>
            <a:grpSpLocks noChangeAspect="1"/>
          </p:cNvGrpSpPr>
          <p:nvPr/>
        </p:nvGrpSpPr>
        <p:grpSpPr>
          <a:xfrm>
            <a:off x="4283968" y="1577735"/>
            <a:ext cx="4512704" cy="1692264"/>
            <a:chOff x="1367644" y="2060848"/>
            <a:chExt cx="6336704" cy="237626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608D6D7-CAF8-8B44-907F-E403F7F03355}"/>
                </a:ext>
              </a:extLst>
            </p:cNvPr>
            <p:cNvSpPr/>
            <p:nvPr/>
          </p:nvSpPr>
          <p:spPr>
            <a:xfrm>
              <a:off x="3131840" y="2852936"/>
              <a:ext cx="2664296" cy="648072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59D1591-5757-B347-8F09-95A0691A5CF3}"/>
                </a:ext>
              </a:extLst>
            </p:cNvPr>
            <p:cNvCxnSpPr/>
            <p:nvPr/>
          </p:nvCxnSpPr>
          <p:spPr>
            <a:xfrm>
              <a:off x="1547664" y="2060848"/>
              <a:ext cx="5976664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899DCEC-32F5-BC4C-9149-547391937CB9}"/>
                </a:ext>
              </a:extLst>
            </p:cNvPr>
            <p:cNvCxnSpPr/>
            <p:nvPr/>
          </p:nvCxnSpPr>
          <p:spPr>
            <a:xfrm>
              <a:off x="1547664" y="4437112"/>
              <a:ext cx="5976664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2716C67-25C6-9C4B-AB01-785974852494}"/>
                </a:ext>
              </a:extLst>
            </p:cNvPr>
            <p:cNvSpPr/>
            <p:nvPr/>
          </p:nvSpPr>
          <p:spPr>
            <a:xfrm>
              <a:off x="1367644" y="2060848"/>
              <a:ext cx="360040" cy="237626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13A1880-4466-A049-93BE-4F6E197F296B}"/>
                </a:ext>
              </a:extLst>
            </p:cNvPr>
            <p:cNvSpPr/>
            <p:nvPr/>
          </p:nvSpPr>
          <p:spPr>
            <a:xfrm>
              <a:off x="7344308" y="2060848"/>
              <a:ext cx="360040" cy="237626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761AD0A-CED8-8C45-A451-EACC34CA11D3}"/>
              </a:ext>
            </a:extLst>
          </p:cNvPr>
          <p:cNvSpPr txBox="1"/>
          <p:nvPr/>
        </p:nvSpPr>
        <p:spPr>
          <a:xfrm>
            <a:off x="7285612" y="1846806"/>
            <a:ext cx="932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baseline="30000" dirty="0"/>
              <a:t>-</a:t>
            </a:r>
            <a:r>
              <a:rPr lang="en-US" dirty="0"/>
              <a:t>-cloud</a:t>
            </a:r>
          </a:p>
        </p:txBody>
      </p:sp>
      <p:pic>
        <p:nvPicPr>
          <p:cNvPr id="16" name="Picture 15" descr="Ohne Titel.jpg">
            <a:extLst>
              <a:ext uri="{FF2B5EF4-FFF2-40B4-BE49-F238E27FC236}">
                <a16:creationId xmlns:a16="http://schemas.microsoft.com/office/drawing/2014/main" id="{DE4F3602-7A55-C445-919C-BB57D031A1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118" y="3376823"/>
            <a:ext cx="3505641" cy="295516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EDB9077-5458-B148-A8D5-A96B592541B7}"/>
              </a:ext>
            </a:extLst>
          </p:cNvPr>
          <p:cNvSpPr/>
          <p:nvPr/>
        </p:nvSpPr>
        <p:spPr>
          <a:xfrm>
            <a:off x="5623837" y="5661390"/>
            <a:ext cx="2847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/>
              <a:t>Ohmi</a:t>
            </a:r>
            <a:r>
              <a:rPr lang="en-US" sz="1600" dirty="0"/>
              <a:t>, Zimmermann, PRE (2001)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797154-7EF1-454E-8CFC-DA302F2F1728}"/>
              </a:ext>
            </a:extLst>
          </p:cNvPr>
          <p:cNvSpPr/>
          <p:nvPr/>
        </p:nvSpPr>
        <p:spPr>
          <a:xfrm>
            <a:off x="6016613" y="2179093"/>
            <a:ext cx="135057" cy="36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F84E347-1FD7-FE49-83C9-9C311A76EEE4}"/>
              </a:ext>
            </a:extLst>
          </p:cNvPr>
          <p:cNvSpPr/>
          <p:nvPr/>
        </p:nvSpPr>
        <p:spPr>
          <a:xfrm>
            <a:off x="6167991" y="2011847"/>
            <a:ext cx="135057" cy="4376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EE91DD7-5788-0644-93A9-91B6311E8E98}"/>
              </a:ext>
            </a:extLst>
          </p:cNvPr>
          <p:cNvSpPr/>
          <p:nvPr/>
        </p:nvSpPr>
        <p:spPr>
          <a:xfrm>
            <a:off x="6320391" y="2141823"/>
            <a:ext cx="135057" cy="4376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D1C3B0-F5B0-9E4C-B4F6-A45081B40C39}"/>
              </a:ext>
            </a:extLst>
          </p:cNvPr>
          <p:cNvSpPr txBox="1"/>
          <p:nvPr/>
        </p:nvSpPr>
        <p:spPr>
          <a:xfrm>
            <a:off x="4583513" y="1577735"/>
            <a:ext cx="1477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one displaced </a:t>
            </a:r>
          </a:p>
          <a:p>
            <a:r>
              <a:rPr lang="en-US" dirty="0"/>
              <a:t>bunch slice</a:t>
            </a:r>
          </a:p>
        </p:txBody>
      </p:sp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680F98FF-7C8D-974E-B185-8FFC005C1B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3328702"/>
              </p:ext>
            </p:extLst>
          </p:nvPr>
        </p:nvGraphicFramePr>
        <p:xfrm>
          <a:off x="6925904" y="2499082"/>
          <a:ext cx="125730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066" name="Equation" r:id="rId4" imgW="787400" imgH="228600" progId="Equation.DSMT4">
                  <p:embed/>
                </p:oleObj>
              </mc:Choice>
              <mc:Fallback>
                <p:oleObj name="Equation" r:id="rId4" imgW="787400" imgH="228600" progId="Equation.DSMT4">
                  <p:embed/>
                  <p:pic>
                    <p:nvPicPr>
                      <p:cNvPr id="29" name="Object 2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25904" y="2499082"/>
                        <a:ext cx="1257300" cy="365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B943586-C770-3A48-9BB0-E712C45C61F9}"/>
              </a:ext>
            </a:extLst>
          </p:cNvPr>
          <p:cNvCxnSpPr/>
          <p:nvPr/>
        </p:nvCxnSpPr>
        <p:spPr>
          <a:xfrm>
            <a:off x="6234251" y="2603350"/>
            <a:ext cx="0" cy="12250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9056474-983C-5247-9009-A63F9971573E}"/>
              </a:ext>
            </a:extLst>
          </p:cNvPr>
          <p:cNvCxnSpPr>
            <a:cxnSpLocks/>
          </p:cNvCxnSpPr>
          <p:nvPr/>
        </p:nvCxnSpPr>
        <p:spPr>
          <a:xfrm flipV="1">
            <a:off x="7454054" y="2360629"/>
            <a:ext cx="763724" cy="3513"/>
          </a:xfrm>
          <a:prstGeom prst="straightConnector1">
            <a:avLst/>
          </a:prstGeom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930F64D-B774-E240-8CFA-47378E61B0F5}"/>
              </a:ext>
            </a:extLst>
          </p:cNvPr>
          <p:cNvGrpSpPr/>
          <p:nvPr/>
        </p:nvGrpSpPr>
        <p:grpSpPr>
          <a:xfrm>
            <a:off x="-19067" y="1567440"/>
            <a:ext cx="3952820" cy="3179759"/>
            <a:chOff x="-19067" y="1567440"/>
            <a:chExt cx="3952820" cy="317975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347D2A4-46ED-3041-B2B4-2D06508E4F30}"/>
                </a:ext>
              </a:extLst>
            </p:cNvPr>
            <p:cNvSpPr/>
            <p:nvPr/>
          </p:nvSpPr>
          <p:spPr>
            <a:xfrm>
              <a:off x="425871" y="2379828"/>
              <a:ext cx="2625436" cy="4706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F91A5C8-61CA-5346-B2AB-FF2A0B5AE291}"/>
                </a:ext>
              </a:extLst>
            </p:cNvPr>
            <p:cNvSpPr txBox="1"/>
            <p:nvPr/>
          </p:nvSpPr>
          <p:spPr>
            <a:xfrm>
              <a:off x="68528" y="1567440"/>
              <a:ext cx="38652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Transverse wake function can be </a:t>
              </a:r>
            </a:p>
            <a:p>
              <a:r>
                <a:rPr lang="en-US" b="1" dirty="0"/>
                <a:t>approximated as a resonator: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89CD367-B059-AF4C-BC85-2717EBD704EF}"/>
                </a:ext>
              </a:extLst>
            </p:cNvPr>
            <p:cNvSpPr txBox="1"/>
            <p:nvPr/>
          </p:nvSpPr>
          <p:spPr>
            <a:xfrm>
              <a:off x="21520" y="3025127"/>
              <a:ext cx="24288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resonant e-frequency: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8C0D1B21-D2BE-554E-BED0-DB667C10819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8092" y="2393271"/>
              <a:ext cx="2400300" cy="45720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5D63346-A619-BC4E-99DB-405331342D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458323" y="2968493"/>
              <a:ext cx="1181100" cy="482600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782446C-AB2E-0343-A2C0-DE035B6E1814}"/>
                </a:ext>
              </a:extLst>
            </p:cNvPr>
            <p:cNvSpPr txBox="1"/>
            <p:nvPr/>
          </p:nvSpPr>
          <p:spPr>
            <a:xfrm>
              <a:off x="-19067" y="3623780"/>
              <a:ext cx="2223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coupling</a:t>
              </a:r>
              <a:r>
                <a:rPr lang="de-DE" dirty="0"/>
                <a:t> </a:t>
              </a:r>
              <a:r>
                <a:rPr lang="de-DE" dirty="0" err="1"/>
                <a:t>parameter</a:t>
              </a:r>
              <a:r>
                <a:rPr lang="de-DE" dirty="0"/>
                <a:t>:</a:t>
              </a: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856F159-0D53-4D45-B84A-7058594F30C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382672" y="4239199"/>
              <a:ext cx="1638300" cy="508000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6E03D0D-841E-9C47-A76E-7A7B5D07DF77}"/>
                </a:ext>
              </a:extLst>
            </p:cNvPr>
            <p:cNvSpPr txBox="1"/>
            <p:nvPr/>
          </p:nvSpPr>
          <p:spPr>
            <a:xfrm>
              <a:off x="34163" y="4283272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amplitude</a:t>
              </a:r>
              <a:r>
                <a:rPr lang="de-DE" dirty="0"/>
                <a:t>:</a:t>
              </a: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3CE98367-D7C0-FD41-9E28-8DEB14036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216949" y="3586700"/>
              <a:ext cx="1181100" cy="482600"/>
            </a:xfrm>
            <a:prstGeom prst="rect">
              <a:avLst/>
            </a:prstGeom>
          </p:spPr>
        </p:pic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D43A74E3-BEAB-1947-A600-DAB68666AB71}"/>
              </a:ext>
            </a:extLst>
          </p:cNvPr>
          <p:cNvSpPr txBox="1"/>
          <p:nvPr/>
        </p:nvSpPr>
        <p:spPr>
          <a:xfrm>
            <a:off x="-19067" y="4837852"/>
            <a:ext cx="494237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Obtain</a:t>
            </a:r>
            <a:r>
              <a:rPr lang="de-DE" b="1" dirty="0"/>
              <a:t> </a:t>
            </a:r>
            <a:r>
              <a:rPr lang="de-DE" b="1" dirty="0" err="1"/>
              <a:t>parameters</a:t>
            </a:r>
            <a:r>
              <a:rPr lang="de-DE" b="1" dirty="0"/>
              <a:t> </a:t>
            </a:r>
            <a:r>
              <a:rPr lang="de-DE" b="1" dirty="0" err="1"/>
              <a:t>by</a:t>
            </a:r>
            <a:r>
              <a:rPr lang="de-DE" b="1" dirty="0"/>
              <a:t> fit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simulations</a:t>
            </a:r>
            <a:r>
              <a:rPr lang="de-DE" b="1" dirty="0"/>
              <a:t> !</a:t>
            </a:r>
          </a:p>
          <a:p>
            <a:endParaRPr lang="de-DE" b="1" dirty="0"/>
          </a:p>
          <a:p>
            <a:r>
              <a:rPr lang="de-DE" b="1" dirty="0" err="1"/>
              <a:t>Remarks</a:t>
            </a:r>
            <a:r>
              <a:rPr lang="de-DE" b="1" dirty="0"/>
              <a:t>: </a:t>
            </a:r>
          </a:p>
          <a:p>
            <a:r>
              <a:rPr lang="de-DE" dirty="0"/>
              <a:t>- Not a </a:t>
            </a:r>
            <a:r>
              <a:rPr lang="de-DE" dirty="0" err="1"/>
              <a:t>wake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, but a </a:t>
            </a:r>
            <a:r>
              <a:rPr lang="de-DE" dirty="0" err="1"/>
              <a:t>response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.</a:t>
            </a:r>
          </a:p>
          <a:p>
            <a:r>
              <a:rPr lang="de-DE" dirty="0"/>
              <a:t>- More </a:t>
            </a:r>
            <a:r>
              <a:rPr lang="de-DE" dirty="0" err="1"/>
              <a:t>complicate</a:t>
            </a:r>
            <a:r>
              <a:rPr lang="de-DE" dirty="0"/>
              <a:t> in </a:t>
            </a:r>
            <a:r>
              <a:rPr lang="de-DE" dirty="0" err="1"/>
              <a:t>dipoles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quadrupoles</a:t>
            </a:r>
            <a:r>
              <a:rPr lang="de-DE" dirty="0"/>
              <a:t>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6FF8054-5DED-2D47-ABE0-48C15357248B}"/>
                  </a:ext>
                </a:extLst>
              </p:cNvPr>
              <p:cNvSpPr txBox="1"/>
              <p:nvPr/>
            </p:nvSpPr>
            <p:spPr>
              <a:xfrm>
                <a:off x="4824217" y="3548955"/>
                <a:ext cx="6898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6FF8054-5DED-2D47-ABE0-48C1535724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217" y="3548955"/>
                <a:ext cx="689804" cy="276999"/>
              </a:xfrm>
              <a:prstGeom prst="rect">
                <a:avLst/>
              </a:prstGeom>
              <a:blipFill>
                <a:blip r:embed="rId10"/>
                <a:stretch>
                  <a:fillRect l="-5455" r="-10909" b="-3913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793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52D1F-6FA2-0244-AFCE-015ABCF1A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conclusions</a:t>
            </a:r>
            <a:r>
              <a:rPr lang="de-DE" dirty="0"/>
              <a:t>: Part 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3">
                <a:extLst>
                  <a:ext uri="{FF2B5EF4-FFF2-40B4-BE49-F238E27FC236}">
                    <a16:creationId xmlns:a16="http://schemas.microsoft.com/office/drawing/2014/main" id="{F9E0A432-ED9D-3944-B375-F2352927396F}"/>
                  </a:ext>
                </a:extLst>
              </p:cNvPr>
              <p:cNvSpPr txBox="1"/>
              <p:nvPr/>
            </p:nvSpPr>
            <p:spPr>
              <a:xfrm>
                <a:off x="-23953" y="1700808"/>
                <a:ext cx="9144000" cy="5233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/>
                  <a:buChar char="o"/>
                </a:pPr>
                <a:r>
                  <a:rPr lang="en-US" b="1" dirty="0"/>
                  <a:t>Electromagnetic interaction with the accelerator environment </a:t>
                </a:r>
                <a:r>
                  <a:rPr lang="en-US" dirty="0"/>
                  <a:t>is described through </a:t>
                </a:r>
                <a:r>
                  <a:rPr lang="en-US" b="1" dirty="0"/>
                  <a:t>wake functions or impedances -&gt; forces on the beam particles</a:t>
                </a:r>
                <a:endParaRPr lang="en-US" dirty="0"/>
              </a:p>
              <a:p>
                <a:pPr marL="285750" indent="-285750">
                  <a:buFont typeface="Courier New"/>
                  <a:buChar char="o"/>
                </a:pPr>
                <a:endParaRPr lang="en-US" dirty="0"/>
              </a:p>
              <a:p>
                <a:pPr marL="285750" indent="-285750">
                  <a:buFont typeface="Courier New"/>
                  <a:buChar char="o"/>
                </a:pPr>
                <a:r>
                  <a:rPr lang="en-US" b="1" dirty="0"/>
                  <a:t>Panofsky-Wenzel Theorem </a:t>
                </a:r>
                <a:r>
                  <a:rPr lang="en-US" dirty="0"/>
                  <a:t>(PWT) links longitudinal and transverse forces.</a:t>
                </a:r>
              </a:p>
              <a:p>
                <a:pPr marL="285750" indent="-285750">
                  <a:buFont typeface="Courier New"/>
                  <a:buChar char="o"/>
                </a:pPr>
                <a:endParaRPr lang="en-US" dirty="0"/>
              </a:p>
              <a:p>
                <a:pPr marL="285750" indent="-285750">
                  <a:buFont typeface="Courier New"/>
                  <a:buChar char="o"/>
                </a:pPr>
                <a:r>
                  <a:rPr lang="en-US" dirty="0"/>
                  <a:t>Longitudinal wake function / impedance: </a:t>
                </a:r>
                <a:r>
                  <a:rPr lang="en-US" b="1" dirty="0"/>
                  <a:t>Energy loss and heat load</a:t>
                </a:r>
                <a:r>
                  <a:rPr lang="en-US" dirty="0"/>
                  <a:t>   </a:t>
                </a:r>
              </a:p>
              <a:p>
                <a:endParaRPr lang="en-US" dirty="0"/>
              </a:p>
              <a:p>
                <a:pPr marL="285750" indent="-285750">
                  <a:buFont typeface="Courier New"/>
                  <a:buChar char="o"/>
                </a:pPr>
                <a:r>
                  <a:rPr lang="en-US" b="1" dirty="0"/>
                  <a:t>Electron cloud buildup </a:t>
                </a:r>
                <a:r>
                  <a:rPr lang="en-US" dirty="0"/>
                  <a:t>by </a:t>
                </a:r>
                <a:r>
                  <a:rPr lang="en-US" dirty="0" err="1"/>
                  <a:t>multipacting</a:t>
                </a:r>
                <a:r>
                  <a:rPr lang="en-US" dirty="0"/>
                  <a:t> can be suppressed by sufficiently long scrubbing or </a:t>
                </a:r>
                <a:r>
                  <a:rPr lang="en-US" b="1" dirty="0"/>
                  <a:t>coatings</a:t>
                </a:r>
                <a:r>
                  <a:rPr lang="en-US" dirty="0"/>
                  <a:t>, which increase the impedance at high frequencies. </a:t>
                </a:r>
              </a:p>
              <a:p>
                <a:pPr marL="285750" indent="-285750">
                  <a:buFont typeface="Courier New"/>
                  <a:buChar char="o"/>
                </a:pPr>
                <a:endParaRPr lang="en-US" dirty="0"/>
              </a:p>
              <a:p>
                <a:pPr marL="285750" indent="-285750">
                  <a:buFont typeface="Courier New"/>
                  <a:buChar char="o"/>
                </a:pPr>
                <a:r>
                  <a:rPr lang="en-US" dirty="0"/>
                  <a:t>The force on the beam particles can (in some cases) be described by </a:t>
                </a:r>
                <a:r>
                  <a:rPr lang="en-US" b="1" dirty="0"/>
                  <a:t>electron cloud  wake functions</a:t>
                </a:r>
                <a:r>
                  <a:rPr lang="en-US" dirty="0"/>
                  <a:t>. The parameters for the wakes are obtained from fits to simulation results.   </a:t>
                </a:r>
              </a:p>
              <a:p>
                <a:endParaRPr lang="en-US" dirty="0"/>
              </a:p>
              <a:p>
                <a:r>
                  <a:rPr lang="en-US" b="1" dirty="0"/>
                  <a:t>     High beam energies:</a:t>
                </a:r>
              </a:p>
              <a:p>
                <a:r>
                  <a:rPr lang="en-US" b="1" dirty="0"/>
                  <a:t>         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=1,</m:t>
                    </m:r>
                  </m:oMath>
                </a14:m>
                <a:r>
                  <a:rPr lang="en-US" dirty="0"/>
                  <a:t> small beam sizes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−1/2</m:t>
                        </m:r>
                      </m:sup>
                    </m:sSup>
                  </m:oMath>
                </a14:m>
                <a:r>
                  <a:rPr lang="en-US" dirty="0"/>
                  <a:t>,  weak space charge (and image) effects.   </a:t>
                </a:r>
              </a:p>
              <a:p>
                <a:pPr marL="285750" indent="-285750">
                  <a:buFont typeface="Courier New"/>
                  <a:buChar char="o"/>
                </a:pPr>
                <a:endParaRPr lang="en-US" dirty="0"/>
              </a:p>
              <a:p>
                <a:pPr marL="285750" indent="-285750">
                  <a:buFont typeface="Courier New"/>
                  <a:buChar char="o"/>
                </a:pPr>
                <a:endParaRPr lang="en-US" dirty="0"/>
              </a:p>
            </p:txBody>
          </p:sp>
        </mc:Choice>
        <mc:Fallback xmlns="">
          <p:sp>
            <p:nvSpPr>
              <p:cNvPr id="3" name="TextBox 3">
                <a:extLst>
                  <a:ext uri="{FF2B5EF4-FFF2-40B4-BE49-F238E27FC236}">
                    <a16:creationId xmlns:a16="http://schemas.microsoft.com/office/drawing/2014/main" id="{F9E0A432-ED9D-3944-B375-F235292739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3953" y="1700808"/>
                <a:ext cx="9144000" cy="5233099"/>
              </a:xfrm>
              <a:prstGeom prst="rect">
                <a:avLst/>
              </a:prstGeom>
              <a:blipFill>
                <a:blip r:embed="rId2"/>
                <a:stretch>
                  <a:fillRect l="-278" t="-242" r="-138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9195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F37B0-8B52-6E4B-9634-BC8114E71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76672"/>
            <a:ext cx="6642117" cy="838200"/>
          </a:xfrm>
        </p:spPr>
        <p:txBody>
          <a:bodyPr/>
          <a:lstStyle/>
          <a:p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Literature</a:t>
            </a:r>
            <a:r>
              <a:rPr lang="de-DE" dirty="0"/>
              <a:t> (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lecture</a:t>
            </a:r>
            <a:r>
              <a:rPr lang="de-DE" dirty="0"/>
              <a:t>)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7C956544-C2FD-7047-9D21-E4D7C76A0543}"/>
              </a:ext>
            </a:extLst>
          </p:cNvPr>
          <p:cNvSpPr txBox="1"/>
          <p:nvPr/>
        </p:nvSpPr>
        <p:spPr>
          <a:xfrm>
            <a:off x="-2948" y="1700808"/>
            <a:ext cx="937961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Books on beam </a:t>
            </a:r>
            <a:r>
              <a:rPr lang="en-US" b="1" dirty="0" err="1"/>
              <a:t>instabilites</a:t>
            </a:r>
            <a:r>
              <a:rPr lang="en-US" b="1" dirty="0"/>
              <a:t>: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A. Chao, </a:t>
            </a:r>
            <a:r>
              <a:rPr lang="en-US" i="1" dirty="0"/>
              <a:t>Physics of collective beam instabilities in high energy accelerators </a:t>
            </a:r>
            <a:r>
              <a:rPr lang="en-US" dirty="0"/>
              <a:t>(1993)</a:t>
            </a:r>
          </a:p>
          <a:p>
            <a:pPr>
              <a:lnSpc>
                <a:spcPct val="150000"/>
              </a:lnSpc>
            </a:pPr>
            <a:r>
              <a:rPr lang="en-US" dirty="0"/>
              <a:t>B. </a:t>
            </a:r>
            <a:r>
              <a:rPr lang="en-US" dirty="0" err="1"/>
              <a:t>Zotter</a:t>
            </a:r>
            <a:r>
              <a:rPr lang="en-US" dirty="0"/>
              <a:t>, S. </a:t>
            </a:r>
            <a:r>
              <a:rPr lang="en-US" dirty="0" err="1"/>
              <a:t>Kheifets</a:t>
            </a:r>
            <a:r>
              <a:rPr lang="en-US" dirty="0"/>
              <a:t>, </a:t>
            </a:r>
            <a:r>
              <a:rPr lang="en-US" i="1" dirty="0"/>
              <a:t>Impedances and Wakes in High Energy Particle Accelerators</a:t>
            </a:r>
            <a:r>
              <a:rPr lang="en-US" dirty="0"/>
              <a:t>(1998)</a:t>
            </a:r>
            <a:endParaRPr lang="en-US" i="1" dirty="0"/>
          </a:p>
          <a:p>
            <a:pPr>
              <a:lnSpc>
                <a:spcPct val="150000"/>
              </a:lnSpc>
            </a:pPr>
            <a:r>
              <a:rPr lang="en-US" dirty="0"/>
              <a:t>K.Y. Ng, </a:t>
            </a:r>
            <a:r>
              <a:rPr lang="en-US" i="1" dirty="0"/>
              <a:t>Physics of intensity dependent beam instabilities </a:t>
            </a:r>
            <a:r>
              <a:rPr lang="en-US" dirty="0"/>
              <a:t>(2006)</a:t>
            </a:r>
          </a:p>
          <a:p>
            <a:pPr>
              <a:lnSpc>
                <a:spcPct val="150000"/>
              </a:lnSpc>
            </a:pPr>
            <a:r>
              <a:rPr lang="en-US" dirty="0"/>
              <a:t>….</a:t>
            </a:r>
          </a:p>
          <a:p>
            <a:pPr>
              <a:lnSpc>
                <a:spcPct val="150000"/>
              </a:lnSpc>
            </a:pPr>
            <a:endParaRPr lang="en-US" i="1" dirty="0"/>
          </a:p>
          <a:p>
            <a:pPr>
              <a:lnSpc>
                <a:spcPct val="150000"/>
              </a:lnSpc>
            </a:pPr>
            <a:r>
              <a:rPr lang="en-US" b="1" dirty="0"/>
              <a:t>Overview articles and lectures:</a:t>
            </a:r>
          </a:p>
          <a:p>
            <a:r>
              <a:rPr lang="en-US" dirty="0"/>
              <a:t>B. </a:t>
            </a:r>
            <a:r>
              <a:rPr lang="en-US" dirty="0" err="1"/>
              <a:t>Zotter</a:t>
            </a:r>
            <a:r>
              <a:rPr lang="en-US" dirty="0"/>
              <a:t>, F. </a:t>
            </a:r>
            <a:r>
              <a:rPr lang="en-US" dirty="0" err="1"/>
              <a:t>Sacherer</a:t>
            </a:r>
            <a:r>
              <a:rPr lang="en-US" dirty="0"/>
              <a:t>, </a:t>
            </a:r>
            <a:r>
              <a:rPr lang="en-US" i="1" dirty="0"/>
              <a:t>Transverse instabilities of relativistic particle beams  </a:t>
            </a:r>
            <a:r>
              <a:rPr lang="en-US" dirty="0"/>
              <a:t>(1976)</a:t>
            </a:r>
            <a:endParaRPr lang="en-US" i="1" dirty="0"/>
          </a:p>
          <a:p>
            <a:pPr>
              <a:lnSpc>
                <a:spcPct val="150000"/>
              </a:lnSpc>
            </a:pPr>
            <a:r>
              <a:rPr lang="en-US" dirty="0"/>
              <a:t>E. </a:t>
            </a:r>
            <a:r>
              <a:rPr lang="en-US" dirty="0" err="1"/>
              <a:t>Metral</a:t>
            </a:r>
            <a:r>
              <a:rPr lang="en-US" dirty="0"/>
              <a:t> et al., </a:t>
            </a:r>
            <a:r>
              <a:rPr lang="en-US" i="1" dirty="0"/>
              <a:t>Beam instabilities in hadron synchrotrons</a:t>
            </a:r>
            <a:r>
              <a:rPr lang="en-US" dirty="0"/>
              <a:t>, Trans. </a:t>
            </a:r>
            <a:r>
              <a:rPr lang="en-US" dirty="0" err="1"/>
              <a:t>Nucl</a:t>
            </a:r>
            <a:r>
              <a:rPr lang="en-US" dirty="0"/>
              <a:t>. Sci. IEEE (2016)</a:t>
            </a:r>
          </a:p>
          <a:p>
            <a:pPr>
              <a:lnSpc>
                <a:spcPct val="150000"/>
              </a:lnSpc>
            </a:pPr>
            <a:r>
              <a:rPr lang="en-US" dirty="0"/>
              <a:t>…..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86497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85" y="475083"/>
            <a:ext cx="7293593" cy="778327"/>
          </a:xfrm>
        </p:spPr>
        <p:txBody>
          <a:bodyPr/>
          <a:lstStyle/>
          <a:p>
            <a:r>
              <a:rPr lang="en-US" dirty="0"/>
              <a:t>Electromagnetic forces acting on bunches </a:t>
            </a:r>
          </a:p>
        </p:txBody>
      </p:sp>
      <p:grpSp>
        <p:nvGrpSpPr>
          <p:cNvPr id="4" name="Group 36"/>
          <p:cNvGrpSpPr/>
          <p:nvPr/>
        </p:nvGrpSpPr>
        <p:grpSpPr>
          <a:xfrm>
            <a:off x="4550229" y="1730899"/>
            <a:ext cx="4534745" cy="3280320"/>
            <a:chOff x="4647184" y="1636469"/>
            <a:chExt cx="4637640" cy="3356642"/>
          </a:xfrm>
        </p:grpSpPr>
        <p:grpSp>
          <p:nvGrpSpPr>
            <p:cNvPr id="5" name="Group 4"/>
            <p:cNvGrpSpPr/>
            <p:nvPr/>
          </p:nvGrpSpPr>
          <p:grpSpPr>
            <a:xfrm>
              <a:off x="4669654" y="1636469"/>
              <a:ext cx="4615170" cy="3356642"/>
              <a:chOff x="4669654" y="1636469"/>
              <a:chExt cx="4615170" cy="3356642"/>
            </a:xfrm>
          </p:grpSpPr>
          <p:grpSp>
            <p:nvGrpSpPr>
              <p:cNvPr id="7" name="Group 5"/>
              <p:cNvGrpSpPr/>
              <p:nvPr/>
            </p:nvGrpSpPr>
            <p:grpSpPr>
              <a:xfrm>
                <a:off x="4971491" y="1636469"/>
                <a:ext cx="1558335" cy="1608698"/>
                <a:chOff x="4971491" y="1636469"/>
                <a:chExt cx="1558335" cy="1608698"/>
              </a:xfrm>
            </p:grpSpPr>
            <p:sp>
              <p:nvSpPr>
                <p:cNvPr id="9" name="Cloud 7"/>
                <p:cNvSpPr/>
                <p:nvPr/>
              </p:nvSpPr>
              <p:spPr>
                <a:xfrm>
                  <a:off x="4971491" y="1877015"/>
                  <a:ext cx="1558335" cy="1368152"/>
                </a:xfrm>
                <a:prstGeom prst="cloud">
                  <a:avLst/>
                </a:prstGeom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" name="TextBox 8"/>
                <p:cNvSpPr txBox="1"/>
                <p:nvPr/>
              </p:nvSpPr>
              <p:spPr>
                <a:xfrm>
                  <a:off x="5255617" y="1636469"/>
                  <a:ext cx="3466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e</a:t>
                  </a:r>
                  <a:r>
                    <a:rPr lang="en-US" baseline="30000" dirty="0"/>
                    <a:t>-</a:t>
                  </a:r>
                  <a:endParaRPr lang="en-US" dirty="0"/>
                </a:p>
              </p:txBody>
            </p:sp>
          </p:grpSp>
          <p:sp>
            <p:nvSpPr>
              <p:cNvPr id="8" name="TextBox 6"/>
              <p:cNvSpPr txBox="1"/>
              <p:nvPr/>
            </p:nvSpPr>
            <p:spPr>
              <a:xfrm>
                <a:off x="4669654" y="4142779"/>
                <a:ext cx="4615170" cy="850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/>
                  <a:t>Electron clouds:</a:t>
                </a:r>
              </a:p>
              <a:p>
                <a:r>
                  <a:rPr lang="en-US" sz="1600" dirty="0"/>
                  <a:t>created  wall emission and other mechanisms.</a:t>
                </a:r>
              </a:p>
              <a:p>
                <a:r>
                  <a:rPr lang="en-US" sz="1600" dirty="0"/>
                  <a:t>-&gt; heat loads, emittance growth and instabilities</a:t>
                </a:r>
              </a:p>
            </p:txBody>
          </p:sp>
        </p:grpSp>
        <p:sp>
          <p:nvSpPr>
            <p:cNvPr id="6" name="Rectangle 43"/>
            <p:cNvSpPr/>
            <p:nvPr/>
          </p:nvSpPr>
          <p:spPr>
            <a:xfrm>
              <a:off x="4647184" y="4126606"/>
              <a:ext cx="4637640" cy="828498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1"/>
          <p:cNvGrpSpPr>
            <a:grpSpLocks noChangeAspect="1"/>
          </p:cNvGrpSpPr>
          <p:nvPr/>
        </p:nvGrpSpPr>
        <p:grpSpPr>
          <a:xfrm>
            <a:off x="4550230" y="1822822"/>
            <a:ext cx="4512704" cy="1692264"/>
            <a:chOff x="1367644" y="2060848"/>
            <a:chExt cx="6336704" cy="2376264"/>
          </a:xfrm>
        </p:grpSpPr>
        <p:sp>
          <p:nvSpPr>
            <p:cNvPr id="12" name="Oval 12"/>
            <p:cNvSpPr/>
            <p:nvPr/>
          </p:nvSpPr>
          <p:spPr>
            <a:xfrm>
              <a:off x="3131840" y="2852936"/>
              <a:ext cx="2664296" cy="648072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3"/>
            <p:cNvCxnSpPr/>
            <p:nvPr/>
          </p:nvCxnSpPr>
          <p:spPr>
            <a:xfrm>
              <a:off x="1547664" y="2060848"/>
              <a:ext cx="5976664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4"/>
            <p:cNvCxnSpPr/>
            <p:nvPr/>
          </p:nvCxnSpPr>
          <p:spPr>
            <a:xfrm>
              <a:off x="1547664" y="4437112"/>
              <a:ext cx="5976664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Oval 15"/>
            <p:cNvSpPr/>
            <p:nvPr/>
          </p:nvSpPr>
          <p:spPr>
            <a:xfrm>
              <a:off x="1367644" y="2060848"/>
              <a:ext cx="360040" cy="237626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6"/>
            <p:cNvSpPr/>
            <p:nvPr/>
          </p:nvSpPr>
          <p:spPr>
            <a:xfrm>
              <a:off x="7344308" y="2060848"/>
              <a:ext cx="360040" cy="237626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636321"/>
              </p:ext>
            </p:extLst>
          </p:nvPr>
        </p:nvGraphicFramePr>
        <p:xfrm>
          <a:off x="6166010" y="2488705"/>
          <a:ext cx="1206000" cy="28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6" name="Equation" r:id="rId3" imgW="850900" imgH="203200" progId="Equation.DSMT4">
                  <p:embed/>
                </p:oleObj>
              </mc:Choice>
              <mc:Fallback>
                <p:oleObj name="Equation" r:id="rId3" imgW="8509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6010" y="2488705"/>
                        <a:ext cx="1206000" cy="28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Arrow Connector 18"/>
          <p:cNvCxnSpPr>
            <a:stCxn id="13" idx="2"/>
          </p:cNvCxnSpPr>
          <p:nvPr/>
        </p:nvCxnSpPr>
        <p:spPr>
          <a:xfrm flipH="1" flipV="1">
            <a:off x="5394592" y="2613747"/>
            <a:ext cx="412016" cy="3927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790841"/>
              </p:ext>
            </p:extLst>
          </p:nvPr>
        </p:nvGraphicFramePr>
        <p:xfrm>
          <a:off x="5272886" y="2735694"/>
          <a:ext cx="660476" cy="28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7" name="Equation" r:id="rId5" imgW="495300" imgH="215900" progId="Equation.DSMT4">
                  <p:embed/>
                </p:oleObj>
              </mc:Choice>
              <mc:Fallback>
                <p:oleObj name="Equation" r:id="rId5" imgW="495300" imgH="215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2886" y="2735694"/>
                        <a:ext cx="660476" cy="287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20"/>
          <p:cNvSpPr txBox="1"/>
          <p:nvPr/>
        </p:nvSpPr>
        <p:spPr>
          <a:xfrm>
            <a:off x="4550230" y="1505475"/>
            <a:ext cx="1141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beam pipe</a:t>
            </a:r>
          </a:p>
        </p:txBody>
      </p:sp>
      <p:sp>
        <p:nvSpPr>
          <p:cNvPr id="21" name="TextBox 25"/>
          <p:cNvSpPr txBox="1"/>
          <p:nvPr/>
        </p:nvSpPr>
        <p:spPr>
          <a:xfrm>
            <a:off x="6701138" y="284172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Bunch</a:t>
            </a:r>
          </a:p>
        </p:txBody>
      </p:sp>
      <p:grpSp>
        <p:nvGrpSpPr>
          <p:cNvPr id="22" name="Gruppieren 20"/>
          <p:cNvGrpSpPr/>
          <p:nvPr/>
        </p:nvGrpSpPr>
        <p:grpSpPr>
          <a:xfrm>
            <a:off x="0" y="1804699"/>
            <a:ext cx="8096505" cy="2792752"/>
            <a:chOff x="0" y="1804699"/>
            <a:chExt cx="8096505" cy="2792752"/>
          </a:xfrm>
        </p:grpSpPr>
        <p:grpSp>
          <p:nvGrpSpPr>
            <p:cNvPr id="23" name="Group 27"/>
            <p:cNvGrpSpPr/>
            <p:nvPr/>
          </p:nvGrpSpPr>
          <p:grpSpPr>
            <a:xfrm>
              <a:off x="0" y="1804699"/>
              <a:ext cx="8096505" cy="2792752"/>
              <a:chOff x="-21463" y="1969026"/>
              <a:chExt cx="8096505" cy="2792752"/>
            </a:xfrm>
          </p:grpSpPr>
          <p:sp>
            <p:nvSpPr>
              <p:cNvPr id="25" name="TextBox 28"/>
              <p:cNvSpPr txBox="1"/>
              <p:nvPr/>
            </p:nvSpPr>
            <p:spPr>
              <a:xfrm>
                <a:off x="62173" y="3505843"/>
                <a:ext cx="303999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/>
                  <a:t>Wake fields and impedances:</a:t>
                </a:r>
                <a:endParaRPr lang="en-US" sz="1600" dirty="0"/>
              </a:p>
            </p:txBody>
          </p:sp>
          <p:graphicFrame>
            <p:nvGraphicFramePr>
              <p:cNvPr id="26" name="Object 2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54013669"/>
                  </p:ext>
                </p:extLst>
              </p:nvPr>
            </p:nvGraphicFramePr>
            <p:xfrm>
              <a:off x="217791" y="3903375"/>
              <a:ext cx="2896359" cy="53999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838" name="Equation" r:id="rId7" imgW="2247900" imgH="419100" progId="Equation.DSMT4">
                      <p:embed/>
                    </p:oleObj>
                  </mc:Choice>
                  <mc:Fallback>
                    <p:oleObj name="Equation" r:id="rId7" imgW="2247900" imgH="4191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7791" y="3903375"/>
                            <a:ext cx="2896359" cy="53999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7" name="TextBox 30"/>
              <p:cNvSpPr txBox="1"/>
              <p:nvPr/>
            </p:nvSpPr>
            <p:spPr>
              <a:xfrm>
                <a:off x="-21463" y="4423224"/>
                <a:ext cx="28921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-&gt; heat loads and instabilities</a:t>
                </a:r>
              </a:p>
            </p:txBody>
          </p:sp>
          <p:grpSp>
            <p:nvGrpSpPr>
              <p:cNvPr id="28" name="Group 31"/>
              <p:cNvGrpSpPr/>
              <p:nvPr/>
            </p:nvGrpSpPr>
            <p:grpSpPr>
              <a:xfrm>
                <a:off x="6694135" y="1969026"/>
                <a:ext cx="1380907" cy="2082800"/>
                <a:chOff x="6694135" y="1969026"/>
                <a:chExt cx="1380907" cy="2082800"/>
              </a:xfrm>
            </p:grpSpPr>
            <p:cxnSp>
              <p:nvCxnSpPr>
                <p:cNvPr id="29" name="Straight Arrow Connector 32"/>
                <p:cNvCxnSpPr/>
                <p:nvPr/>
              </p:nvCxnSpPr>
              <p:spPr>
                <a:xfrm>
                  <a:off x="6732668" y="1969026"/>
                  <a:ext cx="1162000" cy="0"/>
                </a:xfrm>
                <a:prstGeom prst="straightConnector1">
                  <a:avLst/>
                </a:prstGeom>
                <a:ln>
                  <a:solidFill>
                    <a:srgbClr val="0070C0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33"/>
                <p:cNvCxnSpPr/>
                <p:nvPr/>
              </p:nvCxnSpPr>
              <p:spPr>
                <a:xfrm>
                  <a:off x="6694135" y="3674080"/>
                  <a:ext cx="1162000" cy="0"/>
                </a:xfrm>
                <a:prstGeom prst="straightConnector1">
                  <a:avLst/>
                </a:prstGeom>
                <a:ln>
                  <a:solidFill>
                    <a:srgbClr val="0070C0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4"/>
                <p:cNvSpPr txBox="1"/>
                <p:nvPr/>
              </p:nvSpPr>
              <p:spPr>
                <a:xfrm>
                  <a:off x="6694135" y="3713272"/>
                  <a:ext cx="138090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/>
                    <a:t>Image current</a:t>
                  </a:r>
                </a:p>
              </p:txBody>
            </p:sp>
          </p:grpSp>
        </p:grpSp>
        <p:sp>
          <p:nvSpPr>
            <p:cNvPr id="24" name="Rectangle 46"/>
            <p:cNvSpPr/>
            <p:nvPr/>
          </p:nvSpPr>
          <p:spPr>
            <a:xfrm>
              <a:off x="3135613" y="3839770"/>
              <a:ext cx="136127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(lab system) </a:t>
              </a:r>
            </a:p>
          </p:txBody>
        </p:sp>
      </p:grpSp>
      <p:grpSp>
        <p:nvGrpSpPr>
          <p:cNvPr id="32" name="Group 39"/>
          <p:cNvGrpSpPr/>
          <p:nvPr/>
        </p:nvGrpSpPr>
        <p:grpSpPr>
          <a:xfrm>
            <a:off x="110079" y="1851392"/>
            <a:ext cx="4260450" cy="1146517"/>
            <a:chOff x="74650" y="1093379"/>
            <a:chExt cx="4260450" cy="1146517"/>
          </a:xfrm>
        </p:grpSpPr>
        <p:graphicFrame>
          <p:nvGraphicFramePr>
            <p:cNvPr id="33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6405766"/>
                </p:ext>
              </p:extLst>
            </p:nvPr>
          </p:nvGraphicFramePr>
          <p:xfrm>
            <a:off x="309921" y="1444244"/>
            <a:ext cx="973138" cy="306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39" name="Equation" r:id="rId9" imgW="711200" imgH="228600" progId="Equation.DSMT4">
                    <p:embed/>
                  </p:oleObj>
                </mc:Choice>
                <mc:Fallback>
                  <p:oleObj name="Equation" r:id="rId9" imgW="7112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9921" y="1444244"/>
                          <a:ext cx="973138" cy="3063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" name="TextBox 22"/>
            <p:cNvSpPr txBox="1"/>
            <p:nvPr/>
          </p:nvSpPr>
          <p:spPr>
            <a:xfrm>
              <a:off x="74650" y="1109360"/>
              <a:ext cx="23190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Incoherent space charge:</a:t>
              </a:r>
            </a:p>
          </p:txBody>
        </p:sp>
        <p:sp>
          <p:nvSpPr>
            <p:cNvPr id="35" name="TextBox 23"/>
            <p:cNvSpPr txBox="1"/>
            <p:nvPr/>
          </p:nvSpPr>
          <p:spPr>
            <a:xfrm>
              <a:off x="1217034" y="1396096"/>
              <a:ext cx="28531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(in the rest system of the beam)</a:t>
              </a:r>
            </a:p>
          </p:txBody>
        </p:sp>
        <p:sp>
          <p:nvSpPr>
            <p:cNvPr id="36" name="TextBox 24"/>
            <p:cNvSpPr txBox="1"/>
            <p:nvPr/>
          </p:nvSpPr>
          <p:spPr>
            <a:xfrm>
              <a:off x="191290" y="1513305"/>
              <a:ext cx="374012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600" dirty="0"/>
            </a:p>
            <a:p>
              <a:r>
                <a:rPr lang="en-US" sz="1600" dirty="0"/>
                <a:t>-&gt; beam intensity and emittance limits  </a:t>
              </a:r>
            </a:p>
          </p:txBody>
        </p:sp>
        <p:sp>
          <p:nvSpPr>
            <p:cNvPr id="37" name="Rectangle 40"/>
            <p:cNvSpPr/>
            <p:nvPr/>
          </p:nvSpPr>
          <p:spPr>
            <a:xfrm>
              <a:off x="83635" y="1093379"/>
              <a:ext cx="4251465" cy="1146517"/>
            </a:xfrm>
            <a:prstGeom prst="rect">
              <a:avLst/>
            </a:prstGeom>
            <a:noFill/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uppieren 37"/>
          <p:cNvGrpSpPr/>
          <p:nvPr/>
        </p:nvGrpSpPr>
        <p:grpSpPr>
          <a:xfrm>
            <a:off x="83636" y="2398897"/>
            <a:ext cx="7238173" cy="3401696"/>
            <a:chOff x="83636" y="2398897"/>
            <a:chExt cx="7238173" cy="3401696"/>
          </a:xfrm>
        </p:grpSpPr>
        <p:grpSp>
          <p:nvGrpSpPr>
            <p:cNvPr id="40" name="Gruppieren 38"/>
            <p:cNvGrpSpPr/>
            <p:nvPr/>
          </p:nvGrpSpPr>
          <p:grpSpPr>
            <a:xfrm>
              <a:off x="4970185" y="2398897"/>
              <a:ext cx="2351624" cy="461527"/>
              <a:chOff x="5599156" y="5201072"/>
              <a:chExt cx="2351624" cy="461527"/>
            </a:xfrm>
          </p:grpSpPr>
          <p:sp>
            <p:nvSpPr>
              <p:cNvPr id="44" name="Oval 12"/>
              <p:cNvSpPr/>
              <p:nvPr/>
            </p:nvSpPr>
            <p:spPr>
              <a:xfrm>
                <a:off x="5599156" y="5201072"/>
                <a:ext cx="1897387" cy="461527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5" name="Gerade Verbindung mit Pfeil 44"/>
              <p:cNvCxnSpPr/>
              <p:nvPr/>
            </p:nvCxnSpPr>
            <p:spPr>
              <a:xfrm flipV="1">
                <a:off x="7457209" y="5431835"/>
                <a:ext cx="493571" cy="1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uppieren 39"/>
            <p:cNvGrpSpPr/>
            <p:nvPr/>
          </p:nvGrpSpPr>
          <p:grpSpPr>
            <a:xfrm>
              <a:off x="83636" y="5105692"/>
              <a:ext cx="3465370" cy="694901"/>
              <a:chOff x="83636" y="5105692"/>
              <a:chExt cx="3465370" cy="694901"/>
            </a:xfrm>
          </p:grpSpPr>
          <p:sp>
            <p:nvSpPr>
              <p:cNvPr id="42" name="TextBox 6"/>
              <p:cNvSpPr txBox="1"/>
              <p:nvPr/>
            </p:nvSpPr>
            <p:spPr>
              <a:xfrm>
                <a:off x="227033" y="5160754"/>
                <a:ext cx="313579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/>
                  <a:t>Beam-beam interaction:</a:t>
                </a:r>
              </a:p>
              <a:p>
                <a:r>
                  <a:rPr lang="en-US" sz="1600" dirty="0"/>
                  <a:t>Can cause coherent instabilities.</a:t>
                </a:r>
              </a:p>
            </p:txBody>
          </p:sp>
          <p:sp>
            <p:nvSpPr>
              <p:cNvPr id="43" name="Rectangle 40"/>
              <p:cNvSpPr/>
              <p:nvPr/>
            </p:nvSpPr>
            <p:spPr>
              <a:xfrm>
                <a:off x="83636" y="5105692"/>
                <a:ext cx="3465370" cy="694901"/>
              </a:xfrm>
              <a:prstGeom prst="rect">
                <a:avLst/>
              </a:prstGeom>
              <a:noFill/>
              <a:ln w="1905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6" name="Textfeld 45"/>
          <p:cNvSpPr txBox="1"/>
          <p:nvPr/>
        </p:nvSpPr>
        <p:spPr>
          <a:xfrm>
            <a:off x="3799134" y="5192649"/>
            <a:ext cx="58329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/>
              <a:t>In </a:t>
            </a:r>
            <a:r>
              <a:rPr lang="de-DE" sz="1600" b="1" dirty="0" err="1"/>
              <a:t>this</a:t>
            </a:r>
            <a:r>
              <a:rPr lang="de-DE" sz="1600" b="1" dirty="0"/>
              <a:t> </a:t>
            </a:r>
            <a:r>
              <a:rPr lang="de-DE" sz="1600" b="1" dirty="0" err="1"/>
              <a:t>lecture</a:t>
            </a:r>
            <a:r>
              <a:rPr lang="de-DE" sz="1600" b="1" dirty="0"/>
              <a:t>: </a:t>
            </a:r>
            <a:r>
              <a:rPr lang="de-DE" sz="1600" dirty="0"/>
              <a:t>Focus on </a:t>
            </a:r>
            <a:r>
              <a:rPr lang="de-DE" sz="1600" dirty="0" err="1"/>
              <a:t>instabilities</a:t>
            </a:r>
            <a:r>
              <a:rPr lang="de-DE" sz="1600" dirty="0"/>
              <a:t> </a:t>
            </a:r>
            <a:r>
              <a:rPr lang="de-DE" sz="1600" dirty="0" err="1"/>
              <a:t>driven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</a:t>
            </a:r>
          </a:p>
          <a:p>
            <a:r>
              <a:rPr lang="de-DE" sz="1600" dirty="0" err="1"/>
              <a:t>wake</a:t>
            </a:r>
            <a:r>
              <a:rPr lang="de-DE" sz="1600" dirty="0"/>
              <a:t> </a:t>
            </a:r>
            <a:r>
              <a:rPr lang="de-DE" sz="1600" dirty="0" err="1"/>
              <a:t>fields</a:t>
            </a:r>
            <a:r>
              <a:rPr lang="de-DE" sz="1600" dirty="0"/>
              <a:t> </a:t>
            </a:r>
            <a:r>
              <a:rPr lang="de-DE" sz="1600" dirty="0" err="1"/>
              <a:t>and</a:t>
            </a:r>
            <a:r>
              <a:rPr lang="de-DE" sz="1600" dirty="0"/>
              <a:t> </a:t>
            </a:r>
            <a:r>
              <a:rPr lang="de-DE" sz="1600" dirty="0" err="1"/>
              <a:t>electron</a:t>
            </a:r>
            <a:r>
              <a:rPr lang="de-DE" sz="1600" dirty="0"/>
              <a:t> </a:t>
            </a:r>
            <a:r>
              <a:rPr lang="de-DE" sz="1600" dirty="0" err="1"/>
              <a:t>clouds</a:t>
            </a:r>
            <a:r>
              <a:rPr lang="de-DE" sz="1600" dirty="0"/>
              <a:t>.</a:t>
            </a:r>
          </a:p>
          <a:p>
            <a:endParaRPr lang="de-DE" sz="1600" b="1" dirty="0"/>
          </a:p>
          <a:p>
            <a:r>
              <a:rPr lang="de-DE" sz="1600" b="1" dirty="0" err="1"/>
              <a:t>Beyond</a:t>
            </a:r>
            <a:r>
              <a:rPr lang="de-DE" sz="1600" b="1" dirty="0"/>
              <a:t> </a:t>
            </a:r>
            <a:r>
              <a:rPr lang="de-DE" sz="1600" b="1" dirty="0" err="1"/>
              <a:t>this</a:t>
            </a:r>
            <a:r>
              <a:rPr lang="de-DE" sz="1600" b="1" dirty="0"/>
              <a:t> </a:t>
            </a:r>
            <a:r>
              <a:rPr lang="de-DE" sz="1600" b="1" dirty="0" err="1"/>
              <a:t>lecture</a:t>
            </a:r>
            <a:r>
              <a:rPr lang="de-DE" sz="1600" b="1" dirty="0"/>
              <a:t>: </a:t>
            </a:r>
            <a:r>
              <a:rPr lang="de-DE" sz="1600" dirty="0"/>
              <a:t>Interplay </a:t>
            </a:r>
            <a:r>
              <a:rPr lang="de-DE" sz="1600" dirty="0" err="1"/>
              <a:t>of</a:t>
            </a:r>
            <a:r>
              <a:rPr lang="de-DE" sz="1600" dirty="0"/>
              <a:t> different </a:t>
            </a:r>
            <a:r>
              <a:rPr lang="de-DE" sz="1600" dirty="0" err="1"/>
              <a:t>mechanisms</a:t>
            </a:r>
            <a:r>
              <a:rPr lang="de-DE" sz="1600" dirty="0"/>
              <a:t>.</a:t>
            </a:r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1075074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E61CE5-AA5E-2747-83D4-320D21F9B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Maxwell‘s</a:t>
            </a:r>
            <a:r>
              <a:rPr lang="de-DE" dirty="0"/>
              <a:t> </a:t>
            </a:r>
            <a:r>
              <a:rPr lang="de-DE" dirty="0" err="1"/>
              <a:t>equations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Lorentz </a:t>
            </a:r>
            <a:r>
              <a:rPr lang="de-DE" dirty="0" err="1"/>
              <a:t>force</a:t>
            </a:r>
            <a:r>
              <a:rPr lang="de-DE" dirty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2B4715F1-581D-474C-A64A-EFC14ED7F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469" y="1571425"/>
            <a:ext cx="2781300" cy="22225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0F4B77CA-A299-6347-8F1A-5A7A145549AB}"/>
              </a:ext>
            </a:extLst>
          </p:cNvPr>
          <p:cNvSpPr txBox="1"/>
          <p:nvPr/>
        </p:nvSpPr>
        <p:spPr>
          <a:xfrm>
            <a:off x="167469" y="3922068"/>
            <a:ext cx="3666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 </a:t>
            </a:r>
            <a:r>
              <a:rPr lang="de-DE" dirty="0" err="1"/>
              <a:t>boundary</a:t>
            </a:r>
            <a:r>
              <a:rPr lang="de-DE" dirty="0"/>
              <a:t> </a:t>
            </a:r>
            <a:r>
              <a:rPr lang="de-DE" dirty="0" err="1"/>
              <a:t>conditions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walls</a:t>
            </a:r>
            <a:endParaRPr lang="de-DE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58EE77F-8382-1249-8AFC-0C32B92539D8}"/>
              </a:ext>
            </a:extLst>
          </p:cNvPr>
          <p:cNvGrpSpPr>
            <a:grpSpLocks noChangeAspect="1"/>
          </p:cNvGrpSpPr>
          <p:nvPr/>
        </p:nvGrpSpPr>
        <p:grpSpPr>
          <a:xfrm>
            <a:off x="4427984" y="2015182"/>
            <a:ext cx="4512704" cy="1692264"/>
            <a:chOff x="1367644" y="2060848"/>
            <a:chExt cx="6336704" cy="2376264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6A3AE34-3C1C-E045-8263-EDFB1A1053C3}"/>
                </a:ext>
              </a:extLst>
            </p:cNvPr>
            <p:cNvSpPr/>
            <p:nvPr/>
          </p:nvSpPr>
          <p:spPr>
            <a:xfrm>
              <a:off x="3131840" y="2852936"/>
              <a:ext cx="2664296" cy="648072"/>
            </a:xfrm>
            <a:prstGeom prst="ellipse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9032353-B685-154F-9D96-7CC2458BBC2B}"/>
                </a:ext>
              </a:extLst>
            </p:cNvPr>
            <p:cNvCxnSpPr/>
            <p:nvPr/>
          </p:nvCxnSpPr>
          <p:spPr>
            <a:xfrm>
              <a:off x="1547664" y="2060848"/>
              <a:ext cx="5976664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DFB0710-B2CD-DD46-8E27-B35BBA4C0435}"/>
                </a:ext>
              </a:extLst>
            </p:cNvPr>
            <p:cNvCxnSpPr/>
            <p:nvPr/>
          </p:nvCxnSpPr>
          <p:spPr>
            <a:xfrm>
              <a:off x="1547664" y="4437112"/>
              <a:ext cx="5976664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4336537-0B3C-D647-8406-684A32441C61}"/>
                </a:ext>
              </a:extLst>
            </p:cNvPr>
            <p:cNvSpPr/>
            <p:nvPr/>
          </p:nvSpPr>
          <p:spPr>
            <a:xfrm>
              <a:off x="1367644" y="2060848"/>
              <a:ext cx="360040" cy="2376264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C77787B-3195-C14D-B51D-4AA5DA1DCD72}"/>
                </a:ext>
              </a:extLst>
            </p:cNvPr>
            <p:cNvSpPr/>
            <p:nvPr/>
          </p:nvSpPr>
          <p:spPr>
            <a:xfrm>
              <a:off x="7344308" y="2060848"/>
              <a:ext cx="360040" cy="2376264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B916A344-AD41-3F4C-BC4B-A4505051A0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7759530"/>
              </p:ext>
            </p:extLst>
          </p:nvPr>
        </p:nvGraphicFramePr>
        <p:xfrm>
          <a:off x="6043764" y="2681065"/>
          <a:ext cx="1206000" cy="28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90" name="Equation" r:id="rId4" imgW="850900" imgH="203200" progId="Equation.DSMT4">
                  <p:embed/>
                </p:oleObj>
              </mc:Choice>
              <mc:Fallback>
                <p:oleObj name="Equation" r:id="rId4" imgW="850900" imgH="203200" progId="Equation.DSMT4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3764" y="2681065"/>
                        <a:ext cx="1206000" cy="28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5B5A4957-A814-C84D-9416-900D73088E9F}"/>
              </a:ext>
            </a:extLst>
          </p:cNvPr>
          <p:cNvSpPr txBox="1"/>
          <p:nvPr/>
        </p:nvSpPr>
        <p:spPr>
          <a:xfrm>
            <a:off x="4930775" y="1610508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</a:rPr>
              <a:t>(resistive) beam pipe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section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46DD20-7CAA-7B46-B973-91F4E6C6DC86}"/>
              </a:ext>
            </a:extLst>
          </p:cNvPr>
          <p:cNvSpPr txBox="1"/>
          <p:nvPr/>
        </p:nvSpPr>
        <p:spPr>
          <a:xfrm>
            <a:off x="5220072" y="2342511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sysClr val="windowText" lastClr="000000"/>
                </a:solidFill>
              </a:rPr>
              <a:t>Bunch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00E4AFF-A487-3E45-9D92-06DE883C7450}"/>
              </a:ext>
            </a:extLst>
          </p:cNvPr>
          <p:cNvCxnSpPr>
            <a:stCxn id="12" idx="6"/>
          </p:cNvCxnSpPr>
          <p:nvPr/>
        </p:nvCxnSpPr>
        <p:spPr>
          <a:xfrm>
            <a:off x="7581749" y="2810034"/>
            <a:ext cx="446635" cy="115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4B08393-0E4B-4A40-92F3-71F6A9E64BD4}"/>
                  </a:ext>
                </a:extLst>
              </p:cNvPr>
              <p:cNvSpPr txBox="1"/>
              <p:nvPr/>
            </p:nvSpPr>
            <p:spPr>
              <a:xfrm>
                <a:off x="8073924" y="2671533"/>
                <a:ext cx="6103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4B08393-0E4B-4A40-92F3-71F6A9E64B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3924" y="2671533"/>
                <a:ext cx="610360" cy="276999"/>
              </a:xfrm>
              <a:prstGeom prst="rect">
                <a:avLst/>
              </a:prstGeom>
              <a:blipFill>
                <a:blip r:embed="rId8"/>
                <a:stretch>
                  <a:fillRect l="-6250" r="-2083" b="-434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01474D37-83AB-4443-8C85-A7B0EC0A4147}"/>
              </a:ext>
            </a:extLst>
          </p:cNvPr>
          <p:cNvGrpSpPr/>
          <p:nvPr/>
        </p:nvGrpSpPr>
        <p:grpSpPr>
          <a:xfrm>
            <a:off x="4930775" y="4424285"/>
            <a:ext cx="4572000" cy="1455502"/>
            <a:chOff x="4930775" y="4424285"/>
            <a:chExt cx="4572000" cy="1455502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21B44AD3-0934-604A-A0A0-E34D432F2C6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806327" y="4871308"/>
              <a:ext cx="1612287" cy="396000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FC9483E8-8487-B64A-AD19-013908C84A79}"/>
                </a:ext>
              </a:extLst>
            </p:cNvPr>
            <p:cNvSpPr txBox="1"/>
            <p:nvPr/>
          </p:nvSpPr>
          <p:spPr>
            <a:xfrm>
              <a:off x="5227239" y="4424285"/>
              <a:ext cx="31726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Rigid </a:t>
              </a:r>
              <a:r>
                <a:rPr lang="de-DE" b="1" dirty="0" err="1"/>
                <a:t>bunch</a:t>
              </a:r>
              <a:r>
                <a:rPr lang="de-DE" b="1" dirty="0"/>
                <a:t> </a:t>
              </a:r>
              <a:r>
                <a:rPr lang="de-DE" b="1" dirty="0" err="1"/>
                <a:t>approximation</a:t>
              </a:r>
              <a:endParaRPr lang="de-DE" b="1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7E1B739-0D26-A545-8677-74DCA5B0A7EE}"/>
                </a:ext>
              </a:extLst>
            </p:cNvPr>
            <p:cNvSpPr/>
            <p:nvPr/>
          </p:nvSpPr>
          <p:spPr>
            <a:xfrm>
              <a:off x="4930775" y="5510455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de-DE" dirty="0"/>
                <a:t>The beam traverses </a:t>
              </a:r>
              <a:r>
                <a:rPr lang="de-DE" dirty="0" err="1"/>
                <a:t>the</a:t>
              </a:r>
              <a:r>
                <a:rPr lang="de-DE" dirty="0"/>
                <a:t> </a:t>
              </a:r>
              <a:r>
                <a:rPr lang="de-DE" dirty="0" err="1"/>
                <a:t>structure</a:t>
              </a:r>
              <a:r>
                <a:rPr lang="de-DE" dirty="0"/>
                <a:t> </a:t>
              </a:r>
              <a:r>
                <a:rPr lang="de-DE" dirty="0" err="1"/>
                <a:t>rigidly</a:t>
              </a:r>
              <a:r>
                <a:rPr lang="de-DE" dirty="0"/>
                <a:t>.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AC34D12-7EF3-724C-A855-78B57125AEBB}"/>
              </a:ext>
            </a:extLst>
          </p:cNvPr>
          <p:cNvGrpSpPr/>
          <p:nvPr/>
        </p:nvGrpSpPr>
        <p:grpSpPr>
          <a:xfrm>
            <a:off x="192357" y="4395171"/>
            <a:ext cx="4572000" cy="1927868"/>
            <a:chOff x="192357" y="4395171"/>
            <a:chExt cx="4572000" cy="1927868"/>
          </a:xfrm>
        </p:grpSpPr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E6C67921-AB2E-E041-A837-CF9D21E778F3}"/>
                </a:ext>
              </a:extLst>
            </p:cNvPr>
            <p:cNvSpPr txBox="1"/>
            <p:nvPr/>
          </p:nvSpPr>
          <p:spPr>
            <a:xfrm>
              <a:off x="1122858" y="4395171"/>
              <a:ext cx="27109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Impulse </a:t>
              </a:r>
              <a:r>
                <a:rPr lang="de-DE" b="1" dirty="0" err="1"/>
                <a:t>approximation</a:t>
              </a:r>
              <a:endParaRPr lang="de-DE" b="1" dirty="0"/>
            </a:p>
          </p:txBody>
        </p: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AF7D3AB0-5EDA-EF48-9ED1-9E408282E9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93015" y="4833479"/>
              <a:ext cx="3365500" cy="571500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3741B4B-9519-E849-82A4-C7B682789993}"/>
                </a:ext>
              </a:extLst>
            </p:cNvPr>
            <p:cNvSpPr/>
            <p:nvPr/>
          </p:nvSpPr>
          <p:spPr>
            <a:xfrm>
              <a:off x="192357" y="5399709"/>
              <a:ext cx="4572000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de-DE" dirty="0"/>
                <a:t>The EM </a:t>
              </a:r>
              <a:r>
                <a:rPr lang="de-DE" dirty="0" err="1"/>
                <a:t>force</a:t>
              </a:r>
              <a:r>
                <a:rPr lang="de-DE" dirty="0"/>
                <a:t> </a:t>
              </a:r>
              <a:r>
                <a:rPr lang="de-DE" dirty="0" err="1"/>
                <a:t>continuously</a:t>
              </a:r>
              <a:r>
                <a:rPr lang="de-DE" dirty="0"/>
                <a:t> </a:t>
              </a:r>
              <a:r>
                <a:rPr lang="de-DE" dirty="0" err="1"/>
                <a:t>acting</a:t>
              </a:r>
              <a:r>
                <a:rPr lang="de-DE" dirty="0"/>
                <a:t> on a </a:t>
              </a:r>
              <a:r>
                <a:rPr lang="de-DE" dirty="0" err="1"/>
                <a:t>test</a:t>
              </a:r>
              <a:r>
                <a:rPr lang="de-DE" dirty="0"/>
                <a:t> </a:t>
              </a:r>
              <a:r>
                <a:rPr lang="de-DE" dirty="0" err="1"/>
                <a:t>charge</a:t>
              </a:r>
              <a:r>
                <a:rPr lang="de-DE" dirty="0"/>
                <a:t> </a:t>
              </a:r>
              <a:r>
                <a:rPr lang="de-DE" dirty="0" err="1"/>
                <a:t>is</a:t>
              </a:r>
              <a:r>
                <a:rPr lang="de-DE" dirty="0"/>
                <a:t> </a:t>
              </a:r>
              <a:r>
                <a:rPr lang="de-DE" dirty="0" err="1"/>
                <a:t>lumped</a:t>
              </a:r>
              <a:r>
                <a:rPr lang="de-DE" dirty="0"/>
                <a:t> in a </a:t>
              </a:r>
              <a:r>
                <a:rPr lang="de-DE" dirty="0" err="1"/>
                <a:t>single</a:t>
              </a:r>
              <a:r>
                <a:rPr lang="de-DE" dirty="0"/>
                <a:t> kick after </a:t>
              </a:r>
              <a:r>
                <a:rPr lang="de-DE" dirty="0" err="1"/>
                <a:t>the</a:t>
              </a:r>
              <a:r>
                <a:rPr lang="de-DE" dirty="0"/>
                <a:t> </a:t>
              </a:r>
              <a:r>
                <a:rPr lang="de-DE" dirty="0" err="1"/>
                <a:t>passage</a:t>
              </a:r>
              <a:r>
                <a:rPr lang="de-DE" dirty="0"/>
                <a:t> </a:t>
              </a:r>
              <a:r>
                <a:rPr lang="de-DE" dirty="0" err="1"/>
                <a:t>through</a:t>
              </a:r>
              <a:r>
                <a:rPr lang="de-DE" dirty="0"/>
                <a:t> </a:t>
              </a:r>
              <a:r>
                <a:rPr lang="de-DE" dirty="0" err="1"/>
                <a:t>the</a:t>
              </a:r>
              <a:r>
                <a:rPr lang="de-DE" dirty="0"/>
                <a:t> </a:t>
              </a:r>
              <a:r>
                <a:rPr lang="de-DE" dirty="0" err="1"/>
                <a:t>structure</a:t>
              </a:r>
              <a:r>
                <a:rPr lang="de-DE" dirty="0"/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069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828F9A-D7B0-AA4B-B63A-A49796A7D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Wake </a:t>
            </a:r>
            <a:r>
              <a:rPr lang="de-DE" dirty="0" err="1"/>
              <a:t>fields</a:t>
            </a:r>
            <a:endParaRPr lang="de-DE" dirty="0"/>
          </a:p>
        </p:txBody>
      </p:sp>
      <p:pic>
        <p:nvPicPr>
          <p:cNvPr id="4" name="Picture 11" descr="C:\Users\niedermayer\SkyDrive\Thesis\Chapters\chapter2\pics\wakedef.png">
            <a:extLst>
              <a:ext uri="{FF2B5EF4-FFF2-40B4-BE49-F238E27FC236}">
                <a16:creationId xmlns:a16="http://schemas.microsoft.com/office/drawing/2014/main" id="{CAD768E8-A6BA-3C49-8DD1-FA1FE0F3FF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700" y="1515139"/>
            <a:ext cx="4123300" cy="27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B6D11168-2FC4-5745-BCC2-881D5C42CCFE}"/>
              </a:ext>
            </a:extLst>
          </p:cNvPr>
          <p:cNvSpPr/>
          <p:nvPr/>
        </p:nvSpPr>
        <p:spPr>
          <a:xfrm>
            <a:off x="181448" y="2125154"/>
            <a:ext cx="4744868" cy="1624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/>
              <a:t>T. Weiland </a:t>
            </a:r>
            <a:r>
              <a:rPr lang="de-DE" sz="1600" dirty="0" err="1"/>
              <a:t>and</a:t>
            </a:r>
            <a:r>
              <a:rPr lang="de-DE" sz="1600" dirty="0"/>
              <a:t> R. Wanzenberg, “Wake Fields </a:t>
            </a:r>
            <a:r>
              <a:rPr lang="de-DE" sz="1600" dirty="0" err="1"/>
              <a:t>and</a:t>
            </a:r>
            <a:r>
              <a:rPr lang="de-DE" sz="1600" dirty="0"/>
              <a:t> </a:t>
            </a:r>
            <a:r>
              <a:rPr lang="de-DE" sz="1600" dirty="0" err="1"/>
              <a:t>Impedances</a:t>
            </a:r>
            <a:r>
              <a:rPr lang="de-DE" sz="1600" dirty="0"/>
              <a:t>,” in CERN </a:t>
            </a:r>
            <a:r>
              <a:rPr lang="de-DE" sz="1600" dirty="0" err="1"/>
              <a:t>Accelerator</a:t>
            </a:r>
            <a:r>
              <a:rPr lang="de-DE" sz="1600" dirty="0"/>
              <a:t> School (CAS), 1993. 20, 28, 99</a:t>
            </a:r>
          </a:p>
          <a:p>
            <a:r>
              <a:rPr lang="de-DE" sz="1600" dirty="0"/>
              <a:t>L. Palumbo, V. G. </a:t>
            </a:r>
            <a:r>
              <a:rPr lang="de-DE" sz="1600" dirty="0" err="1"/>
              <a:t>Vaccaro</a:t>
            </a:r>
            <a:r>
              <a:rPr lang="de-DE" sz="1600" dirty="0"/>
              <a:t>, </a:t>
            </a:r>
            <a:r>
              <a:rPr lang="de-DE" sz="1600" dirty="0" err="1"/>
              <a:t>and</a:t>
            </a:r>
            <a:r>
              <a:rPr lang="de-DE" sz="1600" dirty="0"/>
              <a:t> M. </a:t>
            </a:r>
            <a:r>
              <a:rPr lang="de-DE" sz="1600" dirty="0" err="1"/>
              <a:t>Zobov</a:t>
            </a:r>
            <a:r>
              <a:rPr lang="de-DE" sz="1600" dirty="0"/>
              <a:t>, “Wake Fields </a:t>
            </a:r>
            <a:r>
              <a:rPr lang="de-DE" sz="1600" dirty="0" err="1"/>
              <a:t>and</a:t>
            </a:r>
            <a:r>
              <a:rPr lang="de-DE" sz="1600" dirty="0"/>
              <a:t> </a:t>
            </a:r>
            <a:r>
              <a:rPr lang="de-DE" sz="1600" dirty="0" err="1"/>
              <a:t>Impedance</a:t>
            </a:r>
            <a:r>
              <a:rPr lang="de-DE" sz="1600" dirty="0"/>
              <a:t>,” in </a:t>
            </a:r>
            <a:r>
              <a:rPr lang="de-DE" sz="1600" dirty="0" err="1"/>
              <a:t>Cern</a:t>
            </a:r>
            <a:r>
              <a:rPr lang="de-DE" sz="1600" dirty="0"/>
              <a:t> </a:t>
            </a:r>
            <a:r>
              <a:rPr lang="de-DE" sz="1600" dirty="0" err="1"/>
              <a:t>Accelerator</a:t>
            </a:r>
            <a:r>
              <a:rPr lang="de-DE" sz="1600" dirty="0"/>
              <a:t> School, 1994. 20</a:t>
            </a:r>
          </a:p>
        </p:txBody>
      </p:sp>
      <p:pic>
        <p:nvPicPr>
          <p:cNvPr id="8" name="Picture 22" descr="C:\Users\niedermayer\Dropbox\SkyDriveBackup9-9-2015\Thesis\Defense\Talk\MSC_Splendida-Schiff-front_6588.jpg">
            <a:extLst>
              <a:ext uri="{FF2B5EF4-FFF2-40B4-BE49-F238E27FC236}">
                <a16:creationId xmlns:a16="http://schemas.microsoft.com/office/drawing/2014/main" id="{9FE54526-78B2-514E-90BD-0087B8927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70" y="3748074"/>
            <a:ext cx="3311525" cy="248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A70DEB41-DA5E-9740-B275-504F2549DD63}"/>
              </a:ext>
            </a:extLst>
          </p:cNvPr>
          <p:cNvSpPr/>
          <p:nvPr/>
        </p:nvSpPr>
        <p:spPr>
          <a:xfrm>
            <a:off x="7092280" y="3212976"/>
            <a:ext cx="14401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5E04F66-CA96-1744-9474-623C4867CE01}"/>
              </a:ext>
            </a:extLst>
          </p:cNvPr>
          <p:cNvSpPr txBox="1"/>
          <p:nvPr/>
        </p:nvSpPr>
        <p:spPr>
          <a:xfrm>
            <a:off x="7027071" y="3167099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z</a:t>
            </a:r>
            <a:endParaRPr lang="de-DE" sz="1400" dirty="0"/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C77D27B2-5131-ED44-BAB8-82C127E86421}"/>
              </a:ext>
            </a:extLst>
          </p:cNvPr>
          <p:cNvCxnSpPr/>
          <p:nvPr/>
        </p:nvCxnSpPr>
        <p:spPr>
          <a:xfrm>
            <a:off x="6021888" y="3030049"/>
            <a:ext cx="504056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3F019210-51BF-514A-A0D1-5D45F843F5B2}"/>
              </a:ext>
            </a:extLst>
          </p:cNvPr>
          <p:cNvSpPr txBox="1"/>
          <p:nvPr/>
        </p:nvSpPr>
        <p:spPr>
          <a:xfrm>
            <a:off x="6136699" y="274725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6A9E7F6-15CA-FB42-97CE-4FF92DC5D8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775" y="1622956"/>
            <a:ext cx="4851400" cy="4572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3A9C07D0-847A-8F44-A979-7E4C42CC0B5B}"/>
              </a:ext>
            </a:extLst>
          </p:cNvPr>
          <p:cNvGrpSpPr/>
          <p:nvPr/>
        </p:nvGrpSpPr>
        <p:grpSpPr>
          <a:xfrm>
            <a:off x="3954194" y="4207314"/>
            <a:ext cx="5143500" cy="1913861"/>
            <a:chOff x="3954194" y="4207314"/>
            <a:chExt cx="5143500" cy="1913861"/>
          </a:xfrm>
        </p:grpSpPr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C8A3D170-97D5-BA4C-AAC6-0A80D41F6BEA}"/>
                </a:ext>
              </a:extLst>
            </p:cNvPr>
            <p:cNvSpPr txBox="1"/>
            <p:nvPr/>
          </p:nvSpPr>
          <p:spPr>
            <a:xfrm>
              <a:off x="4643339" y="5193616"/>
              <a:ext cx="1479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Transverse: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06B3DC65-F49A-9C4F-B56E-54E6898E0E73}"/>
                </a:ext>
              </a:extLst>
            </p:cNvPr>
            <p:cNvSpPr txBox="1"/>
            <p:nvPr/>
          </p:nvSpPr>
          <p:spPr>
            <a:xfrm>
              <a:off x="4560014" y="4207314"/>
              <a:ext cx="16466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Longitudinal: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90A7D7B-C01E-6246-9022-5C36B57F2F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10883" y="4672997"/>
              <a:ext cx="4000500" cy="45720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151C3D4-C58B-D041-B192-E50BEDA8640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54194" y="5663975"/>
              <a:ext cx="5143500" cy="45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700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AB757-8C74-684D-A5FD-BBFB359BB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Wake </a:t>
            </a:r>
            <a:r>
              <a:rPr lang="de-DE" dirty="0" err="1"/>
              <a:t>functions</a:t>
            </a:r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E27DC1-1F7D-6D49-B51E-0F41E2539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629526"/>
            <a:ext cx="1943100" cy="431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842443-4C25-3F44-B6ED-0CE06D336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3535" y="2806367"/>
            <a:ext cx="2876823" cy="46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371A87-B733-4F4D-BFE3-6F9967CB7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751" y="2806367"/>
            <a:ext cx="1459059" cy="46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61F012-7564-E84E-AF24-241169C31F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083" y="1658806"/>
            <a:ext cx="3519617" cy="31320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B2F580EF-A913-7540-A82C-676D5CD19B1A}"/>
              </a:ext>
            </a:extLst>
          </p:cNvPr>
          <p:cNvSpPr txBox="1"/>
          <p:nvPr/>
        </p:nvSpPr>
        <p:spPr>
          <a:xfrm>
            <a:off x="7668344" y="4561280"/>
            <a:ext cx="97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Ng</a:t>
            </a:r>
            <a:r>
              <a:rPr lang="de-DE" sz="1400" dirty="0"/>
              <a:t> (2006)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2D7BF18-580B-D741-BE22-2D1948AF5BD6}"/>
              </a:ext>
            </a:extLst>
          </p:cNvPr>
          <p:cNvSpPr txBox="1"/>
          <p:nvPr/>
        </p:nvSpPr>
        <p:spPr>
          <a:xfrm>
            <a:off x="207611" y="1640418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Longitudinal: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1192A8D-0730-074D-A96C-32F3A6EA6A10}"/>
              </a:ext>
            </a:extLst>
          </p:cNvPr>
          <p:cNvSpPr txBox="1"/>
          <p:nvPr/>
        </p:nvSpPr>
        <p:spPr>
          <a:xfrm>
            <a:off x="231358" y="2281943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in a </a:t>
            </a:r>
            <a:r>
              <a:rPr lang="de-DE" dirty="0" err="1"/>
              <a:t>bunch</a:t>
            </a:r>
            <a:r>
              <a:rPr lang="de-DE" dirty="0"/>
              <a:t>: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3D5A8B2-5C77-454D-94D7-B012168FBB6C}"/>
              </a:ext>
            </a:extLst>
          </p:cNvPr>
          <p:cNvSpPr txBox="1"/>
          <p:nvPr/>
        </p:nvSpPr>
        <p:spPr>
          <a:xfrm>
            <a:off x="861570" y="3252751"/>
            <a:ext cx="3062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(</a:t>
            </a:r>
            <a:r>
              <a:rPr lang="de-DE" sz="1600" dirty="0" err="1"/>
              <a:t>Voltage</a:t>
            </a:r>
            <a:r>
              <a:rPr lang="de-DE" sz="1600" dirty="0"/>
              <a:t> kick </a:t>
            </a:r>
            <a:r>
              <a:rPr lang="de-DE" sz="1600" dirty="0" err="1"/>
              <a:t>or</a:t>
            </a:r>
            <a:r>
              <a:rPr lang="de-DE" sz="1600" dirty="0"/>
              <a:t> Wake potential)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05406DB-63E0-5B4D-A1F9-93B9586FAE7C}"/>
                  </a:ext>
                </a:extLst>
              </p:cNvPr>
              <p:cNvSpPr txBox="1"/>
              <p:nvPr/>
            </p:nvSpPr>
            <p:spPr>
              <a:xfrm>
                <a:off x="3513921" y="3565997"/>
                <a:ext cx="1104469" cy="525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𝜆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05406DB-63E0-5B4D-A1F9-93B9586FAE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3921" y="3565997"/>
                <a:ext cx="1104469" cy="525913"/>
              </a:xfrm>
              <a:prstGeom prst="rect">
                <a:avLst/>
              </a:prstGeom>
              <a:blipFill>
                <a:blip r:embed="rId9"/>
                <a:stretch>
                  <a:fillRect l="-4545" t="-2381" r="-3409" b="-1428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0E5D0C80-197A-E34C-8D21-24D8DCFC0915}"/>
              </a:ext>
            </a:extLst>
          </p:cNvPr>
          <p:cNvSpPr txBox="1"/>
          <p:nvPr/>
        </p:nvSpPr>
        <p:spPr>
          <a:xfrm>
            <a:off x="2051173" y="3644288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Line </a:t>
            </a:r>
            <a:r>
              <a:rPr lang="de-DE" dirty="0" err="1"/>
              <a:t>density</a:t>
            </a:r>
            <a:r>
              <a:rPr lang="de-DE" dirty="0"/>
              <a:t>: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9B7E674-AE36-3244-970C-4B093401E69F}"/>
              </a:ext>
            </a:extLst>
          </p:cNvPr>
          <p:cNvGrpSpPr/>
          <p:nvPr/>
        </p:nvGrpSpPr>
        <p:grpSpPr>
          <a:xfrm>
            <a:off x="175165" y="4322042"/>
            <a:ext cx="7524598" cy="1796425"/>
            <a:chOff x="175165" y="4322042"/>
            <a:chExt cx="7524598" cy="179642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DD20008-A880-2E48-9C0C-D94C8BAFF6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777582" y="4322042"/>
              <a:ext cx="2146300" cy="4318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17B7230-FCC9-2246-82A1-F877BA81A5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707109" y="5256108"/>
              <a:ext cx="3898900" cy="5207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4F4111B-B531-9F4E-AEA4-36A8F3AC13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69115" y="5295778"/>
              <a:ext cx="2044700" cy="469900"/>
            </a:xfrm>
            <a:prstGeom prst="rect">
              <a:avLst/>
            </a:prstGeom>
          </p:spPr>
        </p:pic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DE499A20-26FE-FE42-BB9E-39CC5BB39B94}"/>
                </a:ext>
              </a:extLst>
            </p:cNvPr>
            <p:cNvSpPr txBox="1"/>
            <p:nvPr/>
          </p:nvSpPr>
          <p:spPr>
            <a:xfrm>
              <a:off x="175165" y="4336497"/>
              <a:ext cx="1479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Transverse: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A9FD4530-6DEF-F348-8E00-0B8850D18794}"/>
                </a:ext>
              </a:extLst>
            </p:cNvPr>
            <p:cNvSpPr txBox="1"/>
            <p:nvPr/>
          </p:nvSpPr>
          <p:spPr>
            <a:xfrm>
              <a:off x="1240694" y="5779913"/>
              <a:ext cx="1620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(horizontal kick)</a:t>
              </a:r>
            </a:p>
          </p:txBody>
        </p:sp>
        <p:sp>
          <p:nvSpPr>
            <p:cNvPr id="16" name="Textfeld 11">
              <a:extLst>
                <a:ext uri="{FF2B5EF4-FFF2-40B4-BE49-F238E27FC236}">
                  <a16:creationId xmlns:a16="http://schemas.microsoft.com/office/drawing/2014/main" id="{ACC890F2-555C-D845-B3C7-CA7A524BA82E}"/>
                </a:ext>
              </a:extLst>
            </p:cNvPr>
            <p:cNvSpPr txBox="1"/>
            <p:nvPr/>
          </p:nvSpPr>
          <p:spPr>
            <a:xfrm>
              <a:off x="231357" y="4836157"/>
              <a:ext cx="31598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For</a:t>
              </a:r>
              <a:r>
                <a:rPr lang="de-DE" dirty="0"/>
                <a:t> a </a:t>
              </a:r>
              <a:r>
                <a:rPr lang="de-DE" dirty="0" err="1"/>
                <a:t>test</a:t>
              </a:r>
              <a:r>
                <a:rPr lang="de-DE" dirty="0"/>
                <a:t> </a:t>
              </a:r>
              <a:r>
                <a:rPr lang="de-DE" dirty="0" err="1"/>
                <a:t>particle</a:t>
              </a:r>
              <a:r>
                <a:rPr lang="de-DE" dirty="0"/>
                <a:t> in a </a:t>
              </a:r>
              <a:r>
                <a:rPr lang="de-DE" dirty="0" err="1"/>
                <a:t>bunch</a:t>
              </a:r>
              <a:r>
                <a:rPr lang="de-DE" dirty="0"/>
                <a:t>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D3E2C3C-9A5E-A646-BB5B-588477791160}"/>
                    </a:ext>
                  </a:extLst>
                </p:cNvPr>
                <p:cNvSpPr txBox="1"/>
                <p:nvPr/>
              </p:nvSpPr>
              <p:spPr>
                <a:xfrm>
                  <a:off x="4891750" y="5816504"/>
                  <a:ext cx="2808013" cy="28475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⟨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a14:m>
                  <a:r>
                    <a:rPr lang="de-DE" dirty="0"/>
                    <a:t>: </a:t>
                  </a:r>
                  <a:r>
                    <a:rPr lang="de-DE" dirty="0" err="1"/>
                    <a:t>local</a:t>
                  </a:r>
                  <a:r>
                    <a:rPr lang="de-DE" dirty="0"/>
                    <a:t> </a:t>
                  </a:r>
                  <a:r>
                    <a:rPr lang="de-DE" dirty="0" err="1"/>
                    <a:t>bunch</a:t>
                  </a:r>
                  <a:r>
                    <a:rPr lang="de-DE" dirty="0"/>
                    <a:t> </a:t>
                  </a:r>
                  <a:r>
                    <a:rPr lang="de-DE" dirty="0" err="1"/>
                    <a:t>offset</a:t>
                  </a:r>
                  <a:r>
                    <a:rPr lang="de-DE" dirty="0"/>
                    <a:t>  </a:t>
                  </a: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D3E2C3C-9A5E-A646-BB5B-5884777911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1750" y="5816504"/>
                  <a:ext cx="2808013" cy="284758"/>
                </a:xfrm>
                <a:prstGeom prst="rect">
                  <a:avLst/>
                </a:prstGeom>
                <a:blipFill>
                  <a:blip r:embed="rId13"/>
                  <a:stretch>
                    <a:fillRect l="-1802" t="-21739" b="-47826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15399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AF011-32DA-9A4E-83F9-7E7A2D313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185" y="501112"/>
            <a:ext cx="6642117" cy="838200"/>
          </a:xfrm>
        </p:spPr>
        <p:txBody>
          <a:bodyPr/>
          <a:lstStyle/>
          <a:p>
            <a:r>
              <a:rPr lang="de-DE" dirty="0" err="1"/>
              <a:t>Reminder</a:t>
            </a:r>
            <a:r>
              <a:rPr lang="de-DE" dirty="0"/>
              <a:t>: </a:t>
            </a:r>
            <a:r>
              <a:rPr lang="de-DE" dirty="0" err="1"/>
              <a:t>Charged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in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space</a:t>
            </a:r>
            <a:r>
              <a:rPr lang="de-DE" dirty="0"/>
              <a:t> </a:t>
            </a:r>
          </a:p>
        </p:txBody>
      </p:sp>
      <p:pic>
        <p:nvPicPr>
          <p:cNvPr id="4" name="Picture 4" descr="relativistic-charge.pdf">
            <a:extLst>
              <a:ext uri="{FF2B5EF4-FFF2-40B4-BE49-F238E27FC236}">
                <a16:creationId xmlns:a16="http://schemas.microsoft.com/office/drawing/2014/main" id="{C2D43A8D-0D9B-A74F-8068-CFC90A8667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323" y="1580362"/>
            <a:ext cx="6336734" cy="2699998"/>
          </a:xfrm>
          <a:prstGeom prst="rect">
            <a:avLst/>
          </a:prstGeom>
        </p:spPr>
      </p:pic>
      <p:graphicFrame>
        <p:nvGraphicFramePr>
          <p:cNvPr id="9" name="Object 9">
            <a:extLst>
              <a:ext uri="{FF2B5EF4-FFF2-40B4-BE49-F238E27FC236}">
                <a16:creationId xmlns:a16="http://schemas.microsoft.com/office/drawing/2014/main" id="{B5C515A4-5066-6C4E-860F-3BF54829AFA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708268" y="3846286"/>
          <a:ext cx="411480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37" name="Equation" r:id="rId4" imgW="342900" imgH="127000" progId="Equation.DSMT4">
                  <p:embed/>
                </p:oleObj>
              </mc:Choice>
              <mc:Fallback>
                <p:oleObj name="Equation" r:id="rId4" imgW="342900" imgH="127000" progId="Equation.DSMT4">
                  <p:embed/>
                  <p:pic>
                    <p:nvPicPr>
                      <p:cNvPr id="7" name="Object 9">
                        <a:extLst>
                          <a:ext uri="{FF2B5EF4-FFF2-40B4-BE49-F238E27FC236}">
                            <a16:creationId xmlns:a16="http://schemas.microsoft.com/office/drawing/2014/main" id="{B0D99EC1-B351-6844-B7F2-81AF8732ED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08268" y="3846286"/>
                        <a:ext cx="411480" cy="15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3">
            <a:extLst>
              <a:ext uri="{FF2B5EF4-FFF2-40B4-BE49-F238E27FC236}">
                <a16:creationId xmlns:a16="http://schemas.microsoft.com/office/drawing/2014/main" id="{48C0072F-D08B-A34C-968D-68FA058C0DC4}"/>
              </a:ext>
            </a:extLst>
          </p:cNvPr>
          <p:cNvSpPr/>
          <p:nvPr/>
        </p:nvSpPr>
        <p:spPr>
          <a:xfrm>
            <a:off x="1259996" y="1580362"/>
            <a:ext cx="360040" cy="3937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EC487B16-7CCF-DF4D-B79A-F13CCAA35945}"/>
              </a:ext>
            </a:extLst>
          </p:cNvPr>
          <p:cNvSpPr/>
          <p:nvPr/>
        </p:nvSpPr>
        <p:spPr>
          <a:xfrm>
            <a:off x="3204212" y="1580362"/>
            <a:ext cx="360040" cy="3937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ake</a:t>
            </a:r>
            <a:endParaRPr lang="en-US" dirty="0"/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id="{297ECABA-7391-5B42-93D3-1AE793931135}"/>
              </a:ext>
            </a:extLst>
          </p:cNvPr>
          <p:cNvSpPr/>
          <p:nvPr/>
        </p:nvSpPr>
        <p:spPr>
          <a:xfrm>
            <a:off x="4860396" y="1580362"/>
            <a:ext cx="360040" cy="3937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93F566-97FC-D447-9307-D35E7DE0C25F}"/>
              </a:ext>
            </a:extLst>
          </p:cNvPr>
          <p:cNvSpPr txBox="1"/>
          <p:nvPr/>
        </p:nvSpPr>
        <p:spPr>
          <a:xfrm>
            <a:off x="81103" y="3629354"/>
            <a:ext cx="1396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Electric field: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E2C49E-AE35-0D4C-B23D-58757B240A3E}"/>
              </a:ext>
            </a:extLst>
          </p:cNvPr>
          <p:cNvSpPr txBox="1"/>
          <p:nvPr/>
        </p:nvSpPr>
        <p:spPr>
          <a:xfrm>
            <a:off x="3120025" y="1556308"/>
            <a:ext cx="155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pancaked field</a:t>
            </a:r>
          </a:p>
        </p:txBody>
      </p:sp>
      <p:sp>
        <p:nvSpPr>
          <p:cNvPr id="16" name="TextBox 17">
            <a:extLst>
              <a:ext uri="{FF2B5EF4-FFF2-40B4-BE49-F238E27FC236}">
                <a16:creationId xmlns:a16="http://schemas.microsoft.com/office/drawing/2014/main" id="{12159660-58F7-D245-ABC3-AC3CF3FAFC77}"/>
              </a:ext>
            </a:extLst>
          </p:cNvPr>
          <p:cNvSpPr txBox="1"/>
          <p:nvPr/>
        </p:nvSpPr>
        <p:spPr>
          <a:xfrm>
            <a:off x="6233712" y="1448144"/>
            <a:ext cx="24801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Image charges/currents</a:t>
            </a:r>
          </a:p>
          <a:p>
            <a:r>
              <a:rPr lang="en-US" dirty="0"/>
              <a:t>follow the particle</a:t>
            </a:r>
          </a:p>
        </p:txBody>
      </p:sp>
      <p:sp>
        <p:nvSpPr>
          <p:cNvPr id="20" name="TextBox 2">
            <a:extLst>
              <a:ext uri="{FF2B5EF4-FFF2-40B4-BE49-F238E27FC236}">
                <a16:creationId xmlns:a16="http://schemas.microsoft.com/office/drawing/2014/main" id="{7B4BF1D0-E0B6-FC45-A479-AEC175F421B5}"/>
              </a:ext>
            </a:extLst>
          </p:cNvPr>
          <p:cNvSpPr txBox="1"/>
          <p:nvPr/>
        </p:nvSpPr>
        <p:spPr>
          <a:xfrm>
            <a:off x="-20498" y="1527381"/>
            <a:ext cx="1513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A.Chao</a:t>
            </a:r>
            <a:r>
              <a:rPr lang="en-US" dirty="0"/>
              <a:t> (1993)</a:t>
            </a:r>
          </a:p>
        </p:txBody>
      </p:sp>
      <p:pic>
        <p:nvPicPr>
          <p:cNvPr id="21" name="Grafik 2">
            <a:extLst>
              <a:ext uri="{FF2B5EF4-FFF2-40B4-BE49-F238E27FC236}">
                <a16:creationId xmlns:a16="http://schemas.microsoft.com/office/drawing/2014/main" id="{FD66DA41-942C-5B48-B646-378A97681D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046" y="4280360"/>
            <a:ext cx="2761522" cy="540000"/>
          </a:xfrm>
          <a:prstGeom prst="rect">
            <a:avLst/>
          </a:prstGeom>
        </p:spPr>
      </p:pic>
      <p:pic>
        <p:nvPicPr>
          <p:cNvPr id="22" name="Grafik 20">
            <a:extLst>
              <a:ext uri="{FF2B5EF4-FFF2-40B4-BE49-F238E27FC236}">
                <a16:creationId xmlns:a16="http://schemas.microsoft.com/office/drawing/2014/main" id="{793E9223-C854-C548-9972-502BD05D00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4439" y="4550360"/>
            <a:ext cx="2535653" cy="540000"/>
          </a:xfrm>
          <a:prstGeom prst="rect">
            <a:avLst/>
          </a:prstGeom>
        </p:spPr>
      </p:pic>
      <p:pic>
        <p:nvPicPr>
          <p:cNvPr id="23" name="Grafik 21">
            <a:extLst>
              <a:ext uri="{FF2B5EF4-FFF2-40B4-BE49-F238E27FC236}">
                <a16:creationId xmlns:a16="http://schemas.microsoft.com/office/drawing/2014/main" id="{7304A870-B52A-7149-9FA8-D1FE186B1F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84232" y="5138457"/>
            <a:ext cx="2233637" cy="504000"/>
          </a:xfrm>
          <a:prstGeom prst="rect">
            <a:avLst/>
          </a:prstGeom>
        </p:spPr>
      </p:pic>
      <p:sp>
        <p:nvSpPr>
          <p:cNvPr id="24" name="Textfeld 22">
            <a:extLst>
              <a:ext uri="{FF2B5EF4-FFF2-40B4-BE49-F238E27FC236}">
                <a16:creationId xmlns:a16="http://schemas.microsoft.com/office/drawing/2014/main" id="{51A79DBD-4E52-5A47-A6A5-71A57B984CB5}"/>
              </a:ext>
            </a:extLst>
          </p:cNvPr>
          <p:cNvSpPr txBox="1"/>
          <p:nvPr/>
        </p:nvSpPr>
        <p:spPr>
          <a:xfrm>
            <a:off x="6201596" y="5105137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Remark</a:t>
            </a:r>
            <a:r>
              <a:rPr lang="de-DE" b="1" dirty="0"/>
              <a:t>: </a:t>
            </a:r>
          </a:p>
          <a:p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wake</a:t>
            </a:r>
            <a:r>
              <a:rPr lang="de-DE" dirty="0"/>
              <a:t> (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bends</a:t>
            </a:r>
            <a:r>
              <a:rPr lang="de-DE" dirty="0"/>
              <a:t>)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E865DE7-76A8-2941-8239-2E0386C7A3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02893" y="5796057"/>
            <a:ext cx="9017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995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AEDCC-59D5-7148-B4D4-7D12E1BAB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87" y="515486"/>
            <a:ext cx="6642117" cy="838200"/>
          </a:xfrm>
        </p:spPr>
        <p:txBody>
          <a:bodyPr/>
          <a:lstStyle/>
          <a:p>
            <a:r>
              <a:rPr lang="de-DE" dirty="0"/>
              <a:t>Wake </a:t>
            </a:r>
            <a:r>
              <a:rPr lang="de-DE" dirty="0" err="1"/>
              <a:t>field</a:t>
            </a:r>
            <a:r>
              <a:rPr lang="de-DE" dirty="0"/>
              <a:t> in a </a:t>
            </a:r>
            <a:r>
              <a:rPr lang="de-DE" dirty="0" err="1"/>
              <a:t>resistive</a:t>
            </a:r>
            <a:r>
              <a:rPr lang="de-DE" dirty="0"/>
              <a:t> beam </a:t>
            </a:r>
            <a:r>
              <a:rPr lang="de-DE" dirty="0" err="1"/>
              <a:t>pipe</a:t>
            </a:r>
            <a:endParaRPr lang="de-DE" dirty="0"/>
          </a:p>
        </p:txBody>
      </p:sp>
      <p:pic>
        <p:nvPicPr>
          <p:cNvPr id="4" name="Picture 3" descr="Ohne Titel.jpg">
            <a:extLst>
              <a:ext uri="{FF2B5EF4-FFF2-40B4-BE49-F238E27FC236}">
                <a16:creationId xmlns:a16="http://schemas.microsoft.com/office/drawing/2014/main" id="{DA81104A-6F55-3846-B994-40177EC62F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197" y="1753712"/>
            <a:ext cx="2548128" cy="2517648"/>
          </a:xfrm>
          <a:prstGeom prst="rect">
            <a:avLst/>
          </a:prstGeom>
        </p:spPr>
      </p:pic>
      <p:pic>
        <p:nvPicPr>
          <p:cNvPr id="5" name="Picture 4" descr="Ohne Titel.jpg">
            <a:extLst>
              <a:ext uri="{FF2B5EF4-FFF2-40B4-BE49-F238E27FC236}">
                <a16:creationId xmlns:a16="http://schemas.microsoft.com/office/drawing/2014/main" id="{F0B96B16-F6CD-B94F-B6AB-DBE0D7B767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706" y="1784018"/>
            <a:ext cx="4402914" cy="2517984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9312CC3B-671D-4D47-8346-ACB6951EEF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242036"/>
              </p:ext>
            </p:extLst>
          </p:nvPr>
        </p:nvGraphicFramePr>
        <p:xfrm>
          <a:off x="5524013" y="2437182"/>
          <a:ext cx="860425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36" name="Equation" r:id="rId5" imgW="431800" imgH="228600" progId="Equation.DSMT4">
                  <p:embed/>
                </p:oleObj>
              </mc:Choice>
              <mc:Fallback>
                <p:oleObj name="Equation" r:id="rId5" imgW="431800" imgH="22860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39446F83-BA4A-1345-B8D3-9254BB24BF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24013" y="2437182"/>
                        <a:ext cx="860425" cy="455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B15C483-56E2-7346-89FA-7001ADB7CC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1190883"/>
              </p:ext>
            </p:extLst>
          </p:nvPr>
        </p:nvGraphicFramePr>
        <p:xfrm>
          <a:off x="2054535" y="2414270"/>
          <a:ext cx="735013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37" name="Equation" r:id="rId7" imgW="368300" imgH="215900" progId="Equation.DSMT4">
                  <p:embed/>
                </p:oleObj>
              </mc:Choice>
              <mc:Fallback>
                <p:oleObj name="Equation" r:id="rId7" imgW="368300" imgH="2159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D4088D45-BA2B-D04F-8F16-BBB45515AC7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054535" y="2414270"/>
                        <a:ext cx="735013" cy="430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752960B-2D55-C946-B18D-B158FBA47E40}"/>
              </a:ext>
            </a:extLst>
          </p:cNvPr>
          <p:cNvSpPr txBox="1"/>
          <p:nvPr/>
        </p:nvSpPr>
        <p:spPr>
          <a:xfrm>
            <a:off x="3630325" y="2259708"/>
            <a:ext cx="15648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A.Chao</a:t>
            </a:r>
            <a:r>
              <a:rPr lang="en-US" sz="1600" dirty="0"/>
              <a:t> (1993)</a:t>
            </a:r>
          </a:p>
          <a:p>
            <a:r>
              <a:rPr lang="en-US" sz="1600" dirty="0"/>
              <a:t>K. Bane (1991)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AAA5CB-3284-DA4E-938B-DBCBD8C16FB2}"/>
              </a:ext>
            </a:extLst>
          </p:cNvPr>
          <p:cNvSpPr txBox="1"/>
          <p:nvPr/>
        </p:nvSpPr>
        <p:spPr>
          <a:xfrm>
            <a:off x="1244714" y="1467623"/>
            <a:ext cx="2355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Longitudinal wake field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70FAE8-67D7-FC45-A86B-E9A02F340270}"/>
              </a:ext>
            </a:extLst>
          </p:cNvPr>
          <p:cNvSpPr txBox="1"/>
          <p:nvPr/>
        </p:nvSpPr>
        <p:spPr>
          <a:xfrm>
            <a:off x="5343128" y="1458997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Finite conductivity: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B634BCF8-2FCF-D340-A8C8-648440391C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4600109"/>
              </p:ext>
            </p:extLst>
          </p:nvPr>
        </p:nvGraphicFramePr>
        <p:xfrm>
          <a:off x="2281246" y="3335390"/>
          <a:ext cx="735013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38" name="Equation" r:id="rId9" imgW="368300" imgH="203200" progId="Equation.DSMT4">
                  <p:embed/>
                </p:oleObj>
              </mc:Choice>
              <mc:Fallback>
                <p:oleObj name="Equation" r:id="rId9" imgW="368300" imgH="2032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E2D850A5-C8AC-4E4F-9B0D-B7AC5CF62F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281246" y="3335390"/>
                        <a:ext cx="735013" cy="404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2842E1D3-079A-F246-A2FC-8C1F0C2780FF}"/>
              </a:ext>
            </a:extLst>
          </p:cNvPr>
          <p:cNvSpPr txBox="1"/>
          <p:nvPr/>
        </p:nvSpPr>
        <p:spPr>
          <a:xfrm>
            <a:off x="7977860" y="4400652"/>
            <a:ext cx="275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82E8D7-461C-2A4B-8639-AE41F89F9A0B}"/>
              </a:ext>
            </a:extLst>
          </p:cNvPr>
          <p:cNvSpPr txBox="1"/>
          <p:nvPr/>
        </p:nvSpPr>
        <p:spPr>
          <a:xfrm>
            <a:off x="2281246" y="4368386"/>
            <a:ext cx="275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5177CC8-3335-EE4A-94D8-DCF2A59EA077}"/>
              </a:ext>
            </a:extLst>
          </p:cNvPr>
          <p:cNvSpPr txBox="1"/>
          <p:nvPr/>
        </p:nvSpPr>
        <p:spPr>
          <a:xfrm>
            <a:off x="5497697" y="4783701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loss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bunch</a:t>
            </a:r>
            <a:r>
              <a:rPr lang="de-DE" dirty="0"/>
              <a:t>: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CCD3E865-2ED6-4E4A-9EC9-946ACCAE9E5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46011" y="5284234"/>
            <a:ext cx="2554435" cy="432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5C9C5F7-1F7A-1240-A202-734F82A81E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32007" y="4812678"/>
            <a:ext cx="2464000" cy="504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4A9D056-6D2C-A14D-91AC-E3DB642296D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32007" y="5507225"/>
            <a:ext cx="2464000" cy="504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2AD83A1-74F2-3544-9A7E-6BEB16CA396A}"/>
              </a:ext>
            </a:extLst>
          </p:cNvPr>
          <p:cNvSpPr txBox="1"/>
          <p:nvPr/>
        </p:nvSpPr>
        <p:spPr>
          <a:xfrm>
            <a:off x="129265" y="4867797"/>
            <a:ext cx="1687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Longitudinal: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5A3BE81-53D6-3E4F-9D39-463073A045FC}"/>
              </a:ext>
            </a:extLst>
          </p:cNvPr>
          <p:cNvSpPr txBox="1"/>
          <p:nvPr/>
        </p:nvSpPr>
        <p:spPr>
          <a:xfrm>
            <a:off x="140123" y="5531568"/>
            <a:ext cx="1687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Transverse: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BE00298-AF3F-6E45-A691-2AB005772999}"/>
                  </a:ext>
                </a:extLst>
              </p:cNvPr>
              <p:cNvSpPr txBox="1"/>
              <p:nvPr/>
            </p:nvSpPr>
            <p:spPr>
              <a:xfrm>
                <a:off x="7289750" y="1441135"/>
                <a:ext cx="27199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BE00298-AF3F-6E45-A691-2AB0057729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9750" y="1441135"/>
                <a:ext cx="271998" cy="369332"/>
              </a:xfrm>
              <a:prstGeom prst="rect">
                <a:avLst/>
              </a:prstGeom>
              <a:blipFill>
                <a:blip r:embed="rId14"/>
                <a:stretch>
                  <a:fillRect l="-9091" r="-909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C582C9D-43FC-3246-A5E0-18EF61EAD2C3}"/>
                  </a:ext>
                </a:extLst>
              </p:cNvPr>
              <p:cNvSpPr txBox="1"/>
              <p:nvPr/>
            </p:nvSpPr>
            <p:spPr>
              <a:xfrm>
                <a:off x="6494115" y="5819417"/>
                <a:ext cx="15912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de-DE" dirty="0"/>
                  <a:t>: </a:t>
                </a:r>
                <a:r>
                  <a:rPr lang="de-DE" dirty="0" err="1"/>
                  <a:t>line</a:t>
                </a:r>
                <a:r>
                  <a:rPr lang="de-DE" dirty="0"/>
                  <a:t> </a:t>
                </a:r>
                <a:r>
                  <a:rPr lang="de-DE" dirty="0" err="1"/>
                  <a:t>density</a:t>
                </a:r>
                <a:endParaRPr lang="de-DE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C582C9D-43FC-3246-A5E0-18EF61EAD2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4115" y="5819417"/>
                <a:ext cx="1591269" cy="369332"/>
              </a:xfrm>
              <a:prstGeom prst="rect">
                <a:avLst/>
              </a:prstGeom>
              <a:blipFill>
                <a:blip r:embed="rId15"/>
                <a:stretch>
                  <a:fillRect t="-3333" r="-1575" b="-2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4426540"/>
      </p:ext>
    </p:extLst>
  </p:cSld>
  <p:clrMapOvr>
    <a:masterClrMapping/>
  </p:clrMapOvr>
</p:sld>
</file>

<file path=ppt/theme/theme1.xml><?xml version="1.0" encoding="utf-8"?>
<a:theme xmlns:a="http://schemas.openxmlformats.org/drawingml/2006/main" name="Präsentationsvorlage_BWL9">
  <a:themeElements>
    <a:clrScheme name="v1_TUD_Präsentation_r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U_Praesentation_2010_2" id="{571D4CB0-7522-F642-B154-E5E7E60939C4}" vid="{CC114B97-901F-EE41-BC58-2E9D2B975598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TU_Praesentation_2010_2</Template>
  <TotalTime>4060</TotalTime>
  <Words>1650</Words>
  <Application>Microsoft Macintosh PowerPoint</Application>
  <PresentationFormat>On-screen Show (4:3)</PresentationFormat>
  <Paragraphs>290</Paragraphs>
  <Slides>24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Bitstream Charter</vt:lpstr>
      <vt:lpstr>Calibri</vt:lpstr>
      <vt:lpstr>Cambria Math</vt:lpstr>
      <vt:lpstr>Courier New</vt:lpstr>
      <vt:lpstr>Stafford</vt:lpstr>
      <vt:lpstr>Tahoma</vt:lpstr>
      <vt:lpstr>Wingdings</vt:lpstr>
      <vt:lpstr>Präsentationsvorlage_BWL9</vt:lpstr>
      <vt:lpstr>Equation</vt:lpstr>
      <vt:lpstr>Instabilities in High Energy Colliders I</vt:lpstr>
      <vt:lpstr>Introduction</vt:lpstr>
      <vt:lpstr>Some Literature (used for this lecture)</vt:lpstr>
      <vt:lpstr>Electromagnetic forces acting on bunches </vt:lpstr>
      <vt:lpstr>Maxwell‘s equations and Lorentz force </vt:lpstr>
      <vt:lpstr>Wake fields</vt:lpstr>
      <vt:lpstr>Wake functions</vt:lpstr>
      <vt:lpstr>Reminder: Charged particle in free space </vt:lpstr>
      <vt:lpstr>Wake field in a resistive beam pipe</vt:lpstr>
      <vt:lpstr>Wake potential: Numerical example</vt:lpstr>
      <vt:lpstr>Panofsky-Wenzel Theorem (PWT)</vt:lpstr>
      <vt:lpstr>Impedances</vt:lpstr>
      <vt:lpstr>Impedances and current/offset modulations</vt:lpstr>
      <vt:lpstr>Longitudinal impedance: Heat load</vt:lpstr>
      <vt:lpstr>Transverse impedances:  LHC and FCC-hh beam pipes</vt:lpstr>
      <vt:lpstr>Electron clouds</vt:lpstr>
      <vt:lpstr>Remark: Plasma densities and temperatures</vt:lpstr>
      <vt:lpstr>Electron cloud as a dielectric medium ?</vt:lpstr>
      <vt:lpstr>Secondary Emission Yield (SEY)</vt:lpstr>
      <vt:lpstr>Coating and impedance</vt:lpstr>
      <vt:lpstr>Electron cloud interaction with rigid bunches</vt:lpstr>
      <vt:lpstr>Longitudinal e-cloud wake field and energy loss</vt:lpstr>
      <vt:lpstr>Transverse e-cloud wake function</vt:lpstr>
      <vt:lpstr>Summary and conclusions: Part I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Oliver Boine-Frankenheim</dc:creator>
  <cp:lastModifiedBy>Oliver Boine-Frankenheim</cp:lastModifiedBy>
  <cp:revision>387</cp:revision>
  <dcterms:created xsi:type="dcterms:W3CDTF">2018-01-09T16:40:42Z</dcterms:created>
  <dcterms:modified xsi:type="dcterms:W3CDTF">2018-02-26T10:29:09Z</dcterms:modified>
</cp:coreProperties>
</file>