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7" r:id="rId3"/>
  </p:sldMasterIdLst>
  <p:notesMasterIdLst>
    <p:notesMasterId r:id="rId61"/>
  </p:notesMasterIdLst>
  <p:handoutMasterIdLst>
    <p:handoutMasterId r:id="rId62"/>
  </p:handoutMasterIdLst>
  <p:sldIdLst>
    <p:sldId id="256"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6858000" type="screen4x3"/>
  <p:notesSz cx="7099300" cy="102346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F2F2F2"/>
    <a:srgbClr val="66FFFF"/>
    <a:srgbClr val="00FFFF"/>
    <a:srgbClr val="FFFFFF"/>
    <a:srgbClr val="0000CC"/>
    <a:srgbClr val="CC0000"/>
    <a:srgbClr val="008000"/>
    <a:srgbClr val="FFFFCC"/>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3" autoAdjust="0"/>
    <p:restoredTop sz="94660" autoAdjust="0"/>
  </p:normalViewPr>
  <p:slideViewPr>
    <p:cSldViewPr snapToGrid="0">
      <p:cViewPr>
        <p:scale>
          <a:sx n="90" d="100"/>
          <a:sy n="90" d="100"/>
        </p:scale>
        <p:origin x="-389" y="250"/>
      </p:cViewPr>
      <p:guideLst>
        <p:guide orient="horz" pos="2160"/>
        <p:guide pos="2880"/>
      </p:guideLst>
    </p:cSldViewPr>
  </p:slideViewPr>
  <p:outlineViewPr>
    <p:cViewPr>
      <p:scale>
        <a:sx n="33" d="100"/>
        <a:sy n="33" d="100"/>
      </p:scale>
      <p:origin x="230" y="0"/>
    </p:cViewPr>
  </p:outlineViewPr>
  <p:notesTextViewPr>
    <p:cViewPr>
      <p:scale>
        <a:sx n="1" d="1"/>
        <a:sy n="1" d="1"/>
      </p:scale>
      <p:origin x="0" y="0"/>
    </p:cViewPr>
  </p:notesTextViewPr>
  <p:sorterViewPr>
    <p:cViewPr>
      <p:scale>
        <a:sx n="48" d="100"/>
        <a:sy n="48"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ableStyles" Target="tableStyles.xml"/><Relationship Id="rId5" Type="http://schemas.openxmlformats.org/officeDocument/2006/relationships/slide" Target="slides/slide2.xml"/><Relationship Id="rId61" Type="http://schemas.openxmlformats.org/officeDocument/2006/relationships/notesMaster" Target="notesMasters/notesMaster1.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image" Target="../media/image72.wmf"/><Relationship Id="rId1" Type="http://schemas.openxmlformats.org/officeDocument/2006/relationships/image" Target="../media/image7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0.wmf"/><Relationship Id="rId7" Type="http://schemas.openxmlformats.org/officeDocument/2006/relationships/image" Target="../media/image84.wmf"/><Relationship Id="rId2" Type="http://schemas.openxmlformats.org/officeDocument/2006/relationships/image" Target="../media/image79.wmf"/><Relationship Id="rId1" Type="http://schemas.openxmlformats.org/officeDocument/2006/relationships/image" Target="../media/image78.wmf"/><Relationship Id="rId6" Type="http://schemas.openxmlformats.org/officeDocument/2006/relationships/image" Target="../media/image83.wmf"/><Relationship Id="rId5" Type="http://schemas.openxmlformats.org/officeDocument/2006/relationships/image" Target="../media/image82.wmf"/><Relationship Id="rId4" Type="http://schemas.openxmlformats.org/officeDocument/2006/relationships/image" Target="../media/image81.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105.wmf"/><Relationship Id="rId13" Type="http://schemas.openxmlformats.org/officeDocument/2006/relationships/image" Target="../media/image110.wmf"/><Relationship Id="rId3" Type="http://schemas.openxmlformats.org/officeDocument/2006/relationships/image" Target="../media/image100.wmf"/><Relationship Id="rId7" Type="http://schemas.openxmlformats.org/officeDocument/2006/relationships/image" Target="../media/image104.wmf"/><Relationship Id="rId12" Type="http://schemas.openxmlformats.org/officeDocument/2006/relationships/image" Target="../media/image109.wmf"/><Relationship Id="rId2" Type="http://schemas.openxmlformats.org/officeDocument/2006/relationships/image" Target="../media/image99.wmf"/><Relationship Id="rId1" Type="http://schemas.openxmlformats.org/officeDocument/2006/relationships/image" Target="../media/image98.wmf"/><Relationship Id="rId6" Type="http://schemas.openxmlformats.org/officeDocument/2006/relationships/image" Target="../media/image103.wmf"/><Relationship Id="rId11" Type="http://schemas.openxmlformats.org/officeDocument/2006/relationships/image" Target="../media/image108.wmf"/><Relationship Id="rId5" Type="http://schemas.openxmlformats.org/officeDocument/2006/relationships/image" Target="../media/image102.wmf"/><Relationship Id="rId10" Type="http://schemas.openxmlformats.org/officeDocument/2006/relationships/image" Target="../media/image107.wmf"/><Relationship Id="rId4" Type="http://schemas.openxmlformats.org/officeDocument/2006/relationships/image" Target="../media/image101.wmf"/><Relationship Id="rId9" Type="http://schemas.openxmlformats.org/officeDocument/2006/relationships/image" Target="../media/image106.wmf"/><Relationship Id="rId14" Type="http://schemas.openxmlformats.org/officeDocument/2006/relationships/image" Target="../media/image1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9196BB63-A90C-44A5-951F-9FE8D87F0265}" type="datetimeFigureOut">
              <a:rPr lang="en-GB" smtClean="0"/>
              <a:t>01/03/2018</a:t>
            </a:fld>
            <a:endParaRPr lang="en-GB"/>
          </a:p>
        </p:txBody>
      </p:sp>
      <p:sp>
        <p:nvSpPr>
          <p:cNvPr id="4" name="Segnaposto piè di pagina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GB"/>
          </a:p>
        </p:txBody>
      </p:sp>
      <p:sp>
        <p:nvSpPr>
          <p:cNvPr id="5" name="Segnaposto numero diapositiva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867AE2C4-9489-4BD2-97AA-626392E9EABC}" type="slidenum">
              <a:rPr lang="en-GB" smtClean="0"/>
              <a:t>‹N›</a:t>
            </a:fld>
            <a:endParaRPr lang="en-GB"/>
          </a:p>
        </p:txBody>
      </p:sp>
    </p:spTree>
    <p:extLst>
      <p:ext uri="{BB962C8B-B14F-4D97-AF65-F5344CB8AC3E}">
        <p14:creationId xmlns:p14="http://schemas.microsoft.com/office/powerpoint/2010/main" val="23205714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GB"/>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D08FDA3B-4C4D-4C5E-8C12-55AE7B613B59}" type="datetimeFigureOut">
              <a:rPr lang="en-GB" smtClean="0"/>
              <a:t>20/02/2018</a:t>
            </a:fld>
            <a:endParaRPr lang="en-GB"/>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GB"/>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GB"/>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23B35FAD-6FE4-41FC-8648-FF2AC57082D5}" type="slidenum">
              <a:rPr lang="en-GB" smtClean="0"/>
              <a:t>‹N›</a:t>
            </a:fld>
            <a:endParaRPr lang="en-GB"/>
          </a:p>
        </p:txBody>
      </p:sp>
    </p:spTree>
    <p:extLst>
      <p:ext uri="{BB962C8B-B14F-4D97-AF65-F5344CB8AC3E}">
        <p14:creationId xmlns:p14="http://schemas.microsoft.com/office/powerpoint/2010/main" val="782193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a:p>
        </p:txBody>
      </p:sp>
      <p:sp>
        <p:nvSpPr>
          <p:cNvPr id="4" name="Segnaposto numero diapositiva 3"/>
          <p:cNvSpPr>
            <a:spLocks noGrp="1"/>
          </p:cNvSpPr>
          <p:nvPr>
            <p:ph type="sldNum" sz="quarter" idx="10"/>
          </p:nvPr>
        </p:nvSpPr>
        <p:spPr/>
        <p:txBody>
          <a:bodyPr/>
          <a:lstStyle/>
          <a:p>
            <a:fld id="{BA3F0D0E-0480-4EB5-9A72-5DBAA5957189}" type="slidenum">
              <a:rPr lang="it-IT" smtClean="0">
                <a:solidFill>
                  <a:prstClr val="black"/>
                </a:solidFill>
              </a:rPr>
              <a:pPr/>
              <a:t>2</a:t>
            </a:fld>
            <a:endParaRPr lang="it-IT">
              <a:solidFill>
                <a:prstClr val="black"/>
              </a:solidFill>
            </a:endParaRPr>
          </a:p>
        </p:txBody>
      </p:sp>
    </p:spTree>
    <p:extLst>
      <p:ext uri="{BB962C8B-B14F-4D97-AF65-F5344CB8AC3E}">
        <p14:creationId xmlns:p14="http://schemas.microsoft.com/office/powerpoint/2010/main" val="14739996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GB"/>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GB"/>
          </a:p>
        </p:txBody>
      </p:sp>
      <p:sp>
        <p:nvSpPr>
          <p:cNvPr id="4" name="Segnaposto data 3"/>
          <p:cNvSpPr>
            <a:spLocks noGrp="1"/>
          </p:cNvSpPr>
          <p:nvPr>
            <p:ph type="dt" sz="half" idx="10"/>
          </p:nvPr>
        </p:nvSpPr>
        <p:spPr/>
        <p:txBody>
          <a:bodyPr/>
          <a:lstStyle/>
          <a:p>
            <a:fld id="{E77BB31F-CE74-409F-B52D-1091F2192F5E}" type="datetimeFigureOut">
              <a:rPr lang="en-GB" smtClean="0"/>
              <a:t>20/02/2018</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FCC5BE97-3545-4E24-B6FE-DECDC751CEF3}" type="slidenum">
              <a:rPr lang="en-GB" smtClean="0"/>
              <a:t>‹N›</a:t>
            </a:fld>
            <a:endParaRPr lang="en-GB"/>
          </a:p>
        </p:txBody>
      </p:sp>
    </p:spTree>
    <p:extLst>
      <p:ext uri="{BB962C8B-B14F-4D97-AF65-F5344CB8AC3E}">
        <p14:creationId xmlns:p14="http://schemas.microsoft.com/office/powerpoint/2010/main" val="23608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fld id="{E77BB31F-CE74-409F-B52D-1091F2192F5E}" type="datetimeFigureOut">
              <a:rPr lang="en-GB" smtClean="0"/>
              <a:t>20/02/2018</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FCC5BE97-3545-4E24-B6FE-DECDC751CEF3}" type="slidenum">
              <a:rPr lang="en-GB" smtClean="0"/>
              <a:t>‹N›</a:t>
            </a:fld>
            <a:endParaRPr lang="en-GB"/>
          </a:p>
        </p:txBody>
      </p:sp>
    </p:spTree>
    <p:extLst>
      <p:ext uri="{BB962C8B-B14F-4D97-AF65-F5344CB8AC3E}">
        <p14:creationId xmlns:p14="http://schemas.microsoft.com/office/powerpoint/2010/main" val="3183810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GB"/>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fld id="{E77BB31F-CE74-409F-B52D-1091F2192F5E}" type="datetimeFigureOut">
              <a:rPr lang="en-GB" smtClean="0"/>
              <a:t>20/02/2018</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FCC5BE97-3545-4E24-B6FE-DECDC751CEF3}" type="slidenum">
              <a:rPr lang="en-GB" smtClean="0"/>
              <a:t>‹N›</a:t>
            </a:fld>
            <a:endParaRPr lang="en-GB"/>
          </a:p>
        </p:txBody>
      </p:sp>
    </p:spTree>
    <p:extLst>
      <p:ext uri="{BB962C8B-B14F-4D97-AF65-F5344CB8AC3E}">
        <p14:creationId xmlns:p14="http://schemas.microsoft.com/office/powerpoint/2010/main" val="32613382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757812" y="6489520"/>
            <a:ext cx="572626" cy="365125"/>
          </a:xfrm>
          <a:prstGeom prst="rect">
            <a:avLst/>
          </a:prstGeom>
        </p:spPr>
        <p:txBody>
          <a:bodyPr/>
          <a:lstStyle>
            <a:lvl1pPr>
              <a:defRPr>
                <a:solidFill>
                  <a:schemeClr val="accent1">
                    <a:lumMod val="75000"/>
                  </a:schemeClr>
                </a:solidFill>
              </a:defRPr>
            </a:lvl1pPr>
          </a:lstStyle>
          <a:p>
            <a:fld id="{D69AA2CE-5247-4087-8B4F-74DD832FD931}" type="slidenum">
              <a:rPr lang="it-IT" smtClean="0">
                <a:solidFill>
                  <a:srgbClr val="4F81BD">
                    <a:lumMod val="75000"/>
                  </a:srgbClr>
                </a:solidFill>
              </a:rPr>
              <a:pPr/>
              <a:t>‹N›</a:t>
            </a:fld>
            <a:endParaRPr lang="it-IT">
              <a:solidFill>
                <a:srgbClr val="4F81BD">
                  <a:lumMod val="75000"/>
                </a:srgbClr>
              </a:solidFill>
            </a:endParaRPr>
          </a:p>
        </p:txBody>
      </p:sp>
    </p:spTree>
    <p:extLst>
      <p:ext uri="{BB962C8B-B14F-4D97-AF65-F5344CB8AC3E}">
        <p14:creationId xmlns:p14="http://schemas.microsoft.com/office/powerpoint/2010/main" val="967984280"/>
      </p:ext>
    </p:extLst>
  </p:cSld>
  <p:clrMapOvr>
    <a:masterClrMapping/>
  </p:clrMapOvr>
  <p:timing>
    <p:tnLst>
      <p:par>
        <p:cTn id="1" dur="indefinite" restart="never" nodeType="tmRoot"/>
      </p:par>
    </p:tnLst>
  </p:timing>
  <p:hf hdr="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it-IT" smtClean="0"/>
              <a:t>Fare clic per modificare lo stile del titolo</a:t>
            </a:r>
            <a:endParaRPr lang="it-IT" dirty="0"/>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6" name="Slide Number Placeholder 5"/>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3556210201"/>
      </p:ext>
    </p:extLst>
  </p:cSld>
  <p:clrMapOvr>
    <a:masterClrMapping/>
  </p:clrMapOvr>
  <p:timing>
    <p:tnLst>
      <p:par>
        <p:cTn id="1" dur="indefinite" restart="never" nodeType="tmRoot"/>
      </p:par>
    </p:tnLst>
  </p:timing>
  <p:hf hdr="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6" name="Slide Number Placeholder 5"/>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3062465742"/>
      </p:ext>
    </p:extLst>
  </p:cSld>
  <p:clrMapOvr>
    <a:masterClrMapping/>
  </p:clrMapOvr>
  <p:hf hdr="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it-IT"/>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7" name="Slide Number Placeholder 6"/>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1253712556"/>
      </p:ext>
    </p:extLst>
  </p:cSld>
  <p:clrMapOvr>
    <a:masterClrMapping/>
  </p:clrMapOvr>
  <p:hf hdr="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9" name="Slide Number Placeholder 8"/>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3550686891"/>
      </p:ext>
    </p:extLst>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7" name="Slide Number Placeholder 6"/>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1332479616"/>
      </p:ext>
    </p:extLst>
  </p:cSld>
  <p:clrMapOvr>
    <a:masterClrMapping/>
  </p:clrMapOvr>
  <p:hf hdr="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it-IT"/>
          </a:p>
        </p:txBody>
      </p:sp>
      <p:sp>
        <p:nvSpPr>
          <p:cNvPr id="5" name="Slide Number Placeholder 4"/>
          <p:cNvSpPr>
            <a:spLocks noGrp="1"/>
          </p:cNvSpPr>
          <p:nvPr>
            <p:ph type="sldNum" sz="quarter" idx="12"/>
          </p:nvPr>
        </p:nvSpPr>
        <p:spPr>
          <a:xfrm>
            <a:off x="8700119" y="6489520"/>
            <a:ext cx="523783" cy="365125"/>
          </a:xfrm>
          <a:prstGeom prst="rect">
            <a:avLst/>
          </a:prstGeom>
        </p:spPr>
        <p:txBody>
          <a:bodyPr/>
          <a:lstStyle>
            <a:lvl1pPr>
              <a:defRPr>
                <a:solidFill>
                  <a:schemeClr val="accent1">
                    <a:lumMod val="75000"/>
                  </a:schemeClr>
                </a:solidFill>
              </a:defRPr>
            </a:lvl1pPr>
          </a:lstStyle>
          <a:p>
            <a:fld id="{D69AA2CE-5247-4087-8B4F-74DD832FD931}" type="slidenum">
              <a:rPr lang="it-IT" smtClean="0">
                <a:solidFill>
                  <a:srgbClr val="4F81BD">
                    <a:lumMod val="75000"/>
                  </a:srgbClr>
                </a:solidFill>
              </a:rPr>
              <a:pPr/>
              <a:t>‹N›</a:t>
            </a:fld>
            <a:endParaRPr lang="it-IT">
              <a:solidFill>
                <a:srgbClr val="4F81BD">
                  <a:lumMod val="75000"/>
                </a:srgbClr>
              </a:solidFill>
            </a:endParaRPr>
          </a:p>
        </p:txBody>
      </p:sp>
    </p:spTree>
    <p:extLst>
      <p:ext uri="{BB962C8B-B14F-4D97-AF65-F5344CB8AC3E}">
        <p14:creationId xmlns:p14="http://schemas.microsoft.com/office/powerpoint/2010/main" val="192193911"/>
      </p:ext>
    </p:extLst>
  </p:cSld>
  <p:clrMapOvr>
    <a:masterClrMapping/>
  </p:clrMapOvr>
  <p:timing>
    <p:tnLst>
      <p:par>
        <p:cTn id="1" dur="indefinite" restart="never" nodeType="tmRoot"/>
      </p:par>
    </p:tnLst>
  </p:timing>
  <p:hf hdr="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3199620732"/>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p:txBody>
          <a:bodyPr/>
          <a:lstStyle/>
          <a:p>
            <a:fld id="{E77BB31F-CE74-409F-B52D-1091F2192F5E}" type="datetimeFigureOut">
              <a:rPr lang="en-GB" smtClean="0"/>
              <a:t>20/02/2018</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FCC5BE97-3545-4E24-B6FE-DECDC751CEF3}" type="slidenum">
              <a:rPr lang="en-GB" smtClean="0"/>
              <a:t>‹N›</a:t>
            </a:fld>
            <a:endParaRPr lang="en-GB"/>
          </a:p>
        </p:txBody>
      </p:sp>
    </p:spTree>
    <p:extLst>
      <p:ext uri="{BB962C8B-B14F-4D97-AF65-F5344CB8AC3E}">
        <p14:creationId xmlns:p14="http://schemas.microsoft.com/office/powerpoint/2010/main" val="3477480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7" name="Slide Number Placeholder 6"/>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1879219027"/>
      </p:ext>
    </p:extLst>
  </p:cSld>
  <p:clrMapOvr>
    <a:masterClrMapping/>
  </p:clrMapOvr>
  <p:hf hdr="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it-IT"/>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6" name="Slide Number Placeholder 5"/>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974306576"/>
      </p:ext>
    </p:extLst>
  </p:cSld>
  <p:clrMapOvr>
    <a:masterClrMapping/>
  </p:clrMapOvr>
  <p:hf hdr="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6" name="Slide Number Placeholder 5"/>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562666184"/>
      </p:ext>
    </p:extLst>
  </p:cSld>
  <p:clrMapOvr>
    <a:masterClrMapping/>
  </p:clrMapOvr>
  <p:hf hdr="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Layout personalizza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it-IT"/>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5" name="Slide Number Placeholder 4"/>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2794127236"/>
      </p:ext>
    </p:extLst>
  </p:cSld>
  <p:clrMapOvr>
    <a:masterClrMapping/>
  </p:clrMapOvr>
  <p:hf hdr="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Diapositiva tito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53269"/>
            <a:ext cx="6400800" cy="550416"/>
          </a:xfrm>
          <a:prstGeom prst="rect">
            <a:avLst/>
          </a:prstGeom>
        </p:spPr>
        <p:txBody>
          <a:bodyPr>
            <a:noAutofit/>
          </a:bodyPr>
          <a:lstStyle>
            <a:lvl1pPr marL="0" indent="0" algn="ctr">
              <a:buNone/>
              <a:defRPr sz="3200" b="1">
                <a:solidFill>
                  <a:schemeClr val="tx1">
                    <a:lumMod val="85000"/>
                  </a:schemeClr>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dirty="0"/>
          </a:p>
        </p:txBody>
      </p:sp>
      <p:sp>
        <p:nvSpPr>
          <p:cNvPr id="6" name="Slide Number Placeholder 5"/>
          <p:cNvSpPr>
            <a:spLocks noGrp="1"/>
          </p:cNvSpPr>
          <p:nvPr>
            <p:ph type="sldNum" sz="quarter" idx="12"/>
          </p:nvPr>
        </p:nvSpPr>
        <p:spPr>
          <a:xfrm>
            <a:off x="8757812" y="6489520"/>
            <a:ext cx="572626" cy="365125"/>
          </a:xfrm>
          <a:prstGeom prst="rect">
            <a:avLst/>
          </a:prstGeom>
        </p:spPr>
        <p:txBody>
          <a:bodyPr/>
          <a:lstStyle>
            <a:lvl1pPr>
              <a:defRPr>
                <a:solidFill>
                  <a:schemeClr val="accent1">
                    <a:lumMod val="75000"/>
                  </a:schemeClr>
                </a:solidFill>
              </a:defRPr>
            </a:lvl1pPr>
          </a:lstStyle>
          <a:p>
            <a:fld id="{D69AA2CE-5247-4087-8B4F-74DD832FD931}" type="slidenum">
              <a:rPr lang="it-IT" smtClean="0">
                <a:solidFill>
                  <a:srgbClr val="4F81BD">
                    <a:lumMod val="75000"/>
                  </a:srgbClr>
                </a:solidFill>
              </a:rPr>
              <a:pPr/>
              <a:t>‹N›</a:t>
            </a:fld>
            <a:endParaRPr lang="it-IT">
              <a:solidFill>
                <a:srgbClr val="4F81BD">
                  <a:lumMod val="75000"/>
                </a:srgbClr>
              </a:solidFill>
            </a:endParaRPr>
          </a:p>
        </p:txBody>
      </p:sp>
    </p:spTree>
    <p:extLst>
      <p:ext uri="{BB962C8B-B14F-4D97-AF65-F5344CB8AC3E}">
        <p14:creationId xmlns:p14="http://schemas.microsoft.com/office/powerpoint/2010/main" val="3868826380"/>
      </p:ext>
    </p:extLst>
  </p:cSld>
  <p:clrMapOvr>
    <a:masterClrMapping/>
  </p:clrMapOvr>
  <p:timing>
    <p:tnLst>
      <p:par>
        <p:cTn id="1" dur="indefinite" restart="never" nodeType="tmRoot"/>
      </p:par>
    </p:tnLst>
  </p:timing>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tx" preserve="1">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testo 2"/>
          <p:cNvSpPr>
            <a:spLocks noGrp="1"/>
          </p:cNvSpPr>
          <p:nvPr>
            <p:ph type="body" idx="1"/>
          </p:nvPr>
        </p:nvSpPr>
        <p:spPr>
          <a:xfrm>
            <a:off x="457200" y="172386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43783FAC-65C5-4F50-B9FF-EAC03FD32E14}"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424029542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53269"/>
            <a:ext cx="6400800" cy="550416"/>
          </a:xfrm>
          <a:prstGeom prst="rect">
            <a:avLst/>
          </a:prstGeom>
        </p:spPr>
        <p:txBody>
          <a:bodyPr>
            <a:noAutofit/>
          </a:bodyPr>
          <a:lstStyle>
            <a:lvl1pPr marL="0" indent="0" algn="ctr">
              <a:buNone/>
              <a:defRPr sz="3200" b="1">
                <a:solidFill>
                  <a:schemeClr val="tx1">
                    <a:lumMod val="85000"/>
                  </a:schemeClr>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it-IT" dirty="0"/>
          </a:p>
        </p:txBody>
      </p:sp>
      <p:sp>
        <p:nvSpPr>
          <p:cNvPr id="6" name="Slide Number Placeholder 5"/>
          <p:cNvSpPr>
            <a:spLocks noGrp="1"/>
          </p:cNvSpPr>
          <p:nvPr>
            <p:ph type="sldNum" sz="quarter" idx="12"/>
          </p:nvPr>
        </p:nvSpPr>
        <p:spPr>
          <a:xfrm>
            <a:off x="8757812" y="6489520"/>
            <a:ext cx="572626" cy="365125"/>
          </a:xfrm>
          <a:prstGeom prst="rect">
            <a:avLst/>
          </a:prstGeom>
        </p:spPr>
        <p:txBody>
          <a:bodyPr/>
          <a:lstStyle>
            <a:lvl1pPr>
              <a:defRPr>
                <a:solidFill>
                  <a:schemeClr val="accent1">
                    <a:lumMod val="75000"/>
                  </a:schemeClr>
                </a:solidFill>
              </a:defRPr>
            </a:lvl1pPr>
          </a:lstStyle>
          <a:p>
            <a:fld id="{D69AA2CE-5247-4087-8B4F-74DD832FD931}" type="slidenum">
              <a:rPr lang="it-IT" smtClean="0">
                <a:solidFill>
                  <a:srgbClr val="4F81BD">
                    <a:lumMod val="75000"/>
                  </a:srgbClr>
                </a:solidFill>
              </a:rPr>
              <a:pPr/>
              <a:t>‹N›</a:t>
            </a:fld>
            <a:endParaRPr lang="it-IT">
              <a:solidFill>
                <a:srgbClr val="4F81BD">
                  <a:lumMod val="75000"/>
                </a:srgbClr>
              </a:solidFill>
            </a:endParaRPr>
          </a:p>
        </p:txBody>
      </p:sp>
    </p:spTree>
    <p:extLst>
      <p:ext uri="{BB962C8B-B14F-4D97-AF65-F5344CB8AC3E}">
        <p14:creationId xmlns:p14="http://schemas.microsoft.com/office/powerpoint/2010/main" val="818178965"/>
      </p:ext>
    </p:extLst>
  </p:cSld>
  <p:clrMapOvr>
    <a:masterClrMapping/>
  </p:clrMapOvr>
  <p:timing>
    <p:tnLst>
      <p:par>
        <p:cTn id="1" dur="indefinite" restart="never" nodeType="tmRoot"/>
      </p:par>
    </p:tnLst>
  </p:timing>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757812" y="6489520"/>
            <a:ext cx="572626" cy="365125"/>
          </a:xfrm>
          <a:prstGeom prst="rect">
            <a:avLst/>
          </a:prstGeom>
        </p:spPr>
        <p:txBody>
          <a:bodyPr/>
          <a:lstStyle>
            <a:lvl1pPr>
              <a:defRPr>
                <a:solidFill>
                  <a:schemeClr val="accent1">
                    <a:lumMod val="75000"/>
                  </a:schemeClr>
                </a:solidFill>
              </a:defRPr>
            </a:lvl1pPr>
          </a:lstStyle>
          <a:p>
            <a:fld id="{D69AA2CE-5247-4087-8B4F-74DD832FD931}" type="slidenum">
              <a:rPr lang="it-IT" smtClean="0">
                <a:solidFill>
                  <a:srgbClr val="4F81BD">
                    <a:lumMod val="75000"/>
                  </a:srgbClr>
                </a:solidFill>
              </a:rPr>
              <a:pPr/>
              <a:t>‹N›</a:t>
            </a:fld>
            <a:endParaRPr lang="it-IT">
              <a:solidFill>
                <a:srgbClr val="4F81BD">
                  <a:lumMod val="75000"/>
                </a:srgbClr>
              </a:solidFill>
            </a:endParaRPr>
          </a:p>
        </p:txBody>
      </p:sp>
    </p:spTree>
    <p:extLst>
      <p:ext uri="{BB962C8B-B14F-4D97-AF65-F5344CB8AC3E}">
        <p14:creationId xmlns:p14="http://schemas.microsoft.com/office/powerpoint/2010/main" val="4126248954"/>
      </p:ext>
    </p:extLst>
  </p:cSld>
  <p:clrMapOvr>
    <a:masterClrMapping/>
  </p:clrMapOvr>
  <p:timing>
    <p:tnLst>
      <p:par>
        <p:cTn id="1" dur="indefinite" restart="never" nodeType="tmRoot"/>
      </p:par>
    </p:tnLst>
  </p:timing>
  <p:hf hdr="0"/>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it-IT" smtClean="0"/>
              <a:t>Fare clic per modificare lo stile del titolo</a:t>
            </a:r>
            <a:endParaRPr lang="it-IT" dirty="0"/>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6" name="Slide Number Placeholder 5"/>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4188555438"/>
      </p:ext>
    </p:extLst>
  </p:cSld>
  <p:clrMapOvr>
    <a:masterClrMapping/>
  </p:clrMapOvr>
  <p:timing>
    <p:tnLst>
      <p:par>
        <p:cTn id="1" dur="indefinite" restart="never" nodeType="tmRoot"/>
      </p:par>
    </p:tnLst>
  </p:timing>
  <p:hf hdr="0"/>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6" name="Slide Number Placeholder 5"/>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1587841301"/>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E77BB31F-CE74-409F-B52D-1091F2192F5E}" type="datetimeFigureOut">
              <a:rPr lang="en-GB" smtClean="0"/>
              <a:t>20/02/2018</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FCC5BE97-3545-4E24-B6FE-DECDC751CEF3}" type="slidenum">
              <a:rPr lang="en-GB" smtClean="0"/>
              <a:t>‹N›</a:t>
            </a:fld>
            <a:endParaRPr lang="en-GB"/>
          </a:p>
        </p:txBody>
      </p:sp>
    </p:spTree>
    <p:extLst>
      <p:ext uri="{BB962C8B-B14F-4D97-AF65-F5344CB8AC3E}">
        <p14:creationId xmlns:p14="http://schemas.microsoft.com/office/powerpoint/2010/main" val="33875281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it-IT"/>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7" name="Slide Number Placeholder 6"/>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1284365766"/>
      </p:ext>
    </p:extLst>
  </p:cSld>
  <p:clrMapOvr>
    <a:masterClrMapping/>
  </p:clrMapOvr>
  <p:hf hdr="0"/>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9" name="Slide Number Placeholder 8"/>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4067152976"/>
      </p:ext>
    </p:extLst>
  </p:cSld>
  <p:clrMapOvr>
    <a:masterClrMapping/>
  </p:clrMapOvr>
  <p:hf hdr="0"/>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7" name="Slide Number Placeholder 6"/>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716966121"/>
      </p:ext>
    </p:extLst>
  </p:cSld>
  <p:clrMapOvr>
    <a:masterClrMapping/>
  </p:clrMapOvr>
  <p:hf hdr="0"/>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it-IT"/>
          </a:p>
        </p:txBody>
      </p:sp>
      <p:sp>
        <p:nvSpPr>
          <p:cNvPr id="5" name="Slide Number Placeholder 4"/>
          <p:cNvSpPr>
            <a:spLocks noGrp="1"/>
          </p:cNvSpPr>
          <p:nvPr>
            <p:ph type="sldNum" sz="quarter" idx="12"/>
          </p:nvPr>
        </p:nvSpPr>
        <p:spPr>
          <a:xfrm>
            <a:off x="8700119" y="6489520"/>
            <a:ext cx="523783" cy="365125"/>
          </a:xfrm>
          <a:prstGeom prst="rect">
            <a:avLst/>
          </a:prstGeom>
        </p:spPr>
        <p:txBody>
          <a:bodyPr/>
          <a:lstStyle>
            <a:lvl1pPr>
              <a:defRPr>
                <a:solidFill>
                  <a:schemeClr val="accent1">
                    <a:lumMod val="75000"/>
                  </a:schemeClr>
                </a:solidFill>
              </a:defRPr>
            </a:lvl1pPr>
          </a:lstStyle>
          <a:p>
            <a:fld id="{D69AA2CE-5247-4087-8B4F-74DD832FD931}" type="slidenum">
              <a:rPr lang="it-IT" smtClean="0">
                <a:solidFill>
                  <a:srgbClr val="4F81BD">
                    <a:lumMod val="75000"/>
                  </a:srgbClr>
                </a:solidFill>
              </a:rPr>
              <a:pPr/>
              <a:t>‹N›</a:t>
            </a:fld>
            <a:endParaRPr lang="it-IT">
              <a:solidFill>
                <a:srgbClr val="4F81BD">
                  <a:lumMod val="75000"/>
                </a:srgbClr>
              </a:solidFill>
            </a:endParaRPr>
          </a:p>
        </p:txBody>
      </p:sp>
    </p:spTree>
    <p:extLst>
      <p:ext uri="{BB962C8B-B14F-4D97-AF65-F5344CB8AC3E}">
        <p14:creationId xmlns:p14="http://schemas.microsoft.com/office/powerpoint/2010/main" val="3418242009"/>
      </p:ext>
    </p:extLst>
  </p:cSld>
  <p:clrMapOvr>
    <a:masterClrMapping/>
  </p:clrMapOvr>
  <p:timing>
    <p:tnLst>
      <p:par>
        <p:cTn id="1" dur="indefinite" restart="never" nodeType="tmRoot"/>
      </p:par>
    </p:tnLst>
  </p:timing>
  <p:hf hdr="0"/>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2085005600"/>
      </p:ext>
    </p:extLst>
  </p:cSld>
  <p:clrMapOvr>
    <a:masterClrMapping/>
  </p:clrMapOvr>
  <p:hf hdr="0"/>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7" name="Slide Number Placeholder 6"/>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3597395879"/>
      </p:ext>
    </p:extLst>
  </p:cSld>
  <p:clrMapOvr>
    <a:masterClrMapping/>
  </p:clrMapOvr>
  <p:hf hdr="0"/>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it-IT"/>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6" name="Slide Number Placeholder 5"/>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2901415421"/>
      </p:ext>
    </p:extLst>
  </p:cSld>
  <p:clrMapOvr>
    <a:masterClrMapping/>
  </p:clrMapOvr>
  <p:hf hdr="0"/>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6" name="Slide Number Placeholder 5"/>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1314706095"/>
      </p:ext>
    </p:extLst>
  </p:cSld>
  <p:clrMapOvr>
    <a:masterClrMapping/>
  </p:clrMapOvr>
  <p:hf hdr="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Layout personalizza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it-IT"/>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5" name="Slide Number Placeholder 4"/>
          <p:cNvSpPr>
            <a:spLocks noGrp="1"/>
          </p:cNvSpPr>
          <p:nvPr>
            <p:ph type="sldNum" sz="quarter" idx="12"/>
          </p:nvPr>
        </p:nvSpPr>
        <p:spPr>
          <a:xfrm>
            <a:off x="8682377" y="6489520"/>
            <a:ext cx="439445" cy="365125"/>
          </a:xfrm>
          <a:prstGeom prst="rect">
            <a:avLst/>
          </a:prstGeom>
        </p:spPr>
        <p:txBody>
          <a:bodyPr/>
          <a:lstStyle/>
          <a:p>
            <a:fld id="{D69AA2CE-5247-4087-8B4F-74DD832FD931}"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1418255175"/>
      </p:ext>
    </p:extLst>
  </p:cSld>
  <p:clrMapOvr>
    <a:masterClrMapping/>
  </p:clrMapOvr>
  <p:hf hdr="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Diapositiva tito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53269"/>
            <a:ext cx="6400800" cy="550416"/>
          </a:xfrm>
          <a:prstGeom prst="rect">
            <a:avLst/>
          </a:prstGeom>
        </p:spPr>
        <p:txBody>
          <a:bodyPr>
            <a:noAutofit/>
          </a:bodyPr>
          <a:lstStyle>
            <a:lvl1pPr marL="0" indent="0" algn="ctr">
              <a:buNone/>
              <a:defRPr sz="3200" b="1">
                <a:solidFill>
                  <a:schemeClr val="tx1">
                    <a:lumMod val="85000"/>
                  </a:schemeClr>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dirty="0"/>
          </a:p>
        </p:txBody>
      </p:sp>
      <p:sp>
        <p:nvSpPr>
          <p:cNvPr id="6" name="Slide Number Placeholder 5"/>
          <p:cNvSpPr>
            <a:spLocks noGrp="1"/>
          </p:cNvSpPr>
          <p:nvPr>
            <p:ph type="sldNum" sz="quarter" idx="12"/>
          </p:nvPr>
        </p:nvSpPr>
        <p:spPr>
          <a:xfrm>
            <a:off x="8757812" y="6489520"/>
            <a:ext cx="572626" cy="365125"/>
          </a:xfrm>
          <a:prstGeom prst="rect">
            <a:avLst/>
          </a:prstGeom>
        </p:spPr>
        <p:txBody>
          <a:bodyPr/>
          <a:lstStyle>
            <a:lvl1pPr>
              <a:defRPr>
                <a:solidFill>
                  <a:schemeClr val="accent1">
                    <a:lumMod val="75000"/>
                  </a:schemeClr>
                </a:solidFill>
              </a:defRPr>
            </a:lvl1pPr>
          </a:lstStyle>
          <a:p>
            <a:fld id="{D69AA2CE-5247-4087-8B4F-74DD832FD931}" type="slidenum">
              <a:rPr lang="it-IT" smtClean="0">
                <a:solidFill>
                  <a:srgbClr val="4F81BD">
                    <a:lumMod val="75000"/>
                  </a:srgbClr>
                </a:solidFill>
              </a:rPr>
              <a:pPr/>
              <a:t>‹N›</a:t>
            </a:fld>
            <a:endParaRPr lang="it-IT">
              <a:solidFill>
                <a:srgbClr val="4F81BD">
                  <a:lumMod val="75000"/>
                </a:srgbClr>
              </a:solidFill>
            </a:endParaRPr>
          </a:p>
        </p:txBody>
      </p:sp>
    </p:spTree>
    <p:extLst>
      <p:ext uri="{BB962C8B-B14F-4D97-AF65-F5344CB8AC3E}">
        <p14:creationId xmlns:p14="http://schemas.microsoft.com/office/powerpoint/2010/main" val="1651624161"/>
      </p:ext>
    </p:extLst>
  </p:cSld>
  <p:clrMapOvr>
    <a:masterClrMapping/>
  </p:clrMapOvr>
  <p:timing>
    <p:tnLst>
      <p:par>
        <p:cTn id="1" dur="indefinite" restart="never" nodeType="tmRoot"/>
      </p:par>
    </p:tnLst>
  </p:timing>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data 4"/>
          <p:cNvSpPr>
            <a:spLocks noGrp="1"/>
          </p:cNvSpPr>
          <p:nvPr>
            <p:ph type="dt" sz="half" idx="10"/>
          </p:nvPr>
        </p:nvSpPr>
        <p:spPr/>
        <p:txBody>
          <a:bodyPr/>
          <a:lstStyle/>
          <a:p>
            <a:fld id="{E77BB31F-CE74-409F-B52D-1091F2192F5E}" type="datetimeFigureOut">
              <a:rPr lang="en-GB" smtClean="0"/>
              <a:t>20/02/2018</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FCC5BE97-3545-4E24-B6FE-DECDC751CEF3}" type="slidenum">
              <a:rPr lang="en-GB" smtClean="0"/>
              <a:t>‹N›</a:t>
            </a:fld>
            <a:endParaRPr lang="en-GB"/>
          </a:p>
        </p:txBody>
      </p:sp>
    </p:spTree>
    <p:extLst>
      <p:ext uri="{BB962C8B-B14F-4D97-AF65-F5344CB8AC3E}">
        <p14:creationId xmlns:p14="http://schemas.microsoft.com/office/powerpoint/2010/main" val="190704802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x" preserve="1">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testo 2"/>
          <p:cNvSpPr>
            <a:spLocks noGrp="1"/>
          </p:cNvSpPr>
          <p:nvPr>
            <p:ph type="body" idx="1"/>
          </p:nvPr>
        </p:nvSpPr>
        <p:spPr>
          <a:xfrm>
            <a:off x="457200" y="172386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10"/>
          </p:nvPr>
        </p:nvSpPr>
        <p:spPr>
          <a:xfrm>
            <a:off x="457200" y="6356350"/>
            <a:ext cx="2133600" cy="365125"/>
          </a:xfrm>
          <a:prstGeom prst="rect">
            <a:avLst/>
          </a:prstGeom>
        </p:spPr>
        <p:txBody>
          <a:bodyPr/>
          <a:lstStyle/>
          <a:p>
            <a:endParaRPr lang="it-IT">
              <a:solidFill>
                <a:prstClr val="white"/>
              </a:solidFill>
            </a:endParaRPr>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solidFill>
                <a:prstClr val="white"/>
              </a:solidFill>
            </a:endParaRPr>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43783FAC-65C5-4F50-B9FF-EAC03FD32E14}" type="slidenum">
              <a:rPr lang="it-IT">
                <a:solidFill>
                  <a:prstClr val="white"/>
                </a:solidFill>
              </a:rPr>
              <a:pPr/>
              <a:t>‹N›</a:t>
            </a:fld>
            <a:endParaRPr lang="it-IT">
              <a:solidFill>
                <a:prstClr val="white"/>
              </a:solidFill>
            </a:endParaRPr>
          </a:p>
        </p:txBody>
      </p:sp>
    </p:spTree>
    <p:extLst>
      <p:ext uri="{BB962C8B-B14F-4D97-AF65-F5344CB8AC3E}">
        <p14:creationId xmlns:p14="http://schemas.microsoft.com/office/powerpoint/2010/main" val="1927366056"/>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53269"/>
            <a:ext cx="6400800" cy="550416"/>
          </a:xfrm>
          <a:prstGeom prst="rect">
            <a:avLst/>
          </a:prstGeom>
        </p:spPr>
        <p:txBody>
          <a:bodyPr>
            <a:noAutofit/>
          </a:bodyPr>
          <a:lstStyle>
            <a:lvl1pPr marL="0" indent="0" algn="ctr">
              <a:buNone/>
              <a:defRPr sz="3200" b="1">
                <a:solidFill>
                  <a:schemeClr val="tx1">
                    <a:lumMod val="85000"/>
                  </a:schemeClr>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it-IT" dirty="0"/>
          </a:p>
        </p:txBody>
      </p:sp>
      <p:sp>
        <p:nvSpPr>
          <p:cNvPr id="6" name="Slide Number Placeholder 5"/>
          <p:cNvSpPr>
            <a:spLocks noGrp="1"/>
          </p:cNvSpPr>
          <p:nvPr>
            <p:ph type="sldNum" sz="quarter" idx="12"/>
          </p:nvPr>
        </p:nvSpPr>
        <p:spPr>
          <a:xfrm>
            <a:off x="8757812" y="6489520"/>
            <a:ext cx="572626" cy="365125"/>
          </a:xfrm>
          <a:prstGeom prst="rect">
            <a:avLst/>
          </a:prstGeom>
        </p:spPr>
        <p:txBody>
          <a:bodyPr/>
          <a:lstStyle>
            <a:lvl1pPr>
              <a:defRPr>
                <a:solidFill>
                  <a:schemeClr val="accent1">
                    <a:lumMod val="75000"/>
                  </a:schemeClr>
                </a:solidFill>
              </a:defRPr>
            </a:lvl1pPr>
          </a:lstStyle>
          <a:p>
            <a:fld id="{D69AA2CE-5247-4087-8B4F-74DD832FD931}" type="slidenum">
              <a:rPr lang="it-IT" smtClean="0">
                <a:solidFill>
                  <a:srgbClr val="4F81BD">
                    <a:lumMod val="75000"/>
                  </a:srgbClr>
                </a:solidFill>
              </a:rPr>
              <a:pPr/>
              <a:t>‹N›</a:t>
            </a:fld>
            <a:endParaRPr lang="it-IT">
              <a:solidFill>
                <a:srgbClr val="4F81BD">
                  <a:lumMod val="75000"/>
                </a:srgbClr>
              </a:solidFill>
            </a:endParaRPr>
          </a:p>
        </p:txBody>
      </p:sp>
    </p:spTree>
    <p:extLst>
      <p:ext uri="{BB962C8B-B14F-4D97-AF65-F5344CB8AC3E}">
        <p14:creationId xmlns:p14="http://schemas.microsoft.com/office/powerpoint/2010/main" val="3608071705"/>
      </p:ext>
    </p:extLst>
  </p:cSld>
  <p:clrMapOvr>
    <a:masterClrMapping/>
  </p:clrMapOvr>
  <p:timing>
    <p:tnLst>
      <p:par>
        <p:cTn id="1" dur="indefinite" restart="never" nodeType="tmRoot"/>
      </p:par>
    </p:tnLst>
  </p:timing>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GB"/>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7" name="Segnaposto data 6"/>
          <p:cNvSpPr>
            <a:spLocks noGrp="1"/>
          </p:cNvSpPr>
          <p:nvPr>
            <p:ph type="dt" sz="half" idx="10"/>
          </p:nvPr>
        </p:nvSpPr>
        <p:spPr/>
        <p:txBody>
          <a:bodyPr/>
          <a:lstStyle/>
          <a:p>
            <a:fld id="{E77BB31F-CE74-409F-B52D-1091F2192F5E}" type="datetimeFigureOut">
              <a:rPr lang="en-GB" smtClean="0"/>
              <a:t>20/02/2018</a:t>
            </a:fld>
            <a:endParaRPr lang="en-GB"/>
          </a:p>
        </p:txBody>
      </p:sp>
      <p:sp>
        <p:nvSpPr>
          <p:cNvPr id="8" name="Segnaposto piè di pagina 7"/>
          <p:cNvSpPr>
            <a:spLocks noGrp="1"/>
          </p:cNvSpPr>
          <p:nvPr>
            <p:ph type="ftr" sz="quarter" idx="11"/>
          </p:nvPr>
        </p:nvSpPr>
        <p:spPr/>
        <p:txBody>
          <a:bodyPr/>
          <a:lstStyle/>
          <a:p>
            <a:endParaRPr lang="en-GB"/>
          </a:p>
        </p:txBody>
      </p:sp>
      <p:sp>
        <p:nvSpPr>
          <p:cNvPr id="9" name="Segnaposto numero diapositiva 8"/>
          <p:cNvSpPr>
            <a:spLocks noGrp="1"/>
          </p:cNvSpPr>
          <p:nvPr>
            <p:ph type="sldNum" sz="quarter" idx="12"/>
          </p:nvPr>
        </p:nvSpPr>
        <p:spPr/>
        <p:txBody>
          <a:bodyPr/>
          <a:lstStyle/>
          <a:p>
            <a:fld id="{FCC5BE97-3545-4E24-B6FE-DECDC751CEF3}" type="slidenum">
              <a:rPr lang="en-GB" smtClean="0"/>
              <a:t>‹N›</a:t>
            </a:fld>
            <a:endParaRPr lang="en-GB"/>
          </a:p>
        </p:txBody>
      </p:sp>
    </p:spTree>
    <p:extLst>
      <p:ext uri="{BB962C8B-B14F-4D97-AF65-F5344CB8AC3E}">
        <p14:creationId xmlns:p14="http://schemas.microsoft.com/office/powerpoint/2010/main" val="4199627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GB"/>
          </a:p>
        </p:txBody>
      </p:sp>
      <p:sp>
        <p:nvSpPr>
          <p:cNvPr id="3" name="Segnaposto data 2"/>
          <p:cNvSpPr>
            <a:spLocks noGrp="1"/>
          </p:cNvSpPr>
          <p:nvPr>
            <p:ph type="dt" sz="half" idx="10"/>
          </p:nvPr>
        </p:nvSpPr>
        <p:spPr/>
        <p:txBody>
          <a:bodyPr/>
          <a:lstStyle/>
          <a:p>
            <a:fld id="{E77BB31F-CE74-409F-B52D-1091F2192F5E}" type="datetimeFigureOut">
              <a:rPr lang="en-GB" smtClean="0"/>
              <a:t>20/02/2018</a:t>
            </a:fld>
            <a:endParaRPr lang="en-GB"/>
          </a:p>
        </p:txBody>
      </p:sp>
      <p:sp>
        <p:nvSpPr>
          <p:cNvPr id="4" name="Segnaposto piè di pagina 3"/>
          <p:cNvSpPr>
            <a:spLocks noGrp="1"/>
          </p:cNvSpPr>
          <p:nvPr>
            <p:ph type="ftr" sz="quarter" idx="11"/>
          </p:nvPr>
        </p:nvSpPr>
        <p:spPr/>
        <p:txBody>
          <a:bodyPr/>
          <a:lstStyle/>
          <a:p>
            <a:endParaRPr lang="en-GB"/>
          </a:p>
        </p:txBody>
      </p:sp>
      <p:sp>
        <p:nvSpPr>
          <p:cNvPr id="5" name="Segnaposto numero diapositiva 4"/>
          <p:cNvSpPr>
            <a:spLocks noGrp="1"/>
          </p:cNvSpPr>
          <p:nvPr>
            <p:ph type="sldNum" sz="quarter" idx="12"/>
          </p:nvPr>
        </p:nvSpPr>
        <p:spPr/>
        <p:txBody>
          <a:bodyPr/>
          <a:lstStyle/>
          <a:p>
            <a:fld id="{FCC5BE97-3545-4E24-B6FE-DECDC751CEF3}" type="slidenum">
              <a:rPr lang="en-GB" smtClean="0"/>
              <a:t>‹N›</a:t>
            </a:fld>
            <a:endParaRPr lang="en-GB"/>
          </a:p>
        </p:txBody>
      </p:sp>
    </p:spTree>
    <p:extLst>
      <p:ext uri="{BB962C8B-B14F-4D97-AF65-F5344CB8AC3E}">
        <p14:creationId xmlns:p14="http://schemas.microsoft.com/office/powerpoint/2010/main" val="719024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77BB31F-CE74-409F-B52D-1091F2192F5E}" type="datetimeFigureOut">
              <a:rPr lang="en-GB" smtClean="0"/>
              <a:t>20/02/2018</a:t>
            </a:fld>
            <a:endParaRPr lang="en-GB"/>
          </a:p>
        </p:txBody>
      </p:sp>
      <p:sp>
        <p:nvSpPr>
          <p:cNvPr id="3" name="Segnaposto piè di pagina 2"/>
          <p:cNvSpPr>
            <a:spLocks noGrp="1"/>
          </p:cNvSpPr>
          <p:nvPr>
            <p:ph type="ftr" sz="quarter" idx="11"/>
          </p:nvPr>
        </p:nvSpPr>
        <p:spPr/>
        <p:txBody>
          <a:bodyPr/>
          <a:lstStyle/>
          <a:p>
            <a:endParaRPr lang="en-GB"/>
          </a:p>
        </p:txBody>
      </p:sp>
      <p:sp>
        <p:nvSpPr>
          <p:cNvPr id="4" name="Segnaposto numero diapositiva 3"/>
          <p:cNvSpPr>
            <a:spLocks noGrp="1"/>
          </p:cNvSpPr>
          <p:nvPr>
            <p:ph type="sldNum" sz="quarter" idx="12"/>
          </p:nvPr>
        </p:nvSpPr>
        <p:spPr/>
        <p:txBody>
          <a:bodyPr/>
          <a:lstStyle/>
          <a:p>
            <a:fld id="{FCC5BE97-3545-4E24-B6FE-DECDC751CEF3}" type="slidenum">
              <a:rPr lang="en-GB" smtClean="0"/>
              <a:t>‹N›</a:t>
            </a:fld>
            <a:endParaRPr lang="en-GB"/>
          </a:p>
        </p:txBody>
      </p:sp>
    </p:spTree>
    <p:extLst>
      <p:ext uri="{BB962C8B-B14F-4D97-AF65-F5344CB8AC3E}">
        <p14:creationId xmlns:p14="http://schemas.microsoft.com/office/powerpoint/2010/main" val="1249979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GB"/>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E77BB31F-CE74-409F-B52D-1091F2192F5E}" type="datetimeFigureOut">
              <a:rPr lang="en-GB" smtClean="0"/>
              <a:t>20/02/2018</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FCC5BE97-3545-4E24-B6FE-DECDC751CEF3}" type="slidenum">
              <a:rPr lang="en-GB" smtClean="0"/>
              <a:t>‹N›</a:t>
            </a:fld>
            <a:endParaRPr lang="en-GB"/>
          </a:p>
        </p:txBody>
      </p:sp>
    </p:spTree>
    <p:extLst>
      <p:ext uri="{BB962C8B-B14F-4D97-AF65-F5344CB8AC3E}">
        <p14:creationId xmlns:p14="http://schemas.microsoft.com/office/powerpoint/2010/main" val="9086648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GB"/>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E77BB31F-CE74-409F-B52D-1091F2192F5E}" type="datetimeFigureOut">
              <a:rPr lang="en-GB" smtClean="0"/>
              <a:t>20/02/2018</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FCC5BE97-3545-4E24-B6FE-DECDC751CEF3}" type="slidenum">
              <a:rPr lang="en-GB" smtClean="0"/>
              <a:t>‹N›</a:t>
            </a:fld>
            <a:endParaRPr lang="en-GB"/>
          </a:p>
        </p:txBody>
      </p:sp>
    </p:spTree>
    <p:extLst>
      <p:ext uri="{BB962C8B-B14F-4D97-AF65-F5344CB8AC3E}">
        <p14:creationId xmlns:p14="http://schemas.microsoft.com/office/powerpoint/2010/main" val="1869295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image" Target="../media/image2.png"/><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image" Target="../media/image1.png"/><Relationship Id="rId2" Type="http://schemas.openxmlformats.org/officeDocument/2006/relationships/slideLayout" Target="../slideLayouts/slideLayout28.xml"/><Relationship Id="rId16" Type="http://schemas.openxmlformats.org/officeDocument/2006/relationships/theme" Target="../theme/theme3.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10" Type="http://schemas.openxmlformats.org/officeDocument/2006/relationships/slideLayout" Target="../slideLayouts/slideLayout36.xml"/><Relationship Id="rId19" Type="http://schemas.openxmlformats.org/officeDocument/2006/relationships/image" Target="../media/image3.png"/><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GB"/>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7BB31F-CE74-409F-B52D-1091F2192F5E}" type="datetimeFigureOut">
              <a:rPr lang="en-GB" smtClean="0"/>
              <a:t>20/02/2018</a:t>
            </a:fld>
            <a:endParaRPr lang="en-GB"/>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C5BE97-3545-4E24-B6FE-DECDC751CEF3}" type="slidenum">
              <a:rPr lang="en-GB" smtClean="0"/>
              <a:t>‹N›</a:t>
            </a:fld>
            <a:endParaRPr lang="en-GB"/>
          </a:p>
        </p:txBody>
      </p:sp>
    </p:spTree>
    <p:extLst>
      <p:ext uri="{BB962C8B-B14F-4D97-AF65-F5344CB8AC3E}">
        <p14:creationId xmlns:p14="http://schemas.microsoft.com/office/powerpoint/2010/main" val="32018440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tx1">
                <a:lumMod val="85000"/>
              </a:schemeClr>
            </a:gs>
            <a:gs pos="100000">
              <a:schemeClr val="tx1">
                <a:lumMod val="6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Rectangle 6"/>
          <p:cNvSpPr/>
          <p:nvPr/>
        </p:nvSpPr>
        <p:spPr>
          <a:xfrm>
            <a:off x="0" y="0"/>
            <a:ext cx="9144000" cy="905522"/>
          </a:xfrm>
          <a:prstGeom prst="rect">
            <a:avLst/>
          </a:prstGeom>
          <a:gradFill>
            <a:gsLst>
              <a:gs pos="0">
                <a:srgbClr val="FF0000"/>
              </a:gs>
              <a:gs pos="100000">
                <a:srgbClr val="C00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le Placeholder 1"/>
          <p:cNvSpPr>
            <a:spLocks noGrp="1"/>
          </p:cNvSpPr>
          <p:nvPr>
            <p:ph type="title"/>
          </p:nvPr>
        </p:nvSpPr>
        <p:spPr>
          <a:xfrm>
            <a:off x="1440862" y="87228"/>
            <a:ext cx="6078550" cy="551900"/>
          </a:xfrm>
          <a:prstGeom prst="rect">
            <a:avLst/>
          </a:prstGeom>
        </p:spPr>
        <p:txBody>
          <a:bodyPr vert="horz" lIns="91440" tIns="45720" rIns="91440" bIns="45720" rtlCol="0" anchor="ctr">
            <a:noAutofit/>
          </a:bodyPr>
          <a:lstStyle/>
          <a:p>
            <a:r>
              <a:rPr lang="en-US" dirty="0" smtClean="0"/>
              <a:t>Lecture Outline </a:t>
            </a:r>
            <a:endParaRPr lang="it-IT" dirty="0"/>
          </a:p>
        </p:txBody>
      </p:sp>
      <p:cxnSp>
        <p:nvCxnSpPr>
          <p:cNvPr id="12" name="Straight Arrow Connector 11"/>
          <p:cNvCxnSpPr/>
          <p:nvPr/>
        </p:nvCxnSpPr>
        <p:spPr>
          <a:xfrm>
            <a:off x="0" y="905522"/>
            <a:ext cx="4352925" cy="0"/>
          </a:xfrm>
          <a:prstGeom prst="straightConnector1">
            <a:avLst/>
          </a:prstGeom>
          <a:ln w="38100">
            <a:solidFill>
              <a:srgbClr val="002060"/>
            </a:solidFill>
            <a:tailEnd type="stealth" w="lg" len="lg"/>
          </a:ln>
        </p:spPr>
        <p:style>
          <a:lnRef idx="1">
            <a:schemeClr val="accent1"/>
          </a:lnRef>
          <a:fillRef idx="0">
            <a:schemeClr val="accent1"/>
          </a:fillRef>
          <a:effectRef idx="0">
            <a:schemeClr val="accent1"/>
          </a:effectRef>
          <a:fontRef idx="minor">
            <a:schemeClr val="tx1"/>
          </a:fontRef>
        </p:style>
      </p:cxnSp>
      <p:pic>
        <p:nvPicPr>
          <p:cNvPr id="1031" name="Picture 7" descr="INFN-LNF"/>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274012" y="16017"/>
            <a:ext cx="1365614" cy="858302"/>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9" descr="Risultati immagini per cern accelerator school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white"/>
              </a:solidFill>
            </a:endParaRPr>
          </a:p>
        </p:txBody>
      </p:sp>
      <p:grpSp>
        <p:nvGrpSpPr>
          <p:cNvPr id="16" name="Gruppo 15"/>
          <p:cNvGrpSpPr/>
          <p:nvPr/>
        </p:nvGrpSpPr>
        <p:grpSpPr>
          <a:xfrm>
            <a:off x="37702" y="50301"/>
            <a:ext cx="1146754" cy="798140"/>
            <a:chOff x="5555411" y="2104845"/>
            <a:chExt cx="1078302" cy="750498"/>
          </a:xfrm>
        </p:grpSpPr>
        <p:sp>
          <p:nvSpPr>
            <p:cNvPr id="14" name="Rettangolo 13"/>
            <p:cNvSpPr/>
            <p:nvPr userDrawn="1"/>
          </p:nvSpPr>
          <p:spPr>
            <a:xfrm>
              <a:off x="5555411" y="2104845"/>
              <a:ext cx="1078302" cy="75049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1034" name="Picture 10"/>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5615796" y="2172618"/>
              <a:ext cx="945734" cy="605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AutoShape 2" descr="Risultati immagini per PSI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7" name="Picture 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432068" y="26748"/>
            <a:ext cx="1686050" cy="7065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extBox 14"/>
          <p:cNvSpPr txBox="1"/>
          <p:nvPr userDrawn="1"/>
        </p:nvSpPr>
        <p:spPr>
          <a:xfrm>
            <a:off x="4352925" y="702315"/>
            <a:ext cx="4791027" cy="400110"/>
          </a:xfrm>
          <a:prstGeom prst="rect">
            <a:avLst/>
          </a:prstGeom>
          <a:gradFill flip="none" rotWithShape="1">
            <a:gsLst>
              <a:gs pos="0">
                <a:srgbClr val="FF0000"/>
              </a:gs>
              <a:gs pos="100000">
                <a:srgbClr val="C00000"/>
              </a:gs>
            </a:gsLst>
            <a:lin ang="2700000" scaled="1"/>
            <a:tileRect/>
          </a:gradFill>
        </p:spPr>
        <p:txBody>
          <a:bodyPr wrap="square" rtlCol="0">
            <a:spAutoFit/>
          </a:bodyPr>
          <a:lstStyle/>
          <a:p>
            <a:pPr marL="0" indent="0">
              <a:buNone/>
            </a:pPr>
            <a:r>
              <a:rPr lang="it-IT" sz="1000" i="1" dirty="0" smtClean="0">
                <a:solidFill>
                  <a:srgbClr val="FFFF00"/>
                </a:solidFill>
              </a:rPr>
              <a:t>A. Gallo</a:t>
            </a:r>
            <a:r>
              <a:rPr lang="it-IT" sz="1000" i="1" dirty="0">
                <a:solidFill>
                  <a:srgbClr val="FFFF00"/>
                </a:solidFill>
              </a:rPr>
              <a:t>, </a:t>
            </a:r>
            <a:r>
              <a:rPr lang="en-US" sz="1000" i="1" dirty="0" smtClean="0">
                <a:solidFill>
                  <a:srgbClr val="FFFF00"/>
                </a:solidFill>
              </a:rPr>
              <a:t>Low Level RF challenges/timing systems</a:t>
            </a:r>
            <a:r>
              <a:rPr lang="it-IT" sz="1000" i="1" dirty="0" smtClean="0">
                <a:solidFill>
                  <a:prstClr val="white">
                    <a:lumMod val="95000"/>
                  </a:prstClr>
                </a:solidFill>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0" i="1" kern="1200" dirty="0" smtClean="0">
                <a:solidFill>
                  <a:schemeClr val="tx1"/>
                </a:solidFill>
                <a:effectLst/>
                <a:latin typeface="+mn-lt"/>
                <a:ea typeface="+mn-ea"/>
                <a:cs typeface="+mn-cs"/>
              </a:rPr>
              <a:t>Beam Dynamics and Technologies for Future Colliders</a:t>
            </a:r>
            <a:r>
              <a:rPr lang="en-US" sz="1000" b="0" i="1" kern="1200" baseline="0" dirty="0" smtClean="0">
                <a:solidFill>
                  <a:schemeClr val="tx1"/>
                </a:solidFill>
                <a:effectLst/>
                <a:latin typeface="+mn-lt"/>
                <a:ea typeface="+mn-ea"/>
                <a:cs typeface="+mn-cs"/>
              </a:rPr>
              <a:t> </a:t>
            </a:r>
            <a:r>
              <a:rPr lang="it-IT" sz="1000" i="1" dirty="0" smtClean="0">
                <a:solidFill>
                  <a:prstClr val="white">
                    <a:lumMod val="95000"/>
                  </a:prstClr>
                </a:solidFill>
              </a:rPr>
              <a:t>Feb.21 – March</a:t>
            </a:r>
            <a:r>
              <a:rPr lang="it-IT" sz="1000" i="1" baseline="0" dirty="0" smtClean="0">
                <a:solidFill>
                  <a:prstClr val="white">
                    <a:lumMod val="95000"/>
                  </a:prstClr>
                </a:solidFill>
              </a:rPr>
              <a:t> 6</a:t>
            </a:r>
            <a:r>
              <a:rPr lang="it-IT" sz="1000" i="1" dirty="0" smtClean="0">
                <a:solidFill>
                  <a:prstClr val="white">
                    <a:lumMod val="95000"/>
                  </a:prstClr>
                </a:solidFill>
              </a:rPr>
              <a:t> 2018, </a:t>
            </a:r>
            <a:r>
              <a:rPr lang="it-IT" sz="1000" i="1" dirty="0" err="1" smtClean="0">
                <a:solidFill>
                  <a:prstClr val="white">
                    <a:lumMod val="95000"/>
                  </a:prstClr>
                </a:solidFill>
              </a:rPr>
              <a:t>Zurich</a:t>
            </a:r>
            <a:r>
              <a:rPr lang="it-IT" sz="1000" i="1" dirty="0" smtClean="0">
                <a:solidFill>
                  <a:prstClr val="white">
                    <a:lumMod val="95000"/>
                  </a:prstClr>
                </a:solidFill>
              </a:rPr>
              <a:t>, CH</a:t>
            </a:r>
            <a:endParaRPr lang="it-IT" sz="1000" i="1" dirty="0">
              <a:solidFill>
                <a:prstClr val="white">
                  <a:lumMod val="95000"/>
                </a:prstClr>
              </a:solidFill>
            </a:endParaRPr>
          </a:p>
        </p:txBody>
      </p:sp>
    </p:spTree>
    <p:extLst>
      <p:ext uri="{BB962C8B-B14F-4D97-AF65-F5344CB8AC3E}">
        <p14:creationId xmlns:p14="http://schemas.microsoft.com/office/powerpoint/2010/main" val="276528473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6" r:id="rId15"/>
  </p:sldLayoutIdLst>
  <p:timing>
    <p:tnLst>
      <p:par>
        <p:cTn id="1" dur="indefinite" restart="never" nodeType="tmRoot"/>
      </p:par>
    </p:tnLst>
  </p:timing>
  <p:hf hdr="0"/>
  <p:txStyles>
    <p:titleStyle>
      <a:lvl1pPr algn="ctr" defTabSz="914400" rtl="0" eaLnBrk="1" latinLnBrk="0" hangingPunct="1">
        <a:spcBef>
          <a:spcPct val="0"/>
        </a:spcBef>
        <a:buNone/>
        <a:defRPr sz="3600" b="1" kern="1200">
          <a:solidFill>
            <a:schemeClr val="tx1">
              <a:lumMod val="85000"/>
            </a:schemeClr>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tx1">
                <a:lumMod val="85000"/>
              </a:schemeClr>
            </a:gs>
            <a:gs pos="100000">
              <a:schemeClr val="tx1">
                <a:lumMod val="6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Rectangle 6"/>
          <p:cNvSpPr/>
          <p:nvPr/>
        </p:nvSpPr>
        <p:spPr>
          <a:xfrm>
            <a:off x="0" y="0"/>
            <a:ext cx="9144000" cy="905522"/>
          </a:xfrm>
          <a:prstGeom prst="rect">
            <a:avLst/>
          </a:prstGeom>
          <a:gradFill>
            <a:gsLst>
              <a:gs pos="0">
                <a:srgbClr val="FF0000"/>
              </a:gs>
              <a:gs pos="100000">
                <a:srgbClr val="C00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sp>
        <p:nvSpPr>
          <p:cNvPr id="2" name="Title Placeholder 1"/>
          <p:cNvSpPr>
            <a:spLocks noGrp="1"/>
          </p:cNvSpPr>
          <p:nvPr>
            <p:ph type="title"/>
          </p:nvPr>
        </p:nvSpPr>
        <p:spPr>
          <a:xfrm>
            <a:off x="1440862" y="87228"/>
            <a:ext cx="6078550" cy="551900"/>
          </a:xfrm>
          <a:prstGeom prst="rect">
            <a:avLst/>
          </a:prstGeom>
        </p:spPr>
        <p:txBody>
          <a:bodyPr vert="horz" lIns="91440" tIns="45720" rIns="91440" bIns="45720" rtlCol="0" anchor="ctr">
            <a:noAutofit/>
          </a:bodyPr>
          <a:lstStyle/>
          <a:p>
            <a:r>
              <a:rPr lang="en-US" dirty="0" smtClean="0"/>
              <a:t>Lecture Outline </a:t>
            </a:r>
            <a:endParaRPr lang="it-IT" dirty="0"/>
          </a:p>
        </p:txBody>
      </p:sp>
      <p:cxnSp>
        <p:nvCxnSpPr>
          <p:cNvPr id="12" name="Straight Arrow Connector 11"/>
          <p:cNvCxnSpPr/>
          <p:nvPr/>
        </p:nvCxnSpPr>
        <p:spPr>
          <a:xfrm>
            <a:off x="0" y="905522"/>
            <a:ext cx="4352925" cy="0"/>
          </a:xfrm>
          <a:prstGeom prst="straightConnector1">
            <a:avLst/>
          </a:prstGeom>
          <a:ln w="38100">
            <a:solidFill>
              <a:srgbClr val="002060"/>
            </a:solidFill>
            <a:tailEnd type="stealth" w="lg" len="lg"/>
          </a:ln>
        </p:spPr>
        <p:style>
          <a:lnRef idx="1">
            <a:schemeClr val="accent1"/>
          </a:lnRef>
          <a:fillRef idx="0">
            <a:schemeClr val="accent1"/>
          </a:fillRef>
          <a:effectRef idx="0">
            <a:schemeClr val="accent1"/>
          </a:effectRef>
          <a:fontRef idx="minor">
            <a:schemeClr val="tx1"/>
          </a:fontRef>
        </p:style>
      </p:cxnSp>
      <p:pic>
        <p:nvPicPr>
          <p:cNvPr id="1031" name="Picture 7" descr="INFN-LNF"/>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274012" y="16017"/>
            <a:ext cx="1365614" cy="858302"/>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9" descr="Risultati immagini per cern accelerator school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white"/>
              </a:solidFill>
            </a:endParaRPr>
          </a:p>
        </p:txBody>
      </p:sp>
      <p:grpSp>
        <p:nvGrpSpPr>
          <p:cNvPr id="16" name="Gruppo 15"/>
          <p:cNvGrpSpPr/>
          <p:nvPr/>
        </p:nvGrpSpPr>
        <p:grpSpPr>
          <a:xfrm>
            <a:off x="37702" y="50301"/>
            <a:ext cx="1146754" cy="798140"/>
            <a:chOff x="5555411" y="2104845"/>
            <a:chExt cx="1078302" cy="750498"/>
          </a:xfrm>
        </p:grpSpPr>
        <p:sp>
          <p:nvSpPr>
            <p:cNvPr id="14" name="Rettangolo 13"/>
            <p:cNvSpPr/>
            <p:nvPr userDrawn="1"/>
          </p:nvSpPr>
          <p:spPr>
            <a:xfrm>
              <a:off x="5555411" y="2104845"/>
              <a:ext cx="1078302" cy="75049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1034" name="Picture 10"/>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5615796" y="2172618"/>
              <a:ext cx="945734" cy="605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AutoShape 2" descr="Risultati immagini per PSI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white"/>
              </a:solidFill>
            </a:endParaRPr>
          </a:p>
        </p:txBody>
      </p:sp>
      <p:pic>
        <p:nvPicPr>
          <p:cNvPr id="1027" name="Picture 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432068" y="26748"/>
            <a:ext cx="1686050" cy="7065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extBox 14"/>
          <p:cNvSpPr txBox="1"/>
          <p:nvPr userDrawn="1"/>
        </p:nvSpPr>
        <p:spPr>
          <a:xfrm>
            <a:off x="4352925" y="702315"/>
            <a:ext cx="4791027" cy="400110"/>
          </a:xfrm>
          <a:prstGeom prst="rect">
            <a:avLst/>
          </a:prstGeom>
          <a:gradFill flip="none" rotWithShape="1">
            <a:gsLst>
              <a:gs pos="0">
                <a:srgbClr val="FF0000"/>
              </a:gs>
              <a:gs pos="100000">
                <a:srgbClr val="C00000"/>
              </a:gs>
            </a:gsLst>
            <a:lin ang="2700000" scaled="1"/>
            <a:tileRect/>
          </a:gradFill>
        </p:spPr>
        <p:txBody>
          <a:bodyPr wrap="square" rtlCol="0">
            <a:spAutoFit/>
          </a:bodyPr>
          <a:lstStyle/>
          <a:p>
            <a:r>
              <a:rPr lang="it-IT" sz="1000" i="1" dirty="0" smtClean="0">
                <a:solidFill>
                  <a:srgbClr val="FFFF00"/>
                </a:solidFill>
              </a:rPr>
              <a:t>A. Gallo</a:t>
            </a:r>
            <a:r>
              <a:rPr lang="it-IT" sz="1000" i="1" dirty="0">
                <a:solidFill>
                  <a:srgbClr val="FFFF00"/>
                </a:solidFill>
              </a:rPr>
              <a:t>, </a:t>
            </a:r>
            <a:r>
              <a:rPr lang="en-US" sz="1000" i="1" dirty="0" smtClean="0">
                <a:solidFill>
                  <a:srgbClr val="FFFF00"/>
                </a:solidFill>
              </a:rPr>
              <a:t>Low Level RF challenges/timing systems</a:t>
            </a:r>
            <a:r>
              <a:rPr lang="it-IT" sz="1000" i="1" dirty="0" smtClean="0">
                <a:solidFill>
                  <a:prstClr val="white">
                    <a:lumMod val="95000"/>
                  </a:prstClr>
                </a:solidFill>
              </a:rPr>
              <a:t> </a:t>
            </a:r>
          </a:p>
          <a:p>
            <a:pPr>
              <a:defRPr/>
            </a:pPr>
            <a:r>
              <a:rPr lang="en-US" sz="1000" i="1" dirty="0" smtClean="0">
                <a:solidFill>
                  <a:prstClr val="white"/>
                </a:solidFill>
              </a:rPr>
              <a:t>Beam Dynamics and Technologies for Future Colliders </a:t>
            </a:r>
            <a:r>
              <a:rPr lang="it-IT" sz="1000" i="1" dirty="0" smtClean="0">
                <a:solidFill>
                  <a:prstClr val="white">
                    <a:lumMod val="95000"/>
                  </a:prstClr>
                </a:solidFill>
              </a:rPr>
              <a:t>Feb.21 – March 6 2018, </a:t>
            </a:r>
            <a:r>
              <a:rPr lang="it-IT" sz="1000" i="1" dirty="0" err="1" smtClean="0">
                <a:solidFill>
                  <a:prstClr val="white">
                    <a:lumMod val="95000"/>
                  </a:prstClr>
                </a:solidFill>
              </a:rPr>
              <a:t>Zurich</a:t>
            </a:r>
            <a:r>
              <a:rPr lang="it-IT" sz="1000" i="1" dirty="0" smtClean="0">
                <a:solidFill>
                  <a:prstClr val="white">
                    <a:lumMod val="95000"/>
                  </a:prstClr>
                </a:solidFill>
              </a:rPr>
              <a:t>, CH</a:t>
            </a:r>
            <a:endParaRPr lang="it-IT" sz="1000" i="1" dirty="0">
              <a:solidFill>
                <a:prstClr val="white">
                  <a:lumMod val="95000"/>
                </a:prstClr>
              </a:solidFill>
            </a:endParaRPr>
          </a:p>
        </p:txBody>
      </p:sp>
    </p:spTree>
    <p:extLst>
      <p:ext uri="{BB962C8B-B14F-4D97-AF65-F5344CB8AC3E}">
        <p14:creationId xmlns:p14="http://schemas.microsoft.com/office/powerpoint/2010/main" val="1312532087"/>
      </p:ext>
    </p:extLst>
  </p:cSld>
  <p:clrMap bg1="dk1" tx1="lt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Lst>
  <p:timing>
    <p:tnLst>
      <p:par>
        <p:cTn id="1" dur="indefinite" restart="never" nodeType="tmRoot"/>
      </p:par>
    </p:tnLst>
  </p:timing>
  <p:hf hdr="0"/>
  <p:txStyles>
    <p:titleStyle>
      <a:lvl1pPr algn="ctr" defTabSz="914400" rtl="0" eaLnBrk="1" latinLnBrk="0" hangingPunct="1">
        <a:spcBef>
          <a:spcPct val="0"/>
        </a:spcBef>
        <a:buNone/>
        <a:defRPr sz="3600" b="1" kern="1200">
          <a:solidFill>
            <a:schemeClr val="tx1">
              <a:lumMod val="85000"/>
            </a:schemeClr>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33.xml"/><Relationship Id="rId4" Type="http://schemas.openxmlformats.org/officeDocument/2006/relationships/image" Target="../media/image230.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33.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420.png"/><Relationship Id="rId2" Type="http://schemas.openxmlformats.org/officeDocument/2006/relationships/image" Target="../media/image29.png"/><Relationship Id="rId1" Type="http://schemas.openxmlformats.org/officeDocument/2006/relationships/slideLayout" Target="../slideLayouts/slideLayout3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9.xml"/></Relationships>
</file>

<file path=ppt/slides/_rels/slide20.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image" Target="../media/image36.png"/><Relationship Id="rId7" Type="http://schemas.openxmlformats.org/officeDocument/2006/relationships/image" Target="../media/image29.emf"/><Relationship Id="rId12" Type="http://schemas.openxmlformats.org/officeDocument/2006/relationships/image" Target="../media/image45.png"/><Relationship Id="rId2" Type="http://schemas.openxmlformats.org/officeDocument/2006/relationships/image" Target="../media/image35.png"/><Relationship Id="rId1" Type="http://schemas.openxmlformats.org/officeDocument/2006/relationships/slideLayout" Target="../slideLayouts/slideLayout33.xml"/><Relationship Id="rId6" Type="http://schemas.openxmlformats.org/officeDocument/2006/relationships/image" Target="../media/image28.emf"/><Relationship Id="rId11" Type="http://schemas.openxmlformats.org/officeDocument/2006/relationships/image" Target="../media/image44.png"/><Relationship Id="rId5" Type="http://schemas.openxmlformats.org/officeDocument/2006/relationships/image" Target="../media/image360.png"/><Relationship Id="rId10" Type="http://schemas.openxmlformats.org/officeDocument/2006/relationships/image" Target="../media/image42.png"/><Relationship Id="rId4" Type="http://schemas.openxmlformats.org/officeDocument/2006/relationships/image" Target="../media/image37.png"/><Relationship Id="rId9" Type="http://schemas.openxmlformats.org/officeDocument/2006/relationships/image" Target="../media/image31.emf"/></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6.png"/><Relationship Id="rId1" Type="http://schemas.openxmlformats.org/officeDocument/2006/relationships/slideLayout" Target="../slideLayouts/slideLayout33.xml"/><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49.png"/><Relationship Id="rId3" Type="http://schemas.openxmlformats.org/officeDocument/2006/relationships/image" Target="../media/image510.png"/><Relationship Id="rId7" Type="http://schemas.openxmlformats.org/officeDocument/2006/relationships/image" Target="../media/image462.png"/><Relationship Id="rId12" Type="http://schemas.openxmlformats.org/officeDocument/2006/relationships/image" Target="../media/image60.png"/><Relationship Id="rId2" Type="http://schemas.openxmlformats.org/officeDocument/2006/relationships/image" Target="../media/image500.png"/><Relationship Id="rId16" Type="http://schemas.openxmlformats.org/officeDocument/2006/relationships/image" Target="../media/image39.png"/><Relationship Id="rId1" Type="http://schemas.openxmlformats.org/officeDocument/2006/relationships/slideLayout" Target="../slideLayouts/slideLayout33.xml"/><Relationship Id="rId6" Type="http://schemas.openxmlformats.org/officeDocument/2006/relationships/image" Target="../media/image54.png"/><Relationship Id="rId11" Type="http://schemas.openxmlformats.org/officeDocument/2006/relationships/image" Target="../media/image48.png"/><Relationship Id="rId5" Type="http://schemas.openxmlformats.org/officeDocument/2006/relationships/image" Target="../media/image452.png"/><Relationship Id="rId15" Type="http://schemas.openxmlformats.org/officeDocument/2006/relationships/image" Target="../media/image34.png"/><Relationship Id="rId10" Type="http://schemas.openxmlformats.org/officeDocument/2006/relationships/image" Target="../media/image58.png"/><Relationship Id="rId4" Type="http://schemas.openxmlformats.org/officeDocument/2006/relationships/image" Target="../media/image421.png"/><Relationship Id="rId9" Type="http://schemas.openxmlformats.org/officeDocument/2006/relationships/image" Target="../media/image47.png"/><Relationship Id="rId14" Type="http://schemas.openxmlformats.org/officeDocument/2006/relationships/image" Target="../media/image33.png"/></Relationships>
</file>

<file path=ppt/slides/_rels/slide23.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7.png"/><Relationship Id="rId7" Type="http://schemas.openxmlformats.org/officeDocument/2006/relationships/image" Target="../media/image43.jpg"/><Relationship Id="rId2" Type="http://schemas.openxmlformats.org/officeDocument/2006/relationships/image" Target="../media/image40.jpg"/><Relationship Id="rId1" Type="http://schemas.openxmlformats.org/officeDocument/2006/relationships/slideLayout" Target="../slideLayouts/slideLayout33.xml"/><Relationship Id="rId6" Type="http://schemas.openxmlformats.org/officeDocument/2006/relationships/image" Target="../media/image42.jpg"/><Relationship Id="rId5" Type="http://schemas.openxmlformats.org/officeDocument/2006/relationships/image" Target="../media/image41.jpg"/><Relationship Id="rId4" Type="http://schemas.openxmlformats.org/officeDocument/2006/relationships/image" Target="../media/image59.pn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0.png"/><Relationship Id="rId1" Type="http://schemas.openxmlformats.org/officeDocument/2006/relationships/slideLayout" Target="../slideLayouts/slideLayout33.xml"/><Relationship Id="rId6" Type="http://schemas.openxmlformats.org/officeDocument/2006/relationships/image" Target="../media/image52.png"/><Relationship Id="rId5" Type="http://schemas.openxmlformats.org/officeDocument/2006/relationships/image" Target="../media/image50.png"/><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1.png"/><Relationship Id="rId1" Type="http://schemas.openxmlformats.org/officeDocument/2006/relationships/slideLayout" Target="../slideLayouts/slideLayout33.xml"/><Relationship Id="rId5" Type="http://schemas.openxmlformats.org/officeDocument/2006/relationships/image" Target="../media/image61.png"/><Relationship Id="rId4" Type="http://schemas.openxmlformats.org/officeDocument/2006/relationships/image" Target="../media/image55.png"/></Relationships>
</file>

<file path=ppt/slides/_rels/slide2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62.jpeg"/><Relationship Id="rId1" Type="http://schemas.openxmlformats.org/officeDocument/2006/relationships/slideLayout" Target="../slideLayouts/slideLayout33.xml"/><Relationship Id="rId4" Type="http://schemas.openxmlformats.org/officeDocument/2006/relationships/image" Target="../media/image670.png"/></Relationships>
</file>

<file path=ppt/slides/_rels/slide27.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4.png"/><Relationship Id="rId7" Type="http://schemas.openxmlformats.org/officeDocument/2006/relationships/image" Target="../media/image76.png"/><Relationship Id="rId2" Type="http://schemas.openxmlformats.org/officeDocument/2006/relationships/image" Target="../media/image79.png"/><Relationship Id="rId1" Type="http://schemas.openxmlformats.org/officeDocument/2006/relationships/slideLayout" Target="../slideLayouts/slideLayout33.xml"/><Relationship Id="rId6" Type="http://schemas.openxmlformats.org/officeDocument/2006/relationships/image" Target="../media/image83.png"/><Relationship Id="rId5" Type="http://schemas.openxmlformats.org/officeDocument/2006/relationships/image" Target="../media/image710.png"/><Relationship Id="rId4" Type="http://schemas.openxmlformats.org/officeDocument/2006/relationships/image" Target="../media/image65.png"/></Relationships>
</file>

<file path=ppt/slides/_rels/slide2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84.png"/><Relationship Id="rId1" Type="http://schemas.openxmlformats.org/officeDocument/2006/relationships/slideLayout" Target="../slideLayouts/slideLayout33.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image" Target="../media/image74.emf"/><Relationship Id="rId7" Type="http://schemas.openxmlformats.org/officeDocument/2006/relationships/image" Target="../media/image71.wmf"/><Relationship Id="rId12" Type="http://schemas.openxmlformats.org/officeDocument/2006/relationships/image" Target="../media/image77.emf"/><Relationship Id="rId2" Type="http://schemas.openxmlformats.org/officeDocument/2006/relationships/slideLayout" Target="../slideLayouts/slideLayout33.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73.wmf"/><Relationship Id="rId5" Type="http://schemas.openxmlformats.org/officeDocument/2006/relationships/image" Target="../media/image76.emf"/><Relationship Id="rId10" Type="http://schemas.openxmlformats.org/officeDocument/2006/relationships/oleObject" Target="../embeddings/oleObject3.bin"/><Relationship Id="rId4" Type="http://schemas.openxmlformats.org/officeDocument/2006/relationships/image" Target="../media/image75.jpeg"/><Relationship Id="rId9" Type="http://schemas.openxmlformats.org/officeDocument/2006/relationships/image" Target="../media/image72.wmf"/></Relationships>
</file>

<file path=ppt/slides/_rels/slide31.xml.rels><?xml version="1.0" encoding="UTF-8" standalone="yes"?>
<Relationships xmlns="http://schemas.openxmlformats.org/package/2006/relationships"><Relationship Id="rId8" Type="http://schemas.openxmlformats.org/officeDocument/2006/relationships/image" Target="../media/image86.png"/><Relationship Id="rId13" Type="http://schemas.openxmlformats.org/officeDocument/2006/relationships/oleObject" Target="../embeddings/oleObject8.bin"/><Relationship Id="rId18" Type="http://schemas.openxmlformats.org/officeDocument/2006/relationships/oleObject" Target="../embeddings/oleObject10.bin"/><Relationship Id="rId3" Type="http://schemas.openxmlformats.org/officeDocument/2006/relationships/oleObject" Target="../embeddings/oleObject4.bin"/><Relationship Id="rId7" Type="http://schemas.openxmlformats.org/officeDocument/2006/relationships/image" Target="../media/image79.wmf"/><Relationship Id="rId12" Type="http://schemas.openxmlformats.org/officeDocument/2006/relationships/image" Target="../media/image81.wmf"/><Relationship Id="rId17" Type="http://schemas.openxmlformats.org/officeDocument/2006/relationships/image" Target="../media/image83.wmf"/><Relationship Id="rId2" Type="http://schemas.openxmlformats.org/officeDocument/2006/relationships/slideLayout" Target="../slideLayouts/slideLayout33.xml"/><Relationship Id="rId16" Type="http://schemas.openxmlformats.org/officeDocument/2006/relationships/oleObject" Target="../embeddings/oleObject9.bin"/><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oleObject" Target="../embeddings/oleObject7.bin"/><Relationship Id="rId5" Type="http://schemas.openxmlformats.org/officeDocument/2006/relationships/image" Target="../media/image85.jpeg"/><Relationship Id="rId15" Type="http://schemas.openxmlformats.org/officeDocument/2006/relationships/image" Target="../media/image87.png"/><Relationship Id="rId10" Type="http://schemas.openxmlformats.org/officeDocument/2006/relationships/image" Target="../media/image80.wmf"/><Relationship Id="rId19" Type="http://schemas.openxmlformats.org/officeDocument/2006/relationships/image" Target="../media/image84.wmf"/><Relationship Id="rId4" Type="http://schemas.openxmlformats.org/officeDocument/2006/relationships/image" Target="../media/image78.wmf"/><Relationship Id="rId9" Type="http://schemas.openxmlformats.org/officeDocument/2006/relationships/oleObject" Target="../embeddings/oleObject6.bin"/><Relationship Id="rId14" Type="http://schemas.openxmlformats.org/officeDocument/2006/relationships/image" Target="../media/image82.wmf"/></Relationships>
</file>

<file path=ppt/slides/_rels/slide3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33.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0.png"/></Relationships>
</file>

<file path=ppt/slides/_rels/slide3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1010.png"/><Relationship Id="rId1" Type="http://schemas.openxmlformats.org/officeDocument/2006/relationships/slideLayout" Target="../slideLayouts/slideLayout33.xml"/><Relationship Id="rId6" Type="http://schemas.openxmlformats.org/officeDocument/2006/relationships/image" Target="../media/image95.png"/><Relationship Id="rId5" Type="http://schemas.openxmlformats.org/officeDocument/2006/relationships/image" Target="../media/image95.emf"/><Relationship Id="rId4" Type="http://schemas.openxmlformats.org/officeDocument/2006/relationships/image" Target="../media/image870.png"/></Relationships>
</file>

<file path=ppt/slides/_rels/slide34.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image" Target="../media/image96.png"/><Relationship Id="rId1" Type="http://schemas.openxmlformats.org/officeDocument/2006/relationships/slideLayout" Target="../slideLayouts/slideLayout33.xml"/></Relationships>
</file>

<file path=ppt/slides/_rels/slide35.xml.rels><?xml version="1.0" encoding="UTF-8" standalone="yes"?>
<Relationships xmlns="http://schemas.openxmlformats.org/package/2006/relationships"><Relationship Id="rId13" Type="http://schemas.openxmlformats.org/officeDocument/2006/relationships/oleObject" Target="../embeddings/oleObject15.bin"/><Relationship Id="rId18" Type="http://schemas.openxmlformats.org/officeDocument/2006/relationships/image" Target="../media/image104.wmf"/><Relationship Id="rId26" Type="http://schemas.openxmlformats.org/officeDocument/2006/relationships/image" Target="../media/image108.wmf"/><Relationship Id="rId3" Type="http://schemas.openxmlformats.org/officeDocument/2006/relationships/image" Target="../media/image112.emf"/><Relationship Id="rId21" Type="http://schemas.openxmlformats.org/officeDocument/2006/relationships/oleObject" Target="../embeddings/oleObject19.bin"/><Relationship Id="rId34" Type="http://schemas.openxmlformats.org/officeDocument/2006/relationships/oleObject" Target="../embeddings/oleObject26.bin"/><Relationship Id="rId7" Type="http://schemas.openxmlformats.org/officeDocument/2006/relationships/oleObject" Target="../embeddings/oleObject12.bin"/><Relationship Id="rId12" Type="http://schemas.openxmlformats.org/officeDocument/2006/relationships/image" Target="../media/image101.wmf"/><Relationship Id="rId17" Type="http://schemas.openxmlformats.org/officeDocument/2006/relationships/oleObject" Target="../embeddings/oleObject17.bin"/><Relationship Id="rId25" Type="http://schemas.openxmlformats.org/officeDocument/2006/relationships/oleObject" Target="../embeddings/oleObject21.bin"/><Relationship Id="rId33" Type="http://schemas.openxmlformats.org/officeDocument/2006/relationships/oleObject" Target="../embeddings/oleObject25.bin"/><Relationship Id="rId2" Type="http://schemas.openxmlformats.org/officeDocument/2006/relationships/slideLayout" Target="../slideLayouts/slideLayout33.xml"/><Relationship Id="rId16" Type="http://schemas.openxmlformats.org/officeDocument/2006/relationships/image" Target="../media/image103.wmf"/><Relationship Id="rId20" Type="http://schemas.openxmlformats.org/officeDocument/2006/relationships/image" Target="../media/image105.wmf"/><Relationship Id="rId29" Type="http://schemas.openxmlformats.org/officeDocument/2006/relationships/oleObject" Target="../embeddings/oleObject23.bin"/><Relationship Id="rId1" Type="http://schemas.openxmlformats.org/officeDocument/2006/relationships/vmlDrawing" Target="../drawings/vmlDrawing3.vml"/><Relationship Id="rId6" Type="http://schemas.openxmlformats.org/officeDocument/2006/relationships/image" Target="../media/image113.emf"/><Relationship Id="rId11" Type="http://schemas.openxmlformats.org/officeDocument/2006/relationships/oleObject" Target="../embeddings/oleObject14.bin"/><Relationship Id="rId24" Type="http://schemas.openxmlformats.org/officeDocument/2006/relationships/image" Target="../media/image107.wmf"/><Relationship Id="rId32" Type="http://schemas.openxmlformats.org/officeDocument/2006/relationships/image" Target="../media/image111.wmf"/><Relationship Id="rId5" Type="http://schemas.openxmlformats.org/officeDocument/2006/relationships/image" Target="../media/image98.wmf"/><Relationship Id="rId15" Type="http://schemas.openxmlformats.org/officeDocument/2006/relationships/oleObject" Target="../embeddings/oleObject16.bin"/><Relationship Id="rId23" Type="http://schemas.openxmlformats.org/officeDocument/2006/relationships/oleObject" Target="../embeddings/oleObject20.bin"/><Relationship Id="rId28" Type="http://schemas.openxmlformats.org/officeDocument/2006/relationships/image" Target="../media/image109.wmf"/><Relationship Id="rId36" Type="http://schemas.openxmlformats.org/officeDocument/2006/relationships/image" Target="../media/image114.png"/><Relationship Id="rId10" Type="http://schemas.openxmlformats.org/officeDocument/2006/relationships/image" Target="../media/image100.wmf"/><Relationship Id="rId19" Type="http://schemas.openxmlformats.org/officeDocument/2006/relationships/oleObject" Target="../embeddings/oleObject18.bin"/><Relationship Id="rId31" Type="http://schemas.openxmlformats.org/officeDocument/2006/relationships/oleObject" Target="../embeddings/oleObject24.bin"/><Relationship Id="rId4" Type="http://schemas.openxmlformats.org/officeDocument/2006/relationships/oleObject" Target="../embeddings/oleObject11.bin"/><Relationship Id="rId9" Type="http://schemas.openxmlformats.org/officeDocument/2006/relationships/oleObject" Target="../embeddings/oleObject13.bin"/><Relationship Id="rId14" Type="http://schemas.openxmlformats.org/officeDocument/2006/relationships/image" Target="../media/image102.wmf"/><Relationship Id="rId22" Type="http://schemas.openxmlformats.org/officeDocument/2006/relationships/image" Target="../media/image106.wmf"/><Relationship Id="rId27" Type="http://schemas.openxmlformats.org/officeDocument/2006/relationships/oleObject" Target="../embeddings/oleObject22.bin"/><Relationship Id="rId30" Type="http://schemas.openxmlformats.org/officeDocument/2006/relationships/image" Target="../media/image110.wmf"/><Relationship Id="rId35" Type="http://schemas.openxmlformats.org/officeDocument/2006/relationships/image" Target="../media/image131.png"/><Relationship Id="rId8" Type="http://schemas.openxmlformats.org/officeDocument/2006/relationships/image" Target="../media/image99.wmf"/></Relationships>
</file>

<file path=ppt/slides/_rels/slide36.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image" Target="../media/image115.jpeg"/><Relationship Id="rId1" Type="http://schemas.openxmlformats.org/officeDocument/2006/relationships/slideLayout" Target="../slideLayouts/slideLayout33.xml"/><Relationship Id="rId5" Type="http://schemas.openxmlformats.org/officeDocument/2006/relationships/image" Target="../media/image118.jpeg"/><Relationship Id="rId4" Type="http://schemas.openxmlformats.org/officeDocument/2006/relationships/image" Target="../media/image11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8.xml.rels><?xml version="1.0" encoding="UTF-8" standalone="yes"?>
<Relationships xmlns="http://schemas.openxmlformats.org/package/2006/relationships"><Relationship Id="rId8" Type="http://schemas.openxmlformats.org/officeDocument/2006/relationships/image" Target="../media/image149.png"/><Relationship Id="rId3" Type="http://schemas.openxmlformats.org/officeDocument/2006/relationships/image" Target="../media/image119.png"/><Relationship Id="rId7" Type="http://schemas.openxmlformats.org/officeDocument/2006/relationships/image" Target="../media/image138.png"/><Relationship Id="rId2" Type="http://schemas.openxmlformats.org/officeDocument/2006/relationships/image" Target="../media/image16.jpg"/><Relationship Id="rId1" Type="http://schemas.openxmlformats.org/officeDocument/2006/relationships/slideLayout" Target="../slideLayouts/slideLayout33.xml"/><Relationship Id="rId6" Type="http://schemas.openxmlformats.org/officeDocument/2006/relationships/image" Target="../media/image17.png"/><Relationship Id="rId5" Type="http://schemas.openxmlformats.org/officeDocument/2006/relationships/image" Target="../media/image121.png"/><Relationship Id="rId4" Type="http://schemas.openxmlformats.org/officeDocument/2006/relationships/image" Target="../media/image120.png"/><Relationship Id="rId9" Type="http://schemas.openxmlformats.org/officeDocument/2006/relationships/image" Target="../media/image150.png"/></Relationships>
</file>

<file path=ppt/slides/_rels/slide39.xml.rels><?xml version="1.0" encoding="UTF-8" standalone="yes"?>
<Relationships xmlns="http://schemas.openxmlformats.org/package/2006/relationships"><Relationship Id="rId8" Type="http://schemas.openxmlformats.org/officeDocument/2006/relationships/image" Target="../media/image120.png"/><Relationship Id="rId13" Type="http://schemas.openxmlformats.org/officeDocument/2006/relationships/image" Target="../media/image159.png"/><Relationship Id="rId3" Type="http://schemas.openxmlformats.org/officeDocument/2006/relationships/image" Target="../media/image17.png"/><Relationship Id="rId7" Type="http://schemas.openxmlformats.org/officeDocument/2006/relationships/image" Target="../media/image154.png"/><Relationship Id="rId12" Type="http://schemas.openxmlformats.org/officeDocument/2006/relationships/image" Target="../media/image158.png"/><Relationship Id="rId2" Type="http://schemas.openxmlformats.org/officeDocument/2006/relationships/image" Target="../media/image119.png"/><Relationship Id="rId1" Type="http://schemas.openxmlformats.org/officeDocument/2006/relationships/slideLayout" Target="../slideLayouts/slideLayout33.xml"/><Relationship Id="rId6" Type="http://schemas.openxmlformats.org/officeDocument/2006/relationships/image" Target="../media/image153.png"/><Relationship Id="rId11" Type="http://schemas.openxmlformats.org/officeDocument/2006/relationships/image" Target="../media/image122.jpeg"/><Relationship Id="rId5" Type="http://schemas.openxmlformats.org/officeDocument/2006/relationships/image" Target="../media/image152.png"/><Relationship Id="rId10" Type="http://schemas.openxmlformats.org/officeDocument/2006/relationships/image" Target="../media/image156.png"/><Relationship Id="rId4" Type="http://schemas.openxmlformats.org/officeDocument/2006/relationships/image" Target="../media/image1320.png"/><Relationship Id="rId9" Type="http://schemas.openxmlformats.org/officeDocument/2006/relationships/image" Target="../media/image155.png"/></Relationships>
</file>

<file path=ppt/slides/_rels/slide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6.png"/><Relationship Id="rId1" Type="http://schemas.openxmlformats.org/officeDocument/2006/relationships/slideLayout" Target="../slideLayouts/slideLayout41.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7.png"/><Relationship Id="rId2" Type="http://schemas.openxmlformats.org/officeDocument/2006/relationships/image" Target="../media/image123.png"/><Relationship Id="rId1" Type="http://schemas.openxmlformats.org/officeDocument/2006/relationships/slideLayout" Target="../slideLayouts/slideLayout33.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41.xml.rels><?xml version="1.0" encoding="UTF-8" standalone="yes"?>
<Relationships xmlns="http://schemas.openxmlformats.org/package/2006/relationships"><Relationship Id="rId3" Type="http://schemas.openxmlformats.org/officeDocument/2006/relationships/image" Target="../media/image1620.png"/><Relationship Id="rId2" Type="http://schemas.openxmlformats.org/officeDocument/2006/relationships/image" Target="../media/image124.emf"/><Relationship Id="rId1" Type="http://schemas.openxmlformats.org/officeDocument/2006/relationships/slideLayout" Target="../slideLayouts/slideLayout33.xml"/><Relationship Id="rId5" Type="http://schemas.openxmlformats.org/officeDocument/2006/relationships/image" Target="../media/image164.png"/><Relationship Id="rId4" Type="http://schemas.openxmlformats.org/officeDocument/2006/relationships/image" Target="../media/image163.png"/></Relationships>
</file>

<file path=ppt/slides/_rels/slide42.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25.png"/><Relationship Id="rId1" Type="http://schemas.openxmlformats.org/officeDocument/2006/relationships/slideLayout" Target="../slideLayouts/slideLayout33.xml"/><Relationship Id="rId5" Type="http://schemas.openxmlformats.org/officeDocument/2006/relationships/image" Target="../media/image127.jpeg"/><Relationship Id="rId4" Type="http://schemas.openxmlformats.org/officeDocument/2006/relationships/image" Target="../media/image12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4.xml.rels><?xml version="1.0" encoding="UTF-8" standalone="yes"?>
<Relationships xmlns="http://schemas.openxmlformats.org/package/2006/relationships"><Relationship Id="rId3" Type="http://schemas.openxmlformats.org/officeDocument/2006/relationships/image" Target="../media/image129.jpeg"/><Relationship Id="rId7" Type="http://schemas.openxmlformats.org/officeDocument/2006/relationships/image" Target="../media/image186.png"/><Relationship Id="rId2" Type="http://schemas.openxmlformats.org/officeDocument/2006/relationships/image" Target="../media/image128.png"/><Relationship Id="rId1" Type="http://schemas.openxmlformats.org/officeDocument/2006/relationships/slideLayout" Target="../slideLayouts/slideLayout33.xml"/><Relationship Id="rId6" Type="http://schemas.openxmlformats.org/officeDocument/2006/relationships/image" Target="../media/image185.png"/><Relationship Id="rId5" Type="http://schemas.openxmlformats.org/officeDocument/2006/relationships/image" Target="../media/image132.png"/><Relationship Id="rId4" Type="http://schemas.openxmlformats.org/officeDocument/2006/relationships/image" Target="../media/image130.png"/></Relationships>
</file>

<file path=ppt/slides/_rels/slide45.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3.emf"/><Relationship Id="rId1" Type="http://schemas.openxmlformats.org/officeDocument/2006/relationships/slideLayout" Target="../slideLayouts/slideLayout33.xml"/><Relationship Id="rId5" Type="http://schemas.openxmlformats.org/officeDocument/2006/relationships/image" Target="../media/image136.png"/><Relationship Id="rId4" Type="http://schemas.openxmlformats.org/officeDocument/2006/relationships/image" Target="../media/image135.png"/></Relationships>
</file>

<file path=ppt/slides/_rels/slide46.xml.rels><?xml version="1.0" encoding="UTF-8" standalone="yes"?>
<Relationships xmlns="http://schemas.openxmlformats.org/package/2006/relationships"><Relationship Id="rId3" Type="http://schemas.openxmlformats.org/officeDocument/2006/relationships/image" Target="../media/image138.emf"/><Relationship Id="rId7" Type="http://schemas.openxmlformats.org/officeDocument/2006/relationships/image" Target="../media/image140.emf"/><Relationship Id="rId2" Type="http://schemas.openxmlformats.org/officeDocument/2006/relationships/image" Target="../media/image137.png"/><Relationship Id="rId1" Type="http://schemas.openxmlformats.org/officeDocument/2006/relationships/slideLayout" Target="../slideLayouts/slideLayout33.xml"/><Relationship Id="rId6" Type="http://schemas.openxmlformats.org/officeDocument/2006/relationships/image" Target="../media/image139.emf"/><Relationship Id="rId5" Type="http://schemas.openxmlformats.org/officeDocument/2006/relationships/image" Target="../media/image193.png"/><Relationship Id="rId4" Type="http://schemas.openxmlformats.org/officeDocument/2006/relationships/image" Target="../media/image191.png"/></Relationships>
</file>

<file path=ppt/slides/_rels/slide47.xml.rels><?xml version="1.0" encoding="UTF-8" standalone="yes"?>
<Relationships xmlns="http://schemas.openxmlformats.org/package/2006/relationships"><Relationship Id="rId3" Type="http://schemas.openxmlformats.org/officeDocument/2006/relationships/image" Target="../media/image1400.png"/><Relationship Id="rId2" Type="http://schemas.openxmlformats.org/officeDocument/2006/relationships/image" Target="../media/image1390.png"/><Relationship Id="rId1" Type="http://schemas.openxmlformats.org/officeDocument/2006/relationships/slideLayout" Target="../slideLayouts/slideLayout28.xml"/><Relationship Id="rId6" Type="http://schemas.openxmlformats.org/officeDocument/2006/relationships/image" Target="../media/image143.png"/><Relationship Id="rId5" Type="http://schemas.openxmlformats.org/officeDocument/2006/relationships/image" Target="../media/image142.png"/><Relationship Id="rId4" Type="http://schemas.openxmlformats.org/officeDocument/2006/relationships/image" Target="../media/image141.jpg"/></Relationships>
</file>

<file path=ppt/slides/_rels/slide48.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28.xml"/><Relationship Id="rId6" Type="http://schemas.openxmlformats.org/officeDocument/2006/relationships/image" Target="../media/image147.png"/><Relationship Id="rId5" Type="http://schemas.openxmlformats.org/officeDocument/2006/relationships/image" Target="../media/image146.png"/><Relationship Id="rId4" Type="http://schemas.openxmlformats.org/officeDocument/2006/relationships/image" Target="../media/image461.png"/></Relationships>
</file>

<file path=ppt/slides/_rels/slide49.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image" Target="../media/image151.png"/><Relationship Id="rId1" Type="http://schemas.openxmlformats.org/officeDocument/2006/relationships/slideLayout" Target="../slideLayouts/slideLayout28.xml"/><Relationship Id="rId5" Type="http://schemas.openxmlformats.org/officeDocument/2006/relationships/image" Target="../media/image161.png"/><Relationship Id="rId4" Type="http://schemas.openxmlformats.org/officeDocument/2006/relationships/image" Target="../media/image160.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1.xml"/><Relationship Id="rId5" Type="http://schemas.openxmlformats.org/officeDocument/2006/relationships/image" Target="../media/image148.png"/><Relationship Id="rId4" Type="http://schemas.openxmlformats.org/officeDocument/2006/relationships/image" Target="../media/image1310.png"/></Relationships>
</file>

<file path=ppt/slides/_rels/slide50.xml.rels><?xml version="1.0" encoding="UTF-8" standalone="yes"?>
<Relationships xmlns="http://schemas.openxmlformats.org/package/2006/relationships"><Relationship Id="rId8" Type="http://schemas.openxmlformats.org/officeDocument/2006/relationships/image" Target="../media/image171.png"/><Relationship Id="rId3" Type="http://schemas.openxmlformats.org/officeDocument/2006/relationships/image" Target="../media/image165.png"/><Relationship Id="rId7" Type="http://schemas.openxmlformats.org/officeDocument/2006/relationships/image" Target="../media/image170.png"/><Relationship Id="rId2" Type="http://schemas.openxmlformats.org/officeDocument/2006/relationships/image" Target="../media/image162.png"/><Relationship Id="rId1" Type="http://schemas.openxmlformats.org/officeDocument/2006/relationships/slideLayout" Target="../slideLayouts/slideLayout28.xml"/><Relationship Id="rId6" Type="http://schemas.openxmlformats.org/officeDocument/2006/relationships/image" Target="../media/image169.png"/><Relationship Id="rId5" Type="http://schemas.openxmlformats.org/officeDocument/2006/relationships/image" Target="../media/image168.png"/><Relationship Id="rId4" Type="http://schemas.openxmlformats.org/officeDocument/2006/relationships/image" Target="../media/image167.png"/><Relationship Id="rId9" Type="http://schemas.openxmlformats.org/officeDocument/2006/relationships/image" Target="../media/image172.png"/></Relationships>
</file>

<file path=ppt/slides/_rels/slide51.xml.rels><?xml version="1.0" encoding="UTF-8" standalone="yes"?>
<Relationships xmlns="http://schemas.openxmlformats.org/package/2006/relationships"><Relationship Id="rId8" Type="http://schemas.openxmlformats.org/officeDocument/2006/relationships/image" Target="../media/image1651.png"/><Relationship Id="rId13" Type="http://schemas.openxmlformats.org/officeDocument/2006/relationships/image" Target="../media/image1711.png"/><Relationship Id="rId3" Type="http://schemas.openxmlformats.org/officeDocument/2006/relationships/image" Target="../media/image1510.png"/><Relationship Id="rId7" Type="http://schemas.openxmlformats.org/officeDocument/2006/relationships/image" Target="../media/image1621.png"/><Relationship Id="rId12" Type="http://schemas.openxmlformats.org/officeDocument/2006/relationships/image" Target="../media/image1701.png"/><Relationship Id="rId2" Type="http://schemas.openxmlformats.org/officeDocument/2006/relationships/image" Target="../media/image148.jpg"/><Relationship Id="rId1" Type="http://schemas.openxmlformats.org/officeDocument/2006/relationships/slideLayout" Target="../slideLayouts/slideLayout28.xml"/><Relationship Id="rId6" Type="http://schemas.openxmlformats.org/officeDocument/2006/relationships/image" Target="../media/image1610.png"/><Relationship Id="rId11" Type="http://schemas.openxmlformats.org/officeDocument/2006/relationships/image" Target="../media/image1691.png"/><Relationship Id="rId5" Type="http://schemas.openxmlformats.org/officeDocument/2006/relationships/image" Target="../media/image1600.png"/><Relationship Id="rId15" Type="http://schemas.openxmlformats.org/officeDocument/2006/relationships/image" Target="../media/image173.png"/><Relationship Id="rId10" Type="http://schemas.openxmlformats.org/officeDocument/2006/relationships/image" Target="../media/image1680.png"/><Relationship Id="rId4" Type="http://schemas.openxmlformats.org/officeDocument/2006/relationships/image" Target="../media/image1570.png"/><Relationship Id="rId9" Type="http://schemas.openxmlformats.org/officeDocument/2006/relationships/image" Target="../media/image1670.png"/><Relationship Id="rId14" Type="http://schemas.openxmlformats.org/officeDocument/2006/relationships/image" Target="../media/image1721.png"/></Relationships>
</file>

<file path=ppt/slides/_rels/slide5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690.png"/><Relationship Id="rId1" Type="http://schemas.openxmlformats.org/officeDocument/2006/relationships/slideLayout" Target="../slideLayouts/slideLayout33.xml"/><Relationship Id="rId6" Type="http://schemas.openxmlformats.org/officeDocument/2006/relationships/image" Target="../media/image1720.png"/><Relationship Id="rId5" Type="http://schemas.openxmlformats.org/officeDocument/2006/relationships/image" Target="../media/image1710.png"/><Relationship Id="rId4" Type="http://schemas.openxmlformats.org/officeDocument/2006/relationships/image" Target="../media/image1650.png"/></Relationships>
</file>

<file path=ppt/slides/_rels/slide53.xml.rels><?xml version="1.0" encoding="UTF-8" standalone="yes"?>
<Relationships xmlns="http://schemas.openxmlformats.org/package/2006/relationships"><Relationship Id="rId3" Type="http://schemas.openxmlformats.org/officeDocument/2006/relationships/image" Target="../media/image1700.png"/><Relationship Id="rId2" Type="http://schemas.openxmlformats.org/officeDocument/2006/relationships/image" Target="../media/image149.jpeg"/><Relationship Id="rId1" Type="http://schemas.openxmlformats.org/officeDocument/2006/relationships/slideLayout" Target="../slideLayouts/slideLayout33.xml"/><Relationship Id="rId4" Type="http://schemas.openxmlformats.org/officeDocument/2006/relationships/image" Target="../media/image1750.png"/></Relationships>
</file>

<file path=ppt/slides/_rels/slide54.xml.rels><?xml version="1.0" encoding="UTF-8" standalone="yes"?>
<Relationships xmlns="http://schemas.openxmlformats.org/package/2006/relationships"><Relationship Id="rId8" Type="http://schemas.openxmlformats.org/officeDocument/2006/relationships/image" Target="../media/image179.png"/><Relationship Id="rId3" Type="http://schemas.openxmlformats.org/officeDocument/2006/relationships/image" Target="../media/image1280.png"/><Relationship Id="rId7" Type="http://schemas.openxmlformats.org/officeDocument/2006/relationships/image" Target="../media/image178.png"/><Relationship Id="rId2" Type="http://schemas.openxmlformats.org/officeDocument/2006/relationships/image" Target="../media/image1270.png"/><Relationship Id="rId1" Type="http://schemas.openxmlformats.org/officeDocument/2006/relationships/slideLayout" Target="../slideLayouts/slideLayout33.xml"/><Relationship Id="rId6" Type="http://schemas.openxmlformats.org/officeDocument/2006/relationships/image" Target="../media/image1770.png"/><Relationship Id="rId5" Type="http://schemas.openxmlformats.org/officeDocument/2006/relationships/image" Target="../media/image1760.png"/><Relationship Id="rId4" Type="http://schemas.openxmlformats.org/officeDocument/2006/relationships/image" Target="../media/image149.jpeg"/><Relationship Id="rId9" Type="http://schemas.openxmlformats.org/officeDocument/2006/relationships/image" Target="../media/image180.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6.xml.rels><?xml version="1.0" encoding="UTF-8" standalone="yes"?>
<Relationships xmlns="http://schemas.openxmlformats.org/package/2006/relationships"><Relationship Id="rId2" Type="http://schemas.openxmlformats.org/officeDocument/2006/relationships/hyperlink" Target="http://www.ieee-uffc.org/frequency-control/learning/pdf/Rubiola-Phase_Noise_in_RF_and_uwave_amplifiers.pdf" TargetMode="External"/><Relationship Id="rId1" Type="http://schemas.openxmlformats.org/officeDocument/2006/relationships/slideLayout" Target="../slideLayouts/slideLayout33.xml"/></Relationships>
</file>

<file path=ppt/slides/_rels/slide57.xml.rels><?xml version="1.0" encoding="UTF-8" standalone="yes"?>
<Relationships xmlns="http://schemas.openxmlformats.org/package/2006/relationships"><Relationship Id="rId3" Type="http://schemas.openxmlformats.org/officeDocument/2006/relationships/hyperlink" Target="http://spie.org/Publications/Proceedings/Paper/10.1117/12.2185103" TargetMode="External"/><Relationship Id="rId2" Type="http://schemas.openxmlformats.org/officeDocument/2006/relationships/hyperlink" Target="http://www.commscope.com/catalog/wireless/product_details.aspx?id=1344" TargetMode="External"/><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4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pic>
        <p:nvPicPr>
          <p:cNvPr id="5" name="Picture 2" descr="https://cas.web.cern.ch/sites/cas.web.cern.ch/files/styles/poster/public/Posters%20IMG/zuerichPoster-web_0.jpg?itok=kpjAKqgj"/>
          <p:cNvPicPr>
            <a:picLocks noChangeAspect="1" noChangeArrowheads="1"/>
          </p:cNvPicPr>
          <p:nvPr/>
        </p:nvPicPr>
        <p:blipFill rotWithShape="1">
          <a:blip r:embed="rId2">
            <a:extLst>
              <a:ext uri="{28A0092B-C50C-407E-A947-70E740481C1C}">
                <a14:useLocalDpi xmlns:a14="http://schemas.microsoft.com/office/drawing/2010/main" val="0"/>
              </a:ext>
            </a:extLst>
          </a:blip>
          <a:srcRect t="63616"/>
          <a:stretch/>
        </p:blipFill>
        <p:spPr bwMode="auto">
          <a:xfrm>
            <a:off x="11169" y="2895600"/>
            <a:ext cx="9149986" cy="3962401"/>
          </a:xfrm>
          <a:prstGeom prst="rect">
            <a:avLst/>
          </a:prstGeom>
          <a:noFill/>
          <a:extLst>
            <a:ext uri="{909E8E84-426E-40DD-AFC4-6F175D3DCCD1}">
              <a14:hiddenFill xmlns:a14="http://schemas.microsoft.com/office/drawing/2010/main">
                <a:solidFill>
                  <a:srgbClr val="FFFFFF"/>
                </a:solidFill>
              </a14:hiddenFill>
            </a:ext>
          </a:extLst>
        </p:spPr>
      </p:pic>
      <p:sp>
        <p:nvSpPr>
          <p:cNvPr id="7" name="Ovale 6"/>
          <p:cNvSpPr/>
          <p:nvPr/>
        </p:nvSpPr>
        <p:spPr>
          <a:xfrm>
            <a:off x="5953126" y="838202"/>
            <a:ext cx="2752724" cy="2752724"/>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e 8"/>
          <p:cNvSpPr/>
          <p:nvPr/>
        </p:nvSpPr>
        <p:spPr>
          <a:xfrm>
            <a:off x="4422776" y="2814322"/>
            <a:ext cx="555624" cy="555624"/>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CasellaDiTesto 7"/>
          <p:cNvSpPr txBox="1"/>
          <p:nvPr/>
        </p:nvSpPr>
        <p:spPr>
          <a:xfrm>
            <a:off x="0" y="34292"/>
            <a:ext cx="9161155" cy="707886"/>
          </a:xfrm>
          <a:prstGeom prst="rect">
            <a:avLst/>
          </a:prstGeom>
          <a:solidFill>
            <a:schemeClr val="bg1">
              <a:lumMod val="50000"/>
            </a:schemeClr>
          </a:solidFill>
        </p:spPr>
        <p:txBody>
          <a:bodyPr wrap="square" rtlCol="0">
            <a:spAutoFit/>
          </a:bodyPr>
          <a:lstStyle/>
          <a:p>
            <a:pPr algn="ctr"/>
            <a:r>
              <a:rPr lang="en-US" sz="4000" b="1" i="1" dirty="0">
                <a:solidFill>
                  <a:srgbClr val="FFFF00"/>
                </a:solidFill>
                <a:effectLst>
                  <a:outerShdw blurRad="38100" dist="38100" dir="2700000" algn="tl">
                    <a:srgbClr val="000000">
                      <a:alpha val="43137"/>
                    </a:srgbClr>
                  </a:outerShdw>
                </a:effectLst>
              </a:rPr>
              <a:t>Low Level RF </a:t>
            </a:r>
            <a:r>
              <a:rPr lang="en-US" sz="4000" b="1" i="1" dirty="0" smtClean="0">
                <a:solidFill>
                  <a:srgbClr val="FFFF00"/>
                </a:solidFill>
                <a:effectLst>
                  <a:outerShdw blurRad="38100" dist="38100" dir="2700000" algn="tl">
                    <a:srgbClr val="000000">
                      <a:alpha val="43137"/>
                    </a:srgbClr>
                  </a:outerShdw>
                </a:effectLst>
              </a:rPr>
              <a:t>challenges</a:t>
            </a:r>
            <a:r>
              <a:rPr lang="en-US" sz="4000" b="1" i="1" dirty="0">
                <a:solidFill>
                  <a:srgbClr val="FFFF00"/>
                </a:solidFill>
                <a:effectLst>
                  <a:outerShdw blurRad="38100" dist="38100" dir="2700000" algn="tl">
                    <a:srgbClr val="000000">
                      <a:alpha val="43137"/>
                    </a:srgbClr>
                  </a:outerShdw>
                </a:effectLst>
              </a:rPr>
              <a:t> </a:t>
            </a:r>
            <a:r>
              <a:rPr lang="en-US" sz="4000" b="1" i="1" dirty="0" smtClean="0">
                <a:solidFill>
                  <a:srgbClr val="FFFF00"/>
                </a:solidFill>
                <a:effectLst>
                  <a:outerShdw blurRad="38100" dist="38100" dir="2700000" algn="tl">
                    <a:srgbClr val="000000">
                      <a:alpha val="43137"/>
                    </a:srgbClr>
                  </a:outerShdw>
                </a:effectLst>
              </a:rPr>
              <a:t>/ Timing systems</a:t>
            </a:r>
          </a:p>
        </p:txBody>
      </p:sp>
      <p:sp>
        <p:nvSpPr>
          <p:cNvPr id="12" name="CasellaDiTesto 11"/>
          <p:cNvSpPr txBox="1"/>
          <p:nvPr/>
        </p:nvSpPr>
        <p:spPr>
          <a:xfrm>
            <a:off x="6529862" y="2806127"/>
            <a:ext cx="1713552" cy="707886"/>
          </a:xfrm>
          <a:prstGeom prst="rect">
            <a:avLst/>
          </a:prstGeom>
          <a:noFill/>
        </p:spPr>
        <p:txBody>
          <a:bodyPr wrap="square" rtlCol="0">
            <a:spAutoFit/>
          </a:bodyPr>
          <a:lstStyle/>
          <a:p>
            <a:pPr algn="ctr"/>
            <a:r>
              <a:rPr lang="en-US" sz="3600" b="1" i="1" dirty="0" smtClean="0">
                <a:solidFill>
                  <a:srgbClr val="66FFFF"/>
                </a:solidFill>
                <a:effectLst>
                  <a:outerShdw blurRad="38100" dist="38100" dir="2700000" algn="tl">
                    <a:srgbClr val="000000">
                      <a:alpha val="43137"/>
                    </a:srgbClr>
                  </a:outerShdw>
                </a:effectLst>
              </a:rPr>
              <a:t>Part </a:t>
            </a:r>
            <a:r>
              <a:rPr lang="en-US" sz="4000" b="1" i="1" dirty="0" smtClean="0">
                <a:solidFill>
                  <a:srgbClr val="66FFFF"/>
                </a:solidFill>
                <a:effectLst>
                  <a:outerShdw blurRad="38100" dist="38100" dir="2700000" algn="tl">
                    <a:srgbClr val="000000">
                      <a:alpha val="43137"/>
                    </a:srgbClr>
                  </a:outerShdw>
                </a:effectLst>
              </a:rPr>
              <a:t>2</a:t>
            </a:r>
          </a:p>
        </p:txBody>
      </p:sp>
      <p:pic>
        <p:nvPicPr>
          <p:cNvPr id="37892" name="Picture 4" descr="https://cas.web.cern.ch/sites/cas.web.cern.ch/files/styles/poster/public/Posters%20IMG/zuerichPoster-web_0.jpg?itok=kpjAKqgj"/>
          <p:cNvPicPr>
            <a:picLocks noChangeAspect="1" noChangeArrowheads="1"/>
          </p:cNvPicPr>
          <p:nvPr/>
        </p:nvPicPr>
        <p:blipFill rotWithShape="1">
          <a:blip r:embed="rId2">
            <a:extLst>
              <a:ext uri="{28A0092B-C50C-407E-A947-70E740481C1C}">
                <a14:useLocalDpi xmlns:a14="http://schemas.microsoft.com/office/drawing/2010/main" val="0"/>
              </a:ext>
            </a:extLst>
          </a:blip>
          <a:srcRect l="62764" t="44247" r="3080" b="29459"/>
          <a:stretch/>
        </p:blipFill>
        <p:spPr bwMode="auto">
          <a:xfrm>
            <a:off x="1644" y="2905125"/>
            <a:ext cx="2110296" cy="1933575"/>
          </a:xfrm>
          <a:prstGeom prst="rect">
            <a:avLst/>
          </a:prstGeom>
          <a:noFill/>
          <a:extLst>
            <a:ext uri="{909E8E84-426E-40DD-AFC4-6F175D3DCCD1}">
              <a14:hiddenFill xmlns:a14="http://schemas.microsoft.com/office/drawing/2010/main">
                <a:solidFill>
                  <a:srgbClr val="FFFFFF"/>
                </a:solidFill>
              </a14:hiddenFill>
            </a:ext>
          </a:extLst>
        </p:spPr>
      </p:pic>
      <p:pic>
        <p:nvPicPr>
          <p:cNvPr id="37894" name="Picture 6" descr="https://cas.web.cern.ch/sites/cas.web.cern.ch/files/styles/poster/public/Posters%20IMG/zuerichPoster-web_0.jpg?itok=kpjAKqgj"/>
          <p:cNvPicPr>
            <a:picLocks noChangeAspect="1" noChangeArrowheads="1"/>
          </p:cNvPicPr>
          <p:nvPr/>
        </p:nvPicPr>
        <p:blipFill rotWithShape="1">
          <a:blip r:embed="rId2">
            <a:extLst>
              <a:ext uri="{28A0092B-C50C-407E-A947-70E740481C1C}">
                <a14:useLocalDpi xmlns:a14="http://schemas.microsoft.com/office/drawing/2010/main" val="0"/>
              </a:ext>
            </a:extLst>
          </a:blip>
          <a:srcRect l="40576" t="6105" r="38664" b="77274"/>
          <a:stretch/>
        </p:blipFill>
        <p:spPr bwMode="auto">
          <a:xfrm>
            <a:off x="-12644" y="4838700"/>
            <a:ext cx="2119157" cy="2019302"/>
          </a:xfrm>
          <a:prstGeom prst="rect">
            <a:avLst/>
          </a:prstGeom>
          <a:noFill/>
          <a:extLst>
            <a:ext uri="{909E8E84-426E-40DD-AFC4-6F175D3DCCD1}">
              <a14:hiddenFill xmlns:a14="http://schemas.microsoft.com/office/drawing/2010/main">
                <a:solidFill>
                  <a:srgbClr val="FFFFFF"/>
                </a:solidFill>
              </a14:hiddenFill>
            </a:ext>
          </a:extLst>
        </p:spPr>
      </p:pic>
      <p:sp>
        <p:nvSpPr>
          <p:cNvPr id="10" name="CasellaDiTesto 9"/>
          <p:cNvSpPr txBox="1"/>
          <p:nvPr/>
        </p:nvSpPr>
        <p:spPr>
          <a:xfrm>
            <a:off x="1290927" y="657225"/>
            <a:ext cx="3935694" cy="1938992"/>
          </a:xfrm>
          <a:prstGeom prst="rect">
            <a:avLst/>
          </a:prstGeom>
          <a:noFill/>
        </p:spPr>
        <p:txBody>
          <a:bodyPr wrap="none" rtlCol="0">
            <a:spAutoFit/>
          </a:bodyPr>
          <a:lstStyle/>
          <a:p>
            <a:pPr lvl="0" algn="ctr"/>
            <a:endParaRPr lang="en-US" sz="2400" b="1" i="1" dirty="0">
              <a:solidFill>
                <a:srgbClr val="FFFF00"/>
              </a:solidFill>
              <a:effectLst>
                <a:outerShdw blurRad="38100" dist="38100" dir="2700000" algn="tl">
                  <a:srgbClr val="000000">
                    <a:alpha val="43137"/>
                  </a:srgbClr>
                </a:outerShdw>
              </a:effectLst>
            </a:endParaRPr>
          </a:p>
          <a:p>
            <a:pPr lvl="0" algn="ctr"/>
            <a:r>
              <a:rPr lang="en-US" sz="3200" b="1" i="1" dirty="0" smtClean="0">
                <a:solidFill>
                  <a:srgbClr val="002060"/>
                </a:solidFill>
                <a:effectLst>
                  <a:outerShdw blurRad="38100" dist="38100" dir="2700000" algn="tl">
                    <a:srgbClr val="000000">
                      <a:alpha val="43137"/>
                    </a:srgbClr>
                  </a:outerShdw>
                </a:effectLst>
              </a:rPr>
              <a:t>A. Gallo</a:t>
            </a:r>
            <a:r>
              <a:rPr lang="en-US" sz="3200" i="1" dirty="0" smtClean="0">
                <a:solidFill>
                  <a:srgbClr val="002060"/>
                </a:solidFill>
              </a:rPr>
              <a:t> </a:t>
            </a:r>
          </a:p>
          <a:p>
            <a:pPr lvl="0" algn="ctr"/>
            <a:r>
              <a:rPr lang="en-US" sz="3200" i="1" dirty="0" smtClean="0">
                <a:solidFill>
                  <a:srgbClr val="002060"/>
                </a:solidFill>
              </a:rPr>
              <a:t>INFN</a:t>
            </a:r>
            <a:endParaRPr lang="en-US" sz="3200" i="1" dirty="0">
              <a:solidFill>
                <a:srgbClr val="002060"/>
              </a:solidFill>
            </a:endParaRPr>
          </a:p>
          <a:p>
            <a:pPr lvl="0" algn="ctr"/>
            <a:r>
              <a:rPr lang="en-US" sz="3200" i="1" dirty="0" smtClean="0">
                <a:solidFill>
                  <a:srgbClr val="002060"/>
                </a:solidFill>
              </a:rPr>
              <a:t>Lab. </a:t>
            </a:r>
            <a:r>
              <a:rPr lang="en-US" sz="3200" i="1" dirty="0" err="1">
                <a:solidFill>
                  <a:srgbClr val="002060"/>
                </a:solidFill>
              </a:rPr>
              <a:t>Nazionali</a:t>
            </a:r>
            <a:r>
              <a:rPr lang="en-US" sz="3200" i="1" dirty="0">
                <a:solidFill>
                  <a:srgbClr val="002060"/>
                </a:solidFill>
              </a:rPr>
              <a:t> </a:t>
            </a:r>
            <a:r>
              <a:rPr lang="en-US" sz="3200" i="1" dirty="0" err="1" smtClean="0">
                <a:solidFill>
                  <a:srgbClr val="002060"/>
                </a:solidFill>
              </a:rPr>
              <a:t>Frascati</a:t>
            </a:r>
            <a:endParaRPr lang="en-GB" sz="3200" i="1" dirty="0">
              <a:solidFill>
                <a:srgbClr val="002060"/>
              </a:solidFill>
            </a:endParaRPr>
          </a:p>
        </p:txBody>
      </p:sp>
      <p:pic>
        <p:nvPicPr>
          <p:cNvPr id="16" name="Picture 2" descr="https://cas.web.cern.ch/sites/cas.web.cern.ch/files/styles/poster/public/Posters%20IMG/zuerichPoster-web_0.jpg?itok=kpjAKqgj"/>
          <p:cNvPicPr>
            <a:picLocks noChangeAspect="1" noChangeArrowheads="1"/>
          </p:cNvPicPr>
          <p:nvPr/>
        </p:nvPicPr>
        <p:blipFill rotWithShape="1">
          <a:blip r:embed="rId2">
            <a:extLst>
              <a:ext uri="{28A0092B-C50C-407E-A947-70E740481C1C}">
                <a14:useLocalDpi xmlns:a14="http://schemas.microsoft.com/office/drawing/2010/main" val="0"/>
              </a:ext>
            </a:extLst>
          </a:blip>
          <a:srcRect t="91691" r="62543"/>
          <a:stretch/>
        </p:blipFill>
        <p:spPr bwMode="auto">
          <a:xfrm>
            <a:off x="2087463" y="5953124"/>
            <a:ext cx="3427356" cy="904876"/>
          </a:xfrm>
          <a:prstGeom prst="rect">
            <a:avLst/>
          </a:prstGeom>
          <a:noFill/>
          <a:extLst>
            <a:ext uri="{909E8E84-426E-40DD-AFC4-6F175D3DCCD1}">
              <a14:hiddenFill xmlns:a14="http://schemas.microsoft.com/office/drawing/2010/main">
                <a:solidFill>
                  <a:srgbClr val="FFFFFF"/>
                </a:solidFill>
              </a14:hiddenFill>
            </a:ext>
          </a:extLst>
        </p:spPr>
      </p:pic>
      <p:pic>
        <p:nvPicPr>
          <p:cNvPr id="37898" name="Picture 10" descr="http://www.lnf.infn.it/logo/logo_infn_lnf_3_solo_sigla_whit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5510" y="1431015"/>
            <a:ext cx="2303640" cy="1169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15116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I</a:t>
            </a:r>
            <a:endParaRPr lang="en-US" dirty="0"/>
          </a:p>
        </p:txBody>
      </p:sp>
      <p:sp>
        <p:nvSpPr>
          <p:cNvPr id="6" name="TextBox 5"/>
          <p:cNvSpPr txBox="1"/>
          <p:nvPr/>
        </p:nvSpPr>
        <p:spPr>
          <a:xfrm>
            <a:off x="1556828" y="2724150"/>
            <a:ext cx="6022546" cy="1569660"/>
          </a:xfrm>
          <a:prstGeom prst="rect">
            <a:avLst/>
          </a:prstGeom>
          <a:solidFill>
            <a:srgbClr val="CCFFCC"/>
          </a:solidFill>
        </p:spPr>
        <p:txBody>
          <a:bodyPr wrap="none" rtlCol="0">
            <a:spAutoFit/>
          </a:bodyPr>
          <a:lstStyle/>
          <a:p>
            <a:r>
              <a:rPr lang="en-US" sz="9600" b="1" i="1" dirty="0">
                <a:solidFill>
                  <a:prstClr val="black"/>
                </a:solidFill>
              </a:rPr>
              <a:t> GLOSSARY </a:t>
            </a:r>
          </a:p>
        </p:txBody>
      </p:sp>
    </p:spTree>
    <p:extLst>
      <p:ext uri="{BB962C8B-B14F-4D97-AF65-F5344CB8AC3E}">
        <p14:creationId xmlns:p14="http://schemas.microsoft.com/office/powerpoint/2010/main" val="453938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6382" y="3764494"/>
            <a:ext cx="8507942" cy="27849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2175894" y="55037"/>
            <a:ext cx="4733893" cy="672996"/>
          </a:xfrm>
        </p:spPr>
        <p:txBody>
          <a:bodyPr/>
          <a:lstStyle/>
          <a:p>
            <a:r>
              <a:rPr lang="en-US" sz="1600" i="1" dirty="0" smtClean="0"/>
              <a:t>GLOSSARY:</a:t>
            </a:r>
            <a:r>
              <a:rPr lang="en-US" sz="2800" dirty="0" smtClean="0"/>
              <a:t/>
            </a:r>
            <a:br>
              <a:rPr lang="en-US" sz="2800" dirty="0" smtClean="0"/>
            </a:br>
            <a:r>
              <a:rPr lang="en-US" sz="2800" dirty="0" smtClean="0"/>
              <a:t>SYNCHRONIZATION</a:t>
            </a:r>
            <a:endParaRPr lang="en-US" sz="28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11</a:t>
            </a:fld>
            <a:endParaRPr lang="en-US" dirty="0">
              <a:solidFill>
                <a:srgbClr val="4F81BD">
                  <a:lumMod val="75000"/>
                </a:srgbClr>
              </a:solidFill>
            </a:endParaRPr>
          </a:p>
        </p:txBody>
      </p:sp>
      <p:sp>
        <p:nvSpPr>
          <p:cNvPr id="5" name="TextBox 4"/>
          <p:cNvSpPr txBox="1"/>
          <p:nvPr/>
        </p:nvSpPr>
        <p:spPr>
          <a:xfrm>
            <a:off x="306382" y="1040323"/>
            <a:ext cx="8507942" cy="3031599"/>
          </a:xfrm>
          <a:prstGeom prst="rect">
            <a:avLst/>
          </a:prstGeom>
          <a:solidFill>
            <a:srgbClr val="CCECFF">
              <a:alpha val="40000"/>
            </a:srgbClr>
          </a:solidFill>
        </p:spPr>
        <p:txBody>
          <a:bodyPr wrap="square" rtlCol="0">
            <a:spAutoFit/>
          </a:bodyPr>
          <a:lstStyle/>
          <a:p>
            <a:pPr algn="just">
              <a:spcAft>
                <a:spcPts val="600"/>
              </a:spcAft>
            </a:pPr>
            <a:r>
              <a:rPr lang="en-US" sz="1600" dirty="0">
                <a:solidFill>
                  <a:prstClr val="black"/>
                </a:solidFill>
              </a:rPr>
              <a:t>Every accelerator is built to produce some </a:t>
            </a:r>
            <a:r>
              <a:rPr lang="en-US" sz="1600" b="1" i="1" dirty="0">
                <a:solidFill>
                  <a:prstClr val="black"/>
                </a:solidFill>
              </a:rPr>
              <a:t>specific physical processes</a:t>
            </a:r>
            <a:r>
              <a:rPr lang="en-US" sz="1600" i="1" dirty="0">
                <a:solidFill>
                  <a:prstClr val="black"/>
                </a:solidFill>
              </a:rPr>
              <a:t> </a:t>
            </a:r>
            <a:r>
              <a:rPr lang="en-US" sz="1600" dirty="0">
                <a:solidFill>
                  <a:prstClr val="black"/>
                </a:solidFill>
              </a:rPr>
              <a:t>(shots of bullet particles, nuclear and sub-nuclear reactions, synchrotron radiation, FEL radiation, Compton photons, ...).</a:t>
            </a:r>
          </a:p>
          <a:p>
            <a:pPr algn="just">
              <a:spcAft>
                <a:spcPts val="600"/>
              </a:spcAft>
            </a:pPr>
            <a:r>
              <a:rPr lang="en-US" sz="1600" dirty="0">
                <a:solidFill>
                  <a:prstClr val="black"/>
                </a:solidFill>
              </a:rPr>
              <a:t>It turns out that a </a:t>
            </a:r>
            <a:r>
              <a:rPr lang="en-US" sz="1600" b="1" i="1" dirty="0">
                <a:solidFill>
                  <a:prstClr val="black"/>
                </a:solidFill>
              </a:rPr>
              <a:t>necessary condition</a:t>
            </a:r>
            <a:r>
              <a:rPr lang="en-US" sz="1600" i="1" dirty="0">
                <a:solidFill>
                  <a:prstClr val="black"/>
                </a:solidFill>
              </a:rPr>
              <a:t> </a:t>
            </a:r>
            <a:r>
              <a:rPr lang="en-US" sz="1600" dirty="0">
                <a:solidFill>
                  <a:prstClr val="black"/>
                </a:solidFill>
              </a:rPr>
              <a:t>for an efficient and reproducible event production is the </a:t>
            </a:r>
            <a:r>
              <a:rPr lang="en-US" sz="1600" b="1" i="1" dirty="0">
                <a:solidFill>
                  <a:prstClr val="black"/>
                </a:solidFill>
              </a:rPr>
              <a:t>relative temporal alignment </a:t>
            </a:r>
            <a:r>
              <a:rPr lang="en-US" sz="1600" dirty="0">
                <a:solidFill>
                  <a:prstClr val="black"/>
                </a:solidFill>
              </a:rPr>
              <a:t>of </a:t>
            </a:r>
            <a:r>
              <a:rPr lang="en-US" sz="1600" b="1" i="1" dirty="0">
                <a:solidFill>
                  <a:prstClr val="black"/>
                </a:solidFill>
              </a:rPr>
              <a:t>all the accelerator sub-systems</a:t>
            </a:r>
            <a:r>
              <a:rPr lang="en-US" sz="1600" dirty="0">
                <a:solidFill>
                  <a:prstClr val="black"/>
                </a:solidFill>
              </a:rPr>
              <a:t> impacting the beam longitudinal phase-space and time-of-arrival (such as RF fields, PC laser system, ...), and of the </a:t>
            </a:r>
            <a:r>
              <a:rPr lang="en-US" sz="1600" b="1" i="1" dirty="0">
                <a:solidFill>
                  <a:prstClr val="black"/>
                </a:solidFill>
              </a:rPr>
              <a:t>beam bunches</a:t>
            </a:r>
            <a:r>
              <a:rPr lang="en-US" sz="1600" dirty="0">
                <a:solidFill>
                  <a:prstClr val="black"/>
                </a:solidFill>
              </a:rPr>
              <a:t> with </a:t>
            </a:r>
            <a:r>
              <a:rPr lang="en-US" sz="1600" b="1" i="1" dirty="0">
                <a:solidFill>
                  <a:prstClr val="black"/>
                </a:solidFill>
              </a:rPr>
              <a:t>any other system they have to interact with</a:t>
            </a:r>
            <a:r>
              <a:rPr lang="en-US" sz="1600" dirty="0">
                <a:solidFill>
                  <a:prstClr val="black"/>
                </a:solidFill>
              </a:rPr>
              <a:t> during and after the acceleration (such as RF fields, seeding lasers, pump lasers, interaction lasers, ...). </a:t>
            </a:r>
          </a:p>
          <a:p>
            <a:pPr algn="just">
              <a:spcAft>
                <a:spcPts val="600"/>
              </a:spcAft>
            </a:pPr>
            <a:r>
              <a:rPr lang="en-US" sz="1600" dirty="0">
                <a:solidFill>
                  <a:prstClr val="black"/>
                </a:solidFill>
              </a:rPr>
              <a:t>The </a:t>
            </a:r>
            <a:r>
              <a:rPr lang="en-US" sz="1600" b="1" i="1" dirty="0">
                <a:solidFill>
                  <a:prstClr val="black"/>
                </a:solidFill>
              </a:rPr>
              <a:t>synchronization system </a:t>
            </a:r>
            <a:r>
              <a:rPr lang="en-US" sz="1600" dirty="0">
                <a:solidFill>
                  <a:prstClr val="black"/>
                </a:solidFill>
              </a:rPr>
              <a:t>is the complex including all the </a:t>
            </a:r>
            <a:r>
              <a:rPr lang="en-US" sz="1600" b="1" i="1" dirty="0">
                <a:solidFill>
                  <a:prstClr val="black"/>
                </a:solidFill>
              </a:rPr>
              <a:t>hardware</a:t>
            </a:r>
            <a:r>
              <a:rPr lang="en-US" sz="1600" dirty="0">
                <a:solidFill>
                  <a:prstClr val="black"/>
                </a:solidFill>
              </a:rPr>
              <a:t>, the </a:t>
            </a:r>
            <a:r>
              <a:rPr lang="en-US" sz="1600" b="1" i="1" dirty="0">
                <a:solidFill>
                  <a:prstClr val="black"/>
                </a:solidFill>
              </a:rPr>
              <a:t>feedback processes </a:t>
            </a:r>
            <a:r>
              <a:rPr lang="en-US" sz="1600" dirty="0">
                <a:solidFill>
                  <a:prstClr val="black"/>
                </a:solidFill>
              </a:rPr>
              <a:t>and the </a:t>
            </a:r>
            <a:r>
              <a:rPr lang="en-US" sz="1600" b="1" i="1" dirty="0">
                <a:solidFill>
                  <a:prstClr val="black"/>
                </a:solidFill>
              </a:rPr>
              <a:t>control algorithms </a:t>
            </a:r>
            <a:r>
              <a:rPr lang="en-US" sz="1600" dirty="0">
                <a:solidFill>
                  <a:prstClr val="black"/>
                </a:solidFill>
              </a:rPr>
              <a:t>required to keep </a:t>
            </a:r>
            <a:r>
              <a:rPr lang="en-US" sz="1600" b="1" i="1" dirty="0">
                <a:solidFill>
                  <a:prstClr val="black"/>
                </a:solidFill>
              </a:rPr>
              <a:t>time-aligned </a:t>
            </a:r>
            <a:r>
              <a:rPr lang="en-US" sz="1600" dirty="0">
                <a:solidFill>
                  <a:prstClr val="black"/>
                </a:solidFill>
              </a:rPr>
              <a:t>the </a:t>
            </a:r>
            <a:r>
              <a:rPr lang="en-US" sz="1600" b="1" i="1" dirty="0">
                <a:solidFill>
                  <a:prstClr val="black"/>
                </a:solidFill>
              </a:rPr>
              <a:t>beam bunches </a:t>
            </a:r>
            <a:r>
              <a:rPr lang="en-US" sz="1600" dirty="0">
                <a:solidFill>
                  <a:prstClr val="black"/>
                </a:solidFill>
              </a:rPr>
              <a:t>and </a:t>
            </a:r>
            <a:r>
              <a:rPr lang="en-US" sz="1600" b="1" i="1" dirty="0">
                <a:solidFill>
                  <a:prstClr val="black"/>
                </a:solidFill>
              </a:rPr>
              <a:t>all the machine critical sub-systems </a:t>
            </a:r>
            <a:r>
              <a:rPr lang="en-US" sz="1600" dirty="0">
                <a:solidFill>
                  <a:prstClr val="black"/>
                </a:solidFill>
              </a:rPr>
              <a:t>within the facility specifications.</a:t>
            </a:r>
          </a:p>
          <a:p>
            <a:pPr algn="just">
              <a:spcAft>
                <a:spcPts val="600"/>
              </a:spcAft>
            </a:pPr>
            <a:endParaRPr lang="en-US" sz="1600" dirty="0">
              <a:solidFill>
                <a:prstClr val="black"/>
              </a:solidFill>
            </a:endParaRPr>
          </a:p>
        </p:txBody>
      </p:sp>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l="1006" t="2586" r="740" b="3090"/>
          <a:stretch/>
        </p:blipFill>
        <p:spPr>
          <a:xfrm>
            <a:off x="457200" y="4040720"/>
            <a:ext cx="8271928" cy="2438400"/>
          </a:xfrm>
          <a:prstGeom prst="rect">
            <a:avLst/>
          </a:prstGeom>
        </p:spPr>
      </p:pic>
      <p:cxnSp>
        <p:nvCxnSpPr>
          <p:cNvPr id="7" name="Straight Connector 6"/>
          <p:cNvCxnSpPr/>
          <p:nvPr/>
        </p:nvCxnSpPr>
        <p:spPr>
          <a:xfrm>
            <a:off x="458782" y="3974044"/>
            <a:ext cx="8047043" cy="0"/>
          </a:xfrm>
          <a:prstGeom prst="line">
            <a:avLst/>
          </a:prstGeom>
          <a:ln w="19050">
            <a:headEnd type="stealth"/>
            <a:tailEnd type="stealth"/>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314700" y="3779854"/>
            <a:ext cx="1717137" cy="369332"/>
          </a:xfrm>
          <a:prstGeom prst="rect">
            <a:avLst/>
          </a:prstGeom>
          <a:solidFill>
            <a:schemeClr val="tx1"/>
          </a:solidFill>
        </p:spPr>
        <p:txBody>
          <a:bodyPr wrap="none" rtlCol="0">
            <a:spAutoFit/>
          </a:bodyPr>
          <a:lstStyle/>
          <a:p>
            <a:r>
              <a:rPr lang="en-US" i="1" dirty="0">
                <a:solidFill>
                  <a:srgbClr val="C00000"/>
                </a:solidFill>
              </a:rPr>
              <a:t>50 m ÷ some km</a:t>
            </a:r>
          </a:p>
        </p:txBody>
      </p:sp>
    </p:spTree>
    <p:extLst>
      <p:ext uri="{BB962C8B-B14F-4D97-AF65-F5344CB8AC3E}">
        <p14:creationId xmlns:p14="http://schemas.microsoft.com/office/powerpoint/2010/main" val="15243091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12</a:t>
            </a:fld>
            <a:endParaRPr lang="en-US" dirty="0">
              <a:solidFill>
                <a:srgbClr val="4F81BD">
                  <a:lumMod val="75000"/>
                </a:srgbClr>
              </a:solidFill>
            </a:endParaRPr>
          </a:p>
        </p:txBody>
      </p:sp>
      <p:sp>
        <p:nvSpPr>
          <p:cNvPr id="5" name="TextBox 4"/>
          <p:cNvSpPr txBox="1"/>
          <p:nvPr/>
        </p:nvSpPr>
        <p:spPr>
          <a:xfrm>
            <a:off x="382053" y="1124993"/>
            <a:ext cx="8507942" cy="584775"/>
          </a:xfrm>
          <a:prstGeom prst="rect">
            <a:avLst/>
          </a:prstGeom>
          <a:noFill/>
        </p:spPr>
        <p:txBody>
          <a:bodyPr wrap="square" rtlCol="0">
            <a:spAutoFit/>
          </a:bodyPr>
          <a:lstStyle/>
          <a:p>
            <a:pPr algn="just">
              <a:spcAft>
                <a:spcPts val="600"/>
              </a:spcAft>
            </a:pPr>
            <a:r>
              <a:rPr lang="en-US" sz="1600" dirty="0">
                <a:solidFill>
                  <a:prstClr val="black"/>
                </a:solidFill>
              </a:rPr>
              <a:t>Naive approach: can each sub-system be synchronized to a local high-stability clock to have a good global synchronization of the whole facility ?</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257" y="1794434"/>
            <a:ext cx="7865533" cy="3111758"/>
          </a:xfrm>
          <a:prstGeom prst="rect">
            <a:avLst/>
          </a:prstGeom>
        </p:spPr>
      </p:pic>
      <p:grpSp>
        <p:nvGrpSpPr>
          <p:cNvPr id="6" name="Group 5"/>
          <p:cNvGrpSpPr/>
          <p:nvPr/>
        </p:nvGrpSpPr>
        <p:grpSpPr>
          <a:xfrm>
            <a:off x="2365351" y="2065865"/>
            <a:ext cx="4421764" cy="2488651"/>
            <a:chOff x="2365351" y="2065865"/>
            <a:chExt cx="4421764" cy="2488651"/>
          </a:xfrm>
        </p:grpSpPr>
        <p:pic>
          <p:nvPicPr>
            <p:cNvPr id="3074" name="Picture 2" descr="http://iconbug.com/data/48/256/84503963522ec59f51b3cb5305764d2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82512" y="3653893"/>
              <a:ext cx="403225" cy="403225"/>
            </a:xfrm>
            <a:prstGeom prst="rect">
              <a:avLst/>
            </a:prstGeom>
            <a:solidFill>
              <a:srgbClr val="FFFF00"/>
            </a:solidFill>
          </p:spPr>
        </p:pic>
        <p:pic>
          <p:nvPicPr>
            <p:cNvPr id="7" name="Picture 2" descr="http://iconbug.com/data/48/256/84503963522ec59f51b3cb5305764d2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65351" y="2536291"/>
              <a:ext cx="403225" cy="403225"/>
            </a:xfrm>
            <a:prstGeom prst="rect">
              <a:avLst/>
            </a:prstGeom>
            <a:solidFill>
              <a:srgbClr val="FF7C80"/>
            </a:solidFill>
          </p:spPr>
        </p:pic>
        <p:pic>
          <p:nvPicPr>
            <p:cNvPr id="8" name="Picture 2" descr="http://iconbug.com/data/48/256/84503963522ec59f51b3cb5305764d2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07463" y="2536290"/>
              <a:ext cx="403225" cy="403225"/>
            </a:xfrm>
            <a:prstGeom prst="rect">
              <a:avLst/>
            </a:prstGeom>
            <a:solidFill>
              <a:srgbClr val="66FFFF"/>
            </a:solidFill>
          </p:spPr>
        </p:pic>
        <p:pic>
          <p:nvPicPr>
            <p:cNvPr id="9" name="Picture 2" descr="http://iconbug.com/data/48/256/84503963522ec59f51b3cb5305764d2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83890" y="2536289"/>
              <a:ext cx="403225" cy="403225"/>
            </a:xfrm>
            <a:prstGeom prst="rect">
              <a:avLst/>
            </a:prstGeom>
            <a:solidFill>
              <a:schemeClr val="bg2">
                <a:lumMod val="40000"/>
                <a:lumOff val="60000"/>
              </a:schemeClr>
            </a:solidFill>
          </p:spPr>
        </p:pic>
        <p:sp>
          <p:nvSpPr>
            <p:cNvPr id="4" name="Arc 3"/>
            <p:cNvSpPr/>
            <p:nvPr/>
          </p:nvSpPr>
          <p:spPr>
            <a:xfrm flipV="1">
              <a:off x="2365351" y="2065866"/>
              <a:ext cx="835050" cy="699012"/>
            </a:xfrm>
            <a:prstGeom prst="arc">
              <a:avLst>
                <a:gd name="adj1" fmla="val 15862761"/>
                <a:gd name="adj2" fmla="val 20852696"/>
              </a:avLst>
            </a:prstGeom>
            <a:noFill/>
            <a:ln w="19050">
              <a:solidFill>
                <a:srgbClr val="7030A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11" name="Arc 10"/>
            <p:cNvSpPr/>
            <p:nvPr/>
          </p:nvSpPr>
          <p:spPr>
            <a:xfrm flipH="1" flipV="1">
              <a:off x="4284125" y="2065865"/>
              <a:ext cx="622297" cy="699011"/>
            </a:xfrm>
            <a:prstGeom prst="arc">
              <a:avLst>
                <a:gd name="adj1" fmla="val 15862761"/>
                <a:gd name="adj2" fmla="val 20852696"/>
              </a:avLst>
            </a:prstGeom>
            <a:noFill/>
            <a:ln w="19050">
              <a:solidFill>
                <a:srgbClr val="7030A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12" name="Arc 11"/>
            <p:cNvSpPr/>
            <p:nvPr/>
          </p:nvSpPr>
          <p:spPr>
            <a:xfrm flipH="1" flipV="1">
              <a:off x="6028812" y="2065867"/>
              <a:ext cx="622297" cy="699011"/>
            </a:xfrm>
            <a:prstGeom prst="arc">
              <a:avLst>
                <a:gd name="adj1" fmla="val 15862761"/>
                <a:gd name="adj2" fmla="val 20852696"/>
              </a:avLst>
            </a:prstGeom>
            <a:noFill/>
            <a:ln w="19050">
              <a:solidFill>
                <a:srgbClr val="7030A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13" name="Arc 12"/>
            <p:cNvSpPr/>
            <p:nvPr/>
          </p:nvSpPr>
          <p:spPr>
            <a:xfrm flipH="1">
              <a:off x="3947571" y="3855505"/>
              <a:ext cx="311149" cy="699011"/>
            </a:xfrm>
            <a:prstGeom prst="arc">
              <a:avLst>
                <a:gd name="adj1" fmla="val 16440390"/>
                <a:gd name="adj2" fmla="val 20852696"/>
              </a:avLst>
            </a:prstGeom>
            <a:noFill/>
            <a:ln w="19050">
              <a:solidFill>
                <a:srgbClr val="7030A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grpSp>
      <mc:AlternateContent xmlns:mc="http://schemas.openxmlformats.org/markup-compatibility/2006" xmlns:a14="http://schemas.microsoft.com/office/drawing/2010/main">
        <mc:Choice Requires="a14">
          <p:sp>
            <p:nvSpPr>
              <p:cNvPr id="14" name="TextBox 13"/>
              <p:cNvSpPr txBox="1"/>
              <p:nvPr/>
            </p:nvSpPr>
            <p:spPr>
              <a:xfrm>
                <a:off x="382047" y="5070533"/>
                <a:ext cx="8507942" cy="1538883"/>
              </a:xfrm>
              <a:prstGeom prst="rect">
                <a:avLst/>
              </a:prstGeom>
              <a:noFill/>
            </p:spPr>
            <p:txBody>
              <a:bodyPr wrap="square" rtlCol="0">
                <a:spAutoFit/>
              </a:bodyPr>
              <a:lstStyle/>
              <a:p>
                <a:pPr algn="just">
                  <a:spcAft>
                    <a:spcPts val="600"/>
                  </a:spcAft>
                </a:pPr>
                <a:r>
                  <a:rPr lang="en-US" sz="1600" b="1" i="1" dirty="0">
                    <a:solidFill>
                      <a:prstClr val="black"/>
                    </a:solidFill>
                  </a:rPr>
                  <a:t>Best optical clocks</a:t>
                </a:r>
                <a:r>
                  <a:rPr lang="en-US" sz="1600" b="1" dirty="0">
                    <a:solidFill>
                      <a:prstClr val="black"/>
                    </a:solidFill>
                  </a:rPr>
                  <a:t>  →  </a:t>
                </a:r>
                <a14:m>
                  <m:oMath xmlns:m="http://schemas.openxmlformats.org/officeDocument/2006/math">
                    <m:f>
                      <m:fPr>
                        <m:type m:val="lin"/>
                        <m:ctrlPr>
                          <a:rPr lang="en-US" sz="1600" i="1">
                            <a:solidFill>
                              <a:prstClr val="black"/>
                            </a:solidFill>
                            <a:latin typeface="Cambria Math"/>
                            <a:ea typeface="Cambria Math"/>
                          </a:rPr>
                        </m:ctrlPr>
                      </m:fPr>
                      <m:num>
                        <m:r>
                          <a:rPr lang="en-US" sz="1600" i="1">
                            <a:solidFill>
                              <a:prstClr val="black"/>
                            </a:solidFill>
                            <a:latin typeface="Cambria Math"/>
                            <a:ea typeface="Cambria Math"/>
                          </a:rPr>
                          <m:t>∆</m:t>
                        </m:r>
                        <m:r>
                          <a:rPr lang="en-US" sz="1600" i="1">
                            <a:solidFill>
                              <a:prstClr val="black"/>
                            </a:solidFill>
                            <a:latin typeface="Cambria Math"/>
                            <a:ea typeface="Cambria Math"/>
                          </a:rPr>
                          <m:t>𝜔</m:t>
                        </m:r>
                      </m:num>
                      <m:den>
                        <m:r>
                          <a:rPr lang="en-US" sz="1600" i="1">
                            <a:solidFill>
                              <a:prstClr val="black"/>
                            </a:solidFill>
                            <a:latin typeface="Cambria Math"/>
                            <a:ea typeface="Cambria Math"/>
                          </a:rPr>
                          <m:t>𝜔</m:t>
                        </m:r>
                        <m:r>
                          <a:rPr lang="en-US" sz="1600" i="1">
                            <a:solidFill>
                              <a:prstClr val="black"/>
                            </a:solidFill>
                            <a:latin typeface="Cambria Math"/>
                            <a:ea typeface="Cambria Math"/>
                          </a:rPr>
                          <m:t> </m:t>
                        </m:r>
                      </m:den>
                    </m:f>
                    <m:r>
                      <a:rPr lang="en-US" sz="1600" i="1">
                        <a:solidFill>
                          <a:prstClr val="black"/>
                        </a:solidFill>
                        <a:latin typeface="Cambria Math"/>
                        <a:ea typeface="Cambria Math"/>
                      </a:rPr>
                      <m:t>≈</m:t>
                    </m:r>
                    <m:sSup>
                      <m:sSupPr>
                        <m:ctrlPr>
                          <a:rPr lang="en-US" sz="1600" i="1">
                            <a:solidFill>
                              <a:prstClr val="black"/>
                            </a:solidFill>
                            <a:latin typeface="Cambria Math"/>
                            <a:ea typeface="Cambria Math"/>
                          </a:rPr>
                        </m:ctrlPr>
                      </m:sSupPr>
                      <m:e>
                        <m:r>
                          <a:rPr lang="en-US" sz="1600" i="1">
                            <a:solidFill>
                              <a:prstClr val="black"/>
                            </a:solidFill>
                            <a:latin typeface="Cambria Math"/>
                            <a:ea typeface="Cambria Math"/>
                          </a:rPr>
                          <m:t>10</m:t>
                        </m:r>
                      </m:e>
                      <m:sup>
                        <m:r>
                          <a:rPr lang="en-US" sz="1600" i="1">
                            <a:solidFill>
                              <a:prstClr val="black"/>
                            </a:solidFill>
                            <a:latin typeface="Cambria Math"/>
                            <a:ea typeface="Cambria Math"/>
                          </a:rPr>
                          <m:t>−18</m:t>
                        </m:r>
                      </m:sup>
                    </m:sSup>
                  </m:oMath>
                </a14:m>
                <a:r>
                  <a:rPr lang="en-US" sz="1600" dirty="0">
                    <a:solidFill>
                      <a:prstClr val="black"/>
                    </a:solidFill>
                  </a:rPr>
                  <a:t> </a:t>
                </a:r>
                <a:r>
                  <a:rPr lang="en-US" sz="1600" b="1" dirty="0">
                    <a:solidFill>
                      <a:prstClr val="black"/>
                    </a:solidFill>
                  </a:rPr>
                  <a:t>→  </a:t>
                </a:r>
                <a14:m>
                  <m:oMath xmlns:m="http://schemas.openxmlformats.org/officeDocument/2006/math">
                    <m:f>
                      <m:fPr>
                        <m:type m:val="lin"/>
                        <m:ctrlPr>
                          <a:rPr lang="en-US" sz="1600" i="1">
                            <a:solidFill>
                              <a:prstClr val="black"/>
                            </a:solidFill>
                            <a:latin typeface="Cambria Math"/>
                            <a:ea typeface="Cambria Math"/>
                          </a:rPr>
                        </m:ctrlPr>
                      </m:fPr>
                      <m:num>
                        <m:r>
                          <a:rPr lang="en-US" sz="1600" i="1">
                            <a:solidFill>
                              <a:prstClr val="black"/>
                            </a:solidFill>
                            <a:latin typeface="Cambria Math"/>
                            <a:ea typeface="Cambria Math"/>
                          </a:rPr>
                          <m:t>∆</m:t>
                        </m:r>
                        <m:r>
                          <a:rPr lang="en-US" sz="1600" i="1">
                            <a:solidFill>
                              <a:prstClr val="black"/>
                            </a:solidFill>
                            <a:latin typeface="Cambria Math"/>
                            <a:ea typeface="Cambria Math"/>
                          </a:rPr>
                          <m:t>𝑇</m:t>
                        </m:r>
                      </m:num>
                      <m:den>
                        <m:r>
                          <a:rPr lang="en-US" sz="1600" i="1">
                            <a:solidFill>
                              <a:prstClr val="black"/>
                            </a:solidFill>
                            <a:latin typeface="Cambria Math"/>
                            <a:ea typeface="Cambria Math"/>
                          </a:rPr>
                          <m:t>𝑇</m:t>
                        </m:r>
                        <m:r>
                          <a:rPr lang="en-US" sz="1600" i="1">
                            <a:solidFill>
                              <a:prstClr val="black"/>
                            </a:solidFill>
                            <a:latin typeface="Cambria Math"/>
                            <a:ea typeface="Cambria Math"/>
                          </a:rPr>
                          <m:t> </m:t>
                        </m:r>
                      </m:den>
                    </m:f>
                    <m:r>
                      <a:rPr lang="en-US" sz="1600" i="1">
                        <a:solidFill>
                          <a:prstClr val="black"/>
                        </a:solidFill>
                        <a:latin typeface="Cambria Math"/>
                        <a:ea typeface="Cambria Math"/>
                      </a:rPr>
                      <m:t>≈</m:t>
                    </m:r>
                    <m:sSup>
                      <m:sSupPr>
                        <m:ctrlPr>
                          <a:rPr lang="en-US" sz="1600" i="1">
                            <a:solidFill>
                              <a:prstClr val="black"/>
                            </a:solidFill>
                            <a:latin typeface="Cambria Math"/>
                            <a:ea typeface="Cambria Math"/>
                          </a:rPr>
                        </m:ctrlPr>
                      </m:sSupPr>
                      <m:e>
                        <m:r>
                          <a:rPr lang="en-US" sz="1600" i="1">
                            <a:solidFill>
                              <a:prstClr val="black"/>
                            </a:solidFill>
                            <a:latin typeface="Cambria Math"/>
                            <a:ea typeface="Cambria Math"/>
                          </a:rPr>
                          <m:t>10</m:t>
                        </m:r>
                      </m:e>
                      <m:sup>
                        <m:r>
                          <a:rPr lang="en-US" sz="1600" i="1">
                            <a:solidFill>
                              <a:prstClr val="black"/>
                            </a:solidFill>
                            <a:latin typeface="Cambria Math"/>
                            <a:ea typeface="Cambria Math"/>
                          </a:rPr>
                          <m:t>−18</m:t>
                        </m:r>
                      </m:sup>
                    </m:sSup>
                  </m:oMath>
                </a14:m>
                <a:r>
                  <a:rPr lang="en-US" sz="1600" b="1" dirty="0">
                    <a:solidFill>
                      <a:prstClr val="black"/>
                    </a:solidFill>
                  </a:rPr>
                  <a:t> →  </a:t>
                </a:r>
                <a14:m>
                  <m:oMath xmlns:m="http://schemas.openxmlformats.org/officeDocument/2006/math">
                    <m:r>
                      <a:rPr lang="en-US" sz="1600" i="1">
                        <a:solidFill>
                          <a:prstClr val="black"/>
                        </a:solidFill>
                        <a:latin typeface="Cambria Math"/>
                        <a:ea typeface="Cambria Math"/>
                      </a:rPr>
                      <m:t>𝑇</m:t>
                    </m:r>
                    <m:r>
                      <a:rPr lang="en-US" sz="1600" i="1">
                        <a:solidFill>
                          <a:prstClr val="black"/>
                        </a:solidFill>
                        <a:latin typeface="Cambria Math"/>
                        <a:ea typeface="Cambria Math"/>
                      </a:rPr>
                      <m:t>≈</m:t>
                    </m:r>
                    <m:f>
                      <m:fPr>
                        <m:type m:val="lin"/>
                        <m:ctrlPr>
                          <a:rPr lang="en-US" sz="1600" i="1">
                            <a:solidFill>
                              <a:prstClr val="black"/>
                            </a:solidFill>
                            <a:latin typeface="Cambria Math"/>
                            <a:ea typeface="Cambria Math"/>
                          </a:rPr>
                        </m:ctrlPr>
                      </m:fPr>
                      <m:num>
                        <m:r>
                          <a:rPr lang="en-US" sz="1600" i="1">
                            <a:solidFill>
                              <a:prstClr val="black"/>
                            </a:solidFill>
                            <a:latin typeface="Cambria Math"/>
                            <a:ea typeface="Cambria Math"/>
                          </a:rPr>
                          <m:t>10 </m:t>
                        </m:r>
                        <m:r>
                          <a:rPr lang="en-US" sz="1600" i="1">
                            <a:solidFill>
                              <a:prstClr val="black"/>
                            </a:solidFill>
                            <a:latin typeface="Cambria Math"/>
                            <a:ea typeface="Cambria Math"/>
                          </a:rPr>
                          <m:t>𝑓𝑠</m:t>
                        </m:r>
                      </m:num>
                      <m:den>
                        <m:sSup>
                          <m:sSupPr>
                            <m:ctrlPr>
                              <a:rPr lang="en-US" sz="1600" i="1">
                                <a:solidFill>
                                  <a:prstClr val="black"/>
                                </a:solidFill>
                                <a:latin typeface="Cambria Math"/>
                                <a:ea typeface="Cambria Math"/>
                              </a:rPr>
                            </m:ctrlPr>
                          </m:sSupPr>
                          <m:e>
                            <m:r>
                              <a:rPr lang="en-US" sz="1600" i="1">
                                <a:solidFill>
                                  <a:prstClr val="black"/>
                                </a:solidFill>
                                <a:latin typeface="Cambria Math"/>
                                <a:ea typeface="Cambria Math"/>
                              </a:rPr>
                              <m:t>10</m:t>
                            </m:r>
                          </m:e>
                          <m:sup>
                            <m:r>
                              <a:rPr lang="en-US" sz="1600" i="1">
                                <a:solidFill>
                                  <a:prstClr val="black"/>
                                </a:solidFill>
                                <a:latin typeface="Cambria Math"/>
                                <a:ea typeface="Cambria Math"/>
                              </a:rPr>
                              <m:t>−18</m:t>
                            </m:r>
                          </m:sup>
                        </m:sSup>
                      </m:den>
                    </m:f>
                    <m:r>
                      <a:rPr lang="en-US" sz="1600" i="1">
                        <a:solidFill>
                          <a:prstClr val="black"/>
                        </a:solidFill>
                        <a:latin typeface="Cambria Math"/>
                        <a:ea typeface="Cambria Math"/>
                      </a:rPr>
                      <m:t>≈ </m:t>
                    </m:r>
                  </m:oMath>
                </a14:m>
                <a:r>
                  <a:rPr lang="en-US" sz="1600" dirty="0">
                    <a:solidFill>
                      <a:prstClr val="black"/>
                    </a:solidFill>
                  </a:rPr>
                  <a:t> </a:t>
                </a:r>
                <a:r>
                  <a:rPr lang="en-US" sz="2000" b="1" i="1" u="sng" dirty="0">
                    <a:solidFill>
                      <a:srgbClr val="FF0000"/>
                    </a:solidFill>
                  </a:rPr>
                  <a:t>3 hours !!!</a:t>
                </a:r>
              </a:p>
              <a:p>
                <a:pPr algn="just">
                  <a:spcAft>
                    <a:spcPts val="600"/>
                  </a:spcAft>
                </a:pPr>
                <a:r>
                  <a:rPr lang="en-US" sz="1600" dirty="0">
                    <a:solidFill>
                      <a:prstClr val="black"/>
                    </a:solidFill>
                  </a:rPr>
                  <a:t>It is impossible to preserve a tight phase relation over long time scales even with the state-of-the-art technology.</a:t>
                </a:r>
              </a:p>
              <a:p>
                <a:pPr algn="just">
                  <a:spcAft>
                    <a:spcPts val="600"/>
                  </a:spcAft>
                </a:pPr>
                <a:r>
                  <a:rPr lang="en-US" sz="1600" dirty="0">
                    <a:solidFill>
                      <a:prstClr val="black"/>
                    </a:solidFill>
                  </a:rPr>
                  <a:t> All sub-systems need to be </a:t>
                </a:r>
                <a:r>
                  <a:rPr lang="en-US" sz="1600" b="1" i="1" dirty="0">
                    <a:solidFill>
                      <a:prstClr val="black"/>
                    </a:solidFill>
                  </a:rPr>
                  <a:t>continuously re-synchronized</a:t>
                </a:r>
                <a:r>
                  <a:rPr lang="en-US" sz="1600" dirty="0">
                    <a:solidFill>
                      <a:prstClr val="black"/>
                    </a:solidFill>
                  </a:rPr>
                  <a:t> by a </a:t>
                </a:r>
                <a:r>
                  <a:rPr lang="en-US" sz="1600" b="1" i="1" dirty="0">
                    <a:solidFill>
                      <a:prstClr val="black"/>
                    </a:solidFill>
                  </a:rPr>
                  <a:t>common master clock</a:t>
                </a:r>
                <a:r>
                  <a:rPr lang="en-US" sz="1600" dirty="0">
                    <a:solidFill>
                      <a:prstClr val="black"/>
                    </a:solidFill>
                  </a:rPr>
                  <a:t> that has to be distributed to the all "clients" spread over the facility with a star network architecture.</a:t>
                </a:r>
              </a:p>
            </p:txBody>
          </p:sp>
        </mc:Choice>
        <mc:Fallback xmlns="">
          <p:sp>
            <p:nvSpPr>
              <p:cNvPr id="14" name="TextBox 13"/>
              <p:cNvSpPr txBox="1">
                <a:spLocks noRot="1" noChangeAspect="1" noMove="1" noResize="1" noEditPoints="1" noAdjustHandles="1" noChangeArrowheads="1" noChangeShapeType="1" noTextEdit="1"/>
              </p:cNvSpPr>
              <p:nvPr/>
            </p:nvSpPr>
            <p:spPr>
              <a:xfrm>
                <a:off x="382047" y="5070533"/>
                <a:ext cx="8507942" cy="1538883"/>
              </a:xfrm>
              <a:prstGeom prst="rect">
                <a:avLst/>
              </a:prstGeom>
              <a:blipFill rotWithShape="1">
                <a:blip r:embed="rId4"/>
                <a:stretch>
                  <a:fillRect l="-430" t="-19444" r="-430" b="-4365"/>
                </a:stretch>
              </a:blipFill>
            </p:spPr>
            <p:txBody>
              <a:bodyPr/>
              <a:lstStyle/>
              <a:p>
                <a:r>
                  <a:rPr lang="en-US">
                    <a:noFill/>
                  </a:rPr>
                  <a:t> </a:t>
                </a:r>
              </a:p>
            </p:txBody>
          </p:sp>
        </mc:Fallback>
      </mc:AlternateContent>
      <p:grpSp>
        <p:nvGrpSpPr>
          <p:cNvPr id="23" name="Group 22"/>
          <p:cNvGrpSpPr/>
          <p:nvPr/>
        </p:nvGrpSpPr>
        <p:grpSpPr>
          <a:xfrm>
            <a:off x="3200399" y="169320"/>
            <a:ext cx="6366933" cy="5556011"/>
            <a:chOff x="3200399" y="169320"/>
            <a:chExt cx="6366933" cy="5556011"/>
          </a:xfrm>
        </p:grpSpPr>
        <p:grpSp>
          <p:nvGrpSpPr>
            <p:cNvPr id="21" name="Group 20"/>
            <p:cNvGrpSpPr/>
            <p:nvPr/>
          </p:nvGrpSpPr>
          <p:grpSpPr>
            <a:xfrm>
              <a:off x="3200399" y="169320"/>
              <a:ext cx="6366933" cy="5556011"/>
              <a:chOff x="3200399" y="169320"/>
              <a:chExt cx="6366933" cy="5556011"/>
            </a:xfrm>
          </p:grpSpPr>
          <p:pic>
            <p:nvPicPr>
              <p:cNvPr id="15" name="Picture 2" descr="http://iconbug.com/data/48/256/84503963522ec59f51b3cb5305764d2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3871" y="3915571"/>
                <a:ext cx="900624" cy="900624"/>
              </a:xfrm>
              <a:prstGeom prst="rect">
                <a:avLst/>
              </a:prstGeom>
              <a:solidFill>
                <a:srgbClr val="00B050"/>
              </a:solidFill>
            </p:spPr>
          </p:pic>
          <p:sp>
            <p:nvSpPr>
              <p:cNvPr id="16" name="Arc 15"/>
              <p:cNvSpPr/>
              <p:nvPr/>
            </p:nvSpPr>
            <p:spPr>
              <a:xfrm flipH="1" flipV="1">
                <a:off x="5613402" y="2065866"/>
                <a:ext cx="1662700" cy="2340755"/>
              </a:xfrm>
              <a:prstGeom prst="arc">
                <a:avLst>
                  <a:gd name="adj1" fmla="val 16216244"/>
                  <a:gd name="adj2" fmla="val 2990405"/>
                </a:avLst>
              </a:prstGeom>
              <a:noFill/>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17" name="Arc 16"/>
              <p:cNvSpPr/>
              <p:nvPr/>
            </p:nvSpPr>
            <p:spPr>
              <a:xfrm flipH="1" flipV="1">
                <a:off x="4258718" y="177796"/>
                <a:ext cx="4529682" cy="4228819"/>
              </a:xfrm>
              <a:prstGeom prst="arc">
                <a:avLst>
                  <a:gd name="adj1" fmla="val 16223825"/>
                  <a:gd name="adj2" fmla="val 21200438"/>
                </a:avLst>
              </a:prstGeom>
              <a:noFill/>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18" name="Arc 17"/>
              <p:cNvSpPr/>
              <p:nvPr/>
            </p:nvSpPr>
            <p:spPr>
              <a:xfrm flipH="1" flipV="1">
                <a:off x="3200399" y="169320"/>
                <a:ext cx="6366933" cy="4228819"/>
              </a:xfrm>
              <a:prstGeom prst="arc">
                <a:avLst>
                  <a:gd name="adj1" fmla="val 16223825"/>
                  <a:gd name="adj2" fmla="val 21294745"/>
                </a:avLst>
              </a:prstGeom>
              <a:noFill/>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20" name="Arc 19"/>
              <p:cNvSpPr/>
              <p:nvPr/>
            </p:nvSpPr>
            <p:spPr>
              <a:xfrm rot="5400000" flipH="1">
                <a:off x="4175782" y="3875997"/>
                <a:ext cx="1500484" cy="2198183"/>
              </a:xfrm>
              <a:prstGeom prst="arc">
                <a:avLst>
                  <a:gd name="adj1" fmla="val 19555050"/>
                  <a:gd name="adj2" fmla="val 2952183"/>
                </a:avLst>
              </a:prstGeom>
              <a:noFill/>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grpSp>
        <p:sp>
          <p:nvSpPr>
            <p:cNvPr id="22" name="TextBox 21"/>
            <p:cNvSpPr txBox="1"/>
            <p:nvPr/>
          </p:nvSpPr>
          <p:spPr>
            <a:xfrm>
              <a:off x="7323693" y="4069064"/>
              <a:ext cx="788999" cy="830997"/>
            </a:xfrm>
            <a:prstGeom prst="rect">
              <a:avLst/>
            </a:prstGeom>
            <a:noFill/>
          </p:spPr>
          <p:txBody>
            <a:bodyPr wrap="none" rtlCol="0">
              <a:spAutoFit/>
            </a:bodyPr>
            <a:lstStyle/>
            <a:p>
              <a:r>
                <a:rPr lang="en-US" sz="1600" b="1" i="1" dirty="0">
                  <a:solidFill>
                    <a:srgbClr val="00B050"/>
                  </a:solidFill>
                </a:rPr>
                <a:t>Facility</a:t>
              </a:r>
            </a:p>
            <a:p>
              <a:r>
                <a:rPr lang="en-US" sz="1600" b="1" i="1" dirty="0">
                  <a:solidFill>
                    <a:srgbClr val="00B050"/>
                  </a:solidFill>
                </a:rPr>
                <a:t>Master</a:t>
              </a:r>
            </a:p>
            <a:p>
              <a:r>
                <a:rPr lang="en-US" sz="1600" b="1" i="1" dirty="0">
                  <a:solidFill>
                    <a:srgbClr val="00B050"/>
                  </a:solidFill>
                </a:rPr>
                <a:t>Clock</a:t>
              </a:r>
            </a:p>
          </p:txBody>
        </p:sp>
      </p:grpSp>
      <p:sp>
        <p:nvSpPr>
          <p:cNvPr id="25" name="Title 1"/>
          <p:cNvSpPr txBox="1">
            <a:spLocks/>
          </p:cNvSpPr>
          <p:nvPr/>
        </p:nvSpPr>
        <p:spPr>
          <a:xfrm>
            <a:off x="2302899" y="38103"/>
            <a:ext cx="4733893" cy="67299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600" b="1" kern="1200">
                <a:solidFill>
                  <a:schemeClr val="tx1">
                    <a:lumMod val="85000"/>
                  </a:schemeClr>
                </a:solidFill>
                <a:latin typeface="+mj-lt"/>
                <a:ea typeface="+mj-ea"/>
                <a:cs typeface="+mj-cs"/>
              </a:defRPr>
            </a:lvl1pPr>
          </a:lstStyle>
          <a:p>
            <a:r>
              <a:rPr lang="en-US" sz="1600" i="1" dirty="0" smtClean="0">
                <a:solidFill>
                  <a:prstClr val="white">
                    <a:lumMod val="85000"/>
                  </a:prstClr>
                </a:solidFill>
              </a:rPr>
              <a:t>GLOSSARY:</a:t>
            </a:r>
            <a:r>
              <a:rPr lang="en-US" sz="2800" dirty="0" smtClean="0">
                <a:solidFill>
                  <a:prstClr val="white">
                    <a:lumMod val="85000"/>
                  </a:prstClr>
                </a:solidFill>
              </a:rPr>
              <a:t/>
            </a:r>
            <a:br>
              <a:rPr lang="en-US" sz="2800" dirty="0" smtClean="0">
                <a:solidFill>
                  <a:prstClr val="white">
                    <a:lumMod val="85000"/>
                  </a:prstClr>
                </a:solidFill>
              </a:rPr>
            </a:br>
            <a:r>
              <a:rPr lang="en-US" sz="2800" dirty="0" smtClean="0">
                <a:solidFill>
                  <a:prstClr val="white">
                    <a:lumMod val="85000"/>
                  </a:prstClr>
                </a:solidFill>
              </a:rPr>
              <a:t>MASTER OSCILLATOR</a:t>
            </a:r>
            <a:endParaRPr lang="en-US" sz="2800" dirty="0">
              <a:solidFill>
                <a:prstClr val="white">
                  <a:lumMod val="85000"/>
                </a:prstClr>
              </a:solidFill>
            </a:endParaRPr>
          </a:p>
        </p:txBody>
      </p:sp>
    </p:spTree>
    <p:extLst>
      <p:ext uri="{BB962C8B-B14F-4D97-AF65-F5344CB8AC3E}">
        <p14:creationId xmlns:p14="http://schemas.microsoft.com/office/powerpoint/2010/main" val="1199602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par>
                                <p:cTn id="11" presetID="1" presetClass="entr" presetSubtype="0" fill="hold" grpId="0"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13</a:t>
            </a:fld>
            <a:endParaRPr lang="en-US" dirty="0">
              <a:solidFill>
                <a:srgbClr val="4F81BD">
                  <a:lumMod val="75000"/>
                </a:srgbClr>
              </a:solidFill>
            </a:endParaRPr>
          </a:p>
        </p:txBody>
      </p:sp>
      <p:sp>
        <p:nvSpPr>
          <p:cNvPr id="14" name="TextBox 13"/>
          <p:cNvSpPr txBox="1"/>
          <p:nvPr/>
        </p:nvSpPr>
        <p:spPr>
          <a:xfrm>
            <a:off x="339712" y="4833457"/>
            <a:ext cx="8507942" cy="1969770"/>
          </a:xfrm>
          <a:prstGeom prst="rect">
            <a:avLst/>
          </a:prstGeom>
          <a:noFill/>
        </p:spPr>
        <p:txBody>
          <a:bodyPr wrap="square" rtlCol="0">
            <a:spAutoFit/>
          </a:bodyPr>
          <a:lstStyle/>
          <a:p>
            <a:pPr algn="just">
              <a:spcAft>
                <a:spcPts val="600"/>
              </a:spcAft>
            </a:pPr>
            <a:r>
              <a:rPr lang="en-US" sz="1600" dirty="0">
                <a:solidFill>
                  <a:prstClr val="black"/>
                </a:solidFill>
              </a:rPr>
              <a:t>Once the local oscillators have been locked to the reference, they can be shifted in time by means of delay lines of various types – translation stages with mirrors for lasers, trombone-lines or electrical phase shifters for RF signals. This allows setting, correcting, optimizing and changing the working point of the facility synchronization. </a:t>
            </a:r>
          </a:p>
          <a:p>
            <a:pPr algn="just">
              <a:spcAft>
                <a:spcPts val="600"/>
              </a:spcAft>
            </a:pPr>
            <a:r>
              <a:rPr lang="en-US" sz="1600" dirty="0">
                <a:solidFill>
                  <a:prstClr val="black"/>
                </a:solidFill>
              </a:rPr>
              <a:t>Delay lines can be placed either downstream the oscillators or on the reference signal on its path to the client oscillator. The function accomplished is exactly the same.</a:t>
            </a:r>
          </a:p>
          <a:p>
            <a:pPr algn="just">
              <a:spcAft>
                <a:spcPts val="600"/>
              </a:spcAft>
            </a:pPr>
            <a:r>
              <a:rPr lang="en-US" sz="1600" dirty="0">
                <a:solidFill>
                  <a:prstClr val="black"/>
                </a:solidFill>
              </a:rPr>
              <a:t>For simplicity, in most of the following sketches the presence of the delay line will be omitted </a:t>
            </a:r>
          </a:p>
        </p:txBody>
      </p:sp>
      <p:grpSp>
        <p:nvGrpSpPr>
          <p:cNvPr id="19" name="Gruppo 18"/>
          <p:cNvGrpSpPr/>
          <p:nvPr/>
        </p:nvGrpSpPr>
        <p:grpSpPr>
          <a:xfrm>
            <a:off x="276767" y="-846667"/>
            <a:ext cx="9671566" cy="6556580"/>
            <a:chOff x="703257" y="104156"/>
            <a:chExt cx="8864075" cy="5621175"/>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257" y="1794434"/>
              <a:ext cx="7865533" cy="3111758"/>
            </a:xfrm>
            <a:prstGeom prst="rect">
              <a:avLst/>
            </a:prstGeom>
          </p:spPr>
        </p:pic>
        <p:grpSp>
          <p:nvGrpSpPr>
            <p:cNvPr id="23" name="Group 22"/>
            <p:cNvGrpSpPr/>
            <p:nvPr/>
          </p:nvGrpSpPr>
          <p:grpSpPr>
            <a:xfrm>
              <a:off x="3200399" y="104156"/>
              <a:ext cx="6366933" cy="5621175"/>
              <a:chOff x="3200399" y="104156"/>
              <a:chExt cx="6366933" cy="5621175"/>
            </a:xfrm>
          </p:grpSpPr>
          <p:grpSp>
            <p:nvGrpSpPr>
              <p:cNvPr id="21" name="Group 20"/>
              <p:cNvGrpSpPr/>
              <p:nvPr/>
            </p:nvGrpSpPr>
            <p:grpSpPr>
              <a:xfrm>
                <a:off x="3200399" y="104156"/>
                <a:ext cx="6366933" cy="5621175"/>
                <a:chOff x="3200399" y="104156"/>
                <a:chExt cx="6366933" cy="5621175"/>
              </a:xfrm>
            </p:grpSpPr>
            <p:pic>
              <p:nvPicPr>
                <p:cNvPr id="15" name="Picture 2" descr="http://iconbug.com/data/48/256/84503963522ec59f51b3cb5305764d2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3871" y="3915571"/>
                  <a:ext cx="900624" cy="900624"/>
                </a:xfrm>
                <a:prstGeom prst="rect">
                  <a:avLst/>
                </a:prstGeom>
                <a:solidFill>
                  <a:srgbClr val="00B050"/>
                </a:solidFill>
              </p:spPr>
            </p:pic>
            <p:sp>
              <p:nvSpPr>
                <p:cNvPr id="16" name="Arc 15"/>
                <p:cNvSpPr/>
                <p:nvPr/>
              </p:nvSpPr>
              <p:spPr>
                <a:xfrm flipH="1" flipV="1">
                  <a:off x="5613402" y="2065866"/>
                  <a:ext cx="1662700" cy="2340755"/>
                </a:xfrm>
                <a:prstGeom prst="arc">
                  <a:avLst>
                    <a:gd name="adj1" fmla="val 16216244"/>
                    <a:gd name="adj2" fmla="val 2990405"/>
                  </a:avLst>
                </a:prstGeom>
                <a:noFill/>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17" name="Arc 16"/>
                <p:cNvSpPr/>
                <p:nvPr/>
              </p:nvSpPr>
              <p:spPr>
                <a:xfrm flipH="1" flipV="1">
                  <a:off x="4399322" y="104156"/>
                  <a:ext cx="4389071" cy="4302456"/>
                </a:xfrm>
                <a:prstGeom prst="arc">
                  <a:avLst>
                    <a:gd name="adj1" fmla="val 16223825"/>
                    <a:gd name="adj2" fmla="val 21200438"/>
                  </a:avLst>
                </a:prstGeom>
                <a:noFill/>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18" name="Arc 17"/>
                <p:cNvSpPr/>
                <p:nvPr/>
              </p:nvSpPr>
              <p:spPr>
                <a:xfrm flipH="1" flipV="1">
                  <a:off x="3200399" y="104158"/>
                  <a:ext cx="6366933" cy="4293981"/>
                </a:xfrm>
                <a:prstGeom prst="arc">
                  <a:avLst>
                    <a:gd name="adj1" fmla="val 16223825"/>
                    <a:gd name="adj2" fmla="val 21294745"/>
                  </a:avLst>
                </a:prstGeom>
                <a:noFill/>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20" name="Arc 19"/>
                <p:cNvSpPr/>
                <p:nvPr/>
              </p:nvSpPr>
              <p:spPr>
                <a:xfrm rot="5400000" flipH="1">
                  <a:off x="4175782" y="3875997"/>
                  <a:ext cx="1500484" cy="2198183"/>
                </a:xfrm>
                <a:prstGeom prst="arc">
                  <a:avLst>
                    <a:gd name="adj1" fmla="val 19555050"/>
                    <a:gd name="adj2" fmla="val 2952183"/>
                  </a:avLst>
                </a:prstGeom>
                <a:noFill/>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grpSp>
          <p:sp>
            <p:nvSpPr>
              <p:cNvPr id="22" name="TextBox 21"/>
              <p:cNvSpPr txBox="1"/>
              <p:nvPr/>
            </p:nvSpPr>
            <p:spPr>
              <a:xfrm>
                <a:off x="7323693" y="4069064"/>
                <a:ext cx="788999" cy="830997"/>
              </a:xfrm>
              <a:prstGeom prst="rect">
                <a:avLst/>
              </a:prstGeom>
              <a:noFill/>
            </p:spPr>
            <p:txBody>
              <a:bodyPr wrap="none" rtlCol="0">
                <a:spAutoFit/>
              </a:bodyPr>
              <a:lstStyle/>
              <a:p>
                <a:r>
                  <a:rPr lang="en-US" sz="1600" b="1" i="1" dirty="0">
                    <a:solidFill>
                      <a:srgbClr val="00B050"/>
                    </a:solidFill>
                  </a:rPr>
                  <a:t>Facility</a:t>
                </a:r>
              </a:p>
              <a:p>
                <a:r>
                  <a:rPr lang="en-US" sz="1600" b="1" i="1" dirty="0">
                    <a:solidFill>
                      <a:srgbClr val="00B050"/>
                    </a:solidFill>
                  </a:rPr>
                  <a:t>Master</a:t>
                </a:r>
              </a:p>
              <a:p>
                <a:r>
                  <a:rPr lang="en-US" sz="1600" b="1" i="1" dirty="0">
                    <a:solidFill>
                      <a:srgbClr val="00B050"/>
                    </a:solidFill>
                  </a:rPr>
                  <a:t>Clock</a:t>
                </a:r>
              </a:p>
            </p:txBody>
          </p:sp>
        </p:grpSp>
      </p:grpSp>
      <p:grpSp>
        <p:nvGrpSpPr>
          <p:cNvPr id="39" name="Gruppo 38"/>
          <p:cNvGrpSpPr/>
          <p:nvPr/>
        </p:nvGrpSpPr>
        <p:grpSpPr>
          <a:xfrm rot="18793835">
            <a:off x="1504764" y="1787133"/>
            <a:ext cx="448736" cy="483791"/>
            <a:chOff x="888999" y="2175933"/>
            <a:chExt cx="482601" cy="474133"/>
          </a:xfrm>
        </p:grpSpPr>
        <p:sp>
          <p:nvSpPr>
            <p:cNvPr id="40" name="Rettangolo 39"/>
            <p:cNvSpPr/>
            <p:nvPr/>
          </p:nvSpPr>
          <p:spPr>
            <a:xfrm>
              <a:off x="888999" y="2362199"/>
              <a:ext cx="482601" cy="287867"/>
            </a:xfrm>
            <a:prstGeom prst="rect">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rgbClr val="002060"/>
                  </a:solidFill>
                </a:rPr>
                <a:t>Delay line</a:t>
              </a:r>
            </a:p>
          </p:txBody>
        </p:sp>
        <p:cxnSp>
          <p:nvCxnSpPr>
            <p:cNvPr id="41" name="Connettore 2 40"/>
            <p:cNvCxnSpPr/>
            <p:nvPr/>
          </p:nvCxnSpPr>
          <p:spPr>
            <a:xfrm>
              <a:off x="1130299" y="2175933"/>
              <a:ext cx="0" cy="184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42" name="Gruppo 41"/>
          <p:cNvGrpSpPr/>
          <p:nvPr/>
        </p:nvGrpSpPr>
        <p:grpSpPr>
          <a:xfrm rot="3375495">
            <a:off x="5013711" y="1838343"/>
            <a:ext cx="448736" cy="429963"/>
            <a:chOff x="888999" y="2228686"/>
            <a:chExt cx="482601" cy="421380"/>
          </a:xfrm>
        </p:grpSpPr>
        <p:sp>
          <p:nvSpPr>
            <p:cNvPr id="43" name="Rettangolo 42"/>
            <p:cNvSpPr/>
            <p:nvPr/>
          </p:nvSpPr>
          <p:spPr>
            <a:xfrm>
              <a:off x="888999" y="2362199"/>
              <a:ext cx="482601" cy="287867"/>
            </a:xfrm>
            <a:prstGeom prst="rect">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rgbClr val="002060"/>
                  </a:solidFill>
                </a:rPr>
                <a:t>Delay line</a:t>
              </a:r>
            </a:p>
          </p:txBody>
        </p:sp>
        <p:cxnSp>
          <p:nvCxnSpPr>
            <p:cNvPr id="44" name="Connettore 2 43"/>
            <p:cNvCxnSpPr/>
            <p:nvPr/>
          </p:nvCxnSpPr>
          <p:spPr>
            <a:xfrm rot="18224505" flipH="1">
              <a:off x="1070709" y="2244596"/>
              <a:ext cx="119183" cy="873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46" name="Gruppo 45"/>
          <p:cNvGrpSpPr/>
          <p:nvPr/>
        </p:nvGrpSpPr>
        <p:grpSpPr>
          <a:xfrm rot="2507833">
            <a:off x="6913458" y="1781812"/>
            <a:ext cx="448736" cy="429963"/>
            <a:chOff x="888999" y="2228686"/>
            <a:chExt cx="482601" cy="421380"/>
          </a:xfrm>
        </p:grpSpPr>
        <p:sp>
          <p:nvSpPr>
            <p:cNvPr id="47" name="Rettangolo 46"/>
            <p:cNvSpPr/>
            <p:nvPr/>
          </p:nvSpPr>
          <p:spPr>
            <a:xfrm>
              <a:off x="888999" y="2362199"/>
              <a:ext cx="482601" cy="287867"/>
            </a:xfrm>
            <a:prstGeom prst="rect">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rgbClr val="002060"/>
                  </a:solidFill>
                </a:rPr>
                <a:t>Delay line</a:t>
              </a:r>
            </a:p>
          </p:txBody>
        </p:sp>
        <p:cxnSp>
          <p:nvCxnSpPr>
            <p:cNvPr id="48" name="Connettore 2 47"/>
            <p:cNvCxnSpPr/>
            <p:nvPr/>
          </p:nvCxnSpPr>
          <p:spPr>
            <a:xfrm rot="18224505" flipH="1">
              <a:off x="1070708" y="2244596"/>
              <a:ext cx="119183" cy="873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54" name="Gruppo 53"/>
          <p:cNvGrpSpPr/>
          <p:nvPr/>
        </p:nvGrpSpPr>
        <p:grpSpPr>
          <a:xfrm rot="1084339">
            <a:off x="2234939" y="3822073"/>
            <a:ext cx="376769" cy="350047"/>
            <a:chOff x="888998" y="2228136"/>
            <a:chExt cx="405203" cy="343059"/>
          </a:xfrm>
        </p:grpSpPr>
        <p:sp>
          <p:nvSpPr>
            <p:cNvPr id="55" name="Rettangolo 54"/>
            <p:cNvSpPr/>
            <p:nvPr/>
          </p:nvSpPr>
          <p:spPr>
            <a:xfrm>
              <a:off x="888998" y="2413002"/>
              <a:ext cx="405203" cy="158193"/>
            </a:xfrm>
            <a:prstGeom prst="rect">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rgbClr val="002060"/>
                  </a:solidFill>
                </a:rPr>
                <a:t>D L</a:t>
              </a:r>
            </a:p>
          </p:txBody>
        </p:sp>
        <p:cxnSp>
          <p:nvCxnSpPr>
            <p:cNvPr id="56" name="Connettore 2 55"/>
            <p:cNvCxnSpPr/>
            <p:nvPr/>
          </p:nvCxnSpPr>
          <p:spPr>
            <a:xfrm>
              <a:off x="1084769" y="2228136"/>
              <a:ext cx="0" cy="1732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57" name="Gruppo 56"/>
          <p:cNvGrpSpPr/>
          <p:nvPr/>
        </p:nvGrpSpPr>
        <p:grpSpPr>
          <a:xfrm rot="913313">
            <a:off x="1503565" y="3948935"/>
            <a:ext cx="376769" cy="352275"/>
            <a:chOff x="888998" y="2413002"/>
            <a:chExt cx="405203" cy="345242"/>
          </a:xfrm>
        </p:grpSpPr>
        <p:sp>
          <p:nvSpPr>
            <p:cNvPr id="58" name="Rettangolo 57"/>
            <p:cNvSpPr/>
            <p:nvPr/>
          </p:nvSpPr>
          <p:spPr>
            <a:xfrm>
              <a:off x="888998" y="2413002"/>
              <a:ext cx="405203" cy="158193"/>
            </a:xfrm>
            <a:prstGeom prst="rect">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rgbClr val="002060"/>
                  </a:solidFill>
                </a:rPr>
                <a:t>D L</a:t>
              </a:r>
            </a:p>
          </p:txBody>
        </p:sp>
        <p:cxnSp>
          <p:nvCxnSpPr>
            <p:cNvPr id="59" name="Connettore 2 58"/>
            <p:cNvCxnSpPr/>
            <p:nvPr/>
          </p:nvCxnSpPr>
          <p:spPr>
            <a:xfrm rot="10800000">
              <a:off x="1084769" y="2584949"/>
              <a:ext cx="0" cy="1732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60" name="Gruppo 59"/>
          <p:cNvGrpSpPr/>
          <p:nvPr/>
        </p:nvGrpSpPr>
        <p:grpSpPr>
          <a:xfrm rot="2239103">
            <a:off x="3024950" y="3888357"/>
            <a:ext cx="376769" cy="350047"/>
            <a:chOff x="888998" y="2228136"/>
            <a:chExt cx="405203" cy="343059"/>
          </a:xfrm>
        </p:grpSpPr>
        <p:sp>
          <p:nvSpPr>
            <p:cNvPr id="61" name="Rettangolo 60"/>
            <p:cNvSpPr/>
            <p:nvPr/>
          </p:nvSpPr>
          <p:spPr>
            <a:xfrm>
              <a:off x="888998" y="2413002"/>
              <a:ext cx="405203" cy="158193"/>
            </a:xfrm>
            <a:prstGeom prst="rect">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rgbClr val="002060"/>
                  </a:solidFill>
                </a:rPr>
                <a:t>D L</a:t>
              </a:r>
            </a:p>
          </p:txBody>
        </p:sp>
        <p:cxnSp>
          <p:nvCxnSpPr>
            <p:cNvPr id="62" name="Connettore 2 61"/>
            <p:cNvCxnSpPr/>
            <p:nvPr/>
          </p:nvCxnSpPr>
          <p:spPr>
            <a:xfrm>
              <a:off x="1084769" y="2228136"/>
              <a:ext cx="0" cy="1732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63" name="Gruppo 62"/>
          <p:cNvGrpSpPr/>
          <p:nvPr/>
        </p:nvGrpSpPr>
        <p:grpSpPr>
          <a:xfrm rot="3685918">
            <a:off x="3019328" y="2243418"/>
            <a:ext cx="448736" cy="429963"/>
            <a:chOff x="888999" y="2228686"/>
            <a:chExt cx="482601" cy="421380"/>
          </a:xfrm>
        </p:grpSpPr>
        <p:sp>
          <p:nvSpPr>
            <p:cNvPr id="64" name="Rettangolo 63"/>
            <p:cNvSpPr/>
            <p:nvPr/>
          </p:nvSpPr>
          <p:spPr>
            <a:xfrm>
              <a:off x="888999" y="2362199"/>
              <a:ext cx="482601" cy="287867"/>
            </a:xfrm>
            <a:prstGeom prst="rect">
              <a:avLst/>
            </a:prstGeom>
            <a:solidFill>
              <a:schemeClr val="tx1"/>
            </a:solidFill>
            <a:ln w="127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rgbClr val="00B050"/>
                  </a:solidFill>
                </a:rPr>
                <a:t>Delay line</a:t>
              </a:r>
            </a:p>
          </p:txBody>
        </p:sp>
        <p:cxnSp>
          <p:nvCxnSpPr>
            <p:cNvPr id="65" name="Connettore 2 64"/>
            <p:cNvCxnSpPr/>
            <p:nvPr/>
          </p:nvCxnSpPr>
          <p:spPr>
            <a:xfrm rot="18224505" flipH="1">
              <a:off x="1070709" y="2244596"/>
              <a:ext cx="119183" cy="87363"/>
            </a:xfrm>
            <a:prstGeom prst="straightConnector1">
              <a:avLst/>
            </a:prstGeom>
            <a:ln>
              <a:solidFill>
                <a:srgbClr val="008000"/>
              </a:solidFill>
              <a:tailEnd type="arrow"/>
            </a:ln>
          </p:spPr>
          <p:style>
            <a:lnRef idx="1">
              <a:schemeClr val="accent1"/>
            </a:lnRef>
            <a:fillRef idx="0">
              <a:schemeClr val="accent1"/>
            </a:fillRef>
            <a:effectRef idx="0">
              <a:schemeClr val="accent1"/>
            </a:effectRef>
            <a:fontRef idx="minor">
              <a:schemeClr val="tx1"/>
            </a:fontRef>
          </p:style>
        </p:cxnSp>
      </p:grpSp>
      <p:grpSp>
        <p:nvGrpSpPr>
          <p:cNvPr id="66" name="Gruppo 65"/>
          <p:cNvGrpSpPr/>
          <p:nvPr/>
        </p:nvGrpSpPr>
        <p:grpSpPr>
          <a:xfrm rot="3991366">
            <a:off x="4261157" y="2187100"/>
            <a:ext cx="448736" cy="431952"/>
            <a:chOff x="629725" y="2212997"/>
            <a:chExt cx="482601" cy="423329"/>
          </a:xfrm>
        </p:grpSpPr>
        <p:sp>
          <p:nvSpPr>
            <p:cNvPr id="67" name="Rettangolo 66"/>
            <p:cNvSpPr/>
            <p:nvPr/>
          </p:nvSpPr>
          <p:spPr>
            <a:xfrm>
              <a:off x="629725" y="2348459"/>
              <a:ext cx="482601" cy="287867"/>
            </a:xfrm>
            <a:prstGeom prst="rect">
              <a:avLst/>
            </a:prstGeom>
            <a:solidFill>
              <a:schemeClr val="tx1"/>
            </a:solidFill>
            <a:ln w="127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rgbClr val="00B050"/>
                  </a:solidFill>
                </a:rPr>
                <a:t>Delay line</a:t>
              </a:r>
            </a:p>
          </p:txBody>
        </p:sp>
        <p:cxnSp>
          <p:nvCxnSpPr>
            <p:cNvPr id="68" name="Connettore 2 67"/>
            <p:cNvCxnSpPr/>
            <p:nvPr/>
          </p:nvCxnSpPr>
          <p:spPr>
            <a:xfrm rot="18224505" flipH="1">
              <a:off x="830370" y="2228908"/>
              <a:ext cx="119183" cy="87362"/>
            </a:xfrm>
            <a:prstGeom prst="straightConnector1">
              <a:avLst/>
            </a:prstGeom>
            <a:ln>
              <a:solidFill>
                <a:srgbClr val="008000"/>
              </a:solidFill>
              <a:tailEnd type="arrow"/>
            </a:ln>
          </p:spPr>
          <p:style>
            <a:lnRef idx="1">
              <a:schemeClr val="accent1"/>
            </a:lnRef>
            <a:fillRef idx="0">
              <a:schemeClr val="accent1"/>
            </a:fillRef>
            <a:effectRef idx="0">
              <a:schemeClr val="accent1"/>
            </a:effectRef>
            <a:fontRef idx="minor">
              <a:schemeClr val="tx1"/>
            </a:fontRef>
          </p:style>
        </p:cxnSp>
      </p:grpSp>
      <p:grpSp>
        <p:nvGrpSpPr>
          <p:cNvPr id="69" name="Gruppo 68"/>
          <p:cNvGrpSpPr/>
          <p:nvPr/>
        </p:nvGrpSpPr>
        <p:grpSpPr>
          <a:xfrm rot="4906127">
            <a:off x="5735263" y="3509913"/>
            <a:ext cx="448735" cy="398189"/>
            <a:chOff x="1945816" y="2262185"/>
            <a:chExt cx="482601" cy="390241"/>
          </a:xfrm>
        </p:grpSpPr>
        <p:sp>
          <p:nvSpPr>
            <p:cNvPr id="70" name="Rettangolo 69"/>
            <p:cNvSpPr/>
            <p:nvPr/>
          </p:nvSpPr>
          <p:spPr>
            <a:xfrm rot="20048201">
              <a:off x="1945816" y="2364559"/>
              <a:ext cx="482601" cy="287867"/>
            </a:xfrm>
            <a:prstGeom prst="rect">
              <a:avLst/>
            </a:prstGeom>
            <a:solidFill>
              <a:schemeClr val="tx1"/>
            </a:solidFill>
            <a:ln w="127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rgbClr val="00B050"/>
                  </a:solidFill>
                </a:rPr>
                <a:t>Delay line</a:t>
              </a:r>
            </a:p>
          </p:txBody>
        </p:sp>
        <p:cxnSp>
          <p:nvCxnSpPr>
            <p:cNvPr id="71" name="Connettore 2 70"/>
            <p:cNvCxnSpPr/>
            <p:nvPr/>
          </p:nvCxnSpPr>
          <p:spPr>
            <a:xfrm rot="16775981" flipH="1">
              <a:off x="2009303" y="2276386"/>
              <a:ext cx="108123" cy="79721"/>
            </a:xfrm>
            <a:prstGeom prst="straightConnector1">
              <a:avLst/>
            </a:prstGeom>
            <a:ln>
              <a:solidFill>
                <a:srgbClr val="008000"/>
              </a:solidFill>
              <a:tailEnd type="arrow"/>
            </a:ln>
          </p:spPr>
          <p:style>
            <a:lnRef idx="1">
              <a:schemeClr val="accent1"/>
            </a:lnRef>
            <a:fillRef idx="0">
              <a:schemeClr val="accent1"/>
            </a:fillRef>
            <a:effectRef idx="0">
              <a:schemeClr val="accent1"/>
            </a:effectRef>
            <a:fontRef idx="minor">
              <a:schemeClr val="tx1"/>
            </a:fontRef>
          </p:style>
        </p:cxnSp>
      </p:grpSp>
      <p:sp>
        <p:nvSpPr>
          <p:cNvPr id="45" name="Title 1"/>
          <p:cNvSpPr txBox="1">
            <a:spLocks/>
          </p:cNvSpPr>
          <p:nvPr/>
        </p:nvSpPr>
        <p:spPr>
          <a:xfrm>
            <a:off x="2302899" y="76203"/>
            <a:ext cx="4733893" cy="67299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600" b="1" kern="1200">
                <a:solidFill>
                  <a:schemeClr val="tx1">
                    <a:lumMod val="85000"/>
                  </a:schemeClr>
                </a:solidFill>
                <a:latin typeface="+mj-lt"/>
                <a:ea typeface="+mj-ea"/>
                <a:cs typeface="+mj-cs"/>
              </a:defRPr>
            </a:lvl1pPr>
          </a:lstStyle>
          <a:p>
            <a:r>
              <a:rPr lang="en-US" sz="1600" i="1" dirty="0" smtClean="0">
                <a:solidFill>
                  <a:prstClr val="white">
                    <a:lumMod val="85000"/>
                  </a:prstClr>
                </a:solidFill>
              </a:rPr>
              <a:t>GLOSSARY:</a:t>
            </a:r>
            <a:r>
              <a:rPr lang="en-US" sz="2800" dirty="0" smtClean="0">
                <a:solidFill>
                  <a:prstClr val="white">
                    <a:lumMod val="85000"/>
                  </a:prstClr>
                </a:solidFill>
              </a:rPr>
              <a:t/>
            </a:r>
            <a:br>
              <a:rPr lang="en-US" sz="2800" dirty="0" smtClean="0">
                <a:solidFill>
                  <a:prstClr val="white">
                    <a:lumMod val="85000"/>
                  </a:prstClr>
                </a:solidFill>
              </a:rPr>
            </a:br>
            <a:r>
              <a:rPr lang="en-US" sz="2800" dirty="0" smtClean="0">
                <a:solidFill>
                  <a:prstClr val="white">
                    <a:lumMod val="85000"/>
                  </a:prstClr>
                </a:solidFill>
              </a:rPr>
              <a:t>MASTER OSCILLATOR</a:t>
            </a:r>
            <a:endParaRPr lang="en-US" sz="2800" dirty="0">
              <a:solidFill>
                <a:prstClr val="white">
                  <a:lumMod val="85000"/>
                </a:prstClr>
              </a:solidFill>
            </a:endParaRPr>
          </a:p>
        </p:txBody>
      </p:sp>
    </p:spTree>
    <p:extLst>
      <p:ext uri="{BB962C8B-B14F-4D97-AF65-F5344CB8AC3E}">
        <p14:creationId xmlns:p14="http://schemas.microsoft.com/office/powerpoint/2010/main" val="794176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subTnLst>
                                    <p:set>
                                      <p:cBhvr override="childStyle">
                                        <p:cTn dur="1" fill="hold" display="0" masterRel="nextClick" afterEffect="1"/>
                                        <p:tgtEl>
                                          <p:spTgt spid="39"/>
                                        </p:tgtEl>
                                        <p:attrNameLst>
                                          <p:attrName>style.visibility</p:attrName>
                                        </p:attrNameLst>
                                      </p:cBhvr>
                                      <p:to>
                                        <p:strVal val="hidden"/>
                                      </p:to>
                                    </p:set>
                                  </p:subTnLst>
                                </p:cTn>
                              </p:par>
                              <p:par>
                                <p:cTn id="9" presetID="1" presetClass="entr" presetSubtype="0"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childTnLst>
                                  <p:subTnLst>
                                    <p:set>
                                      <p:cBhvr override="childStyle">
                                        <p:cTn dur="1" fill="hold" display="0" masterRel="nextClick" afterEffect="1"/>
                                        <p:tgtEl>
                                          <p:spTgt spid="42"/>
                                        </p:tgtEl>
                                        <p:attrNameLst>
                                          <p:attrName>style.visibility</p:attrName>
                                        </p:attrNameLst>
                                      </p:cBhvr>
                                      <p:to>
                                        <p:strVal val="hidden"/>
                                      </p:to>
                                    </p:set>
                                  </p:subTnLst>
                                </p:cTn>
                              </p:par>
                              <p:par>
                                <p:cTn id="11" presetID="1" presetClass="entr" presetSubtype="0" fill="hold"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subTnLst>
                                    <p:set>
                                      <p:cBhvr override="childStyle">
                                        <p:cTn dur="1" fill="hold" display="0" masterRel="nextClick" afterEffect="1"/>
                                        <p:tgtEl>
                                          <p:spTgt spid="46"/>
                                        </p:tgtEl>
                                        <p:attrNameLst>
                                          <p:attrName>style.visibility</p:attrName>
                                        </p:attrNameLst>
                                      </p:cBhvr>
                                      <p:to>
                                        <p:strVal val="hidden"/>
                                      </p:to>
                                    </p:set>
                                  </p:subTnLst>
                                </p:cTn>
                              </p:par>
                              <p:par>
                                <p:cTn id="13" presetID="1" presetClass="entr" presetSubtype="0"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childTnLst>
                                  <p:subTnLst>
                                    <p:set>
                                      <p:cBhvr override="childStyle">
                                        <p:cTn dur="1" fill="hold" display="0" masterRel="nextClick" afterEffect="1"/>
                                        <p:tgtEl>
                                          <p:spTgt spid="60"/>
                                        </p:tgtEl>
                                        <p:attrNameLst>
                                          <p:attrName>style.visibility</p:attrName>
                                        </p:attrNameLst>
                                      </p:cBhvr>
                                      <p:to>
                                        <p:strVal val="hidden"/>
                                      </p:to>
                                    </p:set>
                                  </p:subTnLst>
                                </p:cTn>
                              </p:par>
                              <p:par>
                                <p:cTn id="15" presetID="1"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subTnLst>
                                    <p:set>
                                      <p:cBhvr override="childStyle">
                                        <p:cTn dur="1" fill="hold" display="0" masterRel="nextClick" afterEffect="1"/>
                                        <p:tgtEl>
                                          <p:spTgt spid="54"/>
                                        </p:tgtEl>
                                        <p:attrNameLst>
                                          <p:attrName>style.visibility</p:attrName>
                                        </p:attrNameLst>
                                      </p:cBhvr>
                                      <p:to>
                                        <p:strVal val="hidden"/>
                                      </p:to>
                                    </p:set>
                                  </p:subTnLst>
                                </p:cTn>
                              </p:par>
                              <p:par>
                                <p:cTn id="17" presetID="1" presetClass="entr" presetSubtype="0"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subTnLst>
                                    <p:set>
                                      <p:cBhvr override="childStyle">
                                        <p:cTn dur="1" fill="hold" display="0" masterRel="nextClick" afterEffect="1"/>
                                        <p:tgtEl>
                                          <p:spTgt spid="57"/>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14</a:t>
            </a:fld>
            <a:endParaRPr lang="en-US" dirty="0">
              <a:solidFill>
                <a:srgbClr val="4F81BD">
                  <a:lumMod val="75000"/>
                </a:srgbClr>
              </a:solidFill>
            </a:endParaRPr>
          </a:p>
        </p:txBody>
      </p:sp>
      <p:sp>
        <p:nvSpPr>
          <p:cNvPr id="5" name="TextBox 4"/>
          <p:cNvSpPr txBox="1"/>
          <p:nvPr/>
        </p:nvSpPr>
        <p:spPr>
          <a:xfrm>
            <a:off x="287867" y="1116526"/>
            <a:ext cx="8602128" cy="2215991"/>
          </a:xfrm>
          <a:prstGeom prst="rect">
            <a:avLst/>
          </a:prstGeom>
          <a:noFill/>
        </p:spPr>
        <p:txBody>
          <a:bodyPr wrap="square" rtlCol="0">
            <a:spAutoFit/>
          </a:bodyPr>
          <a:lstStyle/>
          <a:p>
            <a:pPr algn="just">
              <a:spcAft>
                <a:spcPts val="600"/>
              </a:spcAft>
            </a:pPr>
            <a:r>
              <a:rPr lang="en-US" sz="1600" dirty="0">
                <a:solidFill>
                  <a:prstClr val="black"/>
                </a:solidFill>
              </a:rPr>
              <a:t>The </a:t>
            </a:r>
            <a:r>
              <a:rPr lang="en-US" sz="1600" b="1" i="1" dirty="0">
                <a:solidFill>
                  <a:prstClr val="black"/>
                </a:solidFill>
              </a:rPr>
              <a:t>Master Oscillator </a:t>
            </a:r>
            <a:r>
              <a:rPr lang="en-US" sz="1600" dirty="0">
                <a:solidFill>
                  <a:prstClr val="black"/>
                </a:solidFill>
              </a:rPr>
              <a:t>of a facility based on particle accelerators is typically a </a:t>
            </a:r>
            <a:r>
              <a:rPr lang="en-US" sz="1600" b="1" i="1" dirty="0">
                <a:solidFill>
                  <a:prstClr val="black"/>
                </a:solidFill>
              </a:rPr>
              <a:t>good</a:t>
            </a:r>
            <a:r>
              <a:rPr lang="en-US" sz="1600" dirty="0">
                <a:solidFill>
                  <a:prstClr val="black"/>
                </a:solidFill>
              </a:rPr>
              <a:t>(*), </a:t>
            </a:r>
            <a:r>
              <a:rPr lang="en-US" sz="1600" b="1" i="1" dirty="0">
                <a:solidFill>
                  <a:prstClr val="black"/>
                </a:solidFill>
              </a:rPr>
              <a:t>low phase noise</a:t>
            </a:r>
            <a:r>
              <a:rPr lang="en-US" sz="1600" dirty="0">
                <a:solidFill>
                  <a:prstClr val="black"/>
                </a:solidFill>
              </a:rPr>
              <a:t> μ-wave generator acting as timing reference for the machine sub-systems. It is often indicated as the </a:t>
            </a:r>
            <a:r>
              <a:rPr lang="en-US" sz="1600" b="1" i="1" dirty="0">
                <a:solidFill>
                  <a:prstClr val="black"/>
                </a:solidFill>
              </a:rPr>
              <a:t>RMO</a:t>
            </a:r>
            <a:r>
              <a:rPr lang="en-US" sz="1600" dirty="0">
                <a:solidFill>
                  <a:prstClr val="black"/>
                </a:solidFill>
              </a:rPr>
              <a:t> (</a:t>
            </a:r>
            <a:r>
              <a:rPr lang="en-US" sz="1600" b="1" i="1" dirty="0">
                <a:solidFill>
                  <a:prstClr val="black"/>
                </a:solidFill>
              </a:rPr>
              <a:t>RF Master Oscillator</a:t>
            </a:r>
            <a:r>
              <a:rPr lang="en-US" sz="1600" dirty="0">
                <a:solidFill>
                  <a:prstClr val="black"/>
                </a:solidFill>
              </a:rPr>
              <a:t>).</a:t>
            </a:r>
          </a:p>
          <a:p>
            <a:pPr algn="just">
              <a:spcAft>
                <a:spcPts val="600"/>
              </a:spcAft>
            </a:pPr>
            <a:r>
              <a:rPr lang="en-US" sz="1600" dirty="0">
                <a:solidFill>
                  <a:prstClr val="black"/>
                </a:solidFill>
              </a:rPr>
              <a:t>The timing reference signal can be distributed straightforwardly as a pure sine-wave voltage through coaxial cables, or firstly </a:t>
            </a:r>
            <a:r>
              <a:rPr lang="en-US" sz="1600" b="1" i="1" dirty="0">
                <a:solidFill>
                  <a:prstClr val="black"/>
                </a:solidFill>
              </a:rPr>
              <a:t>encoded in the repetition rate of a pulsed </a:t>
            </a:r>
            <a:r>
              <a:rPr lang="en-US" sz="1600" b="1" i="1" dirty="0" smtClean="0">
                <a:solidFill>
                  <a:prstClr val="black"/>
                </a:solidFill>
              </a:rPr>
              <a:t>(mode-locked) laser </a:t>
            </a:r>
            <a:r>
              <a:rPr lang="en-US" sz="1600" dirty="0">
                <a:solidFill>
                  <a:prstClr val="black"/>
                </a:solidFill>
              </a:rPr>
              <a:t>(or sometimes in the amplitude modulation of a CW laser), and then distributed through optical-fiber links. </a:t>
            </a:r>
          </a:p>
          <a:p>
            <a:pPr algn="just">
              <a:spcAft>
                <a:spcPts val="600"/>
              </a:spcAft>
            </a:pPr>
            <a:r>
              <a:rPr lang="en-US" sz="1600" b="1" i="1" dirty="0">
                <a:solidFill>
                  <a:prstClr val="black"/>
                </a:solidFill>
              </a:rPr>
              <a:t>Optical fibers </a:t>
            </a:r>
            <a:r>
              <a:rPr lang="en-US" sz="1600" dirty="0">
                <a:solidFill>
                  <a:prstClr val="black"/>
                </a:solidFill>
              </a:rPr>
              <a:t>provide </a:t>
            </a:r>
            <a:r>
              <a:rPr lang="en-US" sz="1600" b="1" i="1" dirty="0">
                <a:solidFill>
                  <a:prstClr val="black"/>
                </a:solidFill>
              </a:rPr>
              <a:t>less signal attenuation </a:t>
            </a:r>
            <a:r>
              <a:rPr lang="en-US" sz="1600" dirty="0">
                <a:solidFill>
                  <a:prstClr val="black"/>
                </a:solidFill>
              </a:rPr>
              <a:t>and </a:t>
            </a:r>
            <a:r>
              <a:rPr lang="en-US" sz="1600" b="1" i="1" dirty="0">
                <a:solidFill>
                  <a:prstClr val="black"/>
                </a:solidFill>
              </a:rPr>
              <a:t>larger bandwidths</a:t>
            </a:r>
            <a:r>
              <a:rPr lang="en-US" sz="1600" dirty="0">
                <a:solidFill>
                  <a:prstClr val="black"/>
                </a:solidFill>
              </a:rPr>
              <a:t>, so optical technology is definitely preferred for synchronization reference distribution, at least for large facilities.</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321" t="5646" r="1430" b="7051"/>
          <a:stretch/>
        </p:blipFill>
        <p:spPr>
          <a:xfrm>
            <a:off x="711199" y="3344333"/>
            <a:ext cx="7839063" cy="1684867"/>
          </a:xfrm>
          <a:prstGeom prst="rect">
            <a:avLst/>
          </a:prstGeom>
        </p:spPr>
      </p:pic>
      <p:grpSp>
        <p:nvGrpSpPr>
          <p:cNvPr id="21" name="Group 20"/>
          <p:cNvGrpSpPr/>
          <p:nvPr/>
        </p:nvGrpSpPr>
        <p:grpSpPr>
          <a:xfrm>
            <a:off x="119588" y="4682061"/>
            <a:ext cx="8262412" cy="1583277"/>
            <a:chOff x="119588" y="4614325"/>
            <a:chExt cx="8262412" cy="1583277"/>
          </a:xfrm>
        </p:grpSpPr>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1250" b="16092"/>
            <a:stretch/>
          </p:blipFill>
          <p:spPr bwMode="auto">
            <a:xfrm>
              <a:off x="2176993" y="5164712"/>
              <a:ext cx="1836213" cy="8025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9945" t="9046" r="19091" b="13732"/>
            <a:stretch/>
          </p:blipFill>
          <p:spPr bwMode="auto">
            <a:xfrm>
              <a:off x="4464213" y="5003799"/>
              <a:ext cx="1412694" cy="11938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http://www.raytheon.com/news/technology_today/2014_i1/images/poseidenfig1.jpg"/>
            <p:cNvPicPr>
              <a:picLocks noChangeAspect="1" noChangeArrowheads="1"/>
            </p:cNvPicPr>
            <p:nvPr/>
          </p:nvPicPr>
          <p:blipFill rotWithShape="1">
            <a:blip r:embed="rId5">
              <a:extLst>
                <a:ext uri="{28A0092B-C50C-407E-A947-70E740481C1C}">
                  <a14:useLocalDpi xmlns:a14="http://schemas.microsoft.com/office/drawing/2010/main" val="0"/>
                </a:ext>
              </a:extLst>
            </a:blip>
            <a:srcRect l="7500" t="31141" r="50000" b="27991"/>
            <a:stretch/>
          </p:blipFill>
          <p:spPr bwMode="auto">
            <a:xfrm>
              <a:off x="119588" y="5164712"/>
              <a:ext cx="1896532" cy="793322"/>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6104467" y="5161254"/>
              <a:ext cx="2277533" cy="945693"/>
              <a:chOff x="1219199" y="3390874"/>
              <a:chExt cx="7564967" cy="3141180"/>
            </a:xfrm>
          </p:grpSpPr>
          <p:pic>
            <p:nvPicPr>
              <p:cNvPr id="1027"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349" t="12863" b="4138"/>
              <a:stretch/>
            </p:blipFill>
            <p:spPr bwMode="auto">
              <a:xfrm>
                <a:off x="1219199" y="3390874"/>
                <a:ext cx="7564967" cy="3141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8339667" y="5816600"/>
                <a:ext cx="444499" cy="49953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cxnSp>
          <p:nvCxnSpPr>
            <p:cNvPr id="11" name="Straight Arrow Connector 10"/>
            <p:cNvCxnSpPr/>
            <p:nvPr/>
          </p:nvCxnSpPr>
          <p:spPr>
            <a:xfrm flipH="1">
              <a:off x="1059387" y="4622798"/>
              <a:ext cx="498479" cy="49847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982284" y="4614325"/>
              <a:ext cx="498479" cy="49847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5378429" y="4691625"/>
              <a:ext cx="249238" cy="506952"/>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765800" y="4691625"/>
              <a:ext cx="609600" cy="625442"/>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379578" y="6326948"/>
            <a:ext cx="8507942" cy="307777"/>
          </a:xfrm>
          <a:prstGeom prst="rect">
            <a:avLst/>
          </a:prstGeom>
          <a:noFill/>
        </p:spPr>
        <p:txBody>
          <a:bodyPr wrap="square" rtlCol="0">
            <a:spAutoFit/>
          </a:bodyPr>
          <a:lstStyle/>
          <a:p>
            <a:pPr algn="just">
              <a:spcAft>
                <a:spcPts val="600"/>
              </a:spcAft>
            </a:pPr>
            <a:r>
              <a:rPr lang="en-US" sz="1400" dirty="0">
                <a:solidFill>
                  <a:prstClr val="black"/>
                </a:solidFill>
              </a:rPr>
              <a:t>(*) the role of the phase purity of the reference will be discussed later</a:t>
            </a:r>
          </a:p>
        </p:txBody>
      </p:sp>
      <p:cxnSp>
        <p:nvCxnSpPr>
          <p:cNvPr id="12" name="Straight Connector 11"/>
          <p:cNvCxnSpPr/>
          <p:nvPr/>
        </p:nvCxnSpPr>
        <p:spPr>
          <a:xfrm>
            <a:off x="6744822" y="4124012"/>
            <a:ext cx="161925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Title 1"/>
          <p:cNvSpPr txBox="1">
            <a:spLocks/>
          </p:cNvSpPr>
          <p:nvPr/>
        </p:nvSpPr>
        <p:spPr>
          <a:xfrm>
            <a:off x="2302899" y="76203"/>
            <a:ext cx="4733893" cy="67299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600" b="1" kern="1200">
                <a:solidFill>
                  <a:schemeClr val="tx1">
                    <a:lumMod val="85000"/>
                  </a:schemeClr>
                </a:solidFill>
                <a:latin typeface="+mj-lt"/>
                <a:ea typeface="+mj-ea"/>
                <a:cs typeface="+mj-cs"/>
              </a:defRPr>
            </a:lvl1pPr>
          </a:lstStyle>
          <a:p>
            <a:r>
              <a:rPr lang="en-US" sz="1600" i="1" dirty="0" smtClean="0">
                <a:solidFill>
                  <a:prstClr val="white">
                    <a:lumMod val="85000"/>
                  </a:prstClr>
                </a:solidFill>
              </a:rPr>
              <a:t>GLOSSARY:</a:t>
            </a:r>
            <a:r>
              <a:rPr lang="en-US" sz="2800" dirty="0" smtClean="0">
                <a:solidFill>
                  <a:prstClr val="white">
                    <a:lumMod val="85000"/>
                  </a:prstClr>
                </a:solidFill>
              </a:rPr>
              <a:t/>
            </a:r>
            <a:br>
              <a:rPr lang="en-US" sz="2800" dirty="0" smtClean="0">
                <a:solidFill>
                  <a:prstClr val="white">
                    <a:lumMod val="85000"/>
                  </a:prstClr>
                </a:solidFill>
              </a:rPr>
            </a:br>
            <a:r>
              <a:rPr lang="en-US" sz="2800" dirty="0" smtClean="0">
                <a:solidFill>
                  <a:prstClr val="white">
                    <a:lumMod val="85000"/>
                  </a:prstClr>
                </a:solidFill>
              </a:rPr>
              <a:t>MASTER OSCILLATOR</a:t>
            </a:r>
            <a:endParaRPr lang="en-US" sz="2800" dirty="0">
              <a:solidFill>
                <a:prstClr val="white">
                  <a:lumMod val="85000"/>
                </a:prstClr>
              </a:solidFill>
            </a:endParaRPr>
          </a:p>
        </p:txBody>
      </p:sp>
    </p:spTree>
    <p:extLst>
      <p:ext uri="{BB962C8B-B14F-4D97-AF65-F5344CB8AC3E}">
        <p14:creationId xmlns:p14="http://schemas.microsoft.com/office/powerpoint/2010/main" val="22557452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15</a:t>
            </a:fld>
            <a:endParaRPr lang="en-US" dirty="0">
              <a:solidFill>
                <a:srgbClr val="4F81BD">
                  <a:lumMod val="75000"/>
                </a:srgbClr>
              </a:solidFill>
            </a:endParaRPr>
          </a:p>
        </p:txBody>
      </p:sp>
      <mc:AlternateContent xmlns:mc="http://schemas.openxmlformats.org/markup-compatibility/2006" xmlns:a14="http://schemas.microsoft.com/office/drawing/2010/main">
        <mc:Choice Requires="a14">
          <p:sp>
            <p:nvSpPr>
              <p:cNvPr id="22" name="TextBox 21"/>
              <p:cNvSpPr txBox="1"/>
              <p:nvPr/>
            </p:nvSpPr>
            <p:spPr>
              <a:xfrm>
                <a:off x="90499" y="1203819"/>
                <a:ext cx="4167176" cy="3123932"/>
              </a:xfrm>
              <a:prstGeom prst="rect">
                <a:avLst/>
              </a:prstGeom>
              <a:noFill/>
            </p:spPr>
            <p:txBody>
              <a:bodyPr wrap="square" rtlCol="0">
                <a:spAutoFit/>
              </a:bodyPr>
              <a:lstStyle/>
              <a:p>
                <a:pPr algn="just">
                  <a:spcAft>
                    <a:spcPts val="600"/>
                  </a:spcAft>
                </a:pPr>
                <a:r>
                  <a:rPr lang="en-US" sz="1600" b="1" dirty="0">
                    <a:solidFill>
                      <a:prstClr val="black"/>
                    </a:solidFill>
                  </a:rPr>
                  <a:t>Optical: mode-locked lasers</a:t>
                </a:r>
              </a:p>
              <a:p>
                <a:pPr algn="just">
                  <a:spcAft>
                    <a:spcPts val="600"/>
                  </a:spcAft>
                </a:pPr>
                <a:r>
                  <a:rPr lang="en-US" sz="1600" dirty="0">
                    <a:solidFill>
                      <a:prstClr val="black"/>
                    </a:solidFill>
                  </a:rPr>
                  <a:t>A </a:t>
                </a:r>
                <a:r>
                  <a:rPr lang="en-US" sz="1600" b="1" i="1" dirty="0">
                    <a:solidFill>
                      <a:prstClr val="black"/>
                    </a:solidFill>
                  </a:rPr>
                  <a:t>mode-locked laser </a:t>
                </a:r>
                <a:r>
                  <a:rPr lang="en-US" sz="1600" dirty="0">
                    <a:solidFill>
                      <a:prstClr val="black"/>
                    </a:solidFill>
                  </a:rPr>
                  <a:t>consists in an </a:t>
                </a:r>
                <a:r>
                  <a:rPr lang="en-US" sz="1600" b="1" i="1" dirty="0">
                    <a:solidFill>
                      <a:prstClr val="black"/>
                    </a:solidFill>
                  </a:rPr>
                  <a:t>optical cavity</a:t>
                </a:r>
                <a:r>
                  <a:rPr lang="en-US" sz="1600" dirty="0">
                    <a:solidFill>
                      <a:prstClr val="black"/>
                    </a:solidFill>
                  </a:rPr>
                  <a:t> hosting an active (amplifying) medium capable of sustaining </a:t>
                </a:r>
                <a:r>
                  <a:rPr lang="en-US" sz="1600" b="1" i="1" dirty="0">
                    <a:solidFill>
                      <a:prstClr val="black"/>
                    </a:solidFill>
                  </a:rPr>
                  <a:t>a large number of longitudinal modes</a:t>
                </a:r>
                <a:r>
                  <a:rPr lang="en-US" sz="1600" dirty="0">
                    <a:solidFill>
                      <a:prstClr val="black"/>
                    </a:solidFill>
                  </a:rPr>
                  <a:t> with frequencies </a:t>
                </a:r>
                <a14:m>
                  <m:oMath xmlns:m="http://schemas.openxmlformats.org/officeDocument/2006/math">
                    <m:sSub>
                      <m:sSubPr>
                        <m:ctrlPr>
                          <a:rPr lang="en-US" sz="1600" i="1">
                            <a:solidFill>
                              <a:prstClr val="black"/>
                            </a:solidFill>
                            <a:latin typeface="Cambria Math"/>
                          </a:rPr>
                        </m:ctrlPr>
                      </m:sSubPr>
                      <m:e>
                        <m:r>
                          <m:rPr>
                            <m:nor/>
                          </m:rPr>
                          <a:rPr lang="en-US" sz="1600">
                            <a:solidFill>
                              <a:prstClr val="black"/>
                            </a:solidFill>
                            <a:latin typeface="Symbol" panose="05050102010706020507" pitchFamily="18" charset="2"/>
                          </a:rPr>
                          <m:t>n</m:t>
                        </m:r>
                      </m:e>
                      <m:sub>
                        <m:r>
                          <a:rPr lang="en-US" sz="1600" i="1">
                            <a:solidFill>
                              <a:prstClr val="black"/>
                            </a:solidFill>
                            <a:latin typeface="Cambria Math"/>
                          </a:rPr>
                          <m:t>𝑘</m:t>
                        </m:r>
                      </m:sub>
                    </m:sSub>
                    <m:r>
                      <a:rPr lang="en-US" sz="1600" i="1">
                        <a:solidFill>
                          <a:prstClr val="black"/>
                        </a:solidFill>
                        <a:latin typeface="Cambria Math"/>
                      </a:rPr>
                      <m:t>=</m:t>
                    </m:r>
                    <m:r>
                      <a:rPr lang="en-US" sz="1600" i="1">
                        <a:solidFill>
                          <a:prstClr val="black"/>
                        </a:solidFill>
                        <a:latin typeface="Cambria Math"/>
                      </a:rPr>
                      <m:t>𝑘</m:t>
                    </m:r>
                    <m:sSub>
                      <m:sSubPr>
                        <m:ctrlPr>
                          <a:rPr lang="en-US" sz="1600" i="1">
                            <a:solidFill>
                              <a:prstClr val="black"/>
                            </a:solidFill>
                            <a:latin typeface="Cambria Math"/>
                          </a:rPr>
                        </m:ctrlPr>
                      </m:sSubPr>
                      <m:e>
                        <m:r>
                          <m:rPr>
                            <m:nor/>
                          </m:rPr>
                          <a:rPr lang="en-US" sz="1600">
                            <a:solidFill>
                              <a:prstClr val="black"/>
                            </a:solidFill>
                            <a:latin typeface="Symbol" panose="05050102010706020507" pitchFamily="18" charset="2"/>
                          </a:rPr>
                          <m:t>n</m:t>
                        </m:r>
                      </m:e>
                      <m:sub>
                        <m:r>
                          <a:rPr lang="en-US" sz="1600" i="1">
                            <a:solidFill>
                              <a:prstClr val="black"/>
                            </a:solidFill>
                            <a:latin typeface="Cambria Math"/>
                          </a:rPr>
                          <m:t>0</m:t>
                        </m:r>
                      </m:sub>
                    </m:sSub>
                    <m:r>
                      <a:rPr lang="en-US" sz="1600" i="1">
                        <a:solidFill>
                          <a:prstClr val="black"/>
                        </a:solidFill>
                        <a:latin typeface="Cambria Math"/>
                      </a:rPr>
                      <m:t>=</m:t>
                    </m:r>
                  </m:oMath>
                </a14:m>
                <a:r>
                  <a:rPr lang="en-US" sz="1600" dirty="0">
                    <a:solidFill>
                      <a:prstClr val="black"/>
                    </a:solidFill>
                  </a:rPr>
                  <a:t> </a:t>
                </a:r>
                <a14:m>
                  <m:oMath xmlns:m="http://schemas.openxmlformats.org/officeDocument/2006/math">
                    <m:f>
                      <m:fPr>
                        <m:type m:val="lin"/>
                        <m:ctrlPr>
                          <a:rPr lang="en-US" sz="1600" i="1">
                            <a:solidFill>
                              <a:prstClr val="black"/>
                            </a:solidFill>
                            <a:latin typeface="Cambria Math"/>
                          </a:rPr>
                        </m:ctrlPr>
                      </m:fPr>
                      <m:num>
                        <m:r>
                          <a:rPr lang="en-US" sz="1600" i="1">
                            <a:solidFill>
                              <a:prstClr val="black"/>
                            </a:solidFill>
                            <a:latin typeface="Cambria Math"/>
                          </a:rPr>
                          <m:t>𝑘𝑐</m:t>
                        </m:r>
                      </m:num>
                      <m:den>
                        <m:r>
                          <a:rPr lang="en-US" sz="1600" i="1">
                            <a:solidFill>
                              <a:prstClr val="black"/>
                            </a:solidFill>
                            <a:latin typeface="Cambria Math"/>
                          </a:rPr>
                          <m:t>𝐿</m:t>
                        </m:r>
                      </m:den>
                    </m:f>
                  </m:oMath>
                </a14:m>
                <a:r>
                  <a:rPr lang="en-US" sz="1600" dirty="0">
                    <a:solidFill>
                      <a:prstClr val="black"/>
                    </a:solidFill>
                  </a:rPr>
                  <a:t> within the bandwidth of the active medium, being </a:t>
                </a:r>
                <a:r>
                  <a:rPr lang="en-US" sz="1600" i="1" dirty="0">
                    <a:solidFill>
                      <a:prstClr val="black"/>
                    </a:solidFill>
                  </a:rPr>
                  <a:t>L</a:t>
                </a:r>
                <a:r>
                  <a:rPr lang="en-US" sz="1600" dirty="0">
                    <a:solidFill>
                      <a:prstClr val="black"/>
                    </a:solidFill>
                  </a:rPr>
                  <a:t> the cavity round trip length and </a:t>
                </a:r>
                <a:r>
                  <a:rPr lang="en-US" sz="1600" i="1" dirty="0">
                    <a:solidFill>
                      <a:prstClr val="black"/>
                    </a:solidFill>
                  </a:rPr>
                  <a:t>k</a:t>
                </a:r>
                <a:r>
                  <a:rPr lang="en-US" sz="1600" dirty="0">
                    <a:solidFill>
                      <a:prstClr val="black"/>
                    </a:solidFill>
                  </a:rPr>
                  <a:t> integer. If the modes are forced to </a:t>
                </a:r>
                <a:r>
                  <a:rPr lang="en-US" sz="1600" b="1" i="1" dirty="0">
                    <a:solidFill>
                      <a:prstClr val="black"/>
                    </a:solidFill>
                  </a:rPr>
                  <a:t>oscillate in phase </a:t>
                </a:r>
                <a:r>
                  <a:rPr lang="en-US" sz="1600" dirty="0">
                    <a:solidFill>
                      <a:prstClr val="black"/>
                    </a:solidFill>
                  </a:rPr>
                  <a:t>and the medium emission BW is wide enough, a </a:t>
                </a:r>
                <a:r>
                  <a:rPr lang="en-US" sz="1600" b="1" i="1" dirty="0">
                    <a:solidFill>
                      <a:prstClr val="black"/>
                    </a:solidFill>
                  </a:rPr>
                  <a:t>very short pulse </a:t>
                </a:r>
                <a:r>
                  <a:rPr lang="en-US" sz="1600" dirty="0">
                    <a:solidFill>
                      <a:prstClr val="black"/>
                    </a:solidFill>
                  </a:rPr>
                  <a:t>(≈100 fs) travels forth and back in the cavity and a sample is coupled out through a leaking mirror. </a:t>
                </a:r>
              </a:p>
            </p:txBody>
          </p:sp>
        </mc:Choice>
        <mc:Fallback xmlns="">
          <p:sp>
            <p:nvSpPr>
              <p:cNvPr id="22" name="TextBox 21"/>
              <p:cNvSpPr txBox="1">
                <a:spLocks noRot="1" noChangeAspect="1" noMove="1" noResize="1" noEditPoints="1" noAdjustHandles="1" noChangeArrowheads="1" noChangeShapeType="1" noTextEdit="1"/>
              </p:cNvSpPr>
              <p:nvPr/>
            </p:nvSpPr>
            <p:spPr>
              <a:xfrm>
                <a:off x="90499" y="1203819"/>
                <a:ext cx="4167176" cy="3123932"/>
              </a:xfrm>
              <a:prstGeom prst="rect">
                <a:avLst/>
              </a:prstGeom>
              <a:blipFill rotWithShape="1">
                <a:blip r:embed="rId2"/>
                <a:stretch>
                  <a:fillRect l="-878" t="-585" r="-732" b="-1559"/>
                </a:stretch>
              </a:blipFill>
            </p:spPr>
            <p:txBody>
              <a:bodyPr/>
              <a:lstStyle/>
              <a:p>
                <a:r>
                  <a:rPr lang="en-GB">
                    <a:noFill/>
                  </a:rPr>
                  <a:t> </a:t>
                </a:r>
              </a:p>
            </p:txBody>
          </p:sp>
        </mc:Fallback>
      </mc:AlternateContent>
      <p:pic>
        <p:nvPicPr>
          <p:cNvPr id="9226" name="Picture 10"/>
          <p:cNvPicPr>
            <a:picLocks noChangeAspect="1" noChangeArrowheads="1"/>
          </p:cNvPicPr>
          <p:nvPr/>
        </p:nvPicPr>
        <p:blipFill rotWithShape="1">
          <a:blip r:embed="rId3">
            <a:extLst>
              <a:ext uri="{28A0092B-C50C-407E-A947-70E740481C1C}">
                <a14:useLocalDpi xmlns:a14="http://schemas.microsoft.com/office/drawing/2010/main" val="0"/>
              </a:ext>
            </a:extLst>
          </a:blip>
          <a:srcRect l="3155" r="1844"/>
          <a:stretch/>
        </p:blipFill>
        <p:spPr bwMode="auto">
          <a:xfrm>
            <a:off x="4438650" y="1226097"/>
            <a:ext cx="4476750" cy="28977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180976" y="4415424"/>
            <a:ext cx="3943886" cy="2121374"/>
            <a:chOff x="1133475" y="1879600"/>
            <a:chExt cx="5761034" cy="3098800"/>
          </a:xfrm>
        </p:grpSpPr>
        <p:pic>
          <p:nvPicPr>
            <p:cNvPr id="1638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r="16228"/>
            <a:stretch/>
          </p:blipFill>
          <p:spPr bwMode="auto">
            <a:xfrm>
              <a:off x="1133475" y="1879600"/>
              <a:ext cx="5761034" cy="309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06114" y="1885093"/>
              <a:ext cx="1476374" cy="759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6389" name="Picture 5"/>
          <p:cNvPicPr>
            <a:picLocks noChangeAspect="1" noChangeArrowheads="1"/>
          </p:cNvPicPr>
          <p:nvPr/>
        </p:nvPicPr>
        <p:blipFill rotWithShape="1">
          <a:blip r:embed="rId6">
            <a:extLst>
              <a:ext uri="{28A0092B-C50C-407E-A947-70E740481C1C}">
                <a14:useLocalDpi xmlns:a14="http://schemas.microsoft.com/office/drawing/2010/main" val="0"/>
              </a:ext>
            </a:extLst>
          </a:blip>
          <a:srcRect l="1860" t="5838" r="34543" b="5086"/>
          <a:stretch/>
        </p:blipFill>
        <p:spPr bwMode="auto">
          <a:xfrm>
            <a:off x="4172486" y="4419072"/>
            <a:ext cx="4742914" cy="1829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4173783" y="6204436"/>
            <a:ext cx="4741618" cy="307777"/>
          </a:xfrm>
          <a:prstGeom prst="rect">
            <a:avLst/>
          </a:prstGeom>
          <a:solidFill>
            <a:schemeClr val="tx1"/>
          </a:solidFill>
        </p:spPr>
        <p:txBody>
          <a:bodyPr wrap="square">
            <a:spAutoFit/>
          </a:bodyPr>
          <a:lstStyle/>
          <a:p>
            <a:r>
              <a:rPr lang="en-US" sz="1400" i="1" dirty="0">
                <a:solidFill>
                  <a:srgbClr val="C00000"/>
                </a:solidFill>
              </a:rPr>
              <a:t>http://www.onefive.com/ds/Datasheet%20Origami%20LP.pdf</a:t>
            </a:r>
          </a:p>
        </p:txBody>
      </p:sp>
      <p:sp>
        <p:nvSpPr>
          <p:cNvPr id="9" name="AutoShape 7" descr="data:image/jpeg;base64,/9j/4AAQSkZJRgABAQAAAQABAAD/2wCEAAkGBxQTEhUUExQWFBUWFhoYFRgYGBoZFhshGR4cGhgcHBwYHSgiGh8lGx0gIjEjJSkrMC4uGx8zODMsNygtLisBCgoKDg0OGxAQGzQmICUsMjQsNDAvLy8sLDc3NywvNDAsLC0vLC8sLC0sLi00LDQsNCwtLS4sLSwsLCwtLywsNP/AABEIAMIBAwMBEQACEQEDEQH/xAAbAAEAAgMBAQAAAAAAAAAAAAAABAUBAgMGB//EAEgQAAIBAgQCBQYJCQcFAQAAAAECEQADBBIhMRNBBQYiUWEUIzJxgZEzNEJScpKhsbJUYnSCk7PBw9MVJFOj0dLwFkNjc6Lx/8QAGwEBAAIDAQEAAAAAAAAAAAAAAAECAwQGBQf/xAA+EQEAAQICBAoIBQMEAwAAAAAAAQIRAxIEITFxBRNBUWGBkaGx8CIyNEJSwdHhcpKy0vEUU6IVM0NiI8Li/9oADAMBAAIRAxEAPwD7hQRsbi+Hk7DuXbKMgBjssxLEkBVhTqTuQNyKCk/60w/k64rLdFllRlfKNQ7i2umaZzsBB11nvoPSUELprpW1hbFy/ebLbtiWMEneAABuSSB7aDp0fjBdTOFdNWUrcUqwKkqdDuJGhEgjUGgk0HI4lM4t5hnKlwvPKpAJ9UsB7aDrQKBQKDhjsULVt7jAlUUu0bwokx7BQa9G41b9m3etzku21uJIg5XAZZHLQ0EmgUEBOl7ZxTYXtcVbQvbdkozFAQZ3zAiPCgn0Ff0P0vbxIuG3m81eey4YQQ9sw431E86CwoK7ofpm3ieNw83mLzWLgYRDoAWA7xDDWgsaCv6I6Yt4lbht5vNXbllwRBz2zDgawdec0DoHpi3i7CX7ObI5YDMIPYZkaR9JTQWFAoFAoFBXdL9M28MbIuZvP3lsW4E9t5Kg9wgHXwoLGgUCgUGl4nK0AkwYAiT4CSB7zQfO7vV7FHq9bwfk7eUKLKtbz2gfN3kdiH4mX0VJHanUbUHHG9X8YHuBLFxsN5fxOCty0M9prISVDXAoy3RnysVk5TuNAtuufV69e6FbCWke9e4dpUFx7ZuSrKZd2KqWCgyR4xPMOa9BYg9JXLj27vCD2Hwz27toIqJbZLli4jEsFJZjCKQxIlhEgKDovqhilt4YXMNcJFjHLfAvW9Wdy2FVouw0DaJCsQdIkB3s9VscWV+EUvf2OmGF9rlsvbxClwTmVi8kEDOs6HfSKDpiurWMcOLVu7hkbyQW0V7F0K1u1cF25ct3LmS4naVCJzMUDQcokOvRfV7G+U2mxCXAq28G1prN5AlhrKMt603EcuyNJnKHzSAW0kBHwfVnGeROr2Lgxohb10YgBMUgxHFdVi6YZ0JGZ1QwcshTACXf6uYlriE2G4P9qG8LfEt+bscPI09sdl7nnDbWdJkTpQQMP1bx3CRLuHuXE8nx1oWjetebe7cL4d/hY+DOQFSSkHQb0HoMf0PiD0CuFW0fKRhLVoW81sEOiqshs+XQiZzcu/SgpcX1WxQu4p7Vi5l8pwN3DRdQQECeVFQbvZYlSGmC0jfkHW51b6QLQma3d4mPZsTxRDretlcMIBLEAskAqAnAMfJkILdWseUumzh3w11+ibdjNxbRY3rbk3BmW4TLrs575JBoPX9X+isRbSbROGV7zXHs4hVvlc2SVtGzeC2kkMQJfVp01FB5zCdXsYt0s+GZ7PlvSF17PFtDOL6zh7kZ8rfKSGIKl5jSaDv0H1fxiXbIxlp8Unk+GVbi3gDYuWmJcmbisQZBYqGLZACCKCDhOgukbeKvOMOGs3cZi7iy1nPbN1LS2MSCbmsFT2IDASYYkABnB9W8auGsng3xcW7hDi7DX7JW+tnMLrW4uRLlgzcRlz5ACO8PVdQejLuHt4pblk2s+NxF20uZDKXGlIyMQNNIMUHhz1W6RHR9qwmHZbq2cSJ41uUd8RxbQAFzKpK65xJBGWVBJoLzpboLpB7+KuYcsi3rd0LxDbD23NoKjWbtq4WAJAUq4hSCRyNBHudWcQ1rCZMPfSMdh7t+016zCIls272TI/wbEKYzFmOYlRzD0vWroe6MElnBLPCuWTwjcINy3bYF7Rd21zKIOZtRIJ1oKDpjq7iWzmxh7i2nwN+3ZsNeTNYxFx8y3CTcKiQRBRjkCQImghdL9Vca3lbcK5cuFej+DcS6iMzWSPKnQ8RShK6ZjlJ5UHXH9VcSxKjDsbKdMW8SicS3lNkWir5QbmgLz2DHpbbwHrupHRd3D2Li3tM2IvXLVvNm4dt2Jt25BIEDWAYE0HoaBQKBQKBQKBQKBQKBQKBQKBQKBQKBQKBQKBQKBQKBQKBQKBQKBQKBQKBQKBQR8Y5gKpAZiAPUDLn6s695FBXdNoQ+DC3HQDEgGG9IC1d7LlgSw0/jvQXNAoFAoFAoFAoFBG8qXilJ7WUGNe+O6NSQBrrB7qCTQKBQKBQKBQKBQKBQKBQKBQKBQKBQKBQKCq6b+Ewn6T/JvUFrQKBQKBQKBQKDhjMQEAme0wUQJMsYnY7DXXTSghC2PKz3cBRzHynOnKfVr38qCbhMSLgJHJip0I1UxseR3B5ggjQ0HegUCgUCg1u3Aok7e/fQaDfWg5jFpp2hr3mPv29tAGKSQM6kmY1HKZ+6g1bG2xBNxACYBzCDAk/ZrQbpiUJChlJILAAgkgGCfVOlB1oFAoFAoFAoFAoIfTGONmzcuC291lUlURWZmIBIUBFYiTpMGg49BdIvfRme01oq5USLihgADmAuojRrGq7gxIgkOXT058JG/lP8q9QWyMCARqCJHtoM0CgUCgUGt24FBYzAEmAWOncFBJ9QoIWI6WtoCzC5ABJ81cjSTvljlprrI7xIR8cxdZIysBc7JIJACMNxzOZJ1I29odF+MFueZUmPk8Nnj6xnadfVAaYK7kSYkkIcojUG2BpJAmVOpOwNBKXpNCAQLkH/AMVzx3hdDpQS0aQCOYnUEH3HUUGaBQKCJ0nfRV7YLAkCBHrG5HPlQV925aDENacEryJjsKrECGhYzKJ0k+Amg0s38PsLbDs7SNjI2D/nR+t4GAZ8O2oW4IBecxG4liCWgnYd/wB9B0w+JspcGVHDaIJbswSs7uRozDxOsSNaC6oFAoFAoFAoFAoKrrWs4LFDMFnD3Rmaco7B1OUEx6gfUdqCP1PyiyyqMpW4Q6lFtsDCnVVs2oJBB9DUEGSCKDr1hvKjYVmIVRidSTAHmrw3qaaZqm0JiJmbQ62ulbOeFuowciAGzMD6pOh00A0gnmYvODiRF5placOqIvMLOsahQKBQKBQKCG+CGdiNA6sDHItEnbmAOcdnvNBXi8YN2BPZf/KYRvO//N6Cfbwa5lYEkIuUDkSsqCY7gWEePgKCbQKBQKBQCKBFBVm5iNfNoYC5SY1OVs0w2kGOXyjQS8HnIPECgyIAH5omdTOsj1UEiKDNAoFAoFAoFAoFBWdYUuG1FtDcBdeKi8Ms9ue2oF3sGRoQfk5o1ig49V8I1u3cU2+EpvO1pCLauFaD2hZ7E5s0bnLkzHNNB06b+Ewn6T/JvUFqaDinZIXkZg6ac8u898QNlPdqHagUCgUCgUGGWR/z2UFMMI3Da1K8TT1RmImNCYtkeE7azQXIFBmgUCgUCgUCgUCgUCgUCgUCgUCgUCgr+sFwrhb7KrORZuEKoYsxCkgAIQxJ8CD3EUFd1NtXFRw1+7eUNlU3V00AJa0xLO1szHnGdpU9o0EnrDdCthWMwMTyUsfgr2wUEn2CrU0zVNo+nimIulf2tb7rv7C9/srL/TV88fmp+q3Fz0dsNLvSdsgiLo7j5PeMHkdbfI0/pq+ePzU/U4uejthOs3QyhhMHvBB9oOoPgdqwzFpso3qAoFAoFAoOantn6K8/FuUf8+8OlAoFAoFAoFAoFAoFAoFAoFAoFAoFAoK7rGk4TEAi4wNm4CLXwp7J0TQ9ru0OvI0EHqTcDYaRba1JBhkVJJRGaAtq2DDEpOUSUNBK6b+Ewn6T/JvUFrQKDS2d9Zg+7mB7iKCs60417OGe5bMMCgBgH0nVTofAmpja1NOx6sDR6sSnbDzHQPWTEXMRaR3BVmIIyqORPIVaqm0PF4O4Xx9I0inDriLTfZHRM873tUdKUCgUHMekfor397ez/nqoOlAoFAoPB9Lda8RbvXEXJlVyBKyYB9dXim8Oa07hrG0fSKsKmmLRz35onner6v4xr2Ht3HjM0zAgaMR9wqkvd0XFnFwacSrbMXWNGwUGAw1E7b+FBmgUCgUCgUCgUCgUCgg9O3WXDX2VDdZbTlUAJLkKSFAAYmdtAfUaCr6mC4EvZ0yLxSVOZiD2VByK1q2VTTx7WflFBJ6xXCrYUhS5GJ9FYk+avbZiB9tWpi82mbCT/aL/AJNf/wAr+pWbiKf7lP8Al+1F+g/tF/ya/wD5X9SnEU/3Kf8AL9pfoSMFeLBiUKdrY5c2w1OViPt2isVdMUzaJvuv87JVPXn4lc+la/epVadrzuFvY8Td84fPMEhLjKWDAOylSVOZUZl1BHygNNjsdDWzhTEV0353LcDe2U9fhL1vSGNbPeIuNkN63dHaMAWRdLAdwJw2o2MmdzW1h4cZadWu0x22/d5s7eZZF65xI4jg+XG7GYwbeYYfL4r2s0bTBqMtOXZ7luv1r7+TcNMBjWzWGLtlR7115J14yoyBvAHEaDYQANhU4mHFqotrmIiOq8T+kiXKzirtu3bl3LWrF9Glj2iwuujEc2AsCDyzmrVUUV1TaI1zE7tkT1el3IPOFms8VwnkQwweTm4huNaL5pg3MkN3g+uojJ/uZYvmzW5LWvbddPQX8XduJdh3VrtmwqwxhSgs3HYDkSL5nvyCammiiiqm8aomevbH/r3ob9IYx815hcYI121dWCdOAtx3VfBjhwCBvmPfUYdFNqYtriJjttET1ZtW5Mu7Xrmf02J8v4npGBbzcDJ9H5UbSZqsU0ZdnuW6/WuOeAxzBrRLuUF27dYZjqLwtMqnvAOI0B0ECNhU4mHExVFovaI7L/t83Il5LFoQ5DElvlEkkk8zr41qVzE1zbnlwvC/tlfV4Q+k9T/idr9b8bVrztdjwd7Lh/hhc1DcKCs6N4HHxJtW8t3OgvtkZc5CDJ2iIeFMabUFnQKBQKBQKBQKBQKBQVnWTXDXkHpXLVxEGYIWJRjAZgQugOpECKCP1R6NFjDhALg1HwnCzEKiW1gWDkAyIo07iedB26b+Ewn6T/JvUFrQKDS2NW0iTv36DXw7vZQUnXn4lc+la/epU07XncLex4m75w8T1YE4uyDzY/haslWxy3AvttHX4S9VherdwJbV3QxYvJdInV7hOUrI285cknXbeTG1VpdGaaqY5Ytujn6dUO3syegb+Wc1rijBC0NWycac5c6TkzgeO+lP6nCzWtNs9+nLstvsWZxfVu4UvIjoM9uwtsmZDW4zzA2IRIjx7hSjS6ImmZjZM36/5ks3xnQNx3vMGSHu2sgJOlsCLwOnpHiXSORlQYqtGlUU00xzRN9/J1aqSYar0Bc4hOZIOLF/nOTVss/OFzXugnXXR/U0W2e5br591k2bYHoG4jWSWQhLt7MBOts6WANPSAt2p9TRNK9KoqiqI5Yi2/l6tdVkRDlherdwLZV3QhLN9bkTJa4ewRpsFd5nvHfVq9LomapiOWm26NvhBZn+wcRkkPaF3yI292ycec2facmc77xyqf6nCzWtNs9+nLstvsWkxXVq4UuojoAbNlLZMyHtkZi2m0W7cEa79wmKdLovTVVHLN90/wAyWeQ6fH95vf8Asb761qdjhuGPbK+rwh7/AKn/ABO1+t+NqxTtdhwd7Lh/hhc1DcKCHgnvm5eF1La2wwFgqxLMI7RcEAKc20f/AKEygUCgUCgUCgUCgUCgr+nrSGw7Oj3Ais4S2xW4SFOilWBkgkROswaDPQj2jb8ybhSdOIbpbYbcbtRERGndQR+niQ+EgSfKdtv+1e76iqZiNUK1TMReIun8Z/8ADP1l/wBaxZ6/g74YuMxPg74OM/8Ahn6y/wCtM9fwd8HGYnwd8NsMScxKlTm1mDyG0cv4zWSmZmNcWZaJmYvMWU/Xn4lc+la/epV6drQ4W9jxN3zh4nquf73Z+kfwtWSvY5bgWbaZR1+EvdZTw4jUHPHiLeef2hmvHtPFW6/8b/qdFlnicttk368ub9Wt2untXCPlqwB+jkUD6zH31lq9auY5YnutEd8yzV+vXMe9Ex2ZYjvmWFAm3A+CJVR634Y/+QffUREXpt7uqO3L4XRERE0Wj1JtHXVl8LsBAwZP8Rg/1sx+5BUZYqiaPim/befkjLFdM4fxzE9t58KWi3/ONd/8Sry+a1z1+/Tu51PGa+N6Ld2ZPG+lx3/W3dmbG2FCp/hMX9WUqfwv9tRlimIo+GZnst8pVyRTTTh/BMz2W+VTYgS8j4RgGHfD8M//ADAqZiL1X96bT25fCy0xEzXf35tPVVl8LM2fStk/IVVJ9YcMPeq+4VNHrUTPJER4xPfEJw/XomfdiI7c0T3xDjlPCiNSc8ePDzz6+JrWK08Va3T/AI3/AFMOWeJy25b9eXN+rW8D1gP95vf+xvvr2KNjm+F/bK+rwh7/AKn/ABO1+t+Nqxztdhwd7Lh/hhc1DcKCu6MsgXMQfKGvFrglCykWeyIQBRKyIaDrqD6wsaBQKBQKBQKBQKBQKCu6yWg2ExClOIGs3AUzBc0qezmJAWdpJFBV9QbYXDsAoWHUaXUumBatBQxtkqGRAtuBvkzfKkhYdN/CYT9J/k3qC1oFBztnVtZ7Xu0Gn8fbQUvXn4lc+la/epU07XncLex4m75w8J0Cs4i2JCySCTylWBppH+3N5t0uU4Iw5xNKpop2zEx3S+oNZHEzEjVSoXv5k+6teaaYxYmZ2xazt+IviTiclrfdyTCaImeWRgzaakEkxE6SQPdWOnCjVRm10zefPJr8GKNEqjDoiZ2Te9tvLbtsGwIusHHa2MaLlk6669qTy/jSaactdUVap5ea33vzLTolV64iddVratnLG/XN+Tm6W4sANbOYAAZQO8wQus9xbTnPhVslNNVE31bI6ebuumnRZiqmY92PDVE9V57ehHXBiTbziey3KcsssRv6HZmf41XiIy8Xm13v1bNm7Vf+GP8Ao54rLfl225Nlvy6u/odzh1ZrhzAgjKR80wA2vqC+qPGrZKaqq5vq2T0c/dZkq0WZqqmfejx1TPXaOxqLIi0xcQu5jR80ba6dqDzquWmKaK5qi3dN/vaY2ojRK70RM66b31beWd2uL8vMPhNGTPDOxZdNQAQYidYP30qwotOHm11TeO7z1qzolU4dcRO2b3ts5beLqLINwkEaLlK93MH3VkiimcSZidkWmGSdHticZOy1nyzpgRfuCc0ORPfrvWzgf7dOu+rbzuH4VomjS66atsW8IfQ+p/xO1+t+NqidrsuDvZcP8MLmobhQV3RbWy+IyWWtMLsXGNvJxWCr2wf+4Ihc3gaCxoFAoFAoFAoFAoFAoIfS9sNZdDbe6rqUZEZVYhhBgs6xpzBnuoIXVnACyt0LZNhWvFkQsGaCiAk5XcDtAgAHYLpvIbdPk58JABPlOgJgfBXucH7qrVNUR6Ma+z6pi19afnu/MT9of9lYc2P8Mfmn9rJbC+Kez7me78xP2h/2UzY/wx+af2lsL4p7Pu3sMxnNEzsDMaDSYHr9tZqJqmPSi09E3+UKVWv6PnxU3Xn4lc+la/epV6drzOFvY8Td84eI6srOKsg7FiD9VqviRFVMxLl+BJtptE7/AAl9GzE5WO6qh97dr7FrzM01RFU7YinvnX4PoVoi8RyzPhq8W2fKS/I5/esR9iGrZslU4n4u63yplFs0RRu7/wCYYRMvY5kofsE/gNRTTlji+mn7/plMzm9Pf574at6I/MVj7UIC/hNVn1LR7sT2xOrwlMetvmO+Nfi2U+eLeIXfllY+r0v+aVl/5M/TbqtfxU9zL0X7/o1X0SPnqp9rkhvxCsUepafeiO2Z1+MLz61+aZ7o1eDZkzdjmDcP3x9jirTTm/8AHy3q8/5QiJy+nu89zOfMQ/cUH1p/g4qc0VVRifh77/uhFssTRv7v4a5oDEbsrn3Hs/Y1VvNMTVG2Yq7p1eKbXmInkmPDX4PmvT4jE3h3XG++vTw4tTEQ+dcMTfTcSd3hD6B1P+J2v1vxtVJ2uw4O9lw/wwuahuK5sXeBPmp1GWJ1n7vXtp40GLOKvEN2ACAchIYTrCkg7AjlMiPGgk2LtwlZSAc+YzqsGFEc5HOeVB1sFiva31mNBuY5nlQdKBQKBQKBQKBQKCo63EDBYli9y3ks3HD22ZXUqpIIyukxvBYA8yN6Dh1NabLtxDcBusRN3i5RC9kPxrpI56tzOgEUEnpv4TCfpP8AJvUFrQKDRBq2g30jnoN/Hl6gKCk68/Ern0rX71Kmna87hb2PE3fOHhur14JibTNMKxJgSYCtOgq+JNqbuZ4BomvT8OmNs38JfSsS9u0pzkw7R3+kCTEDQASZ5AGtTiqKaaomdVXzd/hxiYtUZY1xHnrnVHSYtkUIjk9pgAQJJJ0JMDQGYJ2lhtIqteDTkpomfrPPffrvv1WMKK65qqpjZHm27bEdDbEXUW7bDEhmkKI005kxpvA13aKvVRTxkVTt8+F57UUU11YdUxGqNv27O44iLdyEnNcEgRppJiY0ntGDvDd1KaKaa56fP1ky11YeaNlPnu1brxzuIyZzYzNmyBpg/Ob5UZZ8BrG+kVTiacnFXnfyrenbjrRa9vMbbO3FRruQE5rYkiNNYMTGsdkwNpXvq9VFNVcdHn6K5a6cPNyVee/XvtPMYe6jXbgUnMsBhGmvMGNfRg67rSminjJqjb58bR2GJTXTh032Ts+/b3tcIUZXVCeyxUkiCCNBEjUCIB/N561WjBpyTREz845rbtVt2u6cXPRNNVUbYv8Azv5d5h3t3EBUnLbaO70QCJkagiDPMEVPFUVU0xGyn5fIrpxMKqc0a5jx+e2Oh8x6auhr91hMM7ESIME6aHatyib03fPeGqZo07EpnkmPCH0Lqf8AE7X6342rHO113B3suH+GFzUNwoFAoFAoFAoFAoFAoFAoK7rE5XCYgqXVhZuEG2M1wEKYKCRLdwka8xvQQup1ybVzzjXQLzhWLM6xC/Bu1y4XWZ1LGGzLACwA7dYg2bC5CA3lOhYEj4K9uARPvqJvyLUZc3pbOjV9Unh4n/Es/sn/AKtVtXzx2fdsZtG+Gr80ftOHif8AEs/sn/q0tXzx2fczaN8NX5o/a74NGAOfLmLGSoIB5AwSY0A51aL8rBXNF/QibdOv5QqevPxK59K1+9SrU7Xl8Lex4m75w8T1XH97s/SP4WrJXscvwJ7bR1+EvdYa1xBbtHUJauI/fIIsg+0C5WpEXtHR9vq+lYlXFzViRtmqJjd637WDmvKTHbGFEeDXNfeGtimuqOrz4Ho4NVuTP3R9YqZxVwOLt0aqiWmHrQ8Yj2gpSZved31Rh0zRNGHO2Zqjt9Dum7fEelcux6F22AeWVYzn2C5c91TPLPTHnvlFGynD56au2b27ctLRfhDd5ccD77EfW1j/AFp09P2RycX/ANP/AL8G+H0Nu78+5cBP5ryUPtFu2PaKRyTv890Jr1xVh81NPbFr/qqaYW6EFq62ivbuM3rc8YD2DPURNrTv+qcSma5rw42xNMR1ej36mBmsrPyzhv8A7t6+8tcprpjq8+KfRxqrcmfun5RFLOJtcNbloaB7VtE75J4JPsBSkxa8dH2+hh1cZNOJO2Kpmd3rfueB6wD+83v/AGN99bdOx8y4Y9txOrwh7/qf8Ttfrfjasc7XYcHey4f4YXNQ3FacPiJMXQZYESBoOY0TUfb494LOGvwwa4NQcsbiTIM5BsPD2UE3DKwXtkFpJMbakkb+FB1oFAoFAoFAoFAoFBX9YfiuI+E+BufBTxfRPoRrm7o1mgreoysMOQ/GkMoBvKUJUWrYQhWJIlQMwJnPxPVQTem/hMJ+k/yb1Ba0GHaATBMCYG/soMIsCJJ9fjQVvWbAPfwz2rcZmKEZjA7Lqx1APIGpibNXTcCrHwKsOnbLzfQfVXEWsRbuPw8qtJhiTsRoMvjVpqvDxuD+BsbRtIpxaqomIvsvzTHM9jYwiIzsohnILanltA5DUnTmSedY4piJu6evFrrpppnZGzz51REM4bCqmbKIzsWbUnU7xOw8Bpqe+kUxGwxMWrEtm5IsxhMGltSqCASTBJO/LXkBoByAA5VFNMRFoTi41eJVmqnX5/meedbFrAotvhAdggggkmQ0zJJk70imIixVj11YnGTOv6Hka8Ph65Yj0jm9eaZzTrMzOtMsWscdVxnGcu7V2bLdGyxewSNb4RHYAAABIgLEQQZG1JpiYsU49dOJxkTr+rOLwaXFCsNAQRBI25aciJBHMEjnSqmJi0mFjV4dU1Uzr8/zHNOtnE4VXy5hORgy6kajaY3E6wdNB3VM0xO1GHi1Yd8vLFpYv4RXZGYSyEldTz3kcxoDrzAPKk0xM3KMWqimqmNk7fPnVMw8P0v1YxD37jqgKs5IOZdifE1kiqIhyun8D4+PpFWJRMWm22Z5o6HreruEa1h7dtxDLmkTO7E8vA1SXvaJhThYNGHVtiIhZUbBQKBQKBQKBQKBQKBQKBQVXWpoweInNHBcMVYIwBUhmDEEAga7H1HagjdTsMLdq4FRram6zKrJw9wskW8iBBM6AGTLTLGA69YkJbChWKE4nRgASPNXuTAiolamYibzF0nyG7+Uv9S1/sqMs87LxuH8Eds/VthLD5iWutcUaQyoO0DuMqjaPt8KmImOVSuumqNVNu35p1SxlAoKLonofE2zd4uOuXs9wsnYtLlWFASMpGhB1ETO0zQWHkdz8oufVtf06B5Hc/KLn1bX9OgkYa0VEM7PruwUEeHZAoNFVuKxhsuUAdrs6Ekws767xyoOt5CQQGKnvEEj6wI+ygi+R3Pyi59W1/ToHkdz8oufVtf06CB0l0PiXey1vG3LQR81wZLTZ1iMkZQB6yDHLvoLygUCgUCgUCgUCgUCgUCgUCgUFb1ltZ8JiEyu2axcXKnpmVIhdDqeWh9R2oIXUlycNJsmzqOybfD3RC3Z4Vs6OWSSonJOxFBK6b+Ewn6T/JvUE9zmlQYiMxET35fAxE6bHTXUB1RQAAAAAIAGwoM0CgUCg4XcRldEj082vdlE0FViuteGtlw7OptsqnNbdZLPwlglQCC/PaCDsQSHO91zwikhrjLFs3DNu4DC2uOVgrIcWu1lOvt0oJuL6UYG0lq0XuXUa4Fcm0AqZA2YlSVabigLE6nuNBxu9ZLaFEupdtXHTPkNtmiEe4y5klWYLbbRSdh84SGLvWW1nCoGuywUlVY6lUcEaQwy3F1B3MbzATOiulrWIUtZbMoCEmCPhEW6ujAEHI6mDqMwoJ1AoFAoFAoFAoFAoFAoFAoFAoFBD6U6PF5QudrZBJDJlkSrIfTUjZjyoOuCw5RQpdrkbFgoPq7CgfZQVnWW3mOFAJBOI0IYqfgr3Maik61qass3XCLAju99FW1AoFAoFBGxmCFwqSzKVmCpg6iDQVS9UcMGuMouKbhYvFxwCWucZtAYM3JJmZBKns6UDDdUcNbBVFuKhTIUF25kI4QsSVzQTwlC69wO+tBY9IdFpeZHYuroGCOjsjAPGZZU6qcqmDIlVO4BoIdvqxh1u27qqwe0FCHO3yVZBMmW7LMNZmSd9aDbC9XLFtLaWwyLaJKQ7aS4uESTtIiNo02oN+rvQ4wtooCGLXbl1iBlE3GLQBJgKCFGp0UUFpQKBQKBQKBQKBQKBQKBQKBQKBQKBQVfTSk3MLAJjESfDzV3U92tBaUCgUCgUCgUCgUCgUCgUCgUCgUCgUCgUCgUCgUCgUCghYm1fLHJctqvINaZjtr2hdHPwoOOGw18WLaXrvFuhYuOg4WY8mAkxHPvjb5NAuHEnPAQck79xqe1ER922tB0L38rQFJzELodRBiQWHyoHqBI3EBrdOIKiAgaV+wgtz2j28vzqDcvfCNoheFy6ZQT8uRmMDwn37kMWhfIOfLvaICiDuDcklzPMR3czOgaucR2dF0YFo2iGnc6naB3wZ3FBhBiN2yEi2+gBALEjJpmOwBG43nSYAb8W92eysm5B00y5SZ0Yx2tJ+yg42mxICjKhhRJbcnSZhjynXWgkef7Hons9vSNZEaZjHPmee+khxvXsQbjhFUKvo5lJnskjXOBGbu8BzJUDviu1AtnQ5ARGvZAk5z+cduQHjQdEN/zk5DvwxGvpGJObksaQNhqZIAYum/KlQsArI9YYODryJBB8DoaDDvfGYwsBGgZZloBWYaTzBA79zvQLpxEiAsDMdPokICCfnanX5uu9B2tG9HayE5+QIGXl8oyfHT1aahxtNiCFkIDK5uzOnyoGfT3mN9dqDZ/KNYNuJfLKnaPN/L113238JIYRsRoDkmGJ7JAkaIB2zvuddII5g0GbrYiDlCE6RMj1n0to8dz3CSHK55TIIygCZG8jkSM2/PQ6eMmA6W3vniCFEN2DG40PMmdJ7o0HfAcw+Jg6IDC5SRMGBmkcTXWYEjca0HbEi5mMK0So0YCY7U76awvqJ30gOF/pHgZTiHRUd8qsSAAWGaGZiAADKjmZXTQk3ow68SbURMz0ayZskYvpexabLcvWrbZc0M6qYhjME7QjGfzT3VejR8XEi9FMzHRE9H1jthEzEIH/WOA/LcN+2T/AFrP/pumf2qvyz9EZ6eddWrgZQykMrAEEagg6gg8xWnMTE2lZtUBQKBQKBQKBQKBQKBQKBQKBQKBQKBQKBQKBQVvSXT2Hw7BL11bbFcwBnUajQxBMjbetjC0TGxqc2HTeETVEbUe11rwbRlxFtidgDJ9UDWavVoGkU3zUTFkZoanrfgpA8otyRPOO/eIB8OdT/p+k2vkkzw3frXgwM3lCEZc/ZluyGyE9kGBmBHsNR/Q6Re2SdtubXa/gZoaHrfghE4m1roO19/d7an/AE/Sp/45M9POrusHSOCxVu2GxFnImIBcP6LZAQ6EHvDeqtjRsHSsCqrLRN5p1W5L7J7kTNMvH9KdD4Z3zjH22UJbWyt9Lh80RdygsrKzgcXRwZXIJ1BNerhaTj005eJnbN5pmI9K9PJaYj1dcWtN5tq1McxHO69EYWzbuK13pKw6q9t8ma6ynKWB1vXHgw0QPaNjWLHnEromnD0eYvExe1MTyfDTTq1cvVKYtyy+q2mBUFYykAiNo5RXOTFp1szeoCgUCgUCgUCgUCgUCgUCgUCgUCgUCgUCgUCg1a2DuAfWJoMCwvzV9woHAX5q+4UDgr80e4UGPJ0+avuFLjPAX5q9+wpcOAvzV020FBzvYO2whkRh3FQR9oqYqmnXEjsogQKg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sp>
        <p:nvSpPr>
          <p:cNvPr id="5" name="Rettangolo arrotondato 4"/>
          <p:cNvSpPr/>
          <p:nvPr/>
        </p:nvSpPr>
        <p:spPr>
          <a:xfrm>
            <a:off x="3377311" y="5801235"/>
            <a:ext cx="186267" cy="138500"/>
          </a:xfrm>
          <a:prstGeom prst="roundRect">
            <a:avLst/>
          </a:prstGeom>
          <a:noFill/>
          <a:ln w="317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8" name="Gruppo 7"/>
          <p:cNvGrpSpPr/>
          <p:nvPr/>
        </p:nvGrpSpPr>
        <p:grpSpPr>
          <a:xfrm>
            <a:off x="3672765" y="5683853"/>
            <a:ext cx="484813" cy="276999"/>
            <a:chOff x="3563578" y="5731985"/>
            <a:chExt cx="484813" cy="276999"/>
          </a:xfrm>
        </p:grpSpPr>
        <p:sp>
          <p:nvSpPr>
            <p:cNvPr id="14" name="Rettangolo arrotondato 13"/>
            <p:cNvSpPr/>
            <p:nvPr/>
          </p:nvSpPr>
          <p:spPr>
            <a:xfrm>
              <a:off x="3666068" y="5797369"/>
              <a:ext cx="284300" cy="142365"/>
            </a:xfrm>
            <a:prstGeom prst="roundRect">
              <a:avLst/>
            </a:prstGeom>
            <a:solidFill>
              <a:schemeClr val="tx1"/>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mc:AlternateContent xmlns:mc="http://schemas.openxmlformats.org/markup-compatibility/2006" xmlns:a14="http://schemas.microsoft.com/office/drawing/2010/main">
          <mc:Choice Requires="a14">
            <p:sp>
              <p:nvSpPr>
                <p:cNvPr id="4" name="CasellaDiTesto 3"/>
                <p:cNvSpPr txBox="1"/>
                <p:nvPr/>
              </p:nvSpPr>
              <p:spPr>
                <a:xfrm>
                  <a:off x="3563578" y="5731985"/>
                  <a:ext cx="484813"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type m:val="lin"/>
                            <m:ctrlPr>
                              <a:rPr lang="en-GB" sz="1200" i="1">
                                <a:solidFill>
                                  <a:srgbClr val="002060"/>
                                </a:solidFill>
                                <a:latin typeface="Cambria Math"/>
                              </a:rPr>
                            </m:ctrlPr>
                          </m:fPr>
                          <m:num>
                            <m:r>
                              <a:rPr lang="it-IT" sz="1200" i="1">
                                <a:solidFill>
                                  <a:srgbClr val="002060"/>
                                </a:solidFill>
                                <a:latin typeface="Cambria Math"/>
                              </a:rPr>
                              <m:t>1</m:t>
                            </m:r>
                          </m:num>
                          <m:den>
                            <m:r>
                              <a:rPr lang="el-GR" sz="1200" i="1">
                                <a:solidFill>
                                  <a:srgbClr val="002060"/>
                                </a:solidFill>
                                <a:latin typeface="Cambria Math"/>
                              </a:rPr>
                              <m:t>𝜋</m:t>
                            </m:r>
                          </m:den>
                        </m:f>
                      </m:oMath>
                    </m:oMathPara>
                  </a14:m>
                  <a:endParaRPr lang="en-GB" sz="1200" dirty="0">
                    <a:solidFill>
                      <a:srgbClr val="002060"/>
                    </a:solidFill>
                  </a:endParaRPr>
                </a:p>
              </p:txBody>
            </p:sp>
          </mc:Choice>
          <mc:Fallback xmlns="">
            <p:sp>
              <p:nvSpPr>
                <p:cNvPr id="4" name="CasellaDiTesto 3"/>
                <p:cNvSpPr txBox="1">
                  <a:spLocks noRot="1" noChangeAspect="1" noMove="1" noResize="1" noEditPoints="1" noAdjustHandles="1" noChangeArrowheads="1" noChangeShapeType="1" noTextEdit="1"/>
                </p:cNvSpPr>
                <p:nvPr/>
              </p:nvSpPr>
              <p:spPr>
                <a:xfrm>
                  <a:off x="3563578" y="5731985"/>
                  <a:ext cx="484813" cy="276999"/>
                </a:xfrm>
                <a:prstGeom prst="rect">
                  <a:avLst/>
                </a:prstGeom>
                <a:blipFill rotWithShape="1">
                  <a:blip r:embed="rId7"/>
                  <a:stretch>
                    <a:fillRect l="-15000" t="-93478" r="-57500" b="-143478"/>
                  </a:stretch>
                </a:blipFill>
              </p:spPr>
              <p:txBody>
                <a:bodyPr/>
                <a:lstStyle/>
                <a:p>
                  <a:r>
                    <a:rPr lang="en-GB">
                      <a:noFill/>
                    </a:rPr>
                    <a:t> </a:t>
                  </a:r>
                </a:p>
              </p:txBody>
            </p:sp>
          </mc:Fallback>
        </mc:AlternateContent>
      </p:grpSp>
      <p:cxnSp>
        <p:nvCxnSpPr>
          <p:cNvPr id="11" name="Connettore 2 10"/>
          <p:cNvCxnSpPr/>
          <p:nvPr/>
        </p:nvCxnSpPr>
        <p:spPr>
          <a:xfrm flipV="1">
            <a:off x="3559567" y="5846418"/>
            <a:ext cx="186721" cy="24068"/>
          </a:xfrm>
          <a:prstGeom prst="straightConnector1">
            <a:avLst/>
          </a:prstGeom>
          <a:ln w="6350">
            <a:tailEnd type="arrow"/>
          </a:ln>
        </p:spPr>
        <p:style>
          <a:lnRef idx="1">
            <a:schemeClr val="accent1"/>
          </a:lnRef>
          <a:fillRef idx="0">
            <a:schemeClr val="accent1"/>
          </a:fillRef>
          <a:effectRef idx="0">
            <a:schemeClr val="accent1"/>
          </a:effectRef>
          <a:fontRef idx="minor">
            <a:schemeClr val="tx1"/>
          </a:fontRef>
        </p:style>
      </p:cxnSp>
      <p:sp>
        <p:nvSpPr>
          <p:cNvPr id="18" name="Title 1"/>
          <p:cNvSpPr txBox="1">
            <a:spLocks/>
          </p:cNvSpPr>
          <p:nvPr/>
        </p:nvSpPr>
        <p:spPr>
          <a:xfrm>
            <a:off x="2438371" y="76203"/>
            <a:ext cx="4733893" cy="67299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600" b="1" kern="1200">
                <a:solidFill>
                  <a:schemeClr val="tx1">
                    <a:lumMod val="85000"/>
                  </a:schemeClr>
                </a:solidFill>
                <a:latin typeface="+mj-lt"/>
                <a:ea typeface="+mj-ea"/>
                <a:cs typeface="+mj-cs"/>
              </a:defRPr>
            </a:lvl1pPr>
          </a:lstStyle>
          <a:p>
            <a:r>
              <a:rPr lang="en-US" sz="1600" i="1" dirty="0" smtClean="0">
                <a:solidFill>
                  <a:prstClr val="white">
                    <a:lumMod val="85000"/>
                  </a:prstClr>
                </a:solidFill>
              </a:rPr>
              <a:t>GLOSSARY:</a:t>
            </a:r>
            <a:r>
              <a:rPr lang="en-US" sz="2800" dirty="0" smtClean="0">
                <a:solidFill>
                  <a:prstClr val="white">
                    <a:lumMod val="85000"/>
                  </a:prstClr>
                </a:solidFill>
              </a:rPr>
              <a:t/>
            </a:r>
            <a:br>
              <a:rPr lang="en-US" sz="2800" dirty="0" smtClean="0">
                <a:solidFill>
                  <a:prstClr val="white">
                    <a:lumMod val="85000"/>
                  </a:prstClr>
                </a:solidFill>
              </a:rPr>
            </a:br>
            <a:r>
              <a:rPr lang="en-US" sz="2400" dirty="0" smtClean="0">
                <a:solidFill>
                  <a:prstClr val="white">
                    <a:lumMod val="85000"/>
                  </a:prstClr>
                </a:solidFill>
              </a:rPr>
              <a:t>OPTICAL MASTER OSCILLATOR</a:t>
            </a:r>
            <a:endParaRPr lang="en-US" sz="2400" dirty="0">
              <a:solidFill>
                <a:prstClr val="white">
                  <a:lumMod val="85000"/>
                </a:prstClr>
              </a:solidFill>
            </a:endParaRPr>
          </a:p>
        </p:txBody>
      </p:sp>
    </p:spTree>
    <p:extLst>
      <p:ext uri="{BB962C8B-B14F-4D97-AF65-F5344CB8AC3E}">
        <p14:creationId xmlns:p14="http://schemas.microsoft.com/office/powerpoint/2010/main" val="14564241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Rounded Rectangle 10"/>
          <p:cNvSpPr/>
          <p:nvPr/>
        </p:nvSpPr>
        <p:spPr>
          <a:xfrm>
            <a:off x="2205569" y="3910543"/>
            <a:ext cx="2209800" cy="295275"/>
          </a:xfrm>
          <a:prstGeom prst="roundRect">
            <a:avLst/>
          </a:prstGeom>
          <a:solidFill>
            <a:srgbClr val="CCFFCC">
              <a:alpha val="4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 name="Rounded Rectangle 12"/>
          <p:cNvSpPr/>
          <p:nvPr/>
        </p:nvSpPr>
        <p:spPr>
          <a:xfrm>
            <a:off x="4972051" y="3907772"/>
            <a:ext cx="1866899" cy="295275"/>
          </a:xfrm>
          <a:prstGeom prst="roundRect">
            <a:avLst/>
          </a:prstGeom>
          <a:solidFill>
            <a:srgbClr val="CCECFF">
              <a:alpha val="40000"/>
            </a:srgb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9" name="Rounded Rectangle 18"/>
          <p:cNvSpPr/>
          <p:nvPr/>
        </p:nvSpPr>
        <p:spPr>
          <a:xfrm>
            <a:off x="1235074" y="2543176"/>
            <a:ext cx="7508876" cy="561974"/>
          </a:xfrm>
          <a:prstGeom prst="roundRect">
            <a:avLst>
              <a:gd name="adj" fmla="val 11248"/>
            </a:avLst>
          </a:prstGeom>
          <a:solidFill>
            <a:srgbClr val="CCECFF">
              <a:alpha val="40000"/>
            </a:srgbClr>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ounded Rectangle 9"/>
          <p:cNvSpPr/>
          <p:nvPr/>
        </p:nvSpPr>
        <p:spPr>
          <a:xfrm>
            <a:off x="1235074" y="1828800"/>
            <a:ext cx="7508876" cy="571500"/>
          </a:xfrm>
          <a:prstGeom prst="roundRect">
            <a:avLst/>
          </a:prstGeom>
          <a:solidFill>
            <a:srgbClr val="CCFFCC">
              <a:alpha val="4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16</a:t>
            </a:fld>
            <a:endParaRPr lang="en-US" dirty="0">
              <a:solidFill>
                <a:srgbClr val="4F81BD">
                  <a:lumMod val="75000"/>
                </a:srgbClr>
              </a:solidFill>
            </a:endParaRPr>
          </a:p>
        </p:txBody>
      </p:sp>
      <p:sp>
        <p:nvSpPr>
          <p:cNvPr id="23" name="TextBox 22"/>
          <p:cNvSpPr txBox="1"/>
          <p:nvPr/>
        </p:nvSpPr>
        <p:spPr>
          <a:xfrm>
            <a:off x="229653" y="3280288"/>
            <a:ext cx="8580972" cy="946413"/>
          </a:xfrm>
          <a:prstGeom prst="rect">
            <a:avLst/>
          </a:prstGeom>
          <a:noFill/>
        </p:spPr>
        <p:txBody>
          <a:bodyPr wrap="square" rtlCol="0">
            <a:spAutoFit/>
          </a:bodyPr>
          <a:lstStyle/>
          <a:p>
            <a:pPr algn="just">
              <a:spcAft>
                <a:spcPts val="900"/>
              </a:spcAft>
            </a:pPr>
            <a:r>
              <a:rPr lang="en-US" sz="1600" dirty="0">
                <a:solidFill>
                  <a:prstClr val="black"/>
                </a:solidFill>
              </a:rPr>
              <a:t>The boundary between the 2 categories is somehow arbitrary. For instance, synchronization errors due to mechanical vibrations can be classified in either category: </a:t>
            </a:r>
          </a:p>
          <a:p>
            <a:pPr algn="ctr">
              <a:spcAft>
                <a:spcPts val="600"/>
              </a:spcAft>
            </a:pPr>
            <a:r>
              <a:rPr lang="en-US" sz="1600" dirty="0">
                <a:solidFill>
                  <a:prstClr val="black"/>
                </a:solidFill>
              </a:rPr>
              <a:t>Acoustic waves → Jitter 	</a:t>
            </a:r>
            <a:r>
              <a:rPr lang="en-US" sz="1600" dirty="0" err="1">
                <a:solidFill>
                  <a:prstClr val="black"/>
                </a:solidFill>
              </a:rPr>
              <a:t>Infrasounds</a:t>
            </a:r>
            <a:r>
              <a:rPr lang="en-US" sz="1600" dirty="0">
                <a:solidFill>
                  <a:prstClr val="black"/>
                </a:solidFill>
              </a:rPr>
              <a:t> → Drift </a:t>
            </a:r>
          </a:p>
        </p:txBody>
      </p:sp>
      <p:sp>
        <p:nvSpPr>
          <p:cNvPr id="25" name="TextBox 24"/>
          <p:cNvSpPr txBox="1"/>
          <p:nvPr/>
        </p:nvSpPr>
        <p:spPr>
          <a:xfrm>
            <a:off x="229653" y="1099698"/>
            <a:ext cx="8514297" cy="2031325"/>
          </a:xfrm>
          <a:prstGeom prst="rect">
            <a:avLst/>
          </a:prstGeom>
          <a:noFill/>
        </p:spPr>
        <p:txBody>
          <a:bodyPr wrap="square" rtlCol="0">
            <a:spAutoFit/>
          </a:bodyPr>
          <a:lstStyle/>
          <a:p>
            <a:pPr algn="just">
              <a:spcAft>
                <a:spcPts val="1800"/>
              </a:spcAft>
            </a:pPr>
            <a:r>
              <a:rPr lang="en-US" sz="1600" dirty="0">
                <a:solidFill>
                  <a:prstClr val="black"/>
                </a:solidFill>
              </a:rPr>
              <a:t>The synchronization error of a client with respect to the reference is identified as </a:t>
            </a:r>
            <a:r>
              <a:rPr lang="en-US" sz="1600" b="1" i="1" dirty="0">
                <a:solidFill>
                  <a:prstClr val="black"/>
                </a:solidFill>
              </a:rPr>
              <a:t>jitter</a:t>
            </a:r>
            <a:r>
              <a:rPr lang="en-US" sz="1600" dirty="0">
                <a:solidFill>
                  <a:prstClr val="black"/>
                </a:solidFill>
              </a:rPr>
              <a:t> or </a:t>
            </a:r>
            <a:r>
              <a:rPr lang="en-US" sz="1600" b="1" i="1" dirty="0">
                <a:solidFill>
                  <a:prstClr val="black"/>
                </a:solidFill>
              </a:rPr>
              <a:t>drift</a:t>
            </a:r>
            <a:r>
              <a:rPr lang="en-US" sz="1600" dirty="0">
                <a:solidFill>
                  <a:prstClr val="black"/>
                </a:solidFill>
              </a:rPr>
              <a:t> depending on the </a:t>
            </a:r>
            <a:r>
              <a:rPr lang="en-US" sz="1600" b="1" i="1" dirty="0">
                <a:solidFill>
                  <a:prstClr val="black"/>
                </a:solidFill>
              </a:rPr>
              <a:t>time scale </a:t>
            </a:r>
            <a:r>
              <a:rPr lang="en-US" sz="1600" dirty="0">
                <a:solidFill>
                  <a:prstClr val="black"/>
                </a:solidFill>
              </a:rPr>
              <a:t>of the involved phenomena.</a:t>
            </a:r>
          </a:p>
          <a:p>
            <a:pPr marL="990600" indent="-723900" algn="just" defTabSz="714375">
              <a:spcAft>
                <a:spcPts val="1800"/>
              </a:spcAft>
            </a:pPr>
            <a:r>
              <a:rPr lang="en-US" sz="1600" dirty="0">
                <a:solidFill>
                  <a:prstClr val="black"/>
                </a:solidFill>
              </a:rPr>
              <a:t>Jitter  = 	fast variations, caused by inherent residual lack of coherency between oscillators, even if they are locked at the best;</a:t>
            </a:r>
          </a:p>
          <a:p>
            <a:pPr marL="990600" indent="-723900" algn="just" defTabSz="714375">
              <a:spcAft>
                <a:spcPts val="600"/>
              </a:spcAft>
            </a:pPr>
            <a:r>
              <a:rPr lang="en-US" sz="1600" dirty="0">
                <a:solidFill>
                  <a:prstClr val="black"/>
                </a:solidFill>
              </a:rPr>
              <a:t>Drift  =	slow variations, mainly caused by modifications of the environment conditions, such as temperature (primarily) but also humidity, materials and components aging, …</a:t>
            </a:r>
          </a:p>
        </p:txBody>
      </p:sp>
      <p:sp>
        <p:nvSpPr>
          <p:cNvPr id="12" name="TextBox 11"/>
          <p:cNvSpPr txBox="1"/>
          <p:nvPr/>
        </p:nvSpPr>
        <p:spPr>
          <a:xfrm>
            <a:off x="353478" y="1800225"/>
            <a:ext cx="670312" cy="369332"/>
          </a:xfrm>
          <a:prstGeom prst="rect">
            <a:avLst/>
          </a:prstGeom>
          <a:solidFill>
            <a:srgbClr val="00B050"/>
          </a:solidFill>
        </p:spPr>
        <p:txBody>
          <a:bodyPr wrap="none" rtlCol="0">
            <a:spAutoFit/>
          </a:bodyPr>
          <a:lstStyle/>
          <a:p>
            <a:r>
              <a:rPr lang="en-US" b="1" i="1" dirty="0">
                <a:solidFill>
                  <a:prstClr val="white"/>
                </a:solidFill>
              </a:rPr>
              <a:t>Jitter</a:t>
            </a:r>
          </a:p>
        </p:txBody>
      </p:sp>
      <p:sp>
        <p:nvSpPr>
          <p:cNvPr id="22" name="TextBox 21"/>
          <p:cNvSpPr txBox="1"/>
          <p:nvPr/>
        </p:nvSpPr>
        <p:spPr>
          <a:xfrm>
            <a:off x="353478" y="2520475"/>
            <a:ext cx="622286" cy="369332"/>
          </a:xfrm>
          <a:prstGeom prst="rect">
            <a:avLst/>
          </a:prstGeom>
          <a:solidFill>
            <a:schemeClr val="bg2">
              <a:lumMod val="60000"/>
              <a:lumOff val="40000"/>
            </a:schemeClr>
          </a:solidFill>
        </p:spPr>
        <p:txBody>
          <a:bodyPr wrap="none" rtlCol="0">
            <a:spAutoFit/>
          </a:bodyPr>
          <a:lstStyle/>
          <a:p>
            <a:r>
              <a:rPr lang="en-US" b="1" i="1" dirty="0">
                <a:solidFill>
                  <a:prstClr val="white"/>
                </a:solidFill>
              </a:rPr>
              <a:t>Drift</a:t>
            </a:r>
          </a:p>
        </p:txBody>
      </p:sp>
      <p:sp>
        <p:nvSpPr>
          <p:cNvPr id="14" name="TextBox 13"/>
          <p:cNvSpPr txBox="1"/>
          <p:nvPr/>
        </p:nvSpPr>
        <p:spPr>
          <a:xfrm>
            <a:off x="229653" y="4264429"/>
            <a:ext cx="8580972" cy="830997"/>
          </a:xfrm>
          <a:prstGeom prst="rect">
            <a:avLst/>
          </a:prstGeom>
          <a:noFill/>
        </p:spPr>
        <p:txBody>
          <a:bodyPr wrap="square" rtlCol="0">
            <a:spAutoFit/>
          </a:bodyPr>
          <a:lstStyle/>
          <a:p>
            <a:pPr algn="just">
              <a:spcAft>
                <a:spcPts val="600"/>
              </a:spcAft>
            </a:pPr>
            <a:r>
              <a:rPr lang="en-US" sz="1600" dirty="0">
                <a:solidFill>
                  <a:prstClr val="black"/>
                </a:solidFill>
              </a:rPr>
              <a:t>For pulsed accelerators, where the beam is produced in the form of a sequence of bunch trains with a certain repetition rate (10 Hz ÷ 120 Hz typically), the </a:t>
            </a:r>
            <a:r>
              <a:rPr lang="en-US" sz="1600" b="1" i="1" dirty="0">
                <a:solidFill>
                  <a:prstClr val="black"/>
                </a:solidFill>
              </a:rPr>
              <a:t>rep. rate value </a:t>
            </a:r>
            <a:r>
              <a:rPr lang="en-US" sz="1600" dirty="0">
                <a:solidFill>
                  <a:prstClr val="black"/>
                </a:solidFill>
              </a:rPr>
              <a:t>itself can be taken as a reasonable definition of the </a:t>
            </a:r>
            <a:r>
              <a:rPr lang="en-US" sz="1600" b="1" i="1" dirty="0">
                <a:solidFill>
                  <a:prstClr val="black"/>
                </a:solidFill>
              </a:rPr>
              <a:t>boundary</a:t>
            </a:r>
            <a:r>
              <a:rPr lang="en-US" sz="1600" dirty="0">
                <a:solidFill>
                  <a:prstClr val="black"/>
                </a:solidFill>
              </a:rPr>
              <a:t> between </a:t>
            </a:r>
            <a:r>
              <a:rPr lang="en-US" sz="1600" b="1" i="1" dirty="0">
                <a:solidFill>
                  <a:prstClr val="black"/>
                </a:solidFill>
              </a:rPr>
              <a:t>jitters</a:t>
            </a:r>
            <a:r>
              <a:rPr lang="en-US" sz="1600" dirty="0">
                <a:solidFill>
                  <a:prstClr val="black"/>
                </a:solidFill>
              </a:rPr>
              <a:t> and </a:t>
            </a:r>
            <a:r>
              <a:rPr lang="en-US" sz="1600" b="1" i="1" dirty="0">
                <a:solidFill>
                  <a:prstClr val="black"/>
                </a:solidFill>
              </a:rPr>
              <a:t>drifts</a:t>
            </a:r>
            <a:r>
              <a:rPr lang="en-US" sz="1600" dirty="0">
                <a:solidFill>
                  <a:prstClr val="black"/>
                </a:solidFill>
              </a:rPr>
              <a:t>.</a:t>
            </a:r>
          </a:p>
        </p:txBody>
      </p:sp>
      <p:sp>
        <p:nvSpPr>
          <p:cNvPr id="15" name="TextBox 14"/>
          <p:cNvSpPr txBox="1"/>
          <p:nvPr/>
        </p:nvSpPr>
        <p:spPr>
          <a:xfrm>
            <a:off x="6838950" y="5310956"/>
            <a:ext cx="1541319" cy="369332"/>
          </a:xfrm>
          <a:prstGeom prst="rect">
            <a:avLst/>
          </a:prstGeom>
          <a:solidFill>
            <a:schemeClr val="bg2">
              <a:lumMod val="60000"/>
              <a:lumOff val="40000"/>
            </a:schemeClr>
          </a:solidFill>
        </p:spPr>
        <p:txBody>
          <a:bodyPr wrap="none" rtlCol="0">
            <a:spAutoFit/>
          </a:bodyPr>
          <a:lstStyle/>
          <a:p>
            <a:r>
              <a:rPr lang="en-US" b="1" i="1" dirty="0">
                <a:solidFill>
                  <a:prstClr val="white"/>
                </a:solidFill>
              </a:rPr>
              <a:t>Drift → Nasty</a:t>
            </a:r>
          </a:p>
        </p:txBody>
      </p:sp>
      <p:sp>
        <p:nvSpPr>
          <p:cNvPr id="16" name="TextBox 15"/>
          <p:cNvSpPr txBox="1"/>
          <p:nvPr/>
        </p:nvSpPr>
        <p:spPr>
          <a:xfrm>
            <a:off x="6838950" y="6064192"/>
            <a:ext cx="1475019" cy="369332"/>
          </a:xfrm>
          <a:prstGeom prst="rect">
            <a:avLst/>
          </a:prstGeom>
          <a:solidFill>
            <a:srgbClr val="00B050"/>
          </a:solidFill>
        </p:spPr>
        <p:txBody>
          <a:bodyPr wrap="none" rtlCol="0">
            <a:spAutoFit/>
          </a:bodyPr>
          <a:lstStyle/>
          <a:p>
            <a:r>
              <a:rPr lang="en-US" b="1" i="1" dirty="0">
                <a:solidFill>
                  <a:prstClr val="white"/>
                </a:solidFill>
              </a:rPr>
              <a:t>Jitter → Killer</a:t>
            </a:r>
          </a:p>
        </p:txBody>
      </p:sp>
      <p:sp>
        <p:nvSpPr>
          <p:cNvPr id="17" name="TextBox 16"/>
          <p:cNvSpPr txBox="1"/>
          <p:nvPr/>
        </p:nvSpPr>
        <p:spPr>
          <a:xfrm>
            <a:off x="229653" y="5102629"/>
            <a:ext cx="6361647" cy="1569660"/>
          </a:xfrm>
          <a:prstGeom prst="rect">
            <a:avLst/>
          </a:prstGeom>
          <a:noFill/>
        </p:spPr>
        <p:txBody>
          <a:bodyPr wrap="square" rtlCol="0">
            <a:spAutoFit/>
          </a:bodyPr>
          <a:lstStyle/>
          <a:p>
            <a:pPr algn="just"/>
            <a:r>
              <a:rPr lang="en-US" sz="1600" dirty="0">
                <a:solidFill>
                  <a:prstClr val="black"/>
                </a:solidFill>
              </a:rPr>
              <a:t>In this respect, </a:t>
            </a:r>
            <a:r>
              <a:rPr lang="en-US" sz="1600" b="1" i="1" dirty="0">
                <a:solidFill>
                  <a:prstClr val="black"/>
                </a:solidFill>
              </a:rPr>
              <a:t>drifts</a:t>
            </a:r>
            <a:r>
              <a:rPr lang="en-US" sz="1600" dirty="0">
                <a:solidFill>
                  <a:prstClr val="black"/>
                </a:solidFill>
              </a:rPr>
              <a:t> are phenomena significantly </a:t>
            </a:r>
            <a:r>
              <a:rPr lang="en-US" sz="1600" b="1" i="1" dirty="0">
                <a:solidFill>
                  <a:prstClr val="black"/>
                </a:solidFill>
              </a:rPr>
              <a:t>slower </a:t>
            </a:r>
            <a:r>
              <a:rPr lang="en-US" sz="1600" dirty="0">
                <a:solidFill>
                  <a:prstClr val="black"/>
                </a:solidFill>
              </a:rPr>
              <a:t>than</a:t>
            </a:r>
            <a:r>
              <a:rPr lang="en-US" sz="1600" b="1" i="1" dirty="0">
                <a:solidFill>
                  <a:prstClr val="black"/>
                </a:solidFill>
              </a:rPr>
              <a:t> rep. rate </a:t>
            </a:r>
            <a:r>
              <a:rPr lang="en-US" sz="1600" dirty="0">
                <a:solidFill>
                  <a:prstClr val="black"/>
                </a:solidFill>
              </a:rPr>
              <a:t>and will produced effects on  the beam that can be </a:t>
            </a:r>
            <a:r>
              <a:rPr lang="en-US" sz="1600" b="1" i="1" dirty="0">
                <a:solidFill>
                  <a:prstClr val="black"/>
                </a:solidFill>
              </a:rPr>
              <a:t>monitored</a:t>
            </a:r>
            <a:r>
              <a:rPr lang="en-US" sz="1600" dirty="0">
                <a:solidFill>
                  <a:prstClr val="black"/>
                </a:solidFill>
              </a:rPr>
              <a:t> and </a:t>
            </a:r>
            <a:r>
              <a:rPr lang="en-US" sz="1600" b="1" i="1" dirty="0">
                <a:solidFill>
                  <a:prstClr val="black"/>
                </a:solidFill>
              </a:rPr>
              <a:t>corrected</a:t>
            </a:r>
            <a:r>
              <a:rPr lang="en-US" sz="1600" dirty="0">
                <a:solidFill>
                  <a:prstClr val="black"/>
                </a:solidFill>
              </a:rPr>
              <a:t> pulse-to-pulse.</a:t>
            </a:r>
          </a:p>
          <a:p>
            <a:pPr algn="just">
              <a:spcAft>
                <a:spcPts val="600"/>
              </a:spcAft>
            </a:pPr>
            <a:r>
              <a:rPr lang="en-US" sz="1600" dirty="0">
                <a:solidFill>
                  <a:prstClr val="black"/>
                </a:solidFill>
              </a:rPr>
              <a:t>On the contrary, </a:t>
            </a:r>
            <a:r>
              <a:rPr lang="en-US" sz="1600" b="1" i="1" dirty="0">
                <a:solidFill>
                  <a:prstClr val="black"/>
                </a:solidFill>
              </a:rPr>
              <a:t>jitters</a:t>
            </a:r>
            <a:r>
              <a:rPr lang="en-US" sz="1600" dirty="0">
                <a:solidFill>
                  <a:prstClr val="black"/>
                </a:solidFill>
              </a:rPr>
              <a:t> are </a:t>
            </a:r>
            <a:r>
              <a:rPr lang="en-US" sz="1600" b="1" i="1" dirty="0">
                <a:solidFill>
                  <a:prstClr val="black"/>
                </a:solidFill>
              </a:rPr>
              <a:t>faster </a:t>
            </a:r>
            <a:r>
              <a:rPr lang="en-US" sz="1600" dirty="0">
                <a:solidFill>
                  <a:prstClr val="black"/>
                </a:solidFill>
              </a:rPr>
              <a:t>than</a:t>
            </a:r>
            <a:r>
              <a:rPr lang="en-US" sz="1600" b="1" i="1" dirty="0">
                <a:solidFill>
                  <a:prstClr val="black"/>
                </a:solidFill>
              </a:rPr>
              <a:t> rep. rate </a:t>
            </a:r>
            <a:r>
              <a:rPr lang="en-US" sz="1600" dirty="0">
                <a:solidFill>
                  <a:prstClr val="black"/>
                </a:solidFill>
              </a:rPr>
              <a:t>and will result in a pulse-to-pulse </a:t>
            </a:r>
            <a:r>
              <a:rPr lang="en-US" sz="1600" b="1" i="1" dirty="0">
                <a:solidFill>
                  <a:prstClr val="black"/>
                </a:solidFill>
              </a:rPr>
              <a:t>chaotic scatter </a:t>
            </a:r>
            <a:r>
              <a:rPr lang="en-US" sz="1600" dirty="0">
                <a:solidFill>
                  <a:prstClr val="black"/>
                </a:solidFill>
              </a:rPr>
              <a:t>of the beam characteristics that has to be minimized but that </a:t>
            </a:r>
            <a:r>
              <a:rPr lang="en-US" sz="1600" b="1" i="1" dirty="0">
                <a:solidFill>
                  <a:prstClr val="black"/>
                </a:solidFill>
              </a:rPr>
              <a:t>can not</a:t>
            </a:r>
            <a:r>
              <a:rPr lang="en-US" sz="1600" dirty="0">
                <a:solidFill>
                  <a:prstClr val="black"/>
                </a:solidFill>
              </a:rPr>
              <a:t> be actively </a:t>
            </a:r>
            <a:r>
              <a:rPr lang="en-US" sz="1600" b="1" i="1" dirty="0">
                <a:solidFill>
                  <a:prstClr val="black"/>
                </a:solidFill>
              </a:rPr>
              <a:t>corrected</a:t>
            </a:r>
            <a:r>
              <a:rPr lang="en-US" sz="1600" dirty="0">
                <a:solidFill>
                  <a:prstClr val="black"/>
                </a:solidFill>
              </a:rPr>
              <a:t>.</a:t>
            </a:r>
          </a:p>
        </p:txBody>
      </p:sp>
      <p:sp>
        <p:nvSpPr>
          <p:cNvPr id="18" name="Title 1"/>
          <p:cNvSpPr txBox="1">
            <a:spLocks/>
          </p:cNvSpPr>
          <p:nvPr/>
        </p:nvSpPr>
        <p:spPr>
          <a:xfrm>
            <a:off x="2362168" y="67736"/>
            <a:ext cx="4733893" cy="67299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600" b="1" kern="1200">
                <a:solidFill>
                  <a:schemeClr val="tx1">
                    <a:lumMod val="85000"/>
                  </a:schemeClr>
                </a:solidFill>
                <a:latin typeface="+mj-lt"/>
                <a:ea typeface="+mj-ea"/>
                <a:cs typeface="+mj-cs"/>
              </a:defRPr>
            </a:lvl1pPr>
          </a:lstStyle>
          <a:p>
            <a:r>
              <a:rPr lang="en-US" sz="1600" i="1" dirty="0" smtClean="0">
                <a:solidFill>
                  <a:prstClr val="white">
                    <a:lumMod val="85000"/>
                  </a:prstClr>
                </a:solidFill>
              </a:rPr>
              <a:t>GLOSSARY:</a:t>
            </a:r>
            <a:r>
              <a:rPr lang="en-US" sz="2800" dirty="0">
                <a:solidFill>
                  <a:prstClr val="white">
                    <a:lumMod val="85000"/>
                  </a:prstClr>
                </a:solidFill>
              </a:rPr>
              <a:t/>
            </a:r>
            <a:br>
              <a:rPr lang="en-US" sz="2800" dirty="0">
                <a:solidFill>
                  <a:prstClr val="white">
                    <a:lumMod val="85000"/>
                  </a:prstClr>
                </a:solidFill>
              </a:rPr>
            </a:br>
            <a:r>
              <a:rPr lang="en-US" sz="2800" dirty="0" smtClean="0">
                <a:solidFill>
                  <a:prstClr val="white">
                    <a:lumMod val="85000"/>
                  </a:prstClr>
                </a:solidFill>
              </a:rPr>
              <a:t>JITTER </a:t>
            </a:r>
            <a:r>
              <a:rPr lang="en-US" sz="2800" dirty="0">
                <a:solidFill>
                  <a:prstClr val="white">
                    <a:lumMod val="85000"/>
                  </a:prstClr>
                </a:solidFill>
              </a:rPr>
              <a:t>vs. </a:t>
            </a:r>
            <a:r>
              <a:rPr lang="en-US" sz="2800" dirty="0" smtClean="0">
                <a:solidFill>
                  <a:prstClr val="white">
                    <a:lumMod val="85000"/>
                  </a:prstClr>
                </a:solidFill>
              </a:rPr>
              <a:t>DRIFT</a:t>
            </a:r>
            <a:endParaRPr lang="en-US" sz="2800" dirty="0">
              <a:solidFill>
                <a:prstClr val="white">
                  <a:lumMod val="85000"/>
                </a:prstClr>
              </a:solidFill>
            </a:endParaRPr>
          </a:p>
        </p:txBody>
      </p:sp>
    </p:spTree>
    <p:extLst>
      <p:ext uri="{BB962C8B-B14F-4D97-AF65-F5344CB8AC3E}">
        <p14:creationId xmlns:p14="http://schemas.microsoft.com/office/powerpoint/2010/main" val="31875607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9" grpId="0" animBg="1"/>
      <p:bldP spid="10" grpId="0" animBg="1"/>
      <p:bldP spid="23" grpId="0"/>
      <p:bldP spid="25" grpId="0" build="p"/>
      <p:bldP spid="12" grpId="0" animBg="1"/>
      <p:bldP spid="22" grpId="0" animBg="1"/>
      <p:bldP spid="14" grpId="0"/>
      <p:bldP spid="15" grpId="0" animBg="1"/>
      <p:bldP spid="16" grpId="0" animBg="1"/>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17</a:t>
            </a:fld>
            <a:endParaRPr lang="en-US" dirty="0">
              <a:solidFill>
                <a:srgbClr val="4F81BD">
                  <a:lumMod val="75000"/>
                </a:srgbClr>
              </a:solidFill>
            </a:endParaRPr>
          </a:p>
        </p:txBody>
      </p:sp>
      <p:sp>
        <p:nvSpPr>
          <p:cNvPr id="5" name="TextBox 4"/>
          <p:cNvSpPr txBox="1"/>
          <p:nvPr/>
        </p:nvSpPr>
        <p:spPr>
          <a:xfrm>
            <a:off x="348180" y="1013862"/>
            <a:ext cx="8507942" cy="1223412"/>
          </a:xfrm>
          <a:prstGeom prst="rect">
            <a:avLst/>
          </a:prstGeom>
          <a:noFill/>
        </p:spPr>
        <p:txBody>
          <a:bodyPr wrap="square" rtlCol="0">
            <a:spAutoFit/>
          </a:bodyPr>
          <a:lstStyle/>
          <a:p>
            <a:pPr>
              <a:spcAft>
                <a:spcPts val="300"/>
              </a:spcAft>
            </a:pPr>
            <a:r>
              <a:rPr lang="en-US" sz="2400" b="1" i="1" dirty="0">
                <a:solidFill>
                  <a:prstClr val="black"/>
                </a:solidFill>
              </a:rPr>
              <a:t>Tasks of a Synchronization system:</a:t>
            </a:r>
          </a:p>
          <a:p>
            <a:pPr marL="285750" indent="-285750" algn="just">
              <a:spcAft>
                <a:spcPts val="300"/>
              </a:spcAft>
              <a:buFont typeface="Wingdings" panose="05000000000000000000" pitchFamily="2" charset="2"/>
              <a:buChar char="ü"/>
            </a:pPr>
            <a:r>
              <a:rPr lang="en-US" sz="1400" dirty="0">
                <a:solidFill>
                  <a:prstClr val="black"/>
                </a:solidFill>
              </a:rPr>
              <a:t>Generate and transport the reference signal to any client local position with constant delay and minimal drifts;</a:t>
            </a:r>
          </a:p>
          <a:p>
            <a:pPr marL="285750" indent="-285750" algn="just">
              <a:spcAft>
                <a:spcPts val="300"/>
              </a:spcAft>
              <a:buFont typeface="Wingdings" panose="05000000000000000000" pitchFamily="2" charset="2"/>
              <a:buChar char="ü"/>
            </a:pPr>
            <a:r>
              <a:rPr lang="en-US" sz="1400" dirty="0">
                <a:solidFill>
                  <a:prstClr val="black"/>
                </a:solidFill>
              </a:rPr>
              <a:t>Lock the client (laser, RF, ...) fundamental frequency to the reference with minimal residual jitter;</a:t>
            </a:r>
          </a:p>
          <a:p>
            <a:pPr marL="285750" indent="-285750" algn="just">
              <a:spcAft>
                <a:spcPts val="300"/>
              </a:spcAft>
              <a:buFont typeface="Wingdings" panose="05000000000000000000" pitchFamily="2" charset="2"/>
              <a:buChar char="ü"/>
            </a:pPr>
            <a:r>
              <a:rPr lang="en-US" sz="1400" dirty="0">
                <a:solidFill>
                  <a:prstClr val="black"/>
                </a:solidFill>
              </a:rPr>
              <a:t>Monitor clients and beam, and apply delay corrections to compensate residual </a:t>
            </a:r>
            <a:r>
              <a:rPr lang="en-US" sz="1400" dirty="0" smtClean="0">
                <a:solidFill>
                  <a:prstClr val="black"/>
                </a:solidFill>
              </a:rPr>
              <a:t>(out-of-loop) drifts</a:t>
            </a:r>
            <a:r>
              <a:rPr lang="en-US" sz="1400" dirty="0">
                <a:solidFill>
                  <a:prstClr val="black"/>
                </a:solidFill>
              </a:rPr>
              <a:t>.</a:t>
            </a:r>
          </a:p>
        </p:txBody>
      </p:sp>
      <p:grpSp>
        <p:nvGrpSpPr>
          <p:cNvPr id="25" name="Group 24"/>
          <p:cNvGrpSpPr/>
          <p:nvPr/>
        </p:nvGrpSpPr>
        <p:grpSpPr>
          <a:xfrm>
            <a:off x="436543" y="2358996"/>
            <a:ext cx="5689600" cy="4301066"/>
            <a:chOff x="1227667" y="1989667"/>
            <a:chExt cx="5689600" cy="4301066"/>
          </a:xfrm>
        </p:grpSpPr>
        <p:sp>
          <p:nvSpPr>
            <p:cNvPr id="24" name="Rectangle 23"/>
            <p:cNvSpPr/>
            <p:nvPr/>
          </p:nvSpPr>
          <p:spPr>
            <a:xfrm>
              <a:off x="1227667" y="1989667"/>
              <a:ext cx="5689600" cy="430106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19" name="Pictur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29266" y="2099734"/>
              <a:ext cx="5455530" cy="4079913"/>
            </a:xfrm>
            <a:prstGeom prst="rect">
              <a:avLst/>
            </a:prstGeom>
          </p:spPr>
        </p:pic>
      </p:grpSp>
      <p:sp>
        <p:nvSpPr>
          <p:cNvPr id="8" name="Title 1"/>
          <p:cNvSpPr txBox="1">
            <a:spLocks/>
          </p:cNvSpPr>
          <p:nvPr/>
        </p:nvSpPr>
        <p:spPr>
          <a:xfrm>
            <a:off x="2497640" y="50802"/>
            <a:ext cx="4733893" cy="67299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600" b="1" kern="1200">
                <a:solidFill>
                  <a:schemeClr val="tx1">
                    <a:lumMod val="85000"/>
                  </a:schemeClr>
                </a:solidFill>
                <a:latin typeface="+mj-lt"/>
                <a:ea typeface="+mj-ea"/>
                <a:cs typeface="+mj-cs"/>
              </a:defRPr>
            </a:lvl1pPr>
          </a:lstStyle>
          <a:p>
            <a:r>
              <a:rPr lang="en-US" sz="1600" i="1" dirty="0" smtClean="0">
                <a:solidFill>
                  <a:prstClr val="white">
                    <a:lumMod val="85000"/>
                  </a:prstClr>
                </a:solidFill>
              </a:rPr>
              <a:t>GLOSSARY:</a:t>
            </a:r>
            <a:r>
              <a:rPr lang="en-US" sz="2800" dirty="0" smtClean="0">
                <a:solidFill>
                  <a:prstClr val="white">
                    <a:lumMod val="85000"/>
                  </a:prstClr>
                </a:solidFill>
              </a:rPr>
              <a:t/>
            </a:r>
            <a:br>
              <a:rPr lang="en-US" sz="2800" dirty="0" smtClean="0">
                <a:solidFill>
                  <a:prstClr val="white">
                    <a:lumMod val="85000"/>
                  </a:prstClr>
                </a:solidFill>
              </a:rPr>
            </a:br>
            <a:r>
              <a:rPr lang="en-US" sz="2400" dirty="0" smtClean="0">
                <a:solidFill>
                  <a:prstClr val="white">
                    <a:lumMod val="85000"/>
                  </a:prstClr>
                </a:solidFill>
              </a:rPr>
              <a:t>SYNCRONIZATION SYSTEMS</a:t>
            </a:r>
            <a:endParaRPr lang="en-US" sz="2400" dirty="0">
              <a:solidFill>
                <a:prstClr val="white">
                  <a:lumMod val="85000"/>
                </a:prstClr>
              </a:solidFill>
            </a:endParaRPr>
          </a:p>
        </p:txBody>
      </p:sp>
      <p:sp>
        <p:nvSpPr>
          <p:cNvPr id="2" name="Rettangolo 1"/>
          <p:cNvSpPr/>
          <p:nvPr/>
        </p:nvSpPr>
        <p:spPr>
          <a:xfrm>
            <a:off x="3346442" y="2418249"/>
            <a:ext cx="2647230" cy="1315551"/>
          </a:xfrm>
          <a:prstGeom prst="rect">
            <a:avLst/>
          </a:prstGeom>
          <a:noFill/>
          <a:ln w="12700">
            <a:solidFill>
              <a:srgbClr val="008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CasellaDiTesto 5"/>
          <p:cNvSpPr txBox="1"/>
          <p:nvPr/>
        </p:nvSpPr>
        <p:spPr>
          <a:xfrm>
            <a:off x="6333655" y="2890546"/>
            <a:ext cx="2522467" cy="3016210"/>
          </a:xfrm>
          <a:prstGeom prst="rect">
            <a:avLst/>
          </a:prstGeom>
          <a:solidFill>
            <a:srgbClr val="CCFFCC"/>
          </a:solidFill>
        </p:spPr>
        <p:txBody>
          <a:bodyPr wrap="square" rtlCol="0">
            <a:spAutoFit/>
          </a:bodyPr>
          <a:lstStyle/>
          <a:p>
            <a:pPr algn="ctr">
              <a:spcAft>
                <a:spcPts val="600"/>
              </a:spcAft>
            </a:pPr>
            <a:r>
              <a:rPr lang="en-GB" b="1" i="1" dirty="0" smtClean="0">
                <a:solidFill>
                  <a:srgbClr val="006600"/>
                </a:solidFill>
              </a:rPr>
              <a:t>Triggers</a:t>
            </a:r>
          </a:p>
          <a:p>
            <a:pPr>
              <a:spcAft>
                <a:spcPts val="600"/>
              </a:spcAft>
            </a:pPr>
            <a:r>
              <a:rPr lang="en-GB" i="1" dirty="0">
                <a:solidFill>
                  <a:srgbClr val="006600"/>
                </a:solidFill>
              </a:rPr>
              <a:t>D</a:t>
            </a:r>
            <a:r>
              <a:rPr lang="en-GB" i="1" dirty="0" smtClean="0">
                <a:solidFill>
                  <a:srgbClr val="006600"/>
                </a:solidFill>
              </a:rPr>
              <a:t>igital signals still in the Timing business but the required precision is orders of magnitude less demanding.</a:t>
            </a:r>
          </a:p>
          <a:p>
            <a:pPr>
              <a:spcAft>
                <a:spcPts val="600"/>
              </a:spcAft>
            </a:pPr>
            <a:r>
              <a:rPr lang="en-GB" b="1" i="1" dirty="0" smtClean="0">
                <a:solidFill>
                  <a:srgbClr val="006600"/>
                </a:solidFill>
              </a:rPr>
              <a:t>Not covered in this lecture </a:t>
            </a:r>
            <a:r>
              <a:rPr lang="en-GB" i="1" dirty="0" smtClean="0">
                <a:solidFill>
                  <a:srgbClr val="006600"/>
                </a:solidFill>
              </a:rPr>
              <a:t>(but nevertheless an important aspect of machine operation).</a:t>
            </a:r>
            <a:endParaRPr lang="en-GB" i="1" dirty="0">
              <a:solidFill>
                <a:srgbClr val="006600"/>
              </a:solidFill>
            </a:endParaRPr>
          </a:p>
        </p:txBody>
      </p:sp>
      <p:sp>
        <p:nvSpPr>
          <p:cNvPr id="4" name="Freccia a destra 3"/>
          <p:cNvSpPr/>
          <p:nvPr/>
        </p:nvSpPr>
        <p:spPr>
          <a:xfrm>
            <a:off x="5999115" y="2841170"/>
            <a:ext cx="419820" cy="468085"/>
          </a:xfrm>
          <a:prstGeom prst="rightArrow">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2754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II</a:t>
            </a:r>
            <a:endParaRPr lang="en-US" dirty="0"/>
          </a:p>
        </p:txBody>
      </p:sp>
      <p:sp>
        <p:nvSpPr>
          <p:cNvPr id="6" name="TextBox 5"/>
          <p:cNvSpPr txBox="1"/>
          <p:nvPr/>
        </p:nvSpPr>
        <p:spPr>
          <a:xfrm>
            <a:off x="773131" y="1943100"/>
            <a:ext cx="7545976" cy="3724096"/>
          </a:xfrm>
          <a:prstGeom prst="rect">
            <a:avLst/>
          </a:prstGeom>
          <a:solidFill>
            <a:srgbClr val="CCFFCC"/>
          </a:solidFill>
        </p:spPr>
        <p:txBody>
          <a:bodyPr wrap="none" rtlCol="0">
            <a:spAutoFit/>
          </a:bodyPr>
          <a:lstStyle/>
          <a:p>
            <a:pPr algn="ctr">
              <a:spcAft>
                <a:spcPts val="1200"/>
              </a:spcAft>
            </a:pPr>
            <a:r>
              <a:rPr lang="en-US" sz="9600" b="1" i="1" dirty="0">
                <a:solidFill>
                  <a:prstClr val="black"/>
                </a:solidFill>
              </a:rPr>
              <a:t>BASICS</a:t>
            </a:r>
          </a:p>
          <a:p>
            <a:pPr marL="685800" indent="-685800">
              <a:spcAft>
                <a:spcPts val="600"/>
              </a:spcAft>
              <a:buFont typeface="Arial" panose="020B0604020202020204" pitchFamily="34" charset="0"/>
              <a:buChar char="•"/>
            </a:pPr>
            <a:r>
              <a:rPr lang="en-US" sz="4000" b="1" i="1" dirty="0">
                <a:solidFill>
                  <a:prstClr val="black"/>
                </a:solidFill>
              </a:rPr>
              <a:t>Fourier and Laplace Transforms</a:t>
            </a:r>
          </a:p>
          <a:p>
            <a:pPr marL="685800" indent="-685800">
              <a:spcAft>
                <a:spcPts val="600"/>
              </a:spcAft>
              <a:buFont typeface="Arial" panose="020B0604020202020204" pitchFamily="34" charset="0"/>
              <a:buChar char="•"/>
            </a:pPr>
            <a:r>
              <a:rPr lang="en-US" sz="4000" b="1" i="1" dirty="0">
                <a:solidFill>
                  <a:prstClr val="black"/>
                </a:solidFill>
              </a:rPr>
              <a:t>Random Processes</a:t>
            </a:r>
          </a:p>
          <a:p>
            <a:pPr marL="685800" indent="-685800">
              <a:buFont typeface="Arial" panose="020B0604020202020204" pitchFamily="34" charset="0"/>
              <a:buChar char="•"/>
            </a:pPr>
            <a:r>
              <a:rPr lang="en-US" sz="4000" b="1" i="1" dirty="0">
                <a:solidFill>
                  <a:prstClr val="black"/>
                </a:solidFill>
              </a:rPr>
              <a:t>Phase Noise in Oscillators</a:t>
            </a:r>
          </a:p>
        </p:txBody>
      </p:sp>
    </p:spTree>
    <p:extLst>
      <p:ext uri="{BB962C8B-B14F-4D97-AF65-F5344CB8AC3E}">
        <p14:creationId xmlns:p14="http://schemas.microsoft.com/office/powerpoint/2010/main" val="6305628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464742" y="27959"/>
            <a:ext cx="6898217" cy="750972"/>
          </a:xfrm>
        </p:spPr>
        <p:txBody>
          <a:bodyPr>
            <a:normAutofit fontScale="90000"/>
          </a:bodyPr>
          <a:lstStyle/>
          <a:p>
            <a:r>
              <a:rPr lang="en-US" sz="1800" i="1" dirty="0" smtClean="0"/>
              <a:t>BASICS: </a:t>
            </a:r>
            <a:r>
              <a:rPr lang="en-US" sz="3200" dirty="0" smtClean="0"/>
              <a:t/>
            </a:r>
            <a:br>
              <a:rPr lang="en-US" sz="3200" dirty="0" smtClean="0"/>
            </a:br>
            <a:r>
              <a:rPr lang="en-US" sz="2700" dirty="0" smtClean="0"/>
              <a:t>Fourier and Laplace Transforms</a:t>
            </a:r>
            <a:endParaRPr lang="en-US" sz="2700" dirty="0"/>
          </a:p>
        </p:txBody>
      </p:sp>
      <p:sp>
        <p:nvSpPr>
          <p:cNvPr id="3" name="Slide Number Placeholder 2"/>
          <p:cNvSpPr>
            <a:spLocks noGrp="1"/>
          </p:cNvSpPr>
          <p:nvPr>
            <p:ph type="sldNum" sz="quarter" idx="12"/>
          </p:nvPr>
        </p:nvSpPr>
        <p:spPr>
          <a:xfrm>
            <a:off x="8615449" y="6451420"/>
            <a:ext cx="523783" cy="365125"/>
          </a:xfrm>
          <a:solidFill>
            <a:schemeClr val="tx1">
              <a:lumMod val="65000"/>
            </a:schemeClr>
          </a:solidFill>
        </p:spPr>
        <p:txBody>
          <a:bodyPr/>
          <a:lstStyle/>
          <a:p>
            <a:fld id="{D69AA2CE-5247-4087-8B4F-74DD832FD931}" type="slidenum">
              <a:rPr lang="en-US" smtClean="0">
                <a:solidFill>
                  <a:srgbClr val="4F81BD">
                    <a:lumMod val="75000"/>
                  </a:srgbClr>
                </a:solidFill>
              </a:rPr>
              <a:pPr/>
              <a:t>19</a:t>
            </a:fld>
            <a:endParaRPr lang="en-US" dirty="0">
              <a:solidFill>
                <a:srgbClr val="4F81BD">
                  <a:lumMod val="75000"/>
                </a:srgbClr>
              </a:solidFill>
            </a:endParaRPr>
          </a:p>
        </p:txBody>
      </p:sp>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3167243522"/>
                  </p:ext>
                </p:extLst>
              </p:nvPr>
            </p:nvGraphicFramePr>
            <p:xfrm>
              <a:off x="142875" y="1464265"/>
              <a:ext cx="8839695" cy="5281929"/>
            </p:xfrm>
            <a:graphic>
              <a:graphicData uri="http://schemas.openxmlformats.org/drawingml/2006/table">
                <a:tbl>
                  <a:tblPr firstRow="1" bandRow="1">
                    <a:tableStyleId>{5C22544A-7EE6-4342-B048-85BDC9FD1C3A}</a:tableStyleId>
                  </a:tblPr>
                  <a:tblGrid>
                    <a:gridCol w="1630991"/>
                    <a:gridCol w="3564467"/>
                    <a:gridCol w="3644237"/>
                  </a:tblGrid>
                  <a:tr h="55396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tx1"/>
                              </a:solidFill>
                              <a:latin typeface="+mn-lt"/>
                              <a:ea typeface="+mn-ea"/>
                              <a:cs typeface="+mn-cs"/>
                            </a:rPr>
                            <a:t>Transforms</a:t>
                          </a:r>
                        </a:p>
                      </a:txBody>
                      <a:tcPr marL="132596" marR="132596" marT="66298" marB="66298" anchor="ctr"/>
                    </a:tc>
                    <a:tc>
                      <a:txBody>
                        <a:bodyPr/>
                        <a:lstStyle/>
                        <a:p>
                          <a:pPr algn="ctr"/>
                          <a:r>
                            <a:rPr lang="en-US" sz="2400" b="1" kern="1200" dirty="0" smtClean="0">
                              <a:solidFill>
                                <a:schemeClr val="tx1"/>
                              </a:solidFill>
                              <a:latin typeface="+mn-lt"/>
                              <a:ea typeface="+mn-ea"/>
                              <a:cs typeface="+mn-cs"/>
                            </a:rPr>
                            <a:t>Fourier - </a:t>
                          </a:r>
                          <a:r>
                            <a:rPr lang="en-US" sz="2800" b="1" kern="1200" dirty="0" smtClean="0">
                              <a:solidFill>
                                <a:schemeClr val="tx1"/>
                              </a:solidFill>
                              <a:latin typeface="Script MT Bold" panose="03040602040607080904" pitchFamily="66" charset="0"/>
                              <a:ea typeface="+mn-ea"/>
                              <a:cs typeface="+mn-cs"/>
                            </a:rPr>
                            <a:t>F</a:t>
                          </a:r>
                          <a:endParaRPr lang="en-US" sz="2800" dirty="0">
                            <a:solidFill>
                              <a:schemeClr val="tx1"/>
                            </a:solidFill>
                            <a:latin typeface="Script MT Bold" panose="03040602040607080904" pitchFamily="66" charset="0"/>
                          </a:endParaRPr>
                        </a:p>
                      </a:txBody>
                      <a:tcPr marL="132596" marR="132596" marT="66298" marB="66298"/>
                    </a:tc>
                    <a:tc>
                      <a:txBody>
                        <a:bodyPr/>
                        <a:lstStyle/>
                        <a:p>
                          <a:pPr algn="ctr"/>
                          <a:r>
                            <a:rPr lang="en-US" sz="2400" b="1" kern="1200" dirty="0" smtClean="0">
                              <a:solidFill>
                                <a:schemeClr val="tx1"/>
                              </a:solidFill>
                              <a:latin typeface="+mn-lt"/>
                              <a:ea typeface="+mn-ea"/>
                              <a:cs typeface="+mn-cs"/>
                            </a:rPr>
                            <a:t>Laplace - </a:t>
                          </a:r>
                          <a:r>
                            <a:rPr lang="en-US" sz="2800" b="1" kern="1200" dirty="0" smtClean="0">
                              <a:solidFill>
                                <a:schemeClr val="tx1"/>
                              </a:solidFill>
                              <a:latin typeface="Script MT Bold" panose="03040602040607080904" pitchFamily="66" charset="0"/>
                              <a:ea typeface="+mn-ea"/>
                              <a:cs typeface="+mn-cs"/>
                            </a:rPr>
                            <a:t>L</a:t>
                          </a:r>
                          <a:endParaRPr lang="en-US" sz="2800" dirty="0">
                            <a:solidFill>
                              <a:schemeClr val="tx1"/>
                            </a:solidFill>
                            <a:latin typeface="Script MT Bold" panose="03040602040607080904" pitchFamily="66" charset="0"/>
                          </a:endParaRPr>
                        </a:p>
                      </a:txBody>
                      <a:tcPr marL="132596" marR="132596" marT="66298" marB="66298"/>
                    </a:tc>
                  </a:tr>
                  <a:tr h="666667">
                    <a:tc>
                      <a:txBody>
                        <a:bodyPr/>
                        <a:lstStyle/>
                        <a:p>
                          <a:r>
                            <a:rPr lang="it-IT" sz="1600" baseline="0" dirty="0" smtClean="0"/>
                            <a:t>Definition</a:t>
                          </a:r>
                          <a:endParaRPr lang="en-US" sz="1600" baseline="0" dirty="0"/>
                        </a:p>
                      </a:txBody>
                      <a:tcPr marL="132596" marR="132596" marT="66298" marB="66298" anchor="ctr"/>
                    </a:tc>
                    <a:tc>
                      <a:txBody>
                        <a:bodyPr/>
                        <a:lstStyle/>
                        <a:p>
                          <a:pPr/>
                          <a14:m>
                            <m:oMathPara xmlns:m="http://schemas.openxmlformats.org/officeDocument/2006/math">
                              <m:oMathParaPr>
                                <m:jc m:val="centerGroup"/>
                              </m:oMathParaPr>
                              <m:oMath xmlns:m="http://schemas.openxmlformats.org/officeDocument/2006/math">
                                <m:r>
                                  <a:rPr lang="it-IT" sz="1600" b="0" i="1" smtClean="0">
                                    <a:solidFill>
                                      <a:schemeClr val="bg1"/>
                                    </a:solidFill>
                                    <a:latin typeface="Cambria Math"/>
                                  </a:rPr>
                                  <m:t>𝑋</m:t>
                                </m:r>
                                <m:d>
                                  <m:dPr>
                                    <m:ctrlPr>
                                      <a:rPr lang="it-IT" sz="1600" b="0" i="1" smtClean="0">
                                        <a:solidFill>
                                          <a:schemeClr val="bg1"/>
                                        </a:solidFill>
                                        <a:latin typeface="Cambria Math"/>
                                      </a:rPr>
                                    </m:ctrlPr>
                                  </m:dPr>
                                  <m:e>
                                    <m:r>
                                      <a:rPr lang="it-IT" sz="1600" b="0" i="1" smtClean="0">
                                        <a:solidFill>
                                          <a:schemeClr val="bg1"/>
                                        </a:solidFill>
                                        <a:latin typeface="Cambria Math"/>
                                      </a:rPr>
                                      <m:t>𝑗</m:t>
                                    </m:r>
                                    <m:r>
                                      <a:rPr lang="it-IT" sz="1600" b="0" i="1" smtClean="0">
                                        <a:solidFill>
                                          <a:schemeClr val="bg1"/>
                                        </a:solidFill>
                                        <a:latin typeface="Cambria Math"/>
                                        <a:ea typeface="Cambria Math"/>
                                      </a:rPr>
                                      <m:t>𝜔</m:t>
                                    </m:r>
                                  </m:e>
                                </m:d>
                                <m:r>
                                  <a:rPr lang="it-IT" sz="1600" b="0" i="1" smtClean="0">
                                    <a:solidFill>
                                      <a:schemeClr val="bg1"/>
                                    </a:solidFill>
                                    <a:latin typeface="Cambria Math"/>
                                  </a:rPr>
                                  <m:t>=</m:t>
                                </m:r>
                                <m:nary>
                                  <m:naryPr>
                                    <m:ctrlPr>
                                      <a:rPr lang="it-IT" sz="1600" b="0" i="1" smtClean="0">
                                        <a:solidFill>
                                          <a:schemeClr val="bg1"/>
                                        </a:solidFill>
                                        <a:latin typeface="Cambria Math"/>
                                      </a:rPr>
                                    </m:ctrlPr>
                                  </m:naryPr>
                                  <m:sub>
                                    <m:r>
                                      <m:rPr>
                                        <m:brk m:alnAt="23"/>
                                      </m:rPr>
                                      <a:rPr lang="it-IT" sz="1600" b="0" i="1" smtClean="0">
                                        <a:solidFill>
                                          <a:schemeClr val="bg1"/>
                                        </a:solidFill>
                                        <a:latin typeface="Cambria Math"/>
                                      </a:rPr>
                                      <m:t>−</m:t>
                                    </m:r>
                                    <m:r>
                                      <a:rPr lang="it-IT" sz="1600" b="0" i="1" smtClean="0">
                                        <a:solidFill>
                                          <a:schemeClr val="bg1"/>
                                        </a:solidFill>
                                        <a:latin typeface="Cambria Math"/>
                                        <a:ea typeface="Cambria Math"/>
                                      </a:rPr>
                                      <m:t>∞</m:t>
                                    </m:r>
                                  </m:sub>
                                  <m:sup>
                                    <m:r>
                                      <a:rPr lang="it-IT" sz="1600" b="0" i="1" smtClean="0">
                                        <a:solidFill>
                                          <a:schemeClr val="bg1"/>
                                        </a:solidFill>
                                        <a:latin typeface="Cambria Math"/>
                                      </a:rPr>
                                      <m:t>+</m:t>
                                    </m:r>
                                    <m:r>
                                      <a:rPr lang="it-IT" sz="1600" b="0" i="1" smtClean="0">
                                        <a:solidFill>
                                          <a:schemeClr val="bg1"/>
                                        </a:solidFill>
                                        <a:latin typeface="Cambria Math"/>
                                        <a:ea typeface="Cambria Math"/>
                                      </a:rPr>
                                      <m:t>∞</m:t>
                                    </m:r>
                                  </m:sup>
                                  <m:e>
                                    <m:r>
                                      <a:rPr lang="it-IT" sz="1600" b="0" i="1" smtClean="0">
                                        <a:solidFill>
                                          <a:schemeClr val="bg1"/>
                                        </a:solidFill>
                                        <a:latin typeface="Cambria Math"/>
                                      </a:rPr>
                                      <m:t>𝑥</m:t>
                                    </m:r>
                                    <m:d>
                                      <m:dPr>
                                        <m:ctrlPr>
                                          <a:rPr lang="it-IT" sz="1600" b="0" i="1" smtClean="0">
                                            <a:solidFill>
                                              <a:schemeClr val="bg1"/>
                                            </a:solidFill>
                                            <a:latin typeface="Cambria Math"/>
                                          </a:rPr>
                                        </m:ctrlPr>
                                      </m:dPr>
                                      <m:e>
                                        <m:r>
                                          <a:rPr lang="it-IT" sz="1600" b="0" i="1" smtClean="0">
                                            <a:solidFill>
                                              <a:schemeClr val="bg1"/>
                                            </a:solidFill>
                                            <a:latin typeface="Cambria Math"/>
                                          </a:rPr>
                                          <m:t>𝑡</m:t>
                                        </m:r>
                                      </m:e>
                                    </m:d>
                                  </m:e>
                                </m:nary>
                                <m:sSup>
                                  <m:sSupPr>
                                    <m:ctrlPr>
                                      <a:rPr lang="it-IT" sz="1600" b="0" i="1" smtClean="0">
                                        <a:solidFill>
                                          <a:schemeClr val="bg1"/>
                                        </a:solidFill>
                                        <a:latin typeface="Cambria Math"/>
                                      </a:rPr>
                                    </m:ctrlPr>
                                  </m:sSupPr>
                                  <m:e>
                                    <m:r>
                                      <a:rPr lang="it-IT" sz="1600" b="0" i="1" smtClean="0">
                                        <a:solidFill>
                                          <a:schemeClr val="bg1"/>
                                        </a:solidFill>
                                        <a:latin typeface="Cambria Math"/>
                                      </a:rPr>
                                      <m:t>𝑒</m:t>
                                    </m:r>
                                  </m:e>
                                  <m:sup>
                                    <m:r>
                                      <a:rPr lang="it-IT" sz="1600" b="0" i="1" smtClean="0">
                                        <a:solidFill>
                                          <a:schemeClr val="bg1"/>
                                        </a:solidFill>
                                        <a:latin typeface="Cambria Math"/>
                                      </a:rPr>
                                      <m:t>−</m:t>
                                    </m:r>
                                    <m:r>
                                      <a:rPr lang="it-IT" sz="1600" b="0" i="1" smtClean="0">
                                        <a:solidFill>
                                          <a:schemeClr val="bg1"/>
                                        </a:solidFill>
                                        <a:latin typeface="Cambria Math"/>
                                      </a:rPr>
                                      <m:t>𝑗</m:t>
                                    </m:r>
                                    <m:r>
                                      <a:rPr lang="it-IT" sz="1600" b="0" i="1" smtClean="0">
                                        <a:solidFill>
                                          <a:schemeClr val="bg1"/>
                                        </a:solidFill>
                                        <a:latin typeface="Cambria Math"/>
                                        <a:ea typeface="Cambria Math"/>
                                      </a:rPr>
                                      <m:t>𝜔</m:t>
                                    </m:r>
                                    <m:r>
                                      <a:rPr lang="it-IT" sz="1600" b="0" i="1" smtClean="0">
                                        <a:solidFill>
                                          <a:schemeClr val="bg1"/>
                                        </a:solidFill>
                                        <a:latin typeface="Cambria Math"/>
                                        <a:ea typeface="Cambria Math"/>
                                      </a:rPr>
                                      <m:t>𝑡</m:t>
                                    </m:r>
                                  </m:sup>
                                </m:sSup>
                                <m:r>
                                  <a:rPr lang="it-IT" sz="1600" b="0" i="1" smtClean="0">
                                    <a:solidFill>
                                      <a:schemeClr val="bg1"/>
                                    </a:solidFill>
                                    <a:latin typeface="Cambria Math"/>
                                  </a:rPr>
                                  <m:t>𝑑𝑡</m:t>
                                </m:r>
                              </m:oMath>
                            </m:oMathPara>
                          </a14:m>
                          <a:endParaRPr lang="en-US" sz="1600" dirty="0"/>
                        </a:p>
                      </a:txBody>
                      <a:tcPr marL="132596" marR="132596" marT="66298" marB="66298" anchor="ctr"/>
                    </a:tc>
                    <a:tc>
                      <a:txBody>
                        <a:bodyPr/>
                        <a:lstStyle/>
                        <a:p>
                          <a:pPr/>
                          <a14:m>
                            <m:oMathPara xmlns:m="http://schemas.openxmlformats.org/officeDocument/2006/math">
                              <m:oMathParaPr>
                                <m:jc m:val="centerGroup"/>
                              </m:oMathParaPr>
                              <m:oMath xmlns:m="http://schemas.openxmlformats.org/officeDocument/2006/math">
                                <m:r>
                                  <a:rPr lang="it-IT" sz="1600" b="0" i="1" smtClean="0">
                                    <a:solidFill>
                                      <a:schemeClr val="bg1"/>
                                    </a:solidFill>
                                    <a:latin typeface="Cambria Math"/>
                                  </a:rPr>
                                  <m:t>𝑋</m:t>
                                </m:r>
                                <m:d>
                                  <m:dPr>
                                    <m:ctrlPr>
                                      <a:rPr lang="it-IT" sz="1600" b="0" i="1" smtClean="0">
                                        <a:solidFill>
                                          <a:schemeClr val="bg1"/>
                                        </a:solidFill>
                                        <a:latin typeface="Cambria Math"/>
                                      </a:rPr>
                                    </m:ctrlPr>
                                  </m:dPr>
                                  <m:e>
                                    <m:r>
                                      <a:rPr lang="it-IT" sz="1600" b="0" i="1" smtClean="0">
                                        <a:solidFill>
                                          <a:schemeClr val="bg1"/>
                                        </a:solidFill>
                                        <a:latin typeface="Cambria Math"/>
                                        <a:ea typeface="Cambria Math"/>
                                      </a:rPr>
                                      <m:t>𝑠</m:t>
                                    </m:r>
                                  </m:e>
                                </m:d>
                                <m:r>
                                  <a:rPr lang="it-IT" sz="1600" b="0" i="1" smtClean="0">
                                    <a:solidFill>
                                      <a:schemeClr val="bg1"/>
                                    </a:solidFill>
                                    <a:latin typeface="Cambria Math"/>
                                  </a:rPr>
                                  <m:t>=</m:t>
                                </m:r>
                                <m:nary>
                                  <m:naryPr>
                                    <m:ctrlPr>
                                      <a:rPr lang="it-IT" sz="1600" b="0" i="1" smtClean="0">
                                        <a:solidFill>
                                          <a:schemeClr val="bg1"/>
                                        </a:solidFill>
                                        <a:latin typeface="Cambria Math"/>
                                      </a:rPr>
                                    </m:ctrlPr>
                                  </m:naryPr>
                                  <m:sub>
                                    <m:r>
                                      <m:rPr>
                                        <m:brk m:alnAt="23"/>
                                      </m:rPr>
                                      <a:rPr lang="it-IT" sz="1600" b="0" i="1" smtClean="0">
                                        <a:solidFill>
                                          <a:schemeClr val="bg1"/>
                                        </a:solidFill>
                                        <a:latin typeface="Cambria Math"/>
                                      </a:rPr>
                                      <m:t>0</m:t>
                                    </m:r>
                                  </m:sub>
                                  <m:sup>
                                    <m:r>
                                      <a:rPr lang="it-IT" sz="1600" b="0" i="1" smtClean="0">
                                        <a:solidFill>
                                          <a:schemeClr val="bg1"/>
                                        </a:solidFill>
                                        <a:latin typeface="Cambria Math"/>
                                      </a:rPr>
                                      <m:t>+</m:t>
                                    </m:r>
                                    <m:r>
                                      <a:rPr lang="it-IT" sz="1600" b="0" i="1" smtClean="0">
                                        <a:solidFill>
                                          <a:schemeClr val="bg1"/>
                                        </a:solidFill>
                                        <a:latin typeface="Cambria Math"/>
                                        <a:ea typeface="Cambria Math"/>
                                      </a:rPr>
                                      <m:t>∞</m:t>
                                    </m:r>
                                  </m:sup>
                                  <m:e>
                                    <m:r>
                                      <a:rPr lang="it-IT" sz="1600" b="0" i="1" smtClean="0">
                                        <a:solidFill>
                                          <a:schemeClr val="bg1"/>
                                        </a:solidFill>
                                        <a:latin typeface="Cambria Math"/>
                                      </a:rPr>
                                      <m:t>𝑥</m:t>
                                    </m:r>
                                    <m:d>
                                      <m:dPr>
                                        <m:ctrlPr>
                                          <a:rPr lang="it-IT" sz="1600" b="0" i="1" smtClean="0">
                                            <a:solidFill>
                                              <a:schemeClr val="bg1"/>
                                            </a:solidFill>
                                            <a:latin typeface="Cambria Math"/>
                                          </a:rPr>
                                        </m:ctrlPr>
                                      </m:dPr>
                                      <m:e>
                                        <m:r>
                                          <a:rPr lang="it-IT" sz="1600" b="0" i="1" smtClean="0">
                                            <a:solidFill>
                                              <a:schemeClr val="bg1"/>
                                            </a:solidFill>
                                            <a:latin typeface="Cambria Math"/>
                                          </a:rPr>
                                          <m:t>𝑡</m:t>
                                        </m:r>
                                      </m:e>
                                    </m:d>
                                  </m:e>
                                </m:nary>
                                <m:sSup>
                                  <m:sSupPr>
                                    <m:ctrlPr>
                                      <a:rPr lang="it-IT" sz="1600" b="0" i="1" smtClean="0">
                                        <a:solidFill>
                                          <a:schemeClr val="bg1"/>
                                        </a:solidFill>
                                        <a:latin typeface="Cambria Math"/>
                                      </a:rPr>
                                    </m:ctrlPr>
                                  </m:sSupPr>
                                  <m:e>
                                    <m:r>
                                      <a:rPr lang="it-IT" sz="1600" b="0" i="1" smtClean="0">
                                        <a:solidFill>
                                          <a:schemeClr val="bg1"/>
                                        </a:solidFill>
                                        <a:latin typeface="Cambria Math"/>
                                      </a:rPr>
                                      <m:t>𝑒</m:t>
                                    </m:r>
                                  </m:e>
                                  <m:sup>
                                    <m:r>
                                      <a:rPr lang="it-IT" sz="1600" b="0" i="1" smtClean="0">
                                        <a:solidFill>
                                          <a:schemeClr val="bg1"/>
                                        </a:solidFill>
                                        <a:latin typeface="Cambria Math"/>
                                      </a:rPr>
                                      <m:t>−</m:t>
                                    </m:r>
                                    <m:r>
                                      <a:rPr lang="it-IT" sz="1600" b="0" i="1" smtClean="0">
                                        <a:solidFill>
                                          <a:schemeClr val="bg1"/>
                                        </a:solidFill>
                                        <a:latin typeface="Cambria Math"/>
                                      </a:rPr>
                                      <m:t>𝑠𝑡</m:t>
                                    </m:r>
                                  </m:sup>
                                </m:sSup>
                                <m:r>
                                  <a:rPr lang="it-IT" sz="1600" b="0" i="1" smtClean="0">
                                    <a:solidFill>
                                      <a:schemeClr val="bg1"/>
                                    </a:solidFill>
                                    <a:latin typeface="Cambria Math"/>
                                  </a:rPr>
                                  <m:t>𝑑𝑡</m:t>
                                </m:r>
                                <m:r>
                                  <a:rPr lang="it-IT" sz="1600" b="0" i="1" smtClean="0">
                                    <a:solidFill>
                                      <a:schemeClr val="bg1"/>
                                    </a:solidFill>
                                    <a:latin typeface="Cambria Math"/>
                                  </a:rPr>
                                  <m:t> </m:t>
                                </m:r>
                              </m:oMath>
                            </m:oMathPara>
                          </a14:m>
                          <a:endParaRPr lang="en-US" sz="1600" dirty="0"/>
                        </a:p>
                      </a:txBody>
                      <a:tcPr marL="132596" marR="132596" marT="66298" marB="66298" anchor="ctr"/>
                    </a:tc>
                  </a:tr>
                  <a:tr h="710000">
                    <a:tc>
                      <a:txBody>
                        <a:bodyPr/>
                        <a:lstStyle/>
                        <a:p>
                          <a:r>
                            <a:rPr lang="it-IT" sz="1600" baseline="0" dirty="0" smtClean="0"/>
                            <a:t>Inverse transform</a:t>
                          </a:r>
                          <a:endParaRPr lang="en-US" sz="1600" baseline="0" dirty="0"/>
                        </a:p>
                      </a:txBody>
                      <a:tcPr marL="132596" marR="132596" marT="66298" marB="6629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it-IT" sz="1600" b="0" i="1" smtClean="0">
                                    <a:solidFill>
                                      <a:schemeClr val="bg1"/>
                                    </a:solidFill>
                                    <a:latin typeface="Cambria Math"/>
                                  </a:rPr>
                                  <m:t>𝑥</m:t>
                                </m:r>
                                <m:d>
                                  <m:dPr>
                                    <m:ctrlPr>
                                      <a:rPr lang="it-IT" sz="1600" b="0" i="1" smtClean="0">
                                        <a:solidFill>
                                          <a:schemeClr val="bg1"/>
                                        </a:solidFill>
                                        <a:latin typeface="Cambria Math"/>
                                      </a:rPr>
                                    </m:ctrlPr>
                                  </m:dPr>
                                  <m:e>
                                    <m:r>
                                      <a:rPr lang="it-IT" sz="1600" b="0" i="1" smtClean="0">
                                        <a:solidFill>
                                          <a:schemeClr val="bg1"/>
                                        </a:solidFill>
                                        <a:latin typeface="Cambria Math"/>
                                      </a:rPr>
                                      <m:t>𝑡</m:t>
                                    </m:r>
                                  </m:e>
                                </m:d>
                                <m:r>
                                  <a:rPr lang="it-IT" sz="1600" b="0" i="1" smtClean="0">
                                    <a:solidFill>
                                      <a:schemeClr val="bg1"/>
                                    </a:solidFill>
                                    <a:latin typeface="Cambria Math"/>
                                  </a:rPr>
                                  <m:t>=</m:t>
                                </m:r>
                                <m:f>
                                  <m:fPr>
                                    <m:ctrlPr>
                                      <a:rPr lang="it-IT" sz="1600" b="0" i="1" smtClean="0">
                                        <a:solidFill>
                                          <a:schemeClr val="bg1"/>
                                        </a:solidFill>
                                        <a:latin typeface="Cambria Math"/>
                                      </a:rPr>
                                    </m:ctrlPr>
                                  </m:fPr>
                                  <m:num>
                                    <m:r>
                                      <a:rPr lang="it-IT" sz="1600" b="0" i="1" smtClean="0">
                                        <a:solidFill>
                                          <a:schemeClr val="bg1"/>
                                        </a:solidFill>
                                        <a:latin typeface="Cambria Math"/>
                                      </a:rPr>
                                      <m:t>1</m:t>
                                    </m:r>
                                  </m:num>
                                  <m:den>
                                    <m:r>
                                      <a:rPr lang="it-IT" sz="1600" b="0" i="1" smtClean="0">
                                        <a:solidFill>
                                          <a:schemeClr val="bg1"/>
                                        </a:solidFill>
                                        <a:latin typeface="Cambria Math"/>
                                      </a:rPr>
                                      <m:t>2</m:t>
                                    </m:r>
                                    <m:r>
                                      <a:rPr lang="it-IT" sz="1600" b="0" i="1" smtClean="0">
                                        <a:solidFill>
                                          <a:schemeClr val="bg1"/>
                                        </a:solidFill>
                                        <a:latin typeface="Cambria Math"/>
                                        <a:ea typeface="Cambria Math"/>
                                      </a:rPr>
                                      <m:t>𝜋</m:t>
                                    </m:r>
                                  </m:den>
                                </m:f>
                                <m:nary>
                                  <m:naryPr>
                                    <m:ctrlPr>
                                      <a:rPr lang="it-IT" sz="1600" b="0" i="1" smtClean="0">
                                        <a:solidFill>
                                          <a:schemeClr val="bg1"/>
                                        </a:solidFill>
                                        <a:latin typeface="Cambria Math"/>
                                      </a:rPr>
                                    </m:ctrlPr>
                                  </m:naryPr>
                                  <m:sub>
                                    <m:r>
                                      <m:rPr>
                                        <m:brk m:alnAt="23"/>
                                      </m:rPr>
                                      <a:rPr lang="it-IT" sz="1600" b="0" i="1" smtClean="0">
                                        <a:solidFill>
                                          <a:schemeClr val="bg1"/>
                                        </a:solidFill>
                                        <a:latin typeface="Cambria Math"/>
                                      </a:rPr>
                                      <m:t>−</m:t>
                                    </m:r>
                                    <m:r>
                                      <a:rPr lang="it-IT" sz="1600" b="0" i="1" smtClean="0">
                                        <a:solidFill>
                                          <a:schemeClr val="bg1"/>
                                        </a:solidFill>
                                        <a:latin typeface="Cambria Math"/>
                                        <a:ea typeface="Cambria Math"/>
                                      </a:rPr>
                                      <m:t>∞</m:t>
                                    </m:r>
                                  </m:sub>
                                  <m:sup>
                                    <m:r>
                                      <a:rPr lang="it-IT" sz="1600" b="0" i="1" smtClean="0">
                                        <a:solidFill>
                                          <a:schemeClr val="bg1"/>
                                        </a:solidFill>
                                        <a:latin typeface="Cambria Math"/>
                                      </a:rPr>
                                      <m:t>+</m:t>
                                    </m:r>
                                    <m:r>
                                      <a:rPr lang="it-IT" sz="1600" b="0" i="1" smtClean="0">
                                        <a:solidFill>
                                          <a:schemeClr val="bg1"/>
                                        </a:solidFill>
                                        <a:latin typeface="Cambria Math"/>
                                        <a:ea typeface="Cambria Math"/>
                                      </a:rPr>
                                      <m:t>∞</m:t>
                                    </m:r>
                                  </m:sup>
                                  <m:e>
                                    <m:r>
                                      <a:rPr lang="it-IT" sz="1600" b="0" i="1" smtClean="0">
                                        <a:solidFill>
                                          <a:schemeClr val="bg1"/>
                                        </a:solidFill>
                                        <a:latin typeface="Cambria Math"/>
                                      </a:rPr>
                                      <m:t>𝑋</m:t>
                                    </m:r>
                                    <m:d>
                                      <m:dPr>
                                        <m:ctrlPr>
                                          <a:rPr lang="it-IT" sz="1600" b="0" i="1" smtClean="0">
                                            <a:solidFill>
                                              <a:schemeClr val="bg1"/>
                                            </a:solidFill>
                                            <a:latin typeface="Cambria Math"/>
                                          </a:rPr>
                                        </m:ctrlPr>
                                      </m:dPr>
                                      <m:e>
                                        <m:r>
                                          <a:rPr lang="it-IT" sz="1600" b="0" i="1" smtClean="0">
                                            <a:solidFill>
                                              <a:schemeClr val="bg1"/>
                                            </a:solidFill>
                                            <a:latin typeface="Cambria Math"/>
                                          </a:rPr>
                                          <m:t>𝑗</m:t>
                                        </m:r>
                                        <m:r>
                                          <a:rPr lang="it-IT" sz="1600" b="0" i="1" smtClean="0">
                                            <a:solidFill>
                                              <a:schemeClr val="bg1"/>
                                            </a:solidFill>
                                            <a:latin typeface="Cambria Math"/>
                                            <a:ea typeface="Cambria Math"/>
                                          </a:rPr>
                                          <m:t>𝜔</m:t>
                                        </m:r>
                                      </m:e>
                                    </m:d>
                                  </m:e>
                                </m:nary>
                                <m:sSup>
                                  <m:sSupPr>
                                    <m:ctrlPr>
                                      <a:rPr lang="it-IT" sz="1600" b="0" i="1" smtClean="0">
                                        <a:solidFill>
                                          <a:schemeClr val="bg1"/>
                                        </a:solidFill>
                                        <a:latin typeface="Cambria Math"/>
                                      </a:rPr>
                                    </m:ctrlPr>
                                  </m:sSupPr>
                                  <m:e>
                                    <m:r>
                                      <a:rPr lang="it-IT" sz="1600" b="0" i="1" smtClean="0">
                                        <a:solidFill>
                                          <a:schemeClr val="bg1"/>
                                        </a:solidFill>
                                        <a:latin typeface="Cambria Math"/>
                                      </a:rPr>
                                      <m:t>𝑒</m:t>
                                    </m:r>
                                  </m:e>
                                  <m:sup>
                                    <m:r>
                                      <a:rPr lang="it-IT" sz="1600" b="0" i="1" smtClean="0">
                                        <a:solidFill>
                                          <a:schemeClr val="bg1"/>
                                        </a:solidFill>
                                        <a:latin typeface="Cambria Math"/>
                                      </a:rPr>
                                      <m:t>𝑗</m:t>
                                    </m:r>
                                    <m:r>
                                      <a:rPr lang="it-IT" sz="1600" b="0" i="1" smtClean="0">
                                        <a:solidFill>
                                          <a:schemeClr val="bg1"/>
                                        </a:solidFill>
                                        <a:latin typeface="Cambria Math"/>
                                        <a:ea typeface="Cambria Math"/>
                                      </a:rPr>
                                      <m:t>𝜔</m:t>
                                    </m:r>
                                    <m:r>
                                      <a:rPr lang="it-IT" sz="1600" b="0" i="1" smtClean="0">
                                        <a:solidFill>
                                          <a:schemeClr val="bg1"/>
                                        </a:solidFill>
                                        <a:latin typeface="Cambria Math"/>
                                        <a:ea typeface="Cambria Math"/>
                                      </a:rPr>
                                      <m:t>𝑡</m:t>
                                    </m:r>
                                  </m:sup>
                                </m:sSup>
                                <m:r>
                                  <a:rPr lang="it-IT" sz="1600" b="0" i="1" smtClean="0">
                                    <a:solidFill>
                                      <a:schemeClr val="bg1"/>
                                    </a:solidFill>
                                    <a:latin typeface="Cambria Math"/>
                                  </a:rPr>
                                  <m:t>𝑑</m:t>
                                </m:r>
                                <m:r>
                                  <a:rPr lang="it-IT" sz="1600" b="0" i="1" smtClean="0">
                                    <a:solidFill>
                                      <a:schemeClr val="bg1"/>
                                    </a:solidFill>
                                    <a:latin typeface="Cambria Math"/>
                                    <a:ea typeface="Cambria Math"/>
                                  </a:rPr>
                                  <m:t>𝜔</m:t>
                                </m:r>
                              </m:oMath>
                            </m:oMathPara>
                          </a14:m>
                          <a:endParaRPr lang="en-US" sz="1600" dirty="0">
                            <a:solidFill>
                              <a:schemeClr val="bg1"/>
                            </a:solidFill>
                          </a:endParaRPr>
                        </a:p>
                      </a:txBody>
                      <a:tcPr marL="132596" marR="132596" marT="66298" marB="6629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it-IT" sz="1600" b="0" i="1" smtClean="0">
                                    <a:solidFill>
                                      <a:schemeClr val="bg1"/>
                                    </a:solidFill>
                                    <a:latin typeface="Cambria Math"/>
                                  </a:rPr>
                                  <m:t>𝑥</m:t>
                                </m:r>
                                <m:d>
                                  <m:dPr>
                                    <m:ctrlPr>
                                      <a:rPr lang="it-IT" sz="1600" b="0" i="1" smtClean="0">
                                        <a:solidFill>
                                          <a:schemeClr val="bg1"/>
                                        </a:solidFill>
                                        <a:latin typeface="Cambria Math"/>
                                      </a:rPr>
                                    </m:ctrlPr>
                                  </m:dPr>
                                  <m:e>
                                    <m:r>
                                      <a:rPr lang="it-IT" sz="1600" b="0" i="1" smtClean="0">
                                        <a:solidFill>
                                          <a:schemeClr val="bg1"/>
                                        </a:solidFill>
                                        <a:latin typeface="Cambria Math"/>
                                      </a:rPr>
                                      <m:t>𝑡</m:t>
                                    </m:r>
                                  </m:e>
                                </m:d>
                                <m:r>
                                  <a:rPr lang="it-IT" sz="1600" b="0" i="1" smtClean="0">
                                    <a:solidFill>
                                      <a:schemeClr val="bg1"/>
                                    </a:solidFill>
                                    <a:latin typeface="Cambria Math"/>
                                  </a:rPr>
                                  <m:t>=</m:t>
                                </m:r>
                                <m:f>
                                  <m:fPr>
                                    <m:ctrlPr>
                                      <a:rPr lang="it-IT" sz="1600" b="0" i="1" smtClean="0">
                                        <a:solidFill>
                                          <a:schemeClr val="bg1"/>
                                        </a:solidFill>
                                        <a:latin typeface="Cambria Math"/>
                                      </a:rPr>
                                    </m:ctrlPr>
                                  </m:fPr>
                                  <m:num>
                                    <m:r>
                                      <a:rPr lang="it-IT" sz="1600" b="0" i="1" smtClean="0">
                                        <a:solidFill>
                                          <a:schemeClr val="bg1"/>
                                        </a:solidFill>
                                        <a:latin typeface="Cambria Math"/>
                                      </a:rPr>
                                      <m:t>1</m:t>
                                    </m:r>
                                  </m:num>
                                  <m:den>
                                    <m:r>
                                      <a:rPr lang="it-IT" sz="1600" b="0" i="1" smtClean="0">
                                        <a:solidFill>
                                          <a:schemeClr val="bg1"/>
                                        </a:solidFill>
                                        <a:latin typeface="Cambria Math"/>
                                      </a:rPr>
                                      <m:t>2</m:t>
                                    </m:r>
                                    <m:r>
                                      <a:rPr lang="it-IT" sz="1600" b="0" i="1" smtClean="0">
                                        <a:solidFill>
                                          <a:schemeClr val="bg1"/>
                                        </a:solidFill>
                                        <a:latin typeface="Cambria Math"/>
                                        <a:ea typeface="Cambria Math"/>
                                      </a:rPr>
                                      <m:t>𝜋</m:t>
                                    </m:r>
                                    <m:r>
                                      <a:rPr lang="it-IT" sz="1600" b="0" i="1" smtClean="0">
                                        <a:solidFill>
                                          <a:schemeClr val="bg1"/>
                                        </a:solidFill>
                                        <a:latin typeface="Cambria Math"/>
                                        <a:ea typeface="Cambria Math"/>
                                      </a:rPr>
                                      <m:t>𝑖</m:t>
                                    </m:r>
                                  </m:den>
                                </m:f>
                                <m:nary>
                                  <m:naryPr>
                                    <m:ctrlPr>
                                      <a:rPr lang="it-IT" sz="1600" b="0" i="1" smtClean="0">
                                        <a:solidFill>
                                          <a:schemeClr val="bg1"/>
                                        </a:solidFill>
                                        <a:latin typeface="Cambria Math"/>
                                      </a:rPr>
                                    </m:ctrlPr>
                                  </m:naryPr>
                                  <m:sub>
                                    <m:r>
                                      <a:rPr lang="it-IT" sz="1600" b="0" i="1" smtClean="0">
                                        <a:solidFill>
                                          <a:schemeClr val="bg1"/>
                                        </a:solidFill>
                                        <a:latin typeface="Cambria Math"/>
                                        <a:ea typeface="Cambria Math"/>
                                      </a:rPr>
                                      <m:t>𝛾</m:t>
                                    </m:r>
                                    <m:r>
                                      <m:rPr>
                                        <m:brk m:alnAt="23"/>
                                      </m:rPr>
                                      <a:rPr lang="it-IT" sz="1600" b="0" i="1" smtClean="0">
                                        <a:solidFill>
                                          <a:schemeClr val="bg1"/>
                                        </a:solidFill>
                                        <a:latin typeface="Cambria Math"/>
                                      </a:rPr>
                                      <m:t>−</m:t>
                                    </m:r>
                                    <m:r>
                                      <a:rPr lang="it-IT" sz="1600" b="0" i="1" smtClean="0">
                                        <a:solidFill>
                                          <a:schemeClr val="bg1"/>
                                        </a:solidFill>
                                        <a:latin typeface="Cambria Math"/>
                                      </a:rPr>
                                      <m:t>𝑗</m:t>
                                    </m:r>
                                    <m:r>
                                      <a:rPr lang="it-IT" sz="1600" b="0" i="1" smtClean="0">
                                        <a:solidFill>
                                          <a:schemeClr val="bg1"/>
                                        </a:solidFill>
                                        <a:latin typeface="Cambria Math"/>
                                        <a:ea typeface="Cambria Math"/>
                                      </a:rPr>
                                      <m:t>∙∞</m:t>
                                    </m:r>
                                  </m:sub>
                                  <m:sup>
                                    <m:r>
                                      <a:rPr lang="it-IT" sz="1600" b="0" i="1" smtClean="0">
                                        <a:solidFill>
                                          <a:schemeClr val="bg1"/>
                                        </a:solidFill>
                                        <a:latin typeface="Cambria Math"/>
                                        <a:ea typeface="Cambria Math"/>
                                      </a:rPr>
                                      <m:t>𝛾</m:t>
                                    </m:r>
                                    <m:r>
                                      <a:rPr lang="it-IT" sz="1600" b="0" i="1" smtClean="0">
                                        <a:solidFill>
                                          <a:schemeClr val="bg1"/>
                                        </a:solidFill>
                                        <a:latin typeface="Cambria Math"/>
                                      </a:rPr>
                                      <m:t>+</m:t>
                                    </m:r>
                                    <m:r>
                                      <a:rPr lang="it-IT" sz="1600" b="0" i="1" smtClean="0">
                                        <a:solidFill>
                                          <a:schemeClr val="bg1"/>
                                        </a:solidFill>
                                        <a:latin typeface="Cambria Math"/>
                                      </a:rPr>
                                      <m:t>𝑗</m:t>
                                    </m:r>
                                    <m:r>
                                      <a:rPr lang="it-IT" sz="1600" b="0" i="1" smtClean="0">
                                        <a:solidFill>
                                          <a:schemeClr val="bg1"/>
                                        </a:solidFill>
                                        <a:latin typeface="Cambria Math"/>
                                        <a:ea typeface="Cambria Math"/>
                                      </a:rPr>
                                      <m:t>∙∞</m:t>
                                    </m:r>
                                  </m:sup>
                                  <m:e>
                                    <m:r>
                                      <a:rPr lang="it-IT" sz="1600" b="0" i="1" smtClean="0">
                                        <a:solidFill>
                                          <a:schemeClr val="bg1"/>
                                        </a:solidFill>
                                        <a:latin typeface="Cambria Math"/>
                                      </a:rPr>
                                      <m:t>𝑋</m:t>
                                    </m:r>
                                    <m:d>
                                      <m:dPr>
                                        <m:ctrlPr>
                                          <a:rPr lang="it-IT" sz="1600" b="0" i="1" smtClean="0">
                                            <a:solidFill>
                                              <a:schemeClr val="bg1"/>
                                            </a:solidFill>
                                            <a:latin typeface="Cambria Math"/>
                                          </a:rPr>
                                        </m:ctrlPr>
                                      </m:dPr>
                                      <m:e>
                                        <m:r>
                                          <a:rPr lang="it-IT" sz="1600" b="0" i="1" smtClean="0">
                                            <a:solidFill>
                                              <a:schemeClr val="bg1"/>
                                            </a:solidFill>
                                            <a:latin typeface="Cambria Math"/>
                                          </a:rPr>
                                          <m:t>𝑠</m:t>
                                        </m:r>
                                      </m:e>
                                    </m:d>
                                  </m:e>
                                </m:nary>
                                <m:sSup>
                                  <m:sSupPr>
                                    <m:ctrlPr>
                                      <a:rPr lang="it-IT" sz="1600" b="0" i="1" smtClean="0">
                                        <a:solidFill>
                                          <a:schemeClr val="bg1"/>
                                        </a:solidFill>
                                        <a:latin typeface="Cambria Math"/>
                                      </a:rPr>
                                    </m:ctrlPr>
                                  </m:sSupPr>
                                  <m:e>
                                    <m:r>
                                      <a:rPr lang="it-IT" sz="1600" b="0" i="1" smtClean="0">
                                        <a:solidFill>
                                          <a:schemeClr val="bg1"/>
                                        </a:solidFill>
                                        <a:latin typeface="Cambria Math"/>
                                      </a:rPr>
                                      <m:t>𝑒</m:t>
                                    </m:r>
                                  </m:e>
                                  <m:sup>
                                    <m:r>
                                      <a:rPr lang="it-IT" sz="1600" b="0" i="1" smtClean="0">
                                        <a:solidFill>
                                          <a:schemeClr val="bg1"/>
                                        </a:solidFill>
                                        <a:latin typeface="Cambria Math"/>
                                      </a:rPr>
                                      <m:t>𝑠</m:t>
                                    </m:r>
                                    <m:r>
                                      <a:rPr lang="it-IT" sz="1600" b="0" i="1" smtClean="0">
                                        <a:solidFill>
                                          <a:schemeClr val="bg1"/>
                                        </a:solidFill>
                                        <a:latin typeface="Cambria Math"/>
                                        <a:ea typeface="Cambria Math"/>
                                      </a:rPr>
                                      <m:t>𝑡</m:t>
                                    </m:r>
                                  </m:sup>
                                </m:sSup>
                                <m:r>
                                  <a:rPr lang="it-IT" sz="1600" b="0" i="1" smtClean="0">
                                    <a:solidFill>
                                      <a:schemeClr val="bg1"/>
                                    </a:solidFill>
                                    <a:latin typeface="Cambria Math"/>
                                  </a:rPr>
                                  <m:t>𝑑𝑠</m:t>
                                </m:r>
                              </m:oMath>
                            </m:oMathPara>
                          </a14:m>
                          <a:endParaRPr lang="en-US" sz="1600" dirty="0">
                            <a:solidFill>
                              <a:schemeClr val="bg1"/>
                            </a:solidFill>
                          </a:endParaRPr>
                        </a:p>
                      </a:txBody>
                      <a:tcPr marL="132596" marR="132596" marT="66298" marB="66298" anchor="ctr"/>
                    </a:tc>
                  </a:tr>
                  <a:tr h="665157">
                    <a:tc>
                      <a:txBody>
                        <a:bodyPr/>
                        <a:lstStyle/>
                        <a:p>
                          <a:r>
                            <a:rPr lang="it-IT" sz="1600" baseline="0" dirty="0" smtClean="0"/>
                            <a:t>Transformability conditions</a:t>
                          </a:r>
                          <a:endParaRPr lang="en-US" sz="1600" baseline="0" dirty="0"/>
                        </a:p>
                      </a:txBody>
                      <a:tcPr marL="132596" marR="132596" marT="66298" marB="6629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nary>
                                  <m:naryPr>
                                    <m:ctrlPr>
                                      <a:rPr lang="it-IT" sz="1600" b="0" i="1" smtClean="0">
                                        <a:solidFill>
                                          <a:schemeClr val="bg1"/>
                                        </a:solidFill>
                                        <a:latin typeface="Cambria Math"/>
                                      </a:rPr>
                                    </m:ctrlPr>
                                  </m:naryPr>
                                  <m:sub>
                                    <m:r>
                                      <m:rPr>
                                        <m:brk m:alnAt="23"/>
                                      </m:rPr>
                                      <a:rPr lang="it-IT" sz="1600" b="0" i="1" smtClean="0">
                                        <a:solidFill>
                                          <a:schemeClr val="bg1"/>
                                        </a:solidFill>
                                        <a:latin typeface="Cambria Math"/>
                                      </a:rPr>
                                      <m:t>−</m:t>
                                    </m:r>
                                    <m:r>
                                      <a:rPr lang="it-IT" sz="1600" b="0" i="1" smtClean="0">
                                        <a:solidFill>
                                          <a:schemeClr val="bg1"/>
                                        </a:solidFill>
                                        <a:latin typeface="Cambria Math"/>
                                        <a:ea typeface="Cambria Math"/>
                                      </a:rPr>
                                      <m:t>∞</m:t>
                                    </m:r>
                                  </m:sub>
                                  <m:sup>
                                    <m:r>
                                      <a:rPr lang="it-IT" sz="1600" b="0" i="1" smtClean="0">
                                        <a:solidFill>
                                          <a:schemeClr val="bg1"/>
                                        </a:solidFill>
                                        <a:latin typeface="Cambria Math"/>
                                      </a:rPr>
                                      <m:t>+</m:t>
                                    </m:r>
                                    <m:r>
                                      <a:rPr lang="it-IT" sz="1600" b="0" i="1" smtClean="0">
                                        <a:solidFill>
                                          <a:schemeClr val="bg1"/>
                                        </a:solidFill>
                                        <a:latin typeface="Cambria Math"/>
                                        <a:ea typeface="Cambria Math"/>
                                      </a:rPr>
                                      <m:t>∞</m:t>
                                    </m:r>
                                  </m:sup>
                                  <m:e>
                                    <m:sSup>
                                      <m:sSupPr>
                                        <m:ctrlPr>
                                          <a:rPr lang="it-IT" sz="1600" b="0" i="1" smtClean="0">
                                            <a:solidFill>
                                              <a:schemeClr val="bg1"/>
                                            </a:solidFill>
                                            <a:latin typeface="Cambria Math"/>
                                            <a:ea typeface="Cambria Math"/>
                                          </a:rPr>
                                        </m:ctrlPr>
                                      </m:sSupPr>
                                      <m:e>
                                        <m:d>
                                          <m:dPr>
                                            <m:begChr m:val="|"/>
                                            <m:endChr m:val="|"/>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𝑥</m:t>
                                            </m:r>
                                            <m:d>
                                              <m:dPr>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𝑡</m:t>
                                                </m:r>
                                              </m:e>
                                            </m:d>
                                          </m:e>
                                        </m:d>
                                      </m:e>
                                      <m:sup>
                                        <m:r>
                                          <a:rPr lang="it-IT" sz="1600" b="0" i="1" smtClean="0">
                                            <a:solidFill>
                                              <a:schemeClr val="bg1"/>
                                            </a:solidFill>
                                            <a:latin typeface="Cambria Math"/>
                                            <a:ea typeface="Cambria Math"/>
                                          </a:rPr>
                                          <m:t>2</m:t>
                                        </m:r>
                                      </m:sup>
                                    </m:sSup>
                                  </m:e>
                                </m:nary>
                                <m:r>
                                  <a:rPr lang="it-IT" sz="1600" b="0" i="1" smtClean="0">
                                    <a:solidFill>
                                      <a:schemeClr val="bg1"/>
                                    </a:solidFill>
                                    <a:latin typeface="Cambria Math"/>
                                  </a:rPr>
                                  <m:t>𝑑𝑡</m:t>
                                </m:r>
                                <m:r>
                                  <a:rPr lang="it-IT" sz="1600" b="0" i="1" smtClean="0">
                                    <a:solidFill>
                                      <a:schemeClr val="bg1"/>
                                    </a:solidFill>
                                    <a:latin typeface="Cambria Math"/>
                                    <a:ea typeface="Cambria Math"/>
                                  </a:rPr>
                                  <m:t>≠∞</m:t>
                                </m:r>
                              </m:oMath>
                            </m:oMathPara>
                          </a14:m>
                          <a:endParaRPr lang="en-US" sz="1600" dirty="0">
                            <a:solidFill>
                              <a:schemeClr val="bg1"/>
                            </a:solidFill>
                          </a:endParaRPr>
                        </a:p>
                      </a:txBody>
                      <a:tcPr marL="132596" marR="132596" marT="66298" marB="6629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it-IT" sz="1600" b="0" i="1" smtClean="0">
                                    <a:solidFill>
                                      <a:schemeClr val="bg1"/>
                                    </a:solidFill>
                                    <a:latin typeface="Cambria Math"/>
                                  </a:rPr>
                                  <m:t>𝑥</m:t>
                                </m:r>
                                <m:d>
                                  <m:dPr>
                                    <m:ctrlPr>
                                      <a:rPr lang="it-IT" sz="1600" b="0" i="1" smtClean="0">
                                        <a:solidFill>
                                          <a:schemeClr val="bg1"/>
                                        </a:solidFill>
                                        <a:latin typeface="Cambria Math"/>
                                      </a:rPr>
                                    </m:ctrlPr>
                                  </m:dPr>
                                  <m:e>
                                    <m:r>
                                      <a:rPr lang="it-IT" sz="1600" b="0" i="1" smtClean="0">
                                        <a:solidFill>
                                          <a:schemeClr val="bg1"/>
                                        </a:solidFill>
                                        <a:latin typeface="Cambria Math"/>
                                      </a:rPr>
                                      <m:t>𝑡</m:t>
                                    </m:r>
                                  </m:e>
                                </m:d>
                                <m:r>
                                  <a:rPr lang="it-IT" sz="1600" b="0" i="0" smtClean="0">
                                    <a:solidFill>
                                      <a:schemeClr val="bg1"/>
                                    </a:solidFill>
                                    <a:latin typeface="Cambria Math"/>
                                  </a:rPr>
                                  <m:t>=0 </m:t>
                                </m:r>
                                <m:r>
                                  <m:rPr>
                                    <m:sty m:val="p"/>
                                  </m:rPr>
                                  <a:rPr lang="it-IT" sz="1600" b="0" i="0" smtClean="0">
                                    <a:solidFill>
                                      <a:schemeClr val="bg1"/>
                                    </a:solidFill>
                                    <a:latin typeface="Cambria Math"/>
                                  </a:rPr>
                                  <m:t>if</m:t>
                                </m:r>
                                <m:r>
                                  <a:rPr lang="it-IT" sz="1600" b="0" i="0" smtClean="0">
                                    <a:solidFill>
                                      <a:schemeClr val="bg1"/>
                                    </a:solidFill>
                                    <a:latin typeface="Cambria Math"/>
                                  </a:rPr>
                                  <m:t> </m:t>
                                </m:r>
                                <m:r>
                                  <m:rPr>
                                    <m:sty m:val="p"/>
                                  </m:rPr>
                                  <a:rPr lang="it-IT" sz="1600" b="0" i="0" smtClean="0">
                                    <a:solidFill>
                                      <a:schemeClr val="bg1"/>
                                    </a:solidFill>
                                    <a:latin typeface="Cambria Math"/>
                                  </a:rPr>
                                  <m:t>t</m:t>
                                </m:r>
                                <m:r>
                                  <a:rPr lang="it-IT" sz="1600" b="0" i="1" smtClean="0">
                                    <a:solidFill>
                                      <a:schemeClr val="bg1"/>
                                    </a:solidFill>
                                    <a:latin typeface="Cambria Math"/>
                                    <a:ea typeface="Cambria Math"/>
                                  </a:rPr>
                                  <m:t>&lt;0; </m:t>
                                </m:r>
                                <m:r>
                                  <a:rPr lang="it-IT" sz="1600" i="1">
                                    <a:solidFill>
                                      <a:schemeClr val="bg1"/>
                                    </a:solidFill>
                                    <a:latin typeface="Cambria Math"/>
                                  </a:rPr>
                                  <m:t>𝑥</m:t>
                                </m:r>
                                <m:d>
                                  <m:dPr>
                                    <m:ctrlPr>
                                      <a:rPr lang="it-IT" sz="1600" i="1">
                                        <a:solidFill>
                                          <a:schemeClr val="bg1"/>
                                        </a:solidFill>
                                        <a:latin typeface="Cambria Math"/>
                                      </a:rPr>
                                    </m:ctrlPr>
                                  </m:dPr>
                                  <m:e>
                                    <m:r>
                                      <a:rPr lang="it-IT" sz="1600" i="1">
                                        <a:solidFill>
                                          <a:schemeClr val="bg1"/>
                                        </a:solidFill>
                                        <a:latin typeface="Cambria Math"/>
                                      </a:rPr>
                                      <m:t>𝑡</m:t>
                                    </m:r>
                                  </m:e>
                                </m:d>
                                <m:r>
                                  <a:rPr lang="it-IT" sz="1600" i="1" smtClean="0">
                                    <a:solidFill>
                                      <a:schemeClr val="bg1"/>
                                    </a:solidFill>
                                    <a:latin typeface="Cambria Math"/>
                                    <a:ea typeface="Cambria Math"/>
                                  </a:rPr>
                                  <m:t>∙</m:t>
                                </m:r>
                                <m:sSup>
                                  <m:sSupPr>
                                    <m:ctrlPr>
                                      <a:rPr lang="it-IT" sz="1600" i="1" smtClean="0">
                                        <a:solidFill>
                                          <a:schemeClr val="bg1"/>
                                        </a:solidFill>
                                        <a:latin typeface="Cambria Math"/>
                                        <a:ea typeface="Cambria Math"/>
                                      </a:rPr>
                                    </m:ctrlPr>
                                  </m:sSupPr>
                                  <m:e>
                                    <m:r>
                                      <a:rPr lang="it-IT" sz="1600" b="0" i="1" smtClean="0">
                                        <a:solidFill>
                                          <a:schemeClr val="bg1"/>
                                        </a:solidFill>
                                        <a:latin typeface="Cambria Math"/>
                                        <a:ea typeface="Cambria Math"/>
                                      </a:rPr>
                                      <m:t>𝑒</m:t>
                                    </m:r>
                                  </m:e>
                                  <m:sup>
                                    <m:r>
                                      <a:rPr lang="it-IT" sz="1600" b="0" i="1" smtClean="0">
                                        <a:solidFill>
                                          <a:schemeClr val="bg1"/>
                                        </a:solidFill>
                                        <a:latin typeface="Cambria Math"/>
                                        <a:ea typeface="Cambria Math"/>
                                      </a:rPr>
                                      <m:t>−</m:t>
                                    </m:r>
                                    <m:r>
                                      <a:rPr lang="it-IT" sz="1600" b="0" i="1" smtClean="0">
                                        <a:solidFill>
                                          <a:schemeClr val="bg1"/>
                                        </a:solidFill>
                                        <a:latin typeface="Cambria Math"/>
                                        <a:ea typeface="Cambria Math"/>
                                      </a:rPr>
                                      <m:t>𝜎</m:t>
                                    </m:r>
                                    <m:r>
                                      <a:rPr lang="it-IT" sz="1600" b="0" i="1" smtClean="0">
                                        <a:solidFill>
                                          <a:schemeClr val="bg1"/>
                                        </a:solidFill>
                                        <a:latin typeface="Cambria Math"/>
                                        <a:ea typeface="Cambria Math"/>
                                      </a:rPr>
                                      <m:t>𝑡</m:t>
                                    </m:r>
                                  </m:sup>
                                </m:sSup>
                                <m:groupChr>
                                  <m:groupChrPr>
                                    <m:chr m:val="→"/>
                                    <m:pos m:val="top"/>
                                    <m:ctrlPr>
                                      <a:rPr lang="it-IT" sz="1600" i="1" smtClean="0">
                                        <a:solidFill>
                                          <a:schemeClr val="bg1"/>
                                        </a:solidFill>
                                        <a:latin typeface="Cambria Math"/>
                                        <a:ea typeface="Cambria Math"/>
                                      </a:rPr>
                                    </m:ctrlPr>
                                  </m:groupChrPr>
                                  <m:e>
                                    <m:r>
                                      <m:rPr>
                                        <m:brk m:alnAt="1"/>
                                      </m:rPr>
                                      <a:rPr lang="it-IT" sz="1600" b="0" i="1" smtClean="0">
                                        <a:solidFill>
                                          <a:schemeClr val="bg1"/>
                                        </a:solidFill>
                                        <a:latin typeface="Cambria Math"/>
                                        <a:ea typeface="Cambria Math"/>
                                      </a:rPr>
                                      <m:t>𝑡</m:t>
                                    </m:r>
                                    <m:r>
                                      <a:rPr lang="it-IT" sz="1600" b="0" i="1" smtClean="0">
                                        <a:solidFill>
                                          <a:schemeClr val="bg1"/>
                                        </a:solidFill>
                                        <a:latin typeface="Cambria Math"/>
                                        <a:ea typeface="Cambria Math"/>
                                      </a:rPr>
                                      <m:t> → +∞</m:t>
                                    </m:r>
                                  </m:e>
                                </m:groupChr>
                                <m:r>
                                  <a:rPr lang="it-IT" sz="1600" b="0" i="1" smtClean="0">
                                    <a:solidFill>
                                      <a:schemeClr val="bg1"/>
                                    </a:solidFill>
                                    <a:latin typeface="Cambria Math"/>
                                    <a:ea typeface="Cambria Math"/>
                                  </a:rPr>
                                  <m:t> 0</m:t>
                                </m:r>
                              </m:oMath>
                            </m:oMathPara>
                          </a14:m>
                          <a:endParaRPr lang="en-US" sz="1600" dirty="0">
                            <a:solidFill>
                              <a:schemeClr val="bg1"/>
                            </a:solidFill>
                          </a:endParaRPr>
                        </a:p>
                      </a:txBody>
                      <a:tcPr marL="132596" marR="132596" marT="66298" marB="66298" anchor="ctr"/>
                    </a:tc>
                  </a:tr>
                  <a:tr h="519945">
                    <a:tc>
                      <a:txBody>
                        <a:bodyPr/>
                        <a:lstStyle/>
                        <a:p>
                          <a:r>
                            <a:rPr lang="it-IT" sz="1600" baseline="0" dirty="0" smtClean="0"/>
                            <a:t>Linearity</a:t>
                          </a:r>
                          <a:endParaRPr lang="en-US" sz="1600" baseline="0" dirty="0"/>
                        </a:p>
                      </a:txBody>
                      <a:tcPr marL="132596" marR="132596" marT="66298" marB="6629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it-IT" sz="1600" b="0" dirty="0" smtClean="0">
                                    <a:latin typeface="Script MT Bold" panose="03040602040607080904" pitchFamily="66" charset="0"/>
                                  </a:rPr>
                                  <m:t>F</m:t>
                                </m:r>
                                <m:r>
                                  <a:rPr lang="it-IT" sz="1600" b="0" i="1" dirty="0" smtClean="0">
                                    <a:latin typeface="Cambria Math"/>
                                  </a:rPr>
                                  <m:t> </m:t>
                                </m:r>
                                <m:d>
                                  <m:dPr>
                                    <m:begChr m:val="["/>
                                    <m:endChr m:val="]"/>
                                    <m:ctrlPr>
                                      <a:rPr lang="it-IT" sz="1600" b="0" i="1" smtClean="0">
                                        <a:solidFill>
                                          <a:schemeClr val="bg1"/>
                                        </a:solidFill>
                                        <a:latin typeface="Cambria Math"/>
                                      </a:rPr>
                                    </m:ctrlPr>
                                  </m:dPr>
                                  <m:e>
                                    <m:r>
                                      <a:rPr lang="it-IT" sz="1600" b="0" i="1" smtClean="0">
                                        <a:solidFill>
                                          <a:schemeClr val="bg1"/>
                                        </a:solidFill>
                                        <a:latin typeface="Cambria Math"/>
                                      </a:rPr>
                                      <m:t>𝑎</m:t>
                                    </m:r>
                                    <m:r>
                                      <a:rPr lang="it-IT" sz="1600" b="0" i="1" smtClean="0">
                                        <a:solidFill>
                                          <a:schemeClr val="bg1"/>
                                        </a:solidFill>
                                        <a:latin typeface="Cambria Math"/>
                                      </a:rPr>
                                      <m:t> </m:t>
                                    </m:r>
                                    <m:r>
                                      <a:rPr lang="it-IT" sz="1600" b="0" i="1" smtClean="0">
                                        <a:solidFill>
                                          <a:schemeClr val="bg1"/>
                                        </a:solidFill>
                                        <a:latin typeface="Cambria Math"/>
                                      </a:rPr>
                                      <m:t>𝑥</m:t>
                                    </m:r>
                                    <m:d>
                                      <m:dPr>
                                        <m:ctrlPr>
                                          <a:rPr lang="it-IT" sz="1600" b="0" i="1" smtClean="0">
                                            <a:solidFill>
                                              <a:schemeClr val="bg1"/>
                                            </a:solidFill>
                                            <a:latin typeface="Cambria Math"/>
                                          </a:rPr>
                                        </m:ctrlPr>
                                      </m:dPr>
                                      <m:e>
                                        <m:r>
                                          <a:rPr lang="it-IT" sz="1600" b="0" i="1" smtClean="0">
                                            <a:solidFill>
                                              <a:schemeClr val="bg1"/>
                                            </a:solidFill>
                                            <a:latin typeface="Cambria Math"/>
                                          </a:rPr>
                                          <m:t>𝑡</m:t>
                                        </m:r>
                                      </m:e>
                                    </m:d>
                                    <m:r>
                                      <a:rPr lang="it-IT" sz="1600" b="0" i="1" smtClean="0">
                                        <a:solidFill>
                                          <a:schemeClr val="bg1"/>
                                        </a:solidFill>
                                        <a:latin typeface="Cambria Math"/>
                                      </a:rPr>
                                      <m:t>+</m:t>
                                    </m:r>
                                    <m:r>
                                      <a:rPr lang="it-IT" sz="1600" b="0" i="1" smtClean="0">
                                        <a:solidFill>
                                          <a:schemeClr val="bg1"/>
                                        </a:solidFill>
                                        <a:latin typeface="Cambria Math"/>
                                      </a:rPr>
                                      <m:t>𝑏</m:t>
                                    </m:r>
                                    <m:r>
                                      <a:rPr lang="it-IT" sz="1600" b="0" i="1" smtClean="0">
                                        <a:solidFill>
                                          <a:schemeClr val="bg1"/>
                                        </a:solidFill>
                                        <a:latin typeface="Cambria Math"/>
                                      </a:rPr>
                                      <m:t> </m:t>
                                    </m:r>
                                    <m:r>
                                      <a:rPr lang="it-IT" sz="1600" b="0" i="1" smtClean="0">
                                        <a:solidFill>
                                          <a:schemeClr val="bg1"/>
                                        </a:solidFill>
                                        <a:latin typeface="Cambria Math"/>
                                        <a:ea typeface="Cambria Math"/>
                                      </a:rPr>
                                      <m:t>𝑦</m:t>
                                    </m:r>
                                    <m:d>
                                      <m:dPr>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𝑡</m:t>
                                        </m:r>
                                      </m:e>
                                    </m:d>
                                  </m:e>
                                </m:d>
                                <m:r>
                                  <a:rPr lang="it-IT" sz="1600" b="0" i="1" smtClean="0">
                                    <a:solidFill>
                                      <a:schemeClr val="bg1"/>
                                    </a:solidFill>
                                    <a:latin typeface="Cambria Math"/>
                                  </a:rPr>
                                  <m:t>=</m:t>
                                </m:r>
                                <m:r>
                                  <a:rPr lang="it-IT" sz="1600" b="0" i="1" smtClean="0">
                                    <a:solidFill>
                                      <a:schemeClr val="bg1"/>
                                    </a:solidFill>
                                    <a:latin typeface="Cambria Math"/>
                                  </a:rPr>
                                  <m:t>𝑎𝑋</m:t>
                                </m:r>
                                <m:d>
                                  <m:dPr>
                                    <m:ctrlPr>
                                      <a:rPr lang="it-IT" sz="1600" b="0" i="1" smtClean="0">
                                        <a:solidFill>
                                          <a:schemeClr val="bg1"/>
                                        </a:solidFill>
                                        <a:latin typeface="Cambria Math"/>
                                      </a:rPr>
                                    </m:ctrlPr>
                                  </m:dPr>
                                  <m:e>
                                    <m:r>
                                      <a:rPr lang="it-IT" sz="1600" b="0" i="1" smtClean="0">
                                        <a:solidFill>
                                          <a:schemeClr val="bg1"/>
                                        </a:solidFill>
                                        <a:latin typeface="Cambria Math"/>
                                        <a:ea typeface="Cambria Math"/>
                                      </a:rPr>
                                      <m:t>𝜔</m:t>
                                    </m:r>
                                  </m:e>
                                </m:d>
                                <m:r>
                                  <a:rPr lang="it-IT" sz="1600" b="0" i="1" smtClean="0">
                                    <a:solidFill>
                                      <a:schemeClr val="bg1"/>
                                    </a:solidFill>
                                    <a:latin typeface="Cambria Math"/>
                                    <a:ea typeface="Cambria Math"/>
                                  </a:rPr>
                                  <m:t>+</m:t>
                                </m:r>
                                <m:r>
                                  <a:rPr lang="it-IT" sz="1600" b="0" i="1" smtClean="0">
                                    <a:solidFill>
                                      <a:schemeClr val="bg1"/>
                                    </a:solidFill>
                                    <a:latin typeface="Cambria Math"/>
                                    <a:ea typeface="Cambria Math"/>
                                  </a:rPr>
                                  <m:t>𝑏𝑌</m:t>
                                </m:r>
                                <m:d>
                                  <m:dPr>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𝜔</m:t>
                                    </m:r>
                                  </m:e>
                                </m:d>
                              </m:oMath>
                            </m:oMathPara>
                          </a14:m>
                          <a:endParaRPr lang="it-IT" sz="1600" b="0" i="1" dirty="0" smtClean="0">
                            <a:solidFill>
                              <a:schemeClr val="bg1"/>
                            </a:solidFill>
                            <a:latin typeface="Cambria Math"/>
                          </a:endParaRPr>
                        </a:p>
                      </a:txBody>
                      <a:tcPr marL="132596" marR="132596" marT="66298" marB="6629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it-IT" sz="1600" b="0" i="0" dirty="0" smtClean="0">
                                    <a:latin typeface="Script MT Bold" panose="03040602040607080904" pitchFamily="66" charset="0"/>
                                  </a:rPr>
                                  <m:t>L</m:t>
                                </m:r>
                                <m:r>
                                  <a:rPr lang="it-IT" sz="1600" b="0" i="1" dirty="0" smtClean="0">
                                    <a:latin typeface="Cambria Math"/>
                                  </a:rPr>
                                  <m:t> </m:t>
                                </m:r>
                                <m:d>
                                  <m:dPr>
                                    <m:begChr m:val="["/>
                                    <m:endChr m:val="]"/>
                                    <m:ctrlPr>
                                      <a:rPr lang="it-IT" sz="1600" b="0" i="1" smtClean="0">
                                        <a:solidFill>
                                          <a:schemeClr val="bg1"/>
                                        </a:solidFill>
                                        <a:latin typeface="Cambria Math"/>
                                      </a:rPr>
                                    </m:ctrlPr>
                                  </m:dPr>
                                  <m:e>
                                    <m:r>
                                      <a:rPr lang="it-IT" sz="1600" b="0" i="1" smtClean="0">
                                        <a:solidFill>
                                          <a:schemeClr val="bg1"/>
                                        </a:solidFill>
                                        <a:latin typeface="Cambria Math"/>
                                      </a:rPr>
                                      <m:t>𝑎</m:t>
                                    </m:r>
                                    <m:r>
                                      <a:rPr lang="it-IT" sz="1600" b="0" i="1" smtClean="0">
                                        <a:solidFill>
                                          <a:schemeClr val="bg1"/>
                                        </a:solidFill>
                                        <a:latin typeface="Cambria Math"/>
                                      </a:rPr>
                                      <m:t> </m:t>
                                    </m:r>
                                    <m:r>
                                      <a:rPr lang="it-IT" sz="1600" b="0" i="1" smtClean="0">
                                        <a:solidFill>
                                          <a:schemeClr val="bg1"/>
                                        </a:solidFill>
                                        <a:latin typeface="Cambria Math"/>
                                      </a:rPr>
                                      <m:t>𝑥</m:t>
                                    </m:r>
                                    <m:d>
                                      <m:dPr>
                                        <m:ctrlPr>
                                          <a:rPr lang="it-IT" sz="1600" b="0" i="1" smtClean="0">
                                            <a:solidFill>
                                              <a:schemeClr val="bg1"/>
                                            </a:solidFill>
                                            <a:latin typeface="Cambria Math"/>
                                          </a:rPr>
                                        </m:ctrlPr>
                                      </m:dPr>
                                      <m:e>
                                        <m:r>
                                          <a:rPr lang="it-IT" sz="1600" b="0" i="1" smtClean="0">
                                            <a:solidFill>
                                              <a:schemeClr val="bg1"/>
                                            </a:solidFill>
                                            <a:latin typeface="Cambria Math"/>
                                          </a:rPr>
                                          <m:t>𝑡</m:t>
                                        </m:r>
                                      </m:e>
                                    </m:d>
                                    <m:r>
                                      <a:rPr lang="it-IT" sz="1600" b="0" i="1" smtClean="0">
                                        <a:solidFill>
                                          <a:schemeClr val="bg1"/>
                                        </a:solidFill>
                                        <a:latin typeface="Cambria Math"/>
                                      </a:rPr>
                                      <m:t>+</m:t>
                                    </m:r>
                                    <m:r>
                                      <a:rPr lang="it-IT" sz="1600" b="0" i="1" smtClean="0">
                                        <a:solidFill>
                                          <a:schemeClr val="bg1"/>
                                        </a:solidFill>
                                        <a:latin typeface="Cambria Math"/>
                                      </a:rPr>
                                      <m:t>𝑏</m:t>
                                    </m:r>
                                    <m:r>
                                      <a:rPr lang="it-IT" sz="1600" b="0" i="1" smtClean="0">
                                        <a:solidFill>
                                          <a:schemeClr val="bg1"/>
                                        </a:solidFill>
                                        <a:latin typeface="Cambria Math"/>
                                      </a:rPr>
                                      <m:t> </m:t>
                                    </m:r>
                                    <m:r>
                                      <a:rPr lang="it-IT" sz="1600" b="0" i="1" smtClean="0">
                                        <a:solidFill>
                                          <a:schemeClr val="bg1"/>
                                        </a:solidFill>
                                        <a:latin typeface="Cambria Math"/>
                                        <a:ea typeface="Cambria Math"/>
                                      </a:rPr>
                                      <m:t>𝑦</m:t>
                                    </m:r>
                                    <m:d>
                                      <m:dPr>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𝑡</m:t>
                                        </m:r>
                                      </m:e>
                                    </m:d>
                                  </m:e>
                                </m:d>
                                <m:r>
                                  <a:rPr lang="it-IT" sz="1600" b="0" i="1" smtClean="0">
                                    <a:solidFill>
                                      <a:schemeClr val="bg1"/>
                                    </a:solidFill>
                                    <a:latin typeface="Cambria Math"/>
                                  </a:rPr>
                                  <m:t>=</m:t>
                                </m:r>
                                <m:r>
                                  <a:rPr lang="it-IT" sz="1600" b="0" i="1" smtClean="0">
                                    <a:solidFill>
                                      <a:schemeClr val="bg1"/>
                                    </a:solidFill>
                                    <a:latin typeface="Cambria Math"/>
                                  </a:rPr>
                                  <m:t>𝑎𝑋</m:t>
                                </m:r>
                                <m:d>
                                  <m:dPr>
                                    <m:ctrlPr>
                                      <a:rPr lang="it-IT" sz="1600" b="0" i="1" smtClean="0">
                                        <a:solidFill>
                                          <a:schemeClr val="bg1"/>
                                        </a:solidFill>
                                        <a:latin typeface="Cambria Math"/>
                                      </a:rPr>
                                    </m:ctrlPr>
                                  </m:dPr>
                                  <m:e>
                                    <m:r>
                                      <a:rPr lang="it-IT" sz="1600" b="0" i="1" smtClean="0">
                                        <a:solidFill>
                                          <a:schemeClr val="bg1"/>
                                        </a:solidFill>
                                        <a:latin typeface="Cambria Math"/>
                                        <a:ea typeface="Cambria Math"/>
                                      </a:rPr>
                                      <m:t>𝑠</m:t>
                                    </m:r>
                                  </m:e>
                                </m:d>
                                <m:r>
                                  <a:rPr lang="it-IT" sz="1600" b="0" i="1" smtClean="0">
                                    <a:solidFill>
                                      <a:schemeClr val="bg1"/>
                                    </a:solidFill>
                                    <a:latin typeface="Cambria Math"/>
                                    <a:ea typeface="Cambria Math"/>
                                  </a:rPr>
                                  <m:t>+</m:t>
                                </m:r>
                                <m:r>
                                  <a:rPr lang="it-IT" sz="1600" b="0" i="1" smtClean="0">
                                    <a:solidFill>
                                      <a:schemeClr val="bg1"/>
                                    </a:solidFill>
                                    <a:latin typeface="Cambria Math"/>
                                    <a:ea typeface="Cambria Math"/>
                                  </a:rPr>
                                  <m:t>𝑏𝑌</m:t>
                                </m:r>
                                <m:d>
                                  <m:dPr>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𝑠</m:t>
                                    </m:r>
                                  </m:e>
                                </m:d>
                              </m:oMath>
                            </m:oMathPara>
                          </a14:m>
                          <a:endParaRPr lang="en-US" sz="1600" dirty="0" smtClean="0">
                            <a:solidFill>
                              <a:schemeClr val="bg1"/>
                            </a:solidFill>
                          </a:endParaRPr>
                        </a:p>
                      </a:txBody>
                      <a:tcPr marL="132596" marR="132596" marT="66298" marB="66298" anchor="ctr"/>
                    </a:tc>
                  </a:tr>
                  <a:tr h="936852">
                    <a:tc>
                      <a:txBody>
                        <a:bodyPr/>
                        <a:lstStyle/>
                        <a:p>
                          <a:r>
                            <a:rPr lang="it-IT" sz="1600" baseline="0" smtClean="0"/>
                            <a:t>Convolution product</a:t>
                          </a:r>
                          <a:endParaRPr lang="en-US" sz="1600" baseline="0" dirty="0"/>
                        </a:p>
                      </a:txBody>
                      <a:tcPr marL="132596" marR="132596" marT="66298" marB="6629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ctrlPr>
                                      <a:rPr lang="it-IT" sz="1600" b="0" i="1" smtClean="0">
                                        <a:solidFill>
                                          <a:schemeClr val="bg1"/>
                                        </a:solidFill>
                                        <a:latin typeface="Cambria Math"/>
                                        <a:ea typeface="Cambria Math"/>
                                      </a:rPr>
                                    </m:ctrlPr>
                                  </m:dPr>
                                  <m:e>
                                    <m:r>
                                      <a:rPr lang="it-IT" sz="1600" b="0" i="1" smtClean="0">
                                        <a:solidFill>
                                          <a:schemeClr val="bg1"/>
                                        </a:solidFill>
                                        <a:latin typeface="Cambria Math"/>
                                      </a:rPr>
                                      <m:t>𝑥</m:t>
                                    </m:r>
                                    <m:r>
                                      <a:rPr lang="it-IT" sz="1600" b="0" i="1" smtClean="0">
                                        <a:solidFill>
                                          <a:schemeClr val="bg1"/>
                                        </a:solidFill>
                                        <a:latin typeface="Cambria Math"/>
                                        <a:ea typeface="Cambria Math"/>
                                      </a:rPr>
                                      <m:t>∗</m:t>
                                    </m:r>
                                    <m:r>
                                      <a:rPr lang="it-IT" sz="1600" b="0" i="1" smtClean="0">
                                        <a:solidFill>
                                          <a:schemeClr val="bg1"/>
                                        </a:solidFill>
                                        <a:latin typeface="Cambria Math"/>
                                        <a:ea typeface="Cambria Math"/>
                                      </a:rPr>
                                      <m:t>𝑦</m:t>
                                    </m:r>
                                  </m:e>
                                </m:d>
                                <m:d>
                                  <m:dPr>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𝑡</m:t>
                                    </m:r>
                                  </m:e>
                                </m:d>
                                <m:r>
                                  <a:rPr lang="it-IT" sz="1600" b="0" i="1" smtClean="0">
                                    <a:solidFill>
                                      <a:schemeClr val="bg1"/>
                                    </a:solidFill>
                                    <a:latin typeface="Cambria Math"/>
                                    <a:ea typeface="Cambria Math"/>
                                  </a:rPr>
                                  <m:t>≝</m:t>
                                </m:r>
                                <m:nary>
                                  <m:naryPr>
                                    <m:ctrlPr>
                                      <a:rPr lang="it-IT" sz="1600" b="0" i="1" smtClean="0">
                                        <a:solidFill>
                                          <a:schemeClr val="bg1"/>
                                        </a:solidFill>
                                        <a:latin typeface="Cambria Math"/>
                                      </a:rPr>
                                    </m:ctrlPr>
                                  </m:naryPr>
                                  <m:sub>
                                    <m:r>
                                      <m:rPr>
                                        <m:brk m:alnAt="23"/>
                                      </m:rPr>
                                      <a:rPr lang="it-IT" sz="1600" b="0" i="1" smtClean="0">
                                        <a:solidFill>
                                          <a:schemeClr val="bg1"/>
                                        </a:solidFill>
                                        <a:latin typeface="Cambria Math"/>
                                      </a:rPr>
                                      <m:t>−</m:t>
                                    </m:r>
                                    <m:r>
                                      <a:rPr lang="it-IT" sz="1600" b="0" i="1" smtClean="0">
                                        <a:solidFill>
                                          <a:schemeClr val="bg1"/>
                                        </a:solidFill>
                                        <a:latin typeface="Cambria Math"/>
                                        <a:ea typeface="Cambria Math"/>
                                      </a:rPr>
                                      <m:t>∞</m:t>
                                    </m:r>
                                  </m:sub>
                                  <m:sup>
                                    <m:r>
                                      <a:rPr lang="it-IT" sz="1600" b="0" i="1" smtClean="0">
                                        <a:solidFill>
                                          <a:schemeClr val="bg1"/>
                                        </a:solidFill>
                                        <a:latin typeface="Cambria Math"/>
                                      </a:rPr>
                                      <m:t>+</m:t>
                                    </m:r>
                                    <m:r>
                                      <a:rPr lang="it-IT" sz="1600" b="0" i="1" smtClean="0">
                                        <a:solidFill>
                                          <a:schemeClr val="bg1"/>
                                        </a:solidFill>
                                        <a:latin typeface="Cambria Math"/>
                                        <a:ea typeface="Cambria Math"/>
                                      </a:rPr>
                                      <m:t>∞</m:t>
                                    </m:r>
                                  </m:sup>
                                  <m:e>
                                    <m:r>
                                      <a:rPr lang="it-IT" sz="1600" b="0" i="1" smtClean="0">
                                        <a:solidFill>
                                          <a:schemeClr val="bg1"/>
                                        </a:solidFill>
                                        <a:latin typeface="Cambria Math"/>
                                        <a:ea typeface="Cambria Math"/>
                                      </a:rPr>
                                      <m:t>𝑥</m:t>
                                    </m:r>
                                    <m:d>
                                      <m:dPr>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𝑡</m:t>
                                        </m:r>
                                        <m:r>
                                          <a:rPr lang="it-IT" sz="1600" b="0" i="1" smtClean="0">
                                            <a:solidFill>
                                              <a:schemeClr val="bg1"/>
                                            </a:solidFill>
                                            <a:latin typeface="Cambria Math"/>
                                            <a:ea typeface="Cambria Math"/>
                                          </a:rPr>
                                          <m:t>+</m:t>
                                        </m:r>
                                        <m:r>
                                          <a:rPr lang="it-IT" sz="1600" b="0" i="1" smtClean="0">
                                            <a:solidFill>
                                              <a:schemeClr val="bg1"/>
                                            </a:solidFill>
                                            <a:latin typeface="Cambria Math"/>
                                            <a:ea typeface="Cambria Math"/>
                                          </a:rPr>
                                          <m:t>𝜏</m:t>
                                        </m:r>
                                      </m:e>
                                    </m:d>
                                  </m:e>
                                </m:nary>
                                <m:r>
                                  <a:rPr lang="it-IT" sz="1600" b="0" i="1" smtClean="0">
                                    <a:solidFill>
                                      <a:schemeClr val="bg1"/>
                                    </a:solidFill>
                                    <a:latin typeface="Cambria Math"/>
                                    <a:ea typeface="Cambria Math"/>
                                  </a:rPr>
                                  <m:t>∙</m:t>
                                </m:r>
                                <m:r>
                                  <a:rPr lang="it-IT" sz="1600" b="0" i="1" smtClean="0">
                                    <a:solidFill>
                                      <a:schemeClr val="bg1"/>
                                    </a:solidFill>
                                    <a:latin typeface="Cambria Math"/>
                                    <a:ea typeface="Cambria Math"/>
                                  </a:rPr>
                                  <m:t>𝑦</m:t>
                                </m:r>
                                <m:d>
                                  <m:dPr>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𝜏</m:t>
                                    </m:r>
                                  </m:e>
                                </m:d>
                                <m:r>
                                  <a:rPr lang="it-IT" sz="1600" b="0" i="1" smtClean="0">
                                    <a:solidFill>
                                      <a:schemeClr val="bg1"/>
                                    </a:solidFill>
                                    <a:latin typeface="Cambria Math"/>
                                  </a:rPr>
                                  <m:t>𝑑</m:t>
                                </m:r>
                                <m:r>
                                  <a:rPr lang="it-IT" sz="1600" b="0" i="1" smtClean="0">
                                    <a:solidFill>
                                      <a:schemeClr val="bg1"/>
                                    </a:solidFill>
                                    <a:latin typeface="Cambria Math"/>
                                    <a:ea typeface="Cambria Math"/>
                                  </a:rPr>
                                  <m:t>𝜏</m:t>
                                </m:r>
                              </m:oMath>
                            </m:oMathPara>
                          </a14:m>
                          <a:endParaRPr lang="it-IT" sz="1600" b="0" dirty="0" smtClean="0">
                            <a:solidFill>
                              <a:schemeClr val="bg1"/>
                            </a:solidFill>
                            <a:ea typeface="Cambria Math"/>
                          </a:endParaRPr>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it-IT" sz="1600" b="0" dirty="0" smtClean="0">
                                    <a:latin typeface="Script MT Bold" panose="03040602040607080904" pitchFamily="66" charset="0"/>
                                  </a:rPr>
                                  <m:t>F</m:t>
                                </m:r>
                                <m:r>
                                  <a:rPr lang="it-IT" sz="1600" b="0" i="1" dirty="0" smtClean="0">
                                    <a:latin typeface="Cambria Math"/>
                                  </a:rPr>
                                  <m:t> </m:t>
                                </m:r>
                                <m:d>
                                  <m:dPr>
                                    <m:begChr m:val="["/>
                                    <m:endChr m:val="]"/>
                                    <m:ctrlPr>
                                      <a:rPr lang="it-IT" sz="1600" b="0" i="1" smtClean="0">
                                        <a:solidFill>
                                          <a:schemeClr val="bg1"/>
                                        </a:solidFill>
                                        <a:latin typeface="Cambria Math"/>
                                      </a:rPr>
                                    </m:ctrlPr>
                                  </m:dPr>
                                  <m:e>
                                    <m:d>
                                      <m:dPr>
                                        <m:ctrlPr>
                                          <a:rPr lang="it-IT" sz="1600" b="0" i="1" smtClean="0">
                                            <a:solidFill>
                                              <a:schemeClr val="bg1"/>
                                            </a:solidFill>
                                            <a:latin typeface="Cambria Math"/>
                                          </a:rPr>
                                        </m:ctrlPr>
                                      </m:dPr>
                                      <m:e>
                                        <m:r>
                                          <a:rPr lang="it-IT" sz="1600" b="0" i="1" smtClean="0">
                                            <a:solidFill>
                                              <a:schemeClr val="bg1"/>
                                            </a:solidFill>
                                            <a:latin typeface="Cambria Math"/>
                                          </a:rPr>
                                          <m:t>𝑥</m:t>
                                        </m:r>
                                        <m:r>
                                          <a:rPr lang="it-IT" sz="1600" b="0" i="1" smtClean="0">
                                            <a:solidFill>
                                              <a:schemeClr val="bg1"/>
                                            </a:solidFill>
                                            <a:latin typeface="Cambria Math"/>
                                            <a:ea typeface="Cambria Math"/>
                                          </a:rPr>
                                          <m:t>∗</m:t>
                                        </m:r>
                                        <m:r>
                                          <a:rPr lang="it-IT" sz="1600" b="0" i="1" smtClean="0">
                                            <a:solidFill>
                                              <a:schemeClr val="bg1"/>
                                            </a:solidFill>
                                            <a:latin typeface="Cambria Math"/>
                                            <a:ea typeface="Cambria Math"/>
                                          </a:rPr>
                                          <m:t>𝑦</m:t>
                                        </m:r>
                                      </m:e>
                                    </m:d>
                                    <m:d>
                                      <m:dPr>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𝑡</m:t>
                                        </m:r>
                                      </m:e>
                                    </m:d>
                                  </m:e>
                                </m:d>
                                <m:r>
                                  <a:rPr lang="it-IT" sz="1600" b="0" i="1" smtClean="0">
                                    <a:solidFill>
                                      <a:schemeClr val="bg1"/>
                                    </a:solidFill>
                                    <a:latin typeface="Cambria Math"/>
                                  </a:rPr>
                                  <m:t>=</m:t>
                                </m:r>
                                <m:sSup>
                                  <m:sSupPr>
                                    <m:ctrlPr>
                                      <a:rPr lang="it-IT" sz="1600" b="0" i="1" smtClean="0">
                                        <a:solidFill>
                                          <a:schemeClr val="bg1"/>
                                        </a:solidFill>
                                        <a:latin typeface="Cambria Math"/>
                                      </a:rPr>
                                    </m:ctrlPr>
                                  </m:sSupPr>
                                  <m:e>
                                    <m:r>
                                      <a:rPr lang="it-IT" sz="1600" b="0" i="1" smtClean="0">
                                        <a:solidFill>
                                          <a:schemeClr val="bg1"/>
                                        </a:solidFill>
                                        <a:latin typeface="Cambria Math"/>
                                      </a:rPr>
                                      <m:t>𝑋</m:t>
                                    </m:r>
                                  </m:e>
                                  <m:sup>
                                    <m:r>
                                      <a:rPr lang="it-IT" sz="1600" b="0" i="1" smtClean="0">
                                        <a:solidFill>
                                          <a:schemeClr val="bg1"/>
                                        </a:solidFill>
                                        <a:latin typeface="Cambria Math"/>
                                        <a:ea typeface="Cambria Math"/>
                                      </a:rPr>
                                      <m:t>∗</m:t>
                                    </m:r>
                                  </m:sup>
                                </m:sSup>
                                <m:d>
                                  <m:dPr>
                                    <m:ctrlPr>
                                      <a:rPr lang="it-IT" sz="1600" b="0" i="1" smtClean="0">
                                        <a:solidFill>
                                          <a:schemeClr val="bg1"/>
                                        </a:solidFill>
                                        <a:latin typeface="Cambria Math"/>
                                      </a:rPr>
                                    </m:ctrlPr>
                                  </m:dPr>
                                  <m:e>
                                    <m:r>
                                      <a:rPr lang="it-IT" sz="1600" b="0" i="1" smtClean="0">
                                        <a:solidFill>
                                          <a:schemeClr val="bg1"/>
                                        </a:solidFill>
                                        <a:latin typeface="Cambria Math"/>
                                        <a:ea typeface="Cambria Math"/>
                                      </a:rPr>
                                      <m:t>𝜔</m:t>
                                    </m:r>
                                  </m:e>
                                </m:d>
                                <m:r>
                                  <a:rPr lang="it-IT" sz="1600" b="0" i="1" smtClean="0">
                                    <a:solidFill>
                                      <a:schemeClr val="bg1"/>
                                    </a:solidFill>
                                    <a:latin typeface="Cambria Math"/>
                                    <a:ea typeface="Cambria Math"/>
                                  </a:rPr>
                                  <m:t>∙</m:t>
                                </m:r>
                                <m:r>
                                  <a:rPr lang="it-IT" sz="1600" b="0" i="1" smtClean="0">
                                    <a:solidFill>
                                      <a:schemeClr val="bg1"/>
                                    </a:solidFill>
                                    <a:latin typeface="Cambria Math"/>
                                    <a:ea typeface="Cambria Math"/>
                                  </a:rPr>
                                  <m:t>𝑌</m:t>
                                </m:r>
                                <m:d>
                                  <m:dPr>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𝜔</m:t>
                                    </m:r>
                                  </m:e>
                                </m:d>
                              </m:oMath>
                            </m:oMathPara>
                          </a14:m>
                          <a:endParaRPr lang="en-US" sz="1600" dirty="0" smtClean="0">
                            <a:solidFill>
                              <a:schemeClr val="bg1"/>
                            </a:solidFill>
                          </a:endParaRPr>
                        </a:p>
                      </a:txBody>
                      <a:tcPr marL="132596" marR="132596" marT="66298" marB="6629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ctrlPr>
                                      <a:rPr lang="it-IT" sz="1600" b="0" i="1" smtClean="0">
                                        <a:solidFill>
                                          <a:schemeClr val="bg1"/>
                                        </a:solidFill>
                                        <a:latin typeface="Cambria Math"/>
                                        <a:ea typeface="Cambria Math"/>
                                      </a:rPr>
                                    </m:ctrlPr>
                                  </m:dPr>
                                  <m:e>
                                    <m:r>
                                      <a:rPr lang="it-IT" sz="1600" b="0" i="1" smtClean="0">
                                        <a:solidFill>
                                          <a:schemeClr val="bg1"/>
                                        </a:solidFill>
                                        <a:latin typeface="Cambria Math"/>
                                      </a:rPr>
                                      <m:t>𝑥</m:t>
                                    </m:r>
                                    <m:r>
                                      <a:rPr lang="it-IT" sz="1600" b="0" i="1" smtClean="0">
                                        <a:solidFill>
                                          <a:schemeClr val="bg1"/>
                                        </a:solidFill>
                                        <a:latin typeface="Cambria Math"/>
                                        <a:ea typeface="Cambria Math"/>
                                      </a:rPr>
                                      <m:t>∗</m:t>
                                    </m:r>
                                    <m:r>
                                      <a:rPr lang="it-IT" sz="1600" b="0" i="1" smtClean="0">
                                        <a:solidFill>
                                          <a:schemeClr val="bg1"/>
                                        </a:solidFill>
                                        <a:latin typeface="Cambria Math"/>
                                        <a:ea typeface="Cambria Math"/>
                                      </a:rPr>
                                      <m:t>𝑦</m:t>
                                    </m:r>
                                  </m:e>
                                </m:d>
                                <m:d>
                                  <m:dPr>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𝑡</m:t>
                                    </m:r>
                                  </m:e>
                                </m:d>
                                <m:r>
                                  <a:rPr lang="it-IT" sz="1600" b="0" i="1" smtClean="0">
                                    <a:solidFill>
                                      <a:schemeClr val="bg1"/>
                                    </a:solidFill>
                                    <a:latin typeface="Cambria Math"/>
                                    <a:ea typeface="Cambria Math"/>
                                  </a:rPr>
                                  <m:t>≝</m:t>
                                </m:r>
                                <m:nary>
                                  <m:naryPr>
                                    <m:ctrlPr>
                                      <a:rPr lang="it-IT" sz="1600" b="0" i="1" smtClean="0">
                                        <a:solidFill>
                                          <a:schemeClr val="bg1"/>
                                        </a:solidFill>
                                        <a:latin typeface="Cambria Math"/>
                                      </a:rPr>
                                    </m:ctrlPr>
                                  </m:naryPr>
                                  <m:sub>
                                    <m:r>
                                      <a:rPr lang="it-IT" sz="1600" b="0" i="1" smtClean="0">
                                        <a:solidFill>
                                          <a:schemeClr val="bg1"/>
                                        </a:solidFill>
                                        <a:latin typeface="Cambria Math"/>
                                      </a:rPr>
                                      <m:t>0</m:t>
                                    </m:r>
                                  </m:sub>
                                  <m:sup>
                                    <m:r>
                                      <a:rPr lang="it-IT" sz="1600" b="0" i="1" smtClean="0">
                                        <a:solidFill>
                                          <a:schemeClr val="bg1"/>
                                        </a:solidFill>
                                        <a:latin typeface="Cambria Math"/>
                                      </a:rPr>
                                      <m:t>𝑡</m:t>
                                    </m:r>
                                  </m:sup>
                                  <m:e>
                                    <m:r>
                                      <a:rPr lang="it-IT" sz="1600" b="0" i="1" smtClean="0">
                                        <a:solidFill>
                                          <a:schemeClr val="bg1"/>
                                        </a:solidFill>
                                        <a:latin typeface="Cambria Math"/>
                                        <a:ea typeface="Cambria Math"/>
                                      </a:rPr>
                                      <m:t>𝑥</m:t>
                                    </m:r>
                                    <m:d>
                                      <m:dPr>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𝑡</m:t>
                                        </m:r>
                                        <m:r>
                                          <a:rPr lang="it-IT" sz="1600" b="0" i="1" smtClean="0">
                                            <a:solidFill>
                                              <a:schemeClr val="bg1"/>
                                            </a:solidFill>
                                            <a:latin typeface="Cambria Math"/>
                                            <a:ea typeface="Cambria Math"/>
                                          </a:rPr>
                                          <m:t>+</m:t>
                                        </m:r>
                                        <m:r>
                                          <a:rPr lang="it-IT" sz="1600" b="0" i="1" smtClean="0">
                                            <a:solidFill>
                                              <a:schemeClr val="bg1"/>
                                            </a:solidFill>
                                            <a:latin typeface="Cambria Math"/>
                                            <a:ea typeface="Cambria Math"/>
                                          </a:rPr>
                                          <m:t>𝜏</m:t>
                                        </m:r>
                                      </m:e>
                                    </m:d>
                                  </m:e>
                                </m:nary>
                                <m:r>
                                  <a:rPr lang="it-IT" sz="1600" b="0" i="1" smtClean="0">
                                    <a:solidFill>
                                      <a:schemeClr val="bg1"/>
                                    </a:solidFill>
                                    <a:latin typeface="Cambria Math"/>
                                    <a:ea typeface="Cambria Math"/>
                                  </a:rPr>
                                  <m:t>∙</m:t>
                                </m:r>
                                <m:r>
                                  <a:rPr lang="it-IT" sz="1600" b="0" i="1" smtClean="0">
                                    <a:solidFill>
                                      <a:schemeClr val="bg1"/>
                                    </a:solidFill>
                                    <a:latin typeface="Cambria Math"/>
                                    <a:ea typeface="Cambria Math"/>
                                  </a:rPr>
                                  <m:t>𝑦</m:t>
                                </m:r>
                                <m:d>
                                  <m:dPr>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𝜏</m:t>
                                    </m:r>
                                  </m:e>
                                </m:d>
                                <m:r>
                                  <a:rPr lang="it-IT" sz="1600" b="0" i="1" smtClean="0">
                                    <a:solidFill>
                                      <a:schemeClr val="bg1"/>
                                    </a:solidFill>
                                    <a:latin typeface="Cambria Math"/>
                                  </a:rPr>
                                  <m:t>𝑑</m:t>
                                </m:r>
                                <m:r>
                                  <a:rPr lang="it-IT" sz="1600" b="0" i="1" smtClean="0">
                                    <a:solidFill>
                                      <a:schemeClr val="bg1"/>
                                    </a:solidFill>
                                    <a:latin typeface="Cambria Math"/>
                                    <a:ea typeface="Cambria Math"/>
                                  </a:rPr>
                                  <m:t>𝜏</m:t>
                                </m:r>
                              </m:oMath>
                            </m:oMathPara>
                          </a14:m>
                          <a:endParaRPr lang="en-US" sz="1600" dirty="0" smtClean="0">
                            <a:solidFill>
                              <a:schemeClr val="bg1"/>
                            </a:solidFill>
                          </a:endParaRPr>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it-IT" sz="1800" b="0" i="0" dirty="0" smtClean="0">
                                    <a:solidFill>
                                      <a:schemeClr val="bg1"/>
                                    </a:solidFill>
                                    <a:latin typeface="Script MT Bold" panose="03040602040607080904" pitchFamily="66" charset="0"/>
                                  </a:rPr>
                                  <m:t>L</m:t>
                                </m:r>
                                <m:r>
                                  <a:rPr lang="it-IT" sz="1800" b="0" i="1" dirty="0" smtClean="0">
                                    <a:solidFill>
                                      <a:schemeClr val="bg1"/>
                                    </a:solidFill>
                                    <a:latin typeface="Cambria Math"/>
                                  </a:rPr>
                                  <m:t> </m:t>
                                </m:r>
                                <m:d>
                                  <m:dPr>
                                    <m:begChr m:val="["/>
                                    <m:endChr m:val="]"/>
                                    <m:ctrlPr>
                                      <a:rPr lang="it-IT" sz="1600" b="0" i="1" smtClean="0">
                                        <a:solidFill>
                                          <a:schemeClr val="bg1"/>
                                        </a:solidFill>
                                        <a:latin typeface="Cambria Math"/>
                                      </a:rPr>
                                    </m:ctrlPr>
                                  </m:dPr>
                                  <m:e>
                                    <m:d>
                                      <m:dPr>
                                        <m:ctrlPr>
                                          <a:rPr lang="it-IT" sz="1600" b="0" i="1" smtClean="0">
                                            <a:solidFill>
                                              <a:schemeClr val="bg1"/>
                                            </a:solidFill>
                                            <a:latin typeface="Cambria Math"/>
                                          </a:rPr>
                                        </m:ctrlPr>
                                      </m:dPr>
                                      <m:e>
                                        <m:r>
                                          <a:rPr lang="it-IT" sz="1600" b="0" i="1" smtClean="0">
                                            <a:solidFill>
                                              <a:schemeClr val="bg1"/>
                                            </a:solidFill>
                                            <a:latin typeface="Cambria Math"/>
                                          </a:rPr>
                                          <m:t>𝑥</m:t>
                                        </m:r>
                                        <m:r>
                                          <a:rPr lang="it-IT" sz="1600" b="0" i="1" smtClean="0">
                                            <a:solidFill>
                                              <a:schemeClr val="bg1"/>
                                            </a:solidFill>
                                            <a:latin typeface="Cambria Math"/>
                                            <a:ea typeface="Cambria Math"/>
                                          </a:rPr>
                                          <m:t>∗</m:t>
                                        </m:r>
                                        <m:r>
                                          <a:rPr lang="it-IT" sz="1600" b="0" i="1" smtClean="0">
                                            <a:solidFill>
                                              <a:schemeClr val="bg1"/>
                                            </a:solidFill>
                                            <a:latin typeface="Cambria Math"/>
                                            <a:ea typeface="Cambria Math"/>
                                          </a:rPr>
                                          <m:t>𝑦</m:t>
                                        </m:r>
                                      </m:e>
                                    </m:d>
                                    <m:d>
                                      <m:dPr>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𝑡</m:t>
                                        </m:r>
                                      </m:e>
                                    </m:d>
                                  </m:e>
                                </m:d>
                                <m:r>
                                  <a:rPr lang="it-IT" sz="1600" b="0" i="1" smtClean="0">
                                    <a:solidFill>
                                      <a:schemeClr val="bg1"/>
                                    </a:solidFill>
                                    <a:latin typeface="Cambria Math"/>
                                  </a:rPr>
                                  <m:t>=</m:t>
                                </m:r>
                                <m:sSup>
                                  <m:sSupPr>
                                    <m:ctrlPr>
                                      <a:rPr lang="it-IT" sz="1600" b="0" i="1" smtClean="0">
                                        <a:solidFill>
                                          <a:schemeClr val="bg1"/>
                                        </a:solidFill>
                                        <a:latin typeface="Cambria Math"/>
                                      </a:rPr>
                                    </m:ctrlPr>
                                  </m:sSupPr>
                                  <m:e>
                                    <m:r>
                                      <a:rPr lang="it-IT" sz="1600" b="0" i="1" smtClean="0">
                                        <a:solidFill>
                                          <a:schemeClr val="bg1"/>
                                        </a:solidFill>
                                        <a:latin typeface="Cambria Math"/>
                                      </a:rPr>
                                      <m:t>𝑋</m:t>
                                    </m:r>
                                  </m:e>
                                  <m:sup>
                                    <m:r>
                                      <a:rPr lang="it-IT" sz="1600" b="0" i="1" smtClean="0">
                                        <a:solidFill>
                                          <a:schemeClr val="bg1"/>
                                        </a:solidFill>
                                        <a:latin typeface="Cambria Math"/>
                                        <a:ea typeface="Cambria Math"/>
                                      </a:rPr>
                                      <m:t>∗</m:t>
                                    </m:r>
                                  </m:sup>
                                </m:sSup>
                                <m:d>
                                  <m:dPr>
                                    <m:ctrlPr>
                                      <a:rPr lang="it-IT" sz="1600" b="0" i="1" smtClean="0">
                                        <a:solidFill>
                                          <a:schemeClr val="bg1"/>
                                        </a:solidFill>
                                        <a:latin typeface="Cambria Math"/>
                                      </a:rPr>
                                    </m:ctrlPr>
                                  </m:dPr>
                                  <m:e>
                                    <m:r>
                                      <a:rPr lang="it-IT" sz="1600" b="0" i="1" smtClean="0">
                                        <a:solidFill>
                                          <a:schemeClr val="bg1"/>
                                        </a:solidFill>
                                        <a:latin typeface="Cambria Math"/>
                                        <a:ea typeface="Cambria Math"/>
                                      </a:rPr>
                                      <m:t>𝑠</m:t>
                                    </m:r>
                                  </m:e>
                                </m:d>
                                <m:r>
                                  <a:rPr lang="it-IT" sz="1600" b="0" i="1" smtClean="0">
                                    <a:solidFill>
                                      <a:schemeClr val="bg1"/>
                                    </a:solidFill>
                                    <a:latin typeface="Cambria Math"/>
                                    <a:ea typeface="Cambria Math"/>
                                  </a:rPr>
                                  <m:t>∙</m:t>
                                </m:r>
                                <m:r>
                                  <a:rPr lang="it-IT" sz="1600" b="0" i="1" smtClean="0">
                                    <a:solidFill>
                                      <a:schemeClr val="bg1"/>
                                    </a:solidFill>
                                    <a:latin typeface="Cambria Math"/>
                                    <a:ea typeface="Cambria Math"/>
                                  </a:rPr>
                                  <m:t>𝑌</m:t>
                                </m:r>
                                <m:d>
                                  <m:dPr>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𝑠</m:t>
                                    </m:r>
                                  </m:e>
                                </m:d>
                              </m:oMath>
                            </m:oMathPara>
                          </a14:m>
                          <a:endParaRPr lang="en-US" sz="1600" dirty="0">
                            <a:solidFill>
                              <a:schemeClr val="bg1"/>
                            </a:solidFill>
                          </a:endParaRPr>
                        </a:p>
                      </a:txBody>
                      <a:tcPr marL="132596" marR="132596" marT="66298" marB="66298" anchor="ctr"/>
                    </a:tc>
                  </a:tr>
                  <a:tr h="668805">
                    <a:tc>
                      <a:txBody>
                        <a:bodyPr/>
                        <a:lstStyle/>
                        <a:p>
                          <a:r>
                            <a:rPr lang="it-IT" sz="1600" baseline="0" dirty="0" smtClean="0"/>
                            <a:t>Derivative</a:t>
                          </a:r>
                          <a:endParaRPr lang="en-US" sz="1600" baseline="0" dirty="0"/>
                        </a:p>
                      </a:txBody>
                      <a:tcPr marL="132596" marR="132596" marT="66298" marB="66298" anchor="ctr"/>
                    </a:tc>
                    <a:tc>
                      <a:txBody>
                        <a:bodyPr/>
                        <a:lstStyle/>
                        <a:p>
                          <a:pPr/>
                          <a14:m>
                            <m:oMathPara xmlns:m="http://schemas.openxmlformats.org/officeDocument/2006/math">
                              <m:oMathParaPr>
                                <m:jc m:val="centerGroup"/>
                              </m:oMathParaPr>
                              <m:oMath xmlns:m="http://schemas.openxmlformats.org/officeDocument/2006/math">
                                <m:r>
                                  <m:rPr>
                                    <m:nor/>
                                  </m:rPr>
                                  <a:rPr lang="it-IT" sz="1600" b="0" dirty="0" smtClean="0">
                                    <a:latin typeface="Script MT Bold" panose="03040602040607080904" pitchFamily="66" charset="0"/>
                                  </a:rPr>
                                  <m:t>F</m:t>
                                </m:r>
                                <m:r>
                                  <a:rPr lang="it-IT" sz="1600" b="0" i="1" dirty="0" smtClean="0">
                                    <a:latin typeface="Cambria Math"/>
                                  </a:rPr>
                                  <m:t> </m:t>
                                </m:r>
                                <m:d>
                                  <m:dPr>
                                    <m:begChr m:val="["/>
                                    <m:endChr m:val="]"/>
                                    <m:ctrlPr>
                                      <a:rPr lang="it-IT" sz="1600" b="0" i="1" dirty="0" smtClean="0">
                                        <a:latin typeface="Cambria Math"/>
                                      </a:rPr>
                                    </m:ctrlPr>
                                  </m:dPr>
                                  <m:e>
                                    <m:f>
                                      <m:fPr>
                                        <m:ctrlPr>
                                          <a:rPr lang="it-IT" sz="1600" b="0" i="1" dirty="0" smtClean="0">
                                            <a:latin typeface="Cambria Math"/>
                                          </a:rPr>
                                        </m:ctrlPr>
                                      </m:fPr>
                                      <m:num>
                                        <m:r>
                                          <a:rPr lang="it-IT" sz="1600" b="0" i="1" dirty="0" smtClean="0">
                                            <a:latin typeface="Cambria Math"/>
                                          </a:rPr>
                                          <m:t>𝑑𝑥</m:t>
                                        </m:r>
                                      </m:num>
                                      <m:den>
                                        <m:r>
                                          <a:rPr lang="it-IT" sz="1600" b="0" i="1" dirty="0" smtClean="0">
                                            <a:latin typeface="Cambria Math"/>
                                          </a:rPr>
                                          <m:t>𝑑𝑡</m:t>
                                        </m:r>
                                      </m:den>
                                    </m:f>
                                  </m:e>
                                </m:d>
                                <m:r>
                                  <a:rPr lang="it-IT" sz="1600" b="0" i="1" smtClean="0">
                                    <a:solidFill>
                                      <a:schemeClr val="bg1"/>
                                    </a:solidFill>
                                    <a:latin typeface="Cambria Math"/>
                                  </a:rPr>
                                  <m:t>=</m:t>
                                </m:r>
                                <m:r>
                                  <a:rPr lang="it-IT" sz="1600" b="0" i="1" smtClean="0">
                                    <a:solidFill>
                                      <a:schemeClr val="bg1"/>
                                    </a:solidFill>
                                    <a:latin typeface="Cambria Math"/>
                                  </a:rPr>
                                  <m:t>𝑗</m:t>
                                </m:r>
                                <m:r>
                                  <a:rPr lang="it-IT" sz="1600" b="0" i="1" smtClean="0">
                                    <a:solidFill>
                                      <a:schemeClr val="bg1"/>
                                    </a:solidFill>
                                    <a:latin typeface="Cambria Math"/>
                                    <a:ea typeface="Cambria Math"/>
                                  </a:rPr>
                                  <m:t>𝜔</m:t>
                                </m:r>
                                <m:r>
                                  <a:rPr lang="it-IT" sz="1600" b="0" i="1" smtClean="0">
                                    <a:solidFill>
                                      <a:schemeClr val="bg1"/>
                                    </a:solidFill>
                                    <a:latin typeface="Cambria Math"/>
                                    <a:ea typeface="Cambria Math"/>
                                  </a:rPr>
                                  <m:t>∙</m:t>
                                </m:r>
                                <m:r>
                                  <a:rPr lang="it-IT" sz="1600" b="0" i="1" smtClean="0">
                                    <a:solidFill>
                                      <a:schemeClr val="bg1"/>
                                    </a:solidFill>
                                    <a:latin typeface="Cambria Math"/>
                                  </a:rPr>
                                  <m:t>𝑋</m:t>
                                </m:r>
                                <m:d>
                                  <m:dPr>
                                    <m:ctrlPr>
                                      <a:rPr lang="it-IT" sz="1600" b="0" i="1" smtClean="0">
                                        <a:solidFill>
                                          <a:schemeClr val="bg1"/>
                                        </a:solidFill>
                                        <a:latin typeface="Cambria Math"/>
                                      </a:rPr>
                                    </m:ctrlPr>
                                  </m:dPr>
                                  <m:e>
                                    <m:r>
                                      <a:rPr lang="it-IT" sz="1600" b="0" i="1" smtClean="0">
                                        <a:solidFill>
                                          <a:schemeClr val="bg1"/>
                                        </a:solidFill>
                                        <a:latin typeface="Cambria Math"/>
                                        <a:ea typeface="Cambria Math"/>
                                      </a:rPr>
                                      <m:t>𝜔</m:t>
                                    </m:r>
                                  </m:e>
                                </m:d>
                              </m:oMath>
                            </m:oMathPara>
                          </a14:m>
                          <a:endParaRPr lang="en-US" sz="1600" dirty="0"/>
                        </a:p>
                      </a:txBody>
                      <a:tcPr marL="132596" marR="132596" marT="66298" marB="6629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it-IT" sz="1600" b="0" i="0" dirty="0" smtClean="0">
                                    <a:latin typeface="Script MT Bold" panose="03040602040607080904" pitchFamily="66" charset="0"/>
                                  </a:rPr>
                                  <m:t>L</m:t>
                                </m:r>
                                <m:r>
                                  <a:rPr lang="it-IT" sz="1600" b="0" i="1" dirty="0" smtClean="0">
                                    <a:latin typeface="Cambria Math"/>
                                  </a:rPr>
                                  <m:t> </m:t>
                                </m:r>
                                <m:d>
                                  <m:dPr>
                                    <m:begChr m:val="["/>
                                    <m:endChr m:val="]"/>
                                    <m:ctrlPr>
                                      <a:rPr lang="it-IT" sz="1600" b="0" i="1" dirty="0" smtClean="0">
                                        <a:latin typeface="Cambria Math"/>
                                      </a:rPr>
                                    </m:ctrlPr>
                                  </m:dPr>
                                  <m:e>
                                    <m:f>
                                      <m:fPr>
                                        <m:ctrlPr>
                                          <a:rPr lang="it-IT" sz="1600" b="0" i="1" dirty="0" smtClean="0">
                                            <a:latin typeface="Cambria Math"/>
                                          </a:rPr>
                                        </m:ctrlPr>
                                      </m:fPr>
                                      <m:num>
                                        <m:r>
                                          <a:rPr lang="it-IT" sz="1600" b="0" i="1" dirty="0" smtClean="0">
                                            <a:latin typeface="Cambria Math"/>
                                          </a:rPr>
                                          <m:t>𝑑𝑥</m:t>
                                        </m:r>
                                      </m:num>
                                      <m:den>
                                        <m:r>
                                          <a:rPr lang="it-IT" sz="1600" b="0" i="1" dirty="0" smtClean="0">
                                            <a:latin typeface="Cambria Math"/>
                                          </a:rPr>
                                          <m:t>𝑑𝑡</m:t>
                                        </m:r>
                                      </m:den>
                                    </m:f>
                                  </m:e>
                                </m:d>
                                <m:r>
                                  <a:rPr lang="it-IT" sz="1600" b="0" i="1" smtClean="0">
                                    <a:solidFill>
                                      <a:schemeClr val="bg1"/>
                                    </a:solidFill>
                                    <a:latin typeface="Cambria Math"/>
                                  </a:rPr>
                                  <m:t>=</m:t>
                                </m:r>
                                <m:r>
                                  <a:rPr lang="it-IT" sz="1600" b="0" i="1" smtClean="0">
                                    <a:solidFill>
                                      <a:schemeClr val="bg1"/>
                                    </a:solidFill>
                                    <a:latin typeface="Cambria Math"/>
                                  </a:rPr>
                                  <m:t>𝑠</m:t>
                                </m:r>
                                <m:r>
                                  <a:rPr lang="it-IT" sz="1600" b="0" i="1" smtClean="0">
                                    <a:solidFill>
                                      <a:schemeClr val="bg1"/>
                                    </a:solidFill>
                                    <a:latin typeface="Cambria Math"/>
                                    <a:ea typeface="Cambria Math"/>
                                  </a:rPr>
                                  <m:t>∙</m:t>
                                </m:r>
                                <m:r>
                                  <a:rPr lang="it-IT" sz="1600" b="0" i="1" smtClean="0">
                                    <a:solidFill>
                                      <a:schemeClr val="bg1"/>
                                    </a:solidFill>
                                    <a:latin typeface="Cambria Math"/>
                                  </a:rPr>
                                  <m:t>𝑋</m:t>
                                </m:r>
                                <m:d>
                                  <m:dPr>
                                    <m:ctrlPr>
                                      <a:rPr lang="it-IT" sz="1600" b="0" i="1" smtClean="0">
                                        <a:solidFill>
                                          <a:schemeClr val="bg1"/>
                                        </a:solidFill>
                                        <a:latin typeface="Cambria Math"/>
                                      </a:rPr>
                                    </m:ctrlPr>
                                  </m:dPr>
                                  <m:e>
                                    <m:r>
                                      <a:rPr lang="it-IT" sz="1600" b="0" i="1" smtClean="0">
                                        <a:solidFill>
                                          <a:schemeClr val="bg1"/>
                                        </a:solidFill>
                                        <a:latin typeface="Cambria Math"/>
                                      </a:rPr>
                                      <m:t>𝑠</m:t>
                                    </m:r>
                                  </m:e>
                                </m:d>
                              </m:oMath>
                            </m:oMathPara>
                          </a14:m>
                          <a:endParaRPr lang="en-US" sz="1600" dirty="0"/>
                        </a:p>
                      </a:txBody>
                      <a:tcPr marL="132596" marR="132596" marT="66298" marB="66298" anchor="ctr"/>
                    </a:tc>
                  </a:tr>
                  <a:tr h="519945">
                    <a:tc>
                      <a:txBody>
                        <a:bodyPr/>
                        <a:lstStyle/>
                        <a:p>
                          <a:r>
                            <a:rPr lang="en-US" sz="1600" baseline="0" dirty="0" smtClean="0"/>
                            <a:t>Delay</a:t>
                          </a:r>
                          <a:endParaRPr lang="en-US" sz="1600" baseline="0" dirty="0"/>
                        </a:p>
                      </a:txBody>
                      <a:tcPr marL="132596" marR="132596" marT="66298" marB="66298" anchor="ctr"/>
                    </a:tc>
                    <a:tc>
                      <a:txBody>
                        <a:bodyPr/>
                        <a:lstStyle/>
                        <a:p>
                          <a:pPr/>
                          <a14:m>
                            <m:oMathPara xmlns:m="http://schemas.openxmlformats.org/officeDocument/2006/math">
                              <m:oMathParaPr>
                                <m:jc m:val="centerGroup"/>
                              </m:oMathParaPr>
                              <m:oMath xmlns:m="http://schemas.openxmlformats.org/officeDocument/2006/math">
                                <m:r>
                                  <m:rPr>
                                    <m:nor/>
                                  </m:rPr>
                                  <a:rPr lang="it-IT" sz="1600" b="0" dirty="0" smtClean="0">
                                    <a:latin typeface="Script MT Bold" panose="03040602040607080904" pitchFamily="66" charset="0"/>
                                  </a:rPr>
                                  <m:t>F</m:t>
                                </m:r>
                                <m:r>
                                  <a:rPr lang="it-IT" sz="1600" b="0" i="1" dirty="0" smtClean="0">
                                    <a:latin typeface="Cambria Math"/>
                                  </a:rPr>
                                  <m:t> </m:t>
                                </m:r>
                                <m:d>
                                  <m:dPr>
                                    <m:begChr m:val="["/>
                                    <m:endChr m:val="]"/>
                                    <m:ctrlPr>
                                      <a:rPr lang="it-IT" sz="1600" b="0" i="1" smtClean="0">
                                        <a:solidFill>
                                          <a:schemeClr val="bg1"/>
                                        </a:solidFill>
                                        <a:latin typeface="Cambria Math"/>
                                      </a:rPr>
                                    </m:ctrlPr>
                                  </m:dPr>
                                  <m:e>
                                    <m:r>
                                      <a:rPr lang="it-IT" sz="1600" b="0" i="1" smtClean="0">
                                        <a:solidFill>
                                          <a:schemeClr val="bg1"/>
                                        </a:solidFill>
                                        <a:latin typeface="Cambria Math"/>
                                      </a:rPr>
                                      <m:t>𝑥</m:t>
                                    </m:r>
                                    <m:d>
                                      <m:dPr>
                                        <m:ctrlPr>
                                          <a:rPr lang="it-IT" sz="1600" b="0" i="1" smtClean="0">
                                            <a:solidFill>
                                              <a:schemeClr val="bg1"/>
                                            </a:solidFill>
                                            <a:latin typeface="Cambria Math"/>
                                            <a:ea typeface="Cambria Math"/>
                                          </a:rPr>
                                        </m:ctrlPr>
                                      </m:dPr>
                                      <m:e>
                                        <m:r>
                                          <a:rPr lang="it-IT" sz="1600" b="0" i="1" smtClean="0">
                                            <a:solidFill>
                                              <a:schemeClr val="bg1"/>
                                            </a:solidFill>
                                            <a:latin typeface="Cambria Math"/>
                                            <a:ea typeface="Cambria Math"/>
                                          </a:rPr>
                                          <m:t>𝑡</m:t>
                                        </m:r>
                                        <m:r>
                                          <a:rPr lang="it-IT" sz="1600" b="0" i="1" smtClean="0">
                                            <a:solidFill>
                                              <a:schemeClr val="bg1"/>
                                            </a:solidFill>
                                            <a:latin typeface="Cambria Math"/>
                                            <a:ea typeface="Cambria Math"/>
                                          </a:rPr>
                                          <m:t>−</m:t>
                                        </m:r>
                                        <m:r>
                                          <a:rPr lang="it-IT" sz="1600" b="0" i="1" smtClean="0">
                                            <a:solidFill>
                                              <a:schemeClr val="bg1"/>
                                            </a:solidFill>
                                            <a:latin typeface="Cambria Math"/>
                                            <a:ea typeface="Cambria Math"/>
                                          </a:rPr>
                                          <m:t>𝜏</m:t>
                                        </m:r>
                                      </m:e>
                                    </m:d>
                                  </m:e>
                                </m:d>
                                <m:r>
                                  <a:rPr lang="it-IT" sz="1600" b="0" i="1" smtClean="0">
                                    <a:solidFill>
                                      <a:schemeClr val="bg1"/>
                                    </a:solidFill>
                                    <a:latin typeface="Cambria Math"/>
                                  </a:rPr>
                                  <m:t>=</m:t>
                                </m:r>
                                <m:r>
                                  <a:rPr lang="it-IT" sz="1600" b="0" i="1" smtClean="0">
                                    <a:solidFill>
                                      <a:schemeClr val="bg1"/>
                                    </a:solidFill>
                                    <a:latin typeface="Cambria Math"/>
                                  </a:rPr>
                                  <m:t>𝑋</m:t>
                                </m:r>
                                <m:d>
                                  <m:dPr>
                                    <m:ctrlPr>
                                      <a:rPr lang="it-IT" sz="1600" b="0" i="1" smtClean="0">
                                        <a:solidFill>
                                          <a:schemeClr val="bg1"/>
                                        </a:solidFill>
                                        <a:latin typeface="Cambria Math"/>
                                      </a:rPr>
                                    </m:ctrlPr>
                                  </m:dPr>
                                  <m:e>
                                    <m:r>
                                      <a:rPr lang="it-IT" sz="1600" b="0" i="1" smtClean="0">
                                        <a:solidFill>
                                          <a:schemeClr val="bg1"/>
                                        </a:solidFill>
                                        <a:latin typeface="Cambria Math"/>
                                        <a:ea typeface="Cambria Math"/>
                                      </a:rPr>
                                      <m:t>𝜔</m:t>
                                    </m:r>
                                  </m:e>
                                </m:d>
                                <m:sSup>
                                  <m:sSupPr>
                                    <m:ctrlPr>
                                      <a:rPr lang="it-IT" sz="1600" b="0" i="1" smtClean="0">
                                        <a:solidFill>
                                          <a:schemeClr val="bg1"/>
                                        </a:solidFill>
                                        <a:latin typeface="Cambria Math"/>
                                      </a:rPr>
                                    </m:ctrlPr>
                                  </m:sSupPr>
                                  <m:e>
                                    <m:r>
                                      <a:rPr lang="it-IT" sz="1600" b="0" i="1" smtClean="0">
                                        <a:solidFill>
                                          <a:schemeClr val="bg1"/>
                                        </a:solidFill>
                                        <a:latin typeface="Cambria Math"/>
                                      </a:rPr>
                                      <m:t>𝑒</m:t>
                                    </m:r>
                                  </m:e>
                                  <m:sup>
                                    <m:r>
                                      <a:rPr lang="it-IT" sz="1600" b="0" i="1" smtClean="0">
                                        <a:solidFill>
                                          <a:schemeClr val="bg1"/>
                                        </a:solidFill>
                                        <a:latin typeface="Cambria Math"/>
                                      </a:rPr>
                                      <m:t>−</m:t>
                                    </m:r>
                                    <m:r>
                                      <a:rPr lang="it-IT" sz="1600" b="0" i="1" smtClean="0">
                                        <a:solidFill>
                                          <a:schemeClr val="bg1"/>
                                        </a:solidFill>
                                        <a:latin typeface="Cambria Math"/>
                                      </a:rPr>
                                      <m:t>𝑗</m:t>
                                    </m:r>
                                    <m:r>
                                      <a:rPr lang="it-IT" sz="1600" b="0" i="1" smtClean="0">
                                        <a:solidFill>
                                          <a:schemeClr val="bg1"/>
                                        </a:solidFill>
                                        <a:latin typeface="Cambria Math"/>
                                        <a:ea typeface="Cambria Math"/>
                                      </a:rPr>
                                      <m:t>𝜔𝜏</m:t>
                                    </m:r>
                                  </m:sup>
                                </m:sSup>
                              </m:oMath>
                            </m:oMathPara>
                          </a14:m>
                          <a:endParaRPr lang="en-US" sz="1600" dirty="0"/>
                        </a:p>
                      </a:txBody>
                      <a:tcPr marL="132596" marR="132596" marT="66298" marB="6629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it-IT" sz="1600" b="0" i="0" dirty="0" smtClean="0">
                                    <a:solidFill>
                                      <a:schemeClr val="bg1"/>
                                    </a:solidFill>
                                    <a:latin typeface="Script MT Bold" panose="03040602040607080904" pitchFamily="66" charset="0"/>
                                  </a:rPr>
                                  <m:t>L</m:t>
                                </m:r>
                                <m:d>
                                  <m:dPr>
                                    <m:begChr m:val="["/>
                                    <m:endChr m:val="]"/>
                                    <m:ctrlPr>
                                      <a:rPr lang="it-IT" sz="1400" b="0" i="1" smtClean="0">
                                        <a:solidFill>
                                          <a:schemeClr val="bg1"/>
                                        </a:solidFill>
                                        <a:latin typeface="Cambria Math"/>
                                      </a:rPr>
                                    </m:ctrlPr>
                                  </m:dPr>
                                  <m:e>
                                    <m:r>
                                      <a:rPr lang="it-IT" sz="1400" b="0" i="1" smtClean="0">
                                        <a:solidFill>
                                          <a:schemeClr val="bg1"/>
                                        </a:solidFill>
                                        <a:latin typeface="Cambria Math"/>
                                      </a:rPr>
                                      <m:t>𝑥</m:t>
                                    </m:r>
                                    <m:d>
                                      <m:dPr>
                                        <m:ctrlPr>
                                          <a:rPr lang="it-IT" sz="1400" b="0" i="1" smtClean="0">
                                            <a:solidFill>
                                              <a:schemeClr val="bg1"/>
                                            </a:solidFill>
                                            <a:latin typeface="Cambria Math"/>
                                            <a:ea typeface="Cambria Math"/>
                                          </a:rPr>
                                        </m:ctrlPr>
                                      </m:dPr>
                                      <m:e>
                                        <m:r>
                                          <a:rPr lang="it-IT" sz="1400" b="0" i="1" smtClean="0">
                                            <a:solidFill>
                                              <a:schemeClr val="bg1"/>
                                            </a:solidFill>
                                            <a:latin typeface="Cambria Math"/>
                                            <a:ea typeface="Cambria Math"/>
                                          </a:rPr>
                                          <m:t>𝑡</m:t>
                                        </m:r>
                                        <m:r>
                                          <a:rPr lang="it-IT" sz="1400" b="0" i="1" smtClean="0">
                                            <a:solidFill>
                                              <a:schemeClr val="bg1"/>
                                            </a:solidFill>
                                            <a:latin typeface="Cambria Math"/>
                                            <a:ea typeface="Cambria Math"/>
                                          </a:rPr>
                                          <m:t>−</m:t>
                                        </m:r>
                                        <m:r>
                                          <a:rPr lang="it-IT" sz="1400" b="0" i="1" smtClean="0">
                                            <a:solidFill>
                                              <a:schemeClr val="bg1"/>
                                            </a:solidFill>
                                            <a:latin typeface="Cambria Math"/>
                                            <a:ea typeface="Cambria Math"/>
                                          </a:rPr>
                                          <m:t>𝜏</m:t>
                                        </m:r>
                                      </m:e>
                                    </m:d>
                                  </m:e>
                                </m:d>
                                <m:r>
                                  <a:rPr lang="it-IT" sz="1400" b="0" i="1" smtClean="0">
                                    <a:solidFill>
                                      <a:schemeClr val="bg1"/>
                                    </a:solidFill>
                                    <a:latin typeface="Cambria Math"/>
                                  </a:rPr>
                                  <m:t>=</m:t>
                                </m:r>
                                <m:r>
                                  <a:rPr lang="it-IT" sz="1400" b="0" i="1" smtClean="0">
                                    <a:solidFill>
                                      <a:schemeClr val="bg1"/>
                                    </a:solidFill>
                                    <a:latin typeface="Cambria Math"/>
                                  </a:rPr>
                                  <m:t>𝑋</m:t>
                                </m:r>
                                <m:d>
                                  <m:dPr>
                                    <m:ctrlPr>
                                      <a:rPr lang="it-IT" sz="1400" b="0" i="1" smtClean="0">
                                        <a:solidFill>
                                          <a:schemeClr val="bg1"/>
                                        </a:solidFill>
                                        <a:latin typeface="Cambria Math"/>
                                      </a:rPr>
                                    </m:ctrlPr>
                                  </m:dPr>
                                  <m:e>
                                    <m:r>
                                      <a:rPr lang="it-IT" sz="1400" b="0" i="1" smtClean="0">
                                        <a:solidFill>
                                          <a:schemeClr val="bg1"/>
                                        </a:solidFill>
                                        <a:latin typeface="Cambria Math"/>
                                        <a:ea typeface="Cambria Math"/>
                                      </a:rPr>
                                      <m:t>𝑠</m:t>
                                    </m:r>
                                  </m:e>
                                </m:d>
                                <m:sSup>
                                  <m:sSupPr>
                                    <m:ctrlPr>
                                      <a:rPr lang="it-IT" sz="1400" b="0" i="1" smtClean="0">
                                        <a:solidFill>
                                          <a:schemeClr val="bg1"/>
                                        </a:solidFill>
                                        <a:latin typeface="Cambria Math"/>
                                      </a:rPr>
                                    </m:ctrlPr>
                                  </m:sSupPr>
                                  <m:e>
                                    <m:r>
                                      <a:rPr lang="it-IT" sz="1400" b="0" i="1" smtClean="0">
                                        <a:solidFill>
                                          <a:schemeClr val="bg1"/>
                                        </a:solidFill>
                                        <a:latin typeface="Cambria Math"/>
                                      </a:rPr>
                                      <m:t>𝑒</m:t>
                                    </m:r>
                                  </m:e>
                                  <m:sup>
                                    <m:r>
                                      <a:rPr lang="it-IT" sz="1400" b="0" i="1" smtClean="0">
                                        <a:solidFill>
                                          <a:schemeClr val="bg1"/>
                                        </a:solidFill>
                                        <a:latin typeface="Cambria Math"/>
                                      </a:rPr>
                                      <m:t>−</m:t>
                                    </m:r>
                                    <m:r>
                                      <a:rPr lang="it-IT" sz="1400" b="0" i="1" smtClean="0">
                                        <a:solidFill>
                                          <a:schemeClr val="bg1"/>
                                        </a:solidFill>
                                        <a:latin typeface="Cambria Math"/>
                                      </a:rPr>
                                      <m:t>𝑠</m:t>
                                    </m:r>
                                    <m:r>
                                      <a:rPr lang="it-IT" sz="1400" b="0" i="1" smtClean="0">
                                        <a:solidFill>
                                          <a:schemeClr val="bg1"/>
                                        </a:solidFill>
                                        <a:latin typeface="Cambria Math"/>
                                        <a:ea typeface="Cambria Math"/>
                                      </a:rPr>
                                      <m:t>𝜏</m:t>
                                    </m:r>
                                  </m:sup>
                                </m:sSup>
                              </m:oMath>
                            </m:oMathPara>
                          </a14:m>
                          <a:endParaRPr lang="en-US" sz="1600" dirty="0"/>
                        </a:p>
                      </a:txBody>
                      <a:tcPr marL="132596" marR="132596" marT="66298" marB="66298" anchor="ctr"/>
                    </a:tc>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2986810630"/>
                  </p:ext>
                </p:extLst>
              </p:nvPr>
            </p:nvGraphicFramePr>
            <p:xfrm>
              <a:off x="142875" y="1464265"/>
              <a:ext cx="8839695" cy="5281929"/>
            </p:xfrm>
            <a:graphic>
              <a:graphicData uri="http://schemas.openxmlformats.org/drawingml/2006/table">
                <a:tbl>
                  <a:tblPr firstRow="1" bandRow="1">
                    <a:tableStyleId>{5C22544A-7EE6-4342-B048-85BDC9FD1C3A}</a:tableStyleId>
                  </a:tblPr>
                  <a:tblGrid>
                    <a:gridCol w="1630991"/>
                    <a:gridCol w="3564467"/>
                    <a:gridCol w="3644237"/>
                  </a:tblGrid>
                  <a:tr h="55931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tx1"/>
                              </a:solidFill>
                              <a:latin typeface="+mn-lt"/>
                              <a:ea typeface="+mn-ea"/>
                              <a:cs typeface="+mn-cs"/>
                            </a:rPr>
                            <a:t>Transforms</a:t>
                          </a:r>
                        </a:p>
                      </a:txBody>
                      <a:tcPr marL="132596" marR="132596" marT="66298" marB="66298" anchor="ctr"/>
                    </a:tc>
                    <a:tc>
                      <a:txBody>
                        <a:bodyPr/>
                        <a:lstStyle/>
                        <a:p>
                          <a:pPr algn="ctr"/>
                          <a:r>
                            <a:rPr lang="en-US" sz="2400" b="1" kern="1200" dirty="0" smtClean="0">
                              <a:solidFill>
                                <a:schemeClr val="tx1"/>
                              </a:solidFill>
                              <a:latin typeface="+mn-lt"/>
                              <a:ea typeface="+mn-ea"/>
                              <a:cs typeface="+mn-cs"/>
                            </a:rPr>
                            <a:t>Fourier - </a:t>
                          </a:r>
                          <a:r>
                            <a:rPr lang="en-US" sz="2800" b="1" kern="1200" dirty="0" smtClean="0">
                              <a:solidFill>
                                <a:schemeClr val="tx1"/>
                              </a:solidFill>
                              <a:latin typeface="Script MT Bold" panose="03040602040607080904" pitchFamily="66" charset="0"/>
                              <a:ea typeface="+mn-ea"/>
                              <a:cs typeface="+mn-cs"/>
                            </a:rPr>
                            <a:t>F</a:t>
                          </a:r>
                          <a:endParaRPr lang="en-US" sz="2800" dirty="0">
                            <a:solidFill>
                              <a:schemeClr val="tx1"/>
                            </a:solidFill>
                            <a:latin typeface="Script MT Bold" panose="03040602040607080904" pitchFamily="66" charset="0"/>
                          </a:endParaRPr>
                        </a:p>
                      </a:txBody>
                      <a:tcPr marL="132596" marR="132596" marT="66298" marB="66298"/>
                    </a:tc>
                    <a:tc>
                      <a:txBody>
                        <a:bodyPr/>
                        <a:lstStyle/>
                        <a:p>
                          <a:pPr algn="ctr"/>
                          <a:r>
                            <a:rPr lang="en-US" sz="2400" b="1" kern="1200" dirty="0" smtClean="0">
                              <a:solidFill>
                                <a:schemeClr val="tx1"/>
                              </a:solidFill>
                              <a:latin typeface="+mn-lt"/>
                              <a:ea typeface="+mn-ea"/>
                              <a:cs typeface="+mn-cs"/>
                            </a:rPr>
                            <a:t>Laplace - </a:t>
                          </a:r>
                          <a:r>
                            <a:rPr lang="en-US" sz="2800" b="1" kern="1200" dirty="0" smtClean="0">
                              <a:solidFill>
                                <a:schemeClr val="tx1"/>
                              </a:solidFill>
                              <a:latin typeface="Script MT Bold" panose="03040602040607080904" pitchFamily="66" charset="0"/>
                              <a:ea typeface="+mn-ea"/>
                              <a:cs typeface="+mn-cs"/>
                            </a:rPr>
                            <a:t>L</a:t>
                          </a:r>
                          <a:endParaRPr lang="en-US" sz="2800" dirty="0">
                            <a:solidFill>
                              <a:schemeClr val="tx1"/>
                            </a:solidFill>
                            <a:latin typeface="Script MT Bold" panose="03040602040607080904" pitchFamily="66" charset="0"/>
                          </a:endParaRPr>
                        </a:p>
                      </a:txBody>
                      <a:tcPr marL="132596" marR="132596" marT="66298" marB="66298"/>
                    </a:tc>
                  </a:tr>
                  <a:tr h="673108">
                    <a:tc>
                      <a:txBody>
                        <a:bodyPr/>
                        <a:lstStyle/>
                        <a:p>
                          <a:r>
                            <a:rPr lang="it-IT" sz="1600" baseline="0" dirty="0" smtClean="0"/>
                            <a:t>Definition</a:t>
                          </a:r>
                          <a:endParaRPr lang="en-US" sz="1600" baseline="0" dirty="0"/>
                        </a:p>
                      </a:txBody>
                      <a:tcPr marL="132596" marR="132596" marT="66298" marB="66298" anchor="ctr"/>
                    </a:tc>
                    <a:tc>
                      <a:txBody>
                        <a:bodyPr/>
                        <a:lstStyle/>
                        <a:p>
                          <a:endParaRPr lang="it-IT"/>
                        </a:p>
                      </a:txBody>
                      <a:tcPr marL="132596" marR="132596" marT="66298" marB="66298" anchor="ctr">
                        <a:blipFill rotWithShape="1">
                          <a:blip r:embed="rId2"/>
                          <a:stretch>
                            <a:fillRect l="-45812" t="-89091" r="-102222" b="-604545"/>
                          </a:stretch>
                        </a:blipFill>
                      </a:tcPr>
                    </a:tc>
                    <a:tc>
                      <a:txBody>
                        <a:bodyPr/>
                        <a:lstStyle/>
                        <a:p>
                          <a:endParaRPr lang="it-IT"/>
                        </a:p>
                      </a:txBody>
                      <a:tcPr marL="132596" marR="132596" marT="66298" marB="66298" anchor="ctr">
                        <a:blipFill rotWithShape="1">
                          <a:blip r:embed="rId2"/>
                          <a:stretch>
                            <a:fillRect l="-142642" t="-89091" b="-604545"/>
                          </a:stretch>
                        </a:blipFill>
                      </a:tcPr>
                    </a:tc>
                  </a:tr>
                  <a:tr h="716860">
                    <a:tc>
                      <a:txBody>
                        <a:bodyPr/>
                        <a:lstStyle/>
                        <a:p>
                          <a:r>
                            <a:rPr lang="it-IT" sz="1600" baseline="0" dirty="0" smtClean="0"/>
                            <a:t>Inverse transform</a:t>
                          </a:r>
                          <a:endParaRPr lang="en-US" sz="1600" baseline="0" dirty="0"/>
                        </a:p>
                      </a:txBody>
                      <a:tcPr marL="132596" marR="132596" marT="66298" marB="66298" anchor="ctr"/>
                    </a:tc>
                    <a:tc>
                      <a:txBody>
                        <a:bodyPr/>
                        <a:lstStyle/>
                        <a:p>
                          <a:endParaRPr lang="it-IT"/>
                        </a:p>
                      </a:txBody>
                      <a:tcPr marL="132596" marR="132596" marT="66298" marB="66298" anchor="ctr">
                        <a:blipFill rotWithShape="1">
                          <a:blip r:embed="rId2"/>
                          <a:stretch>
                            <a:fillRect l="-45812" t="-176271" r="-102222" b="-463559"/>
                          </a:stretch>
                        </a:blipFill>
                      </a:tcPr>
                    </a:tc>
                    <a:tc>
                      <a:txBody>
                        <a:bodyPr/>
                        <a:lstStyle/>
                        <a:p>
                          <a:endParaRPr lang="it-IT"/>
                        </a:p>
                      </a:txBody>
                      <a:tcPr marL="132596" marR="132596" marT="66298" marB="66298" anchor="ctr">
                        <a:blipFill rotWithShape="1">
                          <a:blip r:embed="rId2"/>
                          <a:stretch>
                            <a:fillRect l="-142642" t="-176271" b="-463559"/>
                          </a:stretch>
                        </a:blipFill>
                      </a:tcPr>
                    </a:tc>
                  </a:tr>
                  <a:tr h="671584">
                    <a:tc>
                      <a:txBody>
                        <a:bodyPr/>
                        <a:lstStyle/>
                        <a:p>
                          <a:r>
                            <a:rPr lang="it-IT" sz="1600" baseline="0" dirty="0" smtClean="0"/>
                            <a:t>Transformability conditions</a:t>
                          </a:r>
                          <a:endParaRPr lang="en-US" sz="1600" baseline="0" dirty="0"/>
                        </a:p>
                      </a:txBody>
                      <a:tcPr marL="132596" marR="132596" marT="66298" marB="66298" anchor="ctr"/>
                    </a:tc>
                    <a:tc>
                      <a:txBody>
                        <a:bodyPr/>
                        <a:lstStyle/>
                        <a:p>
                          <a:endParaRPr lang="it-IT"/>
                        </a:p>
                      </a:txBody>
                      <a:tcPr marL="132596" marR="132596" marT="66298" marB="66298" anchor="ctr">
                        <a:blipFill rotWithShape="1">
                          <a:blip r:embed="rId2"/>
                          <a:stretch>
                            <a:fillRect l="-45812" t="-296364" r="-102222" b="-397273"/>
                          </a:stretch>
                        </a:blipFill>
                      </a:tcPr>
                    </a:tc>
                    <a:tc>
                      <a:txBody>
                        <a:bodyPr/>
                        <a:lstStyle/>
                        <a:p>
                          <a:endParaRPr lang="it-IT"/>
                        </a:p>
                      </a:txBody>
                      <a:tcPr marL="132596" marR="132596" marT="66298" marB="66298" anchor="ctr">
                        <a:blipFill rotWithShape="1">
                          <a:blip r:embed="rId2"/>
                          <a:stretch>
                            <a:fillRect l="-142642" t="-296364" b="-397273"/>
                          </a:stretch>
                        </a:blipFill>
                      </a:tcPr>
                    </a:tc>
                  </a:tr>
                  <a:tr h="519945">
                    <a:tc>
                      <a:txBody>
                        <a:bodyPr/>
                        <a:lstStyle/>
                        <a:p>
                          <a:r>
                            <a:rPr lang="it-IT" sz="1600" baseline="0" dirty="0" smtClean="0"/>
                            <a:t>Linearity</a:t>
                          </a:r>
                          <a:endParaRPr lang="en-US" sz="1600" baseline="0" dirty="0"/>
                        </a:p>
                      </a:txBody>
                      <a:tcPr marL="132596" marR="132596" marT="66298" marB="66298" anchor="ctr"/>
                    </a:tc>
                    <a:tc>
                      <a:txBody>
                        <a:bodyPr/>
                        <a:lstStyle/>
                        <a:p>
                          <a:endParaRPr lang="it-IT"/>
                        </a:p>
                      </a:txBody>
                      <a:tcPr marL="132596" marR="132596" marT="66298" marB="66298" anchor="ctr">
                        <a:blipFill rotWithShape="1">
                          <a:blip r:embed="rId2"/>
                          <a:stretch>
                            <a:fillRect l="-45812" t="-506977" r="-102222" b="-408140"/>
                          </a:stretch>
                        </a:blipFill>
                      </a:tcPr>
                    </a:tc>
                    <a:tc>
                      <a:txBody>
                        <a:bodyPr/>
                        <a:lstStyle/>
                        <a:p>
                          <a:endParaRPr lang="it-IT"/>
                        </a:p>
                      </a:txBody>
                      <a:tcPr marL="132596" marR="132596" marT="66298" marB="66298" anchor="ctr">
                        <a:blipFill rotWithShape="1">
                          <a:blip r:embed="rId2"/>
                          <a:stretch>
                            <a:fillRect l="-142642" t="-506977" b="-408140"/>
                          </a:stretch>
                        </a:blipFill>
                      </a:tcPr>
                    </a:tc>
                  </a:tr>
                  <a:tr h="945904">
                    <a:tc>
                      <a:txBody>
                        <a:bodyPr/>
                        <a:lstStyle/>
                        <a:p>
                          <a:r>
                            <a:rPr lang="it-IT" sz="1600" baseline="0" smtClean="0"/>
                            <a:t>Convolution product</a:t>
                          </a:r>
                          <a:endParaRPr lang="en-US" sz="1600" baseline="0" dirty="0"/>
                        </a:p>
                      </a:txBody>
                      <a:tcPr marL="132596" marR="132596" marT="66298" marB="66298" anchor="ctr"/>
                    </a:tc>
                    <a:tc>
                      <a:txBody>
                        <a:bodyPr/>
                        <a:lstStyle/>
                        <a:p>
                          <a:endParaRPr lang="it-IT"/>
                        </a:p>
                      </a:txBody>
                      <a:tcPr marL="132596" marR="132596" marT="66298" marB="66298" anchor="ctr">
                        <a:blipFill rotWithShape="1">
                          <a:blip r:embed="rId2"/>
                          <a:stretch>
                            <a:fillRect l="-45812" t="-336774" r="-102222" b="-126452"/>
                          </a:stretch>
                        </a:blipFill>
                      </a:tcPr>
                    </a:tc>
                    <a:tc>
                      <a:txBody>
                        <a:bodyPr/>
                        <a:lstStyle/>
                        <a:p>
                          <a:endParaRPr lang="it-IT"/>
                        </a:p>
                      </a:txBody>
                      <a:tcPr marL="132596" marR="132596" marT="66298" marB="66298" anchor="ctr">
                        <a:blipFill rotWithShape="1">
                          <a:blip r:embed="rId2"/>
                          <a:stretch>
                            <a:fillRect l="-142642" t="-336774" b="-126452"/>
                          </a:stretch>
                        </a:blipFill>
                      </a:tcPr>
                    </a:tc>
                  </a:tr>
                  <a:tr h="675267">
                    <a:tc>
                      <a:txBody>
                        <a:bodyPr/>
                        <a:lstStyle/>
                        <a:p>
                          <a:r>
                            <a:rPr lang="it-IT" sz="1600" baseline="0" dirty="0" smtClean="0"/>
                            <a:t>Derivative</a:t>
                          </a:r>
                          <a:endParaRPr lang="en-US" sz="1600" baseline="0" dirty="0"/>
                        </a:p>
                      </a:txBody>
                      <a:tcPr marL="132596" marR="132596" marT="66298" marB="66298" anchor="ctr"/>
                    </a:tc>
                    <a:tc>
                      <a:txBody>
                        <a:bodyPr/>
                        <a:lstStyle/>
                        <a:p>
                          <a:endParaRPr lang="it-IT"/>
                        </a:p>
                      </a:txBody>
                      <a:tcPr marL="132596" marR="132596" marT="66298" marB="66298" anchor="ctr">
                        <a:blipFill rotWithShape="1">
                          <a:blip r:embed="rId2"/>
                          <a:stretch>
                            <a:fillRect l="-45812" t="-609910" r="-102222" b="-76577"/>
                          </a:stretch>
                        </a:blipFill>
                      </a:tcPr>
                    </a:tc>
                    <a:tc>
                      <a:txBody>
                        <a:bodyPr/>
                        <a:lstStyle/>
                        <a:p>
                          <a:endParaRPr lang="it-IT"/>
                        </a:p>
                      </a:txBody>
                      <a:tcPr marL="132596" marR="132596" marT="66298" marB="66298" anchor="ctr">
                        <a:blipFill rotWithShape="1">
                          <a:blip r:embed="rId2"/>
                          <a:stretch>
                            <a:fillRect l="-142642" t="-609910" b="-76577"/>
                          </a:stretch>
                        </a:blipFill>
                      </a:tcPr>
                    </a:tc>
                  </a:tr>
                  <a:tr h="519945">
                    <a:tc>
                      <a:txBody>
                        <a:bodyPr/>
                        <a:lstStyle/>
                        <a:p>
                          <a:r>
                            <a:rPr lang="en-US" sz="1600" baseline="0" dirty="0" smtClean="0"/>
                            <a:t>Delay</a:t>
                          </a:r>
                          <a:endParaRPr lang="en-US" sz="1600" baseline="0" dirty="0"/>
                        </a:p>
                      </a:txBody>
                      <a:tcPr marL="132596" marR="132596" marT="66298" marB="66298" anchor="ctr"/>
                    </a:tc>
                    <a:tc>
                      <a:txBody>
                        <a:bodyPr/>
                        <a:lstStyle/>
                        <a:p>
                          <a:endParaRPr lang="it-IT"/>
                        </a:p>
                      </a:txBody>
                      <a:tcPr marL="132596" marR="132596" marT="66298" marB="66298" anchor="ctr">
                        <a:blipFill rotWithShape="1">
                          <a:blip r:embed="rId2"/>
                          <a:stretch>
                            <a:fillRect l="-45812" t="-927059" r="-102222"/>
                          </a:stretch>
                        </a:blipFill>
                      </a:tcPr>
                    </a:tc>
                    <a:tc>
                      <a:txBody>
                        <a:bodyPr/>
                        <a:lstStyle/>
                        <a:p>
                          <a:endParaRPr lang="it-IT"/>
                        </a:p>
                      </a:txBody>
                      <a:tcPr marL="132596" marR="132596" marT="66298" marB="66298" anchor="ctr">
                        <a:blipFill rotWithShape="1">
                          <a:blip r:embed="rId2"/>
                          <a:stretch>
                            <a:fillRect l="-142642" t="-927059"/>
                          </a:stretch>
                        </a:blipFill>
                      </a:tcPr>
                    </a:tc>
                  </a:tr>
                </a:tbl>
              </a:graphicData>
            </a:graphic>
          </p:graphicFrame>
        </mc:Fallback>
      </mc:AlternateContent>
      <p:sp>
        <p:nvSpPr>
          <p:cNvPr id="4" name="TextBox 3"/>
          <p:cNvSpPr txBox="1"/>
          <p:nvPr/>
        </p:nvSpPr>
        <p:spPr>
          <a:xfrm>
            <a:off x="142875" y="922864"/>
            <a:ext cx="3409780" cy="523220"/>
          </a:xfrm>
          <a:prstGeom prst="rect">
            <a:avLst/>
          </a:prstGeom>
          <a:noFill/>
        </p:spPr>
        <p:txBody>
          <a:bodyPr wrap="none" rtlCol="0">
            <a:spAutoFit/>
          </a:bodyPr>
          <a:lstStyle/>
          <a:p>
            <a:r>
              <a:rPr lang="en-US" sz="2800" b="1" i="1" dirty="0">
                <a:solidFill>
                  <a:prstClr val="black"/>
                </a:solidFill>
              </a:rPr>
              <a:t>Transforms summary </a:t>
            </a:r>
          </a:p>
        </p:txBody>
      </p:sp>
    </p:spTree>
    <p:extLst>
      <p:ext uri="{BB962C8B-B14F-4D97-AF65-F5344CB8AC3E}">
        <p14:creationId xmlns:p14="http://schemas.microsoft.com/office/powerpoint/2010/main" val="16649930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Lecture II </a:t>
            </a:r>
            <a:r>
              <a:rPr lang="en-US" dirty="0" smtClean="0"/>
              <a:t>Outline</a:t>
            </a:r>
            <a:endParaRPr lang="en-US"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2</a:t>
            </a:fld>
            <a:endParaRPr lang="en-US" dirty="0">
              <a:solidFill>
                <a:srgbClr val="4F81BD">
                  <a:lumMod val="75000"/>
                </a:srgbClr>
              </a:solidFill>
            </a:endParaRPr>
          </a:p>
        </p:txBody>
      </p:sp>
      <p:sp>
        <p:nvSpPr>
          <p:cNvPr id="4" name="TextBox 3"/>
          <p:cNvSpPr txBox="1"/>
          <p:nvPr/>
        </p:nvSpPr>
        <p:spPr>
          <a:xfrm>
            <a:off x="447101" y="1309915"/>
            <a:ext cx="8277799" cy="5093702"/>
          </a:xfrm>
          <a:prstGeom prst="rect">
            <a:avLst/>
          </a:prstGeom>
          <a:noFill/>
        </p:spPr>
        <p:txBody>
          <a:bodyPr wrap="square" rtlCol="0">
            <a:spAutoFit/>
          </a:bodyPr>
          <a:lstStyle/>
          <a:p>
            <a:pPr marL="285750" indent="-285750" algn="just">
              <a:spcAft>
                <a:spcPts val="600"/>
              </a:spcAft>
              <a:buFont typeface="Arial" panose="020B0604020202020204" pitchFamily="34" charset="0"/>
              <a:buChar char="•"/>
            </a:pPr>
            <a:r>
              <a:rPr lang="en-GB" b="1" dirty="0" smtClean="0">
                <a:solidFill>
                  <a:srgbClr val="1F497D">
                    <a:lumMod val="75000"/>
                  </a:srgbClr>
                </a:solidFill>
              </a:rPr>
              <a:t>MOTIVATIONS</a:t>
            </a:r>
          </a:p>
          <a:p>
            <a:pPr marL="800100" lvl="1" indent="-342900" algn="just">
              <a:spcAft>
                <a:spcPts val="1200"/>
              </a:spcAft>
              <a:buFont typeface="Wingdings" panose="05000000000000000000" pitchFamily="2" charset="2"/>
              <a:buChar char="ü"/>
            </a:pPr>
            <a:r>
              <a:rPr lang="en-GB" sz="1600" dirty="0" smtClean="0">
                <a:solidFill>
                  <a:srgbClr val="1F497D">
                    <a:lumMod val="75000"/>
                  </a:srgbClr>
                </a:solidFill>
              </a:rPr>
              <a:t>Why accelerators need synchronization, and at what precision level</a:t>
            </a:r>
          </a:p>
          <a:p>
            <a:pPr marL="285750" indent="-285750" algn="just">
              <a:spcAft>
                <a:spcPts val="600"/>
              </a:spcAft>
              <a:buFont typeface="Arial" panose="020B0604020202020204" pitchFamily="34" charset="0"/>
              <a:buChar char="•"/>
            </a:pPr>
            <a:r>
              <a:rPr lang="en-GB" b="1" dirty="0" smtClean="0">
                <a:solidFill>
                  <a:srgbClr val="1F497D">
                    <a:lumMod val="75000"/>
                  </a:srgbClr>
                </a:solidFill>
              </a:rPr>
              <a:t>DEFINITIONS AND BASICS</a:t>
            </a:r>
          </a:p>
          <a:p>
            <a:pPr marL="800100" lvl="1" indent="-342900" algn="just">
              <a:spcAft>
                <a:spcPts val="300"/>
              </a:spcAft>
              <a:buFont typeface="Wingdings" panose="05000000000000000000" pitchFamily="2" charset="2"/>
              <a:buChar char="ü"/>
            </a:pPr>
            <a:r>
              <a:rPr lang="en-GB" sz="1600" dirty="0" smtClean="0">
                <a:solidFill>
                  <a:srgbClr val="1F497D">
                    <a:lumMod val="75000"/>
                  </a:srgbClr>
                </a:solidFill>
              </a:rPr>
              <a:t>Synchronization, Master Oscillator, Drift vs. Jitter</a:t>
            </a:r>
            <a:endParaRPr lang="en-GB" sz="1600" b="1" dirty="0" smtClean="0">
              <a:solidFill>
                <a:srgbClr val="1F497D">
                  <a:lumMod val="75000"/>
                </a:srgbClr>
              </a:solidFill>
            </a:endParaRPr>
          </a:p>
          <a:p>
            <a:pPr marL="800100" lvl="1" indent="-342900" algn="just">
              <a:spcAft>
                <a:spcPts val="300"/>
              </a:spcAft>
              <a:buFont typeface="Wingdings" panose="05000000000000000000" pitchFamily="2" charset="2"/>
              <a:buChar char="ü"/>
            </a:pPr>
            <a:r>
              <a:rPr lang="en-GB" sz="1600" dirty="0" smtClean="0">
                <a:solidFill>
                  <a:srgbClr val="1F497D">
                    <a:lumMod val="75000"/>
                  </a:srgbClr>
                </a:solidFill>
              </a:rPr>
              <a:t>Fourier and Laplace Transforms, Random processes, Phase noise in Oscillators</a:t>
            </a:r>
            <a:endParaRPr lang="en-GB" sz="1600" b="1" dirty="0" smtClean="0">
              <a:solidFill>
                <a:srgbClr val="1F497D">
                  <a:lumMod val="75000"/>
                </a:srgbClr>
              </a:solidFill>
            </a:endParaRPr>
          </a:p>
          <a:p>
            <a:pPr marL="800100" lvl="1" indent="-342900" algn="just">
              <a:spcAft>
                <a:spcPts val="1200"/>
              </a:spcAft>
              <a:buFont typeface="Wingdings" panose="05000000000000000000" pitchFamily="2" charset="2"/>
              <a:buChar char="ü"/>
            </a:pPr>
            <a:r>
              <a:rPr lang="en-GB" sz="1600" dirty="0" smtClean="0">
                <a:solidFill>
                  <a:srgbClr val="1F497D">
                    <a:lumMod val="75000"/>
                  </a:srgbClr>
                </a:solidFill>
              </a:rPr>
              <a:t>Phase detectors, Phase Locked Loops</a:t>
            </a:r>
            <a:endParaRPr lang="en-GB" sz="1600" b="1" dirty="0" smtClean="0">
              <a:solidFill>
                <a:srgbClr val="1F497D">
                  <a:lumMod val="75000"/>
                </a:srgbClr>
              </a:solidFill>
            </a:endParaRPr>
          </a:p>
          <a:p>
            <a:pPr marL="285750" indent="-285750" algn="just">
              <a:spcAft>
                <a:spcPts val="600"/>
              </a:spcAft>
              <a:buFont typeface="Arial" panose="020B0604020202020204" pitchFamily="34" charset="0"/>
              <a:buChar char="•"/>
            </a:pPr>
            <a:r>
              <a:rPr lang="en-GB" b="1" dirty="0" smtClean="0">
                <a:solidFill>
                  <a:srgbClr val="1F497D">
                    <a:lumMod val="75000"/>
                  </a:srgbClr>
                </a:solidFill>
              </a:rPr>
              <a:t>SYNCRONIZATION ARCHITECTURE AND PERFORMANCES</a:t>
            </a:r>
          </a:p>
          <a:p>
            <a:pPr marL="800100" lvl="1" indent="-342900" algn="just">
              <a:spcAft>
                <a:spcPts val="300"/>
              </a:spcAft>
              <a:buFont typeface="Wingdings" panose="05000000000000000000" pitchFamily="2" charset="2"/>
              <a:buChar char="ü"/>
            </a:pPr>
            <a:r>
              <a:rPr lang="en-GB" sz="1600" dirty="0" smtClean="0">
                <a:solidFill>
                  <a:srgbClr val="1F497D">
                    <a:lumMod val="75000"/>
                  </a:srgbClr>
                </a:solidFill>
              </a:rPr>
              <a:t>Phase lock of synchronization clients (RF systems, Lasers, Diagnostics, ...)</a:t>
            </a:r>
          </a:p>
          <a:p>
            <a:pPr marL="800100" lvl="1" indent="-342900" algn="just">
              <a:spcAft>
                <a:spcPts val="300"/>
              </a:spcAft>
              <a:buFont typeface="Wingdings" panose="05000000000000000000" pitchFamily="2" charset="2"/>
              <a:buChar char="ü"/>
            </a:pPr>
            <a:r>
              <a:rPr lang="en-GB" sz="1600" dirty="0" smtClean="0">
                <a:solidFill>
                  <a:srgbClr val="1F497D">
                    <a:lumMod val="75000"/>
                  </a:srgbClr>
                </a:solidFill>
              </a:rPr>
              <a:t>Residual absolute and relative phase jitter</a:t>
            </a:r>
          </a:p>
          <a:p>
            <a:pPr marL="800100" lvl="1" indent="-342900" algn="just">
              <a:spcAft>
                <a:spcPts val="1200"/>
              </a:spcAft>
              <a:buFont typeface="Wingdings" panose="05000000000000000000" pitchFamily="2" charset="2"/>
              <a:buChar char="ü"/>
            </a:pPr>
            <a:r>
              <a:rPr lang="en-GB" sz="1600" dirty="0" smtClean="0">
                <a:solidFill>
                  <a:srgbClr val="1F497D">
                    <a:lumMod val="75000"/>
                  </a:srgbClr>
                </a:solidFill>
              </a:rPr>
              <a:t>Reference distribution – actively stabilized links</a:t>
            </a:r>
          </a:p>
          <a:p>
            <a:pPr marL="285750" indent="-285750" algn="just">
              <a:spcAft>
                <a:spcPts val="600"/>
              </a:spcAft>
              <a:buFont typeface="Arial" panose="020B0604020202020204" pitchFamily="34" charset="0"/>
              <a:buChar char="•"/>
            </a:pPr>
            <a:r>
              <a:rPr lang="en-GB" b="1" dirty="0" smtClean="0">
                <a:solidFill>
                  <a:srgbClr val="1F497D">
                    <a:lumMod val="75000"/>
                  </a:srgbClr>
                </a:solidFill>
              </a:rPr>
              <a:t>BEAM ARRIVAL TIME FLUCTUATIONS</a:t>
            </a:r>
          </a:p>
          <a:p>
            <a:pPr marL="800100" lvl="1" indent="-342900" algn="just">
              <a:spcAft>
                <a:spcPts val="300"/>
              </a:spcAft>
              <a:buFont typeface="Wingdings" panose="05000000000000000000" pitchFamily="2" charset="2"/>
              <a:buChar char="ü"/>
            </a:pPr>
            <a:r>
              <a:rPr lang="en-GB" sz="1600" dirty="0" smtClean="0">
                <a:solidFill>
                  <a:srgbClr val="1F497D">
                    <a:lumMod val="75000"/>
                  </a:srgbClr>
                </a:solidFill>
              </a:rPr>
              <a:t>Bunch arrival time measurement techniques</a:t>
            </a:r>
          </a:p>
          <a:p>
            <a:pPr marL="800100" lvl="1" indent="-342900" algn="just">
              <a:spcAft>
                <a:spcPts val="300"/>
              </a:spcAft>
              <a:buFont typeface="Wingdings" panose="05000000000000000000" pitchFamily="2" charset="2"/>
              <a:buChar char="ü"/>
            </a:pPr>
            <a:r>
              <a:rPr lang="en-GB" sz="1600" dirty="0" smtClean="0">
                <a:solidFill>
                  <a:srgbClr val="1F497D">
                    <a:lumMod val="75000"/>
                  </a:srgbClr>
                </a:solidFill>
              </a:rPr>
              <a:t>Bunch  arrival time downstream magnetic compressors</a:t>
            </a:r>
          </a:p>
          <a:p>
            <a:pPr marL="800100" lvl="1" indent="-342900" algn="just">
              <a:spcAft>
                <a:spcPts val="1200"/>
              </a:spcAft>
              <a:buFont typeface="Wingdings" panose="05000000000000000000" pitchFamily="2" charset="2"/>
              <a:buChar char="ü"/>
            </a:pPr>
            <a:r>
              <a:rPr lang="en-GB" sz="1600" dirty="0" smtClean="0">
                <a:solidFill>
                  <a:srgbClr val="1F497D">
                    <a:lumMod val="75000"/>
                  </a:srgbClr>
                </a:solidFill>
              </a:rPr>
              <a:t>Beam synchronization – general case</a:t>
            </a:r>
          </a:p>
          <a:p>
            <a:pPr algn="just">
              <a:spcAft>
                <a:spcPts val="600"/>
              </a:spcAft>
            </a:pPr>
            <a:r>
              <a:rPr lang="en-GB" b="1" dirty="0" smtClean="0">
                <a:solidFill>
                  <a:srgbClr val="1F497D">
                    <a:lumMod val="75000"/>
                  </a:srgbClr>
                </a:solidFill>
              </a:rPr>
              <a:t>     CONCLUSIONS AND REFERENCES</a:t>
            </a:r>
            <a:endParaRPr lang="en-GB" b="1" dirty="0">
              <a:solidFill>
                <a:srgbClr val="1F497D">
                  <a:lumMod val="75000"/>
                </a:srgbClr>
              </a:solidFill>
            </a:endParaRPr>
          </a:p>
        </p:txBody>
      </p:sp>
    </p:spTree>
    <p:extLst>
      <p:ext uri="{BB962C8B-B14F-4D97-AF65-F5344CB8AC3E}">
        <p14:creationId xmlns:p14="http://schemas.microsoft.com/office/powerpoint/2010/main" val="29870011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6" name="Rettangolo 25"/>
              <p:cNvSpPr/>
              <p:nvPr/>
            </p:nvSpPr>
            <p:spPr>
              <a:xfrm>
                <a:off x="5941630" y="4422671"/>
                <a:ext cx="639470" cy="670120"/>
              </a:xfrm>
              <a:prstGeom prst="rect">
                <a:avLst/>
              </a:prstGeom>
              <a:solidFill>
                <a:srgbClr val="FFFFFF"/>
              </a:solidFill>
            </p:spPr>
            <p:txBody>
              <a:bodyPr wrap="none">
                <a:spAutoFit/>
              </a:bodyPr>
              <a:lstStyle/>
              <a:p>
                <a:r>
                  <a:rPr lang="en-US" dirty="0">
                    <a:solidFill>
                      <a:srgbClr val="008000"/>
                    </a:solidFill>
                  </a:rPr>
                  <a:t>  </a:t>
                </a:r>
                <a14:m>
                  <m:oMath xmlns:m="http://schemas.openxmlformats.org/officeDocument/2006/math">
                    <m:acc>
                      <m:accPr>
                        <m:chr m:val="̅"/>
                        <m:ctrlPr>
                          <a:rPr lang="en-US" i="1">
                            <a:solidFill>
                              <a:srgbClr val="008000"/>
                            </a:solidFill>
                            <a:latin typeface="Cambria Math"/>
                          </a:rPr>
                        </m:ctrlPr>
                      </m:accPr>
                      <m:e>
                        <m:sSub>
                          <m:sSubPr>
                            <m:ctrlPr>
                              <a:rPr lang="en-US" i="1">
                                <a:solidFill>
                                  <a:srgbClr val="008000"/>
                                </a:solidFill>
                                <a:latin typeface="Cambria Math"/>
                              </a:rPr>
                            </m:ctrlPr>
                          </m:sSubPr>
                          <m:e>
                            <m:r>
                              <a:rPr lang="it-IT" i="1">
                                <a:solidFill>
                                  <a:srgbClr val="008000"/>
                                </a:solidFill>
                                <a:latin typeface="Cambria Math"/>
                              </a:rPr>
                              <m:t>𝑥</m:t>
                            </m:r>
                          </m:e>
                          <m:sub>
                            <m:r>
                              <a:rPr lang="it-IT" i="1">
                                <a:solidFill>
                                  <a:srgbClr val="008000"/>
                                </a:solidFill>
                                <a:latin typeface="Cambria Math"/>
                              </a:rPr>
                              <m:t>3</m:t>
                            </m:r>
                          </m:sub>
                        </m:sSub>
                      </m:e>
                    </m:acc>
                    <m:r>
                      <a:rPr lang="it-IT" i="1">
                        <a:solidFill>
                          <a:srgbClr val="008000"/>
                        </a:solidFill>
                        <a:latin typeface="Cambria Math"/>
                      </a:rPr>
                      <m:t>,</m:t>
                    </m:r>
                  </m:oMath>
                </a14:m>
                <a:r>
                  <a:rPr lang="en-GB" dirty="0">
                    <a:solidFill>
                      <a:srgbClr val="008000"/>
                    </a:solidFill>
                  </a:rPr>
                  <a:t> </a:t>
                </a:r>
              </a:p>
              <a:p>
                <a:pPr/>
                <a14:m>
                  <m:oMathPara xmlns:m="http://schemas.openxmlformats.org/officeDocument/2006/math">
                    <m:oMathParaPr>
                      <m:jc m:val="centerGroup"/>
                    </m:oMathParaPr>
                    <m:oMath xmlns:m="http://schemas.openxmlformats.org/officeDocument/2006/math">
                      <m:sSub>
                        <m:sSubPr>
                          <m:ctrlPr>
                            <a:rPr lang="en-US" i="1">
                              <a:solidFill>
                                <a:srgbClr val="008000"/>
                              </a:solidFill>
                              <a:latin typeface="Cambria Math"/>
                            </a:rPr>
                          </m:ctrlPr>
                        </m:sSubPr>
                        <m:e>
                          <m:r>
                            <a:rPr lang="en-US" i="1">
                              <a:solidFill>
                                <a:srgbClr val="008000"/>
                              </a:solidFill>
                              <a:latin typeface="Cambria Math"/>
                              <a:ea typeface="Cambria Math"/>
                            </a:rPr>
                            <m:t>𝜎</m:t>
                          </m:r>
                        </m:e>
                        <m:sub>
                          <m:sSub>
                            <m:sSubPr>
                              <m:ctrlPr>
                                <a:rPr lang="en-US" i="1">
                                  <a:solidFill>
                                    <a:srgbClr val="008000"/>
                                  </a:solidFill>
                                  <a:latin typeface="Cambria Math"/>
                                </a:rPr>
                              </m:ctrlPr>
                            </m:sSubPr>
                            <m:e>
                              <m:r>
                                <a:rPr lang="it-IT" i="1">
                                  <a:solidFill>
                                    <a:srgbClr val="008000"/>
                                  </a:solidFill>
                                  <a:latin typeface="Cambria Math"/>
                                </a:rPr>
                                <m:t>𝑥</m:t>
                              </m:r>
                            </m:e>
                            <m:sub>
                              <m:r>
                                <a:rPr lang="it-IT" i="1">
                                  <a:solidFill>
                                    <a:srgbClr val="008000"/>
                                  </a:solidFill>
                                  <a:latin typeface="Cambria Math"/>
                                </a:rPr>
                                <m:t>3</m:t>
                              </m:r>
                            </m:sub>
                          </m:sSub>
                        </m:sub>
                      </m:sSub>
                    </m:oMath>
                  </m:oMathPara>
                </a14:m>
                <a:endParaRPr lang="en-GB" dirty="0">
                  <a:solidFill>
                    <a:srgbClr val="008000"/>
                  </a:solidFill>
                </a:endParaRPr>
              </a:p>
            </p:txBody>
          </p:sp>
        </mc:Choice>
        <mc:Fallback xmlns="">
          <p:sp>
            <p:nvSpPr>
              <p:cNvPr id="26" name="Rettangolo 25"/>
              <p:cNvSpPr>
                <a:spLocks noRot="1" noChangeAspect="1" noMove="1" noResize="1" noEditPoints="1" noAdjustHandles="1" noChangeArrowheads="1" noChangeShapeType="1" noTextEdit="1"/>
              </p:cNvSpPr>
              <p:nvPr/>
            </p:nvSpPr>
            <p:spPr>
              <a:xfrm>
                <a:off x="5941630" y="4422671"/>
                <a:ext cx="639470" cy="670120"/>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Rettangolo 23"/>
              <p:cNvSpPr/>
              <p:nvPr/>
            </p:nvSpPr>
            <p:spPr>
              <a:xfrm>
                <a:off x="3036690" y="4605430"/>
                <a:ext cx="639470" cy="670120"/>
              </a:xfrm>
              <a:prstGeom prst="rect">
                <a:avLst/>
              </a:prstGeom>
              <a:solidFill>
                <a:srgbClr val="FFFFFF"/>
              </a:solidFill>
            </p:spPr>
            <p:txBody>
              <a:bodyPr wrap="none">
                <a:spAutoFit/>
              </a:bodyPr>
              <a:lstStyle/>
              <a:p>
                <a:r>
                  <a:rPr lang="en-US" dirty="0">
                    <a:solidFill>
                      <a:srgbClr val="FF00FF"/>
                    </a:solidFill>
                  </a:rPr>
                  <a:t>  </a:t>
                </a:r>
                <a14:m>
                  <m:oMath xmlns:m="http://schemas.openxmlformats.org/officeDocument/2006/math">
                    <m:acc>
                      <m:accPr>
                        <m:chr m:val="̅"/>
                        <m:ctrlPr>
                          <a:rPr lang="en-US" i="1">
                            <a:solidFill>
                              <a:srgbClr val="FF00FF"/>
                            </a:solidFill>
                            <a:latin typeface="Cambria Math"/>
                          </a:rPr>
                        </m:ctrlPr>
                      </m:accPr>
                      <m:e>
                        <m:sSub>
                          <m:sSubPr>
                            <m:ctrlPr>
                              <a:rPr lang="en-US" i="1">
                                <a:solidFill>
                                  <a:srgbClr val="FF00FF"/>
                                </a:solidFill>
                                <a:latin typeface="Cambria Math"/>
                              </a:rPr>
                            </m:ctrlPr>
                          </m:sSubPr>
                          <m:e>
                            <m:r>
                              <a:rPr lang="it-IT" i="1">
                                <a:solidFill>
                                  <a:srgbClr val="FF00FF"/>
                                </a:solidFill>
                                <a:latin typeface="Cambria Math"/>
                              </a:rPr>
                              <m:t>𝑥</m:t>
                            </m:r>
                          </m:e>
                          <m:sub>
                            <m:r>
                              <a:rPr lang="it-IT" i="1">
                                <a:solidFill>
                                  <a:srgbClr val="FF00FF"/>
                                </a:solidFill>
                                <a:latin typeface="Cambria Math"/>
                              </a:rPr>
                              <m:t>2</m:t>
                            </m:r>
                          </m:sub>
                        </m:sSub>
                      </m:e>
                    </m:acc>
                    <m:r>
                      <a:rPr lang="it-IT" i="1">
                        <a:solidFill>
                          <a:srgbClr val="FF00FF"/>
                        </a:solidFill>
                        <a:latin typeface="Cambria Math"/>
                      </a:rPr>
                      <m:t>,</m:t>
                    </m:r>
                  </m:oMath>
                </a14:m>
                <a:r>
                  <a:rPr lang="en-GB" dirty="0">
                    <a:solidFill>
                      <a:srgbClr val="FF00FF"/>
                    </a:solidFill>
                  </a:rPr>
                  <a:t> </a:t>
                </a:r>
              </a:p>
              <a:p>
                <a:pPr/>
                <a14:m>
                  <m:oMathPara xmlns:m="http://schemas.openxmlformats.org/officeDocument/2006/math">
                    <m:oMathParaPr>
                      <m:jc m:val="centerGroup"/>
                    </m:oMathParaPr>
                    <m:oMath xmlns:m="http://schemas.openxmlformats.org/officeDocument/2006/math">
                      <m:sSub>
                        <m:sSubPr>
                          <m:ctrlPr>
                            <a:rPr lang="en-US" i="1">
                              <a:solidFill>
                                <a:srgbClr val="FF00FF"/>
                              </a:solidFill>
                              <a:latin typeface="Cambria Math"/>
                            </a:rPr>
                          </m:ctrlPr>
                        </m:sSubPr>
                        <m:e>
                          <m:r>
                            <a:rPr lang="en-US" i="1">
                              <a:solidFill>
                                <a:srgbClr val="FF00FF"/>
                              </a:solidFill>
                              <a:latin typeface="Cambria Math"/>
                              <a:ea typeface="Cambria Math"/>
                            </a:rPr>
                            <m:t>𝜎</m:t>
                          </m:r>
                        </m:e>
                        <m:sub>
                          <m:sSub>
                            <m:sSubPr>
                              <m:ctrlPr>
                                <a:rPr lang="en-US" i="1">
                                  <a:solidFill>
                                    <a:srgbClr val="FF00FF"/>
                                  </a:solidFill>
                                  <a:latin typeface="Cambria Math"/>
                                </a:rPr>
                              </m:ctrlPr>
                            </m:sSubPr>
                            <m:e>
                              <m:r>
                                <a:rPr lang="it-IT" i="1">
                                  <a:solidFill>
                                    <a:srgbClr val="FF00FF"/>
                                  </a:solidFill>
                                  <a:latin typeface="Cambria Math"/>
                                </a:rPr>
                                <m:t>𝑥</m:t>
                              </m:r>
                            </m:e>
                            <m:sub>
                              <m:r>
                                <a:rPr lang="it-IT" i="1">
                                  <a:solidFill>
                                    <a:srgbClr val="FF00FF"/>
                                  </a:solidFill>
                                  <a:latin typeface="Cambria Math"/>
                                </a:rPr>
                                <m:t>2</m:t>
                              </m:r>
                            </m:sub>
                          </m:sSub>
                        </m:sub>
                      </m:sSub>
                    </m:oMath>
                  </m:oMathPara>
                </a14:m>
                <a:endParaRPr lang="en-GB" dirty="0">
                  <a:solidFill>
                    <a:srgbClr val="FF00FF"/>
                  </a:solidFill>
                </a:endParaRPr>
              </a:p>
            </p:txBody>
          </p:sp>
        </mc:Choice>
        <mc:Fallback xmlns="">
          <p:sp>
            <p:nvSpPr>
              <p:cNvPr id="24" name="Rettangolo 23"/>
              <p:cNvSpPr>
                <a:spLocks noRot="1" noChangeAspect="1" noMove="1" noResize="1" noEditPoints="1" noAdjustHandles="1" noChangeArrowheads="1" noChangeShapeType="1" noTextEdit="1"/>
              </p:cNvSpPr>
              <p:nvPr/>
            </p:nvSpPr>
            <p:spPr>
              <a:xfrm>
                <a:off x="3036690" y="4605430"/>
                <a:ext cx="639470" cy="670120"/>
              </a:xfrm>
              <a:prstGeom prst="rect">
                <a:avLst/>
              </a:prstGeom>
              <a:blipFill rotWithShape="1">
                <a:blip r:embed="rId3"/>
                <a:stretch>
                  <a:fillRect/>
                </a:stretch>
              </a:blipFill>
            </p:spPr>
            <p:txBody>
              <a:bodyPr/>
              <a:lstStyle/>
              <a:p>
                <a:r>
                  <a:rPr lang="en-GB">
                    <a:noFill/>
                  </a:rPr>
                  <a:t> </a:t>
                </a:r>
              </a:p>
            </p:txBody>
          </p:sp>
        </mc:Fallback>
      </mc:AlternateContent>
      <p:sp>
        <p:nvSpPr>
          <p:cNvPr id="12" name="Rectangle 11"/>
          <p:cNvSpPr/>
          <p:nvPr/>
        </p:nvSpPr>
        <p:spPr>
          <a:xfrm>
            <a:off x="2480724" y="6239948"/>
            <a:ext cx="4292617" cy="50482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1248304" y="-39778"/>
            <a:ext cx="6790267" cy="734039"/>
          </a:xfrm>
        </p:spPr>
        <p:txBody>
          <a:bodyPr>
            <a:normAutofit fontScale="90000"/>
          </a:bodyPr>
          <a:lstStyle/>
          <a:p>
            <a:r>
              <a:rPr lang="en-US" sz="1800" i="1" dirty="0" smtClean="0"/>
              <a:t>BASICS:</a:t>
            </a:r>
            <a:r>
              <a:rPr lang="en-US" sz="3200" dirty="0" smtClean="0"/>
              <a:t> </a:t>
            </a:r>
            <a:br>
              <a:rPr lang="en-US" sz="3200" dirty="0" smtClean="0"/>
            </a:br>
            <a:r>
              <a:rPr lang="en-US" sz="2700" dirty="0" smtClean="0"/>
              <a:t>Random Processes</a:t>
            </a:r>
            <a:endParaRPr lang="en-US" sz="2700" dirty="0"/>
          </a:p>
        </p:txBody>
      </p:sp>
      <p:sp>
        <p:nvSpPr>
          <p:cNvPr id="3" name="Slide Number Placeholder 2"/>
          <p:cNvSpPr>
            <a:spLocks noGrp="1"/>
          </p:cNvSpPr>
          <p:nvPr>
            <p:ph type="sldNum" sz="quarter" idx="12"/>
          </p:nvPr>
        </p:nvSpPr>
        <p:spPr>
          <a:xfrm>
            <a:off x="8700119" y="6451420"/>
            <a:ext cx="523783" cy="365125"/>
          </a:xfrm>
        </p:spPr>
        <p:txBody>
          <a:bodyPr/>
          <a:lstStyle/>
          <a:p>
            <a:fld id="{D69AA2CE-5247-4087-8B4F-74DD832FD931}" type="slidenum">
              <a:rPr lang="en-US" smtClean="0">
                <a:solidFill>
                  <a:srgbClr val="4F81BD">
                    <a:lumMod val="75000"/>
                  </a:srgbClr>
                </a:solidFill>
              </a:rPr>
              <a:pPr/>
              <a:t>20</a:t>
            </a:fld>
            <a:endParaRPr lang="en-US" dirty="0">
              <a:solidFill>
                <a:srgbClr val="4F81BD">
                  <a:lumMod val="75000"/>
                </a:srgbClr>
              </a:solidFill>
            </a:endParaRPr>
          </a:p>
        </p:txBody>
      </p:sp>
      <p:sp>
        <p:nvSpPr>
          <p:cNvPr id="4" name="TextBox 3"/>
          <p:cNvSpPr txBox="1"/>
          <p:nvPr/>
        </p:nvSpPr>
        <p:spPr>
          <a:xfrm>
            <a:off x="262692" y="1057275"/>
            <a:ext cx="4179029" cy="523220"/>
          </a:xfrm>
          <a:prstGeom prst="rect">
            <a:avLst/>
          </a:prstGeom>
          <a:noFill/>
        </p:spPr>
        <p:txBody>
          <a:bodyPr wrap="none" rtlCol="0">
            <a:spAutoFit/>
          </a:bodyPr>
          <a:lstStyle/>
          <a:p>
            <a:r>
              <a:rPr lang="en-US" sz="2800" b="1" i="1" dirty="0">
                <a:solidFill>
                  <a:prstClr val="black"/>
                </a:solidFill>
              </a:rPr>
              <a:t>Random process summary </a:t>
            </a:r>
          </a:p>
        </p:txBody>
      </p:sp>
      <mc:AlternateContent xmlns:mc="http://schemas.openxmlformats.org/markup-compatibility/2006" xmlns:a14="http://schemas.microsoft.com/office/drawing/2010/main">
        <mc:Choice Requires="a14">
          <p:sp>
            <p:nvSpPr>
              <p:cNvPr id="6" name="TextBox 5"/>
              <p:cNvSpPr txBox="1"/>
              <p:nvPr/>
            </p:nvSpPr>
            <p:spPr>
              <a:xfrm>
                <a:off x="262692" y="1642270"/>
                <a:ext cx="8643183" cy="5434821"/>
              </a:xfrm>
              <a:prstGeom prst="rect">
                <a:avLst/>
              </a:prstGeom>
              <a:noFill/>
            </p:spPr>
            <p:txBody>
              <a:bodyPr wrap="square" rtlCol="0">
                <a:spAutoFit/>
              </a:bodyPr>
              <a:lstStyle/>
              <a:p>
                <a:pPr>
                  <a:spcAft>
                    <a:spcPts val="1200"/>
                  </a:spcAft>
                </a:pPr>
                <a:r>
                  <a:rPr lang="en-US" sz="1600" dirty="0">
                    <a:solidFill>
                      <a:prstClr val="black"/>
                    </a:solidFill>
                  </a:rPr>
                  <a:t>Let’s consider a random variable  </a:t>
                </a:r>
                <a14:m>
                  <m:oMath xmlns:m="http://schemas.openxmlformats.org/officeDocument/2006/math">
                    <m:r>
                      <a:rPr lang="en-US" sz="1600" i="1">
                        <a:solidFill>
                          <a:prstClr val="black"/>
                        </a:solidFill>
                        <a:latin typeface="Cambria Math"/>
                      </a:rPr>
                      <m:t>𝑥</m:t>
                    </m:r>
                    <m:d>
                      <m:dPr>
                        <m:ctrlPr>
                          <a:rPr lang="en-US" sz="1600" i="1">
                            <a:solidFill>
                              <a:prstClr val="black"/>
                            </a:solidFill>
                            <a:latin typeface="Cambria Math"/>
                          </a:rPr>
                        </m:ctrlPr>
                      </m:dPr>
                      <m:e>
                        <m:r>
                          <a:rPr lang="en-US" sz="1600" i="1">
                            <a:solidFill>
                              <a:prstClr val="black"/>
                            </a:solidFill>
                            <a:latin typeface="Cambria Math"/>
                          </a:rPr>
                          <m:t>𝑡</m:t>
                        </m:r>
                      </m:e>
                    </m:d>
                  </m:oMath>
                </a14:m>
                <a:r>
                  <a:rPr lang="en-US" sz="1600" dirty="0">
                    <a:solidFill>
                      <a:prstClr val="black"/>
                    </a:solidFill>
                  </a:rPr>
                  <a:t> representing a physical observable quantity.</a:t>
                </a:r>
              </a:p>
              <a:p>
                <a:pPr marL="285750" indent="-285750">
                  <a:spcAft>
                    <a:spcPts val="23600"/>
                  </a:spcAft>
                  <a:buFont typeface="Arial" pitchFamily="34" charset="0"/>
                  <a:buChar char="•"/>
                </a:pPr>
                <a:r>
                  <a:rPr lang="en-US" sz="1600" dirty="0">
                    <a:solidFill>
                      <a:prstClr val="black"/>
                    </a:solidFill>
                  </a:rPr>
                  <a:t>Stationary process: statistical properties invariant for a </a:t>
                </a:r>
                <a14:m>
                  <m:oMath xmlns:m="http://schemas.openxmlformats.org/officeDocument/2006/math">
                    <m:r>
                      <a:rPr lang="en-US" sz="1600" i="1">
                        <a:solidFill>
                          <a:prstClr val="black"/>
                        </a:solidFill>
                        <a:latin typeface="Cambria Math"/>
                      </a:rPr>
                      <m:t>𝑡</m:t>
                    </m:r>
                    <m:r>
                      <a:rPr lang="en-US" sz="1600" i="1">
                        <a:solidFill>
                          <a:prstClr val="black"/>
                        </a:solidFill>
                        <a:latin typeface="Cambria Math"/>
                      </a:rPr>
                      <m:t>′</m:t>
                    </m:r>
                  </m:oMath>
                </a14:m>
                <a:r>
                  <a:rPr lang="en-US" sz="1600" dirty="0">
                    <a:solidFill>
                      <a:prstClr val="black"/>
                    </a:solidFill>
                  </a:rPr>
                  <a:t> time shift  </a:t>
                </a:r>
              </a:p>
              <a:p>
                <a:pPr marL="285750" indent="-285750">
                  <a:spcAft>
                    <a:spcPts val="1200"/>
                  </a:spcAft>
                  <a:buFont typeface="Arial" pitchFamily="34" charset="0"/>
                  <a:buChar char="•"/>
                </a:pPr>
                <a:r>
                  <a:rPr lang="en-US" sz="1600" dirty="0">
                    <a:solidFill>
                      <a:prstClr val="black"/>
                    </a:solidFill>
                  </a:rPr>
                  <a:t>Ergodic process: statistical properties can be estimated by a single process realization</a:t>
                </a:r>
              </a:p>
              <a:p>
                <a:pPr marL="285750" indent="-285750">
                  <a:spcAft>
                    <a:spcPts val="1200"/>
                  </a:spcAft>
                  <a:buFont typeface="Arial" pitchFamily="34" charset="0"/>
                  <a:buChar char="•"/>
                </a:pPr>
                <a:r>
                  <a:rPr lang="en-US" sz="1600" dirty="0" err="1">
                    <a:solidFill>
                      <a:prstClr val="black"/>
                    </a:solidFill>
                  </a:rPr>
                  <a:t>Uncorrelation</a:t>
                </a:r>
                <a:r>
                  <a:rPr lang="en-US" sz="1600" dirty="0">
                    <a:solidFill>
                      <a:prstClr val="black"/>
                    </a:solidFill>
                  </a:rPr>
                  <a:t>: if </a:t>
                </a:r>
                <a14:m>
                  <m:oMath xmlns:m="http://schemas.openxmlformats.org/officeDocument/2006/math">
                    <m:r>
                      <a:rPr lang="en-US" sz="1600" i="1">
                        <a:solidFill>
                          <a:prstClr val="black"/>
                        </a:solidFill>
                        <a:latin typeface="Cambria Math"/>
                      </a:rPr>
                      <m:t>𝑥</m:t>
                    </m:r>
                    <m:d>
                      <m:dPr>
                        <m:ctrlPr>
                          <a:rPr lang="en-US" sz="1600" i="1">
                            <a:solidFill>
                              <a:prstClr val="black"/>
                            </a:solidFill>
                            <a:latin typeface="Cambria Math"/>
                          </a:rPr>
                        </m:ctrlPr>
                      </m:dPr>
                      <m:e>
                        <m:r>
                          <a:rPr lang="en-US" sz="1600" i="1">
                            <a:solidFill>
                              <a:prstClr val="black"/>
                            </a:solidFill>
                            <a:latin typeface="Cambria Math"/>
                          </a:rPr>
                          <m:t>𝑡</m:t>
                        </m:r>
                      </m:e>
                    </m:d>
                  </m:oMath>
                </a14:m>
                <a:r>
                  <a:rPr lang="en-US" sz="1600" dirty="0">
                    <a:solidFill>
                      <a:prstClr val="black"/>
                    </a:solidFill>
                  </a:rPr>
                  <a:t> and </a:t>
                </a:r>
                <a14:m>
                  <m:oMath xmlns:m="http://schemas.openxmlformats.org/officeDocument/2006/math">
                    <m:r>
                      <a:rPr lang="en-US" sz="1600" i="1">
                        <a:solidFill>
                          <a:prstClr val="black"/>
                        </a:solidFill>
                        <a:latin typeface="Cambria Math"/>
                      </a:rPr>
                      <m:t>𝑦</m:t>
                    </m:r>
                    <m:d>
                      <m:dPr>
                        <m:ctrlPr>
                          <a:rPr lang="en-US" sz="1600" i="1">
                            <a:solidFill>
                              <a:prstClr val="black"/>
                            </a:solidFill>
                            <a:latin typeface="Cambria Math"/>
                          </a:rPr>
                        </m:ctrlPr>
                      </m:dPr>
                      <m:e>
                        <m:r>
                          <a:rPr lang="en-US" sz="1600" i="1">
                            <a:solidFill>
                              <a:prstClr val="black"/>
                            </a:solidFill>
                            <a:latin typeface="Cambria Math"/>
                          </a:rPr>
                          <m:t>𝑡</m:t>
                        </m:r>
                      </m:e>
                    </m:d>
                  </m:oMath>
                </a14:m>
                <a:r>
                  <a:rPr lang="en-US" sz="1600" dirty="0">
                    <a:solidFill>
                      <a:prstClr val="black"/>
                    </a:solidFill>
                  </a:rPr>
                  <a:t> are 2 random variables completely uncorrelated (statistically independent), then: </a:t>
                </a:r>
              </a:p>
              <a:p>
                <a:pPr>
                  <a:spcAft>
                    <a:spcPts val="1200"/>
                  </a:spcAft>
                </a:pPr>
                <a14:m>
                  <m:oMathPara xmlns:m="http://schemas.openxmlformats.org/officeDocument/2006/math">
                    <m:oMathParaPr>
                      <m:jc m:val="centerGroup"/>
                    </m:oMathParaPr>
                    <m:oMath xmlns:m="http://schemas.openxmlformats.org/officeDocument/2006/math">
                      <m:r>
                        <a:rPr lang="en-US" sz="1600" i="1">
                          <a:solidFill>
                            <a:prstClr val="black"/>
                          </a:solidFill>
                          <a:latin typeface="Cambria Math"/>
                          <a:ea typeface="Cambria Math"/>
                        </a:rPr>
                        <m:t>𝜎</m:t>
                      </m:r>
                      <m:sPre>
                        <m:sPrePr>
                          <m:ctrlPr>
                            <a:rPr lang="en-US" sz="1600" i="1">
                              <a:solidFill>
                                <a:prstClr val="black"/>
                              </a:solidFill>
                              <a:latin typeface="Cambria Math"/>
                            </a:rPr>
                          </m:ctrlPr>
                        </m:sPrePr>
                        <m:sub>
                          <m:r>
                            <a:rPr lang="en-US" sz="1600" i="1">
                              <a:solidFill>
                                <a:prstClr val="black"/>
                              </a:solidFill>
                              <a:latin typeface="Cambria Math"/>
                            </a:rPr>
                            <m:t>𝑥</m:t>
                          </m:r>
                          <m:r>
                            <a:rPr lang="en-US" sz="1600" i="1">
                              <a:solidFill>
                                <a:prstClr val="black"/>
                              </a:solidFill>
                              <a:latin typeface="Cambria Math"/>
                            </a:rPr>
                            <m:t>+</m:t>
                          </m:r>
                          <m:r>
                            <a:rPr lang="en-US" sz="1600" i="1">
                              <a:solidFill>
                                <a:prstClr val="black"/>
                              </a:solidFill>
                              <a:latin typeface="Cambria Math"/>
                            </a:rPr>
                            <m:t>𝑦</m:t>
                          </m:r>
                        </m:sub>
                        <m:sup>
                          <m:r>
                            <a:rPr lang="en-US" sz="1600" i="1">
                              <a:solidFill>
                                <a:prstClr val="black"/>
                              </a:solidFill>
                              <a:latin typeface="Cambria Math"/>
                            </a:rPr>
                            <m:t>2      </m:t>
                          </m:r>
                        </m:sup>
                        <m:e>
                          <m:r>
                            <a:rPr lang="en-US" sz="1600" i="1">
                              <a:solidFill>
                                <a:prstClr val="black"/>
                              </a:solidFill>
                              <a:latin typeface="Cambria Math"/>
                            </a:rPr>
                            <m:t> </m:t>
                          </m:r>
                        </m:e>
                      </m:sPre>
                      <m:r>
                        <a:rPr lang="en-US" sz="1600" i="1">
                          <a:solidFill>
                            <a:prstClr val="black"/>
                          </a:solidFill>
                          <a:latin typeface="Cambria Math"/>
                        </a:rPr>
                        <m:t>=</m:t>
                      </m:r>
                      <m:r>
                        <a:rPr lang="en-US" sz="1600" i="1">
                          <a:solidFill>
                            <a:prstClr val="black"/>
                          </a:solidFill>
                          <a:latin typeface="Cambria Math"/>
                          <a:ea typeface="Cambria Math"/>
                        </a:rPr>
                        <m:t>𝜎</m:t>
                      </m:r>
                      <m:sPre>
                        <m:sPrePr>
                          <m:ctrlPr>
                            <a:rPr lang="en-US" sz="1600" i="1">
                              <a:solidFill>
                                <a:prstClr val="black"/>
                              </a:solidFill>
                              <a:latin typeface="Cambria Math"/>
                            </a:rPr>
                          </m:ctrlPr>
                        </m:sPrePr>
                        <m:sub>
                          <m:r>
                            <a:rPr lang="en-US" sz="1600" i="1">
                              <a:solidFill>
                                <a:prstClr val="black"/>
                              </a:solidFill>
                              <a:latin typeface="Cambria Math"/>
                            </a:rPr>
                            <m:t>𝑥</m:t>
                          </m:r>
                        </m:sub>
                        <m:sup>
                          <m:r>
                            <a:rPr lang="en-US" sz="1600" i="1">
                              <a:solidFill>
                                <a:prstClr val="black"/>
                              </a:solidFill>
                              <a:latin typeface="Cambria Math"/>
                            </a:rPr>
                            <m:t>2</m:t>
                          </m:r>
                        </m:sup>
                        <m:e>
                          <m:r>
                            <a:rPr lang="en-US" sz="1600" i="1">
                              <a:solidFill>
                                <a:prstClr val="black"/>
                              </a:solidFill>
                              <a:latin typeface="Cambria Math"/>
                            </a:rPr>
                            <m:t> + </m:t>
                          </m:r>
                          <m:r>
                            <a:rPr lang="en-US" sz="1600" i="1">
                              <a:solidFill>
                                <a:prstClr val="black"/>
                              </a:solidFill>
                              <a:latin typeface="Cambria Math"/>
                              <a:ea typeface="Cambria Math"/>
                            </a:rPr>
                            <m:t>𝜎</m:t>
                          </m:r>
                        </m:e>
                      </m:sPre>
                      <m:sPre>
                        <m:sPrePr>
                          <m:ctrlPr>
                            <a:rPr lang="en-US" sz="1600" i="1">
                              <a:solidFill>
                                <a:prstClr val="black"/>
                              </a:solidFill>
                              <a:latin typeface="Cambria Math"/>
                            </a:rPr>
                          </m:ctrlPr>
                        </m:sPrePr>
                        <m:sub>
                          <m:r>
                            <a:rPr lang="en-US" sz="1600" i="1">
                              <a:solidFill>
                                <a:prstClr val="black"/>
                              </a:solidFill>
                              <a:latin typeface="Cambria Math"/>
                            </a:rPr>
                            <m:t>𝑦</m:t>
                          </m:r>
                        </m:sub>
                        <m:sup>
                          <m:r>
                            <a:rPr lang="en-US" sz="1600" i="1">
                              <a:solidFill>
                                <a:prstClr val="black"/>
                              </a:solidFill>
                              <a:latin typeface="Cambria Math"/>
                            </a:rPr>
                            <m:t>2</m:t>
                          </m:r>
                        </m:sup>
                        <m:e>
                          <m:r>
                            <a:rPr lang="en-US" sz="1600" i="1">
                              <a:solidFill>
                                <a:prstClr val="black"/>
                              </a:solidFill>
                              <a:latin typeface="Cambria Math"/>
                            </a:rPr>
                            <m:t> </m:t>
                          </m:r>
                        </m:e>
                      </m:sPre>
                      <m:r>
                        <a:rPr lang="it-IT" sz="1600" i="1">
                          <a:solidFill>
                            <a:prstClr val="black"/>
                          </a:solidFill>
                          <a:latin typeface="Cambria Math"/>
                        </a:rPr>
                        <m:t>       </m:t>
                      </m:r>
                      <m:r>
                        <a:rPr lang="it-IT" sz="1600" i="1">
                          <a:solidFill>
                            <a:prstClr val="black"/>
                          </a:solidFill>
                          <a:latin typeface="Cambria Math"/>
                        </a:rPr>
                        <m:t>𝑤𝑖𝑡h</m:t>
                      </m:r>
                      <m:r>
                        <a:rPr lang="it-IT" sz="1600" i="1">
                          <a:solidFill>
                            <a:prstClr val="black"/>
                          </a:solidFill>
                          <a:latin typeface="Cambria Math"/>
                        </a:rPr>
                        <m:t>   </m:t>
                      </m:r>
                      <m:r>
                        <a:rPr lang="en-US" sz="1600" i="1">
                          <a:solidFill>
                            <a:prstClr val="black"/>
                          </a:solidFill>
                          <a:latin typeface="Cambria Math"/>
                          <a:ea typeface="Cambria Math"/>
                        </a:rPr>
                        <m:t>𝜎</m:t>
                      </m:r>
                      <m:sPre>
                        <m:sPrePr>
                          <m:ctrlPr>
                            <a:rPr lang="en-US" sz="1600" i="1">
                              <a:solidFill>
                                <a:prstClr val="black"/>
                              </a:solidFill>
                              <a:latin typeface="Cambria Math"/>
                            </a:rPr>
                          </m:ctrlPr>
                        </m:sPrePr>
                        <m:sub>
                          <m:r>
                            <a:rPr lang="en-US" sz="1600" i="1">
                              <a:solidFill>
                                <a:prstClr val="black"/>
                              </a:solidFill>
                              <a:latin typeface="Cambria Math"/>
                            </a:rPr>
                            <m:t>𝑥</m:t>
                          </m:r>
                        </m:sub>
                        <m:sup>
                          <m:r>
                            <a:rPr lang="en-US" sz="1600" i="1">
                              <a:solidFill>
                                <a:prstClr val="black"/>
                              </a:solidFill>
                              <a:latin typeface="Cambria Math"/>
                            </a:rPr>
                            <m:t>2</m:t>
                          </m:r>
                        </m:sup>
                        <m:e>
                          <m:r>
                            <a:rPr lang="en-US" sz="1600" i="1">
                              <a:solidFill>
                                <a:prstClr val="black"/>
                              </a:solidFill>
                              <a:latin typeface="Cambria Math"/>
                            </a:rPr>
                            <m:t> ≝</m:t>
                          </m:r>
                          <m:acc>
                            <m:accPr>
                              <m:chr m:val="̅"/>
                              <m:ctrlPr>
                                <a:rPr lang="it-IT" sz="1600" i="1">
                                  <a:solidFill>
                                    <a:prstClr val="black"/>
                                  </a:solidFill>
                                  <a:latin typeface="Cambria Math"/>
                                </a:rPr>
                              </m:ctrlPr>
                            </m:accPr>
                            <m:e>
                              <m:sSup>
                                <m:sSupPr>
                                  <m:ctrlPr>
                                    <a:rPr lang="it-IT" sz="1600" i="1">
                                      <a:solidFill>
                                        <a:prstClr val="black"/>
                                      </a:solidFill>
                                      <a:latin typeface="Cambria Math"/>
                                    </a:rPr>
                                  </m:ctrlPr>
                                </m:sSupPr>
                                <m:e>
                                  <m:r>
                                    <a:rPr lang="it-IT" sz="1600" i="1">
                                      <a:solidFill>
                                        <a:prstClr val="black"/>
                                      </a:solidFill>
                                      <a:latin typeface="Cambria Math"/>
                                    </a:rPr>
                                    <m:t>𝑥</m:t>
                                  </m:r>
                                </m:e>
                                <m:sup>
                                  <m:r>
                                    <a:rPr lang="it-IT" sz="1600" i="1">
                                      <a:solidFill>
                                        <a:prstClr val="black"/>
                                      </a:solidFill>
                                      <a:latin typeface="Cambria Math"/>
                                    </a:rPr>
                                    <m:t>2</m:t>
                                  </m:r>
                                </m:sup>
                              </m:sSup>
                            </m:e>
                          </m:acc>
                          <m:r>
                            <a:rPr lang="it-IT" sz="1600" i="1">
                              <a:solidFill>
                                <a:prstClr val="black"/>
                              </a:solidFill>
                              <a:latin typeface="Cambria Math"/>
                            </a:rPr>
                            <m:t>−</m:t>
                          </m:r>
                          <m:sSup>
                            <m:sSupPr>
                              <m:ctrlPr>
                                <a:rPr lang="it-IT" sz="1600" i="1">
                                  <a:solidFill>
                                    <a:prstClr val="black"/>
                                  </a:solidFill>
                                  <a:latin typeface="Cambria Math"/>
                                </a:rPr>
                              </m:ctrlPr>
                            </m:sSupPr>
                            <m:e>
                              <m:acc>
                                <m:accPr>
                                  <m:chr m:val="̅"/>
                                  <m:ctrlPr>
                                    <a:rPr lang="it-IT" sz="1600" i="1">
                                      <a:solidFill>
                                        <a:prstClr val="black"/>
                                      </a:solidFill>
                                      <a:latin typeface="Cambria Math"/>
                                    </a:rPr>
                                  </m:ctrlPr>
                                </m:accPr>
                                <m:e>
                                  <m:r>
                                    <a:rPr lang="it-IT" sz="1600" i="1">
                                      <a:solidFill>
                                        <a:prstClr val="black"/>
                                      </a:solidFill>
                                      <a:latin typeface="Cambria Math"/>
                                    </a:rPr>
                                    <m:t>𝑥</m:t>
                                  </m:r>
                                </m:e>
                              </m:acc>
                            </m:e>
                            <m:sup>
                              <m:r>
                                <a:rPr lang="it-IT" sz="1600" i="1">
                                  <a:solidFill>
                                    <a:prstClr val="black"/>
                                  </a:solidFill>
                                  <a:latin typeface="Cambria Math"/>
                                </a:rPr>
                                <m:t>2</m:t>
                              </m:r>
                            </m:sup>
                          </m:sSup>
                        </m:e>
                      </m:sPre>
                    </m:oMath>
                  </m:oMathPara>
                </a14:m>
                <a:endParaRPr lang="en-US" sz="1600" dirty="0">
                  <a:solidFill>
                    <a:prstClr val="black"/>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62692" y="1642270"/>
                <a:ext cx="8643183" cy="5434821"/>
              </a:xfrm>
              <a:prstGeom prst="rect">
                <a:avLst/>
              </a:prstGeom>
              <a:blipFill rotWithShape="1">
                <a:blip r:embed="rId4"/>
                <a:stretch>
                  <a:fillRect l="-353" t="-3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6217756" y="2022998"/>
                <a:ext cx="1685846" cy="338554"/>
              </a:xfrm>
              <a:prstGeom prst="rect">
                <a:avLst/>
              </a:prstGeom>
              <a:solidFill>
                <a:srgbClr val="CCECFF"/>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i="1">
                          <a:solidFill>
                            <a:prstClr val="black"/>
                          </a:solidFill>
                          <a:latin typeface="Cambria Math"/>
                        </a:rPr>
                        <m:t>𝑥</m:t>
                      </m:r>
                      <m:d>
                        <m:dPr>
                          <m:ctrlPr>
                            <a:rPr lang="en-US" sz="1600" i="1">
                              <a:solidFill>
                                <a:prstClr val="black"/>
                              </a:solidFill>
                              <a:latin typeface="Cambria Math"/>
                            </a:rPr>
                          </m:ctrlPr>
                        </m:dPr>
                        <m:e>
                          <m:r>
                            <a:rPr lang="en-US" sz="1600" i="1">
                              <a:solidFill>
                                <a:prstClr val="black"/>
                              </a:solidFill>
                              <a:latin typeface="Cambria Math"/>
                            </a:rPr>
                            <m:t>𝑡</m:t>
                          </m:r>
                        </m:e>
                      </m:d>
                      <m:r>
                        <a:rPr lang="en-US" sz="1600" i="1">
                          <a:solidFill>
                            <a:prstClr val="black"/>
                          </a:solidFill>
                          <a:latin typeface="Cambria Math"/>
                          <a:ea typeface="Cambria Math"/>
                        </a:rPr>
                        <m:t>→ </m:t>
                      </m:r>
                      <m:r>
                        <a:rPr lang="en-US" sz="1600" i="1">
                          <a:solidFill>
                            <a:prstClr val="black"/>
                          </a:solidFill>
                          <a:latin typeface="Cambria Math"/>
                        </a:rPr>
                        <m:t>𝑥</m:t>
                      </m:r>
                      <m:d>
                        <m:dPr>
                          <m:ctrlPr>
                            <a:rPr lang="en-US" sz="1600" i="1">
                              <a:solidFill>
                                <a:prstClr val="black"/>
                              </a:solidFill>
                              <a:latin typeface="Cambria Math"/>
                            </a:rPr>
                          </m:ctrlPr>
                        </m:dPr>
                        <m:e>
                          <m:r>
                            <a:rPr lang="en-US" sz="1600" i="1">
                              <a:solidFill>
                                <a:prstClr val="black"/>
                              </a:solidFill>
                              <a:latin typeface="Cambria Math"/>
                            </a:rPr>
                            <m:t>𝑡</m:t>
                          </m:r>
                          <m:r>
                            <a:rPr lang="en-US" sz="1600" i="1">
                              <a:solidFill>
                                <a:prstClr val="black"/>
                              </a:solidFill>
                              <a:latin typeface="Cambria Math"/>
                            </a:rPr>
                            <m:t>+</m:t>
                          </m:r>
                          <m:r>
                            <a:rPr lang="en-US" sz="1600" i="1">
                              <a:solidFill>
                                <a:prstClr val="black"/>
                              </a:solidFill>
                              <a:latin typeface="Cambria Math"/>
                            </a:rPr>
                            <m:t>𝑡</m:t>
                          </m:r>
                          <m:r>
                            <a:rPr lang="en-US" sz="1600" i="1">
                              <a:solidFill>
                                <a:prstClr val="black"/>
                              </a:solidFill>
                              <a:latin typeface="Cambria Math"/>
                            </a:rPr>
                            <m:t>′</m:t>
                          </m:r>
                        </m:e>
                      </m:d>
                    </m:oMath>
                  </m:oMathPara>
                </a14:m>
                <a:endParaRPr lang="en-US" sz="1600" dirty="0">
                  <a:solidFill>
                    <a:prstClr val="black"/>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6217756" y="2022998"/>
                <a:ext cx="1685846" cy="338554"/>
              </a:xfrm>
              <a:prstGeom prst="rect">
                <a:avLst/>
              </a:prstGeom>
              <a:blipFill rotWithShape="1">
                <a:blip r:embed="rId5"/>
                <a:stretch>
                  <a:fillRect/>
                </a:stretch>
              </a:blipFill>
            </p:spPr>
            <p:txBody>
              <a:bodyPr/>
              <a:lstStyle/>
              <a:p>
                <a:r>
                  <a:rPr lang="en-GB">
                    <a:noFill/>
                  </a:rPr>
                  <a:t> </a:t>
                </a:r>
              </a:p>
            </p:txBody>
          </p:sp>
        </mc:Fallback>
      </mc:AlternateContent>
      <p:pic>
        <p:nvPicPr>
          <p:cNvPr id="23556" name="Picture 4"/>
          <p:cNvPicPr>
            <a:picLocks noChangeArrowheads="1"/>
          </p:cNvPicPr>
          <p:nvPr/>
        </p:nvPicPr>
        <p:blipFill rotWithShape="1">
          <a:blip r:embed="rId6" cstate="print">
            <a:extLst>
              <a:ext uri="{28A0092B-C50C-407E-A947-70E740481C1C}">
                <a14:useLocalDpi xmlns:a14="http://schemas.microsoft.com/office/drawing/2010/main" val="0"/>
              </a:ext>
            </a:extLst>
          </a:blip>
          <a:srcRect t="13275"/>
          <a:stretch/>
        </p:blipFill>
        <p:spPr bwMode="auto">
          <a:xfrm>
            <a:off x="2810923" y="2454501"/>
            <a:ext cx="3407832" cy="1639002"/>
          </a:xfrm>
          <a:prstGeom prst="rect">
            <a:avLst/>
          </a:prstGeom>
          <a:solidFill>
            <a:srgbClr val="FFFFFF"/>
          </a:solidFill>
          <a:ln>
            <a:noFill/>
          </a:ln>
          <a:effectLst/>
        </p:spPr>
      </p:pic>
      <p:sp>
        <p:nvSpPr>
          <p:cNvPr id="5" name="Rettangolo 4"/>
          <p:cNvSpPr/>
          <p:nvPr/>
        </p:nvSpPr>
        <p:spPr>
          <a:xfrm>
            <a:off x="5269901" y="2581854"/>
            <a:ext cx="347152" cy="1320799"/>
          </a:xfrm>
          <a:prstGeom prst="rect">
            <a:avLst/>
          </a:prstGeom>
          <a:noFill/>
          <a:ln w="28575">
            <a:solidFill>
              <a:srgbClr val="008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ttangolo 12"/>
          <p:cNvSpPr/>
          <p:nvPr/>
        </p:nvSpPr>
        <p:spPr>
          <a:xfrm>
            <a:off x="4575615" y="2578940"/>
            <a:ext cx="347152" cy="1320799"/>
          </a:xfrm>
          <a:prstGeom prst="rect">
            <a:avLst/>
          </a:prstGeom>
          <a:noFill/>
          <a:ln w="28575">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Rettangolo 13"/>
          <p:cNvSpPr/>
          <p:nvPr/>
        </p:nvSpPr>
        <p:spPr>
          <a:xfrm>
            <a:off x="3845942" y="2578939"/>
            <a:ext cx="347152" cy="1320799"/>
          </a:xfrm>
          <a:prstGeom prst="rect">
            <a:avLst/>
          </a:prstGeom>
          <a:noFill/>
          <a:ln w="28575">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23558" name="Picture 6"/>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1792" y="4093503"/>
            <a:ext cx="2170425" cy="1001040"/>
          </a:xfrm>
          <a:prstGeom prst="rect">
            <a:avLst/>
          </a:prstGeom>
          <a:solidFill>
            <a:srgbClr val="FFFFFF"/>
          </a:solidFill>
          <a:ln w="28575">
            <a:solidFill>
              <a:schemeClr val="accent1"/>
            </a:solidFill>
            <a:prstDash val="sysDash"/>
          </a:ln>
          <a:effectLst/>
        </p:spPr>
      </p:pic>
      <p:cxnSp>
        <p:nvCxnSpPr>
          <p:cNvPr id="9" name="Connettore 2 8"/>
          <p:cNvCxnSpPr>
            <a:endCxn id="23558" idx="3"/>
          </p:cNvCxnSpPr>
          <p:nvPr/>
        </p:nvCxnSpPr>
        <p:spPr>
          <a:xfrm flipH="1">
            <a:off x="2602217" y="3235465"/>
            <a:ext cx="1243725" cy="1358558"/>
          </a:xfrm>
          <a:prstGeom prst="straightConnector1">
            <a:avLst/>
          </a:prstGeom>
          <a:ln w="28575">
            <a:solidFill>
              <a:schemeClr val="accent1"/>
            </a:solidFill>
            <a:prstDash val="sysDash"/>
            <a:tailEnd type="arrow"/>
          </a:ln>
        </p:spPr>
        <p:style>
          <a:lnRef idx="1">
            <a:schemeClr val="accent1"/>
          </a:lnRef>
          <a:fillRef idx="0">
            <a:schemeClr val="accent1"/>
          </a:fillRef>
          <a:effectRef idx="0">
            <a:schemeClr val="accent1"/>
          </a:effectRef>
          <a:fontRef idx="minor">
            <a:schemeClr val="tx1"/>
          </a:fontRef>
        </p:style>
      </p:cxnSp>
      <p:pic>
        <p:nvPicPr>
          <p:cNvPr id="23559" name="Picture 7"/>
          <p:cNvPicPr>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22279" y="4083024"/>
            <a:ext cx="2178488" cy="1001040"/>
          </a:xfrm>
          <a:prstGeom prst="rect">
            <a:avLst/>
          </a:prstGeom>
          <a:solidFill>
            <a:srgbClr val="FFFFFF"/>
          </a:solidFill>
          <a:ln w="28575">
            <a:solidFill>
              <a:srgbClr val="008000"/>
            </a:solidFill>
            <a:prstDash val="sysDash"/>
          </a:ln>
          <a:effectLst/>
        </p:spPr>
      </p:pic>
      <p:cxnSp>
        <p:nvCxnSpPr>
          <p:cNvPr id="20" name="Connettore 2 19"/>
          <p:cNvCxnSpPr>
            <a:endCxn id="23559" idx="1"/>
          </p:cNvCxnSpPr>
          <p:nvPr/>
        </p:nvCxnSpPr>
        <p:spPr>
          <a:xfrm>
            <a:off x="5617053" y="3137739"/>
            <a:ext cx="905226" cy="1445805"/>
          </a:xfrm>
          <a:prstGeom prst="straightConnector1">
            <a:avLst/>
          </a:prstGeom>
          <a:ln w="28575">
            <a:solidFill>
              <a:srgbClr val="008000"/>
            </a:solidFill>
            <a:prstDash val="sysDash"/>
            <a:tailEnd type="arrow"/>
          </a:ln>
        </p:spPr>
        <p:style>
          <a:lnRef idx="1">
            <a:schemeClr val="accent1"/>
          </a:lnRef>
          <a:fillRef idx="0">
            <a:schemeClr val="accent1"/>
          </a:fillRef>
          <a:effectRef idx="0">
            <a:schemeClr val="accent1"/>
          </a:effectRef>
          <a:fontRef idx="minor">
            <a:schemeClr val="tx1"/>
          </a:fontRef>
        </p:style>
      </p:cxnSp>
      <p:pic>
        <p:nvPicPr>
          <p:cNvPr id="23560" name="Picture 8"/>
          <p:cNvPicPr>
            <a:picLocks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548269" y="4268038"/>
            <a:ext cx="2157525" cy="1001040"/>
          </a:xfrm>
          <a:prstGeom prst="rect">
            <a:avLst/>
          </a:prstGeom>
          <a:solidFill>
            <a:srgbClr val="FFFFFF"/>
          </a:solidFill>
          <a:ln w="28575">
            <a:solidFill>
              <a:srgbClr val="FF00FF"/>
            </a:solidFill>
            <a:prstDash val="sysDash"/>
          </a:ln>
          <a:effectLst/>
        </p:spPr>
      </p:pic>
      <p:cxnSp>
        <p:nvCxnSpPr>
          <p:cNvPr id="25" name="Connettore 2 24"/>
          <p:cNvCxnSpPr/>
          <p:nvPr/>
        </p:nvCxnSpPr>
        <p:spPr>
          <a:xfrm>
            <a:off x="4749192" y="3914744"/>
            <a:ext cx="0" cy="353294"/>
          </a:xfrm>
          <a:prstGeom prst="straightConnector1">
            <a:avLst/>
          </a:prstGeom>
          <a:ln w="28575">
            <a:solidFill>
              <a:srgbClr val="FF00FF"/>
            </a:solidFill>
            <a:prstDash val="sysDash"/>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6"/>
              <p:cNvSpPr txBox="1"/>
              <p:nvPr/>
            </p:nvSpPr>
            <p:spPr>
              <a:xfrm>
                <a:off x="2317560" y="3070066"/>
                <a:ext cx="603434" cy="338554"/>
              </a:xfrm>
              <a:prstGeom prst="rect">
                <a:avLst/>
              </a:prstGeom>
              <a:solidFill>
                <a:srgbClr val="FFFFFF"/>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i="1">
                          <a:solidFill>
                            <a:prstClr val="black"/>
                          </a:solidFill>
                          <a:latin typeface="Cambria Math"/>
                        </a:rPr>
                        <m:t>𝑥</m:t>
                      </m:r>
                      <m:d>
                        <m:dPr>
                          <m:ctrlPr>
                            <a:rPr lang="en-US" sz="1600" i="1">
                              <a:solidFill>
                                <a:prstClr val="black"/>
                              </a:solidFill>
                              <a:latin typeface="Cambria Math"/>
                            </a:rPr>
                          </m:ctrlPr>
                        </m:dPr>
                        <m:e>
                          <m:r>
                            <a:rPr lang="en-US" sz="1600" i="1">
                              <a:solidFill>
                                <a:prstClr val="black"/>
                              </a:solidFill>
                              <a:latin typeface="Cambria Math"/>
                            </a:rPr>
                            <m:t>𝑡</m:t>
                          </m:r>
                        </m:e>
                      </m:d>
                    </m:oMath>
                  </m:oMathPara>
                </a14:m>
                <a:endParaRPr lang="en-US" sz="1600" dirty="0">
                  <a:solidFill>
                    <a:prstClr val="black"/>
                  </a:solidFill>
                </a:endParaRPr>
              </a:p>
            </p:txBody>
          </p:sp>
        </mc:Choice>
        <mc:Fallback xmlns="">
          <p:sp>
            <p:nvSpPr>
              <p:cNvPr id="28" name="TextBox 6"/>
              <p:cNvSpPr txBox="1">
                <a:spLocks noRot="1" noChangeAspect="1" noMove="1" noResize="1" noEditPoints="1" noAdjustHandles="1" noChangeArrowheads="1" noChangeShapeType="1" noTextEdit="1"/>
              </p:cNvSpPr>
              <p:nvPr/>
            </p:nvSpPr>
            <p:spPr>
              <a:xfrm>
                <a:off x="2317560" y="3070066"/>
                <a:ext cx="603434" cy="338554"/>
              </a:xfrm>
              <a:prstGeom prst="rect">
                <a:avLst/>
              </a:prstGeom>
              <a:blipFill rotWithShape="1">
                <a:blip r:embed="rId10"/>
                <a:stretch>
                  <a:fillRect/>
                </a:stretch>
              </a:blipFill>
            </p:spPr>
            <p:txBody>
              <a:bodyPr/>
              <a:lstStyle/>
              <a:p>
                <a:r>
                  <a:rPr lang="en-GB">
                    <a:noFill/>
                  </a:rPr>
                  <a:t> </a:t>
                </a:r>
              </a:p>
            </p:txBody>
          </p:sp>
        </mc:Fallback>
      </mc:AlternateContent>
      <p:sp>
        <p:nvSpPr>
          <p:cNvPr id="19" name="CasellaDiTesto 18"/>
          <p:cNvSpPr txBox="1"/>
          <p:nvPr/>
        </p:nvSpPr>
        <p:spPr>
          <a:xfrm>
            <a:off x="2324459" y="3687668"/>
            <a:ext cx="301686" cy="369332"/>
          </a:xfrm>
          <a:prstGeom prst="rect">
            <a:avLst/>
          </a:prstGeom>
          <a:solidFill>
            <a:srgbClr val="FFFFFF"/>
          </a:solidFill>
        </p:spPr>
        <p:txBody>
          <a:bodyPr wrap="none" rtlCol="0">
            <a:spAutoFit/>
          </a:bodyPr>
          <a:lstStyle/>
          <a:p>
            <a:r>
              <a:rPr lang="en-GB" b="1" dirty="0">
                <a:solidFill>
                  <a:srgbClr val="0070C0"/>
                </a:solidFill>
              </a:rPr>
              <a:t>1</a:t>
            </a:r>
          </a:p>
        </p:txBody>
      </p:sp>
      <p:sp>
        <p:nvSpPr>
          <p:cNvPr id="30" name="CasellaDiTesto 29"/>
          <p:cNvSpPr txBox="1"/>
          <p:nvPr/>
        </p:nvSpPr>
        <p:spPr>
          <a:xfrm>
            <a:off x="3224079" y="4251104"/>
            <a:ext cx="301686" cy="369332"/>
          </a:xfrm>
          <a:prstGeom prst="rect">
            <a:avLst/>
          </a:prstGeom>
          <a:solidFill>
            <a:srgbClr val="FFFFFF"/>
          </a:solidFill>
        </p:spPr>
        <p:txBody>
          <a:bodyPr wrap="none" rtlCol="0">
            <a:spAutoFit/>
          </a:bodyPr>
          <a:lstStyle/>
          <a:p>
            <a:r>
              <a:rPr lang="en-GB" b="1" dirty="0">
                <a:solidFill>
                  <a:srgbClr val="FF00FF"/>
                </a:solidFill>
              </a:rPr>
              <a:t>2</a:t>
            </a:r>
          </a:p>
        </p:txBody>
      </p:sp>
      <p:sp>
        <p:nvSpPr>
          <p:cNvPr id="31" name="CasellaDiTesto 30"/>
          <p:cNvSpPr txBox="1"/>
          <p:nvPr/>
        </p:nvSpPr>
        <p:spPr>
          <a:xfrm>
            <a:off x="8727187" y="4065467"/>
            <a:ext cx="301686" cy="369332"/>
          </a:xfrm>
          <a:prstGeom prst="rect">
            <a:avLst/>
          </a:prstGeom>
          <a:solidFill>
            <a:srgbClr val="FFFFFF"/>
          </a:solidFill>
        </p:spPr>
        <p:txBody>
          <a:bodyPr wrap="none" rtlCol="0">
            <a:spAutoFit/>
          </a:bodyPr>
          <a:lstStyle/>
          <a:p>
            <a:r>
              <a:rPr lang="en-GB" b="1" dirty="0">
                <a:solidFill>
                  <a:srgbClr val="008000"/>
                </a:solidFill>
              </a:rPr>
              <a:t>3</a:t>
            </a:r>
          </a:p>
        </p:txBody>
      </p:sp>
      <mc:AlternateContent xmlns:mc="http://schemas.openxmlformats.org/markup-compatibility/2006" xmlns:a14="http://schemas.microsoft.com/office/drawing/2010/main">
        <mc:Choice Requires="a14">
          <p:sp>
            <p:nvSpPr>
              <p:cNvPr id="32" name="TextBox 6"/>
              <p:cNvSpPr txBox="1"/>
              <p:nvPr/>
            </p:nvSpPr>
            <p:spPr>
              <a:xfrm>
                <a:off x="6714072" y="2621378"/>
                <a:ext cx="2013115" cy="1161023"/>
              </a:xfrm>
              <a:prstGeom prst="rect">
                <a:avLst/>
              </a:prstGeom>
              <a:solidFill>
                <a:srgbClr val="FFFFFF"/>
              </a:solidFill>
            </p:spPr>
            <p:txBody>
              <a:bodyPr wrap="none" rtlCol="0">
                <a:spAutoFit/>
              </a:bodyPr>
              <a:lstStyle/>
              <a:p>
                <a:pPr>
                  <a:spcAft>
                    <a:spcPts val="1200"/>
                  </a:spcAft>
                </a:pPr>
                <a:r>
                  <a:rPr lang="en-US" sz="1600" b="1" i="1" dirty="0">
                    <a:solidFill>
                      <a:prstClr val="black"/>
                    </a:solidFill>
                    <a:latin typeface="Cambria Math"/>
                  </a:rPr>
                  <a:t>Stationarity:</a:t>
                </a:r>
              </a:p>
              <a:p>
                <a:pPr>
                  <a:spcAft>
                    <a:spcPts val="1200"/>
                  </a:spcAft>
                </a:pPr>
                <a14:m>
                  <m:oMath xmlns:m="http://schemas.openxmlformats.org/officeDocument/2006/math">
                    <m:acc>
                      <m:accPr>
                        <m:chr m:val="̅"/>
                        <m:ctrlPr>
                          <a:rPr lang="en-US" sz="1600" i="1">
                            <a:solidFill>
                              <a:prstClr val="black"/>
                            </a:solidFill>
                            <a:latin typeface="Cambria Math"/>
                          </a:rPr>
                        </m:ctrlPr>
                      </m:accPr>
                      <m:e>
                        <m:sSub>
                          <m:sSubPr>
                            <m:ctrlPr>
                              <a:rPr lang="en-US" sz="1600" i="1">
                                <a:solidFill>
                                  <a:prstClr val="black"/>
                                </a:solidFill>
                                <a:latin typeface="Cambria Math"/>
                              </a:rPr>
                            </m:ctrlPr>
                          </m:sSubPr>
                          <m:e>
                            <m:r>
                              <a:rPr lang="it-IT" sz="1600" i="1">
                                <a:solidFill>
                                  <a:prstClr val="black"/>
                                </a:solidFill>
                                <a:latin typeface="Cambria Math"/>
                              </a:rPr>
                              <m:t>𝑥</m:t>
                            </m:r>
                          </m:e>
                          <m:sub>
                            <m:r>
                              <a:rPr lang="it-IT" sz="1600" i="1">
                                <a:solidFill>
                                  <a:prstClr val="black"/>
                                </a:solidFill>
                                <a:latin typeface="Cambria Math"/>
                              </a:rPr>
                              <m:t>1</m:t>
                            </m:r>
                          </m:sub>
                        </m:sSub>
                      </m:e>
                    </m:acc>
                    <m:r>
                      <a:rPr lang="en-US" sz="1600" i="1">
                        <a:solidFill>
                          <a:prstClr val="black"/>
                        </a:solidFill>
                        <a:latin typeface="Cambria Math"/>
                        <a:ea typeface="Cambria Math"/>
                      </a:rPr>
                      <m:t>≈</m:t>
                    </m:r>
                    <m:acc>
                      <m:accPr>
                        <m:chr m:val="̅"/>
                        <m:ctrlPr>
                          <a:rPr lang="en-US" sz="1600" i="1">
                            <a:solidFill>
                              <a:prstClr val="black"/>
                            </a:solidFill>
                            <a:latin typeface="Cambria Math"/>
                          </a:rPr>
                        </m:ctrlPr>
                      </m:accPr>
                      <m:e>
                        <m:sSub>
                          <m:sSubPr>
                            <m:ctrlPr>
                              <a:rPr lang="en-US" sz="1600" i="1">
                                <a:solidFill>
                                  <a:prstClr val="black"/>
                                </a:solidFill>
                                <a:latin typeface="Cambria Math"/>
                              </a:rPr>
                            </m:ctrlPr>
                          </m:sSubPr>
                          <m:e>
                            <m:r>
                              <a:rPr lang="it-IT" sz="1600" i="1">
                                <a:solidFill>
                                  <a:prstClr val="black"/>
                                </a:solidFill>
                                <a:latin typeface="Cambria Math"/>
                              </a:rPr>
                              <m:t>𝑥</m:t>
                            </m:r>
                          </m:e>
                          <m:sub>
                            <m:r>
                              <a:rPr lang="it-IT" sz="1600" i="1">
                                <a:solidFill>
                                  <a:prstClr val="black"/>
                                </a:solidFill>
                                <a:latin typeface="Cambria Math"/>
                              </a:rPr>
                              <m:t>2</m:t>
                            </m:r>
                          </m:sub>
                        </m:sSub>
                      </m:e>
                    </m:acc>
                    <m:r>
                      <a:rPr lang="en-US" sz="1600" i="1">
                        <a:solidFill>
                          <a:prstClr val="black"/>
                        </a:solidFill>
                        <a:latin typeface="Cambria Math"/>
                        <a:ea typeface="Cambria Math"/>
                      </a:rPr>
                      <m:t>≈</m:t>
                    </m:r>
                    <m:acc>
                      <m:accPr>
                        <m:chr m:val="̅"/>
                        <m:ctrlPr>
                          <a:rPr lang="en-US" sz="1600" i="1">
                            <a:solidFill>
                              <a:prstClr val="black"/>
                            </a:solidFill>
                            <a:latin typeface="Cambria Math"/>
                          </a:rPr>
                        </m:ctrlPr>
                      </m:accPr>
                      <m:e>
                        <m:sSub>
                          <m:sSubPr>
                            <m:ctrlPr>
                              <a:rPr lang="en-US" sz="1600" i="1">
                                <a:solidFill>
                                  <a:prstClr val="black"/>
                                </a:solidFill>
                                <a:latin typeface="Cambria Math"/>
                              </a:rPr>
                            </m:ctrlPr>
                          </m:sSubPr>
                          <m:e>
                            <m:r>
                              <a:rPr lang="it-IT" sz="1600" i="1">
                                <a:solidFill>
                                  <a:prstClr val="black"/>
                                </a:solidFill>
                                <a:latin typeface="Cambria Math"/>
                              </a:rPr>
                              <m:t>𝑥</m:t>
                            </m:r>
                          </m:e>
                          <m:sub>
                            <m:r>
                              <a:rPr lang="it-IT" sz="1600" i="1">
                                <a:solidFill>
                                  <a:prstClr val="black"/>
                                </a:solidFill>
                                <a:latin typeface="Cambria Math"/>
                              </a:rPr>
                              <m:t>3</m:t>
                            </m:r>
                          </m:sub>
                        </m:sSub>
                      </m:e>
                    </m:acc>
                  </m:oMath>
                </a14:m>
                <a:r>
                  <a:rPr lang="en-US" sz="1600" dirty="0">
                    <a:solidFill>
                      <a:prstClr val="black"/>
                    </a:solidFill>
                    <a:ea typeface="Cambria Math"/>
                  </a:rPr>
                  <a:t> </a:t>
                </a:r>
                <a14:m>
                  <m:oMath xmlns:m="http://schemas.openxmlformats.org/officeDocument/2006/math">
                    <m:r>
                      <a:rPr lang="en-US" sz="1600" i="1">
                        <a:solidFill>
                          <a:prstClr val="black"/>
                        </a:solidFill>
                        <a:latin typeface="Cambria Math"/>
                        <a:ea typeface="Cambria Math"/>
                      </a:rPr>
                      <m:t>≈</m:t>
                    </m:r>
                    <m:acc>
                      <m:accPr>
                        <m:chr m:val="̅"/>
                        <m:ctrlPr>
                          <a:rPr lang="en-US" sz="1600" i="1">
                            <a:solidFill>
                              <a:prstClr val="black"/>
                            </a:solidFill>
                            <a:latin typeface="Cambria Math"/>
                          </a:rPr>
                        </m:ctrlPr>
                      </m:accPr>
                      <m:e>
                        <m:r>
                          <a:rPr lang="it-IT" sz="1600" i="1">
                            <a:solidFill>
                              <a:prstClr val="black"/>
                            </a:solidFill>
                            <a:latin typeface="Cambria Math"/>
                          </a:rPr>
                          <m:t>𝑥</m:t>
                        </m:r>
                      </m:e>
                    </m:acc>
                  </m:oMath>
                </a14:m>
                <a:endParaRPr lang="it-IT" sz="1600" dirty="0">
                  <a:solidFill>
                    <a:prstClr val="black"/>
                  </a:solidFill>
                </a:endParaRPr>
              </a:p>
              <a:p>
                <a:pPr>
                  <a:spcAft>
                    <a:spcPts val="1200"/>
                  </a:spcAft>
                </a:pP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ea typeface="Cambria Math"/>
                          </a:rPr>
                          <m:t>𝜎</m:t>
                        </m:r>
                      </m:e>
                      <m:sub>
                        <m:sSub>
                          <m:sSubPr>
                            <m:ctrlPr>
                              <a:rPr lang="en-US" sz="1600" i="1">
                                <a:solidFill>
                                  <a:prstClr val="black"/>
                                </a:solidFill>
                                <a:latin typeface="Cambria Math"/>
                              </a:rPr>
                            </m:ctrlPr>
                          </m:sSubPr>
                          <m:e>
                            <m:r>
                              <a:rPr lang="it-IT" sz="1600" i="1">
                                <a:solidFill>
                                  <a:prstClr val="black"/>
                                </a:solidFill>
                                <a:latin typeface="Cambria Math"/>
                              </a:rPr>
                              <m:t>𝑥</m:t>
                            </m:r>
                          </m:e>
                          <m:sub>
                            <m:r>
                              <a:rPr lang="it-IT" sz="1600" i="1">
                                <a:solidFill>
                                  <a:prstClr val="black"/>
                                </a:solidFill>
                                <a:latin typeface="Cambria Math"/>
                              </a:rPr>
                              <m:t>1</m:t>
                            </m:r>
                          </m:sub>
                        </m:sSub>
                      </m:sub>
                    </m:sSub>
                    <m:r>
                      <a:rPr lang="en-US" sz="1600" i="1">
                        <a:solidFill>
                          <a:prstClr val="black"/>
                        </a:solidFill>
                        <a:latin typeface="Cambria Math"/>
                        <a:ea typeface="Cambria Math"/>
                      </a:rPr>
                      <m:t>≈</m:t>
                    </m:r>
                  </m:oMath>
                </a14:m>
                <a:r>
                  <a:rPr lang="en-US" sz="1600" dirty="0">
                    <a:solidFill>
                      <a:prstClr val="black"/>
                    </a:solidFill>
                  </a:rPr>
                  <a:t>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ea typeface="Cambria Math"/>
                          </a:rPr>
                          <m:t>𝜎</m:t>
                        </m:r>
                      </m:e>
                      <m:sub>
                        <m:sSub>
                          <m:sSubPr>
                            <m:ctrlPr>
                              <a:rPr lang="en-US" sz="1600" i="1">
                                <a:solidFill>
                                  <a:prstClr val="black"/>
                                </a:solidFill>
                                <a:latin typeface="Cambria Math"/>
                              </a:rPr>
                            </m:ctrlPr>
                          </m:sSubPr>
                          <m:e>
                            <m:r>
                              <a:rPr lang="it-IT" sz="1600" i="1">
                                <a:solidFill>
                                  <a:prstClr val="black"/>
                                </a:solidFill>
                                <a:latin typeface="Cambria Math"/>
                              </a:rPr>
                              <m:t>𝑥</m:t>
                            </m:r>
                          </m:e>
                          <m:sub>
                            <m:r>
                              <a:rPr lang="it-IT" sz="1600" i="1">
                                <a:solidFill>
                                  <a:prstClr val="black"/>
                                </a:solidFill>
                                <a:latin typeface="Cambria Math"/>
                              </a:rPr>
                              <m:t>2</m:t>
                            </m:r>
                          </m:sub>
                        </m:sSub>
                      </m:sub>
                    </m:sSub>
                    <m:r>
                      <a:rPr lang="en-US" sz="1600" i="1">
                        <a:solidFill>
                          <a:prstClr val="black"/>
                        </a:solidFill>
                        <a:latin typeface="Cambria Math"/>
                        <a:ea typeface="Cambria Math"/>
                      </a:rPr>
                      <m:t>≈</m:t>
                    </m:r>
                    <m:sSub>
                      <m:sSubPr>
                        <m:ctrlPr>
                          <a:rPr lang="en-US" sz="1600" i="1">
                            <a:solidFill>
                              <a:prstClr val="black"/>
                            </a:solidFill>
                            <a:latin typeface="Cambria Math"/>
                          </a:rPr>
                        </m:ctrlPr>
                      </m:sSubPr>
                      <m:e>
                        <m:r>
                          <a:rPr lang="en-US" sz="1600" i="1">
                            <a:solidFill>
                              <a:prstClr val="black"/>
                            </a:solidFill>
                            <a:latin typeface="Cambria Math"/>
                            <a:ea typeface="Cambria Math"/>
                          </a:rPr>
                          <m:t>𝜎</m:t>
                        </m:r>
                      </m:e>
                      <m:sub>
                        <m:sSub>
                          <m:sSubPr>
                            <m:ctrlPr>
                              <a:rPr lang="en-US" sz="1600" i="1">
                                <a:solidFill>
                                  <a:prstClr val="black"/>
                                </a:solidFill>
                                <a:latin typeface="Cambria Math"/>
                              </a:rPr>
                            </m:ctrlPr>
                          </m:sSubPr>
                          <m:e>
                            <m:r>
                              <a:rPr lang="it-IT" sz="1600" i="1">
                                <a:solidFill>
                                  <a:prstClr val="black"/>
                                </a:solidFill>
                                <a:latin typeface="Cambria Math"/>
                              </a:rPr>
                              <m:t>𝑥</m:t>
                            </m:r>
                          </m:e>
                          <m:sub>
                            <m:r>
                              <a:rPr lang="it-IT" sz="1600" i="1">
                                <a:solidFill>
                                  <a:prstClr val="black"/>
                                </a:solidFill>
                                <a:latin typeface="Cambria Math"/>
                              </a:rPr>
                              <m:t>3</m:t>
                            </m:r>
                          </m:sub>
                        </m:sSub>
                      </m:sub>
                    </m:sSub>
                    <m:r>
                      <a:rPr lang="en-US" sz="1600" i="1">
                        <a:solidFill>
                          <a:prstClr val="black"/>
                        </a:solidFill>
                        <a:latin typeface="Cambria Math"/>
                        <a:ea typeface="Cambria Math"/>
                      </a:rPr>
                      <m:t>≈</m:t>
                    </m:r>
                  </m:oMath>
                </a14:m>
                <a:r>
                  <a:rPr lang="en-US" sz="1600" dirty="0">
                    <a:solidFill>
                      <a:prstClr val="black"/>
                    </a:solidFill>
                  </a:rPr>
                  <a:t>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ea typeface="Cambria Math"/>
                          </a:rPr>
                          <m:t>𝜎</m:t>
                        </m:r>
                      </m:e>
                      <m:sub>
                        <m:r>
                          <a:rPr lang="it-IT" sz="1600" i="1">
                            <a:solidFill>
                              <a:prstClr val="black"/>
                            </a:solidFill>
                            <a:latin typeface="Cambria Math"/>
                          </a:rPr>
                          <m:t>𝑥</m:t>
                        </m:r>
                      </m:sub>
                    </m:sSub>
                  </m:oMath>
                </a14:m>
                <a:endParaRPr lang="en-US" sz="1600" dirty="0">
                  <a:solidFill>
                    <a:prstClr val="black"/>
                  </a:solidFill>
                </a:endParaRPr>
              </a:p>
            </p:txBody>
          </p:sp>
        </mc:Choice>
        <mc:Fallback xmlns="">
          <p:sp>
            <p:nvSpPr>
              <p:cNvPr id="32" name="TextBox 6"/>
              <p:cNvSpPr txBox="1">
                <a:spLocks noRot="1" noChangeAspect="1" noMove="1" noResize="1" noEditPoints="1" noAdjustHandles="1" noChangeArrowheads="1" noChangeShapeType="1" noTextEdit="1"/>
              </p:cNvSpPr>
              <p:nvPr/>
            </p:nvSpPr>
            <p:spPr>
              <a:xfrm>
                <a:off x="6714072" y="2621378"/>
                <a:ext cx="2013115" cy="1161023"/>
              </a:xfrm>
              <a:prstGeom prst="rect">
                <a:avLst/>
              </a:prstGeom>
              <a:blipFill rotWithShape="1">
                <a:blip r:embed="rId11"/>
                <a:stretch>
                  <a:fillRect l="-1511" t="-21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ttangolo 7"/>
              <p:cNvSpPr/>
              <p:nvPr/>
            </p:nvSpPr>
            <p:spPr>
              <a:xfrm>
                <a:off x="431792" y="3675975"/>
                <a:ext cx="825419" cy="393121"/>
              </a:xfrm>
              <a:prstGeom prst="rect">
                <a:avLst/>
              </a:prstGeom>
              <a:solidFill>
                <a:srgbClr val="FFFFFF"/>
              </a:solidFill>
            </p:spPr>
            <p:txBody>
              <a:bodyPr wrap="none">
                <a:spAutoFit/>
              </a:bodyPr>
              <a:lstStyle/>
              <a:p>
                <a14:m>
                  <m:oMath xmlns:m="http://schemas.openxmlformats.org/officeDocument/2006/math">
                    <m:acc>
                      <m:accPr>
                        <m:chr m:val="̅"/>
                        <m:ctrlPr>
                          <a:rPr lang="en-US" i="1">
                            <a:solidFill>
                              <a:srgbClr val="0070C0"/>
                            </a:solidFill>
                            <a:latin typeface="Cambria Math"/>
                          </a:rPr>
                        </m:ctrlPr>
                      </m:accPr>
                      <m:e>
                        <m:sSub>
                          <m:sSubPr>
                            <m:ctrlPr>
                              <a:rPr lang="en-US" i="1">
                                <a:solidFill>
                                  <a:srgbClr val="0070C0"/>
                                </a:solidFill>
                                <a:latin typeface="Cambria Math"/>
                              </a:rPr>
                            </m:ctrlPr>
                          </m:sSubPr>
                          <m:e>
                            <m:r>
                              <a:rPr lang="it-IT" i="1">
                                <a:solidFill>
                                  <a:srgbClr val="0070C0"/>
                                </a:solidFill>
                                <a:latin typeface="Cambria Math"/>
                              </a:rPr>
                              <m:t>𝑥</m:t>
                            </m:r>
                          </m:e>
                          <m:sub>
                            <m:r>
                              <a:rPr lang="it-IT" i="1">
                                <a:solidFill>
                                  <a:srgbClr val="0070C0"/>
                                </a:solidFill>
                                <a:latin typeface="Cambria Math"/>
                              </a:rPr>
                              <m:t>1</m:t>
                            </m:r>
                          </m:sub>
                        </m:sSub>
                      </m:e>
                    </m:acc>
                    <m:r>
                      <a:rPr lang="it-IT" i="1">
                        <a:solidFill>
                          <a:srgbClr val="0070C0"/>
                        </a:solidFill>
                        <a:latin typeface="Cambria Math"/>
                      </a:rPr>
                      <m:t>,</m:t>
                    </m:r>
                  </m:oMath>
                </a14:m>
                <a:r>
                  <a:rPr lang="en-GB" dirty="0">
                    <a:solidFill>
                      <a:srgbClr val="0070C0"/>
                    </a:solidFill>
                  </a:rPr>
                  <a:t> </a:t>
                </a:r>
                <a14:m>
                  <m:oMath xmlns:m="http://schemas.openxmlformats.org/officeDocument/2006/math">
                    <m:sSub>
                      <m:sSubPr>
                        <m:ctrlPr>
                          <a:rPr lang="en-US" i="1">
                            <a:solidFill>
                              <a:srgbClr val="0070C0"/>
                            </a:solidFill>
                            <a:latin typeface="Cambria Math"/>
                          </a:rPr>
                        </m:ctrlPr>
                      </m:sSubPr>
                      <m:e>
                        <m:r>
                          <a:rPr lang="en-US" i="1">
                            <a:solidFill>
                              <a:srgbClr val="0070C0"/>
                            </a:solidFill>
                            <a:latin typeface="Cambria Math"/>
                            <a:ea typeface="Cambria Math"/>
                          </a:rPr>
                          <m:t>𝜎</m:t>
                        </m:r>
                      </m:e>
                      <m:sub>
                        <m:sSub>
                          <m:sSubPr>
                            <m:ctrlPr>
                              <a:rPr lang="en-US" i="1">
                                <a:solidFill>
                                  <a:srgbClr val="0070C0"/>
                                </a:solidFill>
                                <a:latin typeface="Cambria Math"/>
                              </a:rPr>
                            </m:ctrlPr>
                          </m:sSubPr>
                          <m:e>
                            <m:r>
                              <a:rPr lang="it-IT" i="1">
                                <a:solidFill>
                                  <a:srgbClr val="0070C0"/>
                                </a:solidFill>
                                <a:latin typeface="Cambria Math"/>
                              </a:rPr>
                              <m:t>𝑥</m:t>
                            </m:r>
                          </m:e>
                          <m:sub>
                            <m:r>
                              <a:rPr lang="it-IT" i="1">
                                <a:solidFill>
                                  <a:srgbClr val="0070C0"/>
                                </a:solidFill>
                                <a:latin typeface="Cambria Math"/>
                              </a:rPr>
                              <m:t>1</m:t>
                            </m:r>
                          </m:sub>
                        </m:sSub>
                      </m:sub>
                    </m:sSub>
                  </m:oMath>
                </a14:m>
                <a:endParaRPr lang="en-GB" dirty="0">
                  <a:solidFill>
                    <a:srgbClr val="0070C0"/>
                  </a:solidFill>
                </a:endParaRPr>
              </a:p>
            </p:txBody>
          </p:sp>
        </mc:Choice>
        <mc:Fallback xmlns="">
          <p:sp>
            <p:nvSpPr>
              <p:cNvPr id="8" name="Rettangolo 7"/>
              <p:cNvSpPr>
                <a:spLocks noRot="1" noChangeAspect="1" noMove="1" noResize="1" noEditPoints="1" noAdjustHandles="1" noChangeArrowheads="1" noChangeShapeType="1" noTextEdit="1"/>
              </p:cNvSpPr>
              <p:nvPr/>
            </p:nvSpPr>
            <p:spPr>
              <a:xfrm>
                <a:off x="431792" y="3675975"/>
                <a:ext cx="825419" cy="393121"/>
              </a:xfrm>
              <a:prstGeom prst="rect">
                <a:avLst/>
              </a:prstGeom>
              <a:blipFill rotWithShape="1">
                <a:blip r:embed="rId1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000247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355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1000"/>
                                  </p:stCondLst>
                                  <p:childTnLst>
                                    <p:set>
                                      <p:cBhvr>
                                        <p:cTn id="21" dur="1" fill="hold">
                                          <p:stCondLst>
                                            <p:cond delay="0"/>
                                          </p:stCondLst>
                                        </p:cTn>
                                        <p:tgtEl>
                                          <p:spTgt spid="14"/>
                                        </p:tgtEl>
                                        <p:attrNameLst>
                                          <p:attrName>style.visibility</p:attrName>
                                        </p:attrNameLst>
                                      </p:cBhvr>
                                      <p:to>
                                        <p:strVal val="visible"/>
                                      </p:to>
                                    </p:set>
                                  </p:childTnLst>
                                </p:cTn>
                              </p:par>
                            </p:childTnLst>
                          </p:cTn>
                        </p:par>
                        <p:par>
                          <p:cTn id="22" fill="hold">
                            <p:stCondLst>
                              <p:cond delay="1000"/>
                            </p:stCondLst>
                            <p:childTnLst>
                              <p:par>
                                <p:cTn id="23" presetID="1"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par>
                          <p:cTn id="25" fill="hold">
                            <p:stCondLst>
                              <p:cond delay="1000"/>
                            </p:stCondLst>
                            <p:childTnLst>
                              <p:par>
                                <p:cTn id="26" presetID="1"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childTnLst>
                                </p:cTn>
                              </p:par>
                            </p:childTnLst>
                          </p:cTn>
                        </p:par>
                        <p:par>
                          <p:cTn id="28" fill="hold">
                            <p:stCondLst>
                              <p:cond delay="1000"/>
                            </p:stCondLst>
                            <p:childTnLst>
                              <p:par>
                                <p:cTn id="29" presetID="1" presetClass="entr" presetSubtype="0" fill="hold" nodeType="afterEffect">
                                  <p:stCondLst>
                                    <p:cond delay="0"/>
                                  </p:stCondLst>
                                  <p:childTnLst>
                                    <p:set>
                                      <p:cBhvr>
                                        <p:cTn id="30" dur="1" fill="hold">
                                          <p:stCondLst>
                                            <p:cond delay="0"/>
                                          </p:stCondLst>
                                        </p:cTn>
                                        <p:tgtEl>
                                          <p:spTgt spid="23558"/>
                                        </p:tgtEl>
                                        <p:attrNameLst>
                                          <p:attrName>style.visibility</p:attrName>
                                        </p:attrNameLst>
                                      </p:cBhvr>
                                      <p:to>
                                        <p:strVal val="visible"/>
                                      </p:to>
                                    </p:set>
                                  </p:childTnLst>
                                </p:cTn>
                              </p:par>
                            </p:childTnLst>
                          </p:cTn>
                        </p:par>
                        <p:par>
                          <p:cTn id="31" fill="hold">
                            <p:stCondLst>
                              <p:cond delay="1000"/>
                            </p:stCondLst>
                            <p:childTnLst>
                              <p:par>
                                <p:cTn id="32" presetID="1"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childTnLst>
                                </p:cTn>
                              </p:par>
                              <p:par>
                                <p:cTn id="34" presetID="1" presetClass="entr" presetSubtype="0" fill="hold" grpId="0" nodeType="withEffect">
                                  <p:stCondLst>
                                    <p:cond delay="1000"/>
                                  </p:stCondLst>
                                  <p:childTnLst>
                                    <p:set>
                                      <p:cBhvr>
                                        <p:cTn id="35" dur="1" fill="hold">
                                          <p:stCondLst>
                                            <p:cond delay="0"/>
                                          </p:stCondLst>
                                        </p:cTn>
                                        <p:tgtEl>
                                          <p:spTgt spid="13"/>
                                        </p:tgtEl>
                                        <p:attrNameLst>
                                          <p:attrName>style.visibility</p:attrName>
                                        </p:attrNameLst>
                                      </p:cBhvr>
                                      <p:to>
                                        <p:strVal val="visible"/>
                                      </p:to>
                                    </p:set>
                                  </p:childTnLst>
                                </p:cTn>
                              </p:par>
                              <p:par>
                                <p:cTn id="36" presetID="1" presetClass="entr" presetSubtype="0" fill="hold" nodeType="withEffect">
                                  <p:stCondLst>
                                    <p:cond delay="1000"/>
                                  </p:stCondLst>
                                  <p:childTnLst>
                                    <p:set>
                                      <p:cBhvr>
                                        <p:cTn id="37" dur="1" fill="hold">
                                          <p:stCondLst>
                                            <p:cond delay="0"/>
                                          </p:stCondLst>
                                        </p:cTn>
                                        <p:tgtEl>
                                          <p:spTgt spid="25"/>
                                        </p:tgtEl>
                                        <p:attrNameLst>
                                          <p:attrName>style.visibility</p:attrName>
                                        </p:attrNameLst>
                                      </p:cBhvr>
                                      <p:to>
                                        <p:strVal val="visible"/>
                                      </p:to>
                                    </p:set>
                                  </p:childTnLst>
                                </p:cTn>
                              </p:par>
                              <p:par>
                                <p:cTn id="38" presetID="1" presetClass="entr" presetSubtype="0" fill="hold" grpId="0" nodeType="withEffect">
                                  <p:stCondLst>
                                    <p:cond delay="1000"/>
                                  </p:stCondLst>
                                  <p:childTnLst>
                                    <p:set>
                                      <p:cBhvr>
                                        <p:cTn id="39" dur="1" fill="hold">
                                          <p:stCondLst>
                                            <p:cond delay="0"/>
                                          </p:stCondLst>
                                        </p:cTn>
                                        <p:tgtEl>
                                          <p:spTgt spid="24"/>
                                        </p:tgtEl>
                                        <p:attrNameLst>
                                          <p:attrName>style.visibility</p:attrName>
                                        </p:attrNameLst>
                                      </p:cBhvr>
                                      <p:to>
                                        <p:strVal val="visible"/>
                                      </p:to>
                                    </p:set>
                                  </p:childTnLst>
                                </p:cTn>
                              </p:par>
                              <p:par>
                                <p:cTn id="40" presetID="1" presetClass="entr" presetSubtype="0" fill="hold" grpId="0" nodeType="withEffect">
                                  <p:stCondLst>
                                    <p:cond delay="1000"/>
                                  </p:stCondLst>
                                  <p:childTnLst>
                                    <p:set>
                                      <p:cBhvr>
                                        <p:cTn id="41" dur="1" fill="hold">
                                          <p:stCondLst>
                                            <p:cond delay="0"/>
                                          </p:stCondLst>
                                        </p:cTn>
                                        <p:tgtEl>
                                          <p:spTgt spid="30"/>
                                        </p:tgtEl>
                                        <p:attrNameLst>
                                          <p:attrName>style.visibility</p:attrName>
                                        </p:attrNameLst>
                                      </p:cBhvr>
                                      <p:to>
                                        <p:strVal val="visible"/>
                                      </p:to>
                                    </p:set>
                                  </p:childTnLst>
                                </p:cTn>
                              </p:par>
                              <p:par>
                                <p:cTn id="42" presetID="1" presetClass="entr" presetSubtype="0" fill="hold" nodeType="withEffect">
                                  <p:stCondLst>
                                    <p:cond delay="1000"/>
                                  </p:stCondLst>
                                  <p:childTnLst>
                                    <p:set>
                                      <p:cBhvr>
                                        <p:cTn id="43" dur="1" fill="hold">
                                          <p:stCondLst>
                                            <p:cond delay="0"/>
                                          </p:stCondLst>
                                        </p:cTn>
                                        <p:tgtEl>
                                          <p:spTgt spid="23560"/>
                                        </p:tgtEl>
                                        <p:attrNameLst>
                                          <p:attrName>style.visibility</p:attrName>
                                        </p:attrNameLst>
                                      </p:cBhvr>
                                      <p:to>
                                        <p:strVal val="visible"/>
                                      </p:to>
                                    </p:set>
                                  </p:childTnLst>
                                </p:cTn>
                              </p:par>
                              <p:par>
                                <p:cTn id="44" presetID="1" presetClass="entr" presetSubtype="0" fill="hold" nodeType="withEffect">
                                  <p:stCondLst>
                                    <p:cond delay="2000"/>
                                  </p:stCondLst>
                                  <p:childTnLst>
                                    <p:set>
                                      <p:cBhvr>
                                        <p:cTn id="45" dur="1" fill="hold">
                                          <p:stCondLst>
                                            <p:cond delay="0"/>
                                          </p:stCondLst>
                                        </p:cTn>
                                        <p:tgtEl>
                                          <p:spTgt spid="20"/>
                                        </p:tgtEl>
                                        <p:attrNameLst>
                                          <p:attrName>style.visibility</p:attrName>
                                        </p:attrNameLst>
                                      </p:cBhvr>
                                      <p:to>
                                        <p:strVal val="visible"/>
                                      </p:to>
                                    </p:set>
                                  </p:childTnLst>
                                </p:cTn>
                              </p:par>
                              <p:par>
                                <p:cTn id="46" presetID="1" presetClass="entr" presetSubtype="0" fill="hold" grpId="0" nodeType="withEffect">
                                  <p:stCondLst>
                                    <p:cond delay="2000"/>
                                  </p:stCondLst>
                                  <p:childTnLst>
                                    <p:set>
                                      <p:cBhvr>
                                        <p:cTn id="47" dur="1" fill="hold">
                                          <p:stCondLst>
                                            <p:cond delay="0"/>
                                          </p:stCondLst>
                                        </p:cTn>
                                        <p:tgtEl>
                                          <p:spTgt spid="26"/>
                                        </p:tgtEl>
                                        <p:attrNameLst>
                                          <p:attrName>style.visibility</p:attrName>
                                        </p:attrNameLst>
                                      </p:cBhvr>
                                      <p:to>
                                        <p:strVal val="visible"/>
                                      </p:to>
                                    </p:set>
                                  </p:childTnLst>
                                </p:cTn>
                              </p:par>
                              <p:par>
                                <p:cTn id="48" presetID="1" presetClass="entr" presetSubtype="0" fill="hold" nodeType="withEffect">
                                  <p:stCondLst>
                                    <p:cond delay="2000"/>
                                  </p:stCondLst>
                                  <p:childTnLst>
                                    <p:set>
                                      <p:cBhvr>
                                        <p:cTn id="49" dur="1" fill="hold">
                                          <p:stCondLst>
                                            <p:cond delay="0"/>
                                          </p:stCondLst>
                                        </p:cTn>
                                        <p:tgtEl>
                                          <p:spTgt spid="23559"/>
                                        </p:tgtEl>
                                        <p:attrNameLst>
                                          <p:attrName>style.visibility</p:attrName>
                                        </p:attrNameLst>
                                      </p:cBhvr>
                                      <p:to>
                                        <p:strVal val="visible"/>
                                      </p:to>
                                    </p:set>
                                  </p:childTnLst>
                                </p:cTn>
                              </p:par>
                              <p:par>
                                <p:cTn id="50" presetID="1" presetClass="entr" presetSubtype="0" fill="hold" grpId="0" nodeType="withEffect">
                                  <p:stCondLst>
                                    <p:cond delay="2000"/>
                                  </p:stCondLst>
                                  <p:childTnLst>
                                    <p:set>
                                      <p:cBhvr>
                                        <p:cTn id="51" dur="1" fill="hold">
                                          <p:stCondLst>
                                            <p:cond delay="0"/>
                                          </p:stCondLst>
                                        </p:cTn>
                                        <p:tgtEl>
                                          <p:spTgt spid="5"/>
                                        </p:tgtEl>
                                        <p:attrNameLst>
                                          <p:attrName>style.visibility</p:attrName>
                                        </p:attrNameLst>
                                      </p:cBhvr>
                                      <p:to>
                                        <p:strVal val="visible"/>
                                      </p:to>
                                    </p:set>
                                  </p:childTnLst>
                                </p:cTn>
                              </p:par>
                              <p:par>
                                <p:cTn id="52" presetID="1" presetClass="entr" presetSubtype="0" fill="hold" grpId="0" nodeType="withEffect">
                                  <p:stCondLst>
                                    <p:cond delay="2000"/>
                                  </p:stCondLst>
                                  <p:childTnLst>
                                    <p:set>
                                      <p:cBhvr>
                                        <p:cTn id="53" dur="1" fill="hold">
                                          <p:stCondLst>
                                            <p:cond delay="0"/>
                                          </p:stCondLst>
                                        </p:cTn>
                                        <p:tgtEl>
                                          <p:spTgt spid="31"/>
                                        </p:tgtEl>
                                        <p:attrNameLst>
                                          <p:attrName>style.visibility</p:attrName>
                                        </p:attrNameLst>
                                      </p:cBhvr>
                                      <p:to>
                                        <p:strVal val="visible"/>
                                      </p:to>
                                    </p:set>
                                  </p:childTnLst>
                                </p:cTn>
                              </p:par>
                              <p:par>
                                <p:cTn id="54" presetID="1" presetClass="entr" presetSubtype="0" fill="hold" grpId="0" nodeType="withEffect">
                                  <p:stCondLst>
                                    <p:cond delay="3000"/>
                                  </p:stCondLst>
                                  <p:childTnLst>
                                    <p:set>
                                      <p:cBhvr>
                                        <p:cTn id="55" dur="1" fill="hold">
                                          <p:stCondLst>
                                            <p:cond delay="0"/>
                                          </p:stCondLst>
                                        </p:cTn>
                                        <p:tgtEl>
                                          <p:spTgt spid="32"/>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6">
                                            <p:txEl>
                                              <p:pRg st="3" end="3"/>
                                            </p:txEl>
                                          </p:spTgt>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6">
                                            <p:txEl>
                                              <p:pRg st="4" end="4"/>
                                            </p:txEl>
                                          </p:spTgt>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4" grpId="0" animBg="1"/>
      <p:bldP spid="12" grpId="0" animBg="1"/>
      <p:bldP spid="6" grpId="0" build="p"/>
      <p:bldP spid="7" grpId="0" animBg="1"/>
      <p:bldP spid="5" grpId="0" animBg="1"/>
      <p:bldP spid="13" grpId="0" animBg="1"/>
      <p:bldP spid="14" grpId="0" animBg="1"/>
      <p:bldP spid="28" grpId="0" animBg="1"/>
      <p:bldP spid="19" grpId="0" animBg="1"/>
      <p:bldP spid="30" grpId="0" animBg="1"/>
      <p:bldP spid="31" grpId="0" animBg="1"/>
      <p:bldP spid="32"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684852" y="4509167"/>
            <a:ext cx="6002883" cy="61590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1236133" y="11640"/>
            <a:ext cx="6790267" cy="626530"/>
          </a:xfrm>
        </p:spPr>
        <p:txBody>
          <a:bodyPr>
            <a:normAutofit fontScale="90000"/>
          </a:bodyPr>
          <a:lstStyle/>
          <a:p>
            <a:r>
              <a:rPr lang="en-US" sz="1800" i="1" dirty="0"/>
              <a:t>BASICS:</a:t>
            </a:r>
            <a:r>
              <a:rPr lang="en-US" sz="2800" dirty="0"/>
              <a:t> </a:t>
            </a:r>
            <a:br>
              <a:rPr lang="en-US" sz="2800" dirty="0"/>
            </a:br>
            <a:r>
              <a:rPr lang="en-US" sz="2700" dirty="0"/>
              <a:t>Random Processes</a:t>
            </a:r>
          </a:p>
        </p:txBody>
      </p:sp>
      <p:sp>
        <p:nvSpPr>
          <p:cNvPr id="3" name="Slide Number Placeholder 2"/>
          <p:cNvSpPr>
            <a:spLocks noGrp="1"/>
          </p:cNvSpPr>
          <p:nvPr>
            <p:ph type="sldNum" sz="quarter" idx="12"/>
          </p:nvPr>
        </p:nvSpPr>
        <p:spPr>
          <a:xfrm>
            <a:off x="8700119" y="6451420"/>
            <a:ext cx="523783" cy="365125"/>
          </a:xfrm>
        </p:spPr>
        <p:txBody>
          <a:bodyPr/>
          <a:lstStyle/>
          <a:p>
            <a:fld id="{D69AA2CE-5247-4087-8B4F-74DD832FD931}" type="slidenum">
              <a:rPr lang="en-US" smtClean="0">
                <a:solidFill>
                  <a:srgbClr val="4F81BD">
                    <a:lumMod val="75000"/>
                  </a:srgbClr>
                </a:solidFill>
              </a:rPr>
              <a:pPr/>
              <a:t>21</a:t>
            </a:fld>
            <a:endParaRPr lang="en-US" dirty="0">
              <a:solidFill>
                <a:srgbClr val="4F81BD">
                  <a:lumMod val="75000"/>
                </a:srgbClr>
              </a:solidFill>
            </a:endParaRPr>
          </a:p>
        </p:txBody>
      </p:sp>
      <mc:AlternateContent xmlns:mc="http://schemas.openxmlformats.org/markup-compatibility/2006" xmlns:a14="http://schemas.microsoft.com/office/drawing/2010/main">
        <mc:Choice Requires="a14">
          <p:sp>
            <p:nvSpPr>
              <p:cNvPr id="5" name="Rectangle 4"/>
              <p:cNvSpPr/>
              <p:nvPr/>
            </p:nvSpPr>
            <p:spPr>
              <a:xfrm>
                <a:off x="262692" y="1593079"/>
                <a:ext cx="8754836" cy="1077218"/>
              </a:xfrm>
              <a:prstGeom prst="rect">
                <a:avLst/>
              </a:prstGeom>
            </p:spPr>
            <p:txBody>
              <a:bodyPr wrap="square">
                <a:spAutoFit/>
              </a:bodyPr>
              <a:lstStyle/>
              <a:p>
                <a:pPr algn="just">
                  <a:spcAft>
                    <a:spcPts val="1200"/>
                  </a:spcAft>
                </a:pPr>
                <a:r>
                  <a:rPr lang="en-US" sz="1600" dirty="0">
                    <a:solidFill>
                      <a:prstClr val="black"/>
                    </a:solidFill>
                  </a:rPr>
                  <a:t>Since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rPr>
                          <m:t>𝑥</m:t>
                        </m:r>
                      </m:e>
                      <m:sub>
                        <m:r>
                          <a:rPr lang="en-US" sz="1600" i="1">
                            <a:solidFill>
                              <a:prstClr val="black"/>
                            </a:solidFill>
                            <a:latin typeface="Cambria Math"/>
                          </a:rPr>
                          <m:t>𝑟𝑚𝑠</m:t>
                        </m:r>
                      </m:sub>
                    </m:sSub>
                    <m:r>
                      <a:rPr lang="en-US" sz="1600" i="1">
                        <a:solidFill>
                          <a:prstClr val="black"/>
                        </a:solidFill>
                        <a:latin typeface="Cambria Math"/>
                        <a:ea typeface="Cambria Math"/>
                      </a:rPr>
                      <m:t>≠0</m:t>
                    </m:r>
                  </m:oMath>
                </a14:m>
                <a:r>
                  <a:rPr lang="en-US" sz="1600" dirty="0">
                    <a:solidFill>
                      <a:prstClr val="black"/>
                    </a:solidFill>
                  </a:rPr>
                  <a:t>, a real random variable </a:t>
                </a:r>
                <a14:m>
                  <m:oMath xmlns:m="http://schemas.openxmlformats.org/officeDocument/2006/math">
                    <m:r>
                      <a:rPr lang="en-US" sz="1600" i="1">
                        <a:solidFill>
                          <a:prstClr val="black"/>
                        </a:solidFill>
                        <a:latin typeface="Cambria Math"/>
                      </a:rPr>
                      <m:t>𝑥</m:t>
                    </m:r>
                    <m:d>
                      <m:dPr>
                        <m:ctrlPr>
                          <a:rPr lang="en-US" sz="1600" i="1">
                            <a:solidFill>
                              <a:prstClr val="black"/>
                            </a:solidFill>
                            <a:latin typeface="Cambria Math"/>
                          </a:rPr>
                        </m:ctrlPr>
                      </m:dPr>
                      <m:e>
                        <m:r>
                          <a:rPr lang="it-IT" sz="1600" i="1">
                            <a:solidFill>
                              <a:prstClr val="black"/>
                            </a:solidFill>
                            <a:latin typeface="Cambria Math"/>
                          </a:rPr>
                          <m:t>𝑡</m:t>
                        </m:r>
                      </m:e>
                    </m:d>
                  </m:oMath>
                </a14:m>
                <a:r>
                  <a:rPr lang="en-US" sz="1600" dirty="0">
                    <a:solidFill>
                      <a:prstClr val="black"/>
                    </a:solidFill>
                  </a:rPr>
                  <a:t> is in general not directly Fourier transformable. However, if we observe </a:t>
                </a:r>
                <a14:m>
                  <m:oMath xmlns:m="http://schemas.openxmlformats.org/officeDocument/2006/math">
                    <m:r>
                      <a:rPr lang="en-US" sz="1600" i="1">
                        <a:solidFill>
                          <a:prstClr val="black"/>
                        </a:solidFill>
                        <a:latin typeface="Cambria Math"/>
                      </a:rPr>
                      <m:t>𝑥</m:t>
                    </m:r>
                    <m:d>
                      <m:dPr>
                        <m:ctrlPr>
                          <a:rPr lang="en-US" sz="1600" i="1">
                            <a:solidFill>
                              <a:prstClr val="black"/>
                            </a:solidFill>
                            <a:latin typeface="Cambria Math"/>
                          </a:rPr>
                        </m:ctrlPr>
                      </m:dPr>
                      <m:e>
                        <m:r>
                          <a:rPr lang="it-IT" sz="1600" i="1">
                            <a:solidFill>
                              <a:prstClr val="black"/>
                            </a:solidFill>
                            <a:latin typeface="Cambria Math"/>
                          </a:rPr>
                          <m:t>𝑡</m:t>
                        </m:r>
                      </m:e>
                    </m:d>
                    <m:r>
                      <a:rPr lang="en-US" sz="1600" i="1">
                        <a:solidFill>
                          <a:prstClr val="black"/>
                        </a:solidFill>
                        <a:latin typeface="Cambria Math"/>
                      </a:rPr>
                      <m:t> </m:t>
                    </m:r>
                  </m:oMath>
                </a14:m>
                <a:r>
                  <a:rPr lang="en-US" sz="1600" dirty="0">
                    <a:solidFill>
                      <a:prstClr val="black"/>
                    </a:solidFill>
                  </a:rPr>
                  <a:t>only for a </a:t>
                </a:r>
                <a:r>
                  <a:rPr lang="en-US" sz="1600" b="1" i="1" dirty="0">
                    <a:solidFill>
                      <a:prstClr val="black"/>
                    </a:solidFill>
                  </a:rPr>
                  <a:t>finite time </a:t>
                </a:r>
                <a14:m>
                  <m:oMath xmlns:m="http://schemas.openxmlformats.org/officeDocument/2006/math">
                    <m:r>
                      <a:rPr lang="en-US" sz="1600" b="1" i="1">
                        <a:solidFill>
                          <a:prstClr val="black"/>
                        </a:solidFill>
                        <a:latin typeface="Cambria Math"/>
                        <a:ea typeface="Cambria Math"/>
                      </a:rPr>
                      <m:t>∆</m:t>
                    </m:r>
                    <m:r>
                      <a:rPr lang="en-US" sz="1600" b="1" i="1">
                        <a:solidFill>
                          <a:prstClr val="black"/>
                        </a:solidFill>
                        <a:latin typeface="Cambria Math"/>
                        <a:ea typeface="Cambria Math"/>
                      </a:rPr>
                      <m:t>𝑻</m:t>
                    </m:r>
                  </m:oMath>
                </a14:m>
                <a:r>
                  <a:rPr lang="en-US" sz="1600" dirty="0">
                    <a:solidFill>
                      <a:prstClr val="black"/>
                    </a:solidFill>
                  </a:rPr>
                  <a:t> we may truncate the function outside the interval </a:t>
                </a:r>
                <a14:m>
                  <m:oMath xmlns:m="http://schemas.openxmlformats.org/officeDocument/2006/math">
                    <m:d>
                      <m:dPr>
                        <m:begChr m:val="["/>
                        <m:endChr m:val="]"/>
                        <m:ctrlPr>
                          <a:rPr lang="en-US" sz="1600" i="1">
                            <a:solidFill>
                              <a:prstClr val="black"/>
                            </a:solidFill>
                            <a:latin typeface="Cambria Math"/>
                            <a:ea typeface="Cambria Math"/>
                          </a:rPr>
                        </m:ctrlPr>
                      </m:dPr>
                      <m:e>
                        <m:r>
                          <a:rPr lang="en-US" sz="1600" i="1">
                            <a:solidFill>
                              <a:prstClr val="black"/>
                            </a:solidFill>
                            <a:latin typeface="Cambria Math"/>
                            <a:ea typeface="Cambria Math"/>
                          </a:rPr>
                          <m:t>−∆</m:t>
                        </m:r>
                        <m:r>
                          <a:rPr lang="en-US" sz="1600" i="1">
                            <a:solidFill>
                              <a:prstClr val="black"/>
                            </a:solidFill>
                            <a:latin typeface="Cambria Math"/>
                            <a:ea typeface="Cambria Math"/>
                          </a:rPr>
                          <m:t>𝑇</m:t>
                        </m:r>
                        <m:r>
                          <a:rPr lang="en-US" sz="1600" i="1">
                            <a:solidFill>
                              <a:prstClr val="black"/>
                            </a:solidFill>
                            <a:latin typeface="Cambria Math"/>
                            <a:ea typeface="Cambria Math"/>
                          </a:rPr>
                          <m:t>/2,∆</m:t>
                        </m:r>
                        <m:r>
                          <a:rPr lang="en-US" sz="1600" i="1">
                            <a:solidFill>
                              <a:prstClr val="black"/>
                            </a:solidFill>
                            <a:latin typeface="Cambria Math"/>
                            <a:ea typeface="Cambria Math"/>
                          </a:rPr>
                          <m:t>𝑇</m:t>
                        </m:r>
                        <m:r>
                          <a:rPr lang="en-US" sz="1600" i="1">
                            <a:solidFill>
                              <a:prstClr val="black"/>
                            </a:solidFill>
                            <a:latin typeface="Cambria Math"/>
                            <a:ea typeface="Cambria Math"/>
                          </a:rPr>
                          <m:t>/2</m:t>
                        </m:r>
                      </m:e>
                    </m:d>
                  </m:oMath>
                </a14:m>
                <a:r>
                  <a:rPr lang="en-US" sz="1600" dirty="0">
                    <a:solidFill>
                      <a:prstClr val="black"/>
                    </a:solidFill>
                  </a:rPr>
                  <a:t> and remove any possible limitation in the function transformability. The truncated function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𝑥</m:t>
                        </m:r>
                      </m:e>
                      <m:sub>
                        <m:r>
                          <a:rPr lang="en-US" sz="1600" i="1">
                            <a:solidFill>
                              <a:prstClr val="black"/>
                            </a:solidFill>
                            <a:latin typeface="Cambria Math"/>
                            <a:ea typeface="Cambria Math"/>
                          </a:rPr>
                          <m:t>∆</m:t>
                        </m:r>
                        <m:r>
                          <a:rPr lang="en-US" sz="1600" i="1">
                            <a:solidFill>
                              <a:prstClr val="black"/>
                            </a:solidFill>
                            <a:latin typeface="Cambria Math"/>
                            <a:ea typeface="Cambria Math"/>
                          </a:rPr>
                          <m:t>𝑇</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oMath>
                </a14:m>
                <a:r>
                  <a:rPr lang="en-US" sz="1600" dirty="0">
                    <a:solidFill>
                      <a:prstClr val="black"/>
                    </a:solidFill>
                  </a:rPr>
                  <a:t> is defined as:</a:t>
                </a:r>
              </a:p>
            </p:txBody>
          </p:sp>
        </mc:Choice>
        <mc:Fallback xmlns="">
          <p:sp>
            <p:nvSpPr>
              <p:cNvPr id="5" name="Rectangle 4"/>
              <p:cNvSpPr>
                <a:spLocks noRot="1" noChangeAspect="1" noMove="1" noResize="1" noEditPoints="1" noAdjustHandles="1" noChangeArrowheads="1" noChangeShapeType="1" noTextEdit="1"/>
              </p:cNvSpPr>
              <p:nvPr/>
            </p:nvSpPr>
            <p:spPr>
              <a:xfrm>
                <a:off x="262692" y="1593079"/>
                <a:ext cx="8754836" cy="1077218"/>
              </a:xfrm>
              <a:prstGeom prst="rect">
                <a:avLst/>
              </a:prstGeom>
              <a:blipFill rotWithShape="1">
                <a:blip r:embed="rId2"/>
                <a:stretch>
                  <a:fillRect l="-348" t="-1695" r="-418" b="-621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2695286" y="2621779"/>
                <a:ext cx="3479799" cy="878446"/>
              </a:xfrm>
              <a:prstGeom prst="rect">
                <a:avLst/>
              </a:prstGeom>
              <a:solidFill>
                <a:srgbClr val="CCECFF"/>
              </a:solidFill>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𝑥</m:t>
                          </m:r>
                        </m:e>
                        <m:sub>
                          <m:r>
                            <a:rPr lang="en-US" sz="1600" i="1">
                              <a:solidFill>
                                <a:prstClr val="black"/>
                              </a:solidFill>
                              <a:latin typeface="Cambria Math"/>
                              <a:ea typeface="Cambria Math"/>
                            </a:rPr>
                            <m:t>∆</m:t>
                          </m:r>
                          <m:r>
                            <a:rPr lang="en-US" sz="1600" i="1">
                              <a:solidFill>
                                <a:prstClr val="black"/>
                              </a:solidFill>
                              <a:latin typeface="Cambria Math"/>
                              <a:ea typeface="Cambria Math"/>
                            </a:rPr>
                            <m:t>𝑇</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r>
                        <a:rPr lang="en-US" sz="1600" i="1">
                          <a:solidFill>
                            <a:prstClr val="black"/>
                          </a:solidFill>
                          <a:latin typeface="Cambria Math"/>
                          <a:ea typeface="Cambria Math"/>
                        </a:rPr>
                        <m:t>=</m:t>
                      </m:r>
                      <m:d>
                        <m:dPr>
                          <m:begChr m:val="{"/>
                          <m:endChr m:val=""/>
                          <m:ctrlPr>
                            <a:rPr lang="en-US" sz="1600" i="1">
                              <a:solidFill>
                                <a:prstClr val="black"/>
                              </a:solidFill>
                              <a:latin typeface="Cambria Math"/>
                            </a:rPr>
                          </m:ctrlPr>
                        </m:dPr>
                        <m:e>
                          <m:m>
                            <m:mPr>
                              <m:mcs>
                                <m:mc>
                                  <m:mcPr>
                                    <m:count m:val="1"/>
                                    <m:mcJc m:val="center"/>
                                  </m:mcPr>
                                </m:mc>
                              </m:mcs>
                              <m:ctrlPr>
                                <a:rPr lang="en-US" sz="1600" i="1">
                                  <a:solidFill>
                                    <a:prstClr val="black"/>
                                  </a:solidFill>
                                  <a:latin typeface="Cambria Math"/>
                                </a:rPr>
                              </m:ctrlPr>
                            </m:mPr>
                            <m:mr>
                              <m:e>
                                <m:r>
                                  <a:rPr lang="en-US" sz="1600" i="1">
                                    <a:solidFill>
                                      <a:prstClr val="black"/>
                                    </a:solidFill>
                                    <a:latin typeface="Cambria Math"/>
                                    <a:ea typeface="Cambria Math"/>
                                  </a:rPr>
                                  <m:t>𝑥</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r>
                                  <a:rPr lang="en-US" sz="1600" i="1">
                                    <a:solidFill>
                                      <a:prstClr val="black"/>
                                    </a:solidFill>
                                    <a:latin typeface="Cambria Math"/>
                                    <a:ea typeface="Cambria Math"/>
                                  </a:rPr>
                                  <m:t>   −∆</m:t>
                                </m:r>
                                <m:r>
                                  <a:rPr lang="en-US" sz="1600" i="1">
                                    <a:solidFill>
                                      <a:prstClr val="black"/>
                                    </a:solidFill>
                                    <a:latin typeface="Cambria Math"/>
                                    <a:ea typeface="Cambria Math"/>
                                  </a:rPr>
                                  <m:t>𝑇</m:t>
                                </m:r>
                                <m:r>
                                  <a:rPr lang="en-US" sz="1600" i="1">
                                    <a:solidFill>
                                      <a:prstClr val="black"/>
                                    </a:solidFill>
                                    <a:latin typeface="Cambria Math"/>
                                    <a:ea typeface="Cambria Math"/>
                                  </a:rPr>
                                  <m:t>/2≤</m:t>
                                </m:r>
                                <m:r>
                                  <a:rPr lang="en-US" sz="1600" i="1">
                                    <a:solidFill>
                                      <a:prstClr val="black"/>
                                    </a:solidFill>
                                    <a:latin typeface="Cambria Math"/>
                                    <a:ea typeface="Cambria Math"/>
                                  </a:rPr>
                                  <m:t>𝑡</m:t>
                                </m:r>
                                <m:r>
                                  <a:rPr lang="en-US" sz="1600" i="1">
                                    <a:solidFill>
                                      <a:prstClr val="black"/>
                                    </a:solidFill>
                                    <a:latin typeface="Cambria Math"/>
                                    <a:ea typeface="Cambria Math"/>
                                  </a:rPr>
                                  <m:t>≤∆</m:t>
                                </m:r>
                                <m:r>
                                  <a:rPr lang="en-US" sz="1600" i="1">
                                    <a:solidFill>
                                      <a:prstClr val="black"/>
                                    </a:solidFill>
                                    <a:latin typeface="Cambria Math"/>
                                    <a:ea typeface="Cambria Math"/>
                                  </a:rPr>
                                  <m:t>𝑇</m:t>
                                </m:r>
                                <m:r>
                                  <a:rPr lang="en-US" sz="1600" i="1">
                                    <a:solidFill>
                                      <a:prstClr val="black"/>
                                    </a:solidFill>
                                    <a:latin typeface="Cambria Math"/>
                                    <a:ea typeface="Cambria Math"/>
                                  </a:rPr>
                                  <m:t>/2</m:t>
                                </m:r>
                              </m:e>
                            </m:mr>
                            <m:mr>
                              <m:e/>
                            </m:mr>
                            <m:mr>
                              <m:e>
                                <m:r>
                                  <a:rPr lang="en-US" sz="1600" i="1">
                                    <a:solidFill>
                                      <a:prstClr val="black"/>
                                    </a:solidFill>
                                    <a:latin typeface="Cambria Math"/>
                                  </a:rPr>
                                  <m:t>0     </m:t>
                                </m:r>
                                <m:r>
                                  <a:rPr lang="en-US" sz="1600" i="1">
                                    <a:solidFill>
                                      <a:prstClr val="black"/>
                                    </a:solidFill>
                                    <a:latin typeface="Cambria Math"/>
                                  </a:rPr>
                                  <m:t>𝑒𝑙𝑠𝑒𝑤h𝑒𝑟𝑒</m:t>
                                </m:r>
                                <m:r>
                                  <a:rPr lang="en-US" sz="1600" i="1">
                                    <a:solidFill>
                                      <a:prstClr val="black"/>
                                    </a:solidFill>
                                    <a:latin typeface="Cambria Math"/>
                                  </a:rPr>
                                  <m:t>                 </m:t>
                                </m:r>
                              </m:e>
                            </m:mr>
                          </m:m>
                        </m:e>
                      </m:d>
                    </m:oMath>
                  </m:oMathPara>
                </a14:m>
                <a:endParaRPr lang="en-US" sz="1600" dirty="0">
                  <a:solidFill>
                    <a:prstClr val="white"/>
                  </a:solidFill>
                </a:endParaRPr>
              </a:p>
            </p:txBody>
          </p:sp>
        </mc:Choice>
        <mc:Fallback xmlns="">
          <p:sp>
            <p:nvSpPr>
              <p:cNvPr id="9" name="Rectangle 8"/>
              <p:cNvSpPr>
                <a:spLocks noRot="1" noChangeAspect="1" noMove="1" noResize="1" noEditPoints="1" noAdjustHandles="1" noChangeArrowheads="1" noChangeShapeType="1" noTextEdit="1"/>
              </p:cNvSpPr>
              <p:nvPr/>
            </p:nvSpPr>
            <p:spPr>
              <a:xfrm>
                <a:off x="2695286" y="2621779"/>
                <a:ext cx="3479799" cy="878446"/>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0" name="Rectangle 9"/>
              <p:cNvSpPr/>
              <p:nvPr/>
            </p:nvSpPr>
            <p:spPr>
              <a:xfrm>
                <a:off x="253167" y="3710518"/>
                <a:ext cx="8754836" cy="2336024"/>
              </a:xfrm>
              <a:prstGeom prst="rect">
                <a:avLst/>
              </a:prstGeom>
            </p:spPr>
            <p:txBody>
              <a:bodyPr wrap="square">
                <a:spAutoFit/>
              </a:bodyPr>
              <a:lstStyle/>
              <a:p>
                <a:pPr algn="just">
                  <a:spcAft>
                    <a:spcPts val="2400"/>
                  </a:spcAft>
                </a:pPr>
                <a:r>
                  <a:rPr lang="en-US" sz="1600" dirty="0">
                    <a:solidFill>
                      <a:prstClr val="black"/>
                    </a:solidFill>
                  </a:rPr>
                  <a:t>Let </a:t>
                </a:r>
                <a14:m>
                  <m:oMath xmlns:m="http://schemas.openxmlformats.org/officeDocument/2006/math">
                    <m:sSub>
                      <m:sSubPr>
                        <m:ctrlPr>
                          <a:rPr lang="en-US" sz="1600" b="1" i="1">
                            <a:solidFill>
                              <a:prstClr val="black"/>
                            </a:solidFill>
                            <a:latin typeface="Cambria Math"/>
                            <a:ea typeface="Cambria Math"/>
                          </a:rPr>
                        </m:ctrlPr>
                      </m:sSubPr>
                      <m:e>
                        <m:r>
                          <m:rPr>
                            <m:nor/>
                          </m:rPr>
                          <a:rPr lang="en-US" sz="1600" b="1" i="1">
                            <a:solidFill>
                              <a:prstClr val="black"/>
                            </a:solidFill>
                            <a:latin typeface="Cambria Math" panose="02040503050406030204" pitchFamily="18" charset="0"/>
                            <a:ea typeface="Cambria Math" panose="02040503050406030204" pitchFamily="18" charset="0"/>
                          </a:rPr>
                          <m:t>X</m:t>
                        </m:r>
                      </m:e>
                      <m:sub>
                        <m:r>
                          <a:rPr lang="en-US" sz="1600" b="1" i="1">
                            <a:solidFill>
                              <a:prstClr val="black"/>
                            </a:solidFill>
                            <a:latin typeface="Cambria Math"/>
                            <a:ea typeface="Cambria Math"/>
                          </a:rPr>
                          <m:t>∆</m:t>
                        </m:r>
                        <m:r>
                          <a:rPr lang="en-US" sz="1600" b="1" i="1">
                            <a:solidFill>
                              <a:prstClr val="black"/>
                            </a:solidFill>
                            <a:latin typeface="Cambria Math"/>
                            <a:ea typeface="Cambria Math"/>
                          </a:rPr>
                          <m:t>𝑻</m:t>
                        </m:r>
                      </m:sub>
                    </m:sSub>
                    <m:d>
                      <m:dPr>
                        <m:ctrlPr>
                          <a:rPr lang="en-US" sz="1600" b="1" i="1">
                            <a:solidFill>
                              <a:prstClr val="black"/>
                            </a:solidFill>
                            <a:latin typeface="Cambria Math"/>
                            <a:ea typeface="Cambria Math"/>
                          </a:rPr>
                        </m:ctrlPr>
                      </m:dPr>
                      <m:e>
                        <m:r>
                          <a:rPr lang="en-US" sz="1600" b="1" i="1">
                            <a:solidFill>
                              <a:prstClr val="black"/>
                            </a:solidFill>
                            <a:latin typeface="Cambria Math"/>
                            <a:ea typeface="Cambria Math"/>
                          </a:rPr>
                          <m:t>𝒇</m:t>
                        </m:r>
                      </m:e>
                    </m:d>
                  </m:oMath>
                </a14:m>
                <a:r>
                  <a:rPr lang="en-US" sz="1600" dirty="0">
                    <a:solidFill>
                      <a:prstClr val="black"/>
                    </a:solidFill>
                    <a:latin typeface="Symbol" panose="05050102010706020507" pitchFamily="18" charset="2"/>
                  </a:rPr>
                  <a:t> </a:t>
                </a:r>
                <a:r>
                  <a:rPr lang="en-US" sz="1600" dirty="0">
                    <a:solidFill>
                      <a:prstClr val="black"/>
                    </a:solidFill>
                  </a:rPr>
                  <a:t>be the </a:t>
                </a:r>
                <a:r>
                  <a:rPr lang="en-US" sz="1600" b="1" dirty="0">
                    <a:solidFill>
                      <a:prstClr val="black"/>
                    </a:solidFill>
                  </a:rPr>
                  <a:t>Fourier transform</a:t>
                </a:r>
                <a:r>
                  <a:rPr lang="en-US" sz="1600" dirty="0">
                    <a:solidFill>
                      <a:prstClr val="black"/>
                    </a:solidFill>
                  </a:rPr>
                  <a:t> of the truncated function </a:t>
                </a:r>
                <a14:m>
                  <m:oMath xmlns:m="http://schemas.openxmlformats.org/officeDocument/2006/math">
                    <m:sSub>
                      <m:sSubPr>
                        <m:ctrlPr>
                          <a:rPr lang="en-US" sz="1600" b="1" i="1">
                            <a:solidFill>
                              <a:prstClr val="black"/>
                            </a:solidFill>
                            <a:latin typeface="Cambria Math"/>
                            <a:ea typeface="Cambria Math"/>
                          </a:rPr>
                        </m:ctrlPr>
                      </m:sSubPr>
                      <m:e>
                        <m:r>
                          <a:rPr lang="en-US" sz="1600" b="1" i="1">
                            <a:solidFill>
                              <a:prstClr val="black"/>
                            </a:solidFill>
                            <a:latin typeface="Cambria Math"/>
                            <a:ea typeface="Cambria Math"/>
                          </a:rPr>
                          <m:t>𝒙</m:t>
                        </m:r>
                      </m:e>
                      <m:sub>
                        <m:r>
                          <a:rPr lang="en-US" sz="1600" b="1" i="1">
                            <a:solidFill>
                              <a:prstClr val="black"/>
                            </a:solidFill>
                            <a:latin typeface="Cambria Math"/>
                            <a:ea typeface="Cambria Math"/>
                          </a:rPr>
                          <m:t>∆</m:t>
                        </m:r>
                        <m:r>
                          <a:rPr lang="en-US" sz="1600" b="1" i="1">
                            <a:solidFill>
                              <a:prstClr val="black"/>
                            </a:solidFill>
                            <a:latin typeface="Cambria Math"/>
                            <a:ea typeface="Cambria Math"/>
                          </a:rPr>
                          <m:t>𝑻</m:t>
                        </m:r>
                      </m:sub>
                    </m:sSub>
                    <m:d>
                      <m:dPr>
                        <m:ctrlPr>
                          <a:rPr lang="en-US" sz="1600" b="1" i="1">
                            <a:solidFill>
                              <a:prstClr val="black"/>
                            </a:solidFill>
                            <a:latin typeface="Cambria Math"/>
                            <a:ea typeface="Cambria Math"/>
                          </a:rPr>
                        </m:ctrlPr>
                      </m:dPr>
                      <m:e>
                        <m:r>
                          <a:rPr lang="en-US" sz="1600" b="1" i="1">
                            <a:solidFill>
                              <a:prstClr val="black"/>
                            </a:solidFill>
                            <a:latin typeface="Cambria Math"/>
                            <a:ea typeface="Cambria Math"/>
                          </a:rPr>
                          <m:t>𝒕</m:t>
                        </m:r>
                      </m:e>
                    </m:d>
                  </m:oMath>
                </a14:m>
                <a:r>
                  <a:rPr lang="en-US" sz="1600" dirty="0">
                    <a:solidFill>
                      <a:prstClr val="black"/>
                    </a:solidFill>
                  </a:rPr>
                  <a:t>. </a:t>
                </a:r>
                <a:r>
                  <a:rPr lang="en-US" sz="1600" dirty="0" smtClean="0">
                    <a:solidFill>
                      <a:prstClr val="black"/>
                    </a:solidFill>
                  </a:rPr>
                  <a:t>Then the </a:t>
                </a:r>
                <a:r>
                  <a:rPr lang="en-US" sz="1600" dirty="0" err="1">
                    <a:solidFill>
                      <a:prstClr val="black"/>
                    </a:solidFill>
                  </a:rPr>
                  <a:t>rms</a:t>
                </a:r>
                <a:r>
                  <a:rPr lang="en-US" sz="1600" dirty="0">
                    <a:solidFill>
                      <a:prstClr val="black"/>
                    </a:solidFill>
                  </a:rPr>
                  <a:t> value of the random variable can be computed on the base of the Fourier transform </a:t>
                </a:r>
                <a14:m>
                  <m:oMath xmlns:m="http://schemas.openxmlformats.org/officeDocument/2006/math">
                    <m:sSub>
                      <m:sSubPr>
                        <m:ctrlPr>
                          <a:rPr lang="en-US" sz="1600" i="1">
                            <a:solidFill>
                              <a:prstClr val="black"/>
                            </a:solidFill>
                            <a:latin typeface="Cambria Math"/>
                            <a:ea typeface="Cambria Math"/>
                          </a:rPr>
                        </m:ctrlPr>
                      </m:sSubPr>
                      <m:e>
                        <m:r>
                          <m:rPr>
                            <m:nor/>
                          </m:rPr>
                          <a:rPr lang="en-US" sz="1600" i="1">
                            <a:solidFill>
                              <a:prstClr val="black"/>
                            </a:solidFill>
                            <a:latin typeface="Cambria Math" panose="02040503050406030204" pitchFamily="18" charset="0"/>
                            <a:ea typeface="Cambria Math" panose="02040503050406030204" pitchFamily="18" charset="0"/>
                          </a:rPr>
                          <m:t>X</m:t>
                        </m:r>
                      </m:e>
                      <m:sub>
                        <m:r>
                          <a:rPr lang="en-US" sz="1600" i="1">
                            <a:solidFill>
                              <a:prstClr val="black"/>
                            </a:solidFill>
                            <a:latin typeface="Cambria Math"/>
                            <a:ea typeface="Cambria Math"/>
                          </a:rPr>
                          <m:t>∆</m:t>
                        </m:r>
                        <m:r>
                          <a:rPr lang="en-US" sz="1600" i="1">
                            <a:solidFill>
                              <a:prstClr val="black"/>
                            </a:solidFill>
                            <a:latin typeface="Cambria Math"/>
                            <a:ea typeface="Cambria Math"/>
                          </a:rPr>
                          <m:t>𝑇</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r>
                      <a:rPr lang="en-US" sz="1600" i="1">
                        <a:solidFill>
                          <a:prstClr val="black"/>
                        </a:solidFill>
                        <a:latin typeface="Cambria Math"/>
                        <a:ea typeface="Cambria Math"/>
                      </a:rPr>
                      <m:t> </m:t>
                    </m:r>
                  </m:oMath>
                </a14:m>
                <a:r>
                  <a:rPr lang="en-US" sz="1600" dirty="0">
                    <a:solidFill>
                      <a:prstClr val="black"/>
                    </a:solidFill>
                  </a:rPr>
                  <a:t>according to:</a:t>
                </a:r>
              </a:p>
              <a:p>
                <a:pPr>
                  <a:spcAft>
                    <a:spcPts val="1200"/>
                  </a:spcAft>
                </a:pPr>
                <a14:m>
                  <m:oMathPara xmlns:m="http://schemas.openxmlformats.org/officeDocument/2006/math">
                    <m:oMathParaPr>
                      <m:jc m:val="centerGroup"/>
                    </m:oMathParaPr>
                    <m:oMath xmlns:m="http://schemas.openxmlformats.org/officeDocument/2006/math">
                      <m:r>
                        <a:rPr lang="en-US" sz="1600" i="1">
                          <a:solidFill>
                            <a:prstClr val="black"/>
                          </a:solidFill>
                          <a:latin typeface="Cambria Math"/>
                          <a:ea typeface="Cambria Math"/>
                        </a:rPr>
                        <m:t>𝑥</m:t>
                      </m:r>
                      <m:sPre>
                        <m:sPrePr>
                          <m:ctrlPr>
                            <a:rPr lang="en-US" sz="1600" i="1">
                              <a:solidFill>
                                <a:prstClr val="black"/>
                              </a:solidFill>
                              <a:latin typeface="Cambria Math"/>
                            </a:rPr>
                          </m:ctrlPr>
                        </m:sPrePr>
                        <m:sub>
                          <m:r>
                            <a:rPr lang="en-US" sz="1600" i="1">
                              <a:solidFill>
                                <a:prstClr val="black"/>
                              </a:solidFill>
                              <a:latin typeface="Cambria Math"/>
                            </a:rPr>
                            <m:t>𝑟𝑚𝑠</m:t>
                          </m:r>
                        </m:sub>
                        <m:sup>
                          <m:r>
                            <a:rPr lang="en-US" sz="1600" i="1">
                              <a:solidFill>
                                <a:prstClr val="black"/>
                              </a:solidFill>
                              <a:latin typeface="Cambria Math"/>
                            </a:rPr>
                            <m:t>2      </m:t>
                          </m:r>
                        </m:sup>
                        <m:e>
                          <m:r>
                            <a:rPr lang="en-US" sz="1600" i="1">
                              <a:solidFill>
                                <a:prstClr val="black"/>
                              </a:solidFill>
                              <a:latin typeface="Cambria Math"/>
                            </a:rPr>
                            <m:t> </m:t>
                          </m:r>
                        </m:e>
                      </m:sPre>
                      <m:r>
                        <a:rPr lang="en-US" sz="1600" i="1">
                          <a:solidFill>
                            <a:prstClr val="black"/>
                          </a:solidFill>
                          <a:latin typeface="Cambria Math"/>
                        </a:rPr>
                        <m:t>=</m:t>
                      </m:r>
                      <m:nary>
                        <m:naryPr>
                          <m:ctrlPr>
                            <a:rPr lang="en-US" sz="1600" i="1">
                              <a:solidFill>
                                <a:prstClr val="black"/>
                              </a:solidFill>
                              <a:latin typeface="Cambria Math"/>
                            </a:rPr>
                          </m:ctrlPr>
                        </m:naryPr>
                        <m:sub>
                          <m:r>
                            <a:rPr lang="en-US" sz="1600" i="1">
                              <a:solidFill>
                                <a:prstClr val="black"/>
                              </a:solidFill>
                              <a:latin typeface="Cambria Math"/>
                            </a:rPr>
                            <m:t>0</m:t>
                          </m:r>
                        </m:sub>
                        <m:sup>
                          <m:r>
                            <a:rPr lang="en-US" sz="1600" i="1">
                              <a:solidFill>
                                <a:prstClr val="black"/>
                              </a:solidFill>
                              <a:latin typeface="Cambria Math"/>
                            </a:rPr>
                            <m:t>+</m:t>
                          </m:r>
                          <m:r>
                            <a:rPr lang="en-US" sz="1600" i="1">
                              <a:solidFill>
                                <a:prstClr val="black"/>
                              </a:solidFill>
                              <a:latin typeface="Cambria Math"/>
                              <a:ea typeface="Cambria Math"/>
                            </a:rPr>
                            <m:t>∞</m:t>
                          </m:r>
                        </m:sup>
                        <m:e>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𝑆</m:t>
                              </m:r>
                            </m:e>
                            <m:sub>
                              <m:r>
                                <a:rPr lang="en-US" sz="1600" i="1">
                                  <a:solidFill>
                                    <a:prstClr val="black"/>
                                  </a:solidFill>
                                  <a:latin typeface="Cambria Math"/>
                                  <a:ea typeface="Cambria Math"/>
                                </a:rPr>
                                <m:t>𝑥</m:t>
                              </m:r>
                            </m:sub>
                          </m:sSub>
                          <m:r>
                            <a:rPr lang="en-US" sz="1600" i="1">
                              <a:solidFill>
                                <a:prstClr val="black"/>
                              </a:solidFill>
                              <a:latin typeface="Cambria Math"/>
                              <a:ea typeface="Cambria Math"/>
                            </a:rPr>
                            <m:t>(</m:t>
                          </m:r>
                          <m:r>
                            <a:rPr lang="en-US" sz="1600" i="1">
                              <a:solidFill>
                                <a:prstClr val="black"/>
                              </a:solidFill>
                              <a:latin typeface="Cambria Math"/>
                              <a:ea typeface="Cambria Math"/>
                            </a:rPr>
                            <m:t>𝑓</m:t>
                          </m:r>
                          <m:r>
                            <a:rPr lang="en-US" sz="1600" i="1">
                              <a:solidFill>
                                <a:prstClr val="black"/>
                              </a:solidFill>
                              <a:latin typeface="Cambria Math"/>
                              <a:ea typeface="Cambria Math"/>
                            </a:rPr>
                            <m:t>)</m:t>
                          </m:r>
                        </m:e>
                      </m:nary>
                      <m:r>
                        <a:rPr lang="en-US" sz="1600" i="1">
                          <a:solidFill>
                            <a:prstClr val="black"/>
                          </a:solidFill>
                          <a:latin typeface="Cambria Math"/>
                        </a:rPr>
                        <m:t>𝑑𝑓</m:t>
                      </m:r>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    </m:t>
                          </m:r>
                          <m:r>
                            <a:rPr lang="it-IT" sz="1600" i="1">
                              <a:solidFill>
                                <a:prstClr val="black"/>
                              </a:solidFill>
                              <a:latin typeface="Cambria Math"/>
                              <a:ea typeface="Cambria Math"/>
                            </a:rPr>
                            <m:t>      </m:t>
                          </m:r>
                          <m:r>
                            <a:rPr lang="en-US" sz="1600" i="1">
                              <a:solidFill>
                                <a:prstClr val="black"/>
                              </a:solidFill>
                              <a:latin typeface="Cambria Math"/>
                              <a:ea typeface="Cambria Math"/>
                            </a:rPr>
                            <m:t>𝑤𝑖𝑡h</m:t>
                          </m:r>
                          <m:r>
                            <a:rPr lang="en-US" sz="1600" i="1">
                              <a:solidFill>
                                <a:prstClr val="black"/>
                              </a:solidFill>
                              <a:latin typeface="Cambria Math"/>
                              <a:ea typeface="Cambria Math"/>
                            </a:rPr>
                            <m:t>       </m:t>
                          </m:r>
                          <m:r>
                            <a:rPr lang="en-US" sz="1600" i="1">
                              <a:solidFill>
                                <a:prstClr val="black"/>
                              </a:solidFill>
                              <a:latin typeface="Cambria Math"/>
                              <a:ea typeface="Cambria Math"/>
                            </a:rPr>
                            <m:t>𝑆</m:t>
                          </m:r>
                        </m:e>
                        <m:sub>
                          <m:r>
                            <a:rPr lang="en-US" sz="1600" i="1">
                              <a:solidFill>
                                <a:prstClr val="black"/>
                              </a:solidFill>
                              <a:latin typeface="Cambria Math"/>
                              <a:ea typeface="Cambria Math"/>
                            </a:rPr>
                            <m:t>𝑥</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r>
                        <a:rPr lang="en-US" sz="1600" i="1">
                          <a:solidFill>
                            <a:prstClr val="black"/>
                          </a:solidFill>
                          <a:latin typeface="Cambria Math"/>
                        </a:rPr>
                        <m:t>≝</m:t>
                      </m:r>
                      <m:limLow>
                        <m:limLowPr>
                          <m:ctrlPr>
                            <a:rPr lang="en-US" sz="1600" i="1">
                              <a:solidFill>
                                <a:prstClr val="black"/>
                              </a:solidFill>
                              <a:latin typeface="Cambria Math"/>
                            </a:rPr>
                          </m:ctrlPr>
                        </m:limLowPr>
                        <m:e>
                          <m:r>
                            <m:rPr>
                              <m:sty m:val="p"/>
                            </m:rPr>
                            <a:rPr lang="en-US" sz="1600">
                              <a:solidFill>
                                <a:prstClr val="black"/>
                              </a:solidFill>
                              <a:latin typeface="Cambria Math"/>
                            </a:rPr>
                            <m:t>lim</m:t>
                          </m:r>
                        </m:e>
                        <m:lim>
                          <m:r>
                            <a:rPr lang="en-US" sz="1600" i="1">
                              <a:solidFill>
                                <a:prstClr val="black"/>
                              </a:solidFill>
                              <a:latin typeface="Cambria Math"/>
                              <a:ea typeface="Cambria Math"/>
                            </a:rPr>
                            <m:t>∆</m:t>
                          </m:r>
                          <m:r>
                            <a:rPr lang="en-US" sz="1600" i="1">
                              <a:solidFill>
                                <a:prstClr val="black"/>
                              </a:solidFill>
                              <a:latin typeface="Cambria Math"/>
                              <a:ea typeface="Cambria Math"/>
                            </a:rPr>
                            <m:t>𝑇</m:t>
                          </m:r>
                          <m:r>
                            <a:rPr lang="en-US" sz="1600" i="1">
                              <a:solidFill>
                                <a:prstClr val="black"/>
                              </a:solidFill>
                              <a:latin typeface="Cambria Math"/>
                              <a:ea typeface="Cambria Math"/>
                            </a:rPr>
                            <m:t>→∞</m:t>
                          </m:r>
                        </m:lim>
                      </m:limLow>
                      <m:r>
                        <a:rPr lang="en-US" sz="1600" i="1">
                          <a:solidFill>
                            <a:prstClr val="black"/>
                          </a:solidFill>
                          <a:latin typeface="Cambria Math"/>
                          <a:ea typeface="Cambria Math"/>
                        </a:rPr>
                        <m:t>2∙</m:t>
                      </m:r>
                      <m:f>
                        <m:fPr>
                          <m:ctrlPr>
                            <a:rPr lang="en-US" sz="1600" i="1">
                              <a:solidFill>
                                <a:prstClr val="black"/>
                              </a:solidFill>
                              <a:latin typeface="Cambria Math"/>
                            </a:rPr>
                          </m:ctrlPr>
                        </m:fPr>
                        <m:num>
                          <m:sSup>
                            <m:sSupPr>
                              <m:ctrlPr>
                                <a:rPr lang="en-US" sz="1600" i="1">
                                  <a:solidFill>
                                    <a:prstClr val="black"/>
                                  </a:solidFill>
                                  <a:latin typeface="Cambria Math"/>
                                  <a:ea typeface="Cambria Math"/>
                                </a:rPr>
                              </m:ctrlPr>
                            </m:sSupPr>
                            <m:e>
                              <m:d>
                                <m:dPr>
                                  <m:begChr m:val="|"/>
                                  <m:endChr m:val="|"/>
                                  <m:ctrlPr>
                                    <a:rPr lang="en-US" sz="1600" i="1">
                                      <a:solidFill>
                                        <a:prstClr val="black"/>
                                      </a:solidFill>
                                      <a:latin typeface="Cambria Math"/>
                                      <a:ea typeface="Cambria Math"/>
                                    </a:rPr>
                                  </m:ctrlPr>
                                </m:dPr>
                                <m:e>
                                  <m:sSub>
                                    <m:sSubPr>
                                      <m:ctrlPr>
                                        <a:rPr lang="en-US" sz="1600" i="1">
                                          <a:solidFill>
                                            <a:prstClr val="black"/>
                                          </a:solidFill>
                                          <a:latin typeface="Cambria Math"/>
                                          <a:ea typeface="Cambria Math"/>
                                        </a:rPr>
                                      </m:ctrlPr>
                                    </m:sSubPr>
                                    <m:e>
                                      <m:r>
                                        <m:rPr>
                                          <m:nor/>
                                        </m:rPr>
                                        <a:rPr lang="en-US" sz="1600" i="1">
                                          <a:solidFill>
                                            <a:prstClr val="black"/>
                                          </a:solidFill>
                                          <a:latin typeface="Cambria Math" panose="02040503050406030204" pitchFamily="18" charset="0"/>
                                          <a:ea typeface="Cambria Math" panose="02040503050406030204" pitchFamily="18" charset="0"/>
                                        </a:rPr>
                                        <m:t>X</m:t>
                                      </m:r>
                                    </m:e>
                                    <m:sub>
                                      <m:r>
                                        <a:rPr lang="en-US" sz="1600" i="1">
                                          <a:solidFill>
                                            <a:prstClr val="black"/>
                                          </a:solidFill>
                                          <a:latin typeface="Cambria Math"/>
                                          <a:ea typeface="Cambria Math"/>
                                        </a:rPr>
                                        <m:t>∆</m:t>
                                      </m:r>
                                      <m:r>
                                        <a:rPr lang="en-US" sz="1600" i="1">
                                          <a:solidFill>
                                            <a:prstClr val="black"/>
                                          </a:solidFill>
                                          <a:latin typeface="Cambria Math"/>
                                          <a:ea typeface="Cambria Math"/>
                                        </a:rPr>
                                        <m:t>𝑇</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e>
                              </m:d>
                            </m:e>
                            <m:sup>
                              <m:r>
                                <a:rPr lang="en-US" sz="1600" i="1">
                                  <a:solidFill>
                                    <a:prstClr val="black"/>
                                  </a:solidFill>
                                  <a:latin typeface="Cambria Math"/>
                                  <a:ea typeface="Cambria Math"/>
                                </a:rPr>
                                <m:t>2</m:t>
                              </m:r>
                            </m:sup>
                          </m:sSup>
                        </m:num>
                        <m:den>
                          <m:r>
                            <a:rPr lang="en-US" sz="1600" i="1">
                              <a:solidFill>
                                <a:prstClr val="black"/>
                              </a:solidFill>
                              <a:latin typeface="Cambria Math"/>
                              <a:ea typeface="Cambria Math"/>
                            </a:rPr>
                            <m:t>∆</m:t>
                          </m:r>
                          <m:r>
                            <a:rPr lang="en-US" sz="1600" i="1">
                              <a:solidFill>
                                <a:prstClr val="black"/>
                              </a:solidFill>
                              <a:latin typeface="Cambria Math"/>
                              <a:ea typeface="Cambria Math"/>
                            </a:rPr>
                            <m:t>𝑇</m:t>
                          </m:r>
                        </m:den>
                      </m:f>
                    </m:oMath>
                  </m:oMathPara>
                </a14:m>
                <a:endParaRPr lang="en-US" sz="1600" dirty="0">
                  <a:solidFill>
                    <a:prstClr val="black"/>
                  </a:solidFill>
                </a:endParaRPr>
              </a:p>
              <a:p>
                <a:pPr algn="just">
                  <a:spcAft>
                    <a:spcPts val="1200"/>
                  </a:spcAft>
                </a:pPr>
                <a:r>
                  <a:rPr lang="en-US" sz="1600" dirty="0">
                    <a:solidFill>
                      <a:prstClr val="black"/>
                    </a:solidFill>
                  </a:rPr>
                  <a:t>The function </a:t>
                </a:r>
                <a14:m>
                  <m:oMath xmlns:m="http://schemas.openxmlformats.org/officeDocument/2006/math">
                    <m:sSub>
                      <m:sSubPr>
                        <m:ctrlPr>
                          <a:rPr lang="en-US" sz="1600" b="1" i="1">
                            <a:solidFill>
                              <a:prstClr val="black"/>
                            </a:solidFill>
                            <a:latin typeface="Cambria Math"/>
                            <a:ea typeface="Cambria Math"/>
                          </a:rPr>
                        </m:ctrlPr>
                      </m:sSubPr>
                      <m:e>
                        <m:r>
                          <a:rPr lang="en-US" sz="1600" b="1" i="1">
                            <a:solidFill>
                              <a:prstClr val="black"/>
                            </a:solidFill>
                            <a:latin typeface="Cambria Math"/>
                            <a:ea typeface="Cambria Math"/>
                          </a:rPr>
                          <m:t>𝑺</m:t>
                        </m:r>
                      </m:e>
                      <m:sub>
                        <m:r>
                          <a:rPr lang="en-US" sz="1600" b="1" i="1">
                            <a:solidFill>
                              <a:prstClr val="black"/>
                            </a:solidFill>
                            <a:latin typeface="Cambria Math"/>
                            <a:ea typeface="Cambria Math"/>
                          </a:rPr>
                          <m:t>𝒙</m:t>
                        </m:r>
                      </m:sub>
                    </m:sSub>
                    <m:r>
                      <a:rPr lang="en-US" sz="1600" b="1" i="1">
                        <a:solidFill>
                          <a:prstClr val="black"/>
                        </a:solidFill>
                        <a:latin typeface="Cambria Math"/>
                        <a:ea typeface="Cambria Math"/>
                      </a:rPr>
                      <m:t>(</m:t>
                    </m:r>
                    <m:r>
                      <a:rPr lang="en-US" sz="1600" b="1" i="1">
                        <a:solidFill>
                          <a:prstClr val="black"/>
                        </a:solidFill>
                        <a:latin typeface="Cambria Math"/>
                        <a:ea typeface="Cambria Math"/>
                      </a:rPr>
                      <m:t>𝒇</m:t>
                    </m:r>
                    <m:r>
                      <a:rPr lang="en-US" sz="1600" b="1" i="1">
                        <a:solidFill>
                          <a:prstClr val="black"/>
                        </a:solidFill>
                        <a:latin typeface="Cambria Math"/>
                        <a:ea typeface="Cambria Math"/>
                      </a:rPr>
                      <m:t>)</m:t>
                    </m:r>
                  </m:oMath>
                </a14:m>
                <a:r>
                  <a:rPr lang="en-US" sz="1600" b="1" dirty="0">
                    <a:solidFill>
                      <a:prstClr val="black"/>
                    </a:solidFill>
                  </a:rPr>
                  <a:t> </a:t>
                </a:r>
                <a:r>
                  <a:rPr lang="en-US" sz="1600" dirty="0">
                    <a:solidFill>
                      <a:prstClr val="black"/>
                    </a:solidFill>
                  </a:rPr>
                  <a:t>is called “</a:t>
                </a:r>
                <a:r>
                  <a:rPr lang="en-US" sz="1600" b="1" i="1" dirty="0">
                    <a:solidFill>
                      <a:prstClr val="black"/>
                    </a:solidFill>
                  </a:rPr>
                  <a:t>power spectrum</a:t>
                </a:r>
                <a:r>
                  <a:rPr lang="en-US" sz="1600" dirty="0">
                    <a:solidFill>
                      <a:prstClr val="black"/>
                    </a:solidFill>
                  </a:rPr>
                  <a:t>” or “</a:t>
                </a:r>
                <a:r>
                  <a:rPr lang="en-US" sz="1600" b="1" i="1" dirty="0">
                    <a:solidFill>
                      <a:prstClr val="black"/>
                    </a:solidFill>
                  </a:rPr>
                  <a:t>power spectral density</a:t>
                </a:r>
                <a:r>
                  <a:rPr lang="en-US" sz="1600" dirty="0">
                    <a:solidFill>
                      <a:prstClr val="black"/>
                    </a:solidFill>
                  </a:rPr>
                  <a:t>” of the random variable </a:t>
                </a:r>
                <a14:m>
                  <m:oMath xmlns:m="http://schemas.openxmlformats.org/officeDocument/2006/math">
                    <m:r>
                      <a:rPr lang="en-US" sz="1600" i="1">
                        <a:solidFill>
                          <a:prstClr val="black"/>
                        </a:solidFill>
                        <a:latin typeface="Cambria Math"/>
                      </a:rPr>
                      <m:t>𝑥</m:t>
                    </m:r>
                    <m:d>
                      <m:dPr>
                        <m:ctrlPr>
                          <a:rPr lang="en-US" sz="1600" i="1">
                            <a:solidFill>
                              <a:prstClr val="black"/>
                            </a:solidFill>
                            <a:latin typeface="Cambria Math"/>
                          </a:rPr>
                        </m:ctrlPr>
                      </m:dPr>
                      <m:e>
                        <m:r>
                          <a:rPr lang="en-US" sz="1600" i="1">
                            <a:solidFill>
                              <a:prstClr val="black"/>
                            </a:solidFill>
                            <a:latin typeface="Cambria Math"/>
                          </a:rPr>
                          <m:t>𝑡</m:t>
                        </m:r>
                      </m:e>
                    </m:d>
                    <m:r>
                      <a:rPr lang="en-US" sz="1600" i="1">
                        <a:solidFill>
                          <a:prstClr val="black"/>
                        </a:solidFill>
                        <a:latin typeface="Cambria Math"/>
                      </a:rPr>
                      <m:t>. </m:t>
                    </m:r>
                  </m:oMath>
                </a14:m>
                <a:r>
                  <a:rPr lang="en-US" sz="1600" dirty="0">
                    <a:solidFill>
                      <a:prstClr val="black"/>
                    </a:solidFill>
                  </a:rPr>
                  <a:t>The time duration of the variable observation </a:t>
                </a:r>
                <a14:m>
                  <m:oMath xmlns:m="http://schemas.openxmlformats.org/officeDocument/2006/math">
                    <m:r>
                      <a:rPr lang="en-US" sz="1600" i="1">
                        <a:solidFill>
                          <a:prstClr val="black"/>
                        </a:solidFill>
                        <a:latin typeface="Cambria Math"/>
                        <a:ea typeface="Cambria Math"/>
                      </a:rPr>
                      <m:t>∆</m:t>
                    </m:r>
                    <m:r>
                      <a:rPr lang="en-US" sz="1600" i="1">
                        <a:solidFill>
                          <a:prstClr val="black"/>
                        </a:solidFill>
                        <a:latin typeface="Cambria Math"/>
                        <a:ea typeface="Cambria Math"/>
                      </a:rPr>
                      <m:t>𝑇</m:t>
                    </m:r>
                  </m:oMath>
                </a14:m>
                <a:r>
                  <a:rPr lang="en-US" sz="1600" dirty="0">
                    <a:solidFill>
                      <a:prstClr val="black"/>
                    </a:solidFill>
                  </a:rPr>
                  <a:t> sets the minimum frequency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𝑓</m:t>
                        </m:r>
                      </m:e>
                      <m:sub>
                        <m:r>
                          <a:rPr lang="en-US" sz="1600" i="1">
                            <a:solidFill>
                              <a:prstClr val="black"/>
                            </a:solidFill>
                            <a:latin typeface="Cambria Math"/>
                            <a:ea typeface="Cambria Math"/>
                          </a:rPr>
                          <m:t>𝑚𝑖𝑛</m:t>
                        </m:r>
                      </m:sub>
                    </m:sSub>
                    <m:r>
                      <a:rPr lang="en-US" sz="1600" i="1">
                        <a:solidFill>
                          <a:prstClr val="black"/>
                        </a:solidFill>
                        <a:latin typeface="Cambria Math"/>
                        <a:ea typeface="Cambria Math"/>
                      </a:rPr>
                      <m:t>≈1/∆</m:t>
                    </m:r>
                    <m:r>
                      <a:rPr lang="en-US" sz="1600" i="1">
                        <a:solidFill>
                          <a:prstClr val="black"/>
                        </a:solidFill>
                        <a:latin typeface="Cambria Math"/>
                        <a:ea typeface="Cambria Math"/>
                      </a:rPr>
                      <m:t>𝑇</m:t>
                    </m:r>
                  </m:oMath>
                </a14:m>
                <a:r>
                  <a:rPr lang="en-US" sz="1600" dirty="0">
                    <a:solidFill>
                      <a:prstClr val="black"/>
                    </a:solidFill>
                  </a:rPr>
                  <a:t> containing meaningful information in the spectrum of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𝑥</m:t>
                        </m:r>
                      </m:e>
                      <m:sub>
                        <m:r>
                          <a:rPr lang="en-US" sz="1600" i="1">
                            <a:solidFill>
                              <a:prstClr val="black"/>
                            </a:solidFill>
                            <a:latin typeface="Cambria Math"/>
                            <a:ea typeface="Cambria Math"/>
                          </a:rPr>
                          <m:t>∆</m:t>
                        </m:r>
                        <m:r>
                          <a:rPr lang="en-US" sz="1600" i="1">
                            <a:solidFill>
                              <a:prstClr val="black"/>
                            </a:solidFill>
                            <a:latin typeface="Cambria Math"/>
                            <a:ea typeface="Cambria Math"/>
                          </a:rPr>
                          <m:t>𝑇</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oMath>
                </a14:m>
                <a:r>
                  <a:rPr lang="en-US" sz="1600" dirty="0">
                    <a:solidFill>
                      <a:prstClr val="black"/>
                    </a:solidFill>
                  </a:rPr>
                  <a:t>.</a:t>
                </a:r>
              </a:p>
            </p:txBody>
          </p:sp>
        </mc:Choice>
        <mc:Fallback>
          <p:sp>
            <p:nvSpPr>
              <p:cNvPr id="10" name="Rectangle 9"/>
              <p:cNvSpPr>
                <a:spLocks noRot="1" noChangeAspect="1" noMove="1" noResize="1" noEditPoints="1" noAdjustHandles="1" noChangeArrowheads="1" noChangeShapeType="1" noTextEdit="1"/>
              </p:cNvSpPr>
              <p:nvPr/>
            </p:nvSpPr>
            <p:spPr>
              <a:xfrm>
                <a:off x="253167" y="3710518"/>
                <a:ext cx="8754836" cy="2336024"/>
              </a:xfrm>
              <a:prstGeom prst="rect">
                <a:avLst/>
              </a:prstGeom>
              <a:blipFill rotWithShape="1">
                <a:blip r:embed="rId4"/>
                <a:stretch>
                  <a:fillRect l="-418" t="-522" r="-348" b="-2611"/>
                </a:stretch>
              </a:blipFill>
            </p:spPr>
            <p:txBody>
              <a:bodyPr/>
              <a:lstStyle/>
              <a:p>
                <a:r>
                  <a:rPr lang="en-GB">
                    <a:noFill/>
                  </a:rPr>
                  <a:t> </a:t>
                </a:r>
              </a:p>
            </p:txBody>
          </p:sp>
        </mc:Fallback>
      </mc:AlternateContent>
      <p:sp>
        <p:nvSpPr>
          <p:cNvPr id="6" name="Rettangolo 5"/>
          <p:cNvSpPr/>
          <p:nvPr/>
        </p:nvSpPr>
        <p:spPr>
          <a:xfrm>
            <a:off x="262692" y="1132211"/>
            <a:ext cx="2029273" cy="400110"/>
          </a:xfrm>
          <a:prstGeom prst="rect">
            <a:avLst/>
          </a:prstGeom>
        </p:spPr>
        <p:txBody>
          <a:bodyPr wrap="none">
            <a:spAutoFit/>
          </a:bodyPr>
          <a:lstStyle/>
          <a:p>
            <a:pPr algn="just">
              <a:spcAft>
                <a:spcPts val="600"/>
              </a:spcAft>
            </a:pPr>
            <a:r>
              <a:rPr lang="en-US" sz="2000" b="1" i="1" dirty="0">
                <a:solidFill>
                  <a:prstClr val="black"/>
                </a:solidFill>
              </a:rPr>
              <a:t>Power spectrum</a:t>
            </a:r>
            <a:r>
              <a:rPr lang="en-US" sz="2000" dirty="0">
                <a:solidFill>
                  <a:prstClr val="black"/>
                </a:solidFill>
              </a:rPr>
              <a:t>: </a:t>
            </a:r>
          </a:p>
        </p:txBody>
      </p:sp>
    </p:spTree>
    <p:extLst>
      <p:ext uri="{BB962C8B-B14F-4D97-AF65-F5344CB8AC3E}">
        <p14:creationId xmlns:p14="http://schemas.microsoft.com/office/powerpoint/2010/main" val="61950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6067425" y="1538140"/>
            <a:ext cx="2738967" cy="783940"/>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Rectangle 75"/>
          <p:cNvSpPr/>
          <p:nvPr/>
        </p:nvSpPr>
        <p:spPr>
          <a:xfrm rot="5400000">
            <a:off x="5799489" y="3114894"/>
            <a:ext cx="3425041" cy="2036501"/>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5" name="Rectangle 74"/>
          <p:cNvSpPr/>
          <p:nvPr/>
        </p:nvSpPr>
        <p:spPr>
          <a:xfrm>
            <a:off x="362160" y="5165339"/>
            <a:ext cx="5351402" cy="1513872"/>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4" name="Rectangle 73"/>
          <p:cNvSpPr/>
          <p:nvPr/>
        </p:nvSpPr>
        <p:spPr>
          <a:xfrm>
            <a:off x="352635" y="1749399"/>
            <a:ext cx="5351402" cy="1513872"/>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ectangle 9"/>
          <p:cNvSpPr/>
          <p:nvPr/>
        </p:nvSpPr>
        <p:spPr>
          <a:xfrm>
            <a:off x="352635" y="3448653"/>
            <a:ext cx="5351402" cy="1513872"/>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1236133" y="27959"/>
            <a:ext cx="6790267" cy="700172"/>
          </a:xfrm>
        </p:spPr>
        <p:txBody>
          <a:bodyPr>
            <a:normAutofit fontScale="90000"/>
          </a:bodyPr>
          <a:lstStyle/>
          <a:p>
            <a:r>
              <a:rPr lang="en-US" sz="1800" i="1" dirty="0">
                <a:solidFill>
                  <a:prstClr val="white">
                    <a:lumMod val="85000"/>
                  </a:prstClr>
                </a:solidFill>
              </a:rPr>
              <a:t>BASICS:</a:t>
            </a:r>
            <a:r>
              <a:rPr lang="en-US" sz="2800" dirty="0">
                <a:solidFill>
                  <a:prstClr val="white">
                    <a:lumMod val="85000"/>
                  </a:prstClr>
                </a:solidFill>
              </a:rPr>
              <a:t> </a:t>
            </a:r>
            <a:br>
              <a:rPr lang="en-US" sz="2800" dirty="0">
                <a:solidFill>
                  <a:prstClr val="white">
                    <a:lumMod val="85000"/>
                  </a:prstClr>
                </a:solidFill>
              </a:rPr>
            </a:br>
            <a:r>
              <a:rPr lang="en-US" sz="2700" dirty="0">
                <a:solidFill>
                  <a:prstClr val="white">
                    <a:lumMod val="85000"/>
                  </a:prstClr>
                </a:solidFill>
              </a:rPr>
              <a:t>LTI Transfer Functions</a:t>
            </a:r>
            <a:endParaRPr lang="it-IT" sz="3200" dirty="0"/>
          </a:p>
        </p:txBody>
      </p:sp>
      <p:sp>
        <p:nvSpPr>
          <p:cNvPr id="3" name="Slide Number Placeholder 2"/>
          <p:cNvSpPr>
            <a:spLocks noGrp="1"/>
          </p:cNvSpPr>
          <p:nvPr>
            <p:ph type="sldNum" sz="quarter" idx="12"/>
          </p:nvPr>
        </p:nvSpPr>
        <p:spPr/>
        <p:txBody>
          <a:bodyPr/>
          <a:lstStyle/>
          <a:p>
            <a:fld id="{D69AA2CE-5247-4087-8B4F-74DD832FD931}" type="slidenum">
              <a:rPr lang="it-IT" smtClean="0">
                <a:solidFill>
                  <a:srgbClr val="4F81BD">
                    <a:lumMod val="75000"/>
                  </a:srgbClr>
                </a:solidFill>
              </a:rPr>
              <a:pPr/>
              <a:t>22</a:t>
            </a:fld>
            <a:endParaRPr lang="it-IT">
              <a:solidFill>
                <a:srgbClr val="4F81BD">
                  <a:lumMod val="75000"/>
                </a:srgbClr>
              </a:solidFill>
            </a:endParaRPr>
          </a:p>
        </p:txBody>
      </p:sp>
      <p:sp>
        <p:nvSpPr>
          <p:cNvPr id="6" name="TextBox 5"/>
          <p:cNvSpPr txBox="1"/>
          <p:nvPr/>
        </p:nvSpPr>
        <p:spPr>
          <a:xfrm>
            <a:off x="180975" y="1166020"/>
            <a:ext cx="8855603" cy="338554"/>
          </a:xfrm>
          <a:prstGeom prst="rect">
            <a:avLst/>
          </a:prstGeom>
          <a:noFill/>
        </p:spPr>
        <p:txBody>
          <a:bodyPr wrap="square" rtlCol="0">
            <a:spAutoFit/>
          </a:bodyPr>
          <a:lstStyle/>
          <a:p>
            <a:pPr>
              <a:spcAft>
                <a:spcPts val="600"/>
              </a:spcAft>
            </a:pPr>
            <a:r>
              <a:rPr lang="en-US" sz="1600" dirty="0">
                <a:solidFill>
                  <a:prstClr val="black"/>
                </a:solidFill>
              </a:rPr>
              <a:t>Fourier and Laplace transforms are used to compute the response of </a:t>
            </a:r>
            <a:r>
              <a:rPr lang="en-US" sz="1600" b="1" i="1" dirty="0">
                <a:solidFill>
                  <a:prstClr val="black"/>
                </a:solidFill>
              </a:rPr>
              <a:t>Linear Time Invariant </a:t>
            </a:r>
            <a:r>
              <a:rPr lang="en-US" sz="1600" dirty="0">
                <a:solidFill>
                  <a:prstClr val="black"/>
                </a:solidFill>
              </a:rPr>
              <a:t>(</a:t>
            </a:r>
            <a:r>
              <a:rPr lang="en-US" sz="1600" b="1" i="1" dirty="0">
                <a:solidFill>
                  <a:prstClr val="black"/>
                </a:solidFill>
              </a:rPr>
              <a:t>LTI</a:t>
            </a:r>
            <a:r>
              <a:rPr lang="en-US" sz="1600" dirty="0">
                <a:solidFill>
                  <a:prstClr val="black"/>
                </a:solidFill>
              </a:rPr>
              <a:t>) systems:</a:t>
            </a:r>
          </a:p>
        </p:txBody>
      </p:sp>
      <p:grpSp>
        <p:nvGrpSpPr>
          <p:cNvPr id="19" name="Group 18"/>
          <p:cNvGrpSpPr/>
          <p:nvPr/>
        </p:nvGrpSpPr>
        <p:grpSpPr>
          <a:xfrm>
            <a:off x="2459956" y="1864091"/>
            <a:ext cx="1801940" cy="529913"/>
            <a:chOff x="1927860" y="3656965"/>
            <a:chExt cx="1508760" cy="443695"/>
          </a:xfrm>
        </p:grpSpPr>
        <p:sp>
          <p:nvSpPr>
            <p:cNvPr id="15" name="Rectangle 14"/>
            <p:cNvSpPr/>
            <p:nvPr/>
          </p:nvSpPr>
          <p:spPr>
            <a:xfrm>
              <a:off x="2300140" y="3656965"/>
              <a:ext cx="782425" cy="443695"/>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it-IT" sz="1400" dirty="0">
                  <a:solidFill>
                    <a:prstClr val="black"/>
                  </a:solidFill>
                  <a:latin typeface="Times New Roman" panose="02020603050405020304" pitchFamily="18" charset="0"/>
                  <a:cs typeface="Times New Roman" panose="02020603050405020304" pitchFamily="18" charset="0"/>
                </a:rPr>
                <a:t>LTI</a:t>
              </a:r>
            </a:p>
            <a:p>
              <a:pPr algn="ctr">
                <a:lnSpc>
                  <a:spcPts val="1400"/>
                </a:lnSpc>
              </a:pPr>
              <a:r>
                <a:rPr lang="it-IT" sz="1400" dirty="0">
                  <a:solidFill>
                    <a:prstClr val="black"/>
                  </a:solidFill>
                  <a:latin typeface="Times New Roman" panose="02020603050405020304" pitchFamily="18" charset="0"/>
                  <a:cs typeface="Times New Roman" panose="02020603050405020304" pitchFamily="18" charset="0"/>
                </a:rPr>
                <a:t>system</a:t>
              </a:r>
              <a:endParaRPr lang="en-US" sz="1400" dirty="0">
                <a:solidFill>
                  <a:prstClr val="black"/>
                </a:solidFill>
                <a:latin typeface="Times New Roman" panose="02020603050405020304" pitchFamily="18" charset="0"/>
                <a:cs typeface="Times New Roman" panose="02020603050405020304" pitchFamily="18" charset="0"/>
              </a:endParaRPr>
            </a:p>
          </p:txBody>
        </p:sp>
        <p:cxnSp>
          <p:nvCxnSpPr>
            <p:cNvPr id="17" name="Straight Arrow Connector 16"/>
            <p:cNvCxnSpPr>
              <a:endCxn id="15" idx="1"/>
            </p:cNvCxnSpPr>
            <p:nvPr/>
          </p:nvCxnSpPr>
          <p:spPr>
            <a:xfrm>
              <a:off x="1927860" y="3878813"/>
              <a:ext cx="372280" cy="0"/>
            </a:xfrm>
            <a:prstGeom prst="straightConnector1">
              <a:avLst/>
            </a:prstGeom>
            <a:ln w="19050">
              <a:solidFill>
                <a:schemeClr val="bg1"/>
              </a:solidFill>
              <a:tailEnd type="stealth"/>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098861" y="3870954"/>
              <a:ext cx="337759" cy="0"/>
            </a:xfrm>
            <a:prstGeom prst="straightConnector1">
              <a:avLst/>
            </a:prstGeom>
            <a:ln w="19050">
              <a:solidFill>
                <a:schemeClr val="bg1"/>
              </a:solidFill>
              <a:tailEnd type="stealth"/>
            </a:ln>
          </p:spPr>
          <p:style>
            <a:lnRef idx="1">
              <a:schemeClr val="accent1"/>
            </a:lnRef>
            <a:fillRef idx="0">
              <a:schemeClr val="accent1"/>
            </a:fillRef>
            <a:effectRef idx="0">
              <a:schemeClr val="accent1"/>
            </a:effectRef>
            <a:fontRef idx="minor">
              <a:schemeClr val="tx1"/>
            </a:fontRef>
          </p:style>
        </p:cxnSp>
      </p:grpSp>
      <p:sp>
        <p:nvSpPr>
          <p:cNvPr id="25" name="Left Brace 24"/>
          <p:cNvSpPr/>
          <p:nvPr/>
        </p:nvSpPr>
        <p:spPr>
          <a:xfrm>
            <a:off x="1543504" y="1873192"/>
            <a:ext cx="281465" cy="1266286"/>
          </a:xfrm>
          <a:prstGeom prst="leftBrace">
            <a:avLst>
              <a:gd name="adj1" fmla="val 52416"/>
              <a:gd name="adj2" fmla="val 51198"/>
            </a:avLst>
          </a:prstGeom>
          <a:ln w="1905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26" name="TextBox 25"/>
          <p:cNvSpPr txBox="1"/>
          <p:nvPr/>
        </p:nvSpPr>
        <p:spPr>
          <a:xfrm>
            <a:off x="573075" y="2158769"/>
            <a:ext cx="1089731" cy="771925"/>
          </a:xfrm>
          <a:prstGeom prst="rect">
            <a:avLst/>
          </a:prstGeom>
          <a:noFill/>
        </p:spPr>
        <p:txBody>
          <a:bodyPr wrap="none" rtlCol="0">
            <a:spAutoFit/>
          </a:bodyPr>
          <a:lstStyle/>
          <a:p>
            <a:r>
              <a:rPr lang="it-IT" b="1" dirty="0">
                <a:solidFill>
                  <a:prstClr val="black"/>
                </a:solidFill>
              </a:rPr>
              <a:t>time</a:t>
            </a:r>
          </a:p>
          <a:p>
            <a:r>
              <a:rPr lang="it-IT" b="1" dirty="0">
                <a:solidFill>
                  <a:prstClr val="black"/>
                </a:solidFill>
              </a:rPr>
              <a:t>domain</a:t>
            </a:r>
            <a:endParaRPr lang="en-US" b="1" dirty="0">
              <a:solidFill>
                <a:prstClr val="black"/>
              </a:solidFill>
            </a:endParaRPr>
          </a:p>
        </p:txBody>
      </p:sp>
      <mc:AlternateContent xmlns:mc="http://schemas.openxmlformats.org/markup-compatibility/2006" xmlns:a14="http://schemas.microsoft.com/office/drawing/2010/main">
        <mc:Choice Requires="a14">
          <p:sp>
            <p:nvSpPr>
              <p:cNvPr id="27" name="TextBox 26"/>
              <p:cNvSpPr txBox="1"/>
              <p:nvPr/>
            </p:nvSpPr>
            <p:spPr>
              <a:xfrm>
                <a:off x="1786557" y="1915799"/>
                <a:ext cx="724752" cy="4043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i="1">
                          <a:solidFill>
                            <a:prstClr val="black"/>
                          </a:solidFill>
                          <a:latin typeface="Cambria Math"/>
                          <a:ea typeface="Cambria Math"/>
                        </a:rPr>
                        <m:t>𝛿</m:t>
                      </m:r>
                      <m:d>
                        <m:dPr>
                          <m:ctrlPr>
                            <a:rPr lang="en-US" sz="1600" i="1">
                              <a:solidFill>
                                <a:prstClr val="black"/>
                              </a:solidFill>
                              <a:latin typeface="Cambria Math"/>
                              <a:ea typeface="Cambria Math"/>
                            </a:rPr>
                          </m:ctrlPr>
                        </m:dPr>
                        <m:e>
                          <m:r>
                            <a:rPr lang="it-IT" sz="1600" i="1">
                              <a:solidFill>
                                <a:prstClr val="black"/>
                              </a:solidFill>
                              <a:latin typeface="Cambria Math"/>
                              <a:ea typeface="Cambria Math"/>
                            </a:rPr>
                            <m:t>𝑡</m:t>
                          </m:r>
                        </m:e>
                      </m:d>
                    </m:oMath>
                  </m:oMathPara>
                </a14:m>
                <a:endParaRPr lang="en-US" sz="1600" dirty="0">
                  <a:solidFill>
                    <a:prstClr val="black"/>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786557" y="1915799"/>
                <a:ext cx="724752" cy="404341"/>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4263106" y="1908214"/>
                <a:ext cx="723220" cy="4043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sz="1600" i="1">
                          <a:solidFill>
                            <a:prstClr val="black"/>
                          </a:solidFill>
                          <a:latin typeface="Cambria Math"/>
                          <a:ea typeface="Cambria Math"/>
                        </a:rPr>
                        <m:t>h</m:t>
                      </m:r>
                      <m:d>
                        <m:dPr>
                          <m:ctrlPr>
                            <a:rPr lang="en-US" sz="1600" i="1">
                              <a:solidFill>
                                <a:prstClr val="black"/>
                              </a:solidFill>
                              <a:latin typeface="Cambria Math"/>
                              <a:ea typeface="Cambria Math"/>
                            </a:rPr>
                          </m:ctrlPr>
                        </m:dPr>
                        <m:e>
                          <m:r>
                            <a:rPr lang="it-IT" sz="1600" i="1">
                              <a:solidFill>
                                <a:prstClr val="black"/>
                              </a:solidFill>
                              <a:latin typeface="Cambria Math"/>
                              <a:ea typeface="Cambria Math"/>
                            </a:rPr>
                            <m:t>𝑡</m:t>
                          </m:r>
                        </m:e>
                      </m:d>
                    </m:oMath>
                  </m:oMathPara>
                </a14:m>
                <a:endParaRPr lang="en-US" sz="1600" dirty="0">
                  <a:solidFill>
                    <a:prstClr val="black"/>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4263106" y="1908214"/>
                <a:ext cx="723220" cy="404341"/>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1739809" y="2678585"/>
                <a:ext cx="760208"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ea typeface="Cambria Math"/>
                            </a:rPr>
                          </m:ctrlPr>
                        </m:sSubPr>
                        <m:e>
                          <m:r>
                            <a:rPr lang="it-IT" sz="1600" i="1">
                              <a:solidFill>
                                <a:prstClr val="black"/>
                              </a:solidFill>
                              <a:latin typeface="Cambria Math"/>
                              <a:ea typeface="Cambria Math"/>
                            </a:rPr>
                            <m:t>𝑣</m:t>
                          </m:r>
                        </m:e>
                        <m:sub>
                          <m:r>
                            <a:rPr lang="it-IT" sz="1600" i="1">
                              <a:solidFill>
                                <a:prstClr val="black"/>
                              </a:solidFill>
                              <a:latin typeface="Cambria Math"/>
                              <a:ea typeface="Cambria Math"/>
                            </a:rPr>
                            <m:t>𝑖𝑛</m:t>
                          </m:r>
                        </m:sub>
                      </m:sSub>
                      <m:d>
                        <m:dPr>
                          <m:ctrlPr>
                            <a:rPr lang="en-US" sz="1600" i="1">
                              <a:solidFill>
                                <a:prstClr val="black"/>
                              </a:solidFill>
                              <a:latin typeface="Cambria Math"/>
                              <a:ea typeface="Cambria Math"/>
                            </a:rPr>
                          </m:ctrlPr>
                        </m:dPr>
                        <m:e>
                          <m:r>
                            <a:rPr lang="it-IT" sz="1600" i="1">
                              <a:solidFill>
                                <a:prstClr val="black"/>
                              </a:solidFill>
                              <a:latin typeface="Cambria Math"/>
                              <a:ea typeface="Cambria Math"/>
                            </a:rPr>
                            <m:t>𝑡</m:t>
                          </m:r>
                        </m:e>
                      </m:d>
                    </m:oMath>
                  </m:oMathPara>
                </a14:m>
                <a:endParaRPr lang="en-US" sz="1600" dirty="0">
                  <a:solidFill>
                    <a:prstClr val="black"/>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1739809" y="2678585"/>
                <a:ext cx="760208" cy="338554"/>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4203952" y="2675687"/>
                <a:ext cx="1325171"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ea typeface="Cambria Math"/>
                            </a:rPr>
                          </m:ctrlPr>
                        </m:sSubPr>
                        <m:e>
                          <m:r>
                            <a:rPr lang="it-IT" sz="1600" i="1">
                              <a:solidFill>
                                <a:prstClr val="black"/>
                              </a:solidFill>
                              <a:latin typeface="Cambria Math"/>
                              <a:ea typeface="Cambria Math"/>
                            </a:rPr>
                            <m:t>𝑣</m:t>
                          </m:r>
                        </m:e>
                        <m:sub>
                          <m:r>
                            <a:rPr lang="it-IT" sz="1600" i="1">
                              <a:solidFill>
                                <a:prstClr val="black"/>
                              </a:solidFill>
                              <a:latin typeface="Cambria Math"/>
                              <a:ea typeface="Cambria Math"/>
                            </a:rPr>
                            <m:t>𝑖𝑛</m:t>
                          </m:r>
                        </m:sub>
                      </m:sSub>
                      <m:d>
                        <m:dPr>
                          <m:ctrlPr>
                            <a:rPr lang="en-US" sz="1600" i="1">
                              <a:solidFill>
                                <a:prstClr val="black"/>
                              </a:solidFill>
                              <a:latin typeface="Cambria Math"/>
                              <a:ea typeface="Cambria Math"/>
                            </a:rPr>
                          </m:ctrlPr>
                        </m:dPr>
                        <m:e>
                          <m:r>
                            <a:rPr lang="it-IT" sz="1600" i="1">
                              <a:solidFill>
                                <a:prstClr val="black"/>
                              </a:solidFill>
                              <a:latin typeface="Cambria Math"/>
                              <a:ea typeface="Cambria Math"/>
                            </a:rPr>
                            <m:t>𝑡</m:t>
                          </m:r>
                        </m:e>
                      </m:d>
                      <m:r>
                        <a:rPr lang="en-US" sz="1600" i="1">
                          <a:solidFill>
                            <a:prstClr val="black"/>
                          </a:solidFill>
                          <a:latin typeface="Cambria Math"/>
                          <a:ea typeface="Cambria Math"/>
                        </a:rPr>
                        <m:t>∗</m:t>
                      </m:r>
                      <m:r>
                        <a:rPr lang="it-IT" sz="1600" i="1">
                          <a:solidFill>
                            <a:prstClr val="black"/>
                          </a:solidFill>
                          <a:latin typeface="Cambria Math"/>
                          <a:ea typeface="Cambria Math"/>
                        </a:rPr>
                        <m:t>h</m:t>
                      </m:r>
                      <m:d>
                        <m:dPr>
                          <m:ctrlPr>
                            <a:rPr lang="it-IT" sz="1600" i="1">
                              <a:solidFill>
                                <a:prstClr val="black"/>
                              </a:solidFill>
                              <a:latin typeface="Cambria Math"/>
                              <a:ea typeface="Cambria Math"/>
                            </a:rPr>
                          </m:ctrlPr>
                        </m:dPr>
                        <m:e>
                          <m:r>
                            <a:rPr lang="it-IT" sz="1600" i="1">
                              <a:solidFill>
                                <a:prstClr val="black"/>
                              </a:solidFill>
                              <a:latin typeface="Cambria Math"/>
                              <a:ea typeface="Cambria Math"/>
                            </a:rPr>
                            <m:t>𝑡</m:t>
                          </m:r>
                        </m:e>
                      </m:d>
                    </m:oMath>
                  </m:oMathPara>
                </a14:m>
                <a:endParaRPr lang="en-US" sz="1600" dirty="0">
                  <a:solidFill>
                    <a:prstClr val="black"/>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4203952" y="2675687"/>
                <a:ext cx="1325171" cy="338554"/>
              </a:xfrm>
              <a:prstGeom prst="rect">
                <a:avLst/>
              </a:prstGeom>
              <a:blipFill rotWithShape="1">
                <a:blip r:embed="rId5"/>
                <a:stretch>
                  <a:fillRect/>
                </a:stretch>
              </a:blipFill>
            </p:spPr>
            <p:txBody>
              <a:bodyPr/>
              <a:lstStyle/>
              <a:p>
                <a:r>
                  <a:rPr lang="en-GB">
                    <a:noFill/>
                  </a:rPr>
                  <a:t> </a:t>
                </a:r>
              </a:p>
            </p:txBody>
          </p:sp>
        </mc:Fallback>
      </mc:AlternateContent>
      <p:grpSp>
        <p:nvGrpSpPr>
          <p:cNvPr id="33" name="Group 32"/>
          <p:cNvGrpSpPr/>
          <p:nvPr/>
        </p:nvGrpSpPr>
        <p:grpSpPr>
          <a:xfrm>
            <a:off x="2459956" y="2619450"/>
            <a:ext cx="1801940" cy="529913"/>
            <a:chOff x="1927860" y="3656965"/>
            <a:chExt cx="1508760" cy="443695"/>
          </a:xfrm>
        </p:grpSpPr>
        <p:sp>
          <p:nvSpPr>
            <p:cNvPr id="34" name="Rectangle 33"/>
            <p:cNvSpPr/>
            <p:nvPr/>
          </p:nvSpPr>
          <p:spPr>
            <a:xfrm>
              <a:off x="2300140" y="3656965"/>
              <a:ext cx="782425" cy="443695"/>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it-IT" sz="1400" dirty="0">
                  <a:solidFill>
                    <a:prstClr val="black"/>
                  </a:solidFill>
                  <a:latin typeface="Times New Roman" panose="02020603050405020304" pitchFamily="18" charset="0"/>
                  <a:cs typeface="Times New Roman" panose="02020603050405020304" pitchFamily="18" charset="0"/>
                </a:rPr>
                <a:t>LTI</a:t>
              </a:r>
            </a:p>
            <a:p>
              <a:pPr algn="ctr">
                <a:lnSpc>
                  <a:spcPts val="1400"/>
                </a:lnSpc>
              </a:pPr>
              <a:r>
                <a:rPr lang="it-IT" sz="1400" dirty="0">
                  <a:solidFill>
                    <a:prstClr val="black"/>
                  </a:solidFill>
                  <a:latin typeface="Times New Roman" panose="02020603050405020304" pitchFamily="18" charset="0"/>
                  <a:cs typeface="Times New Roman" panose="02020603050405020304" pitchFamily="18" charset="0"/>
                </a:rPr>
                <a:t>system</a:t>
              </a:r>
              <a:endParaRPr lang="en-US" sz="1400" dirty="0">
                <a:solidFill>
                  <a:prstClr val="black"/>
                </a:solidFill>
                <a:latin typeface="Times New Roman" panose="02020603050405020304" pitchFamily="18" charset="0"/>
                <a:cs typeface="Times New Roman" panose="02020603050405020304" pitchFamily="18" charset="0"/>
              </a:endParaRPr>
            </a:p>
          </p:txBody>
        </p:sp>
        <p:cxnSp>
          <p:nvCxnSpPr>
            <p:cNvPr id="35" name="Straight Arrow Connector 34"/>
            <p:cNvCxnSpPr>
              <a:endCxn id="34" idx="1"/>
            </p:cNvCxnSpPr>
            <p:nvPr/>
          </p:nvCxnSpPr>
          <p:spPr>
            <a:xfrm>
              <a:off x="1927860" y="3878813"/>
              <a:ext cx="372280" cy="0"/>
            </a:xfrm>
            <a:prstGeom prst="straightConnector1">
              <a:avLst/>
            </a:prstGeom>
            <a:ln w="19050">
              <a:solidFill>
                <a:schemeClr val="bg1"/>
              </a:solidFill>
              <a:tailEnd type="stealth"/>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3098861" y="3870954"/>
              <a:ext cx="337759" cy="0"/>
            </a:xfrm>
            <a:prstGeom prst="straightConnector1">
              <a:avLst/>
            </a:prstGeom>
            <a:ln w="19050">
              <a:solidFill>
                <a:schemeClr val="bg1"/>
              </a:solidFill>
              <a:tailEnd type="stealth"/>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2459956" y="3553428"/>
            <a:ext cx="1801940" cy="529913"/>
            <a:chOff x="1927860" y="3656965"/>
            <a:chExt cx="1508760" cy="443695"/>
          </a:xfrm>
        </p:grpSpPr>
        <p:sp>
          <p:nvSpPr>
            <p:cNvPr id="38" name="Rectangle 37"/>
            <p:cNvSpPr/>
            <p:nvPr/>
          </p:nvSpPr>
          <p:spPr>
            <a:xfrm>
              <a:off x="2300140" y="3656965"/>
              <a:ext cx="782425" cy="443695"/>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it-IT" sz="1400" dirty="0">
                  <a:solidFill>
                    <a:prstClr val="black"/>
                  </a:solidFill>
                  <a:latin typeface="Times New Roman" panose="02020603050405020304" pitchFamily="18" charset="0"/>
                  <a:cs typeface="Times New Roman" panose="02020603050405020304" pitchFamily="18" charset="0"/>
                </a:rPr>
                <a:t>LTI</a:t>
              </a:r>
            </a:p>
            <a:p>
              <a:pPr algn="ctr">
                <a:lnSpc>
                  <a:spcPts val="1400"/>
                </a:lnSpc>
              </a:pPr>
              <a:r>
                <a:rPr lang="it-IT" sz="1400" dirty="0">
                  <a:solidFill>
                    <a:prstClr val="black"/>
                  </a:solidFill>
                  <a:latin typeface="Times New Roman" panose="02020603050405020304" pitchFamily="18" charset="0"/>
                  <a:cs typeface="Times New Roman" panose="02020603050405020304" pitchFamily="18" charset="0"/>
                </a:rPr>
                <a:t>system</a:t>
              </a:r>
              <a:endParaRPr lang="en-US" sz="1400" dirty="0">
                <a:solidFill>
                  <a:prstClr val="black"/>
                </a:solidFill>
                <a:latin typeface="Times New Roman" panose="02020603050405020304" pitchFamily="18" charset="0"/>
                <a:cs typeface="Times New Roman" panose="02020603050405020304" pitchFamily="18" charset="0"/>
              </a:endParaRPr>
            </a:p>
          </p:txBody>
        </p:sp>
        <p:cxnSp>
          <p:nvCxnSpPr>
            <p:cNvPr id="39" name="Straight Arrow Connector 38"/>
            <p:cNvCxnSpPr>
              <a:endCxn id="38" idx="1"/>
            </p:cNvCxnSpPr>
            <p:nvPr/>
          </p:nvCxnSpPr>
          <p:spPr>
            <a:xfrm>
              <a:off x="1927860" y="3878813"/>
              <a:ext cx="372280" cy="0"/>
            </a:xfrm>
            <a:prstGeom prst="straightConnector1">
              <a:avLst/>
            </a:prstGeom>
            <a:ln w="19050">
              <a:solidFill>
                <a:schemeClr val="bg1"/>
              </a:solidFill>
              <a:tailEnd type="stealth"/>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3098861" y="3870954"/>
              <a:ext cx="337759" cy="0"/>
            </a:xfrm>
            <a:prstGeom prst="straightConnector1">
              <a:avLst/>
            </a:prstGeom>
            <a:ln w="19050">
              <a:solidFill>
                <a:schemeClr val="bg1"/>
              </a:solidFill>
              <a:tailEnd type="stealth"/>
            </a:ln>
          </p:spPr>
          <p:style>
            <a:lnRef idx="1">
              <a:schemeClr val="accent1"/>
            </a:lnRef>
            <a:fillRef idx="0">
              <a:schemeClr val="accent1"/>
            </a:fillRef>
            <a:effectRef idx="0">
              <a:schemeClr val="accent1"/>
            </a:effectRef>
            <a:fontRef idx="minor">
              <a:schemeClr val="tx1"/>
            </a:fontRef>
          </p:style>
        </p:cxnSp>
      </p:grpSp>
      <p:sp>
        <p:nvSpPr>
          <p:cNvPr id="41" name="Left Brace 40"/>
          <p:cNvSpPr/>
          <p:nvPr/>
        </p:nvSpPr>
        <p:spPr>
          <a:xfrm>
            <a:off x="1543504" y="3562529"/>
            <a:ext cx="281465" cy="1266286"/>
          </a:xfrm>
          <a:prstGeom prst="leftBrace">
            <a:avLst>
              <a:gd name="adj1" fmla="val 52416"/>
              <a:gd name="adj2" fmla="val 51198"/>
            </a:avLst>
          </a:prstGeom>
          <a:ln w="1905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42" name="TextBox 41"/>
          <p:cNvSpPr txBox="1"/>
          <p:nvPr/>
        </p:nvSpPr>
        <p:spPr>
          <a:xfrm>
            <a:off x="352635" y="3848106"/>
            <a:ext cx="1351021" cy="771925"/>
          </a:xfrm>
          <a:prstGeom prst="rect">
            <a:avLst/>
          </a:prstGeom>
          <a:noFill/>
        </p:spPr>
        <p:txBody>
          <a:bodyPr wrap="none" rtlCol="0">
            <a:spAutoFit/>
          </a:bodyPr>
          <a:lstStyle/>
          <a:p>
            <a:r>
              <a:rPr lang="it-IT" b="1" dirty="0">
                <a:solidFill>
                  <a:prstClr val="black"/>
                </a:solidFill>
              </a:rPr>
              <a:t>Fourier</a:t>
            </a:r>
          </a:p>
          <a:p>
            <a:r>
              <a:rPr lang="it-IT" b="1" dirty="0">
                <a:solidFill>
                  <a:prstClr val="black"/>
                </a:solidFill>
              </a:rPr>
              <a:t>transform</a:t>
            </a:r>
            <a:endParaRPr lang="en-US" b="1" dirty="0">
              <a:solidFill>
                <a:prstClr val="black"/>
              </a:solidFill>
            </a:endParaRPr>
          </a:p>
        </p:txBody>
      </p:sp>
      <mc:AlternateContent xmlns:mc="http://schemas.openxmlformats.org/markup-compatibility/2006" xmlns:a14="http://schemas.microsoft.com/office/drawing/2010/main">
        <mc:Choice Requires="a14">
          <p:sp>
            <p:nvSpPr>
              <p:cNvPr id="43" name="TextBox 42"/>
              <p:cNvSpPr txBox="1"/>
              <p:nvPr/>
            </p:nvSpPr>
            <p:spPr>
              <a:xfrm>
                <a:off x="1822959" y="3614237"/>
                <a:ext cx="732870" cy="41391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1600" i="1">
                              <a:solidFill>
                                <a:prstClr val="black"/>
                              </a:solidFill>
                              <a:latin typeface="Cambria Math"/>
                              <a:ea typeface="Cambria Math"/>
                            </a:rPr>
                          </m:ctrlPr>
                        </m:sSupPr>
                        <m:e>
                          <m:r>
                            <a:rPr lang="it-IT" sz="1600" i="1">
                              <a:solidFill>
                                <a:prstClr val="black"/>
                              </a:solidFill>
                              <a:latin typeface="Cambria Math"/>
                              <a:ea typeface="Cambria Math"/>
                            </a:rPr>
                            <m:t>𝑒</m:t>
                          </m:r>
                        </m:e>
                        <m:sup>
                          <m:r>
                            <a:rPr lang="it-IT" sz="1600" i="1">
                              <a:solidFill>
                                <a:prstClr val="black"/>
                              </a:solidFill>
                              <a:latin typeface="Cambria Math"/>
                              <a:ea typeface="Cambria Math"/>
                            </a:rPr>
                            <m:t>𝑗</m:t>
                          </m:r>
                          <m:r>
                            <a:rPr lang="it-IT" sz="1600" i="1">
                              <a:solidFill>
                                <a:prstClr val="black"/>
                              </a:solidFill>
                              <a:latin typeface="Cambria Math"/>
                              <a:ea typeface="Cambria Math"/>
                            </a:rPr>
                            <m:t>𝜔</m:t>
                          </m:r>
                          <m:r>
                            <a:rPr lang="it-IT" sz="1600" i="1">
                              <a:solidFill>
                                <a:prstClr val="black"/>
                              </a:solidFill>
                              <a:latin typeface="Cambria Math"/>
                              <a:ea typeface="Cambria Math"/>
                            </a:rPr>
                            <m:t>𝑡</m:t>
                          </m:r>
                        </m:sup>
                      </m:sSup>
                    </m:oMath>
                  </m:oMathPara>
                </a14:m>
                <a:endParaRPr lang="en-US" sz="1600" dirty="0">
                  <a:solidFill>
                    <a:prstClr val="black"/>
                  </a:solidFill>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1822959" y="3614237"/>
                <a:ext cx="732870" cy="413915"/>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p:cNvSpPr txBox="1"/>
              <p:nvPr/>
            </p:nvSpPr>
            <p:spPr>
              <a:xfrm>
                <a:off x="1621499" y="4367922"/>
                <a:ext cx="891526"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ea typeface="Cambria Math"/>
                            </a:rPr>
                          </m:ctrlPr>
                        </m:sSubPr>
                        <m:e>
                          <m:r>
                            <a:rPr lang="it-IT" sz="1600" i="1">
                              <a:solidFill>
                                <a:prstClr val="black"/>
                              </a:solidFill>
                              <a:latin typeface="Cambria Math"/>
                              <a:ea typeface="Cambria Math"/>
                            </a:rPr>
                            <m:t>𝑉</m:t>
                          </m:r>
                        </m:e>
                        <m:sub>
                          <m:r>
                            <a:rPr lang="it-IT" sz="1600" i="1">
                              <a:solidFill>
                                <a:prstClr val="black"/>
                              </a:solidFill>
                              <a:latin typeface="Cambria Math"/>
                              <a:ea typeface="Cambria Math"/>
                            </a:rPr>
                            <m:t>𝑖𝑛</m:t>
                          </m:r>
                        </m:sub>
                      </m:sSub>
                      <m:d>
                        <m:dPr>
                          <m:ctrlPr>
                            <a:rPr lang="en-US" sz="1600" i="1">
                              <a:solidFill>
                                <a:prstClr val="black"/>
                              </a:solidFill>
                              <a:latin typeface="Cambria Math"/>
                              <a:ea typeface="Cambria Math"/>
                            </a:rPr>
                          </m:ctrlPr>
                        </m:dPr>
                        <m:e>
                          <m:r>
                            <a:rPr lang="it-IT" sz="1600" i="1">
                              <a:solidFill>
                                <a:prstClr val="black"/>
                              </a:solidFill>
                              <a:latin typeface="Cambria Math"/>
                              <a:ea typeface="Cambria Math"/>
                            </a:rPr>
                            <m:t>𝑗</m:t>
                          </m:r>
                          <m:r>
                            <a:rPr lang="it-IT" sz="1600" i="1">
                              <a:solidFill>
                                <a:prstClr val="black"/>
                              </a:solidFill>
                              <a:latin typeface="Cambria Math"/>
                              <a:ea typeface="Cambria Math"/>
                            </a:rPr>
                            <m:t>𝜔</m:t>
                          </m:r>
                        </m:e>
                      </m:d>
                    </m:oMath>
                  </m:oMathPara>
                </a14:m>
                <a:endParaRPr lang="en-US" sz="1600" dirty="0">
                  <a:solidFill>
                    <a:prstClr val="black"/>
                  </a:solidFill>
                </a:endParaRPr>
              </a:p>
            </p:txBody>
          </p:sp>
        </mc:Choice>
        <mc:Fallback xmlns="">
          <p:sp>
            <p:nvSpPr>
              <p:cNvPr id="45" name="TextBox 44"/>
              <p:cNvSpPr txBox="1">
                <a:spLocks noRot="1" noChangeAspect="1" noMove="1" noResize="1" noEditPoints="1" noAdjustHandles="1" noChangeArrowheads="1" noChangeShapeType="1" noTextEdit="1"/>
              </p:cNvSpPr>
              <p:nvPr/>
            </p:nvSpPr>
            <p:spPr>
              <a:xfrm>
                <a:off x="1621499" y="4367922"/>
                <a:ext cx="891526" cy="338554"/>
              </a:xfrm>
              <a:prstGeom prst="rect">
                <a:avLst/>
              </a:prstGeom>
              <a:blipFill rotWithShape="1">
                <a:blip r:embed="rId7"/>
                <a:stretch>
                  <a:fillRect b="-9091"/>
                </a:stretch>
              </a:blipFill>
            </p:spPr>
            <p:txBody>
              <a:bodyPr/>
              <a:lstStyle/>
              <a:p>
                <a:r>
                  <a:rPr lang="en-GB">
                    <a:noFill/>
                  </a:rPr>
                  <a:t> </a:t>
                </a:r>
              </a:p>
            </p:txBody>
          </p:sp>
        </mc:Fallback>
      </mc:AlternateContent>
      <p:grpSp>
        <p:nvGrpSpPr>
          <p:cNvPr id="46" name="Group 45"/>
          <p:cNvGrpSpPr/>
          <p:nvPr/>
        </p:nvGrpSpPr>
        <p:grpSpPr>
          <a:xfrm>
            <a:off x="2459956" y="4308787"/>
            <a:ext cx="1801940" cy="529913"/>
            <a:chOff x="1927860" y="3656965"/>
            <a:chExt cx="1508760" cy="443695"/>
          </a:xfrm>
        </p:grpSpPr>
        <p:sp>
          <p:nvSpPr>
            <p:cNvPr id="47" name="Rectangle 46"/>
            <p:cNvSpPr/>
            <p:nvPr/>
          </p:nvSpPr>
          <p:spPr>
            <a:xfrm>
              <a:off x="2300140" y="3656965"/>
              <a:ext cx="782425" cy="443695"/>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it-IT" sz="1400" dirty="0">
                  <a:solidFill>
                    <a:prstClr val="black"/>
                  </a:solidFill>
                  <a:latin typeface="Times New Roman" panose="02020603050405020304" pitchFamily="18" charset="0"/>
                  <a:cs typeface="Times New Roman" panose="02020603050405020304" pitchFamily="18" charset="0"/>
                </a:rPr>
                <a:t>LTI</a:t>
              </a:r>
            </a:p>
            <a:p>
              <a:pPr algn="ctr">
                <a:lnSpc>
                  <a:spcPts val="1400"/>
                </a:lnSpc>
              </a:pPr>
              <a:r>
                <a:rPr lang="it-IT" sz="1400" dirty="0">
                  <a:solidFill>
                    <a:prstClr val="black"/>
                  </a:solidFill>
                  <a:latin typeface="Times New Roman" panose="02020603050405020304" pitchFamily="18" charset="0"/>
                  <a:cs typeface="Times New Roman" panose="02020603050405020304" pitchFamily="18" charset="0"/>
                </a:rPr>
                <a:t>system</a:t>
              </a:r>
              <a:endParaRPr lang="en-US" sz="1400" dirty="0">
                <a:solidFill>
                  <a:prstClr val="black"/>
                </a:solidFill>
                <a:latin typeface="Times New Roman" panose="02020603050405020304" pitchFamily="18" charset="0"/>
                <a:cs typeface="Times New Roman" panose="02020603050405020304" pitchFamily="18" charset="0"/>
              </a:endParaRPr>
            </a:p>
          </p:txBody>
        </p:sp>
        <p:cxnSp>
          <p:nvCxnSpPr>
            <p:cNvPr id="48" name="Straight Arrow Connector 47"/>
            <p:cNvCxnSpPr>
              <a:endCxn id="47" idx="1"/>
            </p:cNvCxnSpPr>
            <p:nvPr/>
          </p:nvCxnSpPr>
          <p:spPr>
            <a:xfrm>
              <a:off x="1927860" y="3878813"/>
              <a:ext cx="372280" cy="0"/>
            </a:xfrm>
            <a:prstGeom prst="straightConnector1">
              <a:avLst/>
            </a:prstGeom>
            <a:ln w="19050">
              <a:solidFill>
                <a:schemeClr val="bg1"/>
              </a:solidFill>
              <a:tailEnd type="stealth"/>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3098861" y="3870954"/>
              <a:ext cx="337759" cy="0"/>
            </a:xfrm>
            <a:prstGeom prst="straightConnector1">
              <a:avLst/>
            </a:prstGeom>
            <a:ln w="19050">
              <a:solidFill>
                <a:schemeClr val="bg1"/>
              </a:solidFill>
              <a:tailEnd type="stealt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50" name="TextBox 49"/>
              <p:cNvSpPr txBox="1"/>
              <p:nvPr/>
            </p:nvSpPr>
            <p:spPr>
              <a:xfrm>
                <a:off x="4207345" y="3614237"/>
                <a:ext cx="1392987" cy="41391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1600" i="1">
                              <a:solidFill>
                                <a:prstClr val="black"/>
                              </a:solidFill>
                              <a:latin typeface="Cambria Math"/>
                              <a:ea typeface="Cambria Math"/>
                            </a:rPr>
                          </m:ctrlPr>
                        </m:sSupPr>
                        <m:e>
                          <m:r>
                            <a:rPr lang="it-IT" sz="1600" i="1">
                              <a:solidFill>
                                <a:prstClr val="black"/>
                              </a:solidFill>
                              <a:latin typeface="Cambria Math"/>
                              <a:ea typeface="Cambria Math"/>
                            </a:rPr>
                            <m:t>𝐻</m:t>
                          </m:r>
                          <m:d>
                            <m:dPr>
                              <m:ctrlPr>
                                <a:rPr lang="it-IT" sz="1600" i="1">
                                  <a:solidFill>
                                    <a:prstClr val="black"/>
                                  </a:solidFill>
                                  <a:latin typeface="Cambria Math"/>
                                  <a:ea typeface="Cambria Math"/>
                                </a:rPr>
                              </m:ctrlPr>
                            </m:dPr>
                            <m:e>
                              <m:r>
                                <a:rPr lang="it-IT" sz="1600" i="1">
                                  <a:solidFill>
                                    <a:prstClr val="black"/>
                                  </a:solidFill>
                                  <a:latin typeface="Cambria Math"/>
                                  <a:ea typeface="Cambria Math"/>
                                </a:rPr>
                                <m:t>𝑗</m:t>
                              </m:r>
                              <m:r>
                                <a:rPr lang="it-IT" sz="1600" i="1">
                                  <a:solidFill>
                                    <a:prstClr val="black"/>
                                  </a:solidFill>
                                  <a:latin typeface="Cambria Math"/>
                                  <a:ea typeface="Cambria Math"/>
                                </a:rPr>
                                <m:t>𝜔</m:t>
                              </m:r>
                            </m:e>
                          </m:d>
                          <m:r>
                            <a:rPr lang="it-IT" sz="1600" i="1">
                              <a:solidFill>
                                <a:prstClr val="black"/>
                              </a:solidFill>
                              <a:latin typeface="Cambria Math"/>
                              <a:ea typeface="Cambria Math"/>
                            </a:rPr>
                            <m:t>𝑒</m:t>
                          </m:r>
                        </m:e>
                        <m:sup>
                          <m:r>
                            <a:rPr lang="it-IT" sz="1600" i="1">
                              <a:solidFill>
                                <a:prstClr val="black"/>
                              </a:solidFill>
                              <a:latin typeface="Cambria Math"/>
                              <a:ea typeface="Cambria Math"/>
                            </a:rPr>
                            <m:t>𝑗</m:t>
                          </m:r>
                          <m:r>
                            <a:rPr lang="it-IT" sz="1600" i="1">
                              <a:solidFill>
                                <a:prstClr val="black"/>
                              </a:solidFill>
                              <a:latin typeface="Cambria Math"/>
                              <a:ea typeface="Cambria Math"/>
                            </a:rPr>
                            <m:t>𝜔</m:t>
                          </m:r>
                          <m:r>
                            <a:rPr lang="it-IT" sz="1600" i="1">
                              <a:solidFill>
                                <a:prstClr val="black"/>
                              </a:solidFill>
                              <a:latin typeface="Cambria Math"/>
                              <a:ea typeface="Cambria Math"/>
                            </a:rPr>
                            <m:t>𝑡</m:t>
                          </m:r>
                        </m:sup>
                      </m:sSup>
                    </m:oMath>
                  </m:oMathPara>
                </a14:m>
                <a:endParaRPr lang="en-US" sz="1600" dirty="0">
                  <a:solidFill>
                    <a:prstClr val="black"/>
                  </a:solidFill>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4207345" y="3614237"/>
                <a:ext cx="1392987" cy="413915"/>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4175599" y="4385896"/>
                <a:ext cx="1586716"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ea typeface="Cambria Math"/>
                            </a:rPr>
                          </m:ctrlPr>
                        </m:sSubPr>
                        <m:e>
                          <m:r>
                            <a:rPr lang="it-IT" sz="1600" i="1">
                              <a:solidFill>
                                <a:prstClr val="black"/>
                              </a:solidFill>
                              <a:latin typeface="Cambria Math"/>
                              <a:ea typeface="Cambria Math"/>
                            </a:rPr>
                            <m:t>𝑉</m:t>
                          </m:r>
                        </m:e>
                        <m:sub>
                          <m:r>
                            <a:rPr lang="it-IT" sz="1600" i="1">
                              <a:solidFill>
                                <a:prstClr val="black"/>
                              </a:solidFill>
                              <a:latin typeface="Cambria Math"/>
                              <a:ea typeface="Cambria Math"/>
                            </a:rPr>
                            <m:t>𝑖𝑛</m:t>
                          </m:r>
                        </m:sub>
                      </m:sSub>
                      <m:d>
                        <m:dPr>
                          <m:ctrlPr>
                            <a:rPr lang="en-US" sz="1600" i="1">
                              <a:solidFill>
                                <a:prstClr val="black"/>
                              </a:solidFill>
                              <a:latin typeface="Cambria Math"/>
                              <a:ea typeface="Cambria Math"/>
                            </a:rPr>
                          </m:ctrlPr>
                        </m:dPr>
                        <m:e>
                          <m:r>
                            <a:rPr lang="it-IT" sz="1600" i="1">
                              <a:solidFill>
                                <a:prstClr val="black"/>
                              </a:solidFill>
                              <a:latin typeface="Cambria Math"/>
                              <a:ea typeface="Cambria Math"/>
                            </a:rPr>
                            <m:t>𝑗</m:t>
                          </m:r>
                          <m:r>
                            <a:rPr lang="it-IT" sz="1600" i="1">
                              <a:solidFill>
                                <a:prstClr val="black"/>
                              </a:solidFill>
                              <a:latin typeface="Cambria Math"/>
                              <a:ea typeface="Cambria Math"/>
                            </a:rPr>
                            <m:t>𝜔</m:t>
                          </m:r>
                        </m:e>
                      </m:d>
                      <m:r>
                        <a:rPr lang="it-IT" sz="1600" i="1">
                          <a:solidFill>
                            <a:prstClr val="black"/>
                          </a:solidFill>
                          <a:latin typeface="Cambria Math"/>
                          <a:ea typeface="Cambria Math"/>
                        </a:rPr>
                        <m:t>∙</m:t>
                      </m:r>
                      <m:r>
                        <a:rPr lang="it-IT" sz="1600" i="1">
                          <a:solidFill>
                            <a:prstClr val="black"/>
                          </a:solidFill>
                          <a:latin typeface="Cambria Math"/>
                          <a:ea typeface="Cambria Math"/>
                        </a:rPr>
                        <m:t>𝐻</m:t>
                      </m:r>
                      <m:d>
                        <m:dPr>
                          <m:ctrlPr>
                            <a:rPr lang="it-IT" sz="1600" i="1">
                              <a:solidFill>
                                <a:prstClr val="black"/>
                              </a:solidFill>
                              <a:latin typeface="Cambria Math"/>
                              <a:ea typeface="Cambria Math"/>
                            </a:rPr>
                          </m:ctrlPr>
                        </m:dPr>
                        <m:e>
                          <m:r>
                            <a:rPr lang="it-IT" sz="1600" i="1">
                              <a:solidFill>
                                <a:prstClr val="black"/>
                              </a:solidFill>
                              <a:latin typeface="Cambria Math"/>
                              <a:ea typeface="Cambria Math"/>
                            </a:rPr>
                            <m:t>𝑗</m:t>
                          </m:r>
                          <m:r>
                            <a:rPr lang="it-IT" sz="1600" i="1">
                              <a:solidFill>
                                <a:prstClr val="black"/>
                              </a:solidFill>
                              <a:latin typeface="Cambria Math"/>
                              <a:ea typeface="Cambria Math"/>
                            </a:rPr>
                            <m:t>𝜔</m:t>
                          </m:r>
                        </m:e>
                      </m:d>
                    </m:oMath>
                  </m:oMathPara>
                </a14:m>
                <a:endParaRPr lang="en-US" sz="1600" dirty="0">
                  <a:solidFill>
                    <a:prstClr val="black"/>
                  </a:solidFill>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4175599" y="4385896"/>
                <a:ext cx="1586716" cy="338554"/>
              </a:xfrm>
              <a:prstGeom prst="rect">
                <a:avLst/>
              </a:prstGeom>
              <a:blipFill rotWithShape="1">
                <a:blip r:embed="rId9"/>
                <a:stretch>
                  <a:fillRect b="-7143"/>
                </a:stretch>
              </a:blipFill>
            </p:spPr>
            <p:txBody>
              <a:bodyPr/>
              <a:lstStyle/>
              <a:p>
                <a:r>
                  <a:rPr lang="en-GB">
                    <a:noFill/>
                  </a:rPr>
                  <a:t> </a:t>
                </a:r>
              </a:p>
            </p:txBody>
          </p:sp>
        </mc:Fallback>
      </mc:AlternateContent>
      <p:grpSp>
        <p:nvGrpSpPr>
          <p:cNvPr id="52" name="Group 51"/>
          <p:cNvGrpSpPr/>
          <p:nvPr/>
        </p:nvGrpSpPr>
        <p:grpSpPr>
          <a:xfrm>
            <a:off x="2482258" y="5280032"/>
            <a:ext cx="1801940" cy="529913"/>
            <a:chOff x="1927860" y="3656965"/>
            <a:chExt cx="1508760" cy="443695"/>
          </a:xfrm>
        </p:grpSpPr>
        <p:sp>
          <p:nvSpPr>
            <p:cNvPr id="53" name="Rectangle 52"/>
            <p:cNvSpPr/>
            <p:nvPr/>
          </p:nvSpPr>
          <p:spPr>
            <a:xfrm>
              <a:off x="2300140" y="3656965"/>
              <a:ext cx="782425" cy="443695"/>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it-IT" sz="1400" dirty="0">
                  <a:solidFill>
                    <a:prstClr val="black"/>
                  </a:solidFill>
                  <a:latin typeface="Times New Roman" panose="02020603050405020304" pitchFamily="18" charset="0"/>
                  <a:cs typeface="Times New Roman" panose="02020603050405020304" pitchFamily="18" charset="0"/>
                </a:rPr>
                <a:t>LTI</a:t>
              </a:r>
            </a:p>
            <a:p>
              <a:pPr algn="ctr">
                <a:lnSpc>
                  <a:spcPts val="1400"/>
                </a:lnSpc>
              </a:pPr>
              <a:r>
                <a:rPr lang="it-IT" sz="1400" dirty="0">
                  <a:solidFill>
                    <a:prstClr val="black"/>
                  </a:solidFill>
                  <a:latin typeface="Times New Roman" panose="02020603050405020304" pitchFamily="18" charset="0"/>
                  <a:cs typeface="Times New Roman" panose="02020603050405020304" pitchFamily="18" charset="0"/>
                </a:rPr>
                <a:t>system</a:t>
              </a:r>
              <a:endParaRPr lang="en-US" sz="1400" dirty="0">
                <a:solidFill>
                  <a:prstClr val="black"/>
                </a:solidFill>
                <a:latin typeface="Times New Roman" panose="02020603050405020304" pitchFamily="18" charset="0"/>
                <a:cs typeface="Times New Roman" panose="02020603050405020304" pitchFamily="18" charset="0"/>
              </a:endParaRPr>
            </a:p>
          </p:txBody>
        </p:sp>
        <p:cxnSp>
          <p:nvCxnSpPr>
            <p:cNvPr id="54" name="Straight Arrow Connector 53"/>
            <p:cNvCxnSpPr>
              <a:endCxn id="53" idx="1"/>
            </p:cNvCxnSpPr>
            <p:nvPr/>
          </p:nvCxnSpPr>
          <p:spPr>
            <a:xfrm>
              <a:off x="1927860" y="3878813"/>
              <a:ext cx="372280" cy="0"/>
            </a:xfrm>
            <a:prstGeom prst="straightConnector1">
              <a:avLst/>
            </a:prstGeom>
            <a:ln w="19050">
              <a:solidFill>
                <a:schemeClr val="bg1"/>
              </a:solidFill>
              <a:tailEnd type="stealth"/>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3098861" y="3870954"/>
              <a:ext cx="337759" cy="0"/>
            </a:xfrm>
            <a:prstGeom prst="straightConnector1">
              <a:avLst/>
            </a:prstGeom>
            <a:ln w="19050">
              <a:solidFill>
                <a:schemeClr val="bg1"/>
              </a:solidFill>
              <a:tailEnd type="stealth"/>
            </a:ln>
          </p:spPr>
          <p:style>
            <a:lnRef idx="1">
              <a:schemeClr val="accent1"/>
            </a:lnRef>
            <a:fillRef idx="0">
              <a:schemeClr val="accent1"/>
            </a:fillRef>
            <a:effectRef idx="0">
              <a:schemeClr val="accent1"/>
            </a:effectRef>
            <a:fontRef idx="minor">
              <a:schemeClr val="tx1"/>
            </a:fontRef>
          </p:style>
        </p:cxnSp>
      </p:grpSp>
      <p:sp>
        <p:nvSpPr>
          <p:cNvPr id="56" name="Left Brace 55"/>
          <p:cNvSpPr/>
          <p:nvPr/>
        </p:nvSpPr>
        <p:spPr>
          <a:xfrm>
            <a:off x="1636592" y="5289132"/>
            <a:ext cx="281465" cy="1266286"/>
          </a:xfrm>
          <a:prstGeom prst="leftBrace">
            <a:avLst>
              <a:gd name="adj1" fmla="val 52416"/>
              <a:gd name="adj2" fmla="val 51198"/>
            </a:avLst>
          </a:prstGeom>
          <a:ln w="1905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57" name="TextBox 56"/>
          <p:cNvSpPr txBox="1"/>
          <p:nvPr/>
        </p:nvSpPr>
        <p:spPr>
          <a:xfrm>
            <a:off x="435610" y="5574709"/>
            <a:ext cx="1351021" cy="771925"/>
          </a:xfrm>
          <a:prstGeom prst="rect">
            <a:avLst/>
          </a:prstGeom>
          <a:noFill/>
        </p:spPr>
        <p:txBody>
          <a:bodyPr wrap="none" rtlCol="0">
            <a:spAutoFit/>
          </a:bodyPr>
          <a:lstStyle/>
          <a:p>
            <a:r>
              <a:rPr lang="it-IT" b="1" dirty="0">
                <a:solidFill>
                  <a:prstClr val="black"/>
                </a:solidFill>
              </a:rPr>
              <a:t>Laplace</a:t>
            </a:r>
          </a:p>
          <a:p>
            <a:r>
              <a:rPr lang="it-IT" b="1" dirty="0">
                <a:solidFill>
                  <a:prstClr val="black"/>
                </a:solidFill>
              </a:rPr>
              <a:t>transform</a:t>
            </a:r>
            <a:endParaRPr lang="en-US" b="1" dirty="0">
              <a:solidFill>
                <a:prstClr val="black"/>
              </a:solidFill>
            </a:endParaRPr>
          </a:p>
        </p:txBody>
      </p:sp>
      <mc:AlternateContent xmlns:mc="http://schemas.openxmlformats.org/markup-compatibility/2006" xmlns:a14="http://schemas.microsoft.com/office/drawing/2010/main">
        <mc:Choice Requires="a14">
          <p:sp>
            <p:nvSpPr>
              <p:cNvPr id="58" name="TextBox 57"/>
              <p:cNvSpPr txBox="1"/>
              <p:nvPr/>
            </p:nvSpPr>
            <p:spPr>
              <a:xfrm>
                <a:off x="1845261" y="5340840"/>
                <a:ext cx="597094" cy="4043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1600" i="1">
                              <a:solidFill>
                                <a:prstClr val="black"/>
                              </a:solidFill>
                              <a:latin typeface="Cambria Math"/>
                              <a:ea typeface="Cambria Math"/>
                            </a:rPr>
                          </m:ctrlPr>
                        </m:sSupPr>
                        <m:e>
                          <m:r>
                            <a:rPr lang="it-IT" sz="1600" i="1">
                              <a:solidFill>
                                <a:prstClr val="black"/>
                              </a:solidFill>
                              <a:latin typeface="Cambria Math"/>
                              <a:ea typeface="Cambria Math"/>
                            </a:rPr>
                            <m:t>𝑒</m:t>
                          </m:r>
                        </m:e>
                        <m:sup>
                          <m:r>
                            <a:rPr lang="it-IT" sz="1600" i="1">
                              <a:solidFill>
                                <a:prstClr val="black"/>
                              </a:solidFill>
                              <a:latin typeface="Cambria Math"/>
                              <a:ea typeface="Cambria Math"/>
                            </a:rPr>
                            <m:t>𝑠𝑡</m:t>
                          </m:r>
                        </m:sup>
                      </m:sSup>
                    </m:oMath>
                  </m:oMathPara>
                </a14:m>
                <a:endParaRPr lang="en-US" sz="1600" dirty="0">
                  <a:solidFill>
                    <a:prstClr val="black"/>
                  </a:solidFill>
                </a:endParaRPr>
              </a:p>
            </p:txBody>
          </p:sp>
        </mc:Choice>
        <mc:Fallback xmlns="">
          <p:sp>
            <p:nvSpPr>
              <p:cNvPr id="58" name="TextBox 57"/>
              <p:cNvSpPr txBox="1">
                <a:spLocks noRot="1" noChangeAspect="1" noMove="1" noResize="1" noEditPoints="1" noAdjustHandles="1" noChangeArrowheads="1" noChangeShapeType="1" noTextEdit="1"/>
              </p:cNvSpPr>
              <p:nvPr/>
            </p:nvSpPr>
            <p:spPr>
              <a:xfrm>
                <a:off x="1845261" y="5340840"/>
                <a:ext cx="597094" cy="404341"/>
              </a:xfrm>
              <a:prstGeom prst="rect">
                <a:avLst/>
              </a:prstGeom>
              <a:blipFill rotWithShape="1">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TextBox 58"/>
              <p:cNvSpPr txBox="1"/>
              <p:nvPr/>
            </p:nvSpPr>
            <p:spPr>
              <a:xfrm>
                <a:off x="1775260" y="6094526"/>
                <a:ext cx="763029"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ea typeface="Cambria Math"/>
                            </a:rPr>
                          </m:ctrlPr>
                        </m:sSubPr>
                        <m:e>
                          <m:r>
                            <a:rPr lang="it-IT" sz="1600" i="1">
                              <a:solidFill>
                                <a:prstClr val="black"/>
                              </a:solidFill>
                              <a:latin typeface="Cambria Math"/>
                              <a:ea typeface="Cambria Math"/>
                            </a:rPr>
                            <m:t>𝑉</m:t>
                          </m:r>
                        </m:e>
                        <m:sub>
                          <m:r>
                            <a:rPr lang="it-IT" sz="1600" i="1">
                              <a:solidFill>
                                <a:prstClr val="black"/>
                              </a:solidFill>
                              <a:latin typeface="Cambria Math"/>
                              <a:ea typeface="Cambria Math"/>
                            </a:rPr>
                            <m:t>𝑖𝑛</m:t>
                          </m:r>
                        </m:sub>
                      </m:sSub>
                      <m:d>
                        <m:dPr>
                          <m:ctrlPr>
                            <a:rPr lang="en-US" sz="1600" i="1">
                              <a:solidFill>
                                <a:prstClr val="black"/>
                              </a:solidFill>
                              <a:latin typeface="Cambria Math"/>
                              <a:ea typeface="Cambria Math"/>
                            </a:rPr>
                          </m:ctrlPr>
                        </m:dPr>
                        <m:e>
                          <m:r>
                            <a:rPr lang="it-IT" sz="1600" i="1">
                              <a:solidFill>
                                <a:prstClr val="black"/>
                              </a:solidFill>
                              <a:latin typeface="Cambria Math"/>
                              <a:ea typeface="Cambria Math"/>
                            </a:rPr>
                            <m:t>𝑠</m:t>
                          </m:r>
                        </m:e>
                      </m:d>
                    </m:oMath>
                  </m:oMathPara>
                </a14:m>
                <a:endParaRPr lang="en-US" sz="1600" dirty="0">
                  <a:solidFill>
                    <a:prstClr val="black"/>
                  </a:solidFill>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1775260" y="6094526"/>
                <a:ext cx="763029" cy="338554"/>
              </a:xfrm>
              <a:prstGeom prst="rect">
                <a:avLst/>
              </a:prstGeom>
              <a:blipFill rotWithShape="1">
                <a:blip r:embed="rId11"/>
                <a:stretch>
                  <a:fillRect/>
                </a:stretch>
              </a:blipFill>
            </p:spPr>
            <p:txBody>
              <a:bodyPr/>
              <a:lstStyle/>
              <a:p>
                <a:r>
                  <a:rPr lang="en-GB">
                    <a:noFill/>
                  </a:rPr>
                  <a:t> </a:t>
                </a:r>
              </a:p>
            </p:txBody>
          </p:sp>
        </mc:Fallback>
      </mc:AlternateContent>
      <p:grpSp>
        <p:nvGrpSpPr>
          <p:cNvPr id="60" name="Group 59"/>
          <p:cNvGrpSpPr/>
          <p:nvPr/>
        </p:nvGrpSpPr>
        <p:grpSpPr>
          <a:xfrm>
            <a:off x="2482258" y="6035390"/>
            <a:ext cx="1801940" cy="529913"/>
            <a:chOff x="1927860" y="3656965"/>
            <a:chExt cx="1508760" cy="443695"/>
          </a:xfrm>
        </p:grpSpPr>
        <p:sp>
          <p:nvSpPr>
            <p:cNvPr id="61" name="Rectangle 60"/>
            <p:cNvSpPr/>
            <p:nvPr/>
          </p:nvSpPr>
          <p:spPr>
            <a:xfrm>
              <a:off x="2300140" y="3656965"/>
              <a:ext cx="782425" cy="443695"/>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it-IT" sz="1400" dirty="0">
                  <a:solidFill>
                    <a:prstClr val="black"/>
                  </a:solidFill>
                  <a:latin typeface="Times New Roman" panose="02020603050405020304" pitchFamily="18" charset="0"/>
                  <a:cs typeface="Times New Roman" panose="02020603050405020304" pitchFamily="18" charset="0"/>
                </a:rPr>
                <a:t>LTI</a:t>
              </a:r>
            </a:p>
            <a:p>
              <a:pPr algn="ctr">
                <a:lnSpc>
                  <a:spcPts val="1400"/>
                </a:lnSpc>
              </a:pPr>
              <a:r>
                <a:rPr lang="it-IT" sz="1400" dirty="0">
                  <a:solidFill>
                    <a:prstClr val="black"/>
                  </a:solidFill>
                  <a:latin typeface="Times New Roman" panose="02020603050405020304" pitchFamily="18" charset="0"/>
                  <a:cs typeface="Times New Roman" panose="02020603050405020304" pitchFamily="18" charset="0"/>
                </a:rPr>
                <a:t>system</a:t>
              </a:r>
              <a:endParaRPr lang="en-US" sz="1400" dirty="0">
                <a:solidFill>
                  <a:prstClr val="black"/>
                </a:solidFill>
                <a:latin typeface="Times New Roman" panose="02020603050405020304" pitchFamily="18" charset="0"/>
                <a:cs typeface="Times New Roman" panose="02020603050405020304" pitchFamily="18" charset="0"/>
              </a:endParaRPr>
            </a:p>
          </p:txBody>
        </p:sp>
        <p:cxnSp>
          <p:nvCxnSpPr>
            <p:cNvPr id="62" name="Straight Arrow Connector 61"/>
            <p:cNvCxnSpPr>
              <a:endCxn id="61" idx="1"/>
            </p:cNvCxnSpPr>
            <p:nvPr/>
          </p:nvCxnSpPr>
          <p:spPr>
            <a:xfrm>
              <a:off x="1927860" y="3878813"/>
              <a:ext cx="372280" cy="0"/>
            </a:xfrm>
            <a:prstGeom prst="straightConnector1">
              <a:avLst/>
            </a:prstGeom>
            <a:ln w="19050">
              <a:solidFill>
                <a:schemeClr val="bg1"/>
              </a:solidFill>
              <a:tailEnd type="stealth"/>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3098861" y="3870954"/>
              <a:ext cx="337759" cy="0"/>
            </a:xfrm>
            <a:prstGeom prst="straightConnector1">
              <a:avLst/>
            </a:prstGeom>
            <a:ln w="19050">
              <a:solidFill>
                <a:schemeClr val="bg1"/>
              </a:solidFill>
              <a:tailEnd type="stealt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64" name="TextBox 63"/>
              <p:cNvSpPr txBox="1"/>
              <p:nvPr/>
            </p:nvSpPr>
            <p:spPr>
              <a:xfrm>
                <a:off x="4229646" y="5340840"/>
                <a:ext cx="1103745" cy="4043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1600" i="1">
                              <a:solidFill>
                                <a:prstClr val="black"/>
                              </a:solidFill>
                              <a:latin typeface="Cambria Math"/>
                              <a:ea typeface="Cambria Math"/>
                            </a:rPr>
                          </m:ctrlPr>
                        </m:sSupPr>
                        <m:e>
                          <m:r>
                            <a:rPr lang="it-IT" sz="1600" i="1">
                              <a:solidFill>
                                <a:prstClr val="black"/>
                              </a:solidFill>
                              <a:latin typeface="Cambria Math"/>
                              <a:ea typeface="Cambria Math"/>
                            </a:rPr>
                            <m:t>𝐻</m:t>
                          </m:r>
                          <m:d>
                            <m:dPr>
                              <m:ctrlPr>
                                <a:rPr lang="it-IT" sz="1600" i="1">
                                  <a:solidFill>
                                    <a:prstClr val="black"/>
                                  </a:solidFill>
                                  <a:latin typeface="Cambria Math"/>
                                  <a:ea typeface="Cambria Math"/>
                                </a:rPr>
                              </m:ctrlPr>
                            </m:dPr>
                            <m:e>
                              <m:r>
                                <a:rPr lang="it-IT" sz="1600" i="1">
                                  <a:solidFill>
                                    <a:prstClr val="black"/>
                                  </a:solidFill>
                                  <a:latin typeface="Cambria Math"/>
                                  <a:ea typeface="Cambria Math"/>
                                </a:rPr>
                                <m:t>𝑠</m:t>
                              </m:r>
                            </m:e>
                          </m:d>
                          <m:r>
                            <a:rPr lang="it-IT" sz="1600" i="1">
                              <a:solidFill>
                                <a:prstClr val="black"/>
                              </a:solidFill>
                              <a:latin typeface="Cambria Math"/>
                              <a:ea typeface="Cambria Math"/>
                            </a:rPr>
                            <m:t>𝑒</m:t>
                          </m:r>
                        </m:e>
                        <m:sup>
                          <m:r>
                            <a:rPr lang="it-IT" sz="1600" i="1">
                              <a:solidFill>
                                <a:prstClr val="black"/>
                              </a:solidFill>
                              <a:latin typeface="Cambria Math"/>
                              <a:ea typeface="Cambria Math"/>
                            </a:rPr>
                            <m:t>𝑠𝑡</m:t>
                          </m:r>
                        </m:sup>
                      </m:sSup>
                    </m:oMath>
                  </m:oMathPara>
                </a14:m>
                <a:endParaRPr lang="en-US" sz="1600" dirty="0">
                  <a:solidFill>
                    <a:prstClr val="black"/>
                  </a:solidFill>
                </a:endParaRPr>
              </a:p>
            </p:txBody>
          </p:sp>
        </mc:Choice>
        <mc:Fallback xmlns="">
          <p:sp>
            <p:nvSpPr>
              <p:cNvPr id="64" name="TextBox 63"/>
              <p:cNvSpPr txBox="1">
                <a:spLocks noRot="1" noChangeAspect="1" noMove="1" noResize="1" noEditPoints="1" noAdjustHandles="1" noChangeArrowheads="1" noChangeShapeType="1" noTextEdit="1"/>
              </p:cNvSpPr>
              <p:nvPr/>
            </p:nvSpPr>
            <p:spPr>
              <a:xfrm>
                <a:off x="4229646" y="5340840"/>
                <a:ext cx="1103745" cy="404341"/>
              </a:xfrm>
              <a:prstGeom prst="rect">
                <a:avLst/>
              </a:prstGeom>
              <a:blipFill rotWithShape="1">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5" name="TextBox 64"/>
              <p:cNvSpPr txBox="1"/>
              <p:nvPr/>
            </p:nvSpPr>
            <p:spPr>
              <a:xfrm>
                <a:off x="4229646" y="6087098"/>
                <a:ext cx="1329723"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ea typeface="Cambria Math"/>
                            </a:rPr>
                          </m:ctrlPr>
                        </m:sSubPr>
                        <m:e>
                          <m:r>
                            <a:rPr lang="it-IT" sz="1600" i="1">
                              <a:solidFill>
                                <a:prstClr val="black"/>
                              </a:solidFill>
                              <a:latin typeface="Cambria Math"/>
                              <a:ea typeface="Cambria Math"/>
                            </a:rPr>
                            <m:t>𝑉</m:t>
                          </m:r>
                        </m:e>
                        <m:sub>
                          <m:r>
                            <a:rPr lang="it-IT" sz="1600" i="1">
                              <a:solidFill>
                                <a:prstClr val="black"/>
                              </a:solidFill>
                              <a:latin typeface="Cambria Math"/>
                              <a:ea typeface="Cambria Math"/>
                            </a:rPr>
                            <m:t>𝑖𝑛</m:t>
                          </m:r>
                        </m:sub>
                      </m:sSub>
                      <m:d>
                        <m:dPr>
                          <m:ctrlPr>
                            <a:rPr lang="en-US" sz="1600" i="1">
                              <a:solidFill>
                                <a:prstClr val="black"/>
                              </a:solidFill>
                              <a:latin typeface="Cambria Math"/>
                              <a:ea typeface="Cambria Math"/>
                            </a:rPr>
                          </m:ctrlPr>
                        </m:dPr>
                        <m:e>
                          <m:r>
                            <a:rPr lang="it-IT" sz="1600" i="1">
                              <a:solidFill>
                                <a:prstClr val="black"/>
                              </a:solidFill>
                              <a:latin typeface="Cambria Math"/>
                              <a:ea typeface="Cambria Math"/>
                            </a:rPr>
                            <m:t>𝑠</m:t>
                          </m:r>
                        </m:e>
                      </m:d>
                      <m:r>
                        <a:rPr lang="it-IT" sz="1600" i="1">
                          <a:solidFill>
                            <a:prstClr val="black"/>
                          </a:solidFill>
                          <a:latin typeface="Cambria Math"/>
                          <a:ea typeface="Cambria Math"/>
                        </a:rPr>
                        <m:t>∙</m:t>
                      </m:r>
                      <m:r>
                        <a:rPr lang="it-IT" sz="1600" i="1">
                          <a:solidFill>
                            <a:prstClr val="black"/>
                          </a:solidFill>
                          <a:latin typeface="Cambria Math"/>
                          <a:ea typeface="Cambria Math"/>
                        </a:rPr>
                        <m:t>𝐻</m:t>
                      </m:r>
                      <m:d>
                        <m:dPr>
                          <m:ctrlPr>
                            <a:rPr lang="it-IT" sz="1600" i="1">
                              <a:solidFill>
                                <a:prstClr val="black"/>
                              </a:solidFill>
                              <a:latin typeface="Cambria Math"/>
                              <a:ea typeface="Cambria Math"/>
                            </a:rPr>
                          </m:ctrlPr>
                        </m:dPr>
                        <m:e>
                          <m:r>
                            <a:rPr lang="it-IT" sz="1600" i="1">
                              <a:solidFill>
                                <a:prstClr val="black"/>
                              </a:solidFill>
                              <a:latin typeface="Cambria Math"/>
                              <a:ea typeface="Cambria Math"/>
                            </a:rPr>
                            <m:t>𝑠</m:t>
                          </m:r>
                        </m:e>
                      </m:d>
                    </m:oMath>
                  </m:oMathPara>
                </a14:m>
                <a:endParaRPr lang="en-US" sz="1600" dirty="0">
                  <a:solidFill>
                    <a:prstClr val="black"/>
                  </a:solidFill>
                </a:endParaRPr>
              </a:p>
            </p:txBody>
          </p:sp>
        </mc:Choice>
        <mc:Fallback xmlns="">
          <p:sp>
            <p:nvSpPr>
              <p:cNvPr id="65" name="TextBox 64"/>
              <p:cNvSpPr txBox="1">
                <a:spLocks noRot="1" noChangeAspect="1" noMove="1" noResize="1" noEditPoints="1" noAdjustHandles="1" noChangeArrowheads="1" noChangeShapeType="1" noTextEdit="1"/>
              </p:cNvSpPr>
              <p:nvPr/>
            </p:nvSpPr>
            <p:spPr>
              <a:xfrm>
                <a:off x="4229646" y="6087098"/>
                <a:ext cx="1329723" cy="338554"/>
              </a:xfrm>
              <a:prstGeom prst="rect">
                <a:avLst/>
              </a:prstGeom>
              <a:blipFill rotWithShape="1">
                <a:blip r:embed="rId13"/>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66" name="TextBox 65"/>
              <p:cNvSpPr txBox="1"/>
              <p:nvPr/>
            </p:nvSpPr>
            <p:spPr>
              <a:xfrm>
                <a:off x="7116998" y="3235760"/>
                <a:ext cx="816762"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ea typeface="Cambria Math"/>
                            </a:rPr>
                          </m:ctrlPr>
                        </m:sSubPr>
                        <m:e>
                          <m:r>
                            <a:rPr lang="it-IT" sz="1600" i="1">
                              <a:solidFill>
                                <a:prstClr val="black"/>
                              </a:solidFill>
                              <a:latin typeface="Cambria Math"/>
                              <a:ea typeface="Cambria Math"/>
                            </a:rPr>
                            <m:t>𝑆</m:t>
                          </m:r>
                        </m:e>
                        <m:sub>
                          <m:r>
                            <a:rPr lang="it-IT" sz="1600" i="1">
                              <a:solidFill>
                                <a:prstClr val="black"/>
                              </a:solidFill>
                              <a:latin typeface="Cambria Math"/>
                              <a:ea typeface="Cambria Math"/>
                            </a:rPr>
                            <m:t>𝑖𝑛</m:t>
                          </m:r>
                        </m:sub>
                      </m:sSub>
                      <m:d>
                        <m:dPr>
                          <m:ctrlPr>
                            <a:rPr lang="en-US" sz="1600" i="1">
                              <a:solidFill>
                                <a:prstClr val="black"/>
                              </a:solidFill>
                              <a:latin typeface="Cambria Math"/>
                              <a:ea typeface="Cambria Math"/>
                            </a:rPr>
                          </m:ctrlPr>
                        </m:dPr>
                        <m:e>
                          <m:r>
                            <a:rPr lang="it-IT" sz="1600" i="1">
                              <a:solidFill>
                                <a:prstClr val="black"/>
                              </a:solidFill>
                              <a:latin typeface="Cambria Math"/>
                              <a:ea typeface="Cambria Math"/>
                            </a:rPr>
                            <m:t>𝜔</m:t>
                          </m:r>
                        </m:e>
                      </m:d>
                    </m:oMath>
                  </m:oMathPara>
                </a14:m>
                <a:endParaRPr lang="en-US" sz="1600" dirty="0">
                  <a:solidFill>
                    <a:prstClr val="black"/>
                  </a:solidFill>
                </a:endParaRPr>
              </a:p>
            </p:txBody>
          </p:sp>
        </mc:Choice>
        <mc:Fallback>
          <p:sp>
            <p:nvSpPr>
              <p:cNvPr id="66" name="TextBox 65"/>
              <p:cNvSpPr txBox="1">
                <a:spLocks noRot="1" noChangeAspect="1" noMove="1" noResize="1" noEditPoints="1" noAdjustHandles="1" noChangeArrowheads="1" noChangeShapeType="1" noTextEdit="1"/>
              </p:cNvSpPr>
              <p:nvPr/>
            </p:nvSpPr>
            <p:spPr>
              <a:xfrm>
                <a:off x="7116998" y="3235760"/>
                <a:ext cx="816762" cy="338554"/>
              </a:xfrm>
              <a:prstGeom prst="rect">
                <a:avLst/>
              </a:prstGeom>
              <a:blipFill rotWithShape="1">
                <a:blip r:embed="rId14"/>
                <a:stretch>
                  <a:fillRect/>
                </a:stretch>
              </a:blipFill>
            </p:spPr>
            <p:txBody>
              <a:bodyPr/>
              <a:lstStyle/>
              <a:p>
                <a:r>
                  <a:rPr lang="en-GB">
                    <a:noFill/>
                  </a:rPr>
                  <a:t> </a:t>
                </a:r>
              </a:p>
            </p:txBody>
          </p:sp>
        </mc:Fallback>
      </mc:AlternateContent>
      <p:grpSp>
        <p:nvGrpSpPr>
          <p:cNvPr id="67" name="Group 66"/>
          <p:cNvGrpSpPr/>
          <p:nvPr/>
        </p:nvGrpSpPr>
        <p:grpSpPr>
          <a:xfrm>
            <a:off x="7061964" y="3652491"/>
            <a:ext cx="934465" cy="1550602"/>
            <a:chOff x="2276215" y="3257151"/>
            <a:chExt cx="782425" cy="1298303"/>
          </a:xfrm>
        </p:grpSpPr>
        <p:sp>
          <p:nvSpPr>
            <p:cNvPr id="68" name="Rectangle 67"/>
            <p:cNvSpPr/>
            <p:nvPr/>
          </p:nvSpPr>
          <p:spPr>
            <a:xfrm>
              <a:off x="2276215" y="3656965"/>
              <a:ext cx="782425" cy="443695"/>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it-IT" sz="1400" dirty="0">
                  <a:solidFill>
                    <a:prstClr val="black"/>
                  </a:solidFill>
                  <a:latin typeface="Times New Roman" panose="02020603050405020304" pitchFamily="18" charset="0"/>
                  <a:cs typeface="Times New Roman" panose="02020603050405020304" pitchFamily="18" charset="0"/>
                </a:rPr>
                <a:t>LTI</a:t>
              </a:r>
            </a:p>
            <a:p>
              <a:pPr algn="ctr">
                <a:lnSpc>
                  <a:spcPts val="1400"/>
                </a:lnSpc>
              </a:pPr>
              <a:r>
                <a:rPr lang="it-IT" sz="1400" dirty="0">
                  <a:solidFill>
                    <a:prstClr val="black"/>
                  </a:solidFill>
                  <a:latin typeface="Times New Roman" panose="02020603050405020304" pitchFamily="18" charset="0"/>
                  <a:cs typeface="Times New Roman" panose="02020603050405020304" pitchFamily="18" charset="0"/>
                </a:rPr>
                <a:t>system</a:t>
              </a:r>
              <a:endParaRPr lang="en-US" sz="1400" dirty="0">
                <a:solidFill>
                  <a:prstClr val="black"/>
                </a:solidFill>
                <a:latin typeface="Times New Roman" panose="02020603050405020304" pitchFamily="18" charset="0"/>
                <a:cs typeface="Times New Roman" panose="02020603050405020304" pitchFamily="18" charset="0"/>
              </a:endParaRPr>
            </a:p>
          </p:txBody>
        </p:sp>
        <p:cxnSp>
          <p:nvCxnSpPr>
            <p:cNvPr id="69" name="Straight Arrow Connector 68"/>
            <p:cNvCxnSpPr/>
            <p:nvPr/>
          </p:nvCxnSpPr>
          <p:spPr>
            <a:xfrm>
              <a:off x="2665013" y="3257151"/>
              <a:ext cx="0" cy="398491"/>
            </a:xfrm>
            <a:prstGeom prst="straightConnector1">
              <a:avLst/>
            </a:prstGeom>
            <a:ln w="19050">
              <a:solidFill>
                <a:schemeClr val="bg1"/>
              </a:solidFill>
              <a:tailEnd type="stealth"/>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2665013" y="4116668"/>
              <a:ext cx="0" cy="438786"/>
            </a:xfrm>
            <a:prstGeom prst="straightConnector1">
              <a:avLst/>
            </a:prstGeom>
            <a:ln w="19050">
              <a:solidFill>
                <a:schemeClr val="bg1"/>
              </a:solidFill>
              <a:tailEnd type="stealt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mc:Choice xmlns:a14="http://schemas.microsoft.com/office/drawing/2010/main" Requires="a14">
          <p:sp>
            <p:nvSpPr>
              <p:cNvPr id="71" name="TextBox 70"/>
              <p:cNvSpPr txBox="1"/>
              <p:nvPr/>
            </p:nvSpPr>
            <p:spPr>
              <a:xfrm>
                <a:off x="6656009" y="5288874"/>
                <a:ext cx="1736949"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1600" i="1">
                              <a:solidFill>
                                <a:prstClr val="black"/>
                              </a:solidFill>
                              <a:latin typeface="Cambria Math"/>
                              <a:ea typeface="Cambria Math"/>
                            </a:rPr>
                          </m:ctrlPr>
                        </m:sSupPr>
                        <m:e>
                          <m:d>
                            <m:dPr>
                              <m:begChr m:val="|"/>
                              <m:endChr m:val="|"/>
                              <m:ctrlPr>
                                <a:rPr lang="en-US" sz="1600" i="1">
                                  <a:solidFill>
                                    <a:prstClr val="black"/>
                                  </a:solidFill>
                                  <a:latin typeface="Cambria Math"/>
                                  <a:ea typeface="Cambria Math"/>
                                </a:rPr>
                              </m:ctrlPr>
                            </m:dPr>
                            <m:e>
                              <m:r>
                                <a:rPr lang="it-IT" sz="1600" i="1">
                                  <a:solidFill>
                                    <a:prstClr val="black"/>
                                  </a:solidFill>
                                  <a:latin typeface="Cambria Math"/>
                                  <a:ea typeface="Cambria Math"/>
                                </a:rPr>
                                <m:t>𝐻</m:t>
                              </m:r>
                              <m:d>
                                <m:dPr>
                                  <m:ctrlPr>
                                    <a:rPr lang="it-IT" sz="1600" i="1">
                                      <a:solidFill>
                                        <a:prstClr val="black"/>
                                      </a:solidFill>
                                      <a:latin typeface="Cambria Math"/>
                                      <a:ea typeface="Cambria Math"/>
                                    </a:rPr>
                                  </m:ctrlPr>
                                </m:dPr>
                                <m:e>
                                  <m:r>
                                    <a:rPr lang="it-IT" sz="1600" i="1">
                                      <a:solidFill>
                                        <a:prstClr val="black"/>
                                      </a:solidFill>
                                      <a:latin typeface="Cambria Math"/>
                                      <a:ea typeface="Cambria Math"/>
                                    </a:rPr>
                                    <m:t>𝑗</m:t>
                                  </m:r>
                                  <m:r>
                                    <a:rPr lang="it-IT" sz="1600" i="1">
                                      <a:solidFill>
                                        <a:prstClr val="black"/>
                                      </a:solidFill>
                                      <a:latin typeface="Cambria Math"/>
                                      <a:ea typeface="Cambria Math"/>
                                    </a:rPr>
                                    <m:t>𝜔</m:t>
                                  </m:r>
                                </m:e>
                              </m:d>
                            </m:e>
                          </m:d>
                        </m:e>
                        <m:sup>
                          <m:r>
                            <a:rPr lang="it-IT" sz="1600" i="1">
                              <a:solidFill>
                                <a:prstClr val="black"/>
                              </a:solidFill>
                              <a:latin typeface="Cambria Math"/>
                              <a:ea typeface="Cambria Math"/>
                            </a:rPr>
                            <m:t>2</m:t>
                          </m:r>
                        </m:sup>
                      </m:sSup>
                      <m:r>
                        <a:rPr lang="it-IT" sz="1600" i="1">
                          <a:solidFill>
                            <a:prstClr val="black"/>
                          </a:solidFill>
                          <a:latin typeface="Cambria Math"/>
                          <a:ea typeface="Cambria Math"/>
                        </a:rPr>
                        <m:t>∙</m:t>
                      </m:r>
                      <m:sSub>
                        <m:sSubPr>
                          <m:ctrlPr>
                            <a:rPr lang="en-US" sz="1600" i="1">
                              <a:solidFill>
                                <a:prstClr val="black"/>
                              </a:solidFill>
                              <a:latin typeface="Cambria Math"/>
                              <a:ea typeface="Cambria Math"/>
                            </a:rPr>
                          </m:ctrlPr>
                        </m:sSubPr>
                        <m:e>
                          <m:r>
                            <a:rPr lang="it-IT" sz="1600" i="1">
                              <a:solidFill>
                                <a:prstClr val="black"/>
                              </a:solidFill>
                              <a:latin typeface="Cambria Math"/>
                              <a:ea typeface="Cambria Math"/>
                            </a:rPr>
                            <m:t>𝑆</m:t>
                          </m:r>
                        </m:e>
                        <m:sub>
                          <m:r>
                            <a:rPr lang="it-IT" sz="1600" i="1">
                              <a:solidFill>
                                <a:prstClr val="black"/>
                              </a:solidFill>
                              <a:latin typeface="Cambria Math"/>
                              <a:ea typeface="Cambria Math"/>
                            </a:rPr>
                            <m:t>𝑖𝑛</m:t>
                          </m:r>
                        </m:sub>
                      </m:sSub>
                      <m:d>
                        <m:dPr>
                          <m:ctrlPr>
                            <a:rPr lang="en-US" sz="1600" i="1">
                              <a:solidFill>
                                <a:prstClr val="black"/>
                              </a:solidFill>
                              <a:latin typeface="Cambria Math"/>
                              <a:ea typeface="Cambria Math"/>
                            </a:rPr>
                          </m:ctrlPr>
                        </m:dPr>
                        <m:e>
                          <m:r>
                            <a:rPr lang="it-IT" sz="1600" i="1">
                              <a:solidFill>
                                <a:prstClr val="black"/>
                              </a:solidFill>
                              <a:latin typeface="Cambria Math"/>
                              <a:ea typeface="Cambria Math"/>
                            </a:rPr>
                            <m:t>𝜔</m:t>
                          </m:r>
                        </m:e>
                      </m:d>
                    </m:oMath>
                  </m:oMathPara>
                </a14:m>
                <a:endParaRPr lang="en-US" sz="1600" dirty="0">
                  <a:solidFill>
                    <a:prstClr val="black"/>
                  </a:solidFill>
                </a:endParaRPr>
              </a:p>
            </p:txBody>
          </p:sp>
        </mc:Choice>
        <mc:Fallback>
          <p:sp>
            <p:nvSpPr>
              <p:cNvPr id="71" name="TextBox 70"/>
              <p:cNvSpPr txBox="1">
                <a:spLocks noRot="1" noChangeAspect="1" noMove="1" noResize="1" noEditPoints="1" noAdjustHandles="1" noChangeArrowheads="1" noChangeShapeType="1" noTextEdit="1"/>
              </p:cNvSpPr>
              <p:nvPr/>
            </p:nvSpPr>
            <p:spPr>
              <a:xfrm>
                <a:off x="6656009" y="5288874"/>
                <a:ext cx="1736949" cy="338554"/>
              </a:xfrm>
              <a:prstGeom prst="rect">
                <a:avLst/>
              </a:prstGeom>
              <a:blipFill rotWithShape="1">
                <a:blip r:embed="rId15"/>
                <a:stretch>
                  <a:fillRect b="-9091"/>
                </a:stretch>
              </a:blipFill>
            </p:spPr>
            <p:txBody>
              <a:bodyPr/>
              <a:lstStyle/>
              <a:p>
                <a:r>
                  <a:rPr lang="en-GB">
                    <a:noFill/>
                  </a:rPr>
                  <a:t> </a:t>
                </a:r>
              </a:p>
            </p:txBody>
          </p:sp>
        </mc:Fallback>
      </mc:AlternateContent>
      <p:sp>
        <p:nvSpPr>
          <p:cNvPr id="72" name="TextBox 71"/>
          <p:cNvSpPr txBox="1"/>
          <p:nvPr/>
        </p:nvSpPr>
        <p:spPr>
          <a:xfrm>
            <a:off x="6632496" y="2539215"/>
            <a:ext cx="1759029" cy="646331"/>
          </a:xfrm>
          <a:prstGeom prst="rect">
            <a:avLst/>
          </a:prstGeom>
          <a:noFill/>
        </p:spPr>
        <p:txBody>
          <a:bodyPr wrap="square" rtlCol="0">
            <a:spAutoFit/>
          </a:bodyPr>
          <a:lstStyle/>
          <a:p>
            <a:pPr algn="ctr"/>
            <a:r>
              <a:rPr lang="it-IT" b="1" dirty="0">
                <a:solidFill>
                  <a:prstClr val="black"/>
                </a:solidFill>
              </a:rPr>
              <a:t>Noise power </a:t>
            </a:r>
          </a:p>
          <a:p>
            <a:pPr algn="ctr"/>
            <a:r>
              <a:rPr lang="it-IT" b="1" dirty="0">
                <a:solidFill>
                  <a:prstClr val="black"/>
                </a:solidFill>
              </a:rPr>
              <a:t>spectra</a:t>
            </a:r>
            <a:endParaRPr lang="en-US" b="1" dirty="0">
              <a:solidFill>
                <a:prstClr val="black"/>
              </a:solidFill>
            </a:endParaRPr>
          </a:p>
        </p:txBody>
      </p:sp>
      <p:sp>
        <p:nvSpPr>
          <p:cNvPr id="11" name="Oval 10"/>
          <p:cNvSpPr/>
          <p:nvPr/>
        </p:nvSpPr>
        <p:spPr>
          <a:xfrm>
            <a:off x="5007493" y="2589963"/>
            <a:ext cx="423874" cy="539990"/>
          </a:xfrm>
          <a:prstGeom prst="ellipse">
            <a:avLst/>
          </a:prstGeom>
          <a:noFill/>
          <a:ln w="95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2" name="TextBox 21"/>
          <p:cNvSpPr txBox="1"/>
          <p:nvPr/>
        </p:nvSpPr>
        <p:spPr>
          <a:xfrm>
            <a:off x="4902989" y="1773579"/>
            <a:ext cx="795411" cy="523220"/>
          </a:xfrm>
          <a:prstGeom prst="rect">
            <a:avLst/>
          </a:prstGeom>
          <a:solidFill>
            <a:schemeClr val="tx1"/>
          </a:solidFill>
        </p:spPr>
        <p:txBody>
          <a:bodyPr wrap="none" rtlCol="0">
            <a:spAutoFit/>
          </a:bodyPr>
          <a:lstStyle/>
          <a:p>
            <a:r>
              <a:rPr lang="it-IT" sz="1400" dirty="0">
                <a:solidFill>
                  <a:prstClr val="black"/>
                </a:solidFill>
              </a:rPr>
              <a:t>Green’s</a:t>
            </a:r>
          </a:p>
          <a:p>
            <a:r>
              <a:rPr lang="it-IT" sz="1400" dirty="0">
                <a:solidFill>
                  <a:prstClr val="black"/>
                </a:solidFill>
              </a:rPr>
              <a:t>function</a:t>
            </a:r>
            <a:endParaRPr lang="en-US" sz="1400" dirty="0">
              <a:solidFill>
                <a:prstClr val="black"/>
              </a:solidFill>
            </a:endParaRPr>
          </a:p>
        </p:txBody>
      </p:sp>
      <p:cxnSp>
        <p:nvCxnSpPr>
          <p:cNvPr id="16" name="Straight Arrow Connector 15"/>
          <p:cNvCxnSpPr>
            <a:endCxn id="22" idx="2"/>
          </p:cNvCxnSpPr>
          <p:nvPr/>
        </p:nvCxnSpPr>
        <p:spPr>
          <a:xfrm flipV="1">
            <a:off x="5252876" y="2296799"/>
            <a:ext cx="47819" cy="286521"/>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5962703" y="6082248"/>
            <a:ext cx="1494192" cy="523220"/>
          </a:xfrm>
          <a:prstGeom prst="rect">
            <a:avLst/>
          </a:prstGeom>
          <a:solidFill>
            <a:schemeClr val="tx1"/>
          </a:solidFill>
        </p:spPr>
        <p:txBody>
          <a:bodyPr wrap="none" rtlCol="0">
            <a:spAutoFit/>
          </a:bodyPr>
          <a:lstStyle/>
          <a:p>
            <a:pPr algn="ctr"/>
            <a:r>
              <a:rPr lang="it-IT" sz="1400" dirty="0">
                <a:solidFill>
                  <a:prstClr val="black"/>
                </a:solidFill>
              </a:rPr>
              <a:t>LTI system</a:t>
            </a:r>
          </a:p>
          <a:p>
            <a:pPr algn="ctr"/>
            <a:r>
              <a:rPr lang="it-IT" sz="1400" dirty="0">
                <a:solidFill>
                  <a:prstClr val="black"/>
                </a:solidFill>
              </a:rPr>
              <a:t>Transfer functions</a:t>
            </a:r>
            <a:endParaRPr lang="en-US" sz="1400" dirty="0">
              <a:solidFill>
                <a:prstClr val="black"/>
              </a:solidFill>
            </a:endParaRPr>
          </a:p>
        </p:txBody>
      </p:sp>
      <p:sp>
        <p:nvSpPr>
          <p:cNvPr id="78" name="Oval 77"/>
          <p:cNvSpPr/>
          <p:nvPr/>
        </p:nvSpPr>
        <p:spPr>
          <a:xfrm>
            <a:off x="5045173" y="4297755"/>
            <a:ext cx="631968" cy="539990"/>
          </a:xfrm>
          <a:prstGeom prst="ellipse">
            <a:avLst/>
          </a:prstGeom>
          <a:noFill/>
          <a:ln w="95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9" name="Oval 78"/>
          <p:cNvSpPr/>
          <p:nvPr/>
        </p:nvSpPr>
        <p:spPr>
          <a:xfrm>
            <a:off x="4986961" y="6035390"/>
            <a:ext cx="479425" cy="453352"/>
          </a:xfrm>
          <a:prstGeom prst="ellipse">
            <a:avLst/>
          </a:prstGeom>
          <a:noFill/>
          <a:ln w="95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80" name="Straight Arrow Connector 79"/>
          <p:cNvCxnSpPr/>
          <p:nvPr/>
        </p:nvCxnSpPr>
        <p:spPr>
          <a:xfrm>
            <a:off x="5529123" y="4837745"/>
            <a:ext cx="970023" cy="1244503"/>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a:stCxn id="79" idx="6"/>
            <a:endCxn id="77" idx="1"/>
          </p:cNvCxnSpPr>
          <p:nvPr/>
        </p:nvCxnSpPr>
        <p:spPr>
          <a:xfrm>
            <a:off x="5466386" y="6262066"/>
            <a:ext cx="496317" cy="81792"/>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4" name="Rettangolo 3"/>
              <p:cNvSpPr/>
              <p:nvPr/>
            </p:nvSpPr>
            <p:spPr>
              <a:xfrm>
                <a:off x="5996517" y="1751586"/>
                <a:ext cx="2867025" cy="568554"/>
              </a:xfrm>
              <a:prstGeom prst="rect">
                <a:avLst/>
              </a:prstGeom>
            </p:spPr>
            <p:txBody>
              <a:bodyPr wrap="square">
                <a:spAutoFit/>
              </a:bodyPr>
              <a:lstStyle/>
              <a:p>
                <a:pPr>
                  <a:defRPr/>
                </a:pPr>
                <a14:m>
                  <m:oMathPara xmlns:m="http://schemas.openxmlformats.org/officeDocument/2006/math">
                    <m:oMathParaPr>
                      <m:jc m:val="centerGroup"/>
                    </m:oMathParaPr>
                    <m:oMath xmlns:m="http://schemas.openxmlformats.org/officeDocument/2006/math">
                      <m:d>
                        <m:dPr>
                          <m:ctrlPr>
                            <a:rPr lang="it-IT" sz="1400" i="1">
                              <a:solidFill>
                                <a:schemeClr val="bg1"/>
                              </a:solidFill>
                              <a:latin typeface="Cambria Math"/>
                              <a:ea typeface="Cambria Math"/>
                            </a:rPr>
                          </m:ctrlPr>
                        </m:dPr>
                        <m:e>
                          <m:r>
                            <a:rPr lang="it-IT" sz="1400" i="1">
                              <a:solidFill>
                                <a:schemeClr val="bg1"/>
                              </a:solidFill>
                              <a:latin typeface="Cambria Math"/>
                            </a:rPr>
                            <m:t>𝑥</m:t>
                          </m:r>
                          <m:r>
                            <a:rPr lang="it-IT" sz="1400" i="1">
                              <a:solidFill>
                                <a:schemeClr val="bg1"/>
                              </a:solidFill>
                              <a:latin typeface="Cambria Math"/>
                              <a:ea typeface="Cambria Math"/>
                            </a:rPr>
                            <m:t>∗</m:t>
                          </m:r>
                          <m:r>
                            <a:rPr lang="it-IT" sz="1400" i="1">
                              <a:solidFill>
                                <a:schemeClr val="bg1"/>
                              </a:solidFill>
                              <a:latin typeface="Cambria Math"/>
                              <a:ea typeface="Cambria Math"/>
                            </a:rPr>
                            <m:t>𝑦</m:t>
                          </m:r>
                        </m:e>
                      </m:d>
                      <m:d>
                        <m:dPr>
                          <m:ctrlPr>
                            <a:rPr lang="it-IT" sz="1400" i="1">
                              <a:solidFill>
                                <a:schemeClr val="bg1"/>
                              </a:solidFill>
                              <a:latin typeface="Cambria Math"/>
                              <a:ea typeface="Cambria Math"/>
                            </a:rPr>
                          </m:ctrlPr>
                        </m:dPr>
                        <m:e>
                          <m:r>
                            <a:rPr lang="it-IT" sz="1400" i="1">
                              <a:solidFill>
                                <a:schemeClr val="bg1"/>
                              </a:solidFill>
                              <a:latin typeface="Cambria Math"/>
                              <a:ea typeface="Cambria Math"/>
                            </a:rPr>
                            <m:t>𝑡</m:t>
                          </m:r>
                        </m:e>
                      </m:d>
                      <m:r>
                        <a:rPr lang="it-IT" sz="1400" i="1">
                          <a:solidFill>
                            <a:schemeClr val="bg1"/>
                          </a:solidFill>
                          <a:latin typeface="Cambria Math"/>
                          <a:ea typeface="Cambria Math"/>
                        </a:rPr>
                        <m:t>≝</m:t>
                      </m:r>
                      <m:nary>
                        <m:naryPr>
                          <m:ctrlPr>
                            <a:rPr lang="it-IT" sz="1400" i="1">
                              <a:solidFill>
                                <a:schemeClr val="bg1"/>
                              </a:solidFill>
                              <a:latin typeface="Cambria Math"/>
                            </a:rPr>
                          </m:ctrlPr>
                        </m:naryPr>
                        <m:sub>
                          <m:r>
                            <m:rPr>
                              <m:brk m:alnAt="23"/>
                            </m:rPr>
                            <a:rPr lang="it-IT" sz="1400" i="1">
                              <a:solidFill>
                                <a:schemeClr val="bg1"/>
                              </a:solidFill>
                              <a:latin typeface="Cambria Math"/>
                            </a:rPr>
                            <m:t>−</m:t>
                          </m:r>
                          <m:r>
                            <a:rPr lang="it-IT" sz="1400" i="1">
                              <a:solidFill>
                                <a:schemeClr val="bg1"/>
                              </a:solidFill>
                              <a:latin typeface="Cambria Math"/>
                              <a:ea typeface="Cambria Math"/>
                            </a:rPr>
                            <m:t>∞</m:t>
                          </m:r>
                        </m:sub>
                        <m:sup>
                          <m:r>
                            <a:rPr lang="it-IT" sz="1400" i="1">
                              <a:solidFill>
                                <a:schemeClr val="bg1"/>
                              </a:solidFill>
                              <a:latin typeface="Cambria Math"/>
                            </a:rPr>
                            <m:t>+</m:t>
                          </m:r>
                          <m:r>
                            <a:rPr lang="it-IT" sz="1400" i="1">
                              <a:solidFill>
                                <a:schemeClr val="bg1"/>
                              </a:solidFill>
                              <a:latin typeface="Cambria Math"/>
                              <a:ea typeface="Cambria Math"/>
                            </a:rPr>
                            <m:t>∞</m:t>
                          </m:r>
                        </m:sup>
                        <m:e>
                          <m:r>
                            <a:rPr lang="it-IT" sz="1400" i="1">
                              <a:solidFill>
                                <a:schemeClr val="bg1"/>
                              </a:solidFill>
                              <a:latin typeface="Cambria Math"/>
                              <a:ea typeface="Cambria Math"/>
                            </a:rPr>
                            <m:t>𝑥</m:t>
                          </m:r>
                          <m:d>
                            <m:dPr>
                              <m:ctrlPr>
                                <a:rPr lang="it-IT" sz="1400" i="1">
                                  <a:solidFill>
                                    <a:schemeClr val="bg1"/>
                                  </a:solidFill>
                                  <a:latin typeface="Cambria Math"/>
                                  <a:ea typeface="Cambria Math"/>
                                </a:rPr>
                              </m:ctrlPr>
                            </m:dPr>
                            <m:e>
                              <m:r>
                                <a:rPr lang="it-IT" sz="1400" i="1">
                                  <a:solidFill>
                                    <a:schemeClr val="bg1"/>
                                  </a:solidFill>
                                  <a:latin typeface="Cambria Math"/>
                                  <a:ea typeface="Cambria Math"/>
                                </a:rPr>
                                <m:t>𝑡</m:t>
                              </m:r>
                              <m:r>
                                <a:rPr lang="it-IT" sz="1400" i="1">
                                  <a:solidFill>
                                    <a:schemeClr val="bg1"/>
                                  </a:solidFill>
                                  <a:latin typeface="Cambria Math"/>
                                  <a:ea typeface="Cambria Math"/>
                                </a:rPr>
                                <m:t>+</m:t>
                              </m:r>
                              <m:r>
                                <a:rPr lang="it-IT" sz="1400" i="1">
                                  <a:solidFill>
                                    <a:schemeClr val="bg1"/>
                                  </a:solidFill>
                                  <a:latin typeface="Cambria Math"/>
                                  <a:ea typeface="Cambria Math"/>
                                </a:rPr>
                                <m:t>𝜏</m:t>
                              </m:r>
                            </m:e>
                          </m:d>
                        </m:e>
                      </m:nary>
                      <m:r>
                        <a:rPr lang="it-IT" sz="1400" i="1">
                          <a:solidFill>
                            <a:schemeClr val="bg1"/>
                          </a:solidFill>
                          <a:latin typeface="Cambria Math"/>
                          <a:ea typeface="Cambria Math"/>
                        </a:rPr>
                        <m:t>∙</m:t>
                      </m:r>
                      <m:r>
                        <a:rPr lang="it-IT" sz="1400" i="1">
                          <a:solidFill>
                            <a:schemeClr val="bg1"/>
                          </a:solidFill>
                          <a:latin typeface="Cambria Math"/>
                          <a:ea typeface="Cambria Math"/>
                        </a:rPr>
                        <m:t>𝑦</m:t>
                      </m:r>
                      <m:d>
                        <m:dPr>
                          <m:ctrlPr>
                            <a:rPr lang="it-IT" sz="1400" i="1">
                              <a:solidFill>
                                <a:schemeClr val="bg1"/>
                              </a:solidFill>
                              <a:latin typeface="Cambria Math"/>
                              <a:ea typeface="Cambria Math"/>
                            </a:rPr>
                          </m:ctrlPr>
                        </m:dPr>
                        <m:e>
                          <m:r>
                            <a:rPr lang="it-IT" sz="1400" i="1">
                              <a:solidFill>
                                <a:schemeClr val="bg1"/>
                              </a:solidFill>
                              <a:latin typeface="Cambria Math"/>
                              <a:ea typeface="Cambria Math"/>
                            </a:rPr>
                            <m:t>𝜏</m:t>
                          </m:r>
                        </m:e>
                      </m:d>
                      <m:r>
                        <a:rPr lang="it-IT" sz="1400" i="1">
                          <a:solidFill>
                            <a:schemeClr val="bg1"/>
                          </a:solidFill>
                          <a:latin typeface="Cambria Math"/>
                        </a:rPr>
                        <m:t>𝑑</m:t>
                      </m:r>
                      <m:r>
                        <a:rPr lang="it-IT" sz="1400" i="1">
                          <a:solidFill>
                            <a:schemeClr val="bg1"/>
                          </a:solidFill>
                          <a:latin typeface="Cambria Math"/>
                          <a:ea typeface="Cambria Math"/>
                        </a:rPr>
                        <m:t>𝜏</m:t>
                      </m:r>
                    </m:oMath>
                  </m:oMathPara>
                </a14:m>
                <a:endParaRPr lang="it-IT" sz="1400" dirty="0">
                  <a:solidFill>
                    <a:schemeClr val="bg1"/>
                  </a:solidFill>
                  <a:ea typeface="Cambria Math"/>
                </a:endParaRPr>
              </a:p>
            </p:txBody>
          </p:sp>
        </mc:Choice>
        <mc:Fallback>
          <p:sp>
            <p:nvSpPr>
              <p:cNvPr id="4" name="Rettangolo 3"/>
              <p:cNvSpPr>
                <a:spLocks noRot="1" noChangeAspect="1" noMove="1" noResize="1" noEditPoints="1" noAdjustHandles="1" noChangeArrowheads="1" noChangeShapeType="1" noTextEdit="1"/>
              </p:cNvSpPr>
              <p:nvPr/>
            </p:nvSpPr>
            <p:spPr>
              <a:xfrm>
                <a:off x="5996517" y="1751586"/>
                <a:ext cx="2867025" cy="568554"/>
              </a:xfrm>
              <a:prstGeom prst="rect">
                <a:avLst/>
              </a:prstGeom>
              <a:blipFill rotWithShape="1">
                <a:blip r:embed="rId16"/>
                <a:stretch>
                  <a:fillRect t="-145745" b="-217021"/>
                </a:stretch>
              </a:blipFill>
            </p:spPr>
            <p:txBody>
              <a:bodyPr/>
              <a:lstStyle/>
              <a:p>
                <a:r>
                  <a:rPr lang="en-GB">
                    <a:noFill/>
                  </a:rPr>
                  <a:t> </a:t>
                </a:r>
              </a:p>
            </p:txBody>
          </p:sp>
        </mc:Fallback>
      </mc:AlternateContent>
      <p:sp>
        <p:nvSpPr>
          <p:cNvPr id="5" name="CasellaDiTesto 4"/>
          <p:cNvSpPr txBox="1"/>
          <p:nvPr/>
        </p:nvSpPr>
        <p:spPr>
          <a:xfrm>
            <a:off x="6372224" y="1528615"/>
            <a:ext cx="1661673" cy="307777"/>
          </a:xfrm>
          <a:prstGeom prst="rect">
            <a:avLst/>
          </a:prstGeom>
          <a:noFill/>
        </p:spPr>
        <p:txBody>
          <a:bodyPr wrap="none" rtlCol="0">
            <a:spAutoFit/>
          </a:bodyPr>
          <a:lstStyle/>
          <a:p>
            <a:r>
              <a:rPr lang="en-GB" sz="1400" i="1" dirty="0" smtClean="0">
                <a:solidFill>
                  <a:srgbClr val="002060"/>
                </a:solidFill>
              </a:rPr>
              <a:t>convolution product</a:t>
            </a:r>
            <a:endParaRPr lang="en-GB" sz="1400" i="1" dirty="0">
              <a:solidFill>
                <a:srgbClr val="002060"/>
              </a:solidFill>
            </a:endParaRPr>
          </a:p>
        </p:txBody>
      </p:sp>
      <p:sp>
        <p:nvSpPr>
          <p:cNvPr id="73" name="Oval 10"/>
          <p:cNvSpPr/>
          <p:nvPr/>
        </p:nvSpPr>
        <p:spPr>
          <a:xfrm>
            <a:off x="4836043" y="2717082"/>
            <a:ext cx="211937" cy="269995"/>
          </a:xfrm>
          <a:prstGeom prst="ellipse">
            <a:avLst/>
          </a:prstGeom>
          <a:noFill/>
          <a:ln w="952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83" name="Straight Arrow Connector 15"/>
          <p:cNvCxnSpPr>
            <a:stCxn id="73" idx="7"/>
          </p:cNvCxnSpPr>
          <p:nvPr/>
        </p:nvCxnSpPr>
        <p:spPr>
          <a:xfrm flipV="1">
            <a:off x="5016943" y="2158769"/>
            <a:ext cx="1050482" cy="597853"/>
          </a:xfrm>
          <a:prstGeom prst="straightConnector1">
            <a:avLst/>
          </a:prstGeom>
          <a:ln>
            <a:solidFill>
              <a:srgbClr val="00B050"/>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335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6" grpId="0" animBg="1"/>
      <p:bldP spid="66" grpId="0"/>
      <p:bldP spid="71" grpId="0"/>
      <p:bldP spid="72" grpId="0"/>
      <p:bldP spid="11" grpId="0" animBg="1"/>
      <p:bldP spid="22" grpId="0" animBg="1"/>
      <p:bldP spid="77" grpId="0" animBg="1"/>
      <p:bldP spid="78" grpId="0" animBg="1"/>
      <p:bldP spid="79" grpId="0" animBg="1"/>
      <p:bldP spid="4" grpId="0"/>
      <p:bldP spid="5" grpId="0"/>
      <p:bldP spid="7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6881434" y="4167376"/>
            <a:ext cx="1761067" cy="109732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6" name="Rectangle 15"/>
          <p:cNvSpPr/>
          <p:nvPr/>
        </p:nvSpPr>
        <p:spPr>
          <a:xfrm>
            <a:off x="6883404" y="2747244"/>
            <a:ext cx="1761067" cy="10881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1236133" y="11024"/>
            <a:ext cx="6790267" cy="666305"/>
          </a:xfrm>
        </p:spPr>
        <p:txBody>
          <a:bodyPr>
            <a:normAutofit fontScale="90000"/>
          </a:bodyPr>
          <a:lstStyle/>
          <a:p>
            <a:r>
              <a:rPr lang="en-US" sz="1800" i="1" dirty="0">
                <a:solidFill>
                  <a:prstClr val="white">
                    <a:lumMod val="85000"/>
                  </a:prstClr>
                </a:solidFill>
              </a:rPr>
              <a:t>BASICS:</a:t>
            </a:r>
            <a:r>
              <a:rPr lang="en-US" sz="2800" dirty="0">
                <a:solidFill>
                  <a:prstClr val="white">
                    <a:lumMod val="85000"/>
                  </a:prstClr>
                </a:solidFill>
              </a:rPr>
              <a:t> </a:t>
            </a:r>
            <a:br>
              <a:rPr lang="en-US" sz="2800" dirty="0">
                <a:solidFill>
                  <a:prstClr val="white">
                    <a:lumMod val="85000"/>
                  </a:prstClr>
                </a:solidFill>
              </a:rPr>
            </a:br>
            <a:r>
              <a:rPr lang="en-US" sz="2700" dirty="0"/>
              <a:t>Phase Noise in Oscillators</a:t>
            </a:r>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23</a:t>
            </a:fld>
            <a:endParaRPr lang="en-US" dirty="0">
              <a:solidFill>
                <a:srgbClr val="4F81BD">
                  <a:lumMod val="75000"/>
                </a:srgbClr>
              </a:solidFill>
            </a:endParaRPr>
          </a:p>
        </p:txBody>
      </p:sp>
      <p:sp>
        <p:nvSpPr>
          <p:cNvPr id="9" name="TextBox 8"/>
          <p:cNvSpPr txBox="1"/>
          <p:nvPr/>
        </p:nvSpPr>
        <p:spPr>
          <a:xfrm>
            <a:off x="348180" y="1100639"/>
            <a:ext cx="8507942" cy="1646605"/>
          </a:xfrm>
          <a:prstGeom prst="rect">
            <a:avLst/>
          </a:prstGeom>
          <a:noFill/>
        </p:spPr>
        <p:txBody>
          <a:bodyPr wrap="square" rtlCol="0">
            <a:spAutoFit/>
          </a:bodyPr>
          <a:lstStyle/>
          <a:p>
            <a:pPr algn="just">
              <a:spcAft>
                <a:spcPts val="600"/>
              </a:spcAft>
            </a:pPr>
            <a:r>
              <a:rPr lang="en-US" sz="1600" dirty="0">
                <a:solidFill>
                  <a:prstClr val="black"/>
                </a:solidFill>
              </a:rPr>
              <a:t>The most important  task of a Synchronization system is to </a:t>
            </a:r>
            <a:r>
              <a:rPr lang="en-US" sz="1600" b="1" i="1" dirty="0">
                <a:solidFill>
                  <a:prstClr val="black"/>
                </a:solidFill>
              </a:rPr>
              <a:t>lock firmly the phase </a:t>
            </a:r>
            <a:r>
              <a:rPr lang="en-US" sz="1600" dirty="0">
                <a:solidFill>
                  <a:prstClr val="black"/>
                </a:solidFill>
              </a:rPr>
              <a:t>of each </a:t>
            </a:r>
            <a:r>
              <a:rPr lang="en-US" sz="1600" b="1" i="1" dirty="0">
                <a:solidFill>
                  <a:prstClr val="black"/>
                </a:solidFill>
              </a:rPr>
              <a:t>client</a:t>
            </a:r>
            <a:r>
              <a:rPr lang="en-US" sz="1600" dirty="0">
                <a:solidFill>
                  <a:prstClr val="black"/>
                </a:solidFill>
              </a:rPr>
              <a:t> to the </a:t>
            </a:r>
            <a:r>
              <a:rPr lang="en-US" sz="1600" b="1" i="1" dirty="0">
                <a:solidFill>
                  <a:prstClr val="black"/>
                </a:solidFill>
              </a:rPr>
              <a:t>reference oscillator</a:t>
            </a:r>
            <a:r>
              <a:rPr lang="en-US" sz="1600" dirty="0">
                <a:solidFill>
                  <a:prstClr val="black"/>
                </a:solidFill>
              </a:rPr>
              <a:t> in order to minimize the residual jitter. The clients are basically </a:t>
            </a:r>
            <a:r>
              <a:rPr lang="en-US" sz="1600" b="1" i="1" dirty="0">
                <a:solidFill>
                  <a:prstClr val="black"/>
                </a:solidFill>
              </a:rPr>
              <a:t>VCOs</a:t>
            </a:r>
            <a:r>
              <a:rPr lang="en-US" sz="1600" dirty="0">
                <a:solidFill>
                  <a:prstClr val="black"/>
                </a:solidFill>
              </a:rPr>
              <a:t> </a:t>
            </a:r>
            <a:r>
              <a:rPr lang="en-US" sz="1600" i="1" dirty="0">
                <a:solidFill>
                  <a:prstClr val="black"/>
                </a:solidFill>
              </a:rPr>
              <a:t>(Voltage Controlled Oscillators)</a:t>
            </a:r>
            <a:r>
              <a:rPr lang="en-US" sz="1600" dirty="0">
                <a:solidFill>
                  <a:prstClr val="black"/>
                </a:solidFill>
              </a:rPr>
              <a:t>, i.e</a:t>
            </a:r>
            <a:r>
              <a:rPr lang="en-US" sz="1600" i="1" dirty="0">
                <a:solidFill>
                  <a:prstClr val="black"/>
                </a:solidFill>
              </a:rPr>
              <a:t>.</a:t>
            </a:r>
            <a:r>
              <a:rPr lang="en-US" sz="1600" b="1" i="1" dirty="0">
                <a:solidFill>
                  <a:prstClr val="black"/>
                </a:solidFill>
              </a:rPr>
              <a:t> local oscillators</a:t>
            </a:r>
            <a:r>
              <a:rPr lang="en-US" sz="1600" b="1" dirty="0">
                <a:solidFill>
                  <a:prstClr val="black"/>
                </a:solidFill>
              </a:rPr>
              <a:t> </a:t>
            </a:r>
            <a:r>
              <a:rPr lang="en-US" sz="1600" dirty="0">
                <a:solidFill>
                  <a:prstClr val="black"/>
                </a:solidFill>
              </a:rPr>
              <a:t>(electrical for RF systems, optical for laser systems) whose fundamental frequency can be changed by applying a voltage to a control port.</a:t>
            </a:r>
          </a:p>
          <a:p>
            <a:pPr algn="just">
              <a:spcAft>
                <a:spcPts val="600"/>
              </a:spcAft>
            </a:pPr>
            <a:r>
              <a:rPr lang="en-US" sz="1600" dirty="0">
                <a:solidFill>
                  <a:prstClr val="black"/>
                </a:solidFill>
              </a:rPr>
              <a:t>Before discussing the lock schematics and performances, it is worth introducing some </a:t>
            </a:r>
            <a:r>
              <a:rPr lang="en-US" sz="1600" b="1" i="1" dirty="0">
                <a:solidFill>
                  <a:prstClr val="black"/>
                </a:solidFill>
              </a:rPr>
              <a:t>basic concepts</a:t>
            </a:r>
            <a:r>
              <a:rPr lang="en-US" sz="1600" dirty="0">
                <a:solidFill>
                  <a:prstClr val="black"/>
                </a:solidFill>
              </a:rPr>
              <a:t> on </a:t>
            </a:r>
            <a:r>
              <a:rPr lang="en-US" sz="1600" b="1" i="1" dirty="0">
                <a:solidFill>
                  <a:prstClr val="black"/>
                </a:solidFill>
              </a:rPr>
              <a:t>phase noise</a:t>
            </a:r>
            <a:r>
              <a:rPr lang="en-US" sz="1600" dirty="0">
                <a:solidFill>
                  <a:prstClr val="black"/>
                </a:solidFill>
              </a:rPr>
              <a:t> in </a:t>
            </a:r>
            <a:r>
              <a:rPr lang="en-US" sz="1600" b="1" i="1" dirty="0">
                <a:solidFill>
                  <a:prstClr val="black"/>
                </a:solidFill>
              </a:rPr>
              <a:t>real oscillators</a:t>
            </a:r>
            <a:r>
              <a:rPr lang="en-US" sz="1600" dirty="0">
                <a:solidFill>
                  <a:prstClr val="black"/>
                </a:solidFill>
              </a:rPr>
              <a: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0659" y="3107267"/>
            <a:ext cx="1403572" cy="728133"/>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2120102" y="3254777"/>
                <a:ext cx="2804549" cy="369332"/>
              </a:xfrm>
              <a:prstGeom prst="rect">
                <a:avLst/>
              </a:prstGeom>
              <a:solidFill>
                <a:srgbClr val="CCFFCC"/>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a:solidFill>
                            <a:prstClr val="black"/>
                          </a:solidFill>
                          <a:latin typeface="Cambria Math"/>
                        </a:rPr>
                        <m:t>𝑉</m:t>
                      </m:r>
                      <m:d>
                        <m:dPr>
                          <m:ctrlPr>
                            <a:rPr lang="en-US" i="1">
                              <a:solidFill>
                                <a:prstClr val="black"/>
                              </a:solidFill>
                              <a:latin typeface="Cambria Math"/>
                            </a:rPr>
                          </m:ctrlPr>
                        </m:dPr>
                        <m:e>
                          <m:r>
                            <a:rPr lang="en-US" i="1">
                              <a:solidFill>
                                <a:prstClr val="black"/>
                              </a:solidFill>
                              <a:latin typeface="Cambria Math"/>
                            </a:rPr>
                            <m:t>𝑡</m:t>
                          </m:r>
                        </m:e>
                      </m:d>
                      <m:r>
                        <a:rPr lang="en-US" i="1">
                          <a:solidFill>
                            <a:prstClr val="black"/>
                          </a:solidFill>
                          <a:latin typeface="Cambria Math"/>
                        </a:rPr>
                        <m:t>=</m:t>
                      </m:r>
                      <m:sSub>
                        <m:sSubPr>
                          <m:ctrlPr>
                            <a:rPr lang="en-US" i="1">
                              <a:solidFill>
                                <a:prstClr val="black"/>
                              </a:solidFill>
                              <a:latin typeface="Cambria Math"/>
                            </a:rPr>
                          </m:ctrlPr>
                        </m:sSubPr>
                        <m:e>
                          <m:r>
                            <a:rPr lang="en-US" i="1">
                              <a:solidFill>
                                <a:prstClr val="black"/>
                              </a:solidFill>
                              <a:latin typeface="Cambria Math"/>
                            </a:rPr>
                            <m:t>𝑉</m:t>
                          </m:r>
                        </m:e>
                        <m:sub>
                          <m:r>
                            <a:rPr lang="en-US" i="1">
                              <a:solidFill>
                                <a:prstClr val="black"/>
                              </a:solidFill>
                              <a:latin typeface="Cambria Math"/>
                            </a:rPr>
                            <m:t>0</m:t>
                          </m:r>
                        </m:sub>
                      </m:sSub>
                      <m:r>
                        <a:rPr lang="en-US" i="1">
                          <a:solidFill>
                            <a:prstClr val="black"/>
                          </a:solidFill>
                          <a:latin typeface="Cambria Math"/>
                          <a:ea typeface="Cambria Math"/>
                        </a:rPr>
                        <m:t>∙</m:t>
                      </m:r>
                      <m:r>
                        <a:rPr lang="en-US" i="1">
                          <a:solidFill>
                            <a:prstClr val="black"/>
                          </a:solidFill>
                          <a:latin typeface="Cambria Math"/>
                          <a:ea typeface="Cambria Math"/>
                        </a:rPr>
                        <m:t>𝑐𝑜𝑠</m:t>
                      </m:r>
                      <m:d>
                        <m:dPr>
                          <m:ctrlPr>
                            <a:rPr lang="en-US" i="1">
                              <a:solidFill>
                                <a:prstClr val="black"/>
                              </a:solidFill>
                              <a:latin typeface="Cambria Math"/>
                              <a:ea typeface="Cambria Math"/>
                            </a:rPr>
                          </m:ctrlPr>
                        </m:dPr>
                        <m:e>
                          <m:sSub>
                            <m:sSubPr>
                              <m:ctrlPr>
                                <a:rPr lang="en-US" i="1">
                                  <a:solidFill>
                                    <a:prstClr val="black"/>
                                  </a:solidFill>
                                  <a:latin typeface="Cambria Math"/>
                                  <a:ea typeface="Cambria Math"/>
                                </a:rPr>
                              </m:ctrlPr>
                            </m:sSubPr>
                            <m:e>
                              <m:r>
                                <a:rPr lang="en-US" i="1">
                                  <a:solidFill>
                                    <a:prstClr val="black"/>
                                  </a:solidFill>
                                  <a:latin typeface="Cambria Math"/>
                                  <a:ea typeface="Cambria Math"/>
                                </a:rPr>
                                <m:t>𝜔</m:t>
                              </m:r>
                            </m:e>
                            <m:sub>
                              <m:r>
                                <a:rPr lang="en-US" i="1">
                                  <a:solidFill>
                                    <a:prstClr val="black"/>
                                  </a:solidFill>
                                  <a:latin typeface="Cambria Math"/>
                                  <a:ea typeface="Cambria Math"/>
                                </a:rPr>
                                <m:t>0</m:t>
                              </m:r>
                            </m:sub>
                          </m:sSub>
                          <m:r>
                            <a:rPr lang="en-US" i="1">
                              <a:solidFill>
                                <a:prstClr val="black"/>
                              </a:solidFill>
                              <a:latin typeface="Cambria Math"/>
                              <a:ea typeface="Cambria Math"/>
                            </a:rPr>
                            <m:t>𝑡</m:t>
                          </m:r>
                          <m:r>
                            <a:rPr lang="en-US" i="1">
                              <a:solidFill>
                                <a:prstClr val="black"/>
                              </a:solidFill>
                              <a:latin typeface="Cambria Math"/>
                              <a:ea typeface="Cambria Math"/>
                            </a:rPr>
                            <m:t>+</m:t>
                          </m:r>
                          <m:sSub>
                            <m:sSubPr>
                              <m:ctrlPr>
                                <a:rPr lang="en-US" i="1">
                                  <a:solidFill>
                                    <a:prstClr val="black"/>
                                  </a:solidFill>
                                  <a:latin typeface="Cambria Math"/>
                                  <a:ea typeface="Cambria Math"/>
                                </a:rPr>
                              </m:ctrlPr>
                            </m:sSubPr>
                            <m:e>
                              <m:r>
                                <a:rPr lang="en-US" i="1">
                                  <a:solidFill>
                                    <a:prstClr val="black"/>
                                  </a:solidFill>
                                  <a:latin typeface="Cambria Math"/>
                                  <a:ea typeface="Cambria Math"/>
                                </a:rPr>
                                <m:t>𝜑</m:t>
                              </m:r>
                            </m:e>
                            <m:sub>
                              <m:r>
                                <a:rPr lang="en-US" i="1">
                                  <a:solidFill>
                                    <a:prstClr val="black"/>
                                  </a:solidFill>
                                  <a:latin typeface="Cambria Math"/>
                                  <a:ea typeface="Cambria Math"/>
                                </a:rPr>
                                <m:t>0</m:t>
                              </m:r>
                            </m:sub>
                          </m:sSub>
                        </m:e>
                      </m:d>
                    </m:oMath>
                  </m:oMathPara>
                </a14:m>
                <a:endParaRPr lang="en-US" dirty="0">
                  <a:solidFill>
                    <a:prstClr val="black"/>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120102" y="3254777"/>
                <a:ext cx="2804549" cy="369332"/>
              </a:xfrm>
              <a:prstGeom prst="rect">
                <a:avLst/>
              </a:prstGeom>
              <a:blipFill rotWithShape="1">
                <a:blip r:embed="rId3"/>
                <a:stretch>
                  <a:fillRect b="-4918"/>
                </a:stretch>
              </a:blipFill>
            </p:spPr>
            <p:txBody>
              <a:bodyPr/>
              <a:lstStyle/>
              <a:p>
                <a:r>
                  <a:rPr lang="en-GB">
                    <a:noFill/>
                  </a:rPr>
                  <a:t> </a:t>
                </a:r>
              </a:p>
            </p:txBody>
          </p:sp>
        </mc:Fallback>
      </mc:AlternateContent>
      <p:sp>
        <p:nvSpPr>
          <p:cNvPr id="7" name="TextBox 6"/>
          <p:cNvSpPr txBox="1"/>
          <p:nvPr/>
        </p:nvSpPr>
        <p:spPr>
          <a:xfrm>
            <a:off x="533391" y="2793988"/>
            <a:ext cx="1581330" cy="369332"/>
          </a:xfrm>
          <a:prstGeom prst="rect">
            <a:avLst/>
          </a:prstGeom>
          <a:noFill/>
        </p:spPr>
        <p:txBody>
          <a:bodyPr wrap="none" rtlCol="0">
            <a:spAutoFit/>
          </a:bodyPr>
          <a:lstStyle/>
          <a:p>
            <a:r>
              <a:rPr lang="en-US" b="1" i="1" dirty="0">
                <a:solidFill>
                  <a:prstClr val="black"/>
                </a:solidFill>
              </a:rPr>
              <a:t>Ideal oscillator</a:t>
            </a:r>
          </a:p>
        </p:txBody>
      </p:sp>
      <mc:AlternateContent xmlns:mc="http://schemas.openxmlformats.org/markup-compatibility/2006" xmlns:a14="http://schemas.microsoft.com/office/drawing/2010/main">
        <mc:Choice Requires="a14">
          <p:sp>
            <p:nvSpPr>
              <p:cNvPr id="10" name="TextBox 9"/>
              <p:cNvSpPr txBox="1"/>
              <p:nvPr/>
            </p:nvSpPr>
            <p:spPr>
              <a:xfrm>
                <a:off x="2077761" y="4575623"/>
                <a:ext cx="4152291" cy="369332"/>
              </a:xfrm>
              <a:prstGeom prst="rect">
                <a:avLst/>
              </a:prstGeom>
              <a:solidFill>
                <a:srgbClr val="FFCCCC"/>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a:solidFill>
                            <a:prstClr val="black"/>
                          </a:solidFill>
                          <a:latin typeface="Cambria Math"/>
                        </a:rPr>
                        <m:t>𝑉</m:t>
                      </m:r>
                      <m:d>
                        <m:dPr>
                          <m:ctrlPr>
                            <a:rPr lang="en-US" i="1">
                              <a:solidFill>
                                <a:prstClr val="black"/>
                              </a:solidFill>
                              <a:latin typeface="Cambria Math"/>
                            </a:rPr>
                          </m:ctrlPr>
                        </m:dPr>
                        <m:e>
                          <m:r>
                            <a:rPr lang="en-US" i="1">
                              <a:solidFill>
                                <a:prstClr val="black"/>
                              </a:solidFill>
                              <a:latin typeface="Cambria Math"/>
                            </a:rPr>
                            <m:t>𝑡</m:t>
                          </m:r>
                        </m:e>
                      </m:d>
                      <m:r>
                        <a:rPr lang="en-US" i="1">
                          <a:solidFill>
                            <a:prstClr val="black"/>
                          </a:solidFill>
                          <a:latin typeface="Cambria Math"/>
                        </a:rPr>
                        <m:t>=</m:t>
                      </m:r>
                      <m:sSub>
                        <m:sSubPr>
                          <m:ctrlPr>
                            <a:rPr lang="en-US" i="1">
                              <a:solidFill>
                                <a:prstClr val="black"/>
                              </a:solidFill>
                              <a:latin typeface="Cambria Math"/>
                            </a:rPr>
                          </m:ctrlPr>
                        </m:sSubPr>
                        <m:e>
                          <m:r>
                            <a:rPr lang="en-US" i="1">
                              <a:solidFill>
                                <a:prstClr val="black"/>
                              </a:solidFill>
                              <a:latin typeface="Cambria Math"/>
                            </a:rPr>
                            <m:t>𝑉</m:t>
                          </m:r>
                        </m:e>
                        <m:sub>
                          <m:r>
                            <a:rPr lang="en-US" i="1">
                              <a:solidFill>
                                <a:prstClr val="black"/>
                              </a:solidFill>
                              <a:latin typeface="Cambria Math"/>
                            </a:rPr>
                            <m:t>0</m:t>
                          </m:r>
                        </m:sub>
                      </m:sSub>
                      <m:r>
                        <a:rPr lang="en-US" i="1">
                          <a:solidFill>
                            <a:prstClr val="black"/>
                          </a:solidFill>
                          <a:latin typeface="Cambria Math"/>
                          <a:ea typeface="Cambria Math"/>
                        </a:rPr>
                        <m:t>∙</m:t>
                      </m:r>
                      <m:d>
                        <m:dPr>
                          <m:begChr m:val="["/>
                          <m:endChr m:val="]"/>
                          <m:ctrlPr>
                            <a:rPr lang="en-US" i="1">
                              <a:solidFill>
                                <a:prstClr val="black"/>
                              </a:solidFill>
                              <a:latin typeface="Cambria Math"/>
                              <a:ea typeface="Cambria Math"/>
                            </a:rPr>
                          </m:ctrlPr>
                        </m:dPr>
                        <m:e>
                          <m:r>
                            <a:rPr lang="en-US" i="1">
                              <a:solidFill>
                                <a:prstClr val="black"/>
                              </a:solidFill>
                              <a:latin typeface="Cambria Math"/>
                              <a:ea typeface="Cambria Math"/>
                            </a:rPr>
                            <m:t>1+</m:t>
                          </m:r>
                          <m:r>
                            <a:rPr lang="en-US" i="1">
                              <a:solidFill>
                                <a:prstClr val="black"/>
                              </a:solidFill>
                              <a:latin typeface="Cambria Math"/>
                              <a:ea typeface="Cambria Math"/>
                            </a:rPr>
                            <m:t>𝛼</m:t>
                          </m:r>
                          <m:d>
                            <m:dPr>
                              <m:ctrlPr>
                                <a:rPr lang="en-US" i="1">
                                  <a:solidFill>
                                    <a:prstClr val="black"/>
                                  </a:solidFill>
                                  <a:latin typeface="Cambria Math"/>
                                  <a:ea typeface="Cambria Math"/>
                                </a:rPr>
                              </m:ctrlPr>
                            </m:dPr>
                            <m:e>
                              <m:r>
                                <a:rPr lang="en-US" i="1">
                                  <a:solidFill>
                                    <a:prstClr val="black"/>
                                  </a:solidFill>
                                  <a:latin typeface="Cambria Math"/>
                                  <a:ea typeface="Cambria Math"/>
                                </a:rPr>
                                <m:t>𝑡</m:t>
                              </m:r>
                            </m:e>
                          </m:d>
                        </m:e>
                      </m:d>
                      <m:r>
                        <a:rPr lang="en-US" i="1">
                          <a:solidFill>
                            <a:prstClr val="black"/>
                          </a:solidFill>
                          <a:latin typeface="Cambria Math"/>
                          <a:ea typeface="Cambria Math"/>
                        </a:rPr>
                        <m:t>∙</m:t>
                      </m:r>
                      <m:r>
                        <a:rPr lang="en-US" i="1">
                          <a:solidFill>
                            <a:prstClr val="black"/>
                          </a:solidFill>
                          <a:latin typeface="Cambria Math"/>
                          <a:ea typeface="Cambria Math"/>
                        </a:rPr>
                        <m:t>𝑐𝑜𝑠</m:t>
                      </m:r>
                      <m:d>
                        <m:dPr>
                          <m:begChr m:val="["/>
                          <m:endChr m:val="]"/>
                          <m:ctrlPr>
                            <a:rPr lang="en-US" i="1">
                              <a:solidFill>
                                <a:prstClr val="black"/>
                              </a:solidFill>
                              <a:latin typeface="Cambria Math"/>
                              <a:ea typeface="Cambria Math"/>
                            </a:rPr>
                          </m:ctrlPr>
                        </m:dPr>
                        <m:e>
                          <m:sSub>
                            <m:sSubPr>
                              <m:ctrlPr>
                                <a:rPr lang="en-US" i="1">
                                  <a:solidFill>
                                    <a:prstClr val="black"/>
                                  </a:solidFill>
                                  <a:latin typeface="Cambria Math"/>
                                  <a:ea typeface="Cambria Math"/>
                                </a:rPr>
                              </m:ctrlPr>
                            </m:sSubPr>
                            <m:e>
                              <m:r>
                                <a:rPr lang="en-US" i="1">
                                  <a:solidFill>
                                    <a:prstClr val="black"/>
                                  </a:solidFill>
                                  <a:latin typeface="Cambria Math"/>
                                  <a:ea typeface="Cambria Math"/>
                                </a:rPr>
                                <m:t>𝜔</m:t>
                              </m:r>
                            </m:e>
                            <m:sub>
                              <m:r>
                                <a:rPr lang="en-US" i="1">
                                  <a:solidFill>
                                    <a:prstClr val="black"/>
                                  </a:solidFill>
                                  <a:latin typeface="Cambria Math"/>
                                  <a:ea typeface="Cambria Math"/>
                                </a:rPr>
                                <m:t>0</m:t>
                              </m:r>
                            </m:sub>
                          </m:sSub>
                          <m:r>
                            <a:rPr lang="en-US" i="1">
                              <a:solidFill>
                                <a:prstClr val="black"/>
                              </a:solidFill>
                              <a:latin typeface="Cambria Math"/>
                              <a:ea typeface="Cambria Math"/>
                            </a:rPr>
                            <m:t>𝑡</m:t>
                          </m:r>
                          <m:r>
                            <a:rPr lang="en-US" i="1">
                              <a:solidFill>
                                <a:prstClr val="black"/>
                              </a:solidFill>
                              <a:latin typeface="Cambria Math"/>
                              <a:ea typeface="Cambria Math"/>
                            </a:rPr>
                            <m:t>+</m:t>
                          </m:r>
                          <m:r>
                            <a:rPr lang="en-US" i="1">
                              <a:solidFill>
                                <a:prstClr val="black"/>
                              </a:solidFill>
                              <a:latin typeface="Cambria Math"/>
                              <a:ea typeface="Cambria Math"/>
                            </a:rPr>
                            <m:t>𝜑</m:t>
                          </m:r>
                          <m:d>
                            <m:dPr>
                              <m:ctrlPr>
                                <a:rPr lang="en-US" i="1">
                                  <a:solidFill>
                                    <a:prstClr val="black"/>
                                  </a:solidFill>
                                  <a:latin typeface="Cambria Math"/>
                                  <a:ea typeface="Cambria Math"/>
                                </a:rPr>
                              </m:ctrlPr>
                            </m:dPr>
                            <m:e>
                              <m:r>
                                <a:rPr lang="en-US" i="1">
                                  <a:solidFill>
                                    <a:prstClr val="black"/>
                                  </a:solidFill>
                                  <a:latin typeface="Cambria Math"/>
                                  <a:ea typeface="Cambria Math"/>
                                </a:rPr>
                                <m:t>𝑡</m:t>
                              </m:r>
                            </m:e>
                          </m:d>
                        </m:e>
                      </m:d>
                    </m:oMath>
                  </m:oMathPara>
                </a14:m>
                <a:endParaRPr lang="en-US" dirty="0">
                  <a:solidFill>
                    <a:prstClr val="black"/>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2077761" y="4575623"/>
                <a:ext cx="4152291" cy="369332"/>
              </a:xfrm>
              <a:prstGeom prst="rect">
                <a:avLst/>
              </a:prstGeom>
              <a:blipFill rotWithShape="1">
                <a:blip r:embed="rId4"/>
                <a:stretch>
                  <a:fillRect b="-6667"/>
                </a:stretch>
              </a:blipFill>
            </p:spPr>
            <p:txBody>
              <a:bodyPr/>
              <a:lstStyle/>
              <a:p>
                <a:r>
                  <a:rPr lang="en-GB">
                    <a:noFill/>
                  </a:rPr>
                  <a:t> </a:t>
                </a:r>
              </a:p>
            </p:txBody>
          </p:sp>
        </mc:Fallback>
      </mc:AlternateContent>
      <p:sp>
        <p:nvSpPr>
          <p:cNvPr id="11" name="TextBox 10"/>
          <p:cNvSpPr txBox="1"/>
          <p:nvPr/>
        </p:nvSpPr>
        <p:spPr>
          <a:xfrm>
            <a:off x="541852" y="4013230"/>
            <a:ext cx="1534907" cy="369332"/>
          </a:xfrm>
          <a:prstGeom prst="rect">
            <a:avLst/>
          </a:prstGeom>
          <a:noFill/>
        </p:spPr>
        <p:txBody>
          <a:bodyPr wrap="none" rtlCol="0">
            <a:spAutoFit/>
          </a:bodyPr>
          <a:lstStyle/>
          <a:p>
            <a:r>
              <a:rPr lang="en-US" b="1" i="1" dirty="0">
                <a:solidFill>
                  <a:prstClr val="black"/>
                </a:solidFill>
              </a:rPr>
              <a:t>Real oscillator</a:t>
            </a:r>
          </a:p>
        </p:txBody>
      </p:sp>
      <p:pic>
        <p:nvPicPr>
          <p:cNvPr id="14" name="Picture 13"/>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0659" y="4330080"/>
            <a:ext cx="1419454" cy="910776"/>
          </a:xfrm>
          <a:prstGeom prst="rect">
            <a:avLst/>
          </a:prstGeom>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59075" y="2783652"/>
            <a:ext cx="1592792" cy="1051748"/>
          </a:xfrm>
          <a:prstGeom prst="rect">
            <a:avLst/>
          </a:prstGeom>
        </p:spPr>
      </p:pic>
      <p:pic>
        <p:nvPicPr>
          <p:cNvPr id="17" name="Picture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44640" y="4164633"/>
            <a:ext cx="1665963" cy="1100065"/>
          </a:xfrm>
          <a:prstGeom prst="rect">
            <a:avLst/>
          </a:prstGeom>
        </p:spPr>
      </p:pic>
      <p:sp>
        <p:nvSpPr>
          <p:cNvPr id="19" name="Right Arrow 18"/>
          <p:cNvSpPr/>
          <p:nvPr/>
        </p:nvSpPr>
        <p:spPr>
          <a:xfrm>
            <a:off x="5147733" y="3090333"/>
            <a:ext cx="1574800" cy="728133"/>
          </a:xfrm>
          <a:prstGeom prst="rightArrow">
            <a:avLst>
              <a:gd name="adj1" fmla="val 50000"/>
              <a:gd name="adj2" fmla="val 87209"/>
            </a:avLst>
          </a:prstGeom>
          <a:solidFill>
            <a:srgbClr val="FFFF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0" name="Right Arrow 19"/>
          <p:cNvSpPr/>
          <p:nvPr/>
        </p:nvSpPr>
        <p:spPr>
          <a:xfrm>
            <a:off x="6155267" y="4148702"/>
            <a:ext cx="660403" cy="1268402"/>
          </a:xfrm>
          <a:prstGeom prst="rightArrow">
            <a:avLst/>
          </a:prstGeom>
          <a:solidFill>
            <a:srgbClr val="FFFF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1" name="TextBox 20"/>
          <p:cNvSpPr txBox="1"/>
          <p:nvPr/>
        </p:nvSpPr>
        <p:spPr>
          <a:xfrm>
            <a:off x="5139293" y="2724572"/>
            <a:ext cx="1600118" cy="369332"/>
          </a:xfrm>
          <a:prstGeom prst="rect">
            <a:avLst/>
          </a:prstGeom>
          <a:noFill/>
        </p:spPr>
        <p:txBody>
          <a:bodyPr wrap="none" rtlCol="0">
            <a:spAutoFit/>
          </a:bodyPr>
          <a:lstStyle/>
          <a:p>
            <a:r>
              <a:rPr lang="en-US" i="1" dirty="0">
                <a:solidFill>
                  <a:prstClr val="black"/>
                </a:solidFill>
              </a:rPr>
              <a:t>Ideal Spectrum</a:t>
            </a:r>
          </a:p>
        </p:txBody>
      </p:sp>
      <p:sp>
        <p:nvSpPr>
          <p:cNvPr id="22" name="TextBox 21"/>
          <p:cNvSpPr txBox="1"/>
          <p:nvPr/>
        </p:nvSpPr>
        <p:spPr>
          <a:xfrm>
            <a:off x="5012367" y="4130120"/>
            <a:ext cx="1527149" cy="369332"/>
          </a:xfrm>
          <a:prstGeom prst="rect">
            <a:avLst/>
          </a:prstGeom>
          <a:noFill/>
        </p:spPr>
        <p:txBody>
          <a:bodyPr wrap="none" rtlCol="0">
            <a:spAutoFit/>
          </a:bodyPr>
          <a:lstStyle/>
          <a:p>
            <a:r>
              <a:rPr lang="en-US" i="1" dirty="0">
                <a:solidFill>
                  <a:prstClr val="black"/>
                </a:solidFill>
              </a:rPr>
              <a:t>Real Spectrum</a:t>
            </a:r>
          </a:p>
        </p:txBody>
      </p:sp>
      <p:sp>
        <p:nvSpPr>
          <p:cNvPr id="23" name="TextBox 22"/>
          <p:cNvSpPr txBox="1"/>
          <p:nvPr/>
        </p:nvSpPr>
        <p:spPr>
          <a:xfrm>
            <a:off x="348174" y="5444030"/>
            <a:ext cx="8507942" cy="830997"/>
          </a:xfrm>
          <a:prstGeom prst="rect">
            <a:avLst/>
          </a:prstGeom>
          <a:noFill/>
        </p:spPr>
        <p:txBody>
          <a:bodyPr wrap="square" rtlCol="0">
            <a:spAutoFit/>
          </a:bodyPr>
          <a:lstStyle/>
          <a:p>
            <a:pPr algn="just">
              <a:spcAft>
                <a:spcPts val="600"/>
              </a:spcAft>
            </a:pPr>
            <a:r>
              <a:rPr lang="en-US" sz="1600" dirty="0">
                <a:solidFill>
                  <a:prstClr val="black"/>
                </a:solidFill>
              </a:rPr>
              <a:t>In real oscillators the amplitude and phase will always fluctuate in time by a certain amount because of the unavoidable presence of noise. However, by common sense, a well behaving real oscillator has to satisfy the following conditions:</a:t>
            </a:r>
          </a:p>
        </p:txBody>
      </p:sp>
      <mc:AlternateContent xmlns:mc="http://schemas.openxmlformats.org/markup-compatibility/2006" xmlns:a14="http://schemas.microsoft.com/office/drawing/2010/main">
        <mc:Choice Requires="a14">
          <p:sp>
            <p:nvSpPr>
              <p:cNvPr id="24" name="TextBox 23"/>
              <p:cNvSpPr txBox="1"/>
              <p:nvPr/>
            </p:nvSpPr>
            <p:spPr>
              <a:xfrm>
                <a:off x="3589113" y="6037171"/>
                <a:ext cx="2637838" cy="708592"/>
              </a:xfrm>
              <a:prstGeom prst="rect">
                <a:avLst/>
              </a:prstGeom>
              <a:solidFill>
                <a:schemeClr val="accent5">
                  <a:lumMod val="20000"/>
                  <a:lumOff val="80000"/>
                </a:schemeClr>
              </a:solid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a:solidFill>
                                <a:prstClr val="black"/>
                              </a:solidFill>
                              <a:latin typeface="Cambria Math"/>
                              <a:ea typeface="Cambria Math"/>
                            </a:rPr>
                          </m:ctrlPr>
                        </m:dPr>
                        <m:e>
                          <m:r>
                            <a:rPr lang="en-US" i="1">
                              <a:solidFill>
                                <a:prstClr val="black"/>
                              </a:solidFill>
                              <a:latin typeface="Cambria Math"/>
                              <a:ea typeface="Cambria Math"/>
                            </a:rPr>
                            <m:t>𝛼</m:t>
                          </m:r>
                          <m:d>
                            <m:dPr>
                              <m:ctrlPr>
                                <a:rPr lang="en-US" i="1">
                                  <a:solidFill>
                                    <a:prstClr val="black"/>
                                  </a:solidFill>
                                  <a:latin typeface="Cambria Math"/>
                                  <a:ea typeface="Cambria Math"/>
                                </a:rPr>
                              </m:ctrlPr>
                            </m:dPr>
                            <m:e>
                              <m:r>
                                <a:rPr lang="en-US" i="1">
                                  <a:solidFill>
                                    <a:prstClr val="black"/>
                                  </a:solidFill>
                                  <a:latin typeface="Cambria Math"/>
                                  <a:ea typeface="Cambria Math"/>
                                </a:rPr>
                                <m:t>𝑡</m:t>
                              </m:r>
                            </m:e>
                          </m:d>
                        </m:e>
                      </m:d>
                      <m:r>
                        <a:rPr lang="en-US" i="1">
                          <a:solidFill>
                            <a:prstClr val="black"/>
                          </a:solidFill>
                          <a:latin typeface="Cambria Math"/>
                          <a:ea typeface="Cambria Math"/>
                        </a:rPr>
                        <m:t>≪1;    </m:t>
                      </m:r>
                      <m:d>
                        <m:dPr>
                          <m:begChr m:val="|"/>
                          <m:endChr m:val="|"/>
                          <m:ctrlPr>
                            <a:rPr lang="en-US" i="1">
                              <a:solidFill>
                                <a:prstClr val="black"/>
                              </a:solidFill>
                              <a:latin typeface="Cambria Math"/>
                              <a:ea typeface="Cambria Math"/>
                            </a:rPr>
                          </m:ctrlPr>
                        </m:dPr>
                        <m:e>
                          <m:f>
                            <m:fPr>
                              <m:ctrlPr>
                                <a:rPr lang="en-US" i="1">
                                  <a:solidFill>
                                    <a:prstClr val="black"/>
                                  </a:solidFill>
                                  <a:latin typeface="Cambria Math"/>
                                  <a:ea typeface="Cambria Math"/>
                                </a:rPr>
                              </m:ctrlPr>
                            </m:fPr>
                            <m:num>
                              <m:r>
                                <a:rPr lang="en-US" i="1">
                                  <a:solidFill>
                                    <a:prstClr val="black"/>
                                  </a:solidFill>
                                  <a:latin typeface="Cambria Math"/>
                                  <a:ea typeface="Cambria Math"/>
                                </a:rPr>
                                <m:t>𝑑</m:t>
                              </m:r>
                              <m:r>
                                <a:rPr lang="en-US" i="1">
                                  <a:solidFill>
                                    <a:prstClr val="black"/>
                                  </a:solidFill>
                                  <a:latin typeface="Cambria Math"/>
                                  <a:ea typeface="Cambria Math"/>
                                </a:rPr>
                                <m:t>𝜑</m:t>
                              </m:r>
                            </m:num>
                            <m:den>
                              <m:r>
                                <a:rPr lang="en-US" i="1">
                                  <a:solidFill>
                                    <a:prstClr val="black"/>
                                  </a:solidFill>
                                  <a:latin typeface="Cambria Math"/>
                                  <a:ea typeface="Cambria Math"/>
                                </a:rPr>
                                <m:t>𝑑𝑡</m:t>
                              </m:r>
                            </m:den>
                          </m:f>
                        </m:e>
                      </m:d>
                      <m:r>
                        <a:rPr lang="en-US" i="1">
                          <a:solidFill>
                            <a:prstClr val="black"/>
                          </a:solidFill>
                          <a:latin typeface="Cambria Math"/>
                          <a:ea typeface="Cambria Math"/>
                        </a:rPr>
                        <m:t>≪</m:t>
                      </m:r>
                      <m:sSub>
                        <m:sSubPr>
                          <m:ctrlPr>
                            <a:rPr lang="en-US" i="1">
                              <a:solidFill>
                                <a:prstClr val="black"/>
                              </a:solidFill>
                              <a:latin typeface="Cambria Math"/>
                              <a:ea typeface="Cambria Math"/>
                            </a:rPr>
                          </m:ctrlPr>
                        </m:sSubPr>
                        <m:e>
                          <m:r>
                            <a:rPr lang="en-US" i="1">
                              <a:solidFill>
                                <a:prstClr val="black"/>
                              </a:solidFill>
                              <a:latin typeface="Cambria Math"/>
                              <a:ea typeface="Cambria Math"/>
                            </a:rPr>
                            <m:t>𝜔</m:t>
                          </m:r>
                        </m:e>
                        <m:sub>
                          <m:r>
                            <a:rPr lang="en-US" i="1">
                              <a:solidFill>
                                <a:prstClr val="black"/>
                              </a:solidFill>
                              <a:latin typeface="Cambria Math"/>
                              <a:ea typeface="Cambria Math"/>
                            </a:rPr>
                            <m:t>0</m:t>
                          </m:r>
                        </m:sub>
                      </m:sSub>
                    </m:oMath>
                  </m:oMathPara>
                </a14:m>
                <a:endParaRPr lang="en-US" dirty="0">
                  <a:solidFill>
                    <a:prstClr val="black"/>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3589113" y="6037171"/>
                <a:ext cx="2637838" cy="708592"/>
              </a:xfrm>
              <a:prstGeom prst="rect">
                <a:avLst/>
              </a:prstGeom>
              <a:blipFill rotWithShape="1">
                <a:blip r:embed="rId8"/>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271079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6" grpId="0" animBg="1"/>
      <p:bldP spid="6" grpId="0" animBg="1"/>
      <p:bldP spid="7" grpId="0"/>
      <p:bldP spid="10" grpId="0" animBg="1"/>
      <p:bldP spid="11" grpId="0"/>
      <p:bldP spid="19" grpId="0" animBg="1"/>
      <p:bldP spid="20" grpId="0" animBg="1"/>
      <p:bldP spid="21" grpId="0"/>
      <p:bldP spid="22" grpId="0"/>
      <p:bldP spid="23" grpId="0"/>
      <p:bldP spid="24"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Rectangle 7"/>
          <p:cNvSpPr/>
          <p:nvPr/>
        </p:nvSpPr>
        <p:spPr>
          <a:xfrm>
            <a:off x="1095375" y="5085184"/>
            <a:ext cx="7019924" cy="533400"/>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 name="Rectangle 6"/>
          <p:cNvSpPr/>
          <p:nvPr/>
        </p:nvSpPr>
        <p:spPr>
          <a:xfrm>
            <a:off x="348181" y="2224776"/>
            <a:ext cx="6047316" cy="533400"/>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 name="Rectangle 5"/>
          <p:cNvSpPr/>
          <p:nvPr/>
        </p:nvSpPr>
        <p:spPr>
          <a:xfrm>
            <a:off x="348180" y="1681851"/>
            <a:ext cx="6047317" cy="533400"/>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 name="Right Arrow 3"/>
          <p:cNvSpPr/>
          <p:nvPr/>
        </p:nvSpPr>
        <p:spPr>
          <a:xfrm>
            <a:off x="351674" y="2143282"/>
            <a:ext cx="2129962" cy="660401"/>
          </a:xfrm>
          <a:prstGeom prst="rightArrow">
            <a:avLst>
              <a:gd name="adj1" fmla="val 60257"/>
              <a:gd name="adj2" fmla="val 7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1236133" y="70294"/>
            <a:ext cx="6790267" cy="607039"/>
          </a:xfrm>
        </p:spPr>
        <p:txBody>
          <a:bodyPr>
            <a:normAutofit fontScale="90000"/>
          </a:bodyPr>
          <a:lstStyle/>
          <a:p>
            <a:r>
              <a:rPr lang="en-US" sz="1800" i="1" dirty="0">
                <a:solidFill>
                  <a:prstClr val="white">
                    <a:lumMod val="85000"/>
                  </a:prstClr>
                </a:solidFill>
              </a:rPr>
              <a:t>BASICS:</a:t>
            </a:r>
            <a:r>
              <a:rPr lang="en-US" sz="2800" dirty="0">
                <a:solidFill>
                  <a:prstClr val="white">
                    <a:lumMod val="85000"/>
                  </a:prstClr>
                </a:solidFill>
              </a:rPr>
              <a:t> </a:t>
            </a:r>
            <a:br>
              <a:rPr lang="en-US" sz="2800" dirty="0">
                <a:solidFill>
                  <a:prstClr val="white">
                    <a:lumMod val="85000"/>
                  </a:prstClr>
                </a:solidFill>
              </a:rPr>
            </a:br>
            <a:r>
              <a:rPr lang="en-US" sz="2700" dirty="0">
                <a:solidFill>
                  <a:prstClr val="white">
                    <a:lumMod val="85000"/>
                  </a:prstClr>
                </a:solidFill>
              </a:rPr>
              <a:t>Phase Noise in Oscillators</a:t>
            </a:r>
            <a:endParaRPr lang="en-US" sz="32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24</a:t>
            </a:fld>
            <a:endParaRPr lang="en-US" dirty="0">
              <a:solidFill>
                <a:srgbClr val="4F81BD">
                  <a:lumMod val="75000"/>
                </a:srgbClr>
              </a:solidFill>
            </a:endParaRPr>
          </a:p>
        </p:txBody>
      </p:sp>
      <mc:AlternateContent xmlns:mc="http://schemas.openxmlformats.org/markup-compatibility/2006" xmlns:a14="http://schemas.microsoft.com/office/drawing/2010/main">
        <mc:Choice Requires="a14">
          <p:sp>
            <p:nvSpPr>
              <p:cNvPr id="9" name="TextBox 8"/>
              <p:cNvSpPr txBox="1"/>
              <p:nvPr/>
            </p:nvSpPr>
            <p:spPr>
              <a:xfrm>
                <a:off x="348180" y="1075238"/>
                <a:ext cx="8507942" cy="5777864"/>
              </a:xfrm>
              <a:prstGeom prst="rect">
                <a:avLst/>
              </a:prstGeom>
              <a:noFill/>
            </p:spPr>
            <p:txBody>
              <a:bodyPr wrap="square" rtlCol="0">
                <a:spAutoFit/>
              </a:bodyPr>
              <a:lstStyle/>
              <a:p>
                <a:pPr algn="just">
                  <a:spcAft>
                    <a:spcPts val="3600"/>
                  </a:spcAft>
                </a:pPr>
                <a:r>
                  <a:rPr lang="en-US" sz="1600" dirty="0">
                    <a:solidFill>
                      <a:prstClr val="black"/>
                    </a:solidFill>
                  </a:rPr>
                  <a:t>A real oscillator signal can be also represented in </a:t>
                </a:r>
                <a:r>
                  <a:rPr lang="en-US" sz="1600" b="1" i="1" dirty="0">
                    <a:solidFill>
                      <a:prstClr val="black"/>
                    </a:solidFill>
                  </a:rPr>
                  <a:t>Cartesian Coordinates </a:t>
                </a:r>
                <a:r>
                  <a:rPr lang="en-US" sz="1600" dirty="0">
                    <a:solidFill>
                      <a:prstClr val="black"/>
                    </a:solidFill>
                  </a:rPr>
                  <a:t> </a:t>
                </a:r>
                <a14:m>
                  <m:oMath xmlns:m="http://schemas.openxmlformats.org/officeDocument/2006/math">
                    <m:d>
                      <m:dPr>
                        <m:ctrlPr>
                          <a:rPr lang="en-US" sz="1600" i="1">
                            <a:solidFill>
                              <a:prstClr val="black"/>
                            </a:solidFill>
                            <a:latin typeface="Cambria Math"/>
                          </a:rPr>
                        </m:ctrlPr>
                      </m:dPr>
                      <m:e>
                        <m:r>
                          <a:rPr lang="en-US" sz="1600" i="1">
                            <a:solidFill>
                              <a:prstClr val="black"/>
                            </a:solidFill>
                            <a:latin typeface="Cambria Math"/>
                            <a:ea typeface="Cambria Math"/>
                          </a:rPr>
                          <m:t>𝛼</m:t>
                        </m:r>
                        <m:r>
                          <a:rPr lang="en-US" sz="1600" i="1">
                            <a:solidFill>
                              <a:prstClr val="black"/>
                            </a:solidFill>
                            <a:latin typeface="Cambria Math"/>
                            <a:ea typeface="Cambria Math"/>
                          </a:rPr>
                          <m:t>,</m:t>
                        </m:r>
                        <m:r>
                          <a:rPr lang="en-US" sz="1600" i="1">
                            <a:solidFill>
                              <a:prstClr val="black"/>
                            </a:solidFill>
                            <a:latin typeface="Cambria Math"/>
                            <a:ea typeface="Cambria Math"/>
                          </a:rPr>
                          <m:t>𝜑</m:t>
                        </m:r>
                      </m:e>
                    </m:d>
                    <m:r>
                      <a:rPr lang="en-US" sz="1600" i="1">
                        <a:solidFill>
                          <a:prstClr val="black"/>
                        </a:solidFill>
                        <a:latin typeface="Cambria Math"/>
                      </a:rPr>
                      <m:t> </m:t>
                    </m:r>
                    <m:r>
                      <a:rPr lang="en-US" sz="1600" i="1">
                        <a:solidFill>
                          <a:prstClr val="black"/>
                        </a:solidFill>
                        <a:latin typeface="Cambria Math"/>
                        <a:ea typeface="Cambria Math"/>
                      </a:rPr>
                      <m:t>→ </m:t>
                    </m:r>
                    <m:d>
                      <m:dPr>
                        <m:ctrlPr>
                          <a:rPr lang="en-US" sz="1600" i="1">
                            <a:solidFill>
                              <a:prstClr val="black"/>
                            </a:solidFill>
                            <a:latin typeface="Cambria Math"/>
                            <a:ea typeface="Cambria Math"/>
                          </a:rPr>
                        </m:ctrlPr>
                      </m:dPr>
                      <m:e>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𝑣</m:t>
                            </m:r>
                          </m:e>
                          <m:sub>
                            <m:r>
                              <a:rPr lang="en-US" sz="1600" i="1">
                                <a:solidFill>
                                  <a:prstClr val="black"/>
                                </a:solidFill>
                                <a:latin typeface="Cambria Math"/>
                                <a:ea typeface="Cambria Math"/>
                              </a:rPr>
                              <m:t>𝐼</m:t>
                            </m:r>
                          </m:sub>
                        </m:sSub>
                        <m:r>
                          <a:rPr lang="en-US" sz="1600" i="1">
                            <a:solidFill>
                              <a:prstClr val="black"/>
                            </a:solidFill>
                            <a:latin typeface="Cambria Math"/>
                            <a:ea typeface="Cambria Math"/>
                          </a:rPr>
                          <m:t>,</m:t>
                        </m:r>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𝑣</m:t>
                            </m:r>
                          </m:e>
                          <m:sub>
                            <m:r>
                              <a:rPr lang="en-US" sz="1600" i="1">
                                <a:solidFill>
                                  <a:prstClr val="black"/>
                                </a:solidFill>
                                <a:latin typeface="Cambria Math"/>
                                <a:ea typeface="Cambria Math"/>
                              </a:rPr>
                              <m:t>𝑄</m:t>
                            </m:r>
                          </m:sub>
                        </m:sSub>
                      </m:e>
                    </m:d>
                  </m:oMath>
                </a14:m>
                <a:r>
                  <a:rPr lang="en-US" sz="1600" dirty="0">
                    <a:solidFill>
                      <a:prstClr val="black"/>
                    </a:solidFill>
                  </a:rPr>
                  <a:t>:</a:t>
                </a:r>
              </a:p>
              <a:p>
                <a:pPr>
                  <a:spcAft>
                    <a:spcPts val="1800"/>
                  </a:spcAft>
                </a:pPr>
                <a14:m>
                  <m:oMathPara xmlns:m="http://schemas.openxmlformats.org/officeDocument/2006/math">
                    <m:oMathParaPr>
                      <m:jc m:val="left"/>
                    </m:oMathParaPr>
                    <m:oMath xmlns:m="http://schemas.openxmlformats.org/officeDocument/2006/math">
                      <m:r>
                        <a:rPr lang="en-US" sz="1600" i="1">
                          <a:solidFill>
                            <a:prstClr val="black"/>
                          </a:solidFill>
                          <a:latin typeface="Cambria Math"/>
                        </a:rPr>
                        <m:t>𝑉</m:t>
                      </m:r>
                      <m:d>
                        <m:dPr>
                          <m:ctrlPr>
                            <a:rPr lang="en-US" sz="1600" i="1">
                              <a:solidFill>
                                <a:prstClr val="black"/>
                              </a:solidFill>
                              <a:latin typeface="Cambria Math"/>
                            </a:rPr>
                          </m:ctrlPr>
                        </m:dPr>
                        <m:e>
                          <m:r>
                            <a:rPr lang="en-US" sz="1600" i="1">
                              <a:solidFill>
                                <a:prstClr val="black"/>
                              </a:solidFill>
                              <a:latin typeface="Cambria Math"/>
                            </a:rPr>
                            <m:t>𝑡</m:t>
                          </m:r>
                        </m:e>
                      </m:d>
                      <m:r>
                        <a:rPr lang="en-US" sz="1600" i="1">
                          <a:solidFill>
                            <a:prstClr val="black"/>
                          </a:solidFill>
                          <a:latin typeface="Cambria Math"/>
                        </a:rPr>
                        <m:t>=</m:t>
                      </m:r>
                      <m:sSub>
                        <m:sSubPr>
                          <m:ctrlPr>
                            <a:rPr lang="en-US" sz="1600" i="1">
                              <a:solidFill>
                                <a:prstClr val="black"/>
                              </a:solidFill>
                              <a:latin typeface="Cambria Math"/>
                            </a:rPr>
                          </m:ctrlPr>
                        </m:sSubPr>
                        <m:e>
                          <m:r>
                            <a:rPr lang="en-US" sz="1600" i="1">
                              <a:solidFill>
                                <a:prstClr val="black"/>
                              </a:solidFill>
                              <a:latin typeface="Cambria Math"/>
                            </a:rPr>
                            <m:t>𝑉</m:t>
                          </m:r>
                        </m:e>
                        <m:sub>
                          <m:r>
                            <a:rPr lang="en-US" sz="1600" i="1">
                              <a:solidFill>
                                <a:prstClr val="black"/>
                              </a:solidFill>
                              <a:latin typeface="Cambria Math"/>
                            </a:rPr>
                            <m:t>0</m:t>
                          </m:r>
                        </m:sub>
                      </m:sSub>
                      <m:r>
                        <a:rPr lang="en-US" sz="1600" i="1">
                          <a:solidFill>
                            <a:prstClr val="black"/>
                          </a:solidFill>
                          <a:latin typeface="Cambria Math"/>
                          <a:ea typeface="Cambria Math"/>
                        </a:rPr>
                        <m:t>∙</m:t>
                      </m:r>
                      <m:r>
                        <a:rPr lang="en-US" sz="1600" i="1">
                          <a:solidFill>
                            <a:prstClr val="black"/>
                          </a:solidFill>
                          <a:latin typeface="Cambria Math"/>
                          <a:ea typeface="Cambria Math"/>
                        </a:rPr>
                        <m:t>𝑐𝑜𝑠</m:t>
                      </m:r>
                      <m:d>
                        <m:dPr>
                          <m:ctrlPr>
                            <a:rPr lang="en-US" sz="1600" i="1">
                              <a:solidFill>
                                <a:prstClr val="black"/>
                              </a:solidFill>
                              <a:latin typeface="Cambria Math"/>
                              <a:ea typeface="Cambria Math"/>
                            </a:rPr>
                          </m:ctrlPr>
                        </m:dPr>
                        <m:e>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𝜔</m:t>
                              </m:r>
                            </m:e>
                            <m:sub>
                              <m:r>
                                <a:rPr lang="en-US" sz="1600" i="1">
                                  <a:solidFill>
                                    <a:prstClr val="black"/>
                                  </a:solidFill>
                                  <a:latin typeface="Cambria Math"/>
                                  <a:ea typeface="Cambria Math"/>
                                </a:rPr>
                                <m:t>0</m:t>
                              </m:r>
                            </m:sub>
                          </m:sSub>
                          <m:r>
                            <a:rPr lang="en-US" sz="1600" i="1">
                              <a:solidFill>
                                <a:prstClr val="black"/>
                              </a:solidFill>
                              <a:latin typeface="Cambria Math"/>
                              <a:ea typeface="Cambria Math"/>
                            </a:rPr>
                            <m:t>𝑡</m:t>
                          </m:r>
                        </m:e>
                      </m:d>
                      <m:r>
                        <a:rPr lang="en-US" sz="1600" i="1">
                          <a:solidFill>
                            <a:prstClr val="black"/>
                          </a:solidFill>
                          <a:latin typeface="Cambria Math"/>
                          <a:ea typeface="Cambria Math"/>
                        </a:rPr>
                        <m:t>+</m:t>
                      </m:r>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𝑣</m:t>
                          </m:r>
                        </m:e>
                        <m:sub>
                          <m:r>
                            <a:rPr lang="en-US" sz="1600" i="1">
                              <a:solidFill>
                                <a:prstClr val="black"/>
                              </a:solidFill>
                              <a:latin typeface="Cambria Math"/>
                              <a:ea typeface="Cambria Math"/>
                            </a:rPr>
                            <m:t>𝐼</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r>
                        <a:rPr lang="en-US" sz="1600" i="1">
                          <a:solidFill>
                            <a:prstClr val="black"/>
                          </a:solidFill>
                          <a:latin typeface="Cambria Math"/>
                          <a:ea typeface="Cambria Math"/>
                        </a:rPr>
                        <m:t>∙</m:t>
                      </m:r>
                      <m:r>
                        <a:rPr lang="en-US" sz="1600" i="1">
                          <a:solidFill>
                            <a:prstClr val="black"/>
                          </a:solidFill>
                          <a:latin typeface="Cambria Math"/>
                          <a:ea typeface="Cambria Math"/>
                        </a:rPr>
                        <m:t>𝑐𝑜𝑠</m:t>
                      </m:r>
                      <m:d>
                        <m:dPr>
                          <m:ctrlPr>
                            <a:rPr lang="en-US" sz="1600" i="1">
                              <a:solidFill>
                                <a:prstClr val="black"/>
                              </a:solidFill>
                              <a:latin typeface="Cambria Math"/>
                              <a:ea typeface="Cambria Math"/>
                            </a:rPr>
                          </m:ctrlPr>
                        </m:dPr>
                        <m:e>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𝜔</m:t>
                              </m:r>
                            </m:e>
                            <m:sub>
                              <m:r>
                                <a:rPr lang="en-US" sz="1600" i="1">
                                  <a:solidFill>
                                    <a:prstClr val="black"/>
                                  </a:solidFill>
                                  <a:latin typeface="Cambria Math"/>
                                  <a:ea typeface="Cambria Math"/>
                                </a:rPr>
                                <m:t>0</m:t>
                              </m:r>
                            </m:sub>
                          </m:sSub>
                          <m:r>
                            <a:rPr lang="en-US" sz="1600" i="1">
                              <a:solidFill>
                                <a:prstClr val="black"/>
                              </a:solidFill>
                              <a:latin typeface="Cambria Math"/>
                              <a:ea typeface="Cambria Math"/>
                            </a:rPr>
                            <m:t>𝑡</m:t>
                          </m:r>
                        </m:e>
                      </m:d>
                      <m:r>
                        <a:rPr lang="en-US" sz="1600" i="1">
                          <a:solidFill>
                            <a:prstClr val="black"/>
                          </a:solidFill>
                          <a:latin typeface="Cambria Math"/>
                          <a:ea typeface="Cambria Math"/>
                        </a:rPr>
                        <m:t>−</m:t>
                      </m:r>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𝑣</m:t>
                          </m:r>
                        </m:e>
                        <m:sub>
                          <m:r>
                            <a:rPr lang="en-US" sz="1600" i="1">
                              <a:solidFill>
                                <a:prstClr val="black"/>
                              </a:solidFill>
                              <a:latin typeface="Cambria Math"/>
                              <a:ea typeface="Cambria Math"/>
                            </a:rPr>
                            <m:t>𝑄</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r>
                        <a:rPr lang="en-US" sz="1600" i="1">
                          <a:solidFill>
                            <a:prstClr val="black"/>
                          </a:solidFill>
                          <a:latin typeface="Cambria Math"/>
                          <a:ea typeface="Cambria Math"/>
                        </a:rPr>
                        <m:t>∙</m:t>
                      </m:r>
                      <m:r>
                        <a:rPr lang="en-US" sz="1600" i="1">
                          <a:solidFill>
                            <a:prstClr val="black"/>
                          </a:solidFill>
                          <a:latin typeface="Cambria Math"/>
                          <a:ea typeface="Cambria Math"/>
                        </a:rPr>
                        <m:t>𝑠𝑖𝑛</m:t>
                      </m:r>
                      <m:d>
                        <m:dPr>
                          <m:ctrlPr>
                            <a:rPr lang="en-US" sz="1600" i="1">
                              <a:solidFill>
                                <a:prstClr val="black"/>
                              </a:solidFill>
                              <a:latin typeface="Cambria Math"/>
                              <a:ea typeface="Cambria Math"/>
                            </a:rPr>
                          </m:ctrlPr>
                        </m:dPr>
                        <m:e>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𝜔</m:t>
                              </m:r>
                            </m:e>
                            <m:sub>
                              <m:r>
                                <a:rPr lang="en-US" sz="1600" i="1">
                                  <a:solidFill>
                                    <a:prstClr val="black"/>
                                  </a:solidFill>
                                  <a:latin typeface="Cambria Math"/>
                                  <a:ea typeface="Cambria Math"/>
                                </a:rPr>
                                <m:t>0</m:t>
                              </m:r>
                            </m:sub>
                          </m:sSub>
                          <m:r>
                            <a:rPr lang="en-US" sz="1600" i="1">
                              <a:solidFill>
                                <a:prstClr val="black"/>
                              </a:solidFill>
                              <a:latin typeface="Cambria Math"/>
                              <a:ea typeface="Cambria Math"/>
                            </a:rPr>
                            <m:t>𝑡</m:t>
                          </m:r>
                        </m:e>
                      </m:d>
                    </m:oMath>
                  </m:oMathPara>
                </a14:m>
                <a:endParaRPr lang="en-US" sz="1600" dirty="0">
                  <a:solidFill>
                    <a:prstClr val="black"/>
                  </a:solidFill>
                </a:endParaRPr>
              </a:p>
              <a:p>
                <a:pPr>
                  <a:spcAft>
                    <a:spcPts val="3600"/>
                  </a:spcAft>
                </a:pPr>
                <a14:m>
                  <m:oMathPara xmlns:m="http://schemas.openxmlformats.org/officeDocument/2006/math">
                    <m:oMathParaPr>
                      <m:jc m:val="left"/>
                    </m:oMathParaPr>
                    <m:oMath xmlns:m="http://schemas.openxmlformats.org/officeDocument/2006/math">
                      <m:r>
                        <a:rPr lang="en-US" sz="1600" i="1">
                          <a:solidFill>
                            <a:prstClr val="black"/>
                          </a:solidFill>
                          <a:latin typeface="Cambria Math"/>
                        </a:rPr>
                        <m:t>𝑖𝑓</m:t>
                      </m:r>
                      <m:r>
                        <a:rPr lang="en-US" sz="1600" i="1">
                          <a:solidFill>
                            <a:prstClr val="black"/>
                          </a:solidFill>
                          <a:latin typeface="Cambria Math"/>
                        </a:rPr>
                        <m:t> </m:t>
                      </m:r>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𝑣</m:t>
                          </m:r>
                        </m:e>
                        <m:sub>
                          <m:r>
                            <a:rPr lang="en-US" sz="1600" i="1">
                              <a:solidFill>
                                <a:prstClr val="black"/>
                              </a:solidFill>
                              <a:latin typeface="Cambria Math"/>
                              <a:ea typeface="Cambria Math"/>
                            </a:rPr>
                            <m:t>𝐼</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r>
                        <a:rPr lang="en-US" sz="1600" i="1">
                          <a:solidFill>
                            <a:prstClr val="black"/>
                          </a:solidFill>
                          <a:latin typeface="Cambria Math"/>
                          <a:ea typeface="Cambria Math"/>
                        </a:rPr>
                        <m:t>,</m:t>
                      </m:r>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𝑣</m:t>
                          </m:r>
                        </m:e>
                        <m:sub>
                          <m:r>
                            <a:rPr lang="en-US" sz="1600" i="1">
                              <a:solidFill>
                                <a:prstClr val="black"/>
                              </a:solidFill>
                              <a:latin typeface="Cambria Math"/>
                              <a:ea typeface="Cambria Math"/>
                            </a:rPr>
                            <m:t>𝑄</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r>
                        <a:rPr lang="en-US" sz="1600" i="1">
                          <a:solidFill>
                            <a:prstClr val="black"/>
                          </a:solidFill>
                          <a:latin typeface="Cambria Math"/>
                          <a:ea typeface="Cambria Math"/>
                        </a:rPr>
                        <m:t> ≪</m:t>
                      </m:r>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𝑉</m:t>
                          </m:r>
                        </m:e>
                        <m:sub>
                          <m:r>
                            <a:rPr lang="en-US" sz="1600" i="1">
                              <a:solidFill>
                                <a:prstClr val="black"/>
                              </a:solidFill>
                              <a:latin typeface="Cambria Math"/>
                              <a:ea typeface="Cambria Math"/>
                            </a:rPr>
                            <m:t>0</m:t>
                          </m:r>
                        </m:sub>
                      </m:sSub>
                      <m:r>
                        <a:rPr lang="en-US" sz="1600" i="1">
                          <a:solidFill>
                            <a:prstClr val="black"/>
                          </a:solidFill>
                          <a:latin typeface="Cambria Math"/>
                          <a:ea typeface="Cambria Math"/>
                        </a:rPr>
                        <m:t>        </m:t>
                      </m:r>
                      <m:r>
                        <a:rPr lang="en-US" sz="1600" i="1">
                          <a:solidFill>
                            <a:prstClr val="black"/>
                          </a:solidFill>
                          <a:latin typeface="Cambria Math"/>
                          <a:ea typeface="Cambria Math"/>
                        </a:rPr>
                        <m:t>𝛼</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r>
                        <a:rPr lang="en-US" sz="1600" i="1">
                          <a:solidFill>
                            <a:prstClr val="black"/>
                          </a:solidFill>
                          <a:latin typeface="Cambria Math"/>
                          <a:ea typeface="Cambria Math"/>
                        </a:rPr>
                        <m:t>=</m:t>
                      </m:r>
                      <m:f>
                        <m:fPr>
                          <m:type m:val="lin"/>
                          <m:ctrlPr>
                            <a:rPr lang="en-US" sz="1600" i="1">
                              <a:solidFill>
                                <a:prstClr val="black"/>
                              </a:solidFill>
                              <a:latin typeface="Cambria Math"/>
                              <a:ea typeface="Cambria Math"/>
                            </a:rPr>
                          </m:ctrlPr>
                        </m:fPr>
                        <m:num>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𝑣</m:t>
                              </m:r>
                            </m:e>
                            <m:sub>
                              <m:r>
                                <a:rPr lang="en-US" sz="1600" i="1">
                                  <a:solidFill>
                                    <a:prstClr val="black"/>
                                  </a:solidFill>
                                  <a:latin typeface="Cambria Math"/>
                                  <a:ea typeface="Cambria Math"/>
                                </a:rPr>
                                <m:t>𝐼</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num>
                        <m:den>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𝑉</m:t>
                              </m:r>
                            </m:e>
                            <m:sub>
                              <m:r>
                                <a:rPr lang="en-US" sz="1600" i="1">
                                  <a:solidFill>
                                    <a:prstClr val="black"/>
                                  </a:solidFill>
                                  <a:latin typeface="Cambria Math"/>
                                  <a:ea typeface="Cambria Math"/>
                                </a:rPr>
                                <m:t>0</m:t>
                              </m:r>
                            </m:sub>
                          </m:sSub>
                        </m:den>
                      </m:f>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m:t>
                          </m:r>
                        </m:e>
                        <m:sub/>
                      </m:sSub>
                      <m:r>
                        <a:rPr lang="en-US" sz="1600" i="1">
                          <a:solidFill>
                            <a:prstClr val="black"/>
                          </a:solidFill>
                          <a:latin typeface="Cambria Math"/>
                          <a:ea typeface="Cambria Math"/>
                        </a:rPr>
                        <m:t>𝜑</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r>
                        <a:rPr lang="en-US" sz="1600" i="1">
                          <a:solidFill>
                            <a:prstClr val="black"/>
                          </a:solidFill>
                          <a:latin typeface="Cambria Math"/>
                          <a:ea typeface="Cambria Math"/>
                        </a:rPr>
                        <m:t>=</m:t>
                      </m:r>
                      <m:f>
                        <m:fPr>
                          <m:type m:val="lin"/>
                          <m:ctrlPr>
                            <a:rPr lang="en-US" sz="1600" i="1">
                              <a:solidFill>
                                <a:prstClr val="black"/>
                              </a:solidFill>
                              <a:latin typeface="Cambria Math"/>
                              <a:ea typeface="Cambria Math"/>
                            </a:rPr>
                          </m:ctrlPr>
                        </m:fPr>
                        <m:num>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𝑣</m:t>
                              </m:r>
                            </m:e>
                            <m:sub>
                              <m:r>
                                <a:rPr lang="en-US" sz="1600" i="1">
                                  <a:solidFill>
                                    <a:prstClr val="black"/>
                                  </a:solidFill>
                                  <a:latin typeface="Cambria Math"/>
                                  <a:ea typeface="Cambria Math"/>
                                </a:rPr>
                                <m:t>𝑄</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num>
                        <m:den>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𝑉</m:t>
                              </m:r>
                            </m:e>
                            <m:sub>
                              <m:r>
                                <a:rPr lang="en-US" sz="1600" i="1">
                                  <a:solidFill>
                                    <a:prstClr val="black"/>
                                  </a:solidFill>
                                  <a:latin typeface="Cambria Math"/>
                                  <a:ea typeface="Cambria Math"/>
                                </a:rPr>
                                <m:t>0</m:t>
                              </m:r>
                            </m:sub>
                          </m:sSub>
                        </m:den>
                      </m:f>
                      <m:r>
                        <a:rPr lang="en-US" sz="1600" i="1">
                          <a:solidFill>
                            <a:prstClr val="black"/>
                          </a:solidFill>
                          <a:latin typeface="Cambria Math"/>
                          <a:ea typeface="Cambria Math"/>
                        </a:rPr>
                        <m:t>≪</m:t>
                      </m:r>
                      <m:r>
                        <a:rPr lang="it-IT" sz="1600" i="1">
                          <a:solidFill>
                            <a:prstClr val="black"/>
                          </a:solidFill>
                          <a:latin typeface="Cambria Math"/>
                          <a:ea typeface="Cambria Math"/>
                        </a:rPr>
                        <m:t>1</m:t>
                      </m:r>
                    </m:oMath>
                  </m:oMathPara>
                </a14:m>
                <a:endParaRPr lang="en-US" sz="1600" dirty="0" smtClean="0">
                  <a:solidFill>
                    <a:prstClr val="black"/>
                  </a:solidFill>
                </a:endParaRPr>
              </a:p>
              <a:p>
                <a:pPr algn="just">
                  <a:spcAft>
                    <a:spcPts val="1200"/>
                  </a:spcAft>
                </a:pPr>
                <a:r>
                  <a:rPr lang="en-US" sz="1600" dirty="0" smtClean="0">
                    <a:solidFill>
                      <a:prstClr val="black"/>
                    </a:solidFill>
                  </a:rPr>
                  <a:t>Real </a:t>
                </a:r>
                <a:r>
                  <a:rPr lang="en-US" sz="1600" dirty="0">
                    <a:solidFill>
                      <a:prstClr val="black"/>
                    </a:solidFill>
                  </a:rPr>
                  <a:t>oscillator outputs are </a:t>
                </a:r>
                <a:r>
                  <a:rPr lang="en-US" sz="1600" b="1" i="1" dirty="0">
                    <a:solidFill>
                      <a:prstClr val="black"/>
                    </a:solidFill>
                  </a:rPr>
                  <a:t>amplitude</a:t>
                </a:r>
                <a:r>
                  <a:rPr lang="en-US" sz="1600" dirty="0">
                    <a:solidFill>
                      <a:prstClr val="black"/>
                    </a:solidFill>
                  </a:rPr>
                  <a:t> (</a:t>
                </a:r>
                <a:r>
                  <a:rPr lang="en-US" sz="1600" b="1" i="1" dirty="0">
                    <a:solidFill>
                      <a:prstClr val="black"/>
                    </a:solidFill>
                  </a:rPr>
                  <a:t>AM</a:t>
                </a:r>
                <a:r>
                  <a:rPr lang="en-US" sz="1600" dirty="0">
                    <a:solidFill>
                      <a:prstClr val="black"/>
                    </a:solidFill>
                  </a:rPr>
                  <a:t>) and </a:t>
                </a:r>
                <a:r>
                  <a:rPr lang="en-US" sz="1600" b="1" i="1" dirty="0">
                    <a:solidFill>
                      <a:prstClr val="black"/>
                    </a:solidFill>
                  </a:rPr>
                  <a:t>phase</a:t>
                </a:r>
                <a:r>
                  <a:rPr lang="en-US" sz="1600" dirty="0">
                    <a:solidFill>
                      <a:prstClr val="black"/>
                    </a:solidFill>
                  </a:rPr>
                  <a:t> (</a:t>
                </a:r>
                <a:r>
                  <a:rPr lang="en-US" sz="1600" b="1" i="1" dirty="0">
                    <a:solidFill>
                      <a:prstClr val="black"/>
                    </a:solidFill>
                  </a:rPr>
                  <a:t>PM</a:t>
                </a:r>
                <a:r>
                  <a:rPr lang="en-US" sz="1600" dirty="0">
                    <a:solidFill>
                      <a:prstClr val="black"/>
                    </a:solidFill>
                  </a:rPr>
                  <a:t>) </a:t>
                </a:r>
                <a:r>
                  <a:rPr lang="en-US" sz="1600" b="1" i="1" dirty="0">
                    <a:solidFill>
                      <a:prstClr val="black"/>
                    </a:solidFill>
                  </a:rPr>
                  <a:t>modulated</a:t>
                </a:r>
                <a:r>
                  <a:rPr lang="en-US" sz="1600" dirty="0">
                    <a:solidFill>
                      <a:prstClr val="black"/>
                    </a:solidFill>
                  </a:rPr>
                  <a:t> carrier signals. In general it turns out that </a:t>
                </a:r>
                <a:r>
                  <a:rPr lang="en-US" sz="1600" b="1" i="1" dirty="0">
                    <a:solidFill>
                      <a:prstClr val="black"/>
                    </a:solidFill>
                  </a:rPr>
                  <a:t>close to the carrier </a:t>
                </a:r>
                <a:r>
                  <a:rPr lang="en-US" sz="1600" dirty="0">
                    <a:solidFill>
                      <a:prstClr val="black"/>
                    </a:solidFill>
                  </a:rPr>
                  <a:t>frequency the contribution of the </a:t>
                </a:r>
                <a:r>
                  <a:rPr lang="en-US" sz="1600" b="1" i="1" dirty="0">
                    <a:solidFill>
                      <a:prstClr val="black"/>
                    </a:solidFill>
                  </a:rPr>
                  <a:t>PM noise </a:t>
                </a:r>
                <a:r>
                  <a:rPr lang="en-US" sz="1600" dirty="0">
                    <a:solidFill>
                      <a:prstClr val="black"/>
                    </a:solidFill>
                  </a:rPr>
                  <a:t>to the signal spectrum </a:t>
                </a:r>
                <a:r>
                  <a:rPr lang="en-US" sz="1600" b="1" i="1" dirty="0">
                    <a:solidFill>
                      <a:prstClr val="black"/>
                    </a:solidFill>
                  </a:rPr>
                  <a:t>dominates</a:t>
                </a:r>
                <a:r>
                  <a:rPr lang="en-US" sz="1600" dirty="0">
                    <a:solidFill>
                      <a:prstClr val="black"/>
                    </a:solidFill>
                  </a:rPr>
                  <a:t> the contribution of the </a:t>
                </a:r>
                <a:r>
                  <a:rPr lang="en-US" sz="1600" b="1" i="1" dirty="0">
                    <a:solidFill>
                      <a:prstClr val="black"/>
                    </a:solidFill>
                  </a:rPr>
                  <a:t>AM noise</a:t>
                </a:r>
                <a:r>
                  <a:rPr lang="en-US" sz="1600" dirty="0">
                    <a:solidFill>
                      <a:prstClr val="black"/>
                    </a:solidFill>
                  </a:rPr>
                  <a:t>. For this reason the lecture will be focused on phase noise. However, amplitude noise in RF systems directly reflects in energy modulation of the bunches, that may cause bunch arrival time jitter when beam travels through dispersive and bended paths (i.e. when R</a:t>
                </a:r>
                <a:r>
                  <a:rPr lang="en-US" sz="1600" baseline="-25000" dirty="0">
                    <a:solidFill>
                      <a:prstClr val="black"/>
                    </a:solidFill>
                  </a:rPr>
                  <a:t>56</a:t>
                </a:r>
                <a:r>
                  <a:rPr lang="en-US" sz="1600" dirty="0">
                    <a:solidFill>
                      <a:prstClr val="black"/>
                    </a:solidFill>
                  </a:rPr>
                  <a:t>≠0 as in magnetic chicanes).</a:t>
                </a:r>
              </a:p>
              <a:p>
                <a:pPr algn="just">
                  <a:spcAft>
                    <a:spcPts val="1800"/>
                  </a:spcAft>
                </a:pPr>
                <a:r>
                  <a:rPr lang="en-US" sz="1600" dirty="0">
                    <a:solidFill>
                      <a:prstClr val="black"/>
                    </a:solidFill>
                  </a:rPr>
                  <a:t>Let’s consider a real oscillator and neglect the AM component:</a:t>
                </a:r>
              </a:p>
              <a:p>
                <a:pPr algn="just">
                  <a:spcAft>
                    <a:spcPts val="1800"/>
                  </a:spcAft>
                </a:pPr>
                <a14:m>
                  <m:oMathPara xmlns:m="http://schemas.openxmlformats.org/officeDocument/2006/math">
                    <m:oMathParaPr>
                      <m:jc m:val="centerGroup"/>
                    </m:oMathParaPr>
                    <m:oMath xmlns:m="http://schemas.openxmlformats.org/officeDocument/2006/math">
                      <m:r>
                        <a:rPr lang="en-US" sz="1600" i="1">
                          <a:solidFill>
                            <a:prstClr val="black"/>
                          </a:solidFill>
                          <a:latin typeface="Cambria Math"/>
                        </a:rPr>
                        <m:t>𝑉</m:t>
                      </m:r>
                      <m:d>
                        <m:dPr>
                          <m:ctrlPr>
                            <a:rPr lang="en-US" sz="1600" i="1">
                              <a:solidFill>
                                <a:prstClr val="black"/>
                              </a:solidFill>
                              <a:latin typeface="Cambria Math"/>
                            </a:rPr>
                          </m:ctrlPr>
                        </m:dPr>
                        <m:e>
                          <m:r>
                            <a:rPr lang="en-US" sz="1600" i="1">
                              <a:solidFill>
                                <a:prstClr val="black"/>
                              </a:solidFill>
                              <a:latin typeface="Cambria Math"/>
                            </a:rPr>
                            <m:t>𝑡</m:t>
                          </m:r>
                        </m:e>
                      </m:d>
                      <m:r>
                        <a:rPr lang="en-US" sz="1600" i="1">
                          <a:solidFill>
                            <a:prstClr val="black"/>
                          </a:solidFill>
                          <a:latin typeface="Cambria Math"/>
                        </a:rPr>
                        <m:t>=</m:t>
                      </m:r>
                      <m:sSub>
                        <m:sSubPr>
                          <m:ctrlPr>
                            <a:rPr lang="en-US" sz="1600" i="1">
                              <a:solidFill>
                                <a:prstClr val="black"/>
                              </a:solidFill>
                              <a:latin typeface="Cambria Math"/>
                            </a:rPr>
                          </m:ctrlPr>
                        </m:sSubPr>
                        <m:e>
                          <m:r>
                            <a:rPr lang="en-US" sz="1600" i="1">
                              <a:solidFill>
                                <a:prstClr val="black"/>
                              </a:solidFill>
                              <a:latin typeface="Cambria Math"/>
                            </a:rPr>
                            <m:t>𝑉</m:t>
                          </m:r>
                        </m:e>
                        <m:sub>
                          <m:r>
                            <a:rPr lang="en-US" sz="1600" i="1">
                              <a:solidFill>
                                <a:prstClr val="black"/>
                              </a:solidFill>
                              <a:latin typeface="Cambria Math"/>
                            </a:rPr>
                            <m:t>0</m:t>
                          </m:r>
                        </m:sub>
                      </m:sSub>
                      <m:r>
                        <a:rPr lang="en-US" sz="1600" i="1">
                          <a:solidFill>
                            <a:prstClr val="black"/>
                          </a:solidFill>
                          <a:latin typeface="Cambria Math"/>
                          <a:ea typeface="Cambria Math"/>
                        </a:rPr>
                        <m:t>∙</m:t>
                      </m:r>
                      <m:r>
                        <a:rPr lang="en-US" sz="1600" i="1">
                          <a:solidFill>
                            <a:prstClr val="black"/>
                          </a:solidFill>
                          <a:latin typeface="Cambria Math"/>
                          <a:ea typeface="Cambria Math"/>
                        </a:rPr>
                        <m:t>𝑐𝑜𝑠</m:t>
                      </m:r>
                      <m:d>
                        <m:dPr>
                          <m:begChr m:val="["/>
                          <m:endChr m:val="]"/>
                          <m:ctrlPr>
                            <a:rPr lang="en-US" sz="1600" i="1">
                              <a:solidFill>
                                <a:prstClr val="black"/>
                              </a:solidFill>
                              <a:latin typeface="Cambria Math"/>
                              <a:ea typeface="Cambria Math"/>
                            </a:rPr>
                          </m:ctrlPr>
                        </m:dPr>
                        <m:e>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𝜔</m:t>
                              </m:r>
                            </m:e>
                            <m:sub>
                              <m:r>
                                <a:rPr lang="en-US" sz="1600" i="1">
                                  <a:solidFill>
                                    <a:prstClr val="black"/>
                                  </a:solidFill>
                                  <a:latin typeface="Cambria Math"/>
                                  <a:ea typeface="Cambria Math"/>
                                </a:rPr>
                                <m:t>0</m:t>
                              </m:r>
                            </m:sub>
                          </m:sSub>
                          <m:r>
                            <a:rPr lang="en-US" sz="1600" i="1">
                              <a:solidFill>
                                <a:prstClr val="black"/>
                              </a:solidFill>
                              <a:latin typeface="Cambria Math"/>
                              <a:ea typeface="Cambria Math"/>
                            </a:rPr>
                            <m:t>𝑡</m:t>
                          </m:r>
                          <m:r>
                            <a:rPr lang="en-US" sz="1600" i="1">
                              <a:solidFill>
                                <a:prstClr val="black"/>
                              </a:solidFill>
                              <a:latin typeface="Cambria Math"/>
                              <a:ea typeface="Cambria Math"/>
                            </a:rPr>
                            <m:t>+</m:t>
                          </m:r>
                          <m:r>
                            <a:rPr lang="en-US" sz="1600" i="1">
                              <a:solidFill>
                                <a:prstClr val="black"/>
                              </a:solidFill>
                              <a:latin typeface="Cambria Math"/>
                              <a:ea typeface="Cambria Math"/>
                            </a:rPr>
                            <m:t>𝜑</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e>
                      </m:d>
                      <m:r>
                        <a:rPr lang="en-US" sz="1600" i="1">
                          <a:solidFill>
                            <a:prstClr val="black"/>
                          </a:solidFill>
                          <a:latin typeface="Cambria Math"/>
                          <a:ea typeface="Cambria Math"/>
                        </a:rPr>
                        <m:t>=</m:t>
                      </m:r>
                      <m:sSub>
                        <m:sSubPr>
                          <m:ctrlPr>
                            <a:rPr lang="en-US" sz="1600" i="1">
                              <a:solidFill>
                                <a:prstClr val="black"/>
                              </a:solidFill>
                              <a:latin typeface="Cambria Math"/>
                            </a:rPr>
                          </m:ctrlPr>
                        </m:sSubPr>
                        <m:e>
                          <m:r>
                            <a:rPr lang="en-US" sz="1600" i="1">
                              <a:solidFill>
                                <a:prstClr val="black"/>
                              </a:solidFill>
                              <a:latin typeface="Cambria Math"/>
                            </a:rPr>
                            <m:t>𝑉</m:t>
                          </m:r>
                        </m:e>
                        <m:sub>
                          <m:r>
                            <a:rPr lang="en-US" sz="1600" i="1">
                              <a:solidFill>
                                <a:prstClr val="black"/>
                              </a:solidFill>
                              <a:latin typeface="Cambria Math"/>
                            </a:rPr>
                            <m:t>0</m:t>
                          </m:r>
                        </m:sub>
                      </m:sSub>
                      <m:r>
                        <a:rPr lang="en-US" sz="1600" i="1">
                          <a:solidFill>
                            <a:prstClr val="black"/>
                          </a:solidFill>
                          <a:latin typeface="Cambria Math"/>
                          <a:ea typeface="Cambria Math"/>
                        </a:rPr>
                        <m:t>∙</m:t>
                      </m:r>
                      <m:r>
                        <a:rPr lang="en-US" sz="1600" i="1">
                          <a:solidFill>
                            <a:prstClr val="black"/>
                          </a:solidFill>
                          <a:latin typeface="Cambria Math"/>
                          <a:ea typeface="Cambria Math"/>
                        </a:rPr>
                        <m:t>𝑐𝑜𝑠</m:t>
                      </m:r>
                      <m:d>
                        <m:dPr>
                          <m:begChr m:val="["/>
                          <m:endChr m:val="]"/>
                          <m:ctrlPr>
                            <a:rPr lang="en-US" sz="1600" i="1">
                              <a:solidFill>
                                <a:prstClr val="black"/>
                              </a:solidFill>
                              <a:latin typeface="Cambria Math"/>
                              <a:ea typeface="Cambria Math"/>
                            </a:rPr>
                          </m:ctrlPr>
                        </m:dPr>
                        <m:e>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𝜔</m:t>
                              </m:r>
                            </m:e>
                            <m:sub>
                              <m:r>
                                <a:rPr lang="en-US" sz="1600" i="1">
                                  <a:solidFill>
                                    <a:prstClr val="black"/>
                                  </a:solidFill>
                                  <a:latin typeface="Cambria Math"/>
                                  <a:ea typeface="Cambria Math"/>
                                </a:rPr>
                                <m:t>0</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r>
                                <a:rPr lang="en-US" sz="1600" i="1">
                                  <a:solidFill>
                                    <a:prstClr val="black"/>
                                  </a:solidFill>
                                  <a:latin typeface="Cambria Math"/>
                                  <a:ea typeface="Cambria Math"/>
                                </a:rPr>
                                <m:t>+</m:t>
                              </m:r>
                              <m:r>
                                <a:rPr lang="en-US" sz="1600" i="1">
                                  <a:solidFill>
                                    <a:prstClr val="black"/>
                                  </a:solidFill>
                                  <a:latin typeface="Cambria Math"/>
                                  <a:ea typeface="Cambria Math"/>
                                </a:rPr>
                                <m:t>𝜏</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e>
                          </m:d>
                        </m:e>
                      </m:d>
                      <m:r>
                        <a:rPr lang="en-US" sz="1600">
                          <a:solidFill>
                            <a:prstClr val="black"/>
                          </a:solidFill>
                          <a:latin typeface="Cambria Math"/>
                          <a:ea typeface="Cambria Math"/>
                        </a:rPr>
                        <m:t>      </m:t>
                      </m:r>
                      <m:r>
                        <m:rPr>
                          <m:sty m:val="p"/>
                        </m:rPr>
                        <a:rPr lang="en-US" sz="1600">
                          <a:solidFill>
                            <a:prstClr val="black"/>
                          </a:solidFill>
                          <a:latin typeface="Cambria Math"/>
                          <a:ea typeface="Cambria Math"/>
                        </a:rPr>
                        <m:t>with</m:t>
                      </m:r>
                      <m:r>
                        <a:rPr lang="en-US" sz="1600" i="1">
                          <a:solidFill>
                            <a:prstClr val="black"/>
                          </a:solidFill>
                          <a:latin typeface="Cambria Math"/>
                          <a:ea typeface="Cambria Math"/>
                        </a:rPr>
                        <m:t>     </m:t>
                      </m:r>
                      <m:r>
                        <a:rPr lang="en-US" sz="1600" i="1">
                          <a:solidFill>
                            <a:prstClr val="black"/>
                          </a:solidFill>
                          <a:latin typeface="Cambria Math"/>
                          <a:ea typeface="Cambria Math"/>
                        </a:rPr>
                        <m:t>𝜏</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r>
                        <a:rPr lang="en-US" sz="1600" i="1">
                          <a:solidFill>
                            <a:prstClr val="black"/>
                          </a:solidFill>
                          <a:latin typeface="Cambria Math"/>
                          <a:ea typeface="Cambria Math"/>
                        </a:rPr>
                        <m:t>≡</m:t>
                      </m:r>
                      <m:f>
                        <m:fPr>
                          <m:type m:val="lin"/>
                          <m:ctrlPr>
                            <a:rPr lang="en-US" sz="1600" i="1">
                              <a:solidFill>
                                <a:prstClr val="black"/>
                              </a:solidFill>
                              <a:latin typeface="Cambria Math"/>
                              <a:ea typeface="Cambria Math"/>
                            </a:rPr>
                          </m:ctrlPr>
                        </m:fPr>
                        <m:num>
                          <m:r>
                            <a:rPr lang="en-US" sz="1600" i="1">
                              <a:solidFill>
                                <a:prstClr val="black"/>
                              </a:solidFill>
                              <a:latin typeface="Cambria Math"/>
                              <a:ea typeface="Cambria Math"/>
                            </a:rPr>
                            <m:t>𝜑</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num>
                        <m:den>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𝜔</m:t>
                              </m:r>
                            </m:e>
                            <m:sub>
                              <m:r>
                                <a:rPr lang="en-US" sz="1600" i="1">
                                  <a:solidFill>
                                    <a:prstClr val="black"/>
                                  </a:solidFill>
                                  <a:latin typeface="Cambria Math"/>
                                  <a:ea typeface="Cambria Math"/>
                                </a:rPr>
                                <m:t>0</m:t>
                              </m:r>
                            </m:sub>
                          </m:sSub>
                        </m:den>
                      </m:f>
                    </m:oMath>
                  </m:oMathPara>
                </a14:m>
                <a:endParaRPr lang="en-US" sz="1600" dirty="0">
                  <a:solidFill>
                    <a:prstClr val="black"/>
                  </a:solidFill>
                </a:endParaRPr>
              </a:p>
              <a:p>
                <a:pPr algn="just">
                  <a:spcAft>
                    <a:spcPts val="600"/>
                  </a:spcAft>
                </a:pPr>
                <a:r>
                  <a:rPr lang="en-US" sz="1600" dirty="0">
                    <a:solidFill>
                      <a:prstClr val="black"/>
                    </a:solidFill>
                  </a:rPr>
                  <a:t>The statistical properties of </a:t>
                </a:r>
                <a14:m>
                  <m:oMath xmlns:m="http://schemas.openxmlformats.org/officeDocument/2006/math">
                    <m:r>
                      <a:rPr lang="en-US" sz="1600" i="1">
                        <a:solidFill>
                          <a:prstClr val="black"/>
                        </a:solidFill>
                        <a:latin typeface="Cambria Math"/>
                        <a:ea typeface="Cambria Math"/>
                      </a:rPr>
                      <m:t>𝜑</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oMath>
                </a14:m>
                <a:r>
                  <a:rPr lang="en-US" sz="1600" dirty="0">
                    <a:solidFill>
                      <a:prstClr val="black"/>
                    </a:solidFill>
                  </a:rPr>
                  <a:t> and </a:t>
                </a:r>
                <a14:m>
                  <m:oMath xmlns:m="http://schemas.openxmlformats.org/officeDocument/2006/math">
                    <m:r>
                      <a:rPr lang="en-US" sz="1600" i="1">
                        <a:solidFill>
                          <a:prstClr val="black"/>
                        </a:solidFill>
                        <a:latin typeface="Cambria Math"/>
                        <a:ea typeface="Cambria Math"/>
                      </a:rPr>
                      <m:t>𝜏</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oMath>
                </a14:m>
                <a:r>
                  <a:rPr lang="en-US" sz="1600" dirty="0">
                    <a:solidFill>
                      <a:prstClr val="black"/>
                    </a:solidFill>
                  </a:rPr>
                  <a:t> qualify the oscillator, primarily the values of the standard deviations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𝜎</m:t>
                        </m:r>
                      </m:e>
                      <m:sub>
                        <m:r>
                          <a:rPr lang="en-US" sz="1600" i="1">
                            <a:solidFill>
                              <a:prstClr val="black"/>
                            </a:solidFill>
                            <a:latin typeface="Cambria Math"/>
                            <a:ea typeface="Cambria Math"/>
                          </a:rPr>
                          <m:t>𝜑</m:t>
                        </m:r>
                        <m:r>
                          <m:rPr>
                            <m:nor/>
                          </m:rPr>
                          <a:rPr lang="en-US" sz="1600">
                            <a:solidFill>
                              <a:prstClr val="black"/>
                            </a:solidFill>
                          </a:rPr>
                          <m:t> </m:t>
                        </m:r>
                      </m:sub>
                    </m:sSub>
                  </m:oMath>
                </a14:m>
                <a:r>
                  <a:rPr lang="en-US" sz="1600" dirty="0">
                    <a:solidFill>
                      <a:prstClr val="black"/>
                    </a:solidFill>
                  </a:rPr>
                  <a:t>and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𝜎</m:t>
                        </m:r>
                      </m:e>
                      <m:sub>
                        <m:r>
                          <a:rPr lang="en-US" sz="1600" i="1">
                            <a:solidFill>
                              <a:prstClr val="black"/>
                            </a:solidFill>
                            <a:latin typeface="Cambria Math"/>
                            <a:ea typeface="Cambria Math"/>
                          </a:rPr>
                          <m:t>𝜏</m:t>
                        </m:r>
                      </m:sub>
                    </m:sSub>
                  </m:oMath>
                </a14:m>
                <a:r>
                  <a:rPr lang="en-US" sz="1600" dirty="0">
                    <a:solidFill>
                      <a:prstClr val="black"/>
                    </a:solidFill>
                  </a:rPr>
                  <a:t> (or equivalently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ea typeface="Cambria Math"/>
                          </a:rPr>
                          <m:t>𝑟𝑚𝑠</m:t>
                        </m:r>
                        <m:r>
                          <m:rPr>
                            <m:nor/>
                          </m:rPr>
                          <a:rPr lang="en-US" sz="1600">
                            <a:solidFill>
                              <a:prstClr val="black"/>
                            </a:solidFill>
                          </a:rPr>
                          <m:t> </m:t>
                        </m:r>
                      </m:sub>
                    </m:sSub>
                  </m:oMath>
                </a14:m>
                <a:r>
                  <a:rPr lang="en-US" sz="1600" dirty="0">
                    <a:solidFill>
                      <a:prstClr val="black"/>
                    </a:solidFill>
                  </a:rPr>
                  <a:t>and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𝜏</m:t>
                        </m:r>
                      </m:e>
                      <m:sub>
                        <m:r>
                          <a:rPr lang="en-US" sz="1600" i="1">
                            <a:solidFill>
                              <a:prstClr val="black"/>
                            </a:solidFill>
                            <a:latin typeface="Cambria Math"/>
                            <a:ea typeface="Cambria Math"/>
                          </a:rPr>
                          <m:t>𝑟𝑚𝑠</m:t>
                        </m:r>
                      </m:sub>
                    </m:sSub>
                  </m:oMath>
                </a14:m>
                <a:r>
                  <a:rPr lang="en-US" sz="1600" dirty="0">
                    <a:solidFill>
                      <a:prstClr val="black"/>
                    </a:solidFill>
                  </a:rPr>
                  <a:t> since we may assume a zero average value). As for every noise phenomena they can be computed through the </a:t>
                </a:r>
                <a:r>
                  <a:rPr lang="en-US" sz="1600" b="1" i="1" dirty="0">
                    <a:solidFill>
                      <a:prstClr val="black"/>
                    </a:solidFill>
                  </a:rPr>
                  <a:t>phase noise power spectral density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𝑆</m:t>
                        </m:r>
                      </m:e>
                      <m:sub>
                        <m:r>
                          <a:rPr lang="en-US" sz="1600" i="1">
                            <a:solidFill>
                              <a:prstClr val="black"/>
                            </a:solidFill>
                            <a:latin typeface="Cambria Math"/>
                            <a:ea typeface="Cambria Math"/>
                          </a:rPr>
                          <m:t>𝜑</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r>
                      <a:rPr lang="en-US" sz="1600" i="1">
                        <a:solidFill>
                          <a:prstClr val="black"/>
                        </a:solidFill>
                        <a:latin typeface="Cambria Math"/>
                        <a:ea typeface="Cambria Math"/>
                      </a:rPr>
                      <m:t> </m:t>
                    </m:r>
                  </m:oMath>
                </a14:m>
                <a:r>
                  <a:rPr lang="en-US" sz="1600" dirty="0">
                    <a:solidFill>
                      <a:prstClr val="black"/>
                    </a:solidFill>
                  </a:rPr>
                  <a:t>of the random variable </a:t>
                </a:r>
                <a14:m>
                  <m:oMath xmlns:m="http://schemas.openxmlformats.org/officeDocument/2006/math">
                    <m:r>
                      <a:rPr lang="en-US" sz="1600" i="1">
                        <a:solidFill>
                          <a:prstClr val="black"/>
                        </a:solidFill>
                        <a:latin typeface="Cambria Math"/>
                        <a:ea typeface="Cambria Math"/>
                      </a:rPr>
                      <m:t>𝜑</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oMath>
                </a14:m>
                <a:r>
                  <a:rPr lang="en-US" sz="1600" dirty="0">
                    <a:solidFill>
                      <a:prstClr val="black"/>
                    </a:solidFill>
                  </a:rPr>
                  <a:t>. </a:t>
                </a:r>
              </a:p>
            </p:txBody>
          </p:sp>
        </mc:Choice>
        <mc:Fallback xmlns="">
          <p:sp>
            <p:nvSpPr>
              <p:cNvPr id="9" name="TextBox 8"/>
              <p:cNvSpPr txBox="1">
                <a:spLocks noRot="1" noChangeAspect="1" noMove="1" noResize="1" noEditPoints="1" noAdjustHandles="1" noChangeArrowheads="1" noChangeShapeType="1" noTextEdit="1"/>
              </p:cNvSpPr>
              <p:nvPr/>
            </p:nvSpPr>
            <p:spPr>
              <a:xfrm>
                <a:off x="348180" y="1075238"/>
                <a:ext cx="8507942" cy="5777864"/>
              </a:xfrm>
              <a:prstGeom prst="rect">
                <a:avLst/>
              </a:prstGeom>
              <a:blipFill rotWithShape="1">
                <a:blip r:embed="rId2"/>
                <a:stretch>
                  <a:fillRect l="-358" r="-430"/>
                </a:stretch>
              </a:blipFill>
            </p:spPr>
            <p:txBody>
              <a:bodyPr/>
              <a:lstStyle/>
              <a:p>
                <a:r>
                  <a:rPr lang="en-GB">
                    <a:noFill/>
                  </a:rPr>
                  <a:t> </a:t>
                </a:r>
              </a:p>
            </p:txBody>
          </p:sp>
        </mc:Fallback>
      </mc:AlternateContent>
      <p:sp>
        <p:nvSpPr>
          <p:cNvPr id="10" name="CasellaDiTesto 9"/>
          <p:cNvSpPr txBox="1"/>
          <p:nvPr/>
        </p:nvSpPr>
        <p:spPr>
          <a:xfrm>
            <a:off x="2341338" y="2674324"/>
            <a:ext cx="4175462" cy="307777"/>
          </a:xfrm>
          <a:prstGeom prst="rect">
            <a:avLst/>
          </a:prstGeom>
          <a:noFill/>
        </p:spPr>
        <p:txBody>
          <a:bodyPr wrap="square" rtlCol="0">
            <a:spAutoFit/>
          </a:bodyPr>
          <a:lstStyle/>
          <a:p>
            <a:r>
              <a:rPr lang="en-GB" sz="1400" i="1" dirty="0" smtClean="0">
                <a:solidFill>
                  <a:srgbClr val="002060"/>
                </a:solidFill>
              </a:rPr>
              <a:t>Cartesian representation </a:t>
            </a:r>
            <a:r>
              <a:rPr lang="en-GB" sz="1400" i="1" dirty="0">
                <a:solidFill>
                  <a:srgbClr val="002060"/>
                </a:solidFill>
              </a:rPr>
              <a:t>only holds </a:t>
            </a:r>
            <a:r>
              <a:rPr lang="en-GB" sz="1400" i="1" dirty="0" smtClean="0">
                <a:solidFill>
                  <a:srgbClr val="002060"/>
                </a:solidFill>
              </a:rPr>
              <a:t>for small </a:t>
            </a:r>
            <a:r>
              <a:rPr lang="en-GB" sz="1400" i="1" dirty="0">
                <a:solidFill>
                  <a:srgbClr val="002060"/>
                </a:solidFill>
              </a:rPr>
              <a:t>PM depth</a:t>
            </a:r>
          </a:p>
        </p:txBody>
      </p:sp>
      <p:grpSp>
        <p:nvGrpSpPr>
          <p:cNvPr id="41" name="Gruppo 40"/>
          <p:cNvGrpSpPr/>
          <p:nvPr/>
        </p:nvGrpSpPr>
        <p:grpSpPr>
          <a:xfrm>
            <a:off x="6601691" y="1446503"/>
            <a:ext cx="2101721" cy="1577160"/>
            <a:chOff x="6601691" y="1404941"/>
            <a:chExt cx="2101721" cy="1577160"/>
          </a:xfrm>
        </p:grpSpPr>
        <p:sp>
          <p:nvSpPr>
            <p:cNvPr id="40" name="Rettangolo arrotondato 39"/>
            <p:cNvSpPr/>
            <p:nvPr/>
          </p:nvSpPr>
          <p:spPr>
            <a:xfrm>
              <a:off x="6601691" y="1418223"/>
              <a:ext cx="2044805" cy="156387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e 10"/>
            <p:cNvSpPr/>
            <p:nvPr/>
          </p:nvSpPr>
          <p:spPr>
            <a:xfrm>
              <a:off x="6708704" y="1502225"/>
              <a:ext cx="1427567" cy="1427567"/>
            </a:xfrm>
            <a:prstGeom prst="ellipse">
              <a:avLst/>
            </a:prstGeom>
            <a:solidFill>
              <a:schemeClr val="tx1"/>
            </a:solid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1111111111111</a:t>
              </a:r>
              <a:endParaRPr lang="en-GB" dirty="0"/>
            </a:p>
          </p:txBody>
        </p:sp>
        <p:cxnSp>
          <p:nvCxnSpPr>
            <p:cNvPr id="13" name="Connettore 2 12"/>
            <p:cNvCxnSpPr/>
            <p:nvPr/>
          </p:nvCxnSpPr>
          <p:spPr>
            <a:xfrm flipV="1">
              <a:off x="7422487" y="2024743"/>
              <a:ext cx="692812" cy="20003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4" name="Connettore 2 13"/>
            <p:cNvCxnSpPr/>
            <p:nvPr/>
          </p:nvCxnSpPr>
          <p:spPr>
            <a:xfrm flipV="1">
              <a:off x="7424815" y="1584960"/>
              <a:ext cx="812126" cy="63187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flipV="1">
              <a:off x="7460587" y="1900899"/>
              <a:ext cx="1082156" cy="312450"/>
            </a:xfrm>
            <a:prstGeom prst="straightConnector1">
              <a:avLst/>
            </a:prstGeom>
            <a:ln w="9525">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flipH="1" flipV="1">
              <a:off x="8225334" y="1584960"/>
              <a:ext cx="122399" cy="363574"/>
            </a:xfrm>
            <a:prstGeom prst="straightConnector1">
              <a:avLst/>
            </a:prstGeom>
            <a:ln w="12700">
              <a:solidFill>
                <a:srgbClr val="008000"/>
              </a:solidFill>
              <a:prstDash val="soli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flipV="1">
              <a:off x="8115300" y="1959532"/>
              <a:ext cx="232433" cy="61200"/>
            </a:xfrm>
            <a:prstGeom prst="straightConnector1">
              <a:avLst/>
            </a:prstGeom>
            <a:ln w="12700">
              <a:solidFill>
                <a:srgbClr val="FF0000"/>
              </a:solidFill>
              <a:prstDash val="solid"/>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1" name="Rettangolo 30"/>
                <p:cNvSpPr/>
                <p:nvPr/>
              </p:nvSpPr>
              <p:spPr>
                <a:xfrm>
                  <a:off x="8205541" y="1877022"/>
                  <a:ext cx="44095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a:ea typeface="Cambria Math"/>
                              </a:rPr>
                            </m:ctrlPr>
                          </m:sSubPr>
                          <m:e>
                            <m:r>
                              <a:rPr lang="en-US" i="1">
                                <a:solidFill>
                                  <a:srgbClr val="FF0000"/>
                                </a:solidFill>
                                <a:latin typeface="Cambria Math"/>
                                <a:ea typeface="Cambria Math"/>
                              </a:rPr>
                              <m:t>𝑣</m:t>
                            </m:r>
                          </m:e>
                          <m:sub>
                            <m:r>
                              <a:rPr lang="en-US" i="1">
                                <a:solidFill>
                                  <a:srgbClr val="FF0000"/>
                                </a:solidFill>
                                <a:latin typeface="Cambria Math"/>
                                <a:ea typeface="Cambria Math"/>
                              </a:rPr>
                              <m:t>𝐼</m:t>
                            </m:r>
                          </m:sub>
                        </m:sSub>
                      </m:oMath>
                    </m:oMathPara>
                  </a14:m>
                  <a:endParaRPr lang="en-GB" dirty="0">
                    <a:solidFill>
                      <a:srgbClr val="FF0000"/>
                    </a:solidFill>
                  </a:endParaRPr>
                </a:p>
              </p:txBody>
            </p:sp>
          </mc:Choice>
          <mc:Fallback xmlns="">
            <p:sp>
              <p:nvSpPr>
                <p:cNvPr id="31" name="Rettangolo 30"/>
                <p:cNvSpPr>
                  <a:spLocks noRot="1" noChangeAspect="1" noMove="1" noResize="1" noEditPoints="1" noAdjustHandles="1" noChangeArrowheads="1" noChangeShapeType="1" noTextEdit="1"/>
                </p:cNvSpPr>
                <p:nvPr/>
              </p:nvSpPr>
              <p:spPr>
                <a:xfrm>
                  <a:off x="8205541" y="1877022"/>
                  <a:ext cx="440955" cy="369332"/>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Rettangolo 31"/>
                <p:cNvSpPr/>
                <p:nvPr/>
              </p:nvSpPr>
              <p:spPr>
                <a:xfrm>
                  <a:off x="8211995" y="1418223"/>
                  <a:ext cx="491417" cy="38888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008000"/>
                                </a:solidFill>
                                <a:latin typeface="Cambria Math"/>
                                <a:ea typeface="Cambria Math"/>
                              </a:rPr>
                            </m:ctrlPr>
                          </m:sSubPr>
                          <m:e>
                            <m:r>
                              <a:rPr lang="en-US" i="1">
                                <a:solidFill>
                                  <a:srgbClr val="008000"/>
                                </a:solidFill>
                                <a:latin typeface="Cambria Math"/>
                                <a:ea typeface="Cambria Math"/>
                              </a:rPr>
                              <m:t>𝑣</m:t>
                            </m:r>
                          </m:e>
                          <m:sub>
                            <m:r>
                              <a:rPr lang="en-US" i="1">
                                <a:solidFill>
                                  <a:srgbClr val="008000"/>
                                </a:solidFill>
                                <a:latin typeface="Cambria Math"/>
                                <a:ea typeface="Cambria Math"/>
                              </a:rPr>
                              <m:t>𝑄</m:t>
                            </m:r>
                          </m:sub>
                        </m:sSub>
                      </m:oMath>
                    </m:oMathPara>
                  </a14:m>
                  <a:endParaRPr lang="en-GB" dirty="0">
                    <a:solidFill>
                      <a:srgbClr val="008000"/>
                    </a:solidFill>
                  </a:endParaRPr>
                </a:p>
              </p:txBody>
            </p:sp>
          </mc:Choice>
          <mc:Fallback xmlns="">
            <p:sp>
              <p:nvSpPr>
                <p:cNvPr id="32" name="Rettangolo 31"/>
                <p:cNvSpPr>
                  <a:spLocks noRot="1" noChangeAspect="1" noMove="1" noResize="1" noEditPoints="1" noAdjustHandles="1" noChangeArrowheads="1" noChangeShapeType="1" noTextEdit="1"/>
                </p:cNvSpPr>
                <p:nvPr/>
              </p:nvSpPr>
              <p:spPr>
                <a:xfrm>
                  <a:off x="8211995" y="1418223"/>
                  <a:ext cx="491417" cy="388889"/>
                </a:xfrm>
                <a:prstGeom prst="rect">
                  <a:avLst/>
                </a:prstGeom>
                <a:blipFill rotWithShape="1">
                  <a:blip r:embed="rId4"/>
                  <a:stretch>
                    <a:fillRect b="-6250"/>
                  </a:stretch>
                </a:blipFill>
              </p:spPr>
              <p:txBody>
                <a:bodyPr/>
                <a:lstStyle/>
                <a:p>
                  <a:r>
                    <a:rPr lang="en-GB">
                      <a:noFill/>
                    </a:rPr>
                    <a:t> </a:t>
                  </a:r>
                </a:p>
              </p:txBody>
            </p:sp>
          </mc:Fallback>
        </mc:AlternateContent>
        <p:sp>
          <p:nvSpPr>
            <p:cNvPr id="34" name="Rettangolo 33"/>
            <p:cNvSpPr/>
            <p:nvPr/>
          </p:nvSpPr>
          <p:spPr>
            <a:xfrm>
              <a:off x="7596442" y="1976466"/>
              <a:ext cx="166255" cy="33363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3" name="Rettangolo 32"/>
                <p:cNvSpPr/>
                <p:nvPr/>
              </p:nvSpPr>
              <p:spPr>
                <a:xfrm>
                  <a:off x="7492539" y="1875144"/>
                  <a:ext cx="39959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solidFill>
                              <a:prstClr val="black"/>
                            </a:solidFill>
                            <a:latin typeface="Cambria Math"/>
                            <a:ea typeface="Cambria Math"/>
                          </a:rPr>
                          <m:t>𝜑</m:t>
                        </m:r>
                      </m:oMath>
                    </m:oMathPara>
                  </a14:m>
                  <a:endParaRPr lang="en-GB" dirty="0"/>
                </a:p>
              </p:txBody>
            </p:sp>
          </mc:Choice>
          <mc:Fallback xmlns="">
            <p:sp>
              <p:nvSpPr>
                <p:cNvPr id="33" name="Rettangolo 32"/>
                <p:cNvSpPr>
                  <a:spLocks noRot="1" noChangeAspect="1" noMove="1" noResize="1" noEditPoints="1" noAdjustHandles="1" noChangeArrowheads="1" noChangeShapeType="1" noTextEdit="1"/>
                </p:cNvSpPr>
                <p:nvPr/>
              </p:nvSpPr>
              <p:spPr>
                <a:xfrm>
                  <a:off x="7492539" y="1875144"/>
                  <a:ext cx="399597" cy="369332"/>
                </a:xfrm>
                <a:prstGeom prst="rect">
                  <a:avLst/>
                </a:prstGeom>
                <a:blipFill rotWithShape="1">
                  <a:blip r:embed="rId5"/>
                  <a:stretch>
                    <a:fillRect b="-491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Rettangolo 34"/>
                <p:cNvSpPr/>
                <p:nvPr/>
              </p:nvSpPr>
              <p:spPr>
                <a:xfrm>
                  <a:off x="7838167" y="1404941"/>
                  <a:ext cx="38241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solidFill>
                              <a:prstClr val="black"/>
                            </a:solidFill>
                            <a:latin typeface="Cambria Math"/>
                            <a:ea typeface="Cambria Math"/>
                          </a:rPr>
                          <m:t>𝛼</m:t>
                        </m:r>
                      </m:oMath>
                    </m:oMathPara>
                  </a14:m>
                  <a:endParaRPr lang="en-GB" dirty="0"/>
                </a:p>
              </p:txBody>
            </p:sp>
          </mc:Choice>
          <mc:Fallback xmlns="">
            <p:sp>
              <p:nvSpPr>
                <p:cNvPr id="35" name="Rettangolo 34"/>
                <p:cNvSpPr>
                  <a:spLocks noRot="1" noChangeAspect="1" noMove="1" noResize="1" noEditPoints="1" noAdjustHandles="1" noChangeArrowheads="1" noChangeShapeType="1" noTextEdit="1"/>
                </p:cNvSpPr>
                <p:nvPr/>
              </p:nvSpPr>
              <p:spPr>
                <a:xfrm>
                  <a:off x="7838167" y="1404941"/>
                  <a:ext cx="382412" cy="369332"/>
                </a:xfrm>
                <a:prstGeom prst="rect">
                  <a:avLst/>
                </a:prstGeom>
                <a:blipFill rotWithShape="1">
                  <a:blip r:embed="rId6"/>
                  <a:stretch>
                    <a:fillRect/>
                  </a:stretch>
                </a:blipFill>
              </p:spPr>
              <p:txBody>
                <a:bodyPr/>
                <a:lstStyle/>
                <a:p>
                  <a:r>
                    <a:rPr lang="en-GB">
                      <a:noFill/>
                    </a:rPr>
                    <a:t> </a:t>
                  </a:r>
                </a:p>
              </p:txBody>
            </p:sp>
          </mc:Fallback>
        </mc:AlternateContent>
        <p:cxnSp>
          <p:nvCxnSpPr>
            <p:cNvPr id="36" name="Connettore 2 35"/>
            <p:cNvCxnSpPr/>
            <p:nvPr/>
          </p:nvCxnSpPr>
          <p:spPr>
            <a:xfrm rot="16200000" flipV="1">
              <a:off x="7853213" y="1663560"/>
              <a:ext cx="283050" cy="220228"/>
            </a:xfrm>
            <a:prstGeom prst="straightConnector1">
              <a:avLst/>
            </a:prstGeom>
            <a:ln w="12700">
              <a:solidFill>
                <a:schemeClr val="bg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CasellaDiTesto 37"/>
            <p:cNvSpPr txBox="1"/>
            <p:nvPr/>
          </p:nvSpPr>
          <p:spPr>
            <a:xfrm rot="20627664">
              <a:off x="7259608" y="2139269"/>
              <a:ext cx="947695" cy="276999"/>
            </a:xfrm>
            <a:prstGeom prst="rect">
              <a:avLst/>
            </a:prstGeom>
            <a:noFill/>
          </p:spPr>
          <p:txBody>
            <a:bodyPr wrap="none" rtlCol="0">
              <a:spAutoFit/>
            </a:bodyPr>
            <a:lstStyle/>
            <a:p>
              <a:r>
                <a:rPr lang="en-GB" sz="1200" i="1" dirty="0">
                  <a:solidFill>
                    <a:srgbClr val="0070C0"/>
                  </a:solidFill>
                </a:rPr>
                <a:t>i</a:t>
              </a:r>
              <a:r>
                <a:rPr lang="en-GB" sz="1200" i="1" dirty="0" smtClean="0">
                  <a:solidFill>
                    <a:srgbClr val="0070C0"/>
                  </a:solidFill>
                </a:rPr>
                <a:t>deal phasor</a:t>
              </a:r>
              <a:endParaRPr lang="en-GB" sz="1200" i="1" dirty="0">
                <a:solidFill>
                  <a:srgbClr val="0070C0"/>
                </a:solidFill>
              </a:endParaRPr>
            </a:p>
          </p:txBody>
        </p:sp>
        <p:sp>
          <p:nvSpPr>
            <p:cNvPr id="39" name="CasellaDiTesto 38"/>
            <p:cNvSpPr txBox="1"/>
            <p:nvPr/>
          </p:nvSpPr>
          <p:spPr>
            <a:xfrm rot="19308568">
              <a:off x="7150340" y="1801875"/>
              <a:ext cx="886781" cy="276999"/>
            </a:xfrm>
            <a:prstGeom prst="rect">
              <a:avLst/>
            </a:prstGeom>
            <a:noFill/>
          </p:spPr>
          <p:txBody>
            <a:bodyPr wrap="none" rtlCol="0">
              <a:spAutoFit/>
            </a:bodyPr>
            <a:lstStyle/>
            <a:p>
              <a:r>
                <a:rPr lang="en-GB" sz="1200" i="1" dirty="0" smtClean="0">
                  <a:solidFill>
                    <a:srgbClr val="0070C0"/>
                  </a:solidFill>
                </a:rPr>
                <a:t>real phasor</a:t>
              </a:r>
              <a:endParaRPr lang="en-GB" sz="1200" i="1" dirty="0">
                <a:solidFill>
                  <a:srgbClr val="0070C0"/>
                </a:solidFill>
              </a:endParaRPr>
            </a:p>
          </p:txBody>
        </p:sp>
      </p:grpSp>
    </p:spTree>
    <p:extLst>
      <p:ext uri="{BB962C8B-B14F-4D97-AF65-F5344CB8AC3E}">
        <p14:creationId xmlns:p14="http://schemas.microsoft.com/office/powerpoint/2010/main" val="7601015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animBg="1"/>
      <p:bldP spid="9" grpId="0" build="p"/>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048418" y="4809994"/>
            <a:ext cx="6545244" cy="806576"/>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ectangle 9"/>
          <p:cNvSpPr/>
          <p:nvPr/>
        </p:nvSpPr>
        <p:spPr>
          <a:xfrm>
            <a:off x="2150451" y="2755774"/>
            <a:ext cx="4927678" cy="730376"/>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8" name="Rectangle 7"/>
          <p:cNvSpPr/>
          <p:nvPr/>
        </p:nvSpPr>
        <p:spPr>
          <a:xfrm>
            <a:off x="5333459" y="1203199"/>
            <a:ext cx="3496216" cy="977832"/>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1236133" y="70294"/>
            <a:ext cx="6790267" cy="598572"/>
          </a:xfrm>
        </p:spPr>
        <p:txBody>
          <a:bodyPr>
            <a:normAutofit fontScale="90000"/>
          </a:bodyPr>
          <a:lstStyle/>
          <a:p>
            <a:r>
              <a:rPr lang="en-US" sz="1800" i="1" dirty="0">
                <a:solidFill>
                  <a:prstClr val="white">
                    <a:lumMod val="85000"/>
                  </a:prstClr>
                </a:solidFill>
              </a:rPr>
              <a:t>BASICS:</a:t>
            </a:r>
            <a:r>
              <a:rPr lang="en-US" sz="2800" dirty="0">
                <a:solidFill>
                  <a:prstClr val="white">
                    <a:lumMod val="85000"/>
                  </a:prstClr>
                </a:solidFill>
              </a:rPr>
              <a:t> </a:t>
            </a:r>
            <a:br>
              <a:rPr lang="en-US" sz="2800" dirty="0">
                <a:solidFill>
                  <a:prstClr val="white">
                    <a:lumMod val="85000"/>
                  </a:prstClr>
                </a:solidFill>
              </a:rPr>
            </a:br>
            <a:r>
              <a:rPr lang="en-US" sz="2700" dirty="0">
                <a:solidFill>
                  <a:prstClr val="white">
                    <a:lumMod val="85000"/>
                  </a:prstClr>
                </a:solidFill>
              </a:rPr>
              <a:t>Phase Noise in Oscillators</a:t>
            </a:r>
            <a:endParaRPr lang="en-US" sz="32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25</a:t>
            </a:fld>
            <a:endParaRPr lang="en-US" dirty="0">
              <a:solidFill>
                <a:srgbClr val="4F81BD">
                  <a:lumMod val="75000"/>
                </a:srgbClr>
              </a:solidFill>
            </a:endParaRPr>
          </a:p>
        </p:txBody>
      </p:sp>
      <mc:AlternateContent xmlns:mc="http://schemas.openxmlformats.org/markup-compatibility/2006">
        <mc:Choice xmlns:a14="http://schemas.microsoft.com/office/drawing/2010/main" Requires="a14">
          <p:sp>
            <p:nvSpPr>
              <p:cNvPr id="9" name="TextBox 8"/>
              <p:cNvSpPr txBox="1"/>
              <p:nvPr/>
            </p:nvSpPr>
            <p:spPr>
              <a:xfrm>
                <a:off x="281504" y="1103813"/>
                <a:ext cx="4985821" cy="1077218"/>
              </a:xfrm>
              <a:prstGeom prst="rect">
                <a:avLst/>
              </a:prstGeom>
              <a:noFill/>
            </p:spPr>
            <p:txBody>
              <a:bodyPr wrap="square" rtlCol="0">
                <a:spAutoFit/>
              </a:bodyPr>
              <a:lstStyle/>
              <a:p>
                <a:pPr algn="just">
                  <a:spcAft>
                    <a:spcPts val="1200"/>
                  </a:spcAft>
                </a:pPr>
                <a:r>
                  <a:rPr lang="en-US" sz="1600" dirty="0">
                    <a:solidFill>
                      <a:prstClr val="black"/>
                    </a:solidFill>
                  </a:rPr>
                  <a:t>Again, for practical reasons, we are only interested in observations of the random variable </a:t>
                </a:r>
                <a14:m>
                  <m:oMath xmlns:m="http://schemas.openxmlformats.org/officeDocument/2006/math">
                    <m:r>
                      <a:rPr lang="en-US" sz="1600" i="1">
                        <a:solidFill>
                          <a:prstClr val="black"/>
                        </a:solidFill>
                        <a:latin typeface="Cambria Math"/>
                        <a:ea typeface="Cambria Math"/>
                      </a:rPr>
                      <m:t>𝜑</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oMath>
                </a14:m>
                <a:r>
                  <a:rPr lang="en-US" sz="1600" dirty="0">
                    <a:solidFill>
                      <a:prstClr val="black"/>
                    </a:solidFill>
                  </a:rPr>
                  <a:t> for a finite time </a:t>
                </a:r>
                <a14:m>
                  <m:oMath xmlns:m="http://schemas.openxmlformats.org/officeDocument/2006/math">
                    <m:r>
                      <a:rPr lang="en-US" sz="1600" i="1">
                        <a:solidFill>
                          <a:prstClr val="black"/>
                        </a:solidFill>
                        <a:latin typeface="Cambria Math"/>
                        <a:ea typeface="Cambria Math"/>
                      </a:rPr>
                      <m:t>∆</m:t>
                    </m:r>
                    <m:r>
                      <a:rPr lang="en-US" sz="1600" i="1">
                        <a:solidFill>
                          <a:prstClr val="black"/>
                        </a:solidFill>
                        <a:latin typeface="Cambria Math"/>
                        <a:ea typeface="Cambria Math"/>
                      </a:rPr>
                      <m:t>𝑇</m:t>
                    </m:r>
                  </m:oMath>
                </a14:m>
                <a:r>
                  <a:rPr lang="en-US" sz="1600" dirty="0">
                    <a:solidFill>
                      <a:prstClr val="black"/>
                    </a:solidFill>
                  </a:rPr>
                  <a:t>. So we may truncate the function outside the interval </a:t>
                </a:r>
                <a14:m>
                  <m:oMath xmlns:m="http://schemas.openxmlformats.org/officeDocument/2006/math">
                    <m:d>
                      <m:dPr>
                        <m:begChr m:val="["/>
                        <m:endChr m:val="]"/>
                        <m:ctrlPr>
                          <a:rPr lang="en-US" sz="1600" i="1">
                            <a:solidFill>
                              <a:prstClr val="black"/>
                            </a:solidFill>
                            <a:latin typeface="Cambria Math"/>
                            <a:ea typeface="Cambria Math"/>
                          </a:rPr>
                        </m:ctrlPr>
                      </m:dPr>
                      <m:e>
                        <m:r>
                          <a:rPr lang="en-US" sz="1600" i="1">
                            <a:solidFill>
                              <a:prstClr val="black"/>
                            </a:solidFill>
                            <a:latin typeface="Cambria Math"/>
                            <a:ea typeface="Cambria Math"/>
                          </a:rPr>
                          <m:t>−∆</m:t>
                        </m:r>
                        <m:r>
                          <a:rPr lang="en-US" sz="1600" i="1">
                            <a:solidFill>
                              <a:prstClr val="black"/>
                            </a:solidFill>
                            <a:latin typeface="Cambria Math"/>
                            <a:ea typeface="Cambria Math"/>
                          </a:rPr>
                          <m:t>𝑇</m:t>
                        </m:r>
                        <m:r>
                          <a:rPr lang="en-US" sz="1600" i="1">
                            <a:solidFill>
                              <a:prstClr val="black"/>
                            </a:solidFill>
                            <a:latin typeface="Cambria Math"/>
                            <a:ea typeface="Cambria Math"/>
                          </a:rPr>
                          <m:t>/2,∆</m:t>
                        </m:r>
                        <m:r>
                          <a:rPr lang="en-US" sz="1600" i="1">
                            <a:solidFill>
                              <a:prstClr val="black"/>
                            </a:solidFill>
                            <a:latin typeface="Cambria Math"/>
                            <a:ea typeface="Cambria Math"/>
                          </a:rPr>
                          <m:t>𝑇</m:t>
                        </m:r>
                        <m:r>
                          <a:rPr lang="en-US" sz="1600" i="1">
                            <a:solidFill>
                              <a:prstClr val="black"/>
                            </a:solidFill>
                            <a:latin typeface="Cambria Math"/>
                            <a:ea typeface="Cambria Math"/>
                          </a:rPr>
                          <m:t>/2</m:t>
                        </m:r>
                      </m:e>
                    </m:d>
                  </m:oMath>
                </a14:m>
                <a:r>
                  <a:rPr lang="en-US" sz="1600" dirty="0">
                    <a:solidFill>
                      <a:prstClr val="black"/>
                    </a:solidFill>
                  </a:rPr>
                  <a:t> to recover the function transformability. </a:t>
                </a:r>
              </a:p>
            </p:txBody>
          </p:sp>
        </mc:Choice>
        <mc:Fallback>
          <p:sp>
            <p:nvSpPr>
              <p:cNvPr id="9" name="TextBox 8"/>
              <p:cNvSpPr txBox="1">
                <a:spLocks noRot="1" noChangeAspect="1" noMove="1" noResize="1" noEditPoints="1" noAdjustHandles="1" noChangeArrowheads="1" noChangeShapeType="1" noTextEdit="1"/>
              </p:cNvSpPr>
              <p:nvPr/>
            </p:nvSpPr>
            <p:spPr>
              <a:xfrm>
                <a:off x="281504" y="1103813"/>
                <a:ext cx="4985821" cy="1077218"/>
              </a:xfrm>
              <a:prstGeom prst="rect">
                <a:avLst/>
              </a:prstGeom>
              <a:blipFill rotWithShape="1">
                <a:blip r:embed="rId2"/>
                <a:stretch>
                  <a:fillRect l="-611" t="-1695" r="-733" b="-6215"/>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7" name="TextBox 6"/>
              <p:cNvSpPr txBox="1"/>
              <p:nvPr/>
            </p:nvSpPr>
            <p:spPr>
              <a:xfrm>
                <a:off x="277259" y="2308400"/>
                <a:ext cx="8628615" cy="4482766"/>
              </a:xfrm>
              <a:prstGeom prst="rect">
                <a:avLst/>
              </a:prstGeom>
              <a:noFill/>
            </p:spPr>
            <p:txBody>
              <a:bodyPr wrap="square" rtlCol="0">
                <a:spAutoFit/>
              </a:bodyPr>
              <a:lstStyle/>
              <a:p>
                <a:pPr algn="just">
                  <a:spcAft>
                    <a:spcPts val="1800"/>
                  </a:spcAft>
                </a:pPr>
                <a:r>
                  <a:rPr lang="en-US" sz="1600" dirty="0" smtClean="0">
                    <a:solidFill>
                      <a:prstClr val="black"/>
                    </a:solidFill>
                  </a:rPr>
                  <a:t>Let </a:t>
                </a:r>
                <a14:m>
                  <m:oMath xmlns:m="http://schemas.openxmlformats.org/officeDocument/2006/math">
                    <m:sSub>
                      <m:sSubPr>
                        <m:ctrlPr>
                          <a:rPr lang="en-US" sz="1600" i="1">
                            <a:solidFill>
                              <a:prstClr val="black"/>
                            </a:solidFill>
                            <a:latin typeface="Cambria Math"/>
                            <a:ea typeface="Cambria Math"/>
                          </a:rPr>
                        </m:ctrlPr>
                      </m:sSubPr>
                      <m:e>
                        <m:r>
                          <m:rPr>
                            <m:nor/>
                          </m:rPr>
                          <a:rPr lang="en-US" sz="1600" i="1">
                            <a:solidFill>
                              <a:prstClr val="black"/>
                            </a:solidFill>
                            <a:latin typeface="Symbol" panose="05050102010706020507" pitchFamily="18" charset="2"/>
                          </a:rPr>
                          <m:t>F</m:t>
                        </m:r>
                      </m:e>
                      <m:sub>
                        <m:r>
                          <a:rPr lang="en-US" sz="1600" i="1">
                            <a:solidFill>
                              <a:prstClr val="black"/>
                            </a:solidFill>
                            <a:latin typeface="Cambria Math"/>
                            <a:ea typeface="Cambria Math"/>
                          </a:rPr>
                          <m:t>∆</m:t>
                        </m:r>
                        <m:r>
                          <a:rPr lang="en-US" sz="1600" i="1">
                            <a:solidFill>
                              <a:prstClr val="black"/>
                            </a:solidFill>
                            <a:latin typeface="Cambria Math"/>
                            <a:ea typeface="Cambria Math"/>
                          </a:rPr>
                          <m:t>𝑇</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oMath>
                </a14:m>
                <a:r>
                  <a:rPr lang="en-US" sz="1600" dirty="0">
                    <a:solidFill>
                      <a:prstClr val="black"/>
                    </a:solidFill>
                    <a:latin typeface="Symbol" panose="05050102010706020507" pitchFamily="18" charset="2"/>
                  </a:rPr>
                  <a:t> </a:t>
                </a:r>
                <a:r>
                  <a:rPr lang="en-US" sz="1600" dirty="0">
                    <a:solidFill>
                      <a:prstClr val="black"/>
                    </a:solidFill>
                  </a:rPr>
                  <a:t>be the Fourier transform of the truncated function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ea typeface="Cambria Math"/>
                          </a:rPr>
                          <m:t>∆</m:t>
                        </m:r>
                        <m:r>
                          <a:rPr lang="en-US" sz="1600" i="1">
                            <a:solidFill>
                              <a:prstClr val="black"/>
                            </a:solidFill>
                            <a:latin typeface="Cambria Math"/>
                            <a:ea typeface="Cambria Math"/>
                          </a:rPr>
                          <m:t>𝑇</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oMath>
                </a14:m>
                <a:r>
                  <a:rPr lang="en-US" sz="1600" dirty="0">
                    <a:solidFill>
                      <a:prstClr val="black"/>
                    </a:solidFill>
                  </a:rPr>
                  <a:t>. We have:</a:t>
                </a:r>
                <a:endParaRPr lang="en-US" sz="1600" dirty="0">
                  <a:solidFill>
                    <a:prstClr val="black"/>
                  </a:solidFill>
                  <a:latin typeface="Symbol" panose="05050102010706020507" pitchFamily="18" charset="2"/>
                </a:endParaRPr>
              </a:p>
              <a:p>
                <a:pPr algn="just">
                  <a:spcAft>
                    <a:spcPts val="1800"/>
                  </a:spcAft>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ea typeface="Cambria Math"/>
                            </a:rPr>
                          </m:ctrlPr>
                        </m:sSubPr>
                        <m:e>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𝜑</m:t>
                              </m:r>
                              <m:sPre>
                                <m:sPrePr>
                                  <m:ctrlPr>
                                    <a:rPr lang="en-US" sz="1600" i="1">
                                      <a:solidFill>
                                        <a:prstClr val="black"/>
                                      </a:solidFill>
                                      <a:latin typeface="Cambria Math"/>
                                    </a:rPr>
                                  </m:ctrlPr>
                                </m:sPrePr>
                                <m:sub>
                                  <m:r>
                                    <a:rPr lang="en-US" sz="1600" i="1">
                                      <a:solidFill>
                                        <a:prstClr val="black"/>
                                      </a:solidFill>
                                      <a:latin typeface="Cambria Math"/>
                                    </a:rPr>
                                    <m:t>𝑟𝑚𝑠</m:t>
                                  </m:r>
                                </m:sub>
                                <m:sup>
                                  <m:r>
                                    <a:rPr lang="en-US" sz="1600" i="1">
                                      <a:solidFill>
                                        <a:prstClr val="black"/>
                                      </a:solidFill>
                                      <a:latin typeface="Cambria Math"/>
                                    </a:rPr>
                                    <m:t>2      </m:t>
                                  </m:r>
                                </m:sup>
                                <m:e>
                                  <m:r>
                                    <a:rPr lang="en-US" sz="1600" i="1">
                                      <a:solidFill>
                                        <a:prstClr val="black"/>
                                      </a:solidFill>
                                      <a:latin typeface="Cambria Math"/>
                                    </a:rPr>
                                    <m:t> </m:t>
                                  </m:r>
                                </m:e>
                              </m:sPre>
                            </m:e>
                          </m:d>
                        </m:e>
                        <m:sub>
                          <m:r>
                            <a:rPr lang="en-US" sz="1600" i="1">
                              <a:solidFill>
                                <a:prstClr val="black"/>
                              </a:solidFill>
                              <a:latin typeface="Cambria Math"/>
                              <a:ea typeface="Cambria Math"/>
                            </a:rPr>
                            <m:t>∆</m:t>
                          </m:r>
                          <m:r>
                            <a:rPr lang="en-US" sz="1600" i="1">
                              <a:solidFill>
                                <a:prstClr val="black"/>
                              </a:solidFill>
                              <a:latin typeface="Cambria Math"/>
                              <a:ea typeface="Cambria Math"/>
                            </a:rPr>
                            <m:t>𝑇</m:t>
                          </m:r>
                        </m:sub>
                      </m:sSub>
                      <m:r>
                        <a:rPr lang="en-US" sz="1600" i="1">
                          <a:solidFill>
                            <a:prstClr val="black"/>
                          </a:solidFill>
                          <a:latin typeface="Cambria Math"/>
                        </a:rPr>
                        <m:t>=</m:t>
                      </m:r>
                      <m:nary>
                        <m:naryPr>
                          <m:ctrlPr>
                            <a:rPr lang="en-US" sz="1600" i="1">
                              <a:solidFill>
                                <a:prstClr val="black"/>
                              </a:solidFill>
                              <a:latin typeface="Cambria Math"/>
                            </a:rPr>
                          </m:ctrlPr>
                        </m:naryPr>
                        <m:sub>
                          <m:sSub>
                            <m:sSubPr>
                              <m:ctrlPr>
                                <a:rPr lang="en-US" sz="1600" i="1">
                                  <a:solidFill>
                                    <a:prstClr val="black"/>
                                  </a:solidFill>
                                  <a:latin typeface="Cambria Math"/>
                                </a:rPr>
                              </m:ctrlPr>
                            </m:sSubPr>
                            <m:e>
                              <m:r>
                                <a:rPr lang="en-US" sz="1600" i="1">
                                  <a:solidFill>
                                    <a:prstClr val="black"/>
                                  </a:solidFill>
                                  <a:latin typeface="Cambria Math"/>
                                </a:rPr>
                                <m:t>𝑓</m:t>
                              </m:r>
                            </m:e>
                            <m:sub>
                              <m:r>
                                <a:rPr lang="en-US" sz="1600" i="1">
                                  <a:solidFill>
                                    <a:prstClr val="black"/>
                                  </a:solidFill>
                                  <a:latin typeface="Cambria Math"/>
                                </a:rPr>
                                <m:t>𝑚𝑖𝑛</m:t>
                              </m:r>
                            </m:sub>
                          </m:sSub>
                        </m:sub>
                        <m:sup>
                          <m:r>
                            <a:rPr lang="en-US" sz="1600" i="1">
                              <a:solidFill>
                                <a:prstClr val="black"/>
                              </a:solidFill>
                              <a:latin typeface="Cambria Math"/>
                            </a:rPr>
                            <m:t>+</m:t>
                          </m:r>
                          <m:r>
                            <a:rPr lang="en-US" sz="1600" i="1">
                              <a:solidFill>
                                <a:prstClr val="black"/>
                              </a:solidFill>
                              <a:latin typeface="Cambria Math"/>
                              <a:ea typeface="Cambria Math"/>
                            </a:rPr>
                            <m:t>∞</m:t>
                          </m:r>
                        </m:sup>
                        <m:e>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𝑆</m:t>
                              </m:r>
                            </m:e>
                            <m:sub>
                              <m:r>
                                <a:rPr lang="en-US" sz="1600" i="1">
                                  <a:solidFill>
                                    <a:prstClr val="black"/>
                                  </a:solidFill>
                                  <a:latin typeface="Cambria Math"/>
                                  <a:ea typeface="Cambria Math"/>
                                </a:rPr>
                                <m:t>𝜑</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e>
                      </m:nary>
                      <m:r>
                        <a:rPr lang="en-US" sz="1600" i="1">
                          <a:solidFill>
                            <a:prstClr val="black"/>
                          </a:solidFill>
                          <a:latin typeface="Cambria Math"/>
                        </a:rPr>
                        <m:t>𝑑𝑓</m:t>
                      </m:r>
                      <m:r>
                        <a:rPr lang="it-IT" sz="1600" i="1">
                          <a:solidFill>
                            <a:prstClr val="black"/>
                          </a:solidFill>
                          <a:latin typeface="Cambria Math"/>
                        </a:rPr>
                        <m:t>  </m:t>
                      </m:r>
                      <m:r>
                        <a:rPr lang="it-IT" sz="1600" i="1">
                          <a:solidFill>
                            <a:prstClr val="black"/>
                          </a:solidFill>
                          <a:latin typeface="Cambria Math"/>
                        </a:rPr>
                        <m:t>𝑤𝑖𝑡h</m:t>
                      </m:r>
                      <m:r>
                        <a:rPr lang="it-IT" sz="1600" i="1">
                          <a:solidFill>
                            <a:prstClr val="black"/>
                          </a:solidFill>
                          <a:latin typeface="Cambria Math"/>
                        </a:rPr>
                        <m:t>  </m:t>
                      </m:r>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𝑆</m:t>
                          </m:r>
                        </m:e>
                        <m:sub>
                          <m:r>
                            <a:rPr lang="en-US" sz="1600" i="1">
                              <a:solidFill>
                                <a:prstClr val="black"/>
                              </a:solidFill>
                              <a:latin typeface="Cambria Math"/>
                              <a:ea typeface="Cambria Math"/>
                            </a:rPr>
                            <m:t>𝜑</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r>
                        <a:rPr lang="en-US" sz="1600" i="1">
                          <a:solidFill>
                            <a:prstClr val="black"/>
                          </a:solidFill>
                          <a:latin typeface="Cambria Math"/>
                          <a:ea typeface="Cambria Math"/>
                        </a:rPr>
                        <m:t>≝</m:t>
                      </m:r>
                      <m:r>
                        <a:rPr lang="it-IT" sz="1600" i="1">
                          <a:solidFill>
                            <a:prstClr val="black"/>
                          </a:solidFill>
                          <a:latin typeface="Cambria Math"/>
                          <a:ea typeface="Cambria Math"/>
                        </a:rPr>
                        <m:t>2</m:t>
                      </m:r>
                      <m:f>
                        <m:fPr>
                          <m:ctrlPr>
                            <a:rPr lang="it-IT" sz="1600" i="1">
                              <a:solidFill>
                                <a:prstClr val="black"/>
                              </a:solidFill>
                              <a:latin typeface="Cambria Math"/>
                              <a:ea typeface="Cambria Math"/>
                            </a:rPr>
                          </m:ctrlPr>
                        </m:fPr>
                        <m:num>
                          <m:sSup>
                            <m:sSupPr>
                              <m:ctrlPr>
                                <a:rPr lang="en-US" sz="1600" i="1">
                                  <a:solidFill>
                                    <a:prstClr val="black"/>
                                  </a:solidFill>
                                  <a:latin typeface="Cambria Math"/>
                                  <a:ea typeface="Cambria Math"/>
                                </a:rPr>
                              </m:ctrlPr>
                            </m:sSupPr>
                            <m:e>
                              <m:d>
                                <m:dPr>
                                  <m:begChr m:val="|"/>
                                  <m:endChr m:val="|"/>
                                  <m:ctrlPr>
                                    <a:rPr lang="en-US" sz="1600" i="1">
                                      <a:solidFill>
                                        <a:prstClr val="black"/>
                                      </a:solidFill>
                                      <a:latin typeface="Cambria Math"/>
                                      <a:ea typeface="Cambria Math"/>
                                    </a:rPr>
                                  </m:ctrlPr>
                                </m:dPr>
                                <m:e>
                                  <m:sSub>
                                    <m:sSubPr>
                                      <m:ctrlPr>
                                        <a:rPr lang="en-US" sz="1600" i="1">
                                          <a:solidFill>
                                            <a:prstClr val="black"/>
                                          </a:solidFill>
                                          <a:latin typeface="Cambria Math"/>
                                          <a:ea typeface="Cambria Math"/>
                                        </a:rPr>
                                      </m:ctrlPr>
                                    </m:sSubPr>
                                    <m:e>
                                      <m:r>
                                        <m:rPr>
                                          <m:nor/>
                                        </m:rPr>
                                        <a:rPr lang="en-US" sz="1600" i="1">
                                          <a:solidFill>
                                            <a:prstClr val="black"/>
                                          </a:solidFill>
                                          <a:latin typeface="Symbol" panose="05050102010706020507" pitchFamily="18" charset="2"/>
                                        </a:rPr>
                                        <m:t>F</m:t>
                                      </m:r>
                                    </m:e>
                                    <m:sub>
                                      <m:r>
                                        <a:rPr lang="en-US" sz="1600" i="1">
                                          <a:solidFill>
                                            <a:prstClr val="black"/>
                                          </a:solidFill>
                                          <a:latin typeface="Cambria Math"/>
                                          <a:ea typeface="Cambria Math"/>
                                        </a:rPr>
                                        <m:t>∆</m:t>
                                      </m:r>
                                      <m:r>
                                        <a:rPr lang="en-US" sz="1600" i="1">
                                          <a:solidFill>
                                            <a:prstClr val="black"/>
                                          </a:solidFill>
                                          <a:latin typeface="Cambria Math"/>
                                          <a:ea typeface="Cambria Math"/>
                                        </a:rPr>
                                        <m:t>𝑇</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e>
                              </m:d>
                            </m:e>
                            <m:sup>
                              <m:r>
                                <a:rPr lang="en-US" sz="1600" i="1">
                                  <a:solidFill>
                                    <a:prstClr val="black"/>
                                  </a:solidFill>
                                  <a:latin typeface="Cambria Math"/>
                                  <a:ea typeface="Cambria Math"/>
                                </a:rPr>
                                <m:t>2</m:t>
                              </m:r>
                            </m:sup>
                          </m:sSup>
                        </m:num>
                        <m:den>
                          <m:r>
                            <a:rPr lang="it-IT" sz="1600" i="1">
                              <a:solidFill>
                                <a:prstClr val="black"/>
                              </a:solidFill>
                              <a:latin typeface="Cambria Math"/>
                              <a:ea typeface="Cambria Math"/>
                            </a:rPr>
                            <m:t>∆</m:t>
                          </m:r>
                          <m:r>
                            <a:rPr lang="it-IT" sz="1600" i="1">
                              <a:solidFill>
                                <a:prstClr val="black"/>
                              </a:solidFill>
                              <a:latin typeface="Cambria Math"/>
                              <a:ea typeface="Cambria Math"/>
                            </a:rPr>
                            <m:t>𝑇</m:t>
                          </m:r>
                        </m:den>
                      </m:f>
                    </m:oMath>
                  </m:oMathPara>
                </a14:m>
                <a:endParaRPr lang="en-US" sz="1600" dirty="0">
                  <a:solidFill>
                    <a:prstClr val="black"/>
                  </a:solidFill>
                </a:endParaRPr>
              </a:p>
              <a:p>
                <a:pPr algn="just">
                  <a:spcAft>
                    <a:spcPts val="600"/>
                  </a:spcAft>
                </a:pP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𝑆</m:t>
                        </m:r>
                      </m:e>
                      <m:sub>
                        <m:r>
                          <a:rPr lang="en-US" sz="1600" i="1">
                            <a:solidFill>
                              <a:prstClr val="black"/>
                            </a:solidFill>
                            <a:latin typeface="Cambria Math"/>
                            <a:ea typeface="Cambria Math"/>
                          </a:rPr>
                          <m:t>𝜑</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oMath>
                </a14:m>
                <a:r>
                  <a:rPr lang="en-US" sz="1600" dirty="0">
                    <a:solidFill>
                      <a:prstClr val="black"/>
                    </a:solidFill>
                  </a:rPr>
                  <a:t> is the </a:t>
                </a:r>
                <a:r>
                  <a:rPr lang="en-US" sz="1600" b="1" i="1" dirty="0">
                    <a:solidFill>
                      <a:prstClr val="black"/>
                    </a:solidFill>
                  </a:rPr>
                  <a:t>phase noise power spectral density</a:t>
                </a:r>
                <a:r>
                  <a:rPr lang="en-US" sz="1600" dirty="0">
                    <a:solidFill>
                      <a:prstClr val="black"/>
                    </a:solidFill>
                  </a:rPr>
                  <a:t>, whose dimensions are </a:t>
                </a:r>
                <a14:m>
                  <m:oMath xmlns:m="http://schemas.openxmlformats.org/officeDocument/2006/math">
                    <m:f>
                      <m:fPr>
                        <m:type m:val="lin"/>
                        <m:ctrlPr>
                          <a:rPr lang="en-US" sz="1600" i="1">
                            <a:solidFill>
                              <a:prstClr val="black"/>
                            </a:solidFill>
                            <a:latin typeface="Cambria Math"/>
                            <a:ea typeface="Cambria Math"/>
                          </a:rPr>
                        </m:ctrlPr>
                      </m:fPr>
                      <m:num>
                        <m:sSup>
                          <m:sSupPr>
                            <m:ctrlPr>
                              <a:rPr lang="en-US" sz="1600" i="1">
                                <a:solidFill>
                                  <a:prstClr val="black"/>
                                </a:solidFill>
                                <a:latin typeface="Cambria Math"/>
                                <a:ea typeface="Cambria Math"/>
                              </a:rPr>
                            </m:ctrlPr>
                          </m:sSupPr>
                          <m:e>
                            <m:r>
                              <a:rPr lang="it-IT" sz="1600" i="1">
                                <a:solidFill>
                                  <a:prstClr val="black"/>
                                </a:solidFill>
                                <a:latin typeface="Cambria Math"/>
                                <a:ea typeface="Cambria Math"/>
                              </a:rPr>
                              <m:t>𝑟𝑎𝑑</m:t>
                            </m:r>
                          </m:e>
                          <m:sup>
                            <m:r>
                              <a:rPr lang="it-IT" sz="1600" i="1">
                                <a:solidFill>
                                  <a:prstClr val="black"/>
                                </a:solidFill>
                                <a:latin typeface="Cambria Math"/>
                                <a:ea typeface="Cambria Math"/>
                              </a:rPr>
                              <m:t>2</m:t>
                            </m:r>
                          </m:sup>
                        </m:sSup>
                      </m:num>
                      <m:den>
                        <m:r>
                          <a:rPr lang="it-IT" sz="1600" i="1">
                            <a:solidFill>
                              <a:prstClr val="black"/>
                            </a:solidFill>
                            <a:latin typeface="Cambria Math"/>
                            <a:ea typeface="Cambria Math"/>
                          </a:rPr>
                          <m:t>𝐻𝑧</m:t>
                        </m:r>
                      </m:den>
                    </m:f>
                  </m:oMath>
                </a14:m>
                <a:r>
                  <a:rPr lang="en-US" sz="1600" dirty="0" smtClean="0">
                    <a:solidFill>
                      <a:prstClr val="black"/>
                    </a:solidFill>
                  </a:rPr>
                  <a:t>. Very often the single-sideband logarithmic scale </a:t>
                </a:r>
                <a14:m>
                  <m:oMath xmlns:m="http://schemas.openxmlformats.org/officeDocument/2006/math">
                    <m:r>
                      <a:rPr lang="it-IT" sz="1600">
                        <a:solidFill>
                          <a:prstClr val="black"/>
                        </a:solidFill>
                        <a:latin typeface="Cambria Math"/>
                        <a:ea typeface="Cambria Math"/>
                      </a:rPr>
                      <m:t>10</m:t>
                    </m:r>
                    <m:r>
                      <a:rPr lang="it-IT" sz="1600" i="1">
                        <a:solidFill>
                          <a:prstClr val="black"/>
                        </a:solidFill>
                        <a:latin typeface="Cambria Math"/>
                        <a:ea typeface="Cambria Math"/>
                      </a:rPr>
                      <m:t>∙</m:t>
                    </m:r>
                    <m:r>
                      <a:rPr lang="it-IT" sz="1600" i="1">
                        <a:solidFill>
                          <a:prstClr val="black"/>
                        </a:solidFill>
                        <a:latin typeface="Cambria Math"/>
                        <a:ea typeface="Cambria Math"/>
                      </a:rPr>
                      <m:t>𝐿𝑜𝑔</m:t>
                    </m:r>
                    <m:d>
                      <m:dPr>
                        <m:begChr m:val="|"/>
                        <m:endChr m:val="|"/>
                        <m:ctrlPr>
                          <a:rPr lang="it-IT" sz="1600" i="1">
                            <a:solidFill>
                              <a:prstClr val="black"/>
                            </a:solidFill>
                            <a:latin typeface="Cambria Math"/>
                            <a:ea typeface="Cambria Math"/>
                          </a:rPr>
                        </m:ctrlPr>
                      </m:dPr>
                      <m:e>
                        <m:f>
                          <m:fPr>
                            <m:type m:val="lin"/>
                            <m:ctrlPr>
                              <a:rPr lang="en-US" sz="1600" i="1" smtClean="0">
                                <a:solidFill>
                                  <a:prstClr val="black"/>
                                </a:solidFill>
                                <a:latin typeface="Cambria Math"/>
                                <a:ea typeface="Cambria Math"/>
                              </a:rPr>
                            </m:ctrlPr>
                          </m:fPr>
                          <m:num>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𝑆</m:t>
                                </m:r>
                              </m:e>
                              <m:sub>
                                <m:r>
                                  <a:rPr lang="en-US" sz="1600" i="1">
                                    <a:solidFill>
                                      <a:prstClr val="black"/>
                                    </a:solidFill>
                                    <a:latin typeface="Cambria Math"/>
                                    <a:ea typeface="Cambria Math"/>
                                  </a:rPr>
                                  <m:t>𝜑</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num>
                          <m:den>
                            <m:r>
                              <a:rPr lang="it-IT" sz="1600" b="0" i="1" smtClean="0">
                                <a:solidFill>
                                  <a:prstClr val="black"/>
                                </a:solidFill>
                                <a:latin typeface="Cambria Math"/>
                                <a:ea typeface="Cambria Math"/>
                              </a:rPr>
                              <m:t>2</m:t>
                            </m:r>
                          </m:den>
                        </m:f>
                      </m:e>
                    </m:d>
                  </m:oMath>
                </a14:m>
                <a:r>
                  <a:rPr lang="en-US" sz="1600" dirty="0" smtClean="0">
                    <a:solidFill>
                      <a:prstClr val="black"/>
                    </a:solidFill>
                  </a:rPr>
                  <a:t> is used, whose units are </a:t>
                </a:r>
                <a14:m>
                  <m:oMath xmlns:m="http://schemas.openxmlformats.org/officeDocument/2006/math">
                    <m:f>
                      <m:fPr>
                        <m:type m:val="lin"/>
                        <m:ctrlPr>
                          <a:rPr lang="en-US" sz="1600" i="1">
                            <a:solidFill>
                              <a:prstClr val="black"/>
                            </a:solidFill>
                            <a:latin typeface="Cambria Math"/>
                            <a:ea typeface="Cambria Math"/>
                          </a:rPr>
                        </m:ctrlPr>
                      </m:fPr>
                      <m:num>
                        <m:r>
                          <a:rPr lang="it-IT" sz="1600" b="0" i="1" smtClean="0">
                            <a:solidFill>
                              <a:prstClr val="black"/>
                            </a:solidFill>
                            <a:latin typeface="Cambria Math"/>
                            <a:ea typeface="Cambria Math"/>
                          </a:rPr>
                          <m:t>𝑑𝐵𝑐</m:t>
                        </m:r>
                      </m:num>
                      <m:den>
                        <m:r>
                          <a:rPr lang="it-IT" sz="1600" i="1">
                            <a:solidFill>
                              <a:prstClr val="black"/>
                            </a:solidFill>
                            <a:latin typeface="Cambria Math"/>
                            <a:ea typeface="Cambria Math"/>
                          </a:rPr>
                          <m:t>𝐻𝑧</m:t>
                        </m:r>
                      </m:den>
                    </m:f>
                  </m:oMath>
                </a14:m>
                <a:r>
                  <a:rPr lang="en-US" sz="1600" dirty="0" smtClean="0">
                    <a:solidFill>
                      <a:prstClr val="black"/>
                    </a:solidFill>
                  </a:rPr>
                  <a:t>.</a:t>
                </a:r>
                <a:endParaRPr lang="en-US" sz="1600" dirty="0">
                  <a:solidFill>
                    <a:prstClr val="black"/>
                  </a:solidFill>
                </a:endParaRPr>
              </a:p>
              <a:p>
                <a:pPr algn="just">
                  <a:spcAft>
                    <a:spcPts val="1800"/>
                  </a:spcAft>
                </a:pPr>
                <a:r>
                  <a:rPr lang="en-US" sz="1600" dirty="0">
                    <a:solidFill>
                      <a:prstClr val="black"/>
                    </a:solidFill>
                  </a:rPr>
                  <a:t>Again, the time duration of the variable observation </a:t>
                </a:r>
                <a14:m>
                  <m:oMath xmlns:m="http://schemas.openxmlformats.org/officeDocument/2006/math">
                    <m:r>
                      <a:rPr lang="en-US" sz="1600" i="1">
                        <a:solidFill>
                          <a:prstClr val="black"/>
                        </a:solidFill>
                        <a:latin typeface="Cambria Math"/>
                        <a:ea typeface="Cambria Math"/>
                      </a:rPr>
                      <m:t>∆</m:t>
                    </m:r>
                    <m:r>
                      <a:rPr lang="en-US" sz="1600" i="1">
                        <a:solidFill>
                          <a:prstClr val="black"/>
                        </a:solidFill>
                        <a:latin typeface="Cambria Math"/>
                        <a:ea typeface="Cambria Math"/>
                      </a:rPr>
                      <m:t>𝑇</m:t>
                    </m:r>
                  </m:oMath>
                </a14:m>
                <a:r>
                  <a:rPr lang="en-US" sz="1600" dirty="0">
                    <a:solidFill>
                      <a:prstClr val="black"/>
                    </a:solidFill>
                  </a:rPr>
                  <a:t> sets the minimum frequency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𝑓</m:t>
                        </m:r>
                      </m:e>
                      <m:sub>
                        <m:r>
                          <a:rPr lang="en-US" sz="1600" i="1">
                            <a:solidFill>
                              <a:prstClr val="black"/>
                            </a:solidFill>
                            <a:latin typeface="Cambria Math"/>
                            <a:ea typeface="Cambria Math"/>
                          </a:rPr>
                          <m:t>𝑚𝑖𝑛</m:t>
                        </m:r>
                      </m:sub>
                    </m:sSub>
                    <m:r>
                      <a:rPr lang="en-US" sz="1600" i="1">
                        <a:solidFill>
                          <a:prstClr val="black"/>
                        </a:solidFill>
                        <a:latin typeface="Cambria Math"/>
                        <a:ea typeface="Cambria Math"/>
                      </a:rPr>
                      <m:t>≈1/∆</m:t>
                    </m:r>
                    <m:r>
                      <a:rPr lang="en-US" sz="1600" i="1">
                        <a:solidFill>
                          <a:prstClr val="black"/>
                        </a:solidFill>
                        <a:latin typeface="Cambria Math"/>
                        <a:ea typeface="Cambria Math"/>
                      </a:rPr>
                      <m:t>𝑇</m:t>
                    </m:r>
                  </m:oMath>
                </a14:m>
                <a:r>
                  <a:rPr lang="en-US" sz="1600" dirty="0">
                    <a:solidFill>
                      <a:prstClr val="black"/>
                    </a:solidFill>
                  </a:rPr>
                  <a:t> containing meaningful information on the spectrum </a:t>
                </a:r>
                <a14:m>
                  <m:oMath xmlns:m="http://schemas.openxmlformats.org/officeDocument/2006/math">
                    <m:sSub>
                      <m:sSubPr>
                        <m:ctrlPr>
                          <a:rPr lang="en-US" sz="1600" i="1">
                            <a:solidFill>
                              <a:prstClr val="black"/>
                            </a:solidFill>
                            <a:latin typeface="Cambria Math"/>
                            <a:ea typeface="Cambria Math"/>
                          </a:rPr>
                        </m:ctrlPr>
                      </m:sSubPr>
                      <m:e>
                        <m:r>
                          <m:rPr>
                            <m:nor/>
                          </m:rPr>
                          <a:rPr lang="en-US" sz="1600" i="1">
                            <a:solidFill>
                              <a:prstClr val="black"/>
                            </a:solidFill>
                            <a:latin typeface="Symbol" panose="05050102010706020507" pitchFamily="18" charset="2"/>
                          </a:rPr>
                          <m:t>F</m:t>
                        </m:r>
                      </m:e>
                      <m:sub>
                        <m:r>
                          <a:rPr lang="en-US" sz="1600" i="1">
                            <a:solidFill>
                              <a:prstClr val="black"/>
                            </a:solidFill>
                            <a:latin typeface="Cambria Math"/>
                            <a:ea typeface="Cambria Math"/>
                          </a:rPr>
                          <m:t>∆</m:t>
                        </m:r>
                        <m:r>
                          <a:rPr lang="en-US" sz="1600" i="1">
                            <a:solidFill>
                              <a:prstClr val="black"/>
                            </a:solidFill>
                            <a:latin typeface="Cambria Math"/>
                            <a:ea typeface="Cambria Math"/>
                          </a:rPr>
                          <m:t>𝑇</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oMath>
                </a14:m>
                <a:r>
                  <a:rPr lang="en-US" sz="1600" dirty="0">
                    <a:solidFill>
                      <a:prstClr val="black"/>
                    </a:solidFill>
                  </a:rPr>
                  <a:t> of the phase noise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ea typeface="Cambria Math"/>
                          </a:rPr>
                          <m:t>∆</m:t>
                        </m:r>
                        <m:r>
                          <a:rPr lang="en-US" sz="1600" i="1">
                            <a:solidFill>
                              <a:prstClr val="black"/>
                            </a:solidFill>
                            <a:latin typeface="Cambria Math"/>
                            <a:ea typeface="Cambria Math"/>
                          </a:rPr>
                          <m:t>𝑇</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oMath>
                </a14:m>
                <a:r>
                  <a:rPr lang="en-US" sz="1600" dirty="0">
                    <a:solidFill>
                      <a:prstClr val="black"/>
                    </a:solidFill>
                  </a:rPr>
                  <a:t>.</a:t>
                </a:r>
              </a:p>
              <a:p>
                <a:pPr algn="just"/>
                <a:r>
                  <a:rPr lang="en-US" sz="1600" b="1" i="1" dirty="0">
                    <a:solidFill>
                      <a:prstClr val="black"/>
                    </a:solidFill>
                  </a:rPr>
                  <a:t>IMPORTANT</a:t>
                </a:r>
                <a:r>
                  <a:rPr lang="en-US" sz="1600" dirty="0">
                    <a:solidFill>
                      <a:prstClr val="black"/>
                    </a:solidFill>
                  </a:rPr>
                  <a:t>: </a:t>
                </a:r>
              </a:p>
              <a:p>
                <a:pPr algn="just">
                  <a:spcAft>
                    <a:spcPts val="2400"/>
                  </a:spcAft>
                </a:pPr>
                <a:r>
                  <a:rPr lang="en-US" sz="1600" dirty="0">
                    <a:solidFill>
                      <a:prstClr val="black"/>
                    </a:solidFill>
                  </a:rPr>
                  <a:t>we might still write</a:t>
                </a:r>
              </a:p>
              <a:p>
                <a:pPr algn="just">
                  <a:spcAft>
                    <a:spcPts val="1800"/>
                  </a:spcAft>
                </a:pPr>
                <a:r>
                  <a:rPr lang="en-US" sz="1600" dirty="0">
                    <a:solidFill>
                      <a:prstClr val="black"/>
                    </a:solidFill>
                  </a:rPr>
                  <a:t>but we must be aware that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rPr>
                          <m:t>𝑟𝑚𝑠</m:t>
                        </m:r>
                      </m:sub>
                    </m:sSub>
                  </m:oMath>
                </a14:m>
                <a:r>
                  <a:rPr lang="en-US" sz="1600" dirty="0">
                    <a:solidFill>
                      <a:prstClr val="black"/>
                    </a:solidFill>
                  </a:rPr>
                  <a:t> in some case </a:t>
                </a:r>
                <a:r>
                  <a:rPr lang="en-US" sz="1600" b="1" i="1" dirty="0">
                    <a:solidFill>
                      <a:prstClr val="black"/>
                    </a:solidFill>
                  </a:rPr>
                  <a:t>might diverge</a:t>
                </a:r>
                <a:r>
                  <a:rPr lang="en-US" sz="1600" dirty="0">
                    <a:solidFill>
                      <a:prstClr val="black"/>
                    </a:solidFill>
                  </a:rPr>
                  <a:t>. This is physically possible since the </a:t>
                </a:r>
                <a:r>
                  <a:rPr lang="en-US" sz="1600" b="1" i="1" dirty="0">
                    <a:solidFill>
                      <a:prstClr val="black"/>
                    </a:solidFill>
                  </a:rPr>
                  <a:t>power</a:t>
                </a:r>
                <a:r>
                  <a:rPr lang="en-US" sz="1600" dirty="0">
                    <a:solidFill>
                      <a:prstClr val="black"/>
                    </a:solidFill>
                  </a:rPr>
                  <a:t> in the carrier does only </a:t>
                </a:r>
                <a:r>
                  <a:rPr lang="en-US" sz="1600" b="1" i="1" dirty="0">
                    <a:solidFill>
                      <a:prstClr val="black"/>
                    </a:solidFill>
                  </a:rPr>
                  <a:t>depend</a:t>
                </a:r>
                <a:r>
                  <a:rPr lang="en-US" sz="1600" dirty="0">
                    <a:solidFill>
                      <a:prstClr val="black"/>
                    </a:solidFill>
                  </a:rPr>
                  <a:t> on </a:t>
                </a:r>
                <a:r>
                  <a:rPr lang="en-US" sz="1600" b="1" i="1" dirty="0">
                    <a:solidFill>
                      <a:prstClr val="black"/>
                    </a:solidFill>
                  </a:rPr>
                  <a:t>amplitude</a:t>
                </a:r>
                <a:r>
                  <a:rPr lang="en-US" sz="1600" dirty="0">
                    <a:solidFill>
                      <a:prstClr val="black"/>
                    </a:solidFill>
                  </a:rPr>
                  <a:t> and </a:t>
                </a:r>
                <a:r>
                  <a:rPr lang="en-US" sz="1600" b="1" i="1" dirty="0">
                    <a:solidFill>
                      <a:prstClr val="black"/>
                    </a:solidFill>
                  </a:rPr>
                  <a:t>not</a:t>
                </a:r>
                <a:r>
                  <a:rPr lang="en-US" sz="1600" dirty="0">
                    <a:solidFill>
                      <a:prstClr val="black"/>
                    </a:solidFill>
                  </a:rPr>
                  <a:t> on </a:t>
                </a:r>
                <a:r>
                  <a:rPr lang="en-US" sz="1600" b="1" i="1" dirty="0">
                    <a:solidFill>
                      <a:prstClr val="black"/>
                    </a:solidFill>
                  </a:rPr>
                  <a:t>phase</a:t>
                </a:r>
                <a:r>
                  <a:rPr lang="en-US" sz="1600" dirty="0">
                    <a:solidFill>
                      <a:prstClr val="black"/>
                    </a:solidFill>
                  </a:rPr>
                  <a:t>. In these cases the </a:t>
                </a:r>
                <a:r>
                  <a:rPr lang="en-US" sz="1600" dirty="0" err="1">
                    <a:solidFill>
                      <a:prstClr val="black"/>
                    </a:solidFill>
                  </a:rPr>
                  <a:t>rms</a:t>
                </a:r>
                <a:r>
                  <a:rPr lang="en-US" sz="1600" dirty="0">
                    <a:solidFill>
                      <a:prstClr val="black"/>
                    </a:solidFill>
                  </a:rPr>
                  <a:t> value can only be specified for a given observation time </a:t>
                </a:r>
                <a14:m>
                  <m:oMath xmlns:m="http://schemas.openxmlformats.org/officeDocument/2006/math">
                    <m:r>
                      <a:rPr lang="en-US" sz="1600" i="1">
                        <a:solidFill>
                          <a:prstClr val="black"/>
                        </a:solidFill>
                        <a:latin typeface="Cambria Math"/>
                        <a:ea typeface="Cambria Math"/>
                      </a:rPr>
                      <m:t>∆</m:t>
                    </m:r>
                    <m:r>
                      <a:rPr lang="en-US" sz="1600" i="1">
                        <a:solidFill>
                          <a:prstClr val="black"/>
                        </a:solidFill>
                        <a:latin typeface="Cambria Math"/>
                        <a:ea typeface="Cambria Math"/>
                      </a:rPr>
                      <m:t>𝑇</m:t>
                    </m:r>
                  </m:oMath>
                </a14:m>
                <a:r>
                  <a:rPr lang="en-US" sz="1600" dirty="0">
                    <a:solidFill>
                      <a:prstClr val="black"/>
                    </a:solidFill>
                  </a:rPr>
                  <a:t> or equivalently for a frequency range of integration </a:t>
                </a:r>
                <a14:m>
                  <m:oMath xmlns:m="http://schemas.openxmlformats.org/officeDocument/2006/math">
                    <m:d>
                      <m:dPr>
                        <m:begChr m:val="["/>
                        <m:endChr m:val="]"/>
                        <m:ctrlPr>
                          <a:rPr lang="en-US" sz="1600" i="1">
                            <a:solidFill>
                              <a:prstClr val="black"/>
                            </a:solidFill>
                            <a:latin typeface="Cambria Math"/>
                          </a:rPr>
                        </m:ctrlPr>
                      </m:dPr>
                      <m:e>
                        <m:sSub>
                          <m:sSubPr>
                            <m:ctrlPr>
                              <a:rPr lang="en-US" sz="1600" i="1">
                                <a:solidFill>
                                  <a:prstClr val="black"/>
                                </a:solidFill>
                                <a:latin typeface="Cambria Math"/>
                              </a:rPr>
                            </m:ctrlPr>
                          </m:sSubPr>
                          <m:e>
                            <m:r>
                              <a:rPr lang="en-US" sz="1600" i="1">
                                <a:solidFill>
                                  <a:prstClr val="black"/>
                                </a:solidFill>
                                <a:latin typeface="Cambria Math"/>
                              </a:rPr>
                              <m:t>𝑓</m:t>
                            </m:r>
                          </m:e>
                          <m:sub>
                            <m:r>
                              <a:rPr lang="en-US" sz="1600" i="1">
                                <a:solidFill>
                                  <a:prstClr val="black"/>
                                </a:solidFill>
                                <a:latin typeface="Cambria Math"/>
                              </a:rPr>
                              <m:t>1</m:t>
                            </m:r>
                          </m:sub>
                        </m:sSub>
                        <m:r>
                          <a:rPr lang="en-US" sz="1600" i="1">
                            <a:solidFill>
                              <a:prstClr val="black"/>
                            </a:solidFill>
                            <a:latin typeface="Cambria Math"/>
                          </a:rPr>
                          <m:t>,</m:t>
                        </m:r>
                        <m:sSub>
                          <m:sSubPr>
                            <m:ctrlPr>
                              <a:rPr lang="en-US" sz="1600" i="1">
                                <a:solidFill>
                                  <a:prstClr val="black"/>
                                </a:solidFill>
                                <a:latin typeface="Cambria Math"/>
                              </a:rPr>
                            </m:ctrlPr>
                          </m:sSubPr>
                          <m:e>
                            <m:r>
                              <a:rPr lang="en-US" sz="1600" i="1">
                                <a:solidFill>
                                  <a:prstClr val="black"/>
                                </a:solidFill>
                                <a:latin typeface="Cambria Math"/>
                              </a:rPr>
                              <m:t>𝑓</m:t>
                            </m:r>
                          </m:e>
                          <m:sub>
                            <m:r>
                              <a:rPr lang="en-US" sz="1600" i="1">
                                <a:solidFill>
                                  <a:prstClr val="black"/>
                                </a:solidFill>
                                <a:latin typeface="Cambria Math"/>
                              </a:rPr>
                              <m:t>2</m:t>
                            </m:r>
                          </m:sub>
                        </m:sSub>
                      </m:e>
                    </m:d>
                  </m:oMath>
                </a14:m>
                <a:r>
                  <a:rPr lang="en-US" sz="1600" dirty="0">
                    <a:solidFill>
                      <a:prstClr val="black"/>
                    </a:solidFill>
                  </a:rPr>
                  <a:t>.</a:t>
                </a:r>
              </a:p>
            </p:txBody>
          </p:sp>
        </mc:Choice>
        <mc:Fallback>
          <p:sp>
            <p:nvSpPr>
              <p:cNvPr id="7" name="TextBox 6"/>
              <p:cNvSpPr txBox="1">
                <a:spLocks noRot="1" noChangeAspect="1" noMove="1" noResize="1" noEditPoints="1" noAdjustHandles="1" noChangeArrowheads="1" noChangeShapeType="1" noTextEdit="1"/>
              </p:cNvSpPr>
              <p:nvPr/>
            </p:nvSpPr>
            <p:spPr>
              <a:xfrm>
                <a:off x="277259" y="2308400"/>
                <a:ext cx="8628615" cy="4482766"/>
              </a:xfrm>
              <a:prstGeom prst="rect">
                <a:avLst/>
              </a:prstGeom>
              <a:blipFill rotWithShape="1">
                <a:blip r:embed="rId3"/>
                <a:stretch>
                  <a:fillRect l="-353" t="-272" r="-353" b="-1769"/>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 name="Rectangle 3"/>
              <p:cNvSpPr/>
              <p:nvPr/>
            </p:nvSpPr>
            <p:spPr>
              <a:xfrm>
                <a:off x="5333459" y="1203199"/>
                <a:ext cx="3540906" cy="8784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ea typeface="Cambria Math"/>
                            </a:rPr>
                            <m:t>∆</m:t>
                          </m:r>
                          <m:r>
                            <a:rPr lang="en-US" sz="1600" i="1">
                              <a:solidFill>
                                <a:prstClr val="black"/>
                              </a:solidFill>
                              <a:latin typeface="Cambria Math"/>
                              <a:ea typeface="Cambria Math"/>
                            </a:rPr>
                            <m:t>𝑇</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r>
                        <a:rPr lang="en-US" sz="1600" i="1">
                          <a:solidFill>
                            <a:prstClr val="black"/>
                          </a:solidFill>
                          <a:latin typeface="Cambria Math"/>
                          <a:ea typeface="Cambria Math"/>
                        </a:rPr>
                        <m:t>=</m:t>
                      </m:r>
                      <m:d>
                        <m:dPr>
                          <m:begChr m:val="{"/>
                          <m:endChr m:val=""/>
                          <m:ctrlPr>
                            <a:rPr lang="en-US" sz="1600" i="1">
                              <a:solidFill>
                                <a:prstClr val="black"/>
                              </a:solidFill>
                              <a:latin typeface="Cambria Math"/>
                            </a:rPr>
                          </m:ctrlPr>
                        </m:dPr>
                        <m:e>
                          <m:m>
                            <m:mPr>
                              <m:mcs>
                                <m:mc>
                                  <m:mcPr>
                                    <m:count m:val="1"/>
                                    <m:mcJc m:val="center"/>
                                  </m:mcPr>
                                </m:mc>
                              </m:mcs>
                              <m:ctrlPr>
                                <a:rPr lang="en-US" sz="1600" i="1">
                                  <a:solidFill>
                                    <a:prstClr val="black"/>
                                  </a:solidFill>
                                  <a:latin typeface="Cambria Math"/>
                                </a:rPr>
                              </m:ctrlPr>
                            </m:mPr>
                            <m:mr>
                              <m:e>
                                <m:r>
                                  <a:rPr lang="en-US" sz="1600" i="1">
                                    <a:solidFill>
                                      <a:prstClr val="black"/>
                                    </a:solidFill>
                                    <a:latin typeface="Cambria Math"/>
                                    <a:ea typeface="Cambria Math"/>
                                  </a:rPr>
                                  <m:t>𝜑</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r>
                                  <a:rPr lang="en-US" sz="1600" i="1">
                                    <a:solidFill>
                                      <a:prstClr val="black"/>
                                    </a:solidFill>
                                    <a:latin typeface="Cambria Math"/>
                                    <a:ea typeface="Cambria Math"/>
                                  </a:rPr>
                                  <m:t>   −∆</m:t>
                                </m:r>
                                <m:r>
                                  <a:rPr lang="en-US" sz="1600" i="1">
                                    <a:solidFill>
                                      <a:prstClr val="black"/>
                                    </a:solidFill>
                                    <a:latin typeface="Cambria Math"/>
                                    <a:ea typeface="Cambria Math"/>
                                  </a:rPr>
                                  <m:t>𝑇</m:t>
                                </m:r>
                                <m:r>
                                  <a:rPr lang="en-US" sz="1600" i="1">
                                    <a:solidFill>
                                      <a:prstClr val="black"/>
                                    </a:solidFill>
                                    <a:latin typeface="Cambria Math"/>
                                    <a:ea typeface="Cambria Math"/>
                                  </a:rPr>
                                  <m:t>/2≤</m:t>
                                </m:r>
                                <m:r>
                                  <a:rPr lang="en-US" sz="1600" i="1">
                                    <a:solidFill>
                                      <a:prstClr val="black"/>
                                    </a:solidFill>
                                    <a:latin typeface="Cambria Math"/>
                                    <a:ea typeface="Cambria Math"/>
                                  </a:rPr>
                                  <m:t>𝑡</m:t>
                                </m:r>
                                <m:r>
                                  <a:rPr lang="en-US" sz="1600" i="1">
                                    <a:solidFill>
                                      <a:prstClr val="black"/>
                                    </a:solidFill>
                                    <a:latin typeface="Cambria Math"/>
                                    <a:ea typeface="Cambria Math"/>
                                  </a:rPr>
                                  <m:t>≤∆</m:t>
                                </m:r>
                                <m:r>
                                  <a:rPr lang="en-US" sz="1600" i="1">
                                    <a:solidFill>
                                      <a:prstClr val="black"/>
                                    </a:solidFill>
                                    <a:latin typeface="Cambria Math"/>
                                    <a:ea typeface="Cambria Math"/>
                                  </a:rPr>
                                  <m:t>𝑇</m:t>
                                </m:r>
                                <m:r>
                                  <a:rPr lang="en-US" sz="1600" i="1">
                                    <a:solidFill>
                                      <a:prstClr val="black"/>
                                    </a:solidFill>
                                    <a:latin typeface="Cambria Math"/>
                                    <a:ea typeface="Cambria Math"/>
                                  </a:rPr>
                                  <m:t>/2</m:t>
                                </m:r>
                              </m:e>
                            </m:mr>
                            <m:mr>
                              <m:e/>
                            </m:mr>
                            <m:mr>
                              <m:e>
                                <m:r>
                                  <a:rPr lang="en-US" sz="1600" i="1">
                                    <a:solidFill>
                                      <a:prstClr val="black"/>
                                    </a:solidFill>
                                    <a:latin typeface="Cambria Math"/>
                                  </a:rPr>
                                  <m:t>0     </m:t>
                                </m:r>
                                <m:r>
                                  <a:rPr lang="en-US" sz="1600" i="1">
                                    <a:solidFill>
                                      <a:prstClr val="black"/>
                                    </a:solidFill>
                                    <a:latin typeface="Cambria Math"/>
                                  </a:rPr>
                                  <m:t>𝑒𝑙𝑠𝑒𝑤h𝑒𝑟𝑒</m:t>
                                </m:r>
                                <m:r>
                                  <a:rPr lang="en-US" sz="1600" i="1">
                                    <a:solidFill>
                                      <a:prstClr val="black"/>
                                    </a:solidFill>
                                    <a:latin typeface="Cambria Math"/>
                                  </a:rPr>
                                  <m:t>                  </m:t>
                                </m:r>
                              </m:e>
                            </m:mr>
                          </m:m>
                        </m:e>
                      </m:d>
                    </m:oMath>
                  </m:oMathPara>
                </a14:m>
                <a:endParaRPr lang="en-US" sz="1600" dirty="0">
                  <a:solidFill>
                    <a:prstClr val="white"/>
                  </a:solidFill>
                </a:endParaRPr>
              </a:p>
            </p:txBody>
          </p:sp>
        </mc:Choice>
        <mc:Fallback>
          <p:sp>
            <p:nvSpPr>
              <p:cNvPr id="4" name="Rectangle 3"/>
              <p:cNvSpPr>
                <a:spLocks noRot="1" noChangeAspect="1" noMove="1" noResize="1" noEditPoints="1" noAdjustHandles="1" noChangeArrowheads="1" noChangeShapeType="1" noTextEdit="1"/>
              </p:cNvSpPr>
              <p:nvPr/>
            </p:nvSpPr>
            <p:spPr>
              <a:xfrm>
                <a:off x="5333459" y="1203199"/>
                <a:ext cx="3540906" cy="878446"/>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5" name="Rettangolo 4"/>
              <p:cNvSpPr/>
              <p:nvPr/>
            </p:nvSpPr>
            <p:spPr>
              <a:xfrm>
                <a:off x="1752591" y="4839896"/>
                <a:ext cx="7120467" cy="881395"/>
              </a:xfrm>
              <a:prstGeom prst="rect">
                <a:avLst/>
              </a:prstGeom>
            </p:spPr>
            <p:txBody>
              <a:bodyPr wrap="square">
                <a:spAutoFit/>
              </a:bodyPr>
              <a:lstStyle/>
              <a:p>
                <a:pPr algn="just">
                  <a:spcAft>
                    <a:spcPts val="1800"/>
                  </a:spcAft>
                </a:pPr>
                <a14:m>
                  <m:oMathPara xmlns:m="http://schemas.openxmlformats.org/officeDocument/2006/math">
                    <m:oMathParaPr>
                      <m:jc m:val="centerGroup"/>
                    </m:oMathParaPr>
                    <m:oMath xmlns:m="http://schemas.openxmlformats.org/officeDocument/2006/math">
                      <m:r>
                        <a:rPr lang="en-US" sz="1600" i="1">
                          <a:solidFill>
                            <a:prstClr val="black"/>
                          </a:solidFill>
                          <a:latin typeface="Cambria Math"/>
                          <a:ea typeface="Cambria Math"/>
                        </a:rPr>
                        <m:t>𝜑</m:t>
                      </m:r>
                      <m:sPre>
                        <m:sPrePr>
                          <m:ctrlPr>
                            <a:rPr lang="en-US" sz="1600" i="1">
                              <a:solidFill>
                                <a:prstClr val="black"/>
                              </a:solidFill>
                              <a:latin typeface="Cambria Math"/>
                            </a:rPr>
                          </m:ctrlPr>
                        </m:sPrePr>
                        <m:sub>
                          <m:r>
                            <a:rPr lang="en-US" sz="1600" i="1">
                              <a:solidFill>
                                <a:prstClr val="black"/>
                              </a:solidFill>
                              <a:latin typeface="Cambria Math"/>
                            </a:rPr>
                            <m:t>𝑟𝑚𝑠</m:t>
                          </m:r>
                        </m:sub>
                        <m:sup>
                          <m:r>
                            <a:rPr lang="en-US" sz="1600" i="1">
                              <a:solidFill>
                                <a:prstClr val="black"/>
                              </a:solidFill>
                              <a:latin typeface="Cambria Math"/>
                            </a:rPr>
                            <m:t>2      </m:t>
                          </m:r>
                        </m:sup>
                        <m:e>
                          <m:r>
                            <a:rPr lang="en-US" sz="1600" i="1">
                              <a:solidFill>
                                <a:prstClr val="black"/>
                              </a:solidFill>
                              <a:latin typeface="Cambria Math"/>
                            </a:rPr>
                            <m:t> </m:t>
                          </m:r>
                        </m:e>
                      </m:sPre>
                      <m:r>
                        <a:rPr lang="en-US" sz="1600" i="1">
                          <a:solidFill>
                            <a:prstClr val="black"/>
                          </a:solidFill>
                          <a:latin typeface="Cambria Math"/>
                          <a:ea typeface="Cambria Math"/>
                        </a:rPr>
                        <m:t>=</m:t>
                      </m:r>
                      <m:func>
                        <m:funcPr>
                          <m:ctrlPr>
                            <a:rPr lang="en-US" sz="1600" i="1">
                              <a:solidFill>
                                <a:prstClr val="black"/>
                              </a:solidFill>
                              <a:latin typeface="Cambria Math"/>
                              <a:ea typeface="Cambria Math"/>
                            </a:rPr>
                          </m:ctrlPr>
                        </m:funcPr>
                        <m:fName>
                          <m:limLow>
                            <m:limLowPr>
                              <m:ctrlPr>
                                <a:rPr lang="en-US" sz="1600" i="1">
                                  <a:solidFill>
                                    <a:prstClr val="black"/>
                                  </a:solidFill>
                                  <a:latin typeface="Cambria Math"/>
                                  <a:ea typeface="Cambria Math"/>
                                </a:rPr>
                              </m:ctrlPr>
                            </m:limLowPr>
                            <m:e>
                              <m:r>
                                <m:rPr>
                                  <m:sty m:val="p"/>
                                </m:rPr>
                                <a:rPr lang="en-US" sz="1600">
                                  <a:solidFill>
                                    <a:prstClr val="black"/>
                                  </a:solidFill>
                                  <a:latin typeface="Cambria Math"/>
                                  <a:ea typeface="Cambria Math"/>
                                </a:rPr>
                                <m:t>lim</m:t>
                              </m:r>
                            </m:e>
                            <m:lim>
                              <m:r>
                                <a:rPr lang="en-US" sz="1600" i="1">
                                  <a:solidFill>
                                    <a:prstClr val="black"/>
                                  </a:solidFill>
                                  <a:latin typeface="Cambria Math"/>
                                  <a:ea typeface="Cambria Math"/>
                                </a:rPr>
                                <m:t>∆</m:t>
                              </m:r>
                              <m:r>
                                <a:rPr lang="en-US" sz="1600" i="1">
                                  <a:solidFill>
                                    <a:prstClr val="black"/>
                                  </a:solidFill>
                                  <a:latin typeface="Cambria Math"/>
                                  <a:ea typeface="Cambria Math"/>
                                </a:rPr>
                                <m:t>𝑇</m:t>
                              </m:r>
                              <m:r>
                                <a:rPr lang="en-US" sz="1600" i="1">
                                  <a:solidFill>
                                    <a:prstClr val="black"/>
                                  </a:solidFill>
                                  <a:latin typeface="Cambria Math"/>
                                  <a:ea typeface="Cambria Math"/>
                                </a:rPr>
                                <m:t>→∞</m:t>
                              </m:r>
                            </m:lim>
                          </m:limLow>
                        </m:fName>
                        <m:e>
                          <m:sSub>
                            <m:sSubPr>
                              <m:ctrlPr>
                                <a:rPr lang="en-US" sz="1600" i="1">
                                  <a:solidFill>
                                    <a:prstClr val="black"/>
                                  </a:solidFill>
                                  <a:latin typeface="Cambria Math"/>
                                  <a:ea typeface="Cambria Math"/>
                                </a:rPr>
                              </m:ctrlPr>
                            </m:sSubPr>
                            <m:e>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𝜑</m:t>
                                  </m:r>
                                  <m:sPre>
                                    <m:sPrePr>
                                      <m:ctrlPr>
                                        <a:rPr lang="en-US" sz="1600" i="1">
                                          <a:solidFill>
                                            <a:prstClr val="black"/>
                                          </a:solidFill>
                                          <a:latin typeface="Cambria Math"/>
                                        </a:rPr>
                                      </m:ctrlPr>
                                    </m:sPrePr>
                                    <m:sub>
                                      <m:r>
                                        <a:rPr lang="en-US" sz="1600" i="1">
                                          <a:solidFill>
                                            <a:prstClr val="black"/>
                                          </a:solidFill>
                                          <a:latin typeface="Cambria Math"/>
                                        </a:rPr>
                                        <m:t>𝑟𝑚𝑠</m:t>
                                      </m:r>
                                    </m:sub>
                                    <m:sup>
                                      <m:r>
                                        <a:rPr lang="en-US" sz="1600" i="1">
                                          <a:solidFill>
                                            <a:prstClr val="black"/>
                                          </a:solidFill>
                                          <a:latin typeface="Cambria Math"/>
                                        </a:rPr>
                                        <m:t>2      </m:t>
                                      </m:r>
                                    </m:sup>
                                    <m:e>
                                      <m:r>
                                        <a:rPr lang="en-US" sz="1600" i="1">
                                          <a:solidFill>
                                            <a:prstClr val="black"/>
                                          </a:solidFill>
                                          <a:latin typeface="Cambria Math"/>
                                        </a:rPr>
                                        <m:t> </m:t>
                                      </m:r>
                                    </m:e>
                                  </m:sPre>
                                </m:e>
                              </m:d>
                            </m:e>
                            <m:sub>
                              <m:r>
                                <a:rPr lang="en-US" sz="1600" i="1">
                                  <a:solidFill>
                                    <a:prstClr val="black"/>
                                  </a:solidFill>
                                  <a:latin typeface="Cambria Math"/>
                                  <a:ea typeface="Cambria Math"/>
                                </a:rPr>
                                <m:t>∆</m:t>
                              </m:r>
                              <m:r>
                                <a:rPr lang="en-US" sz="1600" i="1">
                                  <a:solidFill>
                                    <a:prstClr val="black"/>
                                  </a:solidFill>
                                  <a:latin typeface="Cambria Math"/>
                                  <a:ea typeface="Cambria Math"/>
                                </a:rPr>
                                <m:t>𝑇</m:t>
                              </m:r>
                            </m:sub>
                          </m:sSub>
                        </m:e>
                      </m:func>
                      <m:r>
                        <a:rPr lang="en-US" sz="1600" i="1">
                          <a:solidFill>
                            <a:prstClr val="black"/>
                          </a:solidFill>
                          <a:latin typeface="Cambria Math"/>
                        </a:rPr>
                        <m:t>=</m:t>
                      </m:r>
                      <m:nary>
                        <m:naryPr>
                          <m:ctrlPr>
                            <a:rPr lang="en-US" sz="1600" i="1">
                              <a:solidFill>
                                <a:prstClr val="black"/>
                              </a:solidFill>
                              <a:latin typeface="Cambria Math"/>
                            </a:rPr>
                          </m:ctrlPr>
                        </m:naryPr>
                        <m:sub>
                          <m:r>
                            <a:rPr lang="en-US" sz="1600" i="1">
                              <a:solidFill>
                                <a:prstClr val="black"/>
                              </a:solidFill>
                              <a:latin typeface="Cambria Math"/>
                            </a:rPr>
                            <m:t>0</m:t>
                          </m:r>
                        </m:sub>
                        <m:sup>
                          <m:r>
                            <a:rPr lang="en-US" sz="1600" i="1">
                              <a:solidFill>
                                <a:prstClr val="black"/>
                              </a:solidFill>
                              <a:latin typeface="Cambria Math"/>
                            </a:rPr>
                            <m:t>+</m:t>
                          </m:r>
                          <m:r>
                            <a:rPr lang="en-US" sz="1600" i="1">
                              <a:solidFill>
                                <a:prstClr val="black"/>
                              </a:solidFill>
                              <a:latin typeface="Cambria Math"/>
                              <a:ea typeface="Cambria Math"/>
                            </a:rPr>
                            <m:t>∞</m:t>
                          </m:r>
                        </m:sup>
                        <m:e>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2∙</m:t>
                              </m:r>
                              <m:limLow>
                                <m:limLowPr>
                                  <m:ctrlPr>
                                    <a:rPr lang="en-US" sz="1600" i="1">
                                      <a:solidFill>
                                        <a:prstClr val="black"/>
                                      </a:solidFill>
                                      <a:latin typeface="Cambria Math"/>
                                      <a:ea typeface="Cambria Math"/>
                                    </a:rPr>
                                  </m:ctrlPr>
                                </m:limLowPr>
                                <m:e>
                                  <m:r>
                                    <m:rPr>
                                      <m:sty m:val="p"/>
                                    </m:rPr>
                                    <a:rPr lang="en-US" sz="1600">
                                      <a:solidFill>
                                        <a:prstClr val="black"/>
                                      </a:solidFill>
                                      <a:latin typeface="Cambria Math"/>
                                      <a:ea typeface="Cambria Math"/>
                                    </a:rPr>
                                    <m:t>lim</m:t>
                                  </m:r>
                                </m:e>
                                <m:lim>
                                  <m:r>
                                    <a:rPr lang="en-US" sz="1600" i="1">
                                      <a:solidFill>
                                        <a:prstClr val="black"/>
                                      </a:solidFill>
                                      <a:latin typeface="Cambria Math"/>
                                      <a:ea typeface="Cambria Math"/>
                                    </a:rPr>
                                    <m:t>∆</m:t>
                                  </m:r>
                                  <m:r>
                                    <a:rPr lang="en-US" sz="1600" i="1">
                                      <a:solidFill>
                                        <a:prstClr val="black"/>
                                      </a:solidFill>
                                      <a:latin typeface="Cambria Math"/>
                                      <a:ea typeface="Cambria Math"/>
                                    </a:rPr>
                                    <m:t>𝑇</m:t>
                                  </m:r>
                                  <m:r>
                                    <a:rPr lang="en-US" sz="1600" i="1">
                                      <a:solidFill>
                                        <a:prstClr val="black"/>
                                      </a:solidFill>
                                      <a:latin typeface="Cambria Math"/>
                                      <a:ea typeface="Cambria Math"/>
                                    </a:rPr>
                                    <m:t>→∞</m:t>
                                  </m:r>
                                </m:lim>
                              </m:limLow>
                              <m:f>
                                <m:fPr>
                                  <m:ctrlPr>
                                    <a:rPr lang="en-US" sz="1600" i="1">
                                      <a:solidFill>
                                        <a:prstClr val="black"/>
                                      </a:solidFill>
                                      <a:latin typeface="Cambria Math"/>
                                    </a:rPr>
                                  </m:ctrlPr>
                                </m:fPr>
                                <m:num>
                                  <m:sSup>
                                    <m:sSupPr>
                                      <m:ctrlPr>
                                        <a:rPr lang="en-US" sz="1600" i="1">
                                          <a:solidFill>
                                            <a:prstClr val="black"/>
                                          </a:solidFill>
                                          <a:latin typeface="Cambria Math"/>
                                          <a:ea typeface="Cambria Math"/>
                                        </a:rPr>
                                      </m:ctrlPr>
                                    </m:sSupPr>
                                    <m:e>
                                      <m:d>
                                        <m:dPr>
                                          <m:begChr m:val="|"/>
                                          <m:endChr m:val="|"/>
                                          <m:ctrlPr>
                                            <a:rPr lang="en-US" sz="1600" i="1">
                                              <a:solidFill>
                                                <a:prstClr val="black"/>
                                              </a:solidFill>
                                              <a:latin typeface="Cambria Math"/>
                                              <a:ea typeface="Cambria Math"/>
                                            </a:rPr>
                                          </m:ctrlPr>
                                        </m:dPr>
                                        <m:e>
                                          <m:sSub>
                                            <m:sSubPr>
                                              <m:ctrlPr>
                                                <a:rPr lang="en-US" sz="1600" i="1">
                                                  <a:solidFill>
                                                    <a:prstClr val="black"/>
                                                  </a:solidFill>
                                                  <a:latin typeface="Cambria Math"/>
                                                  <a:ea typeface="Cambria Math"/>
                                                </a:rPr>
                                              </m:ctrlPr>
                                            </m:sSubPr>
                                            <m:e>
                                              <m:r>
                                                <m:rPr>
                                                  <m:nor/>
                                                </m:rPr>
                                                <a:rPr lang="en-US" sz="1600" i="1">
                                                  <a:solidFill>
                                                    <a:prstClr val="black"/>
                                                  </a:solidFill>
                                                  <a:latin typeface="Symbol" panose="05050102010706020507" pitchFamily="18" charset="2"/>
                                                </a:rPr>
                                                <m:t>F</m:t>
                                              </m:r>
                                            </m:e>
                                            <m:sub>
                                              <m:r>
                                                <a:rPr lang="en-US" sz="1600" i="1">
                                                  <a:solidFill>
                                                    <a:prstClr val="black"/>
                                                  </a:solidFill>
                                                  <a:latin typeface="Cambria Math"/>
                                                  <a:ea typeface="Cambria Math"/>
                                                </a:rPr>
                                                <m:t>∆</m:t>
                                              </m:r>
                                              <m:r>
                                                <a:rPr lang="en-US" sz="1600" i="1">
                                                  <a:solidFill>
                                                    <a:prstClr val="black"/>
                                                  </a:solidFill>
                                                  <a:latin typeface="Cambria Math"/>
                                                  <a:ea typeface="Cambria Math"/>
                                                </a:rPr>
                                                <m:t>𝑇</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e>
                                      </m:d>
                                    </m:e>
                                    <m:sup>
                                      <m:r>
                                        <a:rPr lang="en-US" sz="1600" i="1">
                                          <a:solidFill>
                                            <a:prstClr val="black"/>
                                          </a:solidFill>
                                          <a:latin typeface="Cambria Math"/>
                                          <a:ea typeface="Cambria Math"/>
                                        </a:rPr>
                                        <m:t>2</m:t>
                                      </m:r>
                                    </m:sup>
                                  </m:sSup>
                                </m:num>
                                <m:den>
                                  <m:r>
                                    <a:rPr lang="en-US" sz="1600" i="1">
                                      <a:solidFill>
                                        <a:prstClr val="black"/>
                                      </a:solidFill>
                                      <a:latin typeface="Cambria Math"/>
                                      <a:ea typeface="Cambria Math"/>
                                    </a:rPr>
                                    <m:t>∆</m:t>
                                  </m:r>
                                  <m:r>
                                    <a:rPr lang="en-US" sz="1600" i="1">
                                      <a:solidFill>
                                        <a:prstClr val="black"/>
                                      </a:solidFill>
                                      <a:latin typeface="Cambria Math"/>
                                      <a:ea typeface="Cambria Math"/>
                                    </a:rPr>
                                    <m:t>𝑇</m:t>
                                  </m:r>
                                </m:den>
                              </m:f>
                            </m:e>
                          </m:d>
                        </m:e>
                      </m:nary>
                      <m:r>
                        <a:rPr lang="en-US" sz="1600" i="1">
                          <a:solidFill>
                            <a:prstClr val="black"/>
                          </a:solidFill>
                          <a:latin typeface="Cambria Math"/>
                        </a:rPr>
                        <m:t>𝑑𝑓</m:t>
                      </m:r>
                      <m:r>
                        <a:rPr lang="en-US" sz="1600" i="1">
                          <a:solidFill>
                            <a:prstClr val="black"/>
                          </a:solidFill>
                          <a:latin typeface="Cambria Math"/>
                        </a:rPr>
                        <m:t>=</m:t>
                      </m:r>
                      <m:nary>
                        <m:naryPr>
                          <m:ctrlPr>
                            <a:rPr lang="en-US" sz="1600" i="1">
                              <a:solidFill>
                                <a:prstClr val="black"/>
                              </a:solidFill>
                              <a:latin typeface="Cambria Math"/>
                            </a:rPr>
                          </m:ctrlPr>
                        </m:naryPr>
                        <m:sub>
                          <m:r>
                            <a:rPr lang="en-US" sz="1600" i="1">
                              <a:solidFill>
                                <a:prstClr val="black"/>
                              </a:solidFill>
                              <a:latin typeface="Cambria Math"/>
                            </a:rPr>
                            <m:t>0</m:t>
                          </m:r>
                        </m:sub>
                        <m:sup>
                          <m:r>
                            <a:rPr lang="en-US" sz="1600" i="1">
                              <a:solidFill>
                                <a:prstClr val="black"/>
                              </a:solidFill>
                              <a:latin typeface="Cambria Math"/>
                            </a:rPr>
                            <m:t>+</m:t>
                          </m:r>
                          <m:r>
                            <a:rPr lang="en-US" sz="1600" i="1">
                              <a:solidFill>
                                <a:prstClr val="black"/>
                              </a:solidFill>
                              <a:latin typeface="Cambria Math"/>
                              <a:ea typeface="Cambria Math"/>
                            </a:rPr>
                            <m:t>∞</m:t>
                          </m:r>
                        </m:sup>
                        <m:e>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𝑆</m:t>
                              </m:r>
                            </m:e>
                            <m:sub>
                              <m:r>
                                <a:rPr lang="en-US" sz="1600" i="1">
                                  <a:solidFill>
                                    <a:prstClr val="black"/>
                                  </a:solidFill>
                                  <a:latin typeface="Cambria Math"/>
                                  <a:ea typeface="Cambria Math"/>
                                </a:rPr>
                                <m:t>𝜑</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e>
                      </m:nary>
                      <m:r>
                        <a:rPr lang="en-US" sz="1600" i="1">
                          <a:solidFill>
                            <a:prstClr val="black"/>
                          </a:solidFill>
                          <a:latin typeface="Cambria Math"/>
                        </a:rPr>
                        <m:t>𝑑𝑓</m:t>
                      </m:r>
                    </m:oMath>
                  </m:oMathPara>
                </a14:m>
                <a:endParaRPr lang="en-US" sz="1600" dirty="0">
                  <a:solidFill>
                    <a:prstClr val="black"/>
                  </a:solidFill>
                </a:endParaRPr>
              </a:p>
            </p:txBody>
          </p:sp>
        </mc:Choice>
        <mc:Fallback>
          <p:sp>
            <p:nvSpPr>
              <p:cNvPr id="5" name="Rettangolo 4"/>
              <p:cNvSpPr>
                <a:spLocks noRot="1" noChangeAspect="1" noMove="1" noResize="1" noEditPoints="1" noAdjustHandles="1" noChangeArrowheads="1" noChangeShapeType="1" noTextEdit="1"/>
              </p:cNvSpPr>
              <p:nvPr/>
            </p:nvSpPr>
            <p:spPr>
              <a:xfrm>
                <a:off x="1752591" y="4839896"/>
                <a:ext cx="7120467" cy="881395"/>
              </a:xfrm>
              <a:prstGeom prst="rect">
                <a:avLst/>
              </a:prstGeom>
              <a:blipFill rotWithShape="1">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49819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2" name="Group 21"/>
          <p:cNvGrpSpPr/>
          <p:nvPr/>
        </p:nvGrpSpPr>
        <p:grpSpPr>
          <a:xfrm>
            <a:off x="5249332" y="3891013"/>
            <a:ext cx="3585591" cy="2438400"/>
            <a:chOff x="5305894" y="3857145"/>
            <a:chExt cx="3585591" cy="2438400"/>
          </a:xfrm>
        </p:grpSpPr>
        <p:pic>
          <p:nvPicPr>
            <p:cNvPr id="7" name="Picture 2" descr="http://www.digikey.com/en/articles/techzone/2010/dec/~/media/Images/Article%20Library/TechZone%20Articles/2010/December/Converting%20Oscillator%20Phase%20Noise%20to%20Time%20Jitter/TZW101_Converting_Oscillator_Fig_1.jpg"/>
            <p:cNvPicPr>
              <a:picLocks noChangeAspect="1" noChangeArrowheads="1"/>
            </p:cNvPicPr>
            <p:nvPr/>
          </p:nvPicPr>
          <p:blipFill rotWithShape="1">
            <a:blip r:embed="rId2">
              <a:extLst>
                <a:ext uri="{28A0092B-C50C-407E-A947-70E740481C1C}">
                  <a14:useLocalDpi xmlns:a14="http://schemas.microsoft.com/office/drawing/2010/main" val="0"/>
                </a:ext>
              </a:extLst>
            </a:blip>
            <a:srcRect l="12370" r="5103"/>
            <a:stretch/>
          </p:blipFill>
          <p:spPr bwMode="auto">
            <a:xfrm>
              <a:off x="5305894" y="3857145"/>
              <a:ext cx="3584531" cy="24384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305894" y="5520267"/>
              <a:ext cx="265173" cy="7752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ectangle 9"/>
            <p:cNvSpPr/>
            <p:nvPr/>
          </p:nvSpPr>
          <p:spPr>
            <a:xfrm>
              <a:off x="8552822" y="5604933"/>
              <a:ext cx="338663" cy="6906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1" name="Rectangle 10"/>
            <p:cNvSpPr/>
            <p:nvPr/>
          </p:nvSpPr>
          <p:spPr>
            <a:xfrm>
              <a:off x="5305894" y="4697167"/>
              <a:ext cx="1162639" cy="2146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2" name="Rectangle 11"/>
            <p:cNvSpPr/>
            <p:nvPr/>
          </p:nvSpPr>
          <p:spPr>
            <a:xfrm>
              <a:off x="6561989" y="3875897"/>
              <a:ext cx="617746" cy="1073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15" name="Straight Arrow Connector 14"/>
            <p:cNvCxnSpPr/>
            <p:nvPr/>
          </p:nvCxnSpPr>
          <p:spPr>
            <a:xfrm>
              <a:off x="5571067" y="5946429"/>
              <a:ext cx="3126124" cy="0"/>
            </a:xfrm>
            <a:prstGeom prst="straightConnector1">
              <a:avLst/>
            </a:prstGeom>
            <a:ln w="19050">
              <a:solidFill>
                <a:schemeClr val="bg1">
                  <a:lumMod val="50000"/>
                  <a:lumOff val="50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6874288" y="3891140"/>
              <a:ext cx="0" cy="2170570"/>
            </a:xfrm>
            <a:prstGeom prst="straightConnector1">
              <a:avLst/>
            </a:prstGeom>
            <a:ln w="19050">
              <a:solidFill>
                <a:schemeClr val="bg1">
                  <a:lumMod val="50000"/>
                  <a:lumOff val="50000"/>
                </a:schemeClr>
              </a:solidFill>
              <a:tailEnd type="stealth"/>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8556301" y="5933388"/>
              <a:ext cx="231154" cy="276999"/>
            </a:xfrm>
            <a:prstGeom prst="rect">
              <a:avLst/>
            </a:prstGeom>
            <a:noFill/>
          </p:spPr>
          <p:txBody>
            <a:bodyPr wrap="none" rtlCol="0">
              <a:spAutoFit/>
            </a:bodyPr>
            <a:lstStyle/>
            <a:p>
              <a:r>
                <a:rPr lang="en-US" sz="1200" b="1" dirty="0">
                  <a:solidFill>
                    <a:prstClr val="black"/>
                  </a:solidFill>
                </a:rPr>
                <a:t>f</a:t>
              </a:r>
            </a:p>
          </p:txBody>
        </p:sp>
      </p:grpSp>
      <p:sp>
        <p:nvSpPr>
          <p:cNvPr id="31" name="Rettangolo arrotondato 30"/>
          <p:cNvSpPr/>
          <p:nvPr/>
        </p:nvSpPr>
        <p:spPr>
          <a:xfrm>
            <a:off x="7477122" y="3591913"/>
            <a:ext cx="1463677" cy="1353773"/>
          </a:xfrm>
          <a:prstGeom prst="round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8" name="Rectangle 17"/>
          <p:cNvSpPr/>
          <p:nvPr/>
        </p:nvSpPr>
        <p:spPr>
          <a:xfrm>
            <a:off x="291060" y="2413856"/>
            <a:ext cx="8542803" cy="1070038"/>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7" name="Rectangle 16"/>
          <p:cNvSpPr/>
          <p:nvPr/>
        </p:nvSpPr>
        <p:spPr>
          <a:xfrm>
            <a:off x="1694908" y="1215962"/>
            <a:ext cx="5858417" cy="1070038"/>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1236133" y="36425"/>
            <a:ext cx="6790267" cy="632439"/>
          </a:xfrm>
        </p:spPr>
        <p:txBody>
          <a:bodyPr>
            <a:normAutofit fontScale="90000"/>
          </a:bodyPr>
          <a:lstStyle/>
          <a:p>
            <a:r>
              <a:rPr lang="en-US" sz="1800" i="1" dirty="0">
                <a:solidFill>
                  <a:prstClr val="white">
                    <a:lumMod val="85000"/>
                  </a:prstClr>
                </a:solidFill>
              </a:rPr>
              <a:t>BASICS:</a:t>
            </a:r>
            <a:r>
              <a:rPr lang="en-US" sz="2800" dirty="0">
                <a:solidFill>
                  <a:prstClr val="white">
                    <a:lumMod val="85000"/>
                  </a:prstClr>
                </a:solidFill>
              </a:rPr>
              <a:t> </a:t>
            </a:r>
            <a:br>
              <a:rPr lang="en-US" sz="2800" dirty="0">
                <a:solidFill>
                  <a:prstClr val="white">
                    <a:lumMod val="85000"/>
                  </a:prstClr>
                </a:solidFill>
              </a:rPr>
            </a:br>
            <a:r>
              <a:rPr lang="en-US" sz="2700" dirty="0">
                <a:solidFill>
                  <a:prstClr val="white">
                    <a:lumMod val="85000"/>
                  </a:prstClr>
                </a:solidFill>
              </a:rPr>
              <a:t>Phase Noise in Oscillators</a:t>
            </a:r>
            <a:endParaRPr lang="en-US" sz="32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26</a:t>
            </a:fld>
            <a:endParaRPr lang="en-US" dirty="0">
              <a:solidFill>
                <a:srgbClr val="4F81BD">
                  <a:lumMod val="75000"/>
                </a:srgbClr>
              </a:solidFill>
            </a:endParaRPr>
          </a:p>
        </p:txBody>
      </p:sp>
      <mc:AlternateContent xmlns:mc="http://schemas.openxmlformats.org/markup-compatibility/2006" xmlns:a14="http://schemas.microsoft.com/office/drawing/2010/main">
        <mc:Choice Requires="a14">
          <p:sp>
            <p:nvSpPr>
              <p:cNvPr id="9" name="TextBox 8"/>
              <p:cNvSpPr txBox="1"/>
              <p:nvPr/>
            </p:nvSpPr>
            <p:spPr>
              <a:xfrm>
                <a:off x="325127" y="1179993"/>
                <a:ext cx="8565299" cy="2467727"/>
              </a:xfrm>
              <a:prstGeom prst="rect">
                <a:avLst/>
              </a:prstGeom>
              <a:noFill/>
            </p:spPr>
            <p:txBody>
              <a:bodyPr wrap="square" rtlCol="0">
                <a:spAutoFit/>
              </a:bodyPr>
              <a:lstStyle/>
              <a:p>
                <a:pPr algn="just">
                  <a:spcAft>
                    <a:spcPts val="1800"/>
                  </a:spcAft>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rPr>
                          </m:ctrlPr>
                        </m:sSubPr>
                        <m:e>
                          <m:d>
                            <m:dPr>
                              <m:begChr m:val=""/>
                              <m:endChr m:val="|"/>
                              <m:ctrlPr>
                                <a:rPr lang="en-US" sz="1600" i="1">
                                  <a:solidFill>
                                    <a:prstClr val="black"/>
                                  </a:solidFill>
                                  <a:latin typeface="Cambria Math"/>
                                </a:rPr>
                              </m:ctrlPr>
                            </m:dPr>
                            <m:e>
                              <m:r>
                                <a:rPr lang="en-US" sz="1600" i="1">
                                  <a:solidFill>
                                    <a:prstClr val="black"/>
                                  </a:solidFill>
                                  <a:latin typeface="Cambria Math"/>
                                  <a:ea typeface="Cambria Math"/>
                                </a:rPr>
                                <m:t>𝜑</m:t>
                              </m:r>
                              <m:sPre>
                                <m:sPrePr>
                                  <m:ctrlPr>
                                    <a:rPr lang="en-US" sz="1600" i="1">
                                      <a:solidFill>
                                        <a:prstClr val="black"/>
                                      </a:solidFill>
                                      <a:latin typeface="Cambria Math"/>
                                    </a:rPr>
                                  </m:ctrlPr>
                                </m:sPrePr>
                                <m:sub>
                                  <m:r>
                                    <a:rPr lang="en-US" sz="1600" i="1">
                                      <a:solidFill>
                                        <a:prstClr val="black"/>
                                      </a:solidFill>
                                      <a:latin typeface="Cambria Math"/>
                                    </a:rPr>
                                    <m:t>𝑟𝑚𝑠</m:t>
                                  </m:r>
                                </m:sub>
                                <m:sup>
                                  <m:r>
                                    <a:rPr lang="en-US" sz="1600" i="1">
                                      <a:solidFill>
                                        <a:prstClr val="black"/>
                                      </a:solidFill>
                                      <a:latin typeface="Cambria Math"/>
                                    </a:rPr>
                                    <m:t>2      </m:t>
                                  </m:r>
                                </m:sup>
                                <m:e>
                                  <m:r>
                                    <a:rPr lang="en-US" sz="1600" i="1">
                                      <a:solidFill>
                                        <a:prstClr val="black"/>
                                      </a:solidFill>
                                      <a:latin typeface="Cambria Math"/>
                                    </a:rPr>
                                    <m:t> </m:t>
                                  </m:r>
                                </m:e>
                              </m:sPre>
                            </m:e>
                          </m:d>
                        </m:e>
                        <m:sub>
                          <m:r>
                            <a:rPr lang="en-US" sz="1600" i="1">
                              <a:solidFill>
                                <a:prstClr val="black"/>
                              </a:solidFill>
                              <a:latin typeface="Cambria Math"/>
                              <a:ea typeface="Cambria Math"/>
                            </a:rPr>
                            <m:t>∆</m:t>
                          </m:r>
                          <m:r>
                            <a:rPr lang="en-US" sz="1600" i="1">
                              <a:solidFill>
                                <a:prstClr val="black"/>
                              </a:solidFill>
                              <a:latin typeface="Cambria Math"/>
                              <a:ea typeface="Cambria Math"/>
                            </a:rPr>
                            <m:t>𝑇</m:t>
                          </m:r>
                        </m:sub>
                      </m:sSub>
                      <m:r>
                        <a:rPr lang="en-US" sz="1600" i="1">
                          <a:solidFill>
                            <a:prstClr val="black"/>
                          </a:solidFill>
                          <a:latin typeface="Cambria Math"/>
                        </a:rPr>
                        <m:t>=2</m:t>
                      </m:r>
                      <m:r>
                        <a:rPr lang="en-US" sz="1600" i="1">
                          <a:solidFill>
                            <a:prstClr val="black"/>
                          </a:solidFill>
                          <a:latin typeface="Cambria Math"/>
                          <a:ea typeface="Cambria Math"/>
                        </a:rPr>
                        <m:t>∙</m:t>
                      </m:r>
                      <m:nary>
                        <m:naryPr>
                          <m:ctrlPr>
                            <a:rPr lang="en-US" sz="1600" i="1">
                              <a:solidFill>
                                <a:prstClr val="black"/>
                              </a:solidFill>
                              <a:latin typeface="Cambria Math"/>
                            </a:rPr>
                          </m:ctrlPr>
                        </m:naryPr>
                        <m:sub>
                          <m:sSub>
                            <m:sSubPr>
                              <m:ctrlPr>
                                <a:rPr lang="en-US" sz="1600" i="1">
                                  <a:solidFill>
                                    <a:prstClr val="black"/>
                                  </a:solidFill>
                                  <a:latin typeface="Cambria Math"/>
                                </a:rPr>
                              </m:ctrlPr>
                            </m:sSubPr>
                            <m:e>
                              <m:r>
                                <a:rPr lang="en-US" sz="1600" i="1">
                                  <a:solidFill>
                                    <a:prstClr val="black"/>
                                  </a:solidFill>
                                  <a:latin typeface="Cambria Math"/>
                                </a:rPr>
                                <m:t>𝑓</m:t>
                              </m:r>
                            </m:e>
                            <m:sub>
                              <m:r>
                                <a:rPr lang="en-US" sz="1600" i="1">
                                  <a:solidFill>
                                    <a:prstClr val="black"/>
                                  </a:solidFill>
                                  <a:latin typeface="Cambria Math"/>
                                </a:rPr>
                                <m:t>𝑚𝑖𝑛</m:t>
                              </m:r>
                            </m:sub>
                          </m:sSub>
                        </m:sub>
                        <m:sup>
                          <m:r>
                            <a:rPr lang="en-US" sz="1600" i="1">
                              <a:solidFill>
                                <a:prstClr val="black"/>
                              </a:solidFill>
                              <a:latin typeface="Cambria Math"/>
                            </a:rPr>
                            <m:t>+</m:t>
                          </m:r>
                          <m:r>
                            <a:rPr lang="en-US" sz="1600" i="1">
                              <a:solidFill>
                                <a:prstClr val="black"/>
                              </a:solidFill>
                              <a:latin typeface="Cambria Math"/>
                              <a:ea typeface="Cambria Math"/>
                            </a:rPr>
                            <m:t>∞</m:t>
                          </m:r>
                        </m:sup>
                        <m:e>
                          <m:r>
                            <m:rPr>
                              <m:nor/>
                            </m:rPr>
                            <a:rPr lang="en-US" sz="1600" b="1">
                              <a:solidFill>
                                <a:prstClr val="black"/>
                              </a:solidFill>
                              <a:latin typeface="Lucida Calligraphy" panose="03010101010101010101" pitchFamily="66" charset="0"/>
                              <a:ea typeface="Cambria Math"/>
                            </a:rPr>
                            <m:t>L</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e>
                      </m:nary>
                      <m:r>
                        <a:rPr lang="en-US" sz="1600" i="1">
                          <a:solidFill>
                            <a:prstClr val="black"/>
                          </a:solidFill>
                          <a:latin typeface="Cambria Math"/>
                        </a:rPr>
                        <m:t>𝑑𝑓</m:t>
                      </m:r>
                      <m:r>
                        <a:rPr lang="en-US" sz="1600" i="1">
                          <a:solidFill>
                            <a:prstClr val="black"/>
                          </a:solidFill>
                          <a:latin typeface="Cambria Math"/>
                        </a:rPr>
                        <m:t>    </m:t>
                      </m:r>
                      <m:r>
                        <a:rPr lang="en-US" sz="1600" i="1">
                          <a:solidFill>
                            <a:prstClr val="black"/>
                          </a:solidFill>
                          <a:latin typeface="Cambria Math"/>
                        </a:rPr>
                        <m:t>𝑤𝑖𝑡h</m:t>
                      </m:r>
                      <m:r>
                        <a:rPr lang="en-US" sz="1600" i="1">
                          <a:solidFill>
                            <a:prstClr val="black"/>
                          </a:solidFill>
                          <a:latin typeface="Cambria Math"/>
                        </a:rPr>
                        <m:t>  </m:t>
                      </m:r>
                      <m:r>
                        <m:rPr>
                          <m:nor/>
                        </m:rPr>
                        <a:rPr lang="en-US" sz="1600" b="1">
                          <a:solidFill>
                            <a:prstClr val="black"/>
                          </a:solidFill>
                          <a:latin typeface="Cambria Math"/>
                        </a:rPr>
                        <m:t> </m:t>
                      </m:r>
                      <m:r>
                        <m:rPr>
                          <m:nor/>
                        </m:rPr>
                        <a:rPr lang="en-US" sz="1600" b="1">
                          <a:solidFill>
                            <a:prstClr val="black"/>
                          </a:solidFill>
                          <a:latin typeface="Lucida Calligraphy" panose="03010101010101010101" pitchFamily="66" charset="0"/>
                          <a:ea typeface="Cambria Math"/>
                        </a:rPr>
                        <m:t>L</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r>
                        <a:rPr lang="en-US" sz="1600" i="1">
                          <a:solidFill>
                            <a:prstClr val="black"/>
                          </a:solidFill>
                          <a:latin typeface="Cambria Math"/>
                          <a:ea typeface="Cambria Math"/>
                        </a:rPr>
                        <m:t>=</m:t>
                      </m:r>
                      <m:d>
                        <m:dPr>
                          <m:begChr m:val="{"/>
                          <m:endChr m:val=""/>
                          <m:ctrlPr>
                            <a:rPr lang="en-US" sz="1600" i="1">
                              <a:solidFill>
                                <a:prstClr val="black"/>
                              </a:solidFill>
                              <a:latin typeface="Cambria Math"/>
                              <a:ea typeface="Cambria Math"/>
                            </a:rPr>
                          </m:ctrlPr>
                        </m:dPr>
                        <m:e>
                          <m:m>
                            <m:mPr>
                              <m:mcs>
                                <m:mc>
                                  <m:mcPr>
                                    <m:count m:val="1"/>
                                    <m:mcJc m:val="center"/>
                                  </m:mcPr>
                                </m:mc>
                              </m:mcs>
                              <m:ctrlPr>
                                <a:rPr lang="en-US" sz="1600" i="1">
                                  <a:solidFill>
                                    <a:prstClr val="black"/>
                                  </a:solidFill>
                                  <a:latin typeface="Cambria Math"/>
                                  <a:ea typeface="Cambria Math"/>
                                </a:rPr>
                              </m:ctrlPr>
                            </m:mPr>
                            <m:mr>
                              <m:e>
                                <m:f>
                                  <m:fPr>
                                    <m:ctrlPr>
                                      <a:rPr lang="en-US" sz="1600" i="1">
                                        <a:solidFill>
                                          <a:prstClr val="black"/>
                                        </a:solidFill>
                                        <a:latin typeface="Cambria Math"/>
                                      </a:rPr>
                                    </m:ctrlPr>
                                  </m:fPr>
                                  <m:num>
                                    <m:sSup>
                                      <m:sSupPr>
                                        <m:ctrlPr>
                                          <a:rPr lang="en-US" sz="1600" i="1">
                                            <a:solidFill>
                                              <a:prstClr val="black"/>
                                            </a:solidFill>
                                            <a:latin typeface="Cambria Math"/>
                                            <a:ea typeface="Cambria Math"/>
                                          </a:rPr>
                                        </m:ctrlPr>
                                      </m:sSupPr>
                                      <m:e>
                                        <m:d>
                                          <m:dPr>
                                            <m:begChr m:val="|"/>
                                            <m:endChr m:val="|"/>
                                            <m:ctrlPr>
                                              <a:rPr lang="en-US" sz="1600" i="1">
                                                <a:solidFill>
                                                  <a:prstClr val="black"/>
                                                </a:solidFill>
                                                <a:latin typeface="Cambria Math"/>
                                                <a:ea typeface="Cambria Math"/>
                                              </a:rPr>
                                            </m:ctrlPr>
                                          </m:dPr>
                                          <m:e>
                                            <m:sSub>
                                              <m:sSubPr>
                                                <m:ctrlPr>
                                                  <a:rPr lang="en-US" sz="1600" i="1">
                                                    <a:solidFill>
                                                      <a:prstClr val="black"/>
                                                    </a:solidFill>
                                                    <a:latin typeface="Cambria Math"/>
                                                    <a:ea typeface="Cambria Math"/>
                                                  </a:rPr>
                                                </m:ctrlPr>
                                              </m:sSubPr>
                                              <m:e>
                                                <m:r>
                                                  <m:rPr>
                                                    <m:nor/>
                                                  </m:rPr>
                                                  <a:rPr lang="en-US" sz="1600" i="1">
                                                    <a:solidFill>
                                                      <a:prstClr val="black"/>
                                                    </a:solidFill>
                                                    <a:latin typeface="Symbol" panose="05050102010706020507" pitchFamily="18" charset="2"/>
                                                  </a:rPr>
                                                  <m:t>F</m:t>
                                                </m:r>
                                              </m:e>
                                              <m:sub>
                                                <m:r>
                                                  <a:rPr lang="en-US" sz="1600" i="1">
                                                    <a:solidFill>
                                                      <a:prstClr val="black"/>
                                                    </a:solidFill>
                                                    <a:latin typeface="Cambria Math"/>
                                                    <a:ea typeface="Cambria Math"/>
                                                  </a:rPr>
                                                  <m:t>∆</m:t>
                                                </m:r>
                                                <m:r>
                                                  <a:rPr lang="en-US" sz="1600" i="1">
                                                    <a:solidFill>
                                                      <a:prstClr val="black"/>
                                                    </a:solidFill>
                                                    <a:latin typeface="Cambria Math"/>
                                                    <a:ea typeface="Cambria Math"/>
                                                  </a:rPr>
                                                  <m:t>𝑇</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e>
                                        </m:d>
                                      </m:e>
                                      <m:sup>
                                        <m:r>
                                          <a:rPr lang="en-US" sz="1600" i="1">
                                            <a:solidFill>
                                              <a:prstClr val="black"/>
                                            </a:solidFill>
                                            <a:latin typeface="Cambria Math"/>
                                            <a:ea typeface="Cambria Math"/>
                                          </a:rPr>
                                          <m:t>2</m:t>
                                        </m:r>
                                      </m:sup>
                                    </m:sSup>
                                  </m:num>
                                  <m:den>
                                    <m:r>
                                      <a:rPr lang="en-US" sz="1600" i="1">
                                        <a:solidFill>
                                          <a:prstClr val="black"/>
                                        </a:solidFill>
                                        <a:latin typeface="Cambria Math"/>
                                        <a:ea typeface="Cambria Math"/>
                                      </a:rPr>
                                      <m:t>∆</m:t>
                                    </m:r>
                                    <m:r>
                                      <a:rPr lang="en-US" sz="1600" i="1">
                                        <a:solidFill>
                                          <a:prstClr val="black"/>
                                        </a:solidFill>
                                        <a:latin typeface="Cambria Math"/>
                                        <a:ea typeface="Cambria Math"/>
                                      </a:rPr>
                                      <m:t>𝑇</m:t>
                                    </m:r>
                                  </m:den>
                                </m:f>
                                <m:r>
                                  <a:rPr lang="en-US" sz="1600" i="1">
                                    <a:solidFill>
                                      <a:prstClr val="black"/>
                                    </a:solidFill>
                                    <a:latin typeface="Cambria Math"/>
                                    <a:ea typeface="Cambria Math"/>
                                  </a:rPr>
                                  <m:t>       </m:t>
                                </m:r>
                                <m:r>
                                  <a:rPr lang="en-US" sz="1600" i="1">
                                    <a:solidFill>
                                      <a:prstClr val="black"/>
                                    </a:solidFill>
                                    <a:latin typeface="Cambria Math"/>
                                    <a:ea typeface="Cambria Math"/>
                                  </a:rPr>
                                  <m:t>𝑓</m:t>
                                </m:r>
                                <m:r>
                                  <a:rPr lang="en-US" sz="1600" i="1">
                                    <a:solidFill>
                                      <a:prstClr val="black"/>
                                    </a:solidFill>
                                    <a:latin typeface="Cambria Math"/>
                                    <a:ea typeface="Cambria Math"/>
                                  </a:rPr>
                                  <m:t>≥0</m:t>
                                </m:r>
                              </m:e>
                            </m:mr>
                            <m:mr>
                              <m:e/>
                            </m:mr>
                            <m:mr>
                              <m:e>
                                <m:r>
                                  <a:rPr lang="en-US" sz="1600" i="1">
                                    <a:solidFill>
                                      <a:prstClr val="black"/>
                                    </a:solidFill>
                                    <a:latin typeface="Cambria Math"/>
                                    <a:ea typeface="Cambria Math"/>
                                  </a:rPr>
                                  <m:t>0                        </m:t>
                                </m:r>
                                <m:r>
                                  <a:rPr lang="en-US" sz="1600" i="1">
                                    <a:solidFill>
                                      <a:prstClr val="black"/>
                                    </a:solidFill>
                                    <a:latin typeface="Cambria Math"/>
                                    <a:ea typeface="Cambria Math"/>
                                  </a:rPr>
                                  <m:t>𝑓</m:t>
                                </m:r>
                                <m:r>
                                  <a:rPr lang="en-US" sz="1600" i="1">
                                    <a:solidFill>
                                      <a:prstClr val="black"/>
                                    </a:solidFill>
                                    <a:latin typeface="Cambria Math"/>
                                    <a:ea typeface="Cambria Math"/>
                                  </a:rPr>
                                  <m:t>&lt;0</m:t>
                                </m:r>
                              </m:e>
                            </m:mr>
                          </m:m>
                        </m:e>
                      </m:d>
                    </m:oMath>
                  </m:oMathPara>
                </a14:m>
                <a:endParaRPr lang="en-US" sz="1600" dirty="0">
                  <a:solidFill>
                    <a:prstClr val="black"/>
                  </a:solidFill>
                </a:endParaRPr>
              </a:p>
              <a:p>
                <a:pPr algn="just">
                  <a:spcAft>
                    <a:spcPts val="1800"/>
                  </a:spcAft>
                </a:pPr>
                <a:r>
                  <a:rPr lang="en-US" sz="1600" dirty="0">
                    <a:solidFill>
                      <a:prstClr val="black"/>
                    </a:solidFill>
                  </a:rPr>
                  <a:t>The function </a:t>
                </a:r>
                <a14:m>
                  <m:oMath xmlns:m="http://schemas.openxmlformats.org/officeDocument/2006/math">
                    <m:r>
                      <m:rPr>
                        <m:nor/>
                      </m:rPr>
                      <a:rPr lang="en-US" sz="1600" b="1">
                        <a:solidFill>
                          <a:prstClr val="black"/>
                        </a:solidFill>
                        <a:latin typeface="Lucida Calligraphy" panose="03010101010101010101" pitchFamily="66" charset="0"/>
                        <a:ea typeface="Cambria Math"/>
                      </a:rPr>
                      <m:t>L</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oMath>
                </a14:m>
                <a:r>
                  <a:rPr lang="en-US" sz="1600" dirty="0">
                    <a:solidFill>
                      <a:prstClr val="black"/>
                    </a:solidFill>
                  </a:rPr>
                  <a:t> is defined as the “</a:t>
                </a:r>
                <a:r>
                  <a:rPr lang="en-US" sz="1600" i="1" dirty="0">
                    <a:solidFill>
                      <a:prstClr val="black"/>
                    </a:solidFill>
                  </a:rPr>
                  <a:t>Single Sideband Power Spectral Density</a:t>
                </a:r>
                <a:r>
                  <a:rPr lang="en-US" sz="1600" dirty="0">
                    <a:solidFill>
                      <a:prstClr val="black"/>
                    </a:solidFill>
                  </a:rPr>
                  <a:t>” and is called “script-L”</a:t>
                </a:r>
              </a:p>
              <a:p>
                <a:pPr algn="just">
                  <a:spcAft>
                    <a:spcPts val="1200"/>
                  </a:spcAft>
                </a:pPr>
                <a14:m>
                  <m:oMathPara xmlns:m="http://schemas.openxmlformats.org/officeDocument/2006/math">
                    <m:oMathParaPr>
                      <m:jc m:val="centerGroup"/>
                    </m:oMathParaPr>
                    <m:oMath xmlns:m="http://schemas.openxmlformats.org/officeDocument/2006/math">
                      <m:r>
                        <m:rPr>
                          <m:nor/>
                        </m:rPr>
                        <a:rPr lang="en-US" sz="1600" b="1">
                          <a:solidFill>
                            <a:prstClr val="black"/>
                          </a:solidFill>
                          <a:latin typeface="Lucida Calligraphy" panose="03010101010101010101" pitchFamily="66" charset="0"/>
                          <a:ea typeface="Cambria Math"/>
                        </a:rPr>
                        <m:t>L</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r>
                        <a:rPr lang="en-US" sz="1600" i="1">
                          <a:solidFill>
                            <a:prstClr val="black"/>
                          </a:solidFill>
                          <a:latin typeface="Cambria Math"/>
                          <a:ea typeface="Cambria Math"/>
                        </a:rPr>
                        <m:t>=</m:t>
                      </m:r>
                      <m:f>
                        <m:fPr>
                          <m:ctrlPr>
                            <a:rPr lang="en-US" sz="1600" i="1">
                              <a:solidFill>
                                <a:prstClr val="black"/>
                              </a:solidFill>
                              <a:latin typeface="Cambria Math"/>
                              <a:ea typeface="Cambria Math"/>
                            </a:rPr>
                          </m:ctrlPr>
                        </m:fPr>
                        <m:num>
                          <m:r>
                            <a:rPr lang="en-US" sz="1600" i="1">
                              <a:solidFill>
                                <a:prstClr val="black"/>
                              </a:solidFill>
                              <a:latin typeface="Cambria Math"/>
                              <a:ea typeface="Cambria Math"/>
                            </a:rPr>
                            <m:t>𝑝𝑜𝑤𝑒𝑟</m:t>
                          </m:r>
                          <m:r>
                            <a:rPr lang="en-US" sz="1600" i="1">
                              <a:solidFill>
                                <a:prstClr val="black"/>
                              </a:solidFill>
                              <a:latin typeface="Cambria Math"/>
                              <a:ea typeface="Cambria Math"/>
                            </a:rPr>
                            <m:t> </m:t>
                          </m:r>
                          <m:r>
                            <a:rPr lang="en-US" sz="1600" i="1">
                              <a:solidFill>
                                <a:prstClr val="black"/>
                              </a:solidFill>
                              <a:latin typeface="Cambria Math"/>
                              <a:ea typeface="Cambria Math"/>
                            </a:rPr>
                            <m:t>𝑖𝑛</m:t>
                          </m:r>
                          <m:r>
                            <a:rPr lang="en-US" sz="1600" i="1">
                              <a:solidFill>
                                <a:prstClr val="black"/>
                              </a:solidFill>
                              <a:latin typeface="Cambria Math"/>
                              <a:ea typeface="Cambria Math"/>
                            </a:rPr>
                            <m:t> 1 </m:t>
                          </m:r>
                          <m:r>
                            <a:rPr lang="en-US" sz="1600" i="1">
                              <a:solidFill>
                                <a:prstClr val="black"/>
                              </a:solidFill>
                              <a:latin typeface="Cambria Math"/>
                              <a:ea typeface="Cambria Math"/>
                            </a:rPr>
                            <m:t>𝐻𝑧</m:t>
                          </m:r>
                          <m:r>
                            <a:rPr lang="en-US" sz="1600" i="1">
                              <a:solidFill>
                                <a:prstClr val="black"/>
                              </a:solidFill>
                              <a:latin typeface="Cambria Math"/>
                              <a:ea typeface="Cambria Math"/>
                            </a:rPr>
                            <m:t> </m:t>
                          </m:r>
                          <m:r>
                            <a:rPr lang="en-US" sz="1600" i="1">
                              <a:solidFill>
                                <a:prstClr val="black"/>
                              </a:solidFill>
                              <a:latin typeface="Cambria Math"/>
                              <a:ea typeface="Cambria Math"/>
                            </a:rPr>
                            <m:t>𝑝h𝑎𝑠𝑒</m:t>
                          </m:r>
                          <m:r>
                            <a:rPr lang="en-US" sz="1600" i="1">
                              <a:solidFill>
                                <a:prstClr val="black"/>
                              </a:solidFill>
                              <a:latin typeface="Cambria Math"/>
                              <a:ea typeface="Cambria Math"/>
                            </a:rPr>
                            <m:t> </m:t>
                          </m:r>
                          <m:r>
                            <a:rPr lang="en-US" sz="1600" i="1">
                              <a:solidFill>
                                <a:prstClr val="black"/>
                              </a:solidFill>
                              <a:latin typeface="Cambria Math"/>
                              <a:ea typeface="Cambria Math"/>
                            </a:rPr>
                            <m:t>𝑚𝑜𝑑𝑢𝑙𝑎𝑡𝑖𝑜𝑛</m:t>
                          </m:r>
                          <m:r>
                            <a:rPr lang="en-US" sz="1600" i="1">
                              <a:solidFill>
                                <a:prstClr val="black"/>
                              </a:solidFill>
                              <a:latin typeface="Cambria Math"/>
                              <a:ea typeface="Cambria Math"/>
                            </a:rPr>
                            <m:t> </m:t>
                          </m:r>
                          <m:r>
                            <a:rPr lang="en-US" sz="1600" i="1">
                              <a:solidFill>
                                <a:prstClr val="black"/>
                              </a:solidFill>
                              <a:latin typeface="Cambria Math"/>
                              <a:ea typeface="Cambria Math"/>
                            </a:rPr>
                            <m:t>𝑠𝑖𝑛𝑔𝑙𝑒</m:t>
                          </m:r>
                          <m:r>
                            <a:rPr lang="en-US" sz="1600" i="1">
                              <a:solidFill>
                                <a:prstClr val="black"/>
                              </a:solidFill>
                              <a:latin typeface="Cambria Math"/>
                              <a:ea typeface="Cambria Math"/>
                            </a:rPr>
                            <m:t> </m:t>
                          </m:r>
                          <m:r>
                            <a:rPr lang="en-US" sz="1600" i="1">
                              <a:solidFill>
                                <a:prstClr val="black"/>
                              </a:solidFill>
                              <a:latin typeface="Cambria Math"/>
                              <a:ea typeface="Cambria Math"/>
                            </a:rPr>
                            <m:t>𝑠𝑖𝑑𝑒𝑏𝑎𝑛𝑑</m:t>
                          </m:r>
                        </m:num>
                        <m:den>
                          <m:r>
                            <a:rPr lang="en-US" sz="1600" i="1">
                              <a:solidFill>
                                <a:prstClr val="black"/>
                              </a:solidFill>
                              <a:latin typeface="Cambria Math"/>
                              <a:ea typeface="Cambria Math"/>
                            </a:rPr>
                            <m:t>𝑡𝑜𝑡𝑎𝑙</m:t>
                          </m:r>
                          <m:r>
                            <a:rPr lang="en-US" sz="1600" i="1">
                              <a:solidFill>
                                <a:prstClr val="black"/>
                              </a:solidFill>
                              <a:latin typeface="Cambria Math"/>
                              <a:ea typeface="Cambria Math"/>
                            </a:rPr>
                            <m:t> </m:t>
                          </m:r>
                          <m:r>
                            <a:rPr lang="en-US" sz="1600" i="1">
                              <a:solidFill>
                                <a:prstClr val="black"/>
                              </a:solidFill>
                              <a:latin typeface="Cambria Math"/>
                              <a:ea typeface="Cambria Math"/>
                            </a:rPr>
                            <m:t>𝑠𝑖𝑔𝑛𝑎𝑙</m:t>
                          </m:r>
                          <m:r>
                            <a:rPr lang="en-US" sz="1600" i="1">
                              <a:solidFill>
                                <a:prstClr val="black"/>
                              </a:solidFill>
                              <a:latin typeface="Cambria Math"/>
                              <a:ea typeface="Cambria Math"/>
                            </a:rPr>
                            <m:t> </m:t>
                          </m:r>
                          <m:r>
                            <a:rPr lang="en-US" sz="1600" i="1">
                              <a:solidFill>
                                <a:prstClr val="black"/>
                              </a:solidFill>
                              <a:latin typeface="Cambria Math"/>
                              <a:ea typeface="Cambria Math"/>
                            </a:rPr>
                            <m:t>𝑝𝑜𝑤𝑒𝑟</m:t>
                          </m:r>
                        </m:den>
                      </m:f>
                      <m:r>
                        <a:rPr lang="en-US" sz="1600" i="1">
                          <a:solidFill>
                            <a:prstClr val="black"/>
                          </a:solidFill>
                          <a:latin typeface="Cambria Math"/>
                          <a:ea typeface="Cambria Math"/>
                        </a:rPr>
                        <m:t>=</m:t>
                      </m:r>
                      <m:f>
                        <m:fPr>
                          <m:ctrlPr>
                            <a:rPr lang="en-US" sz="1600" i="1">
                              <a:solidFill>
                                <a:prstClr val="black"/>
                              </a:solidFill>
                              <a:latin typeface="Cambria Math"/>
                              <a:ea typeface="Cambria Math"/>
                            </a:rPr>
                          </m:ctrlPr>
                        </m:fPr>
                        <m:num>
                          <m:r>
                            <a:rPr lang="en-US" sz="1600" i="1">
                              <a:solidFill>
                                <a:prstClr val="black"/>
                              </a:solidFill>
                              <a:latin typeface="Cambria Math"/>
                              <a:ea typeface="Cambria Math"/>
                            </a:rPr>
                            <m:t>1</m:t>
                          </m:r>
                        </m:num>
                        <m:den>
                          <m:r>
                            <a:rPr lang="en-US" sz="1600" i="1">
                              <a:solidFill>
                                <a:prstClr val="black"/>
                              </a:solidFill>
                              <a:latin typeface="Cambria Math"/>
                              <a:ea typeface="Cambria Math"/>
                            </a:rPr>
                            <m:t>2</m:t>
                          </m:r>
                        </m:den>
                      </m:f>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 </m:t>
                          </m:r>
                          <m:r>
                            <a:rPr lang="en-US" sz="1600" i="1">
                              <a:solidFill>
                                <a:prstClr val="black"/>
                              </a:solidFill>
                              <a:latin typeface="Cambria Math"/>
                              <a:ea typeface="Cambria Math"/>
                            </a:rPr>
                            <m:t>𝑆</m:t>
                          </m:r>
                        </m:e>
                        <m:sub>
                          <m:r>
                            <a:rPr lang="en-US" sz="1600" i="1">
                              <a:solidFill>
                                <a:prstClr val="black"/>
                              </a:solidFill>
                              <a:latin typeface="Cambria Math"/>
                              <a:ea typeface="Cambria Math"/>
                            </a:rPr>
                            <m:t>𝜑</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r>
                        <a:rPr lang="en-US" sz="1600" i="1">
                          <a:solidFill>
                            <a:prstClr val="black"/>
                          </a:solidFill>
                          <a:latin typeface="Cambria Math"/>
                          <a:ea typeface="Cambria Math"/>
                        </a:rPr>
                        <m:t> ←</m:t>
                      </m:r>
                      <m:r>
                        <a:rPr lang="en-US" sz="1200" i="1">
                          <a:solidFill>
                            <a:prstClr val="black"/>
                          </a:solidFill>
                          <a:latin typeface="Cambria Math"/>
                          <a:ea typeface="Cambria Math"/>
                        </a:rPr>
                        <m:t>𝐼𝐼𝐼𝐸</m:t>
                      </m:r>
                      <m:r>
                        <a:rPr lang="en-US" sz="1200" i="1">
                          <a:solidFill>
                            <a:prstClr val="black"/>
                          </a:solidFill>
                          <a:latin typeface="Cambria Math"/>
                          <a:ea typeface="Cambria Math"/>
                        </a:rPr>
                        <m:t> </m:t>
                      </m:r>
                      <m:r>
                        <a:rPr lang="en-US" sz="1200" i="1">
                          <a:solidFill>
                            <a:prstClr val="black"/>
                          </a:solidFill>
                          <a:latin typeface="Cambria Math"/>
                          <a:ea typeface="Cambria Math"/>
                        </a:rPr>
                        <m:t>𝑠𝑡𝑎𝑛𝑑𝑎𝑟𝑑</m:t>
                      </m:r>
                      <m:r>
                        <a:rPr lang="en-US" sz="1200" i="1">
                          <a:solidFill>
                            <a:prstClr val="black"/>
                          </a:solidFill>
                          <a:latin typeface="Cambria Math"/>
                          <a:ea typeface="Cambria Math"/>
                        </a:rPr>
                        <m:t> 1139−1999</m:t>
                      </m:r>
                    </m:oMath>
                  </m:oMathPara>
                </a14:m>
                <a:endParaRPr lang="en-US" sz="1200" i="1" dirty="0">
                  <a:solidFill>
                    <a:prstClr val="black"/>
                  </a:solidFill>
                  <a:latin typeface="Cambria Math"/>
                  <a:ea typeface="Cambria Math"/>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325127" y="1179993"/>
                <a:ext cx="8565299" cy="2467727"/>
              </a:xfrm>
              <a:prstGeom prst="rect">
                <a:avLst/>
              </a:prstGeom>
              <a:blipFill rotWithShape="1">
                <a:blip r:embed="rId3"/>
                <a:stretch>
                  <a:fillRect l="-3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291060" y="3485186"/>
                <a:ext cx="4822807" cy="3005246"/>
              </a:xfrm>
              <a:prstGeom prst="rect">
                <a:avLst/>
              </a:prstGeom>
              <a:noFill/>
            </p:spPr>
            <p:txBody>
              <a:bodyPr wrap="square" rtlCol="0">
                <a:spAutoFit/>
              </a:bodyPr>
              <a:lstStyle/>
              <a:p>
                <a:pPr algn="just">
                  <a:spcAft>
                    <a:spcPts val="1800"/>
                  </a:spcAft>
                </a:pPr>
                <a:r>
                  <a:rPr lang="en-US" sz="1600" dirty="0">
                    <a:solidFill>
                      <a:prstClr val="black"/>
                    </a:solidFill>
                  </a:rPr>
                  <a:t>Linear scale </a:t>
                </a:r>
                <a14:m>
                  <m:oMath xmlns:m="http://schemas.openxmlformats.org/officeDocument/2006/math">
                    <m:r>
                      <a:rPr lang="en-US" sz="1600" i="1">
                        <a:solidFill>
                          <a:prstClr val="black"/>
                        </a:solidFill>
                        <a:latin typeface="Cambria Math"/>
                        <a:ea typeface="Cambria Math"/>
                      </a:rPr>
                      <m:t>→</m:t>
                    </m:r>
                    <m:r>
                      <m:rPr>
                        <m:nor/>
                      </m:rPr>
                      <a:rPr lang="en-US" sz="1600" b="1">
                        <a:solidFill>
                          <a:prstClr val="black"/>
                        </a:solidFill>
                        <a:latin typeface="Lucida Calligraphy" panose="03010101010101010101" pitchFamily="66" charset="0"/>
                        <a:ea typeface="Cambria Math"/>
                      </a:rPr>
                      <m:t>L</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r>
                      <a:rPr lang="en-US" sz="1600" i="1">
                        <a:solidFill>
                          <a:prstClr val="black"/>
                        </a:solidFill>
                        <a:latin typeface="Cambria Math"/>
                        <a:ea typeface="Cambria Math"/>
                      </a:rPr>
                      <m:t> </m:t>
                    </m:r>
                    <m:r>
                      <a:rPr lang="en-US" sz="1600" i="1">
                        <a:solidFill>
                          <a:prstClr val="black"/>
                        </a:solidFill>
                        <a:latin typeface="Cambria Math"/>
                        <a:ea typeface="Cambria Math"/>
                      </a:rPr>
                      <m:t>𝑢𝑛𝑖𝑡𝑠</m:t>
                    </m:r>
                    <m:r>
                      <a:rPr lang="en-US" sz="1600" i="1">
                        <a:solidFill>
                          <a:prstClr val="black"/>
                        </a:solidFill>
                        <a:latin typeface="Cambria Math"/>
                        <a:ea typeface="Cambria Math"/>
                      </a:rPr>
                      <m:t> ≡ </m:t>
                    </m:r>
                    <m:sSup>
                      <m:sSupPr>
                        <m:ctrlPr>
                          <a:rPr lang="en-US" sz="1600" i="1">
                            <a:solidFill>
                              <a:prstClr val="black"/>
                            </a:solidFill>
                            <a:latin typeface="Cambria Math"/>
                            <a:ea typeface="Cambria Math"/>
                          </a:rPr>
                        </m:ctrlPr>
                      </m:sSupPr>
                      <m:e>
                        <m:r>
                          <a:rPr lang="en-US" sz="1600" i="1">
                            <a:solidFill>
                              <a:prstClr val="black"/>
                            </a:solidFill>
                            <a:latin typeface="Cambria Math"/>
                            <a:ea typeface="Cambria Math"/>
                          </a:rPr>
                          <m:t>𝐻𝑧</m:t>
                        </m:r>
                      </m:e>
                      <m:sup>
                        <m:r>
                          <a:rPr lang="en-US" sz="1600" i="1">
                            <a:solidFill>
                              <a:prstClr val="black"/>
                            </a:solidFill>
                            <a:latin typeface="Cambria Math"/>
                            <a:ea typeface="Cambria Math"/>
                          </a:rPr>
                          <m:t>−1</m:t>
                        </m:r>
                      </m:sup>
                    </m:sSup>
                    <m:r>
                      <a:rPr lang="it-IT" sz="1600" i="1">
                        <a:solidFill>
                          <a:prstClr val="black"/>
                        </a:solidFill>
                        <a:latin typeface="Cambria Math"/>
                        <a:ea typeface="Cambria Math"/>
                      </a:rPr>
                      <m:t> </m:t>
                    </m:r>
                    <m:r>
                      <a:rPr lang="it-IT" sz="1600" i="1">
                        <a:solidFill>
                          <a:prstClr val="black"/>
                        </a:solidFill>
                        <a:latin typeface="Cambria Math"/>
                        <a:ea typeface="Cambria Math"/>
                      </a:rPr>
                      <m:t>𝑜𝑟</m:t>
                    </m:r>
                    <m:r>
                      <a:rPr lang="it-IT" sz="1600" i="1">
                        <a:solidFill>
                          <a:prstClr val="black"/>
                        </a:solidFill>
                        <a:latin typeface="Cambria Math"/>
                        <a:ea typeface="Cambria Math"/>
                      </a:rPr>
                      <m:t> </m:t>
                    </m:r>
                    <m:f>
                      <m:fPr>
                        <m:type m:val="lin"/>
                        <m:ctrlPr>
                          <a:rPr lang="it-IT" sz="1600" i="1">
                            <a:solidFill>
                              <a:prstClr val="black"/>
                            </a:solidFill>
                            <a:latin typeface="Cambria Math"/>
                            <a:ea typeface="Cambria Math"/>
                          </a:rPr>
                        </m:ctrlPr>
                      </m:fPr>
                      <m:num>
                        <m:sSup>
                          <m:sSupPr>
                            <m:ctrlPr>
                              <a:rPr lang="it-IT" sz="1600" i="1">
                                <a:solidFill>
                                  <a:prstClr val="black"/>
                                </a:solidFill>
                                <a:latin typeface="Cambria Math"/>
                                <a:ea typeface="Cambria Math"/>
                              </a:rPr>
                            </m:ctrlPr>
                          </m:sSupPr>
                          <m:e>
                            <m:r>
                              <a:rPr lang="it-IT" sz="1600" i="1">
                                <a:solidFill>
                                  <a:prstClr val="black"/>
                                </a:solidFill>
                                <a:latin typeface="Cambria Math"/>
                                <a:ea typeface="Cambria Math"/>
                              </a:rPr>
                              <m:t>𝑟𝑎𝑑</m:t>
                            </m:r>
                          </m:e>
                          <m:sup>
                            <m:r>
                              <a:rPr lang="it-IT" sz="1600" i="1">
                                <a:solidFill>
                                  <a:prstClr val="black"/>
                                </a:solidFill>
                                <a:latin typeface="Cambria Math"/>
                                <a:ea typeface="Cambria Math"/>
                              </a:rPr>
                              <m:t>2</m:t>
                            </m:r>
                          </m:sup>
                        </m:sSup>
                      </m:num>
                      <m:den>
                        <m:r>
                          <a:rPr lang="it-IT" sz="1600" i="1">
                            <a:solidFill>
                              <a:prstClr val="black"/>
                            </a:solidFill>
                            <a:latin typeface="Cambria Math"/>
                            <a:ea typeface="Cambria Math"/>
                          </a:rPr>
                          <m:t>𝐻𝑧</m:t>
                        </m:r>
                      </m:den>
                    </m:f>
                  </m:oMath>
                </a14:m>
                <a:endParaRPr lang="en-US" sz="1600" dirty="0">
                  <a:solidFill>
                    <a:prstClr val="black"/>
                  </a:solidFill>
                </a:endParaRPr>
              </a:p>
              <a:p>
                <a:pPr algn="just">
                  <a:spcAft>
                    <a:spcPts val="1800"/>
                  </a:spcAft>
                </a:pPr>
                <a:r>
                  <a:rPr lang="en-US" sz="1600" dirty="0">
                    <a:solidFill>
                      <a:prstClr val="black"/>
                    </a:solidFill>
                  </a:rPr>
                  <a:t>Log scale     </a:t>
                </a:r>
                <a14:m>
                  <m:oMath xmlns:m="http://schemas.openxmlformats.org/officeDocument/2006/math">
                    <m:r>
                      <a:rPr lang="en-US" sz="1600" i="1">
                        <a:solidFill>
                          <a:prstClr val="black"/>
                        </a:solidFill>
                        <a:latin typeface="Cambria Math"/>
                        <a:ea typeface="Cambria Math"/>
                      </a:rPr>
                      <m:t>→</m:t>
                    </m:r>
                    <m:r>
                      <m:rPr>
                        <m:nor/>
                      </m:rPr>
                      <a:rPr lang="en-US" sz="1600" b="1">
                        <a:solidFill>
                          <a:prstClr val="black"/>
                        </a:solidFill>
                        <a:latin typeface="Cambria Math"/>
                        <a:ea typeface="Cambria Math"/>
                      </a:rPr>
                      <m:t>10</m:t>
                    </m:r>
                    <m:r>
                      <a:rPr lang="en-US" sz="1600" b="1" i="1">
                        <a:solidFill>
                          <a:prstClr val="black"/>
                        </a:solidFill>
                        <a:latin typeface="Cambria Math"/>
                        <a:ea typeface="Cambria Math"/>
                      </a:rPr>
                      <m:t>∙</m:t>
                    </m:r>
                    <m:func>
                      <m:funcPr>
                        <m:ctrlPr>
                          <a:rPr lang="en-US" sz="1600" b="1" i="1">
                            <a:solidFill>
                              <a:prstClr val="black"/>
                            </a:solidFill>
                            <a:latin typeface="Cambria Math"/>
                            <a:ea typeface="Cambria Math"/>
                          </a:rPr>
                        </m:ctrlPr>
                      </m:funcPr>
                      <m:fName>
                        <m:r>
                          <m:rPr>
                            <m:sty m:val="p"/>
                          </m:rPr>
                          <a:rPr lang="en-US" sz="1600">
                            <a:solidFill>
                              <a:prstClr val="black"/>
                            </a:solidFill>
                            <a:latin typeface="Cambria Math"/>
                            <a:ea typeface="Cambria Math"/>
                          </a:rPr>
                          <m:t>Log</m:t>
                        </m:r>
                      </m:fName>
                      <m:e>
                        <m:d>
                          <m:dPr>
                            <m:begChr m:val="["/>
                            <m:endChr m:val="]"/>
                            <m:ctrlPr>
                              <a:rPr lang="en-US" sz="1600" i="1">
                                <a:solidFill>
                                  <a:prstClr val="black"/>
                                </a:solidFill>
                                <a:latin typeface="Cambria Math"/>
                                <a:ea typeface="Cambria Math"/>
                              </a:rPr>
                            </m:ctrlPr>
                          </m:dPr>
                          <m:e>
                            <m:r>
                              <m:rPr>
                                <m:nor/>
                              </m:rPr>
                              <a:rPr lang="en-US" sz="1600" b="1">
                                <a:solidFill>
                                  <a:prstClr val="black"/>
                                </a:solidFill>
                                <a:latin typeface="Lucida Calligraphy" panose="03010101010101010101" pitchFamily="66" charset="0"/>
                                <a:ea typeface="Cambria Math"/>
                              </a:rPr>
                              <m:t>L</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e>
                        </m:d>
                      </m:e>
                    </m:func>
                    <m:r>
                      <a:rPr lang="en-US" sz="1600" i="1">
                        <a:solidFill>
                          <a:prstClr val="black"/>
                        </a:solidFill>
                        <a:latin typeface="Cambria Math"/>
                        <a:ea typeface="Cambria Math"/>
                      </a:rPr>
                      <m:t> </m:t>
                    </m:r>
                    <m:r>
                      <a:rPr lang="en-US" sz="1600" i="1">
                        <a:solidFill>
                          <a:prstClr val="black"/>
                        </a:solidFill>
                        <a:latin typeface="Cambria Math"/>
                        <a:ea typeface="Cambria Math"/>
                      </a:rPr>
                      <m:t>𝑢𝑛𝑖𝑡𝑠</m:t>
                    </m:r>
                    <m:r>
                      <a:rPr lang="en-US" sz="1600" i="1">
                        <a:solidFill>
                          <a:prstClr val="black"/>
                        </a:solidFill>
                        <a:latin typeface="Cambria Math"/>
                        <a:ea typeface="Cambria Math"/>
                      </a:rPr>
                      <m:t> ≡ </m:t>
                    </m:r>
                    <m:f>
                      <m:fPr>
                        <m:type m:val="lin"/>
                        <m:ctrlPr>
                          <a:rPr lang="en-US" sz="1600" i="1">
                            <a:solidFill>
                              <a:prstClr val="black"/>
                            </a:solidFill>
                            <a:latin typeface="Cambria Math"/>
                            <a:ea typeface="Cambria Math"/>
                          </a:rPr>
                        </m:ctrlPr>
                      </m:fPr>
                      <m:num>
                        <m:r>
                          <a:rPr lang="en-US" sz="1600" i="1">
                            <a:solidFill>
                              <a:prstClr val="black"/>
                            </a:solidFill>
                            <a:latin typeface="Cambria Math"/>
                            <a:ea typeface="Cambria Math"/>
                          </a:rPr>
                          <m:t>𝑑𝐵𝑐</m:t>
                        </m:r>
                      </m:num>
                      <m:den>
                        <m:r>
                          <a:rPr lang="en-US" sz="1600" i="1">
                            <a:solidFill>
                              <a:prstClr val="black"/>
                            </a:solidFill>
                            <a:latin typeface="Cambria Math"/>
                            <a:ea typeface="Cambria Math"/>
                          </a:rPr>
                          <m:t>𝐻𝑧</m:t>
                        </m:r>
                      </m:den>
                    </m:f>
                  </m:oMath>
                </a14:m>
                <a:endParaRPr lang="en-US" sz="1600" dirty="0">
                  <a:solidFill>
                    <a:prstClr val="black"/>
                  </a:solidFill>
                </a:endParaRPr>
              </a:p>
              <a:p>
                <a:pPr algn="just">
                  <a:spcAft>
                    <a:spcPts val="600"/>
                  </a:spcAft>
                </a:pPr>
                <a:r>
                  <a:rPr lang="en-US" sz="1600" b="1" i="1" dirty="0">
                    <a:solidFill>
                      <a:prstClr val="black"/>
                    </a:solidFill>
                  </a:rPr>
                  <a:t>CONCLUSIONS:</a:t>
                </a:r>
              </a:p>
              <a:p>
                <a:pPr marL="285750" indent="-285750" algn="just">
                  <a:spcAft>
                    <a:spcPts val="600"/>
                  </a:spcAft>
                  <a:buFont typeface="Wingdings" panose="05000000000000000000" pitchFamily="2" charset="2"/>
                  <a:buChar char="ü"/>
                </a:pPr>
                <a:r>
                  <a:rPr lang="en-US" sz="1600" dirty="0">
                    <a:solidFill>
                      <a:prstClr val="black"/>
                    </a:solidFill>
                  </a:rPr>
                  <a:t>Phase (and time) jitters can be computed from the spectrum of </a:t>
                </a:r>
                <a14:m>
                  <m:oMath xmlns:m="http://schemas.openxmlformats.org/officeDocument/2006/math">
                    <m:r>
                      <a:rPr lang="en-US" sz="1600" i="1">
                        <a:solidFill>
                          <a:prstClr val="black"/>
                        </a:solidFill>
                        <a:latin typeface="Cambria Math"/>
                        <a:ea typeface="Cambria Math"/>
                      </a:rPr>
                      <m:t>𝜑</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𝑡</m:t>
                        </m:r>
                      </m:e>
                    </m:d>
                  </m:oMath>
                </a14:m>
                <a:r>
                  <a:rPr lang="en-US" sz="1600" dirty="0">
                    <a:solidFill>
                      <a:prstClr val="black"/>
                    </a:solidFill>
                  </a:rPr>
                  <a:t> through the </a:t>
                </a:r>
                <a14:m>
                  <m:oMath xmlns:m="http://schemas.openxmlformats.org/officeDocument/2006/math">
                    <m:r>
                      <m:rPr>
                        <m:nor/>
                      </m:rPr>
                      <a:rPr lang="en-US" sz="1600" b="1">
                        <a:solidFill>
                          <a:prstClr val="black"/>
                        </a:solidFill>
                        <a:latin typeface="Lucida Calligraphy" panose="03010101010101010101" pitchFamily="66" charset="0"/>
                        <a:ea typeface="Cambria Math"/>
                      </a:rPr>
                      <m:t>L</m:t>
                    </m:r>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oMath>
                </a14:m>
                <a:r>
                  <a:rPr lang="en-US" sz="1600" dirty="0">
                    <a:solidFill>
                      <a:prstClr val="black"/>
                    </a:solidFill>
                  </a:rPr>
                  <a:t> - or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 </m:t>
                        </m:r>
                        <m:r>
                          <a:rPr lang="en-US" sz="1600" i="1">
                            <a:solidFill>
                              <a:prstClr val="black"/>
                            </a:solidFill>
                            <a:latin typeface="Cambria Math"/>
                            <a:ea typeface="Cambria Math"/>
                          </a:rPr>
                          <m:t>𝑆</m:t>
                        </m:r>
                      </m:e>
                      <m:sub>
                        <m:r>
                          <a:rPr lang="en-US" sz="1600" i="1">
                            <a:solidFill>
                              <a:prstClr val="black"/>
                            </a:solidFill>
                            <a:latin typeface="Cambria Math"/>
                            <a:ea typeface="Cambria Math"/>
                          </a:rPr>
                          <m:t>𝜑</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r>
                      <a:rPr lang="en-US" sz="1600" i="1">
                        <a:solidFill>
                          <a:prstClr val="black"/>
                        </a:solidFill>
                        <a:latin typeface="Cambria Math"/>
                        <a:ea typeface="Cambria Math"/>
                      </a:rPr>
                      <m:t> </m:t>
                    </m:r>
                  </m:oMath>
                </a14:m>
                <a:r>
                  <a:rPr lang="en-US" sz="1600" dirty="0">
                    <a:solidFill>
                      <a:prstClr val="black"/>
                    </a:solidFill>
                  </a:rPr>
                  <a:t> - function;</a:t>
                </a:r>
              </a:p>
              <a:p>
                <a:pPr marL="285750" indent="-285750" algn="just">
                  <a:spcAft>
                    <a:spcPts val="600"/>
                  </a:spcAft>
                  <a:buFont typeface="Wingdings" panose="05000000000000000000" pitchFamily="2" charset="2"/>
                  <a:buChar char="ü"/>
                </a:pPr>
                <a:r>
                  <a:rPr lang="en-US" sz="1600" dirty="0">
                    <a:solidFill>
                      <a:prstClr val="black"/>
                    </a:solidFill>
                  </a:rPr>
                  <a:t>Computed values depend on the integration range, i.e. on the duration </a:t>
                </a:r>
                <a14:m>
                  <m:oMath xmlns:m="http://schemas.openxmlformats.org/officeDocument/2006/math">
                    <m:r>
                      <a:rPr lang="en-US" sz="1600" i="1">
                        <a:solidFill>
                          <a:prstClr val="black"/>
                        </a:solidFill>
                        <a:latin typeface="Cambria Math"/>
                        <a:ea typeface="Cambria Math"/>
                      </a:rPr>
                      <m:t>∆</m:t>
                    </m:r>
                    <m:r>
                      <a:rPr lang="en-US" sz="1600" i="1">
                        <a:solidFill>
                          <a:prstClr val="black"/>
                        </a:solidFill>
                        <a:latin typeface="Cambria Math"/>
                        <a:ea typeface="Cambria Math"/>
                      </a:rPr>
                      <m:t>𝑇</m:t>
                    </m:r>
                  </m:oMath>
                </a14:m>
                <a:r>
                  <a:rPr lang="en-US" sz="1600" dirty="0">
                    <a:solidFill>
                      <a:prstClr val="black"/>
                    </a:solidFill>
                  </a:rPr>
                  <a:t> of the observation. Criteria are needed for a proper choice (we will see …).</a:t>
                </a:r>
              </a:p>
            </p:txBody>
          </p:sp>
        </mc:Choice>
        <mc:Fallback xmlns="">
          <p:sp>
            <p:nvSpPr>
              <p:cNvPr id="8" name="TextBox 7"/>
              <p:cNvSpPr txBox="1">
                <a:spLocks noRot="1" noChangeAspect="1" noMove="1" noResize="1" noEditPoints="1" noAdjustHandles="1" noChangeArrowheads="1" noChangeShapeType="1" noTextEdit="1"/>
              </p:cNvSpPr>
              <p:nvPr/>
            </p:nvSpPr>
            <p:spPr>
              <a:xfrm>
                <a:off x="291060" y="3485186"/>
                <a:ext cx="4822807" cy="3005246"/>
              </a:xfrm>
              <a:prstGeom prst="rect">
                <a:avLst/>
              </a:prstGeom>
              <a:blipFill rotWithShape="1">
                <a:blip r:embed="rId4"/>
                <a:stretch>
                  <a:fillRect l="-759" t="-11562" r="-632"/>
                </a:stretch>
              </a:blipFill>
            </p:spPr>
            <p:txBody>
              <a:bodyPr/>
              <a:lstStyle/>
              <a:p>
                <a:r>
                  <a:rPr lang="en-GB">
                    <a:noFill/>
                  </a:rPr>
                  <a:t> </a:t>
                </a:r>
              </a:p>
            </p:txBody>
          </p:sp>
        </mc:Fallback>
      </mc:AlternateContent>
      <p:sp>
        <p:nvSpPr>
          <p:cNvPr id="4" name="TextBox 3"/>
          <p:cNvSpPr txBox="1"/>
          <p:nvPr/>
        </p:nvSpPr>
        <p:spPr>
          <a:xfrm>
            <a:off x="325127" y="1590675"/>
            <a:ext cx="958852" cy="338554"/>
          </a:xfrm>
          <a:prstGeom prst="rect">
            <a:avLst/>
          </a:prstGeom>
          <a:noFill/>
        </p:spPr>
        <p:txBody>
          <a:bodyPr wrap="none" rtlCol="0">
            <a:spAutoFit/>
          </a:bodyPr>
          <a:lstStyle/>
          <a:p>
            <a:r>
              <a:rPr lang="en-US" sz="1600" dirty="0">
                <a:solidFill>
                  <a:prstClr val="black"/>
                </a:solidFill>
              </a:rPr>
              <a:t>We have:</a:t>
            </a:r>
          </a:p>
        </p:txBody>
      </p:sp>
      <p:sp>
        <p:nvSpPr>
          <p:cNvPr id="6" name="Rettangolo arrotondato 5"/>
          <p:cNvSpPr/>
          <p:nvPr/>
        </p:nvSpPr>
        <p:spPr>
          <a:xfrm>
            <a:off x="1117598" y="2861734"/>
            <a:ext cx="4512733" cy="596760"/>
          </a:xfrm>
          <a:prstGeom prst="roundRect">
            <a:avLst/>
          </a:prstGeom>
          <a:no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14" name="Connettore 2 13"/>
          <p:cNvCxnSpPr/>
          <p:nvPr/>
        </p:nvCxnSpPr>
        <p:spPr>
          <a:xfrm>
            <a:off x="5630331" y="3458494"/>
            <a:ext cx="1083736" cy="732506"/>
          </a:xfrm>
          <a:prstGeom prst="straightConnector1">
            <a:avLst/>
          </a:prstGeom>
          <a:ln w="12700">
            <a:prstDash val="dash"/>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5630331" y="3458494"/>
            <a:ext cx="1880659" cy="266839"/>
          </a:xfrm>
          <a:prstGeom prst="straightConnector1">
            <a:avLst/>
          </a:prstGeom>
          <a:ln w="12700">
            <a:prstDash val="dash"/>
            <a:tailEnd type="arrow"/>
          </a:ln>
        </p:spPr>
        <p:style>
          <a:lnRef idx="1">
            <a:schemeClr val="accent1"/>
          </a:lnRef>
          <a:fillRef idx="0">
            <a:schemeClr val="accent1"/>
          </a:fillRef>
          <a:effectRef idx="0">
            <a:schemeClr val="accent1"/>
          </a:effectRef>
          <a:fontRef idx="minor">
            <a:schemeClr val="tx1"/>
          </a:fontRef>
        </p:style>
      </p:cxnSp>
      <p:sp>
        <p:nvSpPr>
          <p:cNvPr id="26" name="CasellaDiTesto 25"/>
          <p:cNvSpPr txBox="1"/>
          <p:nvPr/>
        </p:nvSpPr>
        <p:spPr>
          <a:xfrm>
            <a:off x="7468655" y="3579204"/>
            <a:ext cx="1675345" cy="1384995"/>
          </a:xfrm>
          <a:prstGeom prst="rect">
            <a:avLst/>
          </a:prstGeom>
          <a:noFill/>
          <a:ln>
            <a:noFill/>
          </a:ln>
        </p:spPr>
        <p:txBody>
          <a:bodyPr wrap="square" rtlCol="0">
            <a:spAutoFit/>
          </a:bodyPr>
          <a:lstStyle/>
          <a:p>
            <a:r>
              <a:rPr lang="en-GB" sz="1400" b="1" dirty="0">
                <a:solidFill>
                  <a:srgbClr val="002060"/>
                </a:solidFill>
              </a:rPr>
              <a:t>Attention</a:t>
            </a:r>
            <a:r>
              <a:rPr lang="en-GB" sz="1400" dirty="0">
                <a:solidFill>
                  <a:srgbClr val="002060"/>
                </a:solidFill>
              </a:rPr>
              <a:t>: </a:t>
            </a:r>
          </a:p>
          <a:p>
            <a:r>
              <a:rPr lang="en-GB" sz="1400" dirty="0">
                <a:solidFill>
                  <a:srgbClr val="002060"/>
                </a:solidFill>
              </a:rPr>
              <a:t>this definition only apply at small PM depth, otherwise the spectrum will appear distorted</a:t>
            </a:r>
          </a:p>
        </p:txBody>
      </p:sp>
    </p:spTree>
    <p:extLst>
      <p:ext uri="{BB962C8B-B14F-4D97-AF65-F5344CB8AC3E}">
        <p14:creationId xmlns:p14="http://schemas.microsoft.com/office/powerpoint/2010/main" val="22821127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6074" y="29879"/>
            <a:ext cx="6965187" cy="630518"/>
          </a:xfrm>
        </p:spPr>
        <p:txBody>
          <a:bodyPr>
            <a:normAutofit fontScale="90000"/>
          </a:bodyPr>
          <a:lstStyle/>
          <a:p>
            <a:pPr>
              <a:tabLst>
                <a:tab pos="93663" algn="l"/>
              </a:tabLst>
            </a:pPr>
            <a:r>
              <a:rPr lang="en-US" sz="1800" i="1" dirty="0">
                <a:solidFill>
                  <a:prstClr val="white">
                    <a:lumMod val="85000"/>
                  </a:prstClr>
                </a:solidFill>
              </a:rPr>
              <a:t>BASICS:</a:t>
            </a:r>
            <a:r>
              <a:rPr lang="en-US" sz="2800" dirty="0">
                <a:solidFill>
                  <a:prstClr val="white">
                    <a:lumMod val="85000"/>
                  </a:prstClr>
                </a:solidFill>
              </a:rPr>
              <a:t> </a:t>
            </a:r>
            <a:br>
              <a:rPr lang="en-US" sz="2800" dirty="0">
                <a:solidFill>
                  <a:prstClr val="white">
                    <a:lumMod val="85000"/>
                  </a:prstClr>
                </a:solidFill>
              </a:rPr>
            </a:br>
            <a:r>
              <a:rPr lang="en-US" sz="2800" dirty="0"/>
              <a:t>Phase Noise Nature and </a:t>
            </a:r>
            <a:r>
              <a:rPr lang="en-US" sz="2800" dirty="0" smtClean="0"/>
              <a:t>Spectra</a:t>
            </a:r>
            <a:endParaRPr lang="en-US" sz="32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27</a:t>
            </a:fld>
            <a:endParaRPr lang="en-US" dirty="0">
              <a:solidFill>
                <a:srgbClr val="4F81BD">
                  <a:lumMod val="75000"/>
                </a:srgbClr>
              </a:solidFill>
            </a:endParaRPr>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669925075"/>
                  </p:ext>
                </p:extLst>
              </p:nvPr>
            </p:nvGraphicFramePr>
            <p:xfrm>
              <a:off x="310847" y="2444265"/>
              <a:ext cx="5207047" cy="4052857"/>
            </p:xfrm>
            <a:graphic>
              <a:graphicData uri="http://schemas.openxmlformats.org/drawingml/2006/table">
                <a:tbl>
                  <a:tblPr firstRow="1" bandRow="1">
                    <a:tableStyleId>{5C22544A-7EE6-4342-B048-85BDC9FD1C3A}</a:tableStyleId>
                  </a:tblPr>
                  <a:tblGrid>
                    <a:gridCol w="541913"/>
                    <a:gridCol w="1388534"/>
                    <a:gridCol w="1710266"/>
                    <a:gridCol w="1566334"/>
                  </a:tblGrid>
                  <a:tr h="305071">
                    <a:tc>
                      <a:txBody>
                        <a:bodyPr/>
                        <a:lstStyle/>
                        <a:p>
                          <a:endParaRPr lang="en-US" dirty="0"/>
                        </a:p>
                      </a:txBody>
                      <a:tcPr>
                        <a:noFill/>
                      </a:tcPr>
                    </a:tc>
                    <a:tc>
                      <a:txBody>
                        <a:bodyPr/>
                        <a:lstStyle/>
                        <a:p>
                          <a:pPr algn="ctr"/>
                          <a:r>
                            <a:rPr lang="it-IT" dirty="0" smtClean="0"/>
                            <a:t>Type</a:t>
                          </a:r>
                          <a:endParaRPr lang="en-US" dirty="0"/>
                        </a:p>
                      </a:txBody>
                      <a:tcPr>
                        <a:solidFill>
                          <a:schemeClr val="bg2">
                            <a:lumMod val="60000"/>
                            <a:lumOff val="40000"/>
                          </a:schemeClr>
                        </a:solidFill>
                      </a:tcPr>
                    </a:tc>
                    <a:tc>
                      <a:txBody>
                        <a:bodyPr/>
                        <a:lstStyle/>
                        <a:p>
                          <a:pPr algn="ctr"/>
                          <a:r>
                            <a:rPr lang="it-IT" dirty="0" smtClean="0"/>
                            <a:t>Origin</a:t>
                          </a:r>
                          <a:endParaRPr lang="en-US" dirty="0"/>
                        </a:p>
                      </a:txBody>
                      <a:tcPr>
                        <a:solidFill>
                          <a:schemeClr val="bg2">
                            <a:lumMod val="60000"/>
                            <a:lumOff val="40000"/>
                          </a:schemeClr>
                        </a:solid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i="1" smtClean="0">
                                        <a:latin typeface="Cambria Math"/>
                                      </a:rPr>
                                    </m:ctrlPr>
                                  </m:sSubPr>
                                  <m:e>
                                    <m:r>
                                      <a:rPr lang="it-IT" b="1" i="1" smtClean="0">
                                        <a:latin typeface="Cambria Math"/>
                                      </a:rPr>
                                      <m:t>𝑺</m:t>
                                    </m:r>
                                  </m:e>
                                  <m:sub>
                                    <m:r>
                                      <a:rPr lang="en-US" i="1" smtClean="0">
                                        <a:latin typeface="Cambria Math"/>
                                        <a:ea typeface="Cambria Math"/>
                                      </a:rPr>
                                      <m:t>𝝋</m:t>
                                    </m:r>
                                  </m:sub>
                                </m:sSub>
                                <m:d>
                                  <m:dPr>
                                    <m:ctrlPr>
                                      <a:rPr lang="en-US" i="1" smtClean="0">
                                        <a:latin typeface="Cambria Math"/>
                                      </a:rPr>
                                    </m:ctrlPr>
                                  </m:dPr>
                                  <m:e>
                                    <m:r>
                                      <a:rPr lang="it-IT" b="1" i="1" smtClean="0">
                                        <a:latin typeface="Cambria Math"/>
                                      </a:rPr>
                                      <m:t>𝒇</m:t>
                                    </m:r>
                                  </m:e>
                                </m:d>
                              </m:oMath>
                            </m:oMathPara>
                          </a14:m>
                          <a:endParaRPr lang="en-US" dirty="0"/>
                        </a:p>
                      </a:txBody>
                      <a:tcPr>
                        <a:solidFill>
                          <a:schemeClr val="bg2">
                            <a:lumMod val="60000"/>
                            <a:lumOff val="40000"/>
                          </a:schemeClr>
                        </a:solidFill>
                      </a:tcPr>
                    </a:tc>
                  </a:tr>
                  <a:tr h="404777">
                    <a:tc rowSpan="2">
                      <a:txBody>
                        <a:bodyPr/>
                        <a:lstStyle/>
                        <a:p>
                          <a:pPr algn="ctr"/>
                          <a14:m>
                            <m:oMathPara xmlns:m="http://schemas.openxmlformats.org/officeDocument/2006/math">
                              <m:oMathParaPr>
                                <m:jc m:val="centerGroup"/>
                              </m:oMathParaPr>
                              <m:oMath xmlns:m="http://schemas.openxmlformats.org/officeDocument/2006/math">
                                <m:sSup>
                                  <m:sSupPr>
                                    <m:ctrlPr>
                                      <a:rPr lang="en-US" i="1" smtClean="0">
                                        <a:latin typeface="Cambria Math"/>
                                      </a:rPr>
                                    </m:ctrlPr>
                                  </m:sSupPr>
                                  <m:e>
                                    <m:r>
                                      <a:rPr lang="it-IT" b="0" i="1" smtClean="0">
                                        <a:latin typeface="Cambria Math"/>
                                      </a:rPr>
                                      <m:t>𝑓</m:t>
                                    </m:r>
                                  </m:e>
                                  <m:sup>
                                    <m:r>
                                      <a:rPr lang="it-IT" b="0" i="1" smtClean="0">
                                        <a:latin typeface="Cambria Math"/>
                                      </a:rPr>
                                      <m:t>0</m:t>
                                    </m:r>
                                  </m:sup>
                                </m:sSup>
                              </m:oMath>
                            </m:oMathPara>
                          </a14:m>
                          <a:endParaRPr lang="en-US" dirty="0"/>
                        </a:p>
                      </a:txBody>
                      <a:tcPr anchor="ctr">
                        <a:solidFill>
                          <a:schemeClr val="bg2">
                            <a:lumMod val="20000"/>
                            <a:lumOff val="80000"/>
                          </a:schemeClr>
                        </a:solidFill>
                      </a:tcPr>
                    </a:tc>
                    <a:tc>
                      <a:txBody>
                        <a:bodyPr/>
                        <a:lstStyle/>
                        <a:p>
                          <a:r>
                            <a:rPr lang="it-IT" sz="1600" dirty="0" smtClean="0"/>
                            <a:t>White</a:t>
                          </a:r>
                          <a:endParaRPr lang="en-US" sz="1600" dirty="0"/>
                        </a:p>
                      </a:txBody>
                      <a:tcPr anchor="ctr">
                        <a:solidFill>
                          <a:schemeClr val="bg2">
                            <a:lumMod val="20000"/>
                            <a:lumOff val="80000"/>
                          </a:schemeClr>
                        </a:solidFill>
                      </a:tcPr>
                    </a:tc>
                    <a:tc>
                      <a:txBody>
                        <a:bodyPr/>
                        <a:lstStyle/>
                        <a:p>
                          <a:r>
                            <a:rPr lang="it-IT" sz="1400" i="1" dirty="0" smtClean="0"/>
                            <a:t>Thermal noise of resistors</a:t>
                          </a:r>
                          <a:endParaRPr lang="en-US" sz="1400" i="1" dirty="0"/>
                        </a:p>
                      </a:txBody>
                      <a:tcPr anchor="ctr">
                        <a:solidFill>
                          <a:schemeClr val="bg2">
                            <a:lumMod val="20000"/>
                            <a:lumOff val="80000"/>
                          </a:schemeClr>
                        </a:solidFill>
                      </a:tcPr>
                    </a:tc>
                    <a:tc>
                      <a:txBody>
                        <a:bodyPr/>
                        <a:lstStyle/>
                        <a:p>
                          <a:pPr/>
                          <a14:m>
                            <m:oMathPara xmlns:m="http://schemas.openxmlformats.org/officeDocument/2006/math">
                              <m:oMathParaPr>
                                <m:jc m:val="centerGroup"/>
                              </m:oMathParaPr>
                              <m:oMath xmlns:m="http://schemas.openxmlformats.org/officeDocument/2006/math">
                                <m:r>
                                  <a:rPr lang="it-IT" sz="1400" b="0" i="1" smtClean="0">
                                    <a:latin typeface="Cambria Math"/>
                                  </a:rPr>
                                  <m:t>𝐹</m:t>
                                </m:r>
                                <m:r>
                                  <a:rPr lang="it-IT" sz="1400" b="0" i="1" smtClean="0">
                                    <a:latin typeface="Cambria Math"/>
                                    <a:ea typeface="Cambria Math"/>
                                  </a:rPr>
                                  <m:t>∙</m:t>
                                </m:r>
                                <m:r>
                                  <a:rPr lang="it-IT" sz="1400" i="1" smtClean="0">
                                    <a:latin typeface="Cambria Math"/>
                                  </a:rPr>
                                  <m:t>𝑘</m:t>
                                </m:r>
                                <m:r>
                                  <a:rPr lang="it-IT" sz="1400" b="0" i="1" smtClean="0">
                                    <a:latin typeface="Cambria Math"/>
                                  </a:rPr>
                                  <m:t>𝑇</m:t>
                                </m:r>
                                <m:r>
                                  <a:rPr lang="it-IT" sz="1400" b="0" i="1" smtClean="0">
                                    <a:latin typeface="Cambria Math"/>
                                  </a:rPr>
                                  <m:t>/</m:t>
                                </m:r>
                                <m:sSub>
                                  <m:sSubPr>
                                    <m:ctrlPr>
                                      <a:rPr lang="it-IT" sz="1400" b="0" i="1" smtClean="0">
                                        <a:latin typeface="Cambria Math"/>
                                      </a:rPr>
                                    </m:ctrlPr>
                                  </m:sSubPr>
                                  <m:e>
                                    <m:r>
                                      <a:rPr lang="it-IT" sz="1400" b="0" i="1" smtClean="0">
                                        <a:latin typeface="Cambria Math"/>
                                      </a:rPr>
                                      <m:t>𝑃</m:t>
                                    </m:r>
                                  </m:e>
                                  <m:sub>
                                    <m:r>
                                      <a:rPr lang="it-IT" sz="1400" b="0" i="1" smtClean="0">
                                        <a:latin typeface="Cambria Math"/>
                                      </a:rPr>
                                      <m:t>0</m:t>
                                    </m:r>
                                  </m:sub>
                                </m:sSub>
                              </m:oMath>
                            </m:oMathPara>
                          </a14:m>
                          <a:endParaRPr lang="en-US" sz="1400" dirty="0"/>
                        </a:p>
                      </a:txBody>
                      <a:tcPr anchor="ctr">
                        <a:solidFill>
                          <a:schemeClr val="bg2">
                            <a:lumMod val="20000"/>
                            <a:lumOff val="80000"/>
                          </a:schemeClr>
                        </a:solidFill>
                      </a:tcPr>
                    </a:tc>
                  </a:tr>
                  <a:tr h="289694">
                    <a:tc vMerge="1">
                      <a:txBody>
                        <a:bodyPr/>
                        <a:lstStyle/>
                        <a:p>
                          <a:endParaRPr lang="en-US" dirty="0"/>
                        </a:p>
                      </a:txBody>
                      <a:tcPr>
                        <a:solidFill>
                          <a:schemeClr val="bg2">
                            <a:lumMod val="20000"/>
                            <a:lumOff val="80000"/>
                          </a:schemeClr>
                        </a:solidFill>
                      </a:tcPr>
                    </a:tc>
                    <a:tc>
                      <a:txBody>
                        <a:bodyPr/>
                        <a:lstStyle/>
                        <a:p>
                          <a:r>
                            <a:rPr lang="it-IT" sz="1600" dirty="0" smtClean="0"/>
                            <a:t>Shot</a:t>
                          </a:r>
                          <a:endParaRPr lang="en-US" sz="1600" dirty="0"/>
                        </a:p>
                      </a:txBody>
                      <a:tcPr anchor="ctr">
                        <a:solidFill>
                          <a:schemeClr val="bg2">
                            <a:lumMod val="20000"/>
                            <a:lumOff val="80000"/>
                          </a:schemeClr>
                        </a:solidFill>
                      </a:tcPr>
                    </a:tc>
                    <a:tc>
                      <a:txBody>
                        <a:bodyPr/>
                        <a:lstStyle/>
                        <a:p>
                          <a:r>
                            <a:rPr lang="it-IT" sz="1400" i="1" dirty="0" smtClean="0"/>
                            <a:t>Current quantization </a:t>
                          </a:r>
                          <a:endParaRPr lang="en-US" sz="1400" i="1" dirty="0"/>
                        </a:p>
                      </a:txBody>
                      <a:tcPr anchor="ctr">
                        <a:solidFill>
                          <a:schemeClr val="bg2">
                            <a:lumMod val="20000"/>
                            <a:lumOff val="80000"/>
                          </a:schemeClr>
                        </a:solidFill>
                      </a:tcPr>
                    </a:tc>
                    <a:tc>
                      <a:txBody>
                        <a:bodyPr/>
                        <a:lstStyle/>
                        <a:p>
                          <a:pPr/>
                          <a14:m>
                            <m:oMathPara xmlns:m="http://schemas.openxmlformats.org/officeDocument/2006/math">
                              <m:oMathParaPr>
                                <m:jc m:val="centerGroup"/>
                              </m:oMathParaPr>
                              <m:oMath xmlns:m="http://schemas.openxmlformats.org/officeDocument/2006/math">
                                <m:r>
                                  <a:rPr lang="it-IT" sz="1400" b="0" i="1" smtClean="0">
                                    <a:latin typeface="Cambria Math"/>
                                  </a:rPr>
                                  <m:t>2</m:t>
                                </m:r>
                                <m:r>
                                  <a:rPr lang="it-IT" sz="1400" b="0" i="1" smtClean="0">
                                    <a:latin typeface="Cambria Math"/>
                                  </a:rPr>
                                  <m:t>𝑞</m:t>
                                </m:r>
                                <m:acc>
                                  <m:accPr>
                                    <m:chr m:val="̅"/>
                                    <m:ctrlPr>
                                      <a:rPr lang="it-IT" sz="1400" b="0" i="1" smtClean="0">
                                        <a:latin typeface="Cambria Math"/>
                                      </a:rPr>
                                    </m:ctrlPr>
                                  </m:accPr>
                                  <m:e>
                                    <m:r>
                                      <a:rPr lang="it-IT" sz="1400" b="0" i="1" smtClean="0">
                                        <a:latin typeface="Cambria Math"/>
                                      </a:rPr>
                                      <m:t>𝑖</m:t>
                                    </m:r>
                                  </m:e>
                                </m:acc>
                                <m:r>
                                  <a:rPr lang="it-IT" sz="1400" b="0" i="1" smtClean="0">
                                    <a:latin typeface="Cambria Math"/>
                                  </a:rPr>
                                  <m:t>𝑅</m:t>
                                </m:r>
                                <m:r>
                                  <a:rPr lang="it-IT" sz="1400" b="0" i="1" smtClean="0">
                                    <a:latin typeface="Cambria Math"/>
                                  </a:rPr>
                                  <m:t>/</m:t>
                                </m:r>
                                <m:sSub>
                                  <m:sSubPr>
                                    <m:ctrlPr>
                                      <a:rPr lang="it-IT" sz="1400" b="0" i="1" smtClean="0">
                                        <a:latin typeface="Cambria Math"/>
                                      </a:rPr>
                                    </m:ctrlPr>
                                  </m:sSubPr>
                                  <m:e>
                                    <m:r>
                                      <a:rPr lang="it-IT" sz="1400" b="0" i="1" smtClean="0">
                                        <a:latin typeface="Cambria Math"/>
                                      </a:rPr>
                                      <m:t>𝑃</m:t>
                                    </m:r>
                                  </m:e>
                                  <m:sub>
                                    <m:r>
                                      <a:rPr lang="it-IT" sz="1400" b="0" i="1" smtClean="0">
                                        <a:latin typeface="Cambria Math"/>
                                      </a:rPr>
                                      <m:t>0</m:t>
                                    </m:r>
                                  </m:sub>
                                </m:sSub>
                              </m:oMath>
                            </m:oMathPara>
                          </a14:m>
                          <a:endParaRPr lang="en-US" sz="1400" dirty="0"/>
                        </a:p>
                      </a:txBody>
                      <a:tcPr anchor="ctr">
                        <a:solidFill>
                          <a:schemeClr val="bg2">
                            <a:lumMod val="20000"/>
                            <a:lumOff val="80000"/>
                          </a:schemeClr>
                        </a:solidFill>
                      </a:tcPr>
                    </a:tc>
                  </a:tr>
                  <a:tr h="289694">
                    <a:tc>
                      <a:txBody>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a:rPr>
                                    </m:ctrlPr>
                                  </m:sSupPr>
                                  <m:e>
                                    <m:r>
                                      <a:rPr lang="it-IT" b="0" i="1" smtClean="0">
                                        <a:latin typeface="Cambria Math"/>
                                      </a:rPr>
                                      <m:t>𝑓</m:t>
                                    </m:r>
                                  </m:e>
                                  <m:sup>
                                    <m:r>
                                      <a:rPr lang="it-IT" b="0" i="1" smtClean="0">
                                        <a:latin typeface="Cambria Math"/>
                                      </a:rPr>
                                      <m:t>−1</m:t>
                                    </m:r>
                                  </m:sup>
                                </m:sSup>
                              </m:oMath>
                            </m:oMathPara>
                          </a14:m>
                          <a:endParaRPr lang="en-US" dirty="0"/>
                        </a:p>
                      </a:txBody>
                      <a:tcPr anchor="ctr">
                        <a:solidFill>
                          <a:schemeClr val="accent1">
                            <a:lumMod val="40000"/>
                            <a:lumOff val="60000"/>
                          </a:schemeClr>
                        </a:solidFill>
                      </a:tcPr>
                    </a:tc>
                    <a:tc>
                      <a:txBody>
                        <a:bodyPr/>
                        <a:lstStyle/>
                        <a:p>
                          <a:r>
                            <a:rPr lang="it-IT" sz="1600" dirty="0" smtClean="0"/>
                            <a:t>Flicker</a:t>
                          </a:r>
                          <a:endParaRPr lang="en-US" sz="1600" dirty="0"/>
                        </a:p>
                      </a:txBody>
                      <a:tcPr anchor="ctr">
                        <a:solidFill>
                          <a:schemeClr val="accent1">
                            <a:lumMod val="40000"/>
                            <a:lumOff val="60000"/>
                          </a:schemeClr>
                        </a:solidFill>
                      </a:tcPr>
                    </a:tc>
                    <a:tc>
                      <a:txBody>
                        <a:bodyPr/>
                        <a:lstStyle/>
                        <a:p>
                          <a:r>
                            <a:rPr lang="it-IT" sz="1400" i="1" dirty="0" smtClean="0"/>
                            <a:t>Flicking</a:t>
                          </a:r>
                          <a:r>
                            <a:rPr lang="it-IT" sz="1400" i="1" baseline="0" dirty="0" smtClean="0"/>
                            <a:t> PM</a:t>
                          </a:r>
                          <a:endParaRPr lang="en-US" sz="1400" i="1" dirty="0"/>
                        </a:p>
                      </a:txBody>
                      <a:tcPr anchor="ctr">
                        <a:solidFill>
                          <a:schemeClr val="accent1">
                            <a:lumMod val="40000"/>
                            <a:lumOff val="60000"/>
                          </a:schemeClr>
                        </a:solidFill>
                      </a:tcPr>
                    </a:tc>
                    <a:tc>
                      <a:txBody>
                        <a:bodyPr/>
                        <a:lstStyle/>
                        <a:p>
                          <a:pPr/>
                          <a14:m>
                            <m:oMathPara xmlns:m="http://schemas.openxmlformats.org/officeDocument/2006/math">
                              <m:oMathParaPr>
                                <m:jc m:val="centerGroup"/>
                              </m:oMathParaPr>
                              <m:oMath xmlns:m="http://schemas.openxmlformats.org/officeDocument/2006/math">
                                <m:sSub>
                                  <m:sSubPr>
                                    <m:ctrlPr>
                                      <a:rPr lang="it-IT" sz="1400" b="0" i="1" smtClean="0">
                                        <a:latin typeface="Cambria Math"/>
                                      </a:rPr>
                                    </m:ctrlPr>
                                  </m:sSubPr>
                                  <m:e>
                                    <m:r>
                                      <a:rPr lang="it-IT" sz="1400" b="0" i="1" smtClean="0">
                                        <a:latin typeface="Cambria Math"/>
                                      </a:rPr>
                                      <m:t>𝑏</m:t>
                                    </m:r>
                                  </m:e>
                                  <m:sub>
                                    <m:r>
                                      <a:rPr lang="it-IT" sz="1400" b="0" i="1" smtClean="0">
                                        <a:latin typeface="Cambria Math"/>
                                      </a:rPr>
                                      <m:t>−1</m:t>
                                    </m:r>
                                  </m:sub>
                                </m:sSub>
                                <m:r>
                                  <a:rPr lang="it-IT" sz="1400" b="0" i="1" smtClean="0">
                                    <a:latin typeface="Cambria Math"/>
                                  </a:rPr>
                                  <m:t>/</m:t>
                                </m:r>
                                <m:r>
                                  <a:rPr lang="it-IT" sz="1400" b="0" i="1" smtClean="0">
                                    <a:latin typeface="Cambria Math"/>
                                  </a:rPr>
                                  <m:t>𝑓</m:t>
                                </m:r>
                              </m:oMath>
                            </m:oMathPara>
                          </a14:m>
                          <a:endParaRPr lang="en-US" sz="1400" dirty="0"/>
                        </a:p>
                      </a:txBody>
                      <a:tcPr anchor="ctr">
                        <a:solidFill>
                          <a:schemeClr val="accent1">
                            <a:lumMod val="40000"/>
                            <a:lumOff val="60000"/>
                          </a:schemeClr>
                        </a:solidFill>
                      </a:tcPr>
                    </a:tc>
                  </a:tr>
                  <a:tr h="413756">
                    <a:tc rowSpan="2">
                      <a:txBody>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a:rPr>
                                    </m:ctrlPr>
                                  </m:sSupPr>
                                  <m:e>
                                    <m:r>
                                      <a:rPr lang="it-IT" b="0" i="1" smtClean="0">
                                        <a:latin typeface="Cambria Math"/>
                                      </a:rPr>
                                      <m:t>𝑓</m:t>
                                    </m:r>
                                  </m:e>
                                  <m:sup>
                                    <m:r>
                                      <a:rPr lang="it-IT" b="0" i="1" smtClean="0">
                                        <a:latin typeface="Cambria Math"/>
                                      </a:rPr>
                                      <m:t>−2</m:t>
                                    </m:r>
                                  </m:sup>
                                </m:sSup>
                              </m:oMath>
                            </m:oMathPara>
                          </a14:m>
                          <a:endParaRPr lang="en-US" dirty="0"/>
                        </a:p>
                      </a:txBody>
                      <a:tcPr anchor="ctr">
                        <a:solidFill>
                          <a:schemeClr val="bg2">
                            <a:lumMod val="20000"/>
                            <a:lumOff val="80000"/>
                          </a:schemeClr>
                        </a:solidFill>
                      </a:tcPr>
                    </a:tc>
                    <a:tc>
                      <a:txBody>
                        <a:bodyPr/>
                        <a:lstStyle/>
                        <a:p>
                          <a:r>
                            <a:rPr lang="it-IT" sz="1600" dirty="0" smtClean="0"/>
                            <a:t>White FM</a:t>
                          </a:r>
                          <a:endParaRPr lang="en-US" sz="1600" dirty="0"/>
                        </a:p>
                      </a:txBody>
                      <a:tcPr anchor="ctr">
                        <a:solidFill>
                          <a:schemeClr val="bg2">
                            <a:lumMod val="20000"/>
                            <a:lumOff val="80000"/>
                          </a:schemeClr>
                        </a:solidFill>
                      </a:tcPr>
                    </a:tc>
                    <a:tc>
                      <a:txBody>
                        <a:bodyPr/>
                        <a:lstStyle/>
                        <a:p>
                          <a:r>
                            <a:rPr lang="it-IT" sz="1400" i="1" dirty="0" smtClean="0"/>
                            <a:t>Thermal FM noise</a:t>
                          </a:r>
                          <a:endParaRPr lang="en-US" sz="1400" i="1" dirty="0"/>
                        </a:p>
                      </a:txBody>
                      <a:tcPr anchor="ctr">
                        <a:solidFill>
                          <a:schemeClr val="bg2">
                            <a:lumMod val="20000"/>
                            <a:lumOff val="80000"/>
                          </a:schemeClr>
                        </a:solidFill>
                      </a:tcPr>
                    </a:tc>
                    <a:tc>
                      <a:txBody>
                        <a:bodyPr/>
                        <a:lstStyle/>
                        <a:p>
                          <a:pPr/>
                          <a14:m>
                            <m:oMathPara xmlns:m="http://schemas.openxmlformats.org/officeDocument/2006/math">
                              <m:oMathParaPr>
                                <m:jc m:val="centerGroup"/>
                              </m:oMathParaPr>
                              <m:oMath xmlns:m="http://schemas.openxmlformats.org/officeDocument/2006/math">
                                <m:r>
                                  <a:rPr lang="it-IT" sz="1400" b="0" i="1" smtClean="0">
                                    <a:solidFill>
                                      <a:schemeClr val="bg1"/>
                                    </a:solidFill>
                                    <a:latin typeface="Cambria Math"/>
                                    <a:ea typeface="Cambria Math"/>
                                  </a:rPr>
                                  <m:t>𝑏</m:t>
                                </m:r>
                                <m:sPre>
                                  <m:sPrePr>
                                    <m:ctrlPr>
                                      <a:rPr lang="en-GB" sz="1400" i="1">
                                        <a:solidFill>
                                          <a:schemeClr val="bg1"/>
                                        </a:solidFill>
                                        <a:latin typeface="Cambria Math"/>
                                      </a:rPr>
                                    </m:ctrlPr>
                                  </m:sPrePr>
                                  <m:sub>
                                    <m:r>
                                      <a:rPr lang="it-IT" sz="1400" b="0" i="1" smtClean="0">
                                        <a:solidFill>
                                          <a:schemeClr val="bg1"/>
                                        </a:solidFill>
                                        <a:latin typeface="Cambria Math"/>
                                      </a:rPr>
                                      <m:t>0    </m:t>
                                    </m:r>
                                  </m:sub>
                                  <m:sup>
                                    <m:r>
                                      <a:rPr lang="it-IT" sz="1400" b="0" i="1" smtClean="0">
                                        <a:solidFill>
                                          <a:schemeClr val="bg1"/>
                                        </a:solidFill>
                                        <a:latin typeface="Cambria Math"/>
                                      </a:rPr>
                                      <m:t>𝐹𝑀</m:t>
                                    </m:r>
                                  </m:sup>
                                  <m:e>
                                    <m:r>
                                      <a:rPr lang="it-IT" sz="1400" i="1">
                                        <a:solidFill>
                                          <a:schemeClr val="bg1"/>
                                        </a:solidFill>
                                        <a:latin typeface="Cambria Math"/>
                                      </a:rPr>
                                      <m:t> </m:t>
                                    </m:r>
                                  </m:e>
                                </m:sPre>
                                <m:r>
                                  <a:rPr lang="it-IT" sz="1400" b="0" i="1" smtClean="0">
                                    <a:solidFill>
                                      <a:schemeClr val="bg1"/>
                                    </a:solidFill>
                                    <a:latin typeface="Cambria Math"/>
                                    <a:ea typeface="Cambria Math"/>
                                  </a:rPr>
                                  <m:t>∙ </m:t>
                                </m:r>
                                <m:f>
                                  <m:fPr>
                                    <m:ctrlPr>
                                      <a:rPr lang="it-IT" sz="1400" b="0" i="1" smtClean="0">
                                        <a:solidFill>
                                          <a:schemeClr val="bg1"/>
                                        </a:solidFill>
                                        <a:latin typeface="Cambria Math"/>
                                        <a:ea typeface="Cambria Math"/>
                                      </a:rPr>
                                    </m:ctrlPr>
                                  </m:fPr>
                                  <m:num>
                                    <m:r>
                                      <a:rPr lang="it-IT" sz="1400" b="0" i="1" smtClean="0">
                                        <a:solidFill>
                                          <a:schemeClr val="bg1"/>
                                        </a:solidFill>
                                        <a:latin typeface="Cambria Math"/>
                                        <a:ea typeface="Cambria Math"/>
                                      </a:rPr>
                                      <m:t>1</m:t>
                                    </m:r>
                                  </m:num>
                                  <m:den>
                                    <m:sSup>
                                      <m:sSupPr>
                                        <m:ctrlPr>
                                          <a:rPr lang="it-IT" sz="1400" b="0" i="1" smtClean="0">
                                            <a:solidFill>
                                              <a:schemeClr val="bg1"/>
                                            </a:solidFill>
                                            <a:latin typeface="Cambria Math"/>
                                            <a:ea typeface="Cambria Math"/>
                                          </a:rPr>
                                        </m:ctrlPr>
                                      </m:sSupPr>
                                      <m:e>
                                        <m:r>
                                          <a:rPr lang="it-IT" sz="1400" b="0" i="1" smtClean="0">
                                            <a:solidFill>
                                              <a:schemeClr val="bg1"/>
                                            </a:solidFill>
                                            <a:latin typeface="Cambria Math"/>
                                            <a:ea typeface="Cambria Math"/>
                                          </a:rPr>
                                          <m:t>𝑓</m:t>
                                        </m:r>
                                      </m:e>
                                      <m:sup>
                                        <m:r>
                                          <a:rPr lang="it-IT" sz="1400" b="0" i="1" smtClean="0">
                                            <a:solidFill>
                                              <a:schemeClr val="bg1"/>
                                            </a:solidFill>
                                            <a:latin typeface="Cambria Math"/>
                                            <a:ea typeface="Cambria Math"/>
                                          </a:rPr>
                                          <m:t>2</m:t>
                                        </m:r>
                                      </m:sup>
                                    </m:sSup>
                                  </m:den>
                                </m:f>
                              </m:oMath>
                            </m:oMathPara>
                          </a14:m>
                          <a:endParaRPr lang="en-US" sz="1400" dirty="0"/>
                        </a:p>
                      </a:txBody>
                      <a:tcPr anchor="ctr">
                        <a:solidFill>
                          <a:schemeClr val="bg2">
                            <a:lumMod val="20000"/>
                            <a:lumOff val="80000"/>
                          </a:schemeClr>
                        </a:solidFill>
                      </a:tcPr>
                    </a:tc>
                  </a:tr>
                  <a:tr h="289694">
                    <a:tc vMerge="1">
                      <a:txBody>
                        <a:bodyPr/>
                        <a:lstStyle/>
                        <a:p>
                          <a:endParaRPr lang="en-US" dirty="0"/>
                        </a:p>
                      </a:txBody>
                      <a:tcPr>
                        <a:solidFill>
                          <a:schemeClr val="bg2">
                            <a:lumMod val="20000"/>
                            <a:lumOff val="80000"/>
                          </a:schemeClr>
                        </a:solidFill>
                      </a:tcPr>
                    </a:tc>
                    <a:tc>
                      <a:txBody>
                        <a:bodyPr/>
                        <a:lstStyle/>
                        <a:p>
                          <a:r>
                            <a:rPr lang="it-IT" sz="1600" dirty="0" smtClean="0"/>
                            <a:t>Random walk</a:t>
                          </a:r>
                          <a:endParaRPr lang="en-US" sz="1600" dirty="0"/>
                        </a:p>
                      </a:txBody>
                      <a:tcPr anchor="ctr">
                        <a:solidFill>
                          <a:schemeClr val="bg2">
                            <a:lumMod val="20000"/>
                            <a:lumOff val="80000"/>
                          </a:schemeClr>
                        </a:solidFill>
                      </a:tcPr>
                    </a:tc>
                    <a:tc>
                      <a:txBody>
                        <a:bodyPr/>
                        <a:lstStyle/>
                        <a:p>
                          <a:r>
                            <a:rPr lang="it-IT" sz="1400" i="1" dirty="0" smtClean="0"/>
                            <a:t>Brownian</a:t>
                          </a:r>
                          <a:r>
                            <a:rPr lang="it-IT" sz="1400" i="1" baseline="0" dirty="0" smtClean="0"/>
                            <a:t> motion</a:t>
                          </a:r>
                          <a:endParaRPr lang="en-US" sz="1400" i="1" dirty="0"/>
                        </a:p>
                      </a:txBody>
                      <a:tcPr anchor="ctr">
                        <a:solidFill>
                          <a:schemeClr val="bg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it-IT" sz="1400" b="0" i="1" smtClean="0">
                                        <a:latin typeface="Cambria Math"/>
                                      </a:rPr>
                                    </m:ctrlPr>
                                  </m:sSubPr>
                                  <m:e>
                                    <m:r>
                                      <a:rPr lang="it-IT" sz="1400" b="0" i="1" smtClean="0">
                                        <a:latin typeface="Cambria Math"/>
                                      </a:rPr>
                                      <m:t>𝑏</m:t>
                                    </m:r>
                                  </m:e>
                                  <m:sub>
                                    <m:r>
                                      <a:rPr lang="it-IT" sz="1400" b="0" i="1" smtClean="0">
                                        <a:latin typeface="Cambria Math"/>
                                      </a:rPr>
                                      <m:t>−2</m:t>
                                    </m:r>
                                  </m:sub>
                                </m:sSub>
                                <m:r>
                                  <a:rPr lang="it-IT" sz="1400" b="0" i="1" smtClean="0">
                                    <a:latin typeface="Cambria Math"/>
                                  </a:rPr>
                                  <m:t>/</m:t>
                                </m:r>
                                <m:sSup>
                                  <m:sSupPr>
                                    <m:ctrlPr>
                                      <a:rPr lang="it-IT" sz="1400" b="0" i="1" smtClean="0">
                                        <a:latin typeface="Cambria Math"/>
                                      </a:rPr>
                                    </m:ctrlPr>
                                  </m:sSupPr>
                                  <m:e>
                                    <m:r>
                                      <a:rPr lang="it-IT" sz="1400" b="0" i="1" smtClean="0">
                                        <a:latin typeface="Cambria Math"/>
                                      </a:rPr>
                                      <m:t>𝑓</m:t>
                                    </m:r>
                                  </m:e>
                                  <m:sup>
                                    <m:r>
                                      <a:rPr lang="it-IT" sz="1400" b="0" i="1" smtClean="0">
                                        <a:latin typeface="Cambria Math"/>
                                      </a:rPr>
                                      <m:t>2</m:t>
                                    </m:r>
                                  </m:sup>
                                </m:sSup>
                              </m:oMath>
                            </m:oMathPara>
                          </a14:m>
                          <a:endParaRPr lang="en-US" sz="1400" dirty="0"/>
                        </a:p>
                      </a:txBody>
                      <a:tcPr anchor="ctr">
                        <a:solidFill>
                          <a:schemeClr val="bg2">
                            <a:lumMod val="20000"/>
                            <a:lumOff val="80000"/>
                          </a:schemeClr>
                        </a:solidFill>
                      </a:tcPr>
                    </a:tc>
                  </a:tr>
                  <a:tr h="437567">
                    <a:tc>
                      <a:txBody>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a:rPr>
                                    </m:ctrlPr>
                                  </m:sSupPr>
                                  <m:e>
                                    <m:r>
                                      <a:rPr lang="it-IT" b="0" i="1" smtClean="0">
                                        <a:latin typeface="Cambria Math"/>
                                      </a:rPr>
                                      <m:t>𝑓</m:t>
                                    </m:r>
                                  </m:e>
                                  <m:sup>
                                    <m:r>
                                      <a:rPr lang="it-IT" b="0" i="1" smtClean="0">
                                        <a:latin typeface="Cambria Math"/>
                                      </a:rPr>
                                      <m:t>−3</m:t>
                                    </m:r>
                                  </m:sup>
                                </m:sSup>
                              </m:oMath>
                            </m:oMathPara>
                          </a14:m>
                          <a:endParaRPr lang="en-US" dirty="0"/>
                        </a:p>
                      </a:txBody>
                      <a:tcPr anchor="ctr">
                        <a:solidFill>
                          <a:schemeClr val="accent1">
                            <a:lumMod val="40000"/>
                            <a:lumOff val="60000"/>
                          </a:schemeClr>
                        </a:solidFill>
                      </a:tcPr>
                    </a:tc>
                    <a:tc>
                      <a:txBody>
                        <a:bodyPr/>
                        <a:lstStyle/>
                        <a:p>
                          <a:r>
                            <a:rPr lang="it-IT" sz="1600" dirty="0" smtClean="0"/>
                            <a:t>Flicker FM</a:t>
                          </a:r>
                          <a:endParaRPr lang="en-US" sz="1600" dirty="0"/>
                        </a:p>
                      </a:txBody>
                      <a:tcPr anchor="ctr">
                        <a:solidFill>
                          <a:schemeClr val="accent1">
                            <a:lumMod val="40000"/>
                            <a:lumOff val="60000"/>
                          </a:schemeClr>
                        </a:solidFill>
                      </a:tcPr>
                    </a:tc>
                    <a:tc>
                      <a:txBody>
                        <a:bodyPr/>
                        <a:lstStyle/>
                        <a:p>
                          <a:r>
                            <a:rPr lang="it-IT" sz="1400" i="1" dirty="0" smtClean="0"/>
                            <a:t>Flicking</a:t>
                          </a:r>
                          <a:r>
                            <a:rPr lang="it-IT" sz="1400" i="1" baseline="0" dirty="0" smtClean="0"/>
                            <a:t> FM</a:t>
                          </a:r>
                          <a:endParaRPr lang="en-US" sz="1400" i="1" dirty="0"/>
                        </a:p>
                      </a:txBody>
                      <a:tcPr anchor="ct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it-IT" sz="1400" b="0" i="1" smtClean="0">
                                        <a:solidFill>
                                          <a:schemeClr val="bg1"/>
                                        </a:solidFill>
                                        <a:latin typeface="Cambria Math"/>
                                        <a:ea typeface="Cambria Math"/>
                                      </a:rPr>
                                    </m:ctrlPr>
                                  </m:fPr>
                                  <m:num>
                                    <m:r>
                                      <a:rPr lang="it-IT" sz="1400" b="0" i="1" smtClean="0">
                                        <a:solidFill>
                                          <a:schemeClr val="bg1"/>
                                        </a:solidFill>
                                        <a:latin typeface="Cambria Math"/>
                                        <a:ea typeface="Cambria Math"/>
                                      </a:rPr>
                                      <m:t>𝑏</m:t>
                                    </m:r>
                                    <m:sPre>
                                      <m:sPrePr>
                                        <m:ctrlPr>
                                          <a:rPr lang="en-GB" sz="1400" i="1">
                                            <a:solidFill>
                                              <a:schemeClr val="bg1"/>
                                            </a:solidFill>
                                            <a:latin typeface="Cambria Math"/>
                                          </a:rPr>
                                        </m:ctrlPr>
                                      </m:sPrePr>
                                      <m:sub>
                                        <m:r>
                                          <a:rPr lang="it-IT" sz="1400" b="0" i="1" smtClean="0">
                                            <a:solidFill>
                                              <a:schemeClr val="bg1"/>
                                            </a:solidFill>
                                            <a:latin typeface="Cambria Math"/>
                                          </a:rPr>
                                          <m:t>−1 </m:t>
                                        </m:r>
                                      </m:sub>
                                      <m:sup>
                                        <m:r>
                                          <a:rPr lang="it-IT" sz="1400" b="0" i="1" smtClean="0">
                                            <a:solidFill>
                                              <a:schemeClr val="bg1"/>
                                            </a:solidFill>
                                            <a:latin typeface="Cambria Math"/>
                                          </a:rPr>
                                          <m:t>𝐹𝑀</m:t>
                                        </m:r>
                                      </m:sup>
                                      <m:e>
                                        <m:r>
                                          <a:rPr lang="it-IT" sz="1400" i="1">
                                            <a:solidFill>
                                              <a:schemeClr val="bg1"/>
                                            </a:solidFill>
                                            <a:latin typeface="Cambria Math"/>
                                          </a:rPr>
                                          <m:t> </m:t>
                                        </m:r>
                                      </m:e>
                                    </m:sPre>
                                  </m:num>
                                  <m:den>
                                    <m:r>
                                      <a:rPr lang="it-IT" sz="1400" b="0" i="1" smtClean="0">
                                        <a:solidFill>
                                          <a:schemeClr val="bg1"/>
                                        </a:solidFill>
                                        <a:latin typeface="Cambria Math"/>
                                        <a:ea typeface="Cambria Math"/>
                                      </a:rPr>
                                      <m:t>𝑓</m:t>
                                    </m:r>
                                  </m:den>
                                </m:f>
                                <m:r>
                                  <a:rPr lang="it-IT" sz="1400" b="0" i="1" smtClean="0">
                                    <a:solidFill>
                                      <a:schemeClr val="bg1"/>
                                    </a:solidFill>
                                    <a:latin typeface="Cambria Math"/>
                                    <a:ea typeface="Cambria Math"/>
                                  </a:rPr>
                                  <m:t> ∙ </m:t>
                                </m:r>
                                <m:f>
                                  <m:fPr>
                                    <m:ctrlPr>
                                      <a:rPr lang="it-IT" sz="1400" b="0" i="1" smtClean="0">
                                        <a:solidFill>
                                          <a:schemeClr val="bg1"/>
                                        </a:solidFill>
                                        <a:latin typeface="Cambria Math"/>
                                        <a:ea typeface="Cambria Math"/>
                                      </a:rPr>
                                    </m:ctrlPr>
                                  </m:fPr>
                                  <m:num>
                                    <m:r>
                                      <a:rPr lang="it-IT" sz="1400" b="0" i="1" smtClean="0">
                                        <a:solidFill>
                                          <a:schemeClr val="bg1"/>
                                        </a:solidFill>
                                        <a:latin typeface="Cambria Math"/>
                                        <a:ea typeface="Cambria Math"/>
                                      </a:rPr>
                                      <m:t>1</m:t>
                                    </m:r>
                                  </m:num>
                                  <m:den>
                                    <m:sSup>
                                      <m:sSupPr>
                                        <m:ctrlPr>
                                          <a:rPr lang="it-IT" sz="1400" b="0" i="1" smtClean="0">
                                            <a:solidFill>
                                              <a:schemeClr val="bg1"/>
                                            </a:solidFill>
                                            <a:latin typeface="Cambria Math"/>
                                            <a:ea typeface="Cambria Math"/>
                                          </a:rPr>
                                        </m:ctrlPr>
                                      </m:sSupPr>
                                      <m:e>
                                        <m:r>
                                          <a:rPr lang="it-IT" sz="1400" b="0" i="1" smtClean="0">
                                            <a:solidFill>
                                              <a:schemeClr val="bg1"/>
                                            </a:solidFill>
                                            <a:latin typeface="Cambria Math"/>
                                            <a:ea typeface="Cambria Math"/>
                                          </a:rPr>
                                          <m:t>𝑓</m:t>
                                        </m:r>
                                      </m:e>
                                      <m:sup>
                                        <m:r>
                                          <a:rPr lang="it-IT" sz="1400" b="0" i="1" smtClean="0">
                                            <a:solidFill>
                                              <a:schemeClr val="bg1"/>
                                            </a:solidFill>
                                            <a:latin typeface="Cambria Math"/>
                                            <a:ea typeface="Cambria Math"/>
                                          </a:rPr>
                                          <m:t>2</m:t>
                                        </m:r>
                                      </m:sup>
                                    </m:sSup>
                                  </m:den>
                                </m:f>
                                <m:r>
                                  <a:rPr lang="it-IT" sz="1400" b="0" i="1" smtClean="0">
                                    <a:solidFill>
                                      <a:schemeClr val="bg1"/>
                                    </a:solidFill>
                                    <a:latin typeface="Cambria Math"/>
                                    <a:ea typeface="Cambria Math"/>
                                  </a:rPr>
                                  <m:t> </m:t>
                                </m:r>
                              </m:oMath>
                            </m:oMathPara>
                          </a14:m>
                          <a:endParaRPr lang="en-US" sz="1400" dirty="0"/>
                        </a:p>
                      </a:txBody>
                      <a:tcPr anchor="ctr">
                        <a:solidFill>
                          <a:schemeClr val="accent1">
                            <a:lumMod val="40000"/>
                            <a:lumOff val="60000"/>
                          </a:schemeClr>
                        </a:solidFill>
                      </a:tcPr>
                    </a:tc>
                  </a:tr>
                  <a:tr h="452398">
                    <a:tc>
                      <a:txBody>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a:rPr>
                                    </m:ctrlPr>
                                  </m:sSupPr>
                                  <m:e>
                                    <m:r>
                                      <a:rPr lang="it-IT" b="0" i="1" smtClean="0">
                                        <a:latin typeface="Cambria Math"/>
                                      </a:rPr>
                                      <m:t>𝑓</m:t>
                                    </m:r>
                                  </m:e>
                                  <m:sup>
                                    <m:r>
                                      <a:rPr lang="it-IT" b="0" i="1" smtClean="0">
                                        <a:latin typeface="Cambria Math"/>
                                      </a:rPr>
                                      <m:t>−4</m:t>
                                    </m:r>
                                  </m:sup>
                                </m:sSup>
                              </m:oMath>
                            </m:oMathPara>
                          </a14:m>
                          <a:endParaRPr lang="en-US" dirty="0"/>
                        </a:p>
                      </a:txBody>
                      <a:tcPr anchor="ctr">
                        <a:solidFill>
                          <a:schemeClr val="bg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600" dirty="0" smtClean="0"/>
                            <a:t>Random walk</a:t>
                          </a:r>
                          <a:r>
                            <a:rPr lang="en-US" sz="1600" baseline="0" dirty="0" smtClean="0"/>
                            <a:t> FM</a:t>
                          </a:r>
                          <a:endParaRPr lang="en-US" sz="1600" dirty="0" smtClean="0"/>
                        </a:p>
                      </a:txBody>
                      <a:tcPr anchor="ctr">
                        <a:solidFill>
                          <a:schemeClr val="bg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i="1" dirty="0" smtClean="0"/>
                            <a:t>Brownian</a:t>
                          </a:r>
                          <a:r>
                            <a:rPr lang="it-IT" sz="1400" i="1" baseline="0" dirty="0" smtClean="0"/>
                            <a:t> motion</a:t>
                          </a:r>
                          <a:r>
                            <a:rPr lang="en-US" sz="1400" i="1" baseline="0" dirty="0" smtClean="0"/>
                            <a:t> </a:t>
                          </a:r>
                          <a:r>
                            <a:rPr lang="en-US" sz="1400" i="1" baseline="0" dirty="0" smtClean="0">
                              <a:latin typeface="Calibri"/>
                            </a:rPr>
                            <a:t>→</a:t>
                          </a:r>
                          <a:r>
                            <a:rPr lang="en-US" sz="1400" i="1" baseline="0" dirty="0" smtClean="0"/>
                            <a:t>  </a:t>
                          </a:r>
                          <a:r>
                            <a:rPr lang="en-US" sz="1400" i="1" baseline="0" dirty="0" smtClean="0">
                              <a:latin typeface="+mn-lt"/>
                            </a:rPr>
                            <a:t>→ </a:t>
                          </a:r>
                          <a:r>
                            <a:rPr lang="en-US" sz="1400" i="1" baseline="0" dirty="0" smtClean="0"/>
                            <a:t>FM</a:t>
                          </a:r>
                          <a:endParaRPr lang="en-US" sz="1400" i="1" dirty="0" smtClean="0"/>
                        </a:p>
                      </a:txBody>
                      <a:tcPr anchor="ctr">
                        <a:solidFill>
                          <a:schemeClr val="bg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it-IT" sz="1400" b="0" i="1" smtClean="0">
                                        <a:solidFill>
                                          <a:schemeClr val="bg1"/>
                                        </a:solidFill>
                                        <a:latin typeface="Cambria Math"/>
                                        <a:ea typeface="Cambria Math"/>
                                      </a:rPr>
                                    </m:ctrlPr>
                                  </m:fPr>
                                  <m:num>
                                    <m:r>
                                      <a:rPr lang="it-IT" sz="1400" b="0" i="1" smtClean="0">
                                        <a:solidFill>
                                          <a:schemeClr val="bg1"/>
                                        </a:solidFill>
                                        <a:latin typeface="Cambria Math"/>
                                        <a:ea typeface="Cambria Math"/>
                                      </a:rPr>
                                      <m:t>𝑏</m:t>
                                    </m:r>
                                    <m:sPre>
                                      <m:sPrePr>
                                        <m:ctrlPr>
                                          <a:rPr lang="en-GB" sz="1400" i="1">
                                            <a:solidFill>
                                              <a:schemeClr val="bg1"/>
                                            </a:solidFill>
                                            <a:latin typeface="Cambria Math"/>
                                          </a:rPr>
                                        </m:ctrlPr>
                                      </m:sPrePr>
                                      <m:sub>
                                        <m:r>
                                          <a:rPr lang="it-IT" sz="1400" b="0" i="1" smtClean="0">
                                            <a:solidFill>
                                              <a:schemeClr val="bg1"/>
                                            </a:solidFill>
                                            <a:latin typeface="Cambria Math"/>
                                          </a:rPr>
                                          <m:t>−2 </m:t>
                                        </m:r>
                                      </m:sub>
                                      <m:sup>
                                        <m:r>
                                          <a:rPr lang="it-IT" sz="1400" b="0" i="1" smtClean="0">
                                            <a:solidFill>
                                              <a:schemeClr val="bg1"/>
                                            </a:solidFill>
                                            <a:latin typeface="Cambria Math"/>
                                          </a:rPr>
                                          <m:t>𝐹𝑀</m:t>
                                        </m:r>
                                      </m:sup>
                                      <m:e>
                                        <m:r>
                                          <a:rPr lang="it-IT" sz="1400" i="1">
                                            <a:solidFill>
                                              <a:schemeClr val="bg1"/>
                                            </a:solidFill>
                                            <a:latin typeface="Cambria Math"/>
                                          </a:rPr>
                                          <m:t> </m:t>
                                        </m:r>
                                      </m:e>
                                    </m:sPre>
                                  </m:num>
                                  <m:den>
                                    <m:sSup>
                                      <m:sSupPr>
                                        <m:ctrlPr>
                                          <a:rPr lang="it-IT" sz="1400" b="0" i="1" smtClean="0">
                                            <a:solidFill>
                                              <a:schemeClr val="bg1"/>
                                            </a:solidFill>
                                            <a:latin typeface="Cambria Math"/>
                                            <a:ea typeface="Cambria Math"/>
                                          </a:rPr>
                                        </m:ctrlPr>
                                      </m:sSupPr>
                                      <m:e>
                                        <m:r>
                                          <a:rPr lang="it-IT" sz="1400" b="0" i="1" smtClean="0">
                                            <a:solidFill>
                                              <a:schemeClr val="bg1"/>
                                            </a:solidFill>
                                            <a:latin typeface="Cambria Math"/>
                                            <a:ea typeface="Cambria Math"/>
                                          </a:rPr>
                                          <m:t>𝑓</m:t>
                                        </m:r>
                                      </m:e>
                                      <m:sup>
                                        <m:r>
                                          <a:rPr lang="it-IT" sz="1400" b="0" i="1" smtClean="0">
                                            <a:solidFill>
                                              <a:schemeClr val="bg1"/>
                                            </a:solidFill>
                                            <a:latin typeface="Cambria Math"/>
                                            <a:ea typeface="Cambria Math"/>
                                          </a:rPr>
                                          <m:t>2</m:t>
                                        </m:r>
                                      </m:sup>
                                    </m:sSup>
                                  </m:den>
                                </m:f>
                                <m:r>
                                  <a:rPr lang="it-IT" sz="1400" b="0" i="1" smtClean="0">
                                    <a:solidFill>
                                      <a:schemeClr val="bg1"/>
                                    </a:solidFill>
                                    <a:latin typeface="Cambria Math"/>
                                    <a:ea typeface="Cambria Math"/>
                                  </a:rPr>
                                  <m:t> ∙ </m:t>
                                </m:r>
                                <m:f>
                                  <m:fPr>
                                    <m:ctrlPr>
                                      <a:rPr lang="it-IT" sz="1400" b="0" i="1" smtClean="0">
                                        <a:solidFill>
                                          <a:schemeClr val="bg1"/>
                                        </a:solidFill>
                                        <a:latin typeface="Cambria Math"/>
                                        <a:ea typeface="Cambria Math"/>
                                      </a:rPr>
                                    </m:ctrlPr>
                                  </m:fPr>
                                  <m:num>
                                    <m:r>
                                      <a:rPr lang="it-IT" sz="1400" b="0" i="1" smtClean="0">
                                        <a:solidFill>
                                          <a:schemeClr val="bg1"/>
                                        </a:solidFill>
                                        <a:latin typeface="Cambria Math"/>
                                        <a:ea typeface="Cambria Math"/>
                                      </a:rPr>
                                      <m:t>1</m:t>
                                    </m:r>
                                  </m:num>
                                  <m:den>
                                    <m:sSup>
                                      <m:sSupPr>
                                        <m:ctrlPr>
                                          <a:rPr lang="it-IT" sz="1400" b="0" i="1" smtClean="0">
                                            <a:solidFill>
                                              <a:schemeClr val="bg1"/>
                                            </a:solidFill>
                                            <a:latin typeface="Cambria Math"/>
                                            <a:ea typeface="Cambria Math"/>
                                          </a:rPr>
                                        </m:ctrlPr>
                                      </m:sSupPr>
                                      <m:e>
                                        <m:r>
                                          <a:rPr lang="it-IT" sz="1400" b="0" i="1" smtClean="0">
                                            <a:solidFill>
                                              <a:schemeClr val="bg1"/>
                                            </a:solidFill>
                                            <a:latin typeface="Cambria Math"/>
                                            <a:ea typeface="Cambria Math"/>
                                          </a:rPr>
                                          <m:t>𝑓</m:t>
                                        </m:r>
                                      </m:e>
                                      <m:sup>
                                        <m:r>
                                          <a:rPr lang="it-IT" sz="1400" b="0" i="1" smtClean="0">
                                            <a:solidFill>
                                              <a:schemeClr val="bg1"/>
                                            </a:solidFill>
                                            <a:latin typeface="Cambria Math"/>
                                            <a:ea typeface="Cambria Math"/>
                                          </a:rPr>
                                          <m:t>2</m:t>
                                        </m:r>
                                      </m:sup>
                                    </m:sSup>
                                  </m:den>
                                </m:f>
                                <m:r>
                                  <a:rPr lang="it-IT" sz="1400" b="0" i="1" smtClean="0">
                                    <a:solidFill>
                                      <a:schemeClr val="bg1"/>
                                    </a:solidFill>
                                    <a:latin typeface="Cambria Math"/>
                                    <a:ea typeface="Cambria Math"/>
                                  </a:rPr>
                                  <m:t> </m:t>
                                </m:r>
                              </m:oMath>
                            </m:oMathPara>
                          </a14:m>
                          <a:endParaRPr lang="en-US" sz="1400" dirty="0"/>
                        </a:p>
                      </a:txBody>
                      <a:tcPr anchor="ctr">
                        <a:solidFill>
                          <a:schemeClr val="bg2">
                            <a:lumMod val="20000"/>
                            <a:lumOff val="80000"/>
                          </a:schemeClr>
                        </a:solidFill>
                      </a:tcPr>
                    </a:tc>
                  </a:tr>
                  <a:tr h="438944">
                    <a:tc>
                      <a:txBody>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a:rPr>
                                    </m:ctrlPr>
                                  </m:sSupPr>
                                  <m:e>
                                    <m:r>
                                      <a:rPr lang="it-IT" b="0" i="1" smtClean="0">
                                        <a:latin typeface="Cambria Math"/>
                                      </a:rPr>
                                      <m:t>𝑓</m:t>
                                    </m:r>
                                  </m:e>
                                  <m:sup>
                                    <m:r>
                                      <a:rPr lang="it-IT" b="0" i="1" smtClean="0">
                                        <a:latin typeface="Cambria Math"/>
                                      </a:rPr>
                                      <m:t>−</m:t>
                                    </m:r>
                                    <m:r>
                                      <a:rPr lang="it-IT" b="0" i="1" smtClean="0">
                                        <a:latin typeface="Cambria Math"/>
                                      </a:rPr>
                                      <m:t>𝑛</m:t>
                                    </m:r>
                                  </m:sup>
                                </m:sSup>
                              </m:oMath>
                            </m:oMathPara>
                          </a14:m>
                          <a:endParaRPr lang="en-US" dirty="0"/>
                        </a:p>
                      </a:txBody>
                      <a:tcPr anchor="ctr">
                        <a:solidFill>
                          <a:schemeClr val="accent1">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600" dirty="0" smtClean="0"/>
                            <a:t>...</a:t>
                          </a:r>
                          <a:endParaRPr lang="en-US" sz="1600" dirty="0" smtClean="0"/>
                        </a:p>
                      </a:txBody>
                      <a:tcPr anchor="ctr">
                        <a:solidFill>
                          <a:schemeClr val="accent1">
                            <a:lumMod val="40000"/>
                            <a:lumOff val="60000"/>
                          </a:schemeClr>
                        </a:solidFill>
                      </a:tcPr>
                    </a:tc>
                    <a:tc>
                      <a:txBody>
                        <a:bodyPr/>
                        <a:lstStyle/>
                        <a:p>
                          <a:pPr algn="ctr"/>
                          <a:r>
                            <a:rPr lang="it-IT" sz="1400" i="1" dirty="0" smtClean="0"/>
                            <a:t>high orders ...</a:t>
                          </a:r>
                          <a:endParaRPr lang="en-US" sz="1400" i="1" dirty="0"/>
                        </a:p>
                      </a:txBody>
                      <a:tcPr anchor="ctr">
                        <a:solidFill>
                          <a:schemeClr val="accent1">
                            <a:lumMod val="40000"/>
                            <a:lumOff val="60000"/>
                          </a:schemeClr>
                        </a:solidFill>
                      </a:tcPr>
                    </a:tc>
                    <a:tc>
                      <a:txBody>
                        <a:bodyPr/>
                        <a:lstStyle/>
                        <a:p>
                          <a:endParaRPr lang="en-US" sz="1400" dirty="0"/>
                        </a:p>
                      </a:txBody>
                      <a:tcPr anchor="ctr">
                        <a:solidFill>
                          <a:schemeClr val="accent1">
                            <a:lumMod val="40000"/>
                            <a:lumOff val="60000"/>
                          </a:schemeClr>
                        </a:solidFill>
                      </a:tcPr>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3212504748"/>
                  </p:ext>
                </p:extLst>
              </p:nvPr>
            </p:nvGraphicFramePr>
            <p:xfrm>
              <a:off x="310847" y="2444265"/>
              <a:ext cx="5207047" cy="4052857"/>
            </p:xfrm>
            <a:graphic>
              <a:graphicData uri="http://schemas.openxmlformats.org/drawingml/2006/table">
                <a:tbl>
                  <a:tblPr firstRow="1" bandRow="1">
                    <a:tableStyleId>{5C22544A-7EE6-4342-B048-85BDC9FD1C3A}</a:tableStyleId>
                  </a:tblPr>
                  <a:tblGrid>
                    <a:gridCol w="541913"/>
                    <a:gridCol w="1388534"/>
                    <a:gridCol w="1710266"/>
                    <a:gridCol w="1566334"/>
                  </a:tblGrid>
                  <a:tr h="390525">
                    <a:tc>
                      <a:txBody>
                        <a:bodyPr/>
                        <a:lstStyle/>
                        <a:p>
                          <a:endParaRPr lang="en-US" dirty="0"/>
                        </a:p>
                      </a:txBody>
                      <a:tcPr>
                        <a:noFill/>
                      </a:tcPr>
                    </a:tc>
                    <a:tc>
                      <a:txBody>
                        <a:bodyPr/>
                        <a:lstStyle/>
                        <a:p>
                          <a:pPr algn="ctr"/>
                          <a:r>
                            <a:rPr lang="it-IT" dirty="0" smtClean="0"/>
                            <a:t>Type</a:t>
                          </a:r>
                          <a:endParaRPr lang="en-US" dirty="0"/>
                        </a:p>
                      </a:txBody>
                      <a:tcPr>
                        <a:solidFill>
                          <a:schemeClr val="bg2">
                            <a:lumMod val="60000"/>
                            <a:lumOff val="40000"/>
                          </a:schemeClr>
                        </a:solidFill>
                      </a:tcPr>
                    </a:tc>
                    <a:tc>
                      <a:txBody>
                        <a:bodyPr/>
                        <a:lstStyle/>
                        <a:p>
                          <a:pPr algn="ctr"/>
                          <a:r>
                            <a:rPr lang="it-IT" dirty="0" smtClean="0"/>
                            <a:t>Origin</a:t>
                          </a:r>
                          <a:endParaRPr lang="en-US" dirty="0"/>
                        </a:p>
                      </a:txBody>
                      <a:tcPr>
                        <a:solidFill>
                          <a:schemeClr val="bg2">
                            <a:lumMod val="60000"/>
                            <a:lumOff val="40000"/>
                          </a:schemeClr>
                        </a:solidFill>
                      </a:tcPr>
                    </a:tc>
                    <a:tc>
                      <a:txBody>
                        <a:bodyPr/>
                        <a:lstStyle/>
                        <a:p>
                          <a:endParaRPr lang="en-US"/>
                        </a:p>
                      </a:txBody>
                      <a:tcPr>
                        <a:blipFill rotWithShape="1">
                          <a:blip r:embed="rId2"/>
                          <a:stretch>
                            <a:fillRect l="-232685" t="-7813" r="-389" b="-945313"/>
                          </a:stretch>
                        </a:blipFill>
                      </a:tcPr>
                    </a:tc>
                  </a:tr>
                  <a:tr h="518160">
                    <a:tc rowSpan="2">
                      <a:txBody>
                        <a:bodyPr/>
                        <a:lstStyle/>
                        <a:p>
                          <a:endParaRPr lang="en-US"/>
                        </a:p>
                      </a:txBody>
                      <a:tcPr anchor="ctr">
                        <a:blipFill rotWithShape="1">
                          <a:blip r:embed="rId2"/>
                          <a:stretch>
                            <a:fillRect l="-1124" t="-49286" r="-860674" b="-332143"/>
                          </a:stretch>
                        </a:blipFill>
                      </a:tcPr>
                    </a:tc>
                    <a:tc>
                      <a:txBody>
                        <a:bodyPr/>
                        <a:lstStyle/>
                        <a:p>
                          <a:r>
                            <a:rPr lang="it-IT" sz="1600" dirty="0" smtClean="0"/>
                            <a:t>White</a:t>
                          </a:r>
                          <a:endParaRPr lang="en-US" sz="1600" dirty="0"/>
                        </a:p>
                      </a:txBody>
                      <a:tcPr anchor="ctr">
                        <a:solidFill>
                          <a:schemeClr val="bg2">
                            <a:lumMod val="20000"/>
                            <a:lumOff val="80000"/>
                          </a:schemeClr>
                        </a:solidFill>
                      </a:tcPr>
                    </a:tc>
                    <a:tc>
                      <a:txBody>
                        <a:bodyPr/>
                        <a:lstStyle/>
                        <a:p>
                          <a:r>
                            <a:rPr lang="it-IT" sz="1400" i="1" dirty="0" smtClean="0"/>
                            <a:t>Thermal noise of resistors</a:t>
                          </a:r>
                          <a:endParaRPr lang="en-US" sz="1400" i="1" dirty="0"/>
                        </a:p>
                      </a:txBody>
                      <a:tcPr anchor="ctr">
                        <a:solidFill>
                          <a:schemeClr val="bg2">
                            <a:lumMod val="20000"/>
                            <a:lumOff val="80000"/>
                          </a:schemeClr>
                        </a:solidFill>
                      </a:tcPr>
                    </a:tc>
                    <a:tc>
                      <a:txBody>
                        <a:bodyPr/>
                        <a:lstStyle/>
                        <a:p>
                          <a:endParaRPr lang="en-US"/>
                        </a:p>
                      </a:txBody>
                      <a:tcPr anchor="ctr">
                        <a:blipFill rotWithShape="1">
                          <a:blip r:embed="rId2"/>
                          <a:stretch>
                            <a:fillRect l="-232685" t="-81176" r="-389" b="-611765"/>
                          </a:stretch>
                        </a:blipFill>
                      </a:tcPr>
                    </a:tc>
                  </a:tr>
                  <a:tr h="335280">
                    <a:tc vMerge="1">
                      <a:txBody>
                        <a:bodyPr/>
                        <a:lstStyle/>
                        <a:p>
                          <a:endParaRPr lang="en-US" dirty="0"/>
                        </a:p>
                      </a:txBody>
                      <a:tcPr>
                        <a:solidFill>
                          <a:schemeClr val="bg2">
                            <a:lumMod val="20000"/>
                            <a:lumOff val="80000"/>
                          </a:schemeClr>
                        </a:solidFill>
                      </a:tcPr>
                    </a:tc>
                    <a:tc>
                      <a:txBody>
                        <a:bodyPr/>
                        <a:lstStyle/>
                        <a:p>
                          <a:r>
                            <a:rPr lang="it-IT" sz="1600" dirty="0" smtClean="0"/>
                            <a:t>Shot</a:t>
                          </a:r>
                          <a:endParaRPr lang="en-US" sz="1600" dirty="0"/>
                        </a:p>
                      </a:txBody>
                      <a:tcPr anchor="ctr">
                        <a:solidFill>
                          <a:schemeClr val="bg2">
                            <a:lumMod val="20000"/>
                            <a:lumOff val="80000"/>
                          </a:schemeClr>
                        </a:solidFill>
                      </a:tcPr>
                    </a:tc>
                    <a:tc>
                      <a:txBody>
                        <a:bodyPr/>
                        <a:lstStyle/>
                        <a:p>
                          <a:r>
                            <a:rPr lang="it-IT" sz="1400" i="1" dirty="0" smtClean="0"/>
                            <a:t>Current quantization </a:t>
                          </a:r>
                          <a:endParaRPr lang="en-US" sz="1400" i="1" dirty="0"/>
                        </a:p>
                      </a:txBody>
                      <a:tcPr anchor="ctr">
                        <a:solidFill>
                          <a:schemeClr val="bg2">
                            <a:lumMod val="20000"/>
                            <a:lumOff val="80000"/>
                          </a:schemeClr>
                        </a:solidFill>
                      </a:tcPr>
                    </a:tc>
                    <a:tc>
                      <a:txBody>
                        <a:bodyPr/>
                        <a:lstStyle/>
                        <a:p>
                          <a:endParaRPr lang="en-US"/>
                        </a:p>
                      </a:txBody>
                      <a:tcPr anchor="ctr">
                        <a:blipFill rotWithShape="1">
                          <a:blip r:embed="rId2"/>
                          <a:stretch>
                            <a:fillRect l="-232685" t="-280000" r="-389" b="-845455"/>
                          </a:stretch>
                        </a:blipFill>
                      </a:tcPr>
                    </a:tc>
                  </a:tr>
                  <a:tr h="365760">
                    <a:tc>
                      <a:txBody>
                        <a:bodyPr/>
                        <a:lstStyle/>
                        <a:p>
                          <a:endParaRPr lang="en-US"/>
                        </a:p>
                      </a:txBody>
                      <a:tcPr anchor="ctr">
                        <a:blipFill rotWithShape="1">
                          <a:blip r:embed="rId2"/>
                          <a:stretch>
                            <a:fillRect l="-1124" t="-348333" r="-860674" b="-675000"/>
                          </a:stretch>
                        </a:blipFill>
                      </a:tcPr>
                    </a:tc>
                    <a:tc>
                      <a:txBody>
                        <a:bodyPr/>
                        <a:lstStyle/>
                        <a:p>
                          <a:r>
                            <a:rPr lang="it-IT" sz="1600" dirty="0" smtClean="0"/>
                            <a:t>Flicker</a:t>
                          </a:r>
                          <a:endParaRPr lang="en-US" sz="1600" dirty="0"/>
                        </a:p>
                      </a:txBody>
                      <a:tcPr anchor="ctr">
                        <a:solidFill>
                          <a:schemeClr val="accent1">
                            <a:lumMod val="40000"/>
                            <a:lumOff val="60000"/>
                          </a:schemeClr>
                        </a:solidFill>
                      </a:tcPr>
                    </a:tc>
                    <a:tc>
                      <a:txBody>
                        <a:bodyPr/>
                        <a:lstStyle/>
                        <a:p>
                          <a:r>
                            <a:rPr lang="it-IT" sz="1400" i="1" dirty="0" smtClean="0"/>
                            <a:t>Flicking</a:t>
                          </a:r>
                          <a:r>
                            <a:rPr lang="it-IT" sz="1400" i="1" baseline="0" dirty="0" smtClean="0"/>
                            <a:t> PM</a:t>
                          </a:r>
                          <a:endParaRPr lang="en-US" sz="1400" i="1" dirty="0"/>
                        </a:p>
                      </a:txBody>
                      <a:tcPr anchor="ctr">
                        <a:solidFill>
                          <a:schemeClr val="accent1">
                            <a:lumMod val="40000"/>
                            <a:lumOff val="60000"/>
                          </a:schemeClr>
                        </a:solidFill>
                      </a:tcPr>
                    </a:tc>
                    <a:tc>
                      <a:txBody>
                        <a:bodyPr/>
                        <a:lstStyle/>
                        <a:p>
                          <a:endParaRPr lang="en-US"/>
                        </a:p>
                      </a:txBody>
                      <a:tcPr anchor="ctr">
                        <a:blipFill rotWithShape="1">
                          <a:blip r:embed="rId2"/>
                          <a:stretch>
                            <a:fillRect l="-232685" t="-348333" r="-389" b="-675000"/>
                          </a:stretch>
                        </a:blipFill>
                      </a:tcPr>
                    </a:tc>
                  </a:tr>
                  <a:tr h="529654">
                    <a:tc rowSpan="2">
                      <a:txBody>
                        <a:bodyPr/>
                        <a:lstStyle/>
                        <a:p>
                          <a:endParaRPr lang="en-US"/>
                        </a:p>
                      </a:txBody>
                      <a:tcPr anchor="ctr">
                        <a:blipFill rotWithShape="1">
                          <a:blip r:embed="rId2"/>
                          <a:stretch>
                            <a:fillRect l="-1124" t="-189437" r="-860674" b="-185211"/>
                          </a:stretch>
                        </a:blipFill>
                      </a:tcPr>
                    </a:tc>
                    <a:tc>
                      <a:txBody>
                        <a:bodyPr/>
                        <a:lstStyle/>
                        <a:p>
                          <a:r>
                            <a:rPr lang="it-IT" sz="1600" dirty="0" smtClean="0"/>
                            <a:t>White FM</a:t>
                          </a:r>
                          <a:endParaRPr lang="en-US" sz="1600" dirty="0"/>
                        </a:p>
                      </a:txBody>
                      <a:tcPr anchor="ctr">
                        <a:solidFill>
                          <a:schemeClr val="bg2">
                            <a:lumMod val="20000"/>
                            <a:lumOff val="80000"/>
                          </a:schemeClr>
                        </a:solidFill>
                      </a:tcPr>
                    </a:tc>
                    <a:tc>
                      <a:txBody>
                        <a:bodyPr/>
                        <a:lstStyle/>
                        <a:p>
                          <a:r>
                            <a:rPr lang="it-IT" sz="1400" i="1" dirty="0" smtClean="0"/>
                            <a:t>Thermal FM noise</a:t>
                          </a:r>
                          <a:endParaRPr lang="en-US" sz="1400" i="1" dirty="0"/>
                        </a:p>
                      </a:txBody>
                      <a:tcPr anchor="ctr">
                        <a:solidFill>
                          <a:schemeClr val="bg2">
                            <a:lumMod val="20000"/>
                            <a:lumOff val="80000"/>
                          </a:schemeClr>
                        </a:solidFill>
                      </a:tcPr>
                    </a:tc>
                    <a:tc>
                      <a:txBody>
                        <a:bodyPr/>
                        <a:lstStyle/>
                        <a:p>
                          <a:endParaRPr lang="en-US"/>
                        </a:p>
                      </a:txBody>
                      <a:tcPr anchor="ctr">
                        <a:blipFill rotWithShape="1">
                          <a:blip r:embed="rId2"/>
                          <a:stretch>
                            <a:fillRect l="-232685" t="-309195" r="-389" b="-365517"/>
                          </a:stretch>
                        </a:blipFill>
                      </a:tcPr>
                    </a:tc>
                  </a:tr>
                  <a:tr h="335280">
                    <a:tc vMerge="1">
                      <a:txBody>
                        <a:bodyPr/>
                        <a:lstStyle/>
                        <a:p>
                          <a:endParaRPr lang="en-US" dirty="0"/>
                        </a:p>
                      </a:txBody>
                      <a:tcPr>
                        <a:solidFill>
                          <a:schemeClr val="bg2">
                            <a:lumMod val="20000"/>
                            <a:lumOff val="80000"/>
                          </a:schemeClr>
                        </a:solidFill>
                      </a:tcPr>
                    </a:tc>
                    <a:tc>
                      <a:txBody>
                        <a:bodyPr/>
                        <a:lstStyle/>
                        <a:p>
                          <a:r>
                            <a:rPr lang="it-IT" sz="1600" dirty="0" smtClean="0"/>
                            <a:t>Random walk</a:t>
                          </a:r>
                          <a:endParaRPr lang="en-US" sz="1600" dirty="0"/>
                        </a:p>
                      </a:txBody>
                      <a:tcPr anchor="ctr">
                        <a:solidFill>
                          <a:schemeClr val="bg2">
                            <a:lumMod val="20000"/>
                            <a:lumOff val="80000"/>
                          </a:schemeClr>
                        </a:solidFill>
                      </a:tcPr>
                    </a:tc>
                    <a:tc>
                      <a:txBody>
                        <a:bodyPr/>
                        <a:lstStyle/>
                        <a:p>
                          <a:r>
                            <a:rPr lang="it-IT" sz="1400" i="1" dirty="0" smtClean="0"/>
                            <a:t>Brownian</a:t>
                          </a:r>
                          <a:r>
                            <a:rPr lang="it-IT" sz="1400" i="1" baseline="0" dirty="0" smtClean="0"/>
                            <a:t> motion</a:t>
                          </a:r>
                          <a:endParaRPr lang="en-US" sz="1400" i="1" dirty="0"/>
                        </a:p>
                      </a:txBody>
                      <a:tcPr anchor="ctr">
                        <a:solidFill>
                          <a:schemeClr val="bg2">
                            <a:lumMod val="20000"/>
                            <a:lumOff val="80000"/>
                          </a:schemeClr>
                        </a:solidFill>
                      </a:tcPr>
                    </a:tc>
                    <a:tc>
                      <a:txBody>
                        <a:bodyPr/>
                        <a:lstStyle/>
                        <a:p>
                          <a:endParaRPr lang="en-US"/>
                        </a:p>
                      </a:txBody>
                      <a:tcPr anchor="ctr">
                        <a:blipFill rotWithShape="1">
                          <a:blip r:embed="rId2"/>
                          <a:stretch>
                            <a:fillRect l="-232685" t="-647273" r="-389" b="-478182"/>
                          </a:stretch>
                        </a:blipFill>
                      </a:tcPr>
                    </a:tc>
                  </a:tr>
                  <a:tr h="560134">
                    <a:tc>
                      <a:txBody>
                        <a:bodyPr/>
                        <a:lstStyle/>
                        <a:p>
                          <a:endParaRPr lang="en-US"/>
                        </a:p>
                      </a:txBody>
                      <a:tcPr anchor="ctr">
                        <a:blipFill rotWithShape="1">
                          <a:blip r:embed="rId2"/>
                          <a:stretch>
                            <a:fillRect l="-1124" t="-446739" r="-860674" b="-185870"/>
                          </a:stretch>
                        </a:blipFill>
                      </a:tcPr>
                    </a:tc>
                    <a:tc>
                      <a:txBody>
                        <a:bodyPr/>
                        <a:lstStyle/>
                        <a:p>
                          <a:r>
                            <a:rPr lang="it-IT" sz="1600" dirty="0" smtClean="0"/>
                            <a:t>Flicker FM</a:t>
                          </a:r>
                          <a:endParaRPr lang="en-US" sz="1600" dirty="0"/>
                        </a:p>
                      </a:txBody>
                      <a:tcPr anchor="ctr">
                        <a:solidFill>
                          <a:schemeClr val="accent1">
                            <a:lumMod val="40000"/>
                            <a:lumOff val="60000"/>
                          </a:schemeClr>
                        </a:solidFill>
                      </a:tcPr>
                    </a:tc>
                    <a:tc>
                      <a:txBody>
                        <a:bodyPr/>
                        <a:lstStyle/>
                        <a:p>
                          <a:r>
                            <a:rPr lang="it-IT" sz="1400" i="1" dirty="0" smtClean="0"/>
                            <a:t>Flicking</a:t>
                          </a:r>
                          <a:r>
                            <a:rPr lang="it-IT" sz="1400" i="1" baseline="0" dirty="0" smtClean="0"/>
                            <a:t> FM</a:t>
                          </a:r>
                          <a:endParaRPr lang="en-US" sz="1400" i="1" dirty="0"/>
                        </a:p>
                      </a:txBody>
                      <a:tcPr anchor="ctr">
                        <a:solidFill>
                          <a:schemeClr val="accent1">
                            <a:lumMod val="40000"/>
                            <a:lumOff val="60000"/>
                          </a:schemeClr>
                        </a:solidFill>
                      </a:tcPr>
                    </a:tc>
                    <a:tc>
                      <a:txBody>
                        <a:bodyPr/>
                        <a:lstStyle/>
                        <a:p>
                          <a:endParaRPr lang="en-US"/>
                        </a:p>
                      </a:txBody>
                      <a:tcPr anchor="ctr">
                        <a:blipFill rotWithShape="1">
                          <a:blip r:embed="rId2"/>
                          <a:stretch>
                            <a:fillRect l="-232685" t="-446739" r="-389" b="-185870"/>
                          </a:stretch>
                        </a:blipFill>
                      </a:tcPr>
                    </a:tc>
                  </a:tr>
                  <a:tr h="579120">
                    <a:tc>
                      <a:txBody>
                        <a:bodyPr/>
                        <a:lstStyle/>
                        <a:p>
                          <a:endParaRPr lang="en-US"/>
                        </a:p>
                      </a:txBody>
                      <a:tcPr anchor="ctr">
                        <a:blipFill rotWithShape="1">
                          <a:blip r:embed="rId2"/>
                          <a:stretch>
                            <a:fillRect l="-1124" t="-529474" r="-860674" b="-80000"/>
                          </a:stretch>
                        </a:blip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600" dirty="0" smtClean="0"/>
                            <a:t>Random walk</a:t>
                          </a:r>
                          <a:r>
                            <a:rPr lang="en-US" sz="1600" baseline="0" dirty="0" smtClean="0"/>
                            <a:t> FM</a:t>
                          </a:r>
                          <a:endParaRPr lang="en-US" sz="1600" dirty="0" smtClean="0"/>
                        </a:p>
                      </a:txBody>
                      <a:tcPr anchor="ctr">
                        <a:solidFill>
                          <a:schemeClr val="bg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i="1" dirty="0" smtClean="0"/>
                            <a:t>Brownian</a:t>
                          </a:r>
                          <a:r>
                            <a:rPr lang="it-IT" sz="1400" i="1" baseline="0" dirty="0" smtClean="0"/>
                            <a:t> motion</a:t>
                          </a:r>
                          <a:r>
                            <a:rPr lang="en-US" sz="1400" i="1" baseline="0" dirty="0" smtClean="0"/>
                            <a:t> </a:t>
                          </a:r>
                          <a:r>
                            <a:rPr lang="en-US" sz="1400" i="1" baseline="0" dirty="0" smtClean="0">
                              <a:latin typeface="Calibri"/>
                            </a:rPr>
                            <a:t>→</a:t>
                          </a:r>
                          <a:r>
                            <a:rPr lang="en-US" sz="1400" i="1" baseline="0" dirty="0" smtClean="0"/>
                            <a:t>  </a:t>
                          </a:r>
                          <a:r>
                            <a:rPr lang="en-US" sz="1400" i="1" baseline="0" dirty="0" smtClean="0">
                              <a:latin typeface="+mn-lt"/>
                            </a:rPr>
                            <a:t>→ </a:t>
                          </a:r>
                          <a:r>
                            <a:rPr lang="en-US" sz="1400" i="1" baseline="0" dirty="0" smtClean="0"/>
                            <a:t>FM</a:t>
                          </a:r>
                          <a:endParaRPr lang="en-US" sz="1400" i="1" dirty="0" smtClean="0"/>
                        </a:p>
                      </a:txBody>
                      <a:tcPr anchor="ctr">
                        <a:solidFill>
                          <a:schemeClr val="bg2">
                            <a:lumMod val="20000"/>
                            <a:lumOff val="80000"/>
                          </a:schemeClr>
                        </a:solidFill>
                      </a:tcPr>
                    </a:tc>
                    <a:tc>
                      <a:txBody>
                        <a:bodyPr/>
                        <a:lstStyle/>
                        <a:p>
                          <a:endParaRPr lang="en-US"/>
                        </a:p>
                      </a:txBody>
                      <a:tcPr anchor="ctr">
                        <a:blipFill rotWithShape="1">
                          <a:blip r:embed="rId2"/>
                          <a:stretch>
                            <a:fillRect l="-232685" t="-529474" r="-389" b="-80000"/>
                          </a:stretch>
                        </a:blipFill>
                      </a:tcPr>
                    </a:tc>
                  </a:tr>
                  <a:tr h="438944">
                    <a:tc>
                      <a:txBody>
                        <a:bodyPr/>
                        <a:lstStyle/>
                        <a:p>
                          <a:endParaRPr lang="en-US"/>
                        </a:p>
                      </a:txBody>
                      <a:tcPr anchor="ctr">
                        <a:blipFill rotWithShape="1">
                          <a:blip r:embed="rId2"/>
                          <a:stretch>
                            <a:fillRect l="-1124" t="-830556" r="-860674" b="-5556"/>
                          </a:stretch>
                        </a:blip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600" dirty="0" smtClean="0"/>
                            <a:t>...</a:t>
                          </a:r>
                          <a:endParaRPr lang="en-US" sz="1600" dirty="0" smtClean="0"/>
                        </a:p>
                      </a:txBody>
                      <a:tcPr anchor="ctr">
                        <a:solidFill>
                          <a:schemeClr val="accent1">
                            <a:lumMod val="40000"/>
                            <a:lumOff val="60000"/>
                          </a:schemeClr>
                        </a:solidFill>
                      </a:tcPr>
                    </a:tc>
                    <a:tc>
                      <a:txBody>
                        <a:bodyPr/>
                        <a:lstStyle/>
                        <a:p>
                          <a:pPr algn="ctr"/>
                          <a:r>
                            <a:rPr lang="it-IT" sz="1400" i="1" dirty="0" smtClean="0"/>
                            <a:t>high orders ...</a:t>
                          </a:r>
                          <a:endParaRPr lang="en-US" sz="1400" i="1" dirty="0"/>
                        </a:p>
                      </a:txBody>
                      <a:tcPr anchor="ctr">
                        <a:solidFill>
                          <a:schemeClr val="accent1">
                            <a:lumMod val="40000"/>
                            <a:lumOff val="60000"/>
                          </a:schemeClr>
                        </a:solidFill>
                      </a:tcPr>
                    </a:tc>
                    <a:tc>
                      <a:txBody>
                        <a:bodyPr/>
                        <a:lstStyle/>
                        <a:p>
                          <a:endParaRPr lang="en-US" sz="1400" dirty="0"/>
                        </a:p>
                      </a:txBody>
                      <a:tcPr anchor="ctr">
                        <a:solidFill>
                          <a:schemeClr val="accent1">
                            <a:lumMod val="40000"/>
                            <a:lumOff val="60000"/>
                          </a:schemeClr>
                        </a:solidFill>
                      </a:tcPr>
                    </a:tc>
                  </a:tr>
                </a:tbl>
              </a:graphicData>
            </a:graphic>
          </p:graphicFrame>
        </mc:Fallback>
      </mc:AlternateContent>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3009" y="4041928"/>
            <a:ext cx="3492430" cy="19215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grpSp>
        <p:nvGrpSpPr>
          <p:cNvPr id="21" name="Group 20"/>
          <p:cNvGrpSpPr/>
          <p:nvPr/>
        </p:nvGrpSpPr>
        <p:grpSpPr>
          <a:xfrm>
            <a:off x="5359391" y="1278457"/>
            <a:ext cx="3555302" cy="1922284"/>
            <a:chOff x="5554132" y="1363127"/>
            <a:chExt cx="3555302" cy="1922284"/>
          </a:xfrm>
        </p:grpSpPr>
        <p:pic>
          <p:nvPicPr>
            <p:cNvPr id="307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2129" t="11764" r="2167" b="24509"/>
            <a:stretch/>
          </p:blipFill>
          <p:spPr bwMode="auto">
            <a:xfrm>
              <a:off x="5554132" y="1363127"/>
              <a:ext cx="3547695" cy="19222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7152745" y="1371594"/>
              <a:ext cx="1956689" cy="461665"/>
            </a:xfrm>
            <a:prstGeom prst="rect">
              <a:avLst/>
            </a:prstGeom>
          </p:spPr>
          <p:txBody>
            <a:bodyPr wrap="none">
              <a:spAutoFit/>
            </a:bodyPr>
            <a:lstStyle/>
            <a:p>
              <a:pPr algn="r"/>
              <a:r>
                <a:rPr lang="en-US" sz="1200" b="1" dirty="0">
                  <a:solidFill>
                    <a:srgbClr val="8064A2">
                      <a:lumMod val="75000"/>
                    </a:srgbClr>
                  </a:solidFill>
                </a:rPr>
                <a:t>Typical SSB PSD shape with </a:t>
              </a:r>
            </a:p>
            <a:p>
              <a:pPr algn="r"/>
              <a:r>
                <a:rPr lang="en-US" sz="1200" b="1" dirty="0">
                  <a:solidFill>
                    <a:srgbClr val="8064A2">
                      <a:lumMod val="75000"/>
                    </a:srgbClr>
                  </a:solidFill>
                </a:rPr>
                <a:t>noise sources </a:t>
              </a:r>
            </a:p>
          </p:txBody>
        </p:sp>
        <p:sp>
          <p:nvSpPr>
            <p:cNvPr id="5" name="Rounded Rectangle 4"/>
            <p:cNvSpPr/>
            <p:nvPr/>
          </p:nvSpPr>
          <p:spPr>
            <a:xfrm>
              <a:off x="5985931" y="3098786"/>
              <a:ext cx="1024467" cy="1143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7" name="Straight Connector 6"/>
            <p:cNvCxnSpPr/>
            <p:nvPr/>
          </p:nvCxnSpPr>
          <p:spPr>
            <a:xfrm>
              <a:off x="6521302" y="2420814"/>
              <a:ext cx="0" cy="6330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7071657" y="4047056"/>
            <a:ext cx="1844416" cy="369332"/>
          </a:xfrm>
          <a:prstGeom prst="rect">
            <a:avLst/>
          </a:prstGeom>
          <a:solidFill>
            <a:schemeClr val="bg2">
              <a:lumMod val="60000"/>
              <a:lumOff val="40000"/>
            </a:schemeClr>
          </a:solidFill>
        </p:spPr>
        <p:txBody>
          <a:bodyPr wrap="none" rtlCol="0">
            <a:spAutoFit/>
          </a:bodyPr>
          <a:lstStyle/>
          <a:p>
            <a:r>
              <a:rPr lang="en-US" b="1" i="1" dirty="0">
                <a:solidFill>
                  <a:prstClr val="white"/>
                </a:solidFill>
              </a:rPr>
              <a:t>Corner frequency</a:t>
            </a:r>
          </a:p>
        </p:txBody>
      </p:sp>
      <p:cxnSp>
        <p:nvCxnSpPr>
          <p:cNvPr id="24" name="Straight Arrow Connector 23"/>
          <p:cNvCxnSpPr/>
          <p:nvPr/>
        </p:nvCxnSpPr>
        <p:spPr>
          <a:xfrm flipH="1">
            <a:off x="7272888" y="4478834"/>
            <a:ext cx="643466" cy="67733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p:cNvSpPr txBox="1"/>
              <p:nvPr/>
            </p:nvSpPr>
            <p:spPr>
              <a:xfrm>
                <a:off x="1081344" y="1903902"/>
                <a:ext cx="3327578" cy="498406"/>
              </a:xfrm>
              <a:prstGeom prst="rect">
                <a:avLst/>
              </a:prstGeom>
              <a:solidFill>
                <a:schemeClr val="bg2">
                  <a:lumMod val="60000"/>
                  <a:lumOff val="40000"/>
                </a:schemeClr>
              </a:solidFill>
            </p:spPr>
            <p:txBody>
              <a:bodyPr wrap="none" rtlCol="0">
                <a:spAutoFit/>
              </a:bodyPr>
              <a:lstStyle/>
              <a:p>
                <a14:m>
                  <m:oMath xmlns:m="http://schemas.openxmlformats.org/officeDocument/2006/math">
                    <m:sSub>
                      <m:sSubPr>
                        <m:ctrlPr>
                          <a:rPr lang="en-US" sz="1400" i="1">
                            <a:solidFill>
                              <a:prstClr val="white"/>
                            </a:solidFill>
                            <a:latin typeface="Cambria Math"/>
                          </a:rPr>
                        </m:ctrlPr>
                      </m:sSubPr>
                      <m:e>
                        <m:r>
                          <a:rPr lang="en-US" sz="1400" i="1">
                            <a:solidFill>
                              <a:prstClr val="white"/>
                            </a:solidFill>
                            <a:latin typeface="Cambria Math"/>
                          </a:rPr>
                          <m:t>𝑆</m:t>
                        </m:r>
                      </m:e>
                      <m:sub>
                        <m:r>
                          <a:rPr lang="en-US" sz="1400" i="1">
                            <a:solidFill>
                              <a:prstClr val="white"/>
                            </a:solidFill>
                            <a:latin typeface="Cambria Math"/>
                          </a:rPr>
                          <m:t>𝐹𝑀</m:t>
                        </m:r>
                      </m:sub>
                    </m:sSub>
                    <m:d>
                      <m:dPr>
                        <m:ctrlPr>
                          <a:rPr lang="en-US" sz="1400" i="1">
                            <a:solidFill>
                              <a:prstClr val="white"/>
                            </a:solidFill>
                            <a:latin typeface="Cambria Math"/>
                          </a:rPr>
                        </m:ctrlPr>
                      </m:dPr>
                      <m:e>
                        <m:r>
                          <a:rPr lang="en-US" sz="1400" i="1">
                            <a:solidFill>
                              <a:prstClr val="white"/>
                            </a:solidFill>
                            <a:latin typeface="Cambria Math"/>
                          </a:rPr>
                          <m:t>𝑓</m:t>
                        </m:r>
                      </m:e>
                    </m:d>
                    <m:r>
                      <a:rPr lang="en-US" sz="1400" i="1">
                        <a:solidFill>
                          <a:prstClr val="white"/>
                        </a:solidFill>
                        <a:latin typeface="Cambria Math"/>
                      </a:rPr>
                      <m:t> </m:t>
                    </m:r>
                    <m:groupChr>
                      <m:groupChrPr>
                        <m:chr m:val="→"/>
                        <m:vertJc m:val="bot"/>
                        <m:ctrlPr>
                          <a:rPr lang="en-US" sz="1400" i="1">
                            <a:solidFill>
                              <a:prstClr val="white"/>
                            </a:solidFill>
                            <a:latin typeface="Cambria Math"/>
                          </a:rPr>
                        </m:ctrlPr>
                      </m:groupChrPr>
                      <m:e>
                        <m:eqArr>
                          <m:eqArrPr>
                            <m:ctrlPr>
                              <a:rPr lang="en-US" sz="1400" i="1">
                                <a:solidFill>
                                  <a:prstClr val="white"/>
                                </a:solidFill>
                                <a:latin typeface="Cambria Math"/>
                              </a:rPr>
                            </m:ctrlPr>
                          </m:eqArrPr>
                          <m:e>
                            <m:r>
                              <m:rPr>
                                <m:brk m:alnAt="2"/>
                              </m:rPr>
                              <a:rPr lang="en-US" sz="1400" i="1">
                                <a:solidFill>
                                  <a:prstClr val="white"/>
                                </a:solidFill>
                                <a:latin typeface="Cambria Math"/>
                              </a:rPr>
                              <m:t>𝐹</m:t>
                            </m:r>
                            <m:r>
                              <a:rPr lang="en-US" sz="1400" i="1">
                                <a:solidFill>
                                  <a:prstClr val="white"/>
                                </a:solidFill>
                                <a:latin typeface="Cambria Math"/>
                              </a:rPr>
                              <m:t> </m:t>
                            </m:r>
                            <m:r>
                              <a:rPr lang="en-US" sz="1400" i="1">
                                <a:solidFill>
                                  <a:prstClr val="white"/>
                                </a:solidFill>
                                <a:latin typeface="Cambria Math"/>
                              </a:rPr>
                              <m:t>𝑜𝑟</m:t>
                            </m:r>
                            <m:r>
                              <a:rPr lang="en-US" sz="1400" i="1">
                                <a:solidFill>
                                  <a:prstClr val="white"/>
                                </a:solidFill>
                                <a:latin typeface="Cambria Math"/>
                              </a:rPr>
                              <m:t> </m:t>
                            </m:r>
                            <m:r>
                              <a:rPr lang="en-US" sz="1400" i="1">
                                <a:solidFill>
                                  <a:prstClr val="white"/>
                                </a:solidFill>
                                <a:latin typeface="Cambria Math"/>
                              </a:rPr>
                              <m:t>𝐿</m:t>
                            </m:r>
                            <m:r>
                              <a:rPr lang="en-US" sz="1400" i="1">
                                <a:solidFill>
                                  <a:prstClr val="white"/>
                                </a:solidFill>
                                <a:latin typeface="Cambria Math"/>
                              </a:rPr>
                              <m:t> </m:t>
                            </m:r>
                          </m:e>
                          <m:e>
                            <m:r>
                              <a:rPr lang="en-US" sz="1400" i="1">
                                <a:solidFill>
                                  <a:prstClr val="white"/>
                                </a:solidFill>
                                <a:latin typeface="Cambria Math"/>
                              </a:rPr>
                              <m:t> </m:t>
                            </m:r>
                            <m:r>
                              <a:rPr lang="en-US" sz="1400" i="1">
                                <a:solidFill>
                                  <a:prstClr val="white"/>
                                </a:solidFill>
                                <a:latin typeface="Cambria Math"/>
                              </a:rPr>
                              <m:t>𝑡𝑟𝑎𝑛𝑠𝑓𝑜𝑟𝑚𝑠</m:t>
                            </m:r>
                          </m:e>
                        </m:eqArr>
                        <m:r>
                          <a:rPr lang="en-US" sz="1400" i="1">
                            <a:solidFill>
                              <a:prstClr val="white"/>
                            </a:solidFill>
                            <a:latin typeface="Cambria Math"/>
                          </a:rPr>
                          <m:t> </m:t>
                        </m:r>
                      </m:e>
                    </m:groupChr>
                    <m:sSub>
                      <m:sSubPr>
                        <m:ctrlPr>
                          <a:rPr lang="en-US" sz="1400" i="1">
                            <a:solidFill>
                              <a:prstClr val="white"/>
                            </a:solidFill>
                            <a:latin typeface="Cambria Math"/>
                          </a:rPr>
                        </m:ctrlPr>
                      </m:sSubPr>
                      <m:e>
                        <m:r>
                          <a:rPr lang="en-US" sz="1400" i="1">
                            <a:solidFill>
                              <a:prstClr val="white"/>
                            </a:solidFill>
                            <a:latin typeface="Cambria Math"/>
                          </a:rPr>
                          <m:t>𝑆</m:t>
                        </m:r>
                      </m:e>
                      <m:sub>
                        <m:r>
                          <a:rPr lang="en-US" sz="1400" i="1">
                            <a:solidFill>
                              <a:prstClr val="white"/>
                            </a:solidFill>
                            <a:latin typeface="Cambria Math"/>
                          </a:rPr>
                          <m:t>𝑃𝑀</m:t>
                        </m:r>
                      </m:sub>
                    </m:sSub>
                    <m:d>
                      <m:dPr>
                        <m:ctrlPr>
                          <a:rPr lang="en-US" sz="1400" i="1">
                            <a:solidFill>
                              <a:prstClr val="white"/>
                            </a:solidFill>
                            <a:latin typeface="Cambria Math"/>
                          </a:rPr>
                        </m:ctrlPr>
                      </m:dPr>
                      <m:e>
                        <m:r>
                          <a:rPr lang="en-US" sz="1400" i="1">
                            <a:solidFill>
                              <a:prstClr val="white"/>
                            </a:solidFill>
                            <a:latin typeface="Cambria Math"/>
                          </a:rPr>
                          <m:t>𝑓</m:t>
                        </m:r>
                      </m:e>
                    </m:d>
                    <m:r>
                      <a:rPr lang="en-US" sz="1400" i="1">
                        <a:solidFill>
                          <a:prstClr val="white"/>
                        </a:solidFill>
                        <a:latin typeface="Cambria Math"/>
                      </a:rPr>
                      <m:t>=</m:t>
                    </m:r>
                    <m:f>
                      <m:fPr>
                        <m:type m:val="lin"/>
                        <m:ctrlPr>
                          <a:rPr lang="en-US" sz="1400" i="1">
                            <a:solidFill>
                              <a:prstClr val="white"/>
                            </a:solidFill>
                            <a:latin typeface="Cambria Math"/>
                          </a:rPr>
                        </m:ctrlPr>
                      </m:fPr>
                      <m:num>
                        <m:sSub>
                          <m:sSubPr>
                            <m:ctrlPr>
                              <a:rPr lang="en-US" sz="1400" i="1">
                                <a:solidFill>
                                  <a:prstClr val="white"/>
                                </a:solidFill>
                                <a:latin typeface="Cambria Math"/>
                              </a:rPr>
                            </m:ctrlPr>
                          </m:sSubPr>
                          <m:e>
                            <m:r>
                              <a:rPr lang="en-US" sz="1400" i="1">
                                <a:solidFill>
                                  <a:prstClr val="white"/>
                                </a:solidFill>
                                <a:latin typeface="Cambria Math"/>
                              </a:rPr>
                              <m:t>𝑆</m:t>
                            </m:r>
                          </m:e>
                          <m:sub>
                            <m:r>
                              <a:rPr lang="en-US" sz="1400" i="1">
                                <a:solidFill>
                                  <a:prstClr val="white"/>
                                </a:solidFill>
                                <a:latin typeface="Cambria Math"/>
                              </a:rPr>
                              <m:t>𝐹𝑀</m:t>
                            </m:r>
                          </m:sub>
                        </m:sSub>
                        <m:d>
                          <m:dPr>
                            <m:ctrlPr>
                              <a:rPr lang="en-US" sz="1400" i="1">
                                <a:solidFill>
                                  <a:prstClr val="white"/>
                                </a:solidFill>
                                <a:latin typeface="Cambria Math"/>
                              </a:rPr>
                            </m:ctrlPr>
                          </m:dPr>
                          <m:e>
                            <m:r>
                              <a:rPr lang="en-US" sz="1400" i="1">
                                <a:solidFill>
                                  <a:prstClr val="white"/>
                                </a:solidFill>
                                <a:latin typeface="Cambria Math"/>
                              </a:rPr>
                              <m:t>𝑓</m:t>
                            </m:r>
                          </m:e>
                        </m:d>
                      </m:num>
                      <m:den>
                        <m:sSup>
                          <m:sSupPr>
                            <m:ctrlPr>
                              <a:rPr lang="en-US" sz="1400" i="1">
                                <a:solidFill>
                                  <a:prstClr val="white"/>
                                </a:solidFill>
                                <a:latin typeface="Cambria Math"/>
                              </a:rPr>
                            </m:ctrlPr>
                          </m:sSupPr>
                          <m:e>
                            <m:r>
                              <a:rPr lang="en-US" sz="1400" i="1">
                                <a:solidFill>
                                  <a:prstClr val="white"/>
                                </a:solidFill>
                                <a:latin typeface="Cambria Math"/>
                              </a:rPr>
                              <m:t>𝑓</m:t>
                            </m:r>
                          </m:e>
                          <m:sup>
                            <m:r>
                              <a:rPr lang="en-US" sz="1400" i="1">
                                <a:solidFill>
                                  <a:prstClr val="white"/>
                                </a:solidFill>
                                <a:latin typeface="Cambria Math"/>
                              </a:rPr>
                              <m:t>2</m:t>
                            </m:r>
                          </m:sup>
                        </m:sSup>
                      </m:den>
                    </m:f>
                  </m:oMath>
                </a14:m>
                <a:r>
                  <a:rPr lang="en-US" sz="1400" dirty="0">
                    <a:solidFill>
                      <a:prstClr val="white"/>
                    </a:solidFill>
                  </a:rPr>
                  <a:t> </a:t>
                </a:r>
              </a:p>
            </p:txBody>
          </p:sp>
        </mc:Choice>
        <mc:Fallback xmlns="">
          <p:sp>
            <p:nvSpPr>
              <p:cNvPr id="27" name="TextBox 26"/>
              <p:cNvSpPr txBox="1">
                <a:spLocks noRot="1" noChangeAspect="1" noMove="1" noResize="1" noEditPoints="1" noAdjustHandles="1" noChangeArrowheads="1" noChangeShapeType="1" noTextEdit="1"/>
              </p:cNvSpPr>
              <p:nvPr/>
            </p:nvSpPr>
            <p:spPr>
              <a:xfrm>
                <a:off x="1081344" y="1903902"/>
                <a:ext cx="3327578" cy="498406"/>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6064586" y="3350358"/>
                <a:ext cx="1964577" cy="338554"/>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i="1">
                          <a:solidFill>
                            <a:prstClr val="black"/>
                          </a:solidFill>
                          <a:latin typeface="Cambria Math"/>
                        </a:rPr>
                        <m:t>𝐹</m:t>
                      </m:r>
                      <m:r>
                        <a:rPr lang="en-US" sz="1600" i="1">
                          <a:solidFill>
                            <a:prstClr val="black"/>
                          </a:solidFill>
                          <a:latin typeface="Cambria Math"/>
                        </a:rPr>
                        <m:t>≝</m:t>
                      </m:r>
                      <m:f>
                        <m:fPr>
                          <m:type m:val="lin"/>
                          <m:ctrlPr>
                            <a:rPr lang="en-US" sz="1600" i="1">
                              <a:solidFill>
                                <a:prstClr val="black"/>
                              </a:solidFill>
                              <a:latin typeface="Cambria Math"/>
                            </a:rPr>
                          </m:ctrlPr>
                        </m:fPr>
                        <m:num>
                          <m:sSub>
                            <m:sSubPr>
                              <m:ctrlPr>
                                <a:rPr lang="en-US" sz="1600" i="1">
                                  <a:solidFill>
                                    <a:prstClr val="black"/>
                                  </a:solidFill>
                                  <a:latin typeface="Cambria Math"/>
                                </a:rPr>
                              </m:ctrlPr>
                            </m:sSubPr>
                            <m:e>
                              <m:r>
                                <a:rPr lang="en-US" sz="1600" i="1">
                                  <a:solidFill>
                                    <a:prstClr val="black"/>
                                  </a:solidFill>
                                  <a:latin typeface="Cambria Math"/>
                                </a:rPr>
                                <m:t>𝑆𝑁𝑅</m:t>
                              </m:r>
                            </m:e>
                            <m:sub>
                              <m:r>
                                <a:rPr lang="en-US" sz="1600" i="1">
                                  <a:solidFill>
                                    <a:prstClr val="black"/>
                                  </a:solidFill>
                                  <a:latin typeface="Cambria Math"/>
                                </a:rPr>
                                <m:t>𝑖𝑛</m:t>
                              </m:r>
                            </m:sub>
                          </m:sSub>
                        </m:num>
                        <m:den>
                          <m:sSub>
                            <m:sSubPr>
                              <m:ctrlPr>
                                <a:rPr lang="en-US" sz="1600" i="1">
                                  <a:solidFill>
                                    <a:prstClr val="black"/>
                                  </a:solidFill>
                                  <a:latin typeface="Cambria Math"/>
                                </a:rPr>
                              </m:ctrlPr>
                            </m:sSubPr>
                            <m:e>
                              <m:r>
                                <a:rPr lang="en-US" sz="1600" i="1">
                                  <a:solidFill>
                                    <a:prstClr val="black"/>
                                  </a:solidFill>
                                  <a:latin typeface="Cambria Math"/>
                                </a:rPr>
                                <m:t>𝑆𝑁𝑅</m:t>
                              </m:r>
                            </m:e>
                            <m:sub>
                              <m:r>
                                <a:rPr lang="en-US" sz="1600" i="1">
                                  <a:solidFill>
                                    <a:prstClr val="black"/>
                                  </a:solidFill>
                                  <a:latin typeface="Cambria Math"/>
                                </a:rPr>
                                <m:t>𝑜𝑢𝑡</m:t>
                              </m:r>
                            </m:sub>
                          </m:sSub>
                        </m:den>
                      </m:f>
                    </m:oMath>
                  </m:oMathPara>
                </a14:m>
                <a:endParaRPr lang="en-US" sz="1600" dirty="0">
                  <a:solidFill>
                    <a:prstClr val="black"/>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6064586" y="3350358"/>
                <a:ext cx="1964577" cy="338554"/>
              </a:xfrm>
              <a:prstGeom prst="rect">
                <a:avLst/>
              </a:prstGeom>
              <a:blipFill rotWithShape="1">
                <a:blip r:embed="rId6"/>
                <a:stretch>
                  <a:fillRect t="-103636" b="-167273"/>
                </a:stretch>
              </a:blipFill>
            </p:spPr>
            <p:txBody>
              <a:bodyPr/>
              <a:lstStyle/>
              <a:p>
                <a:r>
                  <a:rPr lang="en-US">
                    <a:noFill/>
                  </a:rPr>
                  <a:t> </a:t>
                </a:r>
              </a:p>
            </p:txBody>
          </p:sp>
        </mc:Fallback>
      </mc:AlternateContent>
      <p:sp>
        <p:nvSpPr>
          <p:cNvPr id="9" name="Oval 8"/>
          <p:cNvSpPr/>
          <p:nvPr/>
        </p:nvSpPr>
        <p:spPr>
          <a:xfrm>
            <a:off x="4343400" y="2950142"/>
            <a:ext cx="171450" cy="307408"/>
          </a:xfrm>
          <a:prstGeom prst="ellipse">
            <a:avLst/>
          </a:prstGeom>
          <a:noFill/>
          <a:ln w="95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12" name="Straight Arrow Connector 11"/>
          <p:cNvCxnSpPr>
            <a:stCxn id="9" idx="5"/>
            <a:endCxn id="6" idx="1"/>
          </p:cNvCxnSpPr>
          <p:nvPr/>
        </p:nvCxnSpPr>
        <p:spPr>
          <a:xfrm>
            <a:off x="4489742" y="3212531"/>
            <a:ext cx="1574844" cy="307104"/>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26"/>
              <p:cNvSpPr txBox="1"/>
              <p:nvPr/>
            </p:nvSpPr>
            <p:spPr>
              <a:xfrm>
                <a:off x="1770489" y="1133713"/>
                <a:ext cx="3411767" cy="76309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a:solidFill>
                                <a:srgbClr val="002060"/>
                              </a:solidFill>
                              <a:latin typeface="Cambria Math"/>
                            </a:rPr>
                          </m:ctrlPr>
                        </m:sSubPr>
                        <m:e>
                          <m:r>
                            <a:rPr lang="it-IT" i="1">
                              <a:solidFill>
                                <a:srgbClr val="002060"/>
                              </a:solidFill>
                              <a:latin typeface="Cambria Math"/>
                            </a:rPr>
                            <m:t> </m:t>
                          </m:r>
                          <m:r>
                            <a:rPr lang="en-US" i="1">
                              <a:solidFill>
                                <a:srgbClr val="002060"/>
                              </a:solidFill>
                              <a:latin typeface="Cambria Math"/>
                            </a:rPr>
                            <m:t>𝑆</m:t>
                          </m:r>
                        </m:e>
                        <m:sub>
                          <m:r>
                            <a:rPr lang="en-US" i="1">
                              <a:solidFill>
                                <a:srgbClr val="002060"/>
                              </a:solidFill>
                              <a:latin typeface="Cambria Math"/>
                              <a:ea typeface="Cambria Math"/>
                            </a:rPr>
                            <m:t>𝜑</m:t>
                          </m:r>
                        </m:sub>
                      </m:sSub>
                      <m:d>
                        <m:dPr>
                          <m:ctrlPr>
                            <a:rPr lang="en-US" i="1">
                              <a:solidFill>
                                <a:srgbClr val="002060"/>
                              </a:solidFill>
                              <a:latin typeface="Cambria Math"/>
                            </a:rPr>
                          </m:ctrlPr>
                        </m:dPr>
                        <m:e>
                          <m:r>
                            <a:rPr lang="en-US" i="1">
                              <a:solidFill>
                                <a:srgbClr val="002060"/>
                              </a:solidFill>
                              <a:latin typeface="Cambria Math"/>
                            </a:rPr>
                            <m:t>𝑓</m:t>
                          </m:r>
                        </m:e>
                      </m:d>
                      <m:r>
                        <a:rPr lang="en-US" i="1">
                          <a:solidFill>
                            <a:srgbClr val="002060"/>
                          </a:solidFill>
                          <a:latin typeface="Cambria Math"/>
                        </a:rPr>
                        <m:t>=</m:t>
                      </m:r>
                      <m:nary>
                        <m:naryPr>
                          <m:chr m:val="∑"/>
                          <m:subHide m:val="on"/>
                          <m:supHide m:val="on"/>
                          <m:ctrlPr>
                            <a:rPr lang="en-US" i="1">
                              <a:solidFill>
                                <a:srgbClr val="002060"/>
                              </a:solidFill>
                              <a:latin typeface="Cambria Math"/>
                            </a:rPr>
                          </m:ctrlPr>
                        </m:naryPr>
                        <m:sub/>
                        <m:sup/>
                        <m:e>
                          <m:f>
                            <m:fPr>
                              <m:ctrlPr>
                                <a:rPr lang="en-US" i="1">
                                  <a:solidFill>
                                    <a:srgbClr val="002060"/>
                                  </a:solidFill>
                                  <a:latin typeface="Cambria Math"/>
                                </a:rPr>
                              </m:ctrlPr>
                            </m:fPr>
                            <m:num>
                              <m:sSub>
                                <m:sSubPr>
                                  <m:ctrlPr>
                                    <a:rPr lang="en-US" i="1">
                                      <a:solidFill>
                                        <a:srgbClr val="002060"/>
                                      </a:solidFill>
                                      <a:latin typeface="Cambria Math"/>
                                    </a:rPr>
                                  </m:ctrlPr>
                                </m:sSubPr>
                                <m:e>
                                  <m:r>
                                    <a:rPr lang="it-IT" i="1">
                                      <a:solidFill>
                                        <a:srgbClr val="002060"/>
                                      </a:solidFill>
                                      <a:latin typeface="Cambria Math"/>
                                    </a:rPr>
                                    <m:t>𝑏</m:t>
                                  </m:r>
                                </m:e>
                                <m:sub>
                                  <m:r>
                                    <a:rPr lang="it-IT" i="1">
                                      <a:solidFill>
                                        <a:srgbClr val="002060"/>
                                      </a:solidFill>
                                      <a:latin typeface="Cambria Math"/>
                                    </a:rPr>
                                    <m:t>−</m:t>
                                  </m:r>
                                  <m:r>
                                    <a:rPr lang="it-IT" i="1">
                                      <a:solidFill>
                                        <a:srgbClr val="002060"/>
                                      </a:solidFill>
                                      <a:latin typeface="Cambria Math"/>
                                    </a:rPr>
                                    <m:t>𝑘</m:t>
                                  </m:r>
                                </m:sub>
                              </m:sSub>
                            </m:num>
                            <m:den>
                              <m:sSup>
                                <m:sSupPr>
                                  <m:ctrlPr>
                                    <a:rPr lang="en-US" i="1">
                                      <a:solidFill>
                                        <a:srgbClr val="002060"/>
                                      </a:solidFill>
                                      <a:latin typeface="Cambria Math"/>
                                    </a:rPr>
                                  </m:ctrlPr>
                                </m:sSupPr>
                                <m:e>
                                  <m:r>
                                    <a:rPr lang="it-IT" i="1">
                                      <a:solidFill>
                                        <a:srgbClr val="002060"/>
                                      </a:solidFill>
                                      <a:latin typeface="Cambria Math"/>
                                    </a:rPr>
                                    <m:t>𝑓</m:t>
                                  </m:r>
                                </m:e>
                                <m:sup>
                                  <m:r>
                                    <a:rPr lang="it-IT" i="1">
                                      <a:solidFill>
                                        <a:srgbClr val="002060"/>
                                      </a:solidFill>
                                      <a:latin typeface="Cambria Math"/>
                                    </a:rPr>
                                    <m:t>𝑘</m:t>
                                  </m:r>
                                </m:sup>
                              </m:sSup>
                            </m:den>
                          </m:f>
                        </m:e>
                      </m:nary>
                      <m:r>
                        <a:rPr lang="it-IT" i="1">
                          <a:solidFill>
                            <a:srgbClr val="002060"/>
                          </a:solidFill>
                          <a:latin typeface="Cambria Math"/>
                        </a:rPr>
                        <m:t>   </m:t>
                      </m:r>
                      <m:r>
                        <a:rPr lang="it-IT" i="1">
                          <a:solidFill>
                            <a:srgbClr val="002060"/>
                          </a:solidFill>
                          <a:latin typeface="Cambria Math"/>
                        </a:rPr>
                        <m:t>𝑘</m:t>
                      </m:r>
                      <m:r>
                        <a:rPr lang="it-IT" i="1">
                          <a:solidFill>
                            <a:srgbClr val="002060"/>
                          </a:solidFill>
                          <a:latin typeface="Cambria Math"/>
                        </a:rPr>
                        <m:t>=0,1,2,3, …</m:t>
                      </m:r>
                    </m:oMath>
                  </m:oMathPara>
                </a14:m>
                <a:endParaRPr lang="en-US" dirty="0">
                  <a:solidFill>
                    <a:srgbClr val="002060"/>
                  </a:solidFill>
                </a:endParaRPr>
              </a:p>
            </p:txBody>
          </p:sp>
        </mc:Choice>
        <mc:Fallback xmlns="">
          <p:sp>
            <p:nvSpPr>
              <p:cNvPr id="17" name="TextBox 26"/>
              <p:cNvSpPr txBox="1">
                <a:spLocks noRot="1" noChangeAspect="1" noMove="1" noResize="1" noEditPoints="1" noAdjustHandles="1" noChangeArrowheads="1" noChangeShapeType="1" noTextEdit="1"/>
              </p:cNvSpPr>
              <p:nvPr/>
            </p:nvSpPr>
            <p:spPr>
              <a:xfrm>
                <a:off x="1770489" y="1133713"/>
                <a:ext cx="3411767" cy="763094"/>
              </a:xfrm>
              <a:prstGeom prst="rect">
                <a:avLst/>
              </a:prstGeom>
              <a:blipFill rotWithShape="1">
                <a:blip r:embed="rId7"/>
                <a:stretch>
                  <a:fillRect/>
                </a:stretch>
              </a:blipFill>
            </p:spPr>
            <p:txBody>
              <a:bodyPr/>
              <a:lstStyle/>
              <a:p>
                <a:r>
                  <a:rPr lang="en-GB">
                    <a:noFill/>
                  </a:rPr>
                  <a:t> </a:t>
                </a:r>
              </a:p>
            </p:txBody>
          </p:sp>
        </mc:Fallback>
      </mc:AlternateContent>
      <p:sp>
        <p:nvSpPr>
          <p:cNvPr id="10" name="CasellaDiTesto 9"/>
          <p:cNvSpPr txBox="1"/>
          <p:nvPr/>
        </p:nvSpPr>
        <p:spPr>
          <a:xfrm>
            <a:off x="520803" y="1167581"/>
            <a:ext cx="1377300" cy="646331"/>
          </a:xfrm>
          <a:prstGeom prst="rect">
            <a:avLst/>
          </a:prstGeom>
          <a:noFill/>
        </p:spPr>
        <p:txBody>
          <a:bodyPr wrap="none" rtlCol="0">
            <a:spAutoFit/>
          </a:bodyPr>
          <a:lstStyle/>
          <a:p>
            <a:r>
              <a:rPr lang="en-GB" b="1" i="1" dirty="0">
                <a:solidFill>
                  <a:srgbClr val="002060"/>
                </a:solidFill>
              </a:rPr>
              <a:t>Close-in </a:t>
            </a:r>
          </a:p>
          <a:p>
            <a:r>
              <a:rPr lang="en-GB" b="1" i="1" dirty="0">
                <a:solidFill>
                  <a:srgbClr val="002060"/>
                </a:solidFill>
              </a:rPr>
              <a:t>phase noise:</a:t>
            </a:r>
          </a:p>
        </p:txBody>
      </p:sp>
      <mc:AlternateContent xmlns:mc="http://schemas.openxmlformats.org/markup-compatibility/2006">
        <mc:Choice xmlns:a14="http://schemas.microsoft.com/office/drawing/2010/main" Requires="a14">
          <p:sp>
            <p:nvSpPr>
              <p:cNvPr id="13" name="Rettangolo 12"/>
              <p:cNvSpPr/>
              <p:nvPr/>
            </p:nvSpPr>
            <p:spPr>
              <a:xfrm>
                <a:off x="5688029" y="6295671"/>
                <a:ext cx="2310504" cy="38792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it-IT" i="1">
                              <a:solidFill>
                                <a:srgbClr val="002060"/>
                              </a:solidFill>
                              <a:latin typeface="Cambria Math"/>
                            </a:rPr>
                          </m:ctrlPr>
                        </m:dPr>
                        <m:e>
                          <m:sSub>
                            <m:sSubPr>
                              <m:ctrlPr>
                                <a:rPr lang="en-US" i="1">
                                  <a:solidFill>
                                    <a:srgbClr val="002060"/>
                                  </a:solidFill>
                                  <a:latin typeface="Cambria Math"/>
                                </a:rPr>
                              </m:ctrlPr>
                            </m:sSubPr>
                            <m:e>
                              <m:r>
                                <a:rPr lang="it-IT" i="1">
                                  <a:solidFill>
                                    <a:srgbClr val="002060"/>
                                  </a:solidFill>
                                  <a:latin typeface="Cambria Math"/>
                                </a:rPr>
                                <m:t>𝑏</m:t>
                              </m:r>
                            </m:e>
                            <m:sub>
                              <m:r>
                                <a:rPr lang="it-IT" i="1">
                                  <a:solidFill>
                                    <a:srgbClr val="002060"/>
                                  </a:solidFill>
                                  <a:latin typeface="Cambria Math"/>
                                </a:rPr>
                                <m:t>−</m:t>
                              </m:r>
                              <m:r>
                                <a:rPr lang="it-IT" i="1">
                                  <a:solidFill>
                                    <a:srgbClr val="002060"/>
                                  </a:solidFill>
                                  <a:latin typeface="Cambria Math"/>
                                </a:rPr>
                                <m:t>𝑘</m:t>
                              </m:r>
                            </m:sub>
                          </m:sSub>
                        </m:e>
                      </m:d>
                      <m:r>
                        <a:rPr lang="it-IT" i="1">
                          <a:solidFill>
                            <a:srgbClr val="002060"/>
                          </a:solidFill>
                          <a:latin typeface="Cambria Math"/>
                          <a:ea typeface="Cambria Math"/>
                        </a:rPr>
                        <m:t>=</m:t>
                      </m:r>
                      <m:sSup>
                        <m:sSupPr>
                          <m:ctrlPr>
                            <a:rPr lang="it-IT" i="1">
                              <a:solidFill>
                                <a:srgbClr val="002060"/>
                              </a:solidFill>
                              <a:latin typeface="Cambria Math"/>
                              <a:ea typeface="Cambria Math"/>
                            </a:rPr>
                          </m:ctrlPr>
                        </m:sSupPr>
                        <m:e>
                          <m:r>
                            <a:rPr lang="it-IT" i="1">
                              <a:solidFill>
                                <a:srgbClr val="002060"/>
                              </a:solidFill>
                              <a:latin typeface="Cambria Math"/>
                              <a:ea typeface="Cambria Math"/>
                            </a:rPr>
                            <m:t>𝑟𝑎𝑑</m:t>
                          </m:r>
                        </m:e>
                        <m:sup>
                          <m:r>
                            <a:rPr lang="it-IT" i="1">
                              <a:solidFill>
                                <a:srgbClr val="002060"/>
                              </a:solidFill>
                              <a:latin typeface="Cambria Math"/>
                              <a:ea typeface="Cambria Math"/>
                            </a:rPr>
                            <m:t>2</m:t>
                          </m:r>
                        </m:sup>
                      </m:sSup>
                      <m:sSup>
                        <m:sSupPr>
                          <m:ctrlPr>
                            <a:rPr lang="it-IT" i="1">
                              <a:solidFill>
                                <a:srgbClr val="002060"/>
                              </a:solidFill>
                              <a:latin typeface="Cambria Math"/>
                              <a:ea typeface="Cambria Math"/>
                            </a:rPr>
                          </m:ctrlPr>
                        </m:sSupPr>
                        <m:e>
                          <m:r>
                            <a:rPr lang="it-IT" i="1">
                              <a:solidFill>
                                <a:srgbClr val="002060"/>
                              </a:solidFill>
                              <a:latin typeface="Cambria Math"/>
                              <a:ea typeface="Cambria Math"/>
                            </a:rPr>
                            <m:t>𝐻𝑧</m:t>
                          </m:r>
                        </m:e>
                        <m:sup>
                          <m:d>
                            <m:dPr>
                              <m:ctrlPr>
                                <a:rPr lang="it-IT" i="1" smtClean="0">
                                  <a:solidFill>
                                    <a:srgbClr val="002060"/>
                                  </a:solidFill>
                                  <a:latin typeface="Cambria Math"/>
                                  <a:ea typeface="Cambria Math"/>
                                </a:rPr>
                              </m:ctrlPr>
                            </m:dPr>
                            <m:e>
                              <m:r>
                                <a:rPr lang="it-IT" i="1">
                                  <a:solidFill>
                                    <a:srgbClr val="002060"/>
                                  </a:solidFill>
                                  <a:latin typeface="Cambria Math"/>
                                  <a:ea typeface="Cambria Math"/>
                                </a:rPr>
                                <m:t>𝑘</m:t>
                              </m:r>
                              <m:r>
                                <a:rPr lang="it-IT" i="1">
                                  <a:solidFill>
                                    <a:srgbClr val="002060"/>
                                  </a:solidFill>
                                  <a:latin typeface="Cambria Math"/>
                                  <a:ea typeface="Cambria Math"/>
                                </a:rPr>
                                <m:t>−1</m:t>
                              </m:r>
                            </m:e>
                          </m:d>
                        </m:sup>
                      </m:sSup>
                    </m:oMath>
                  </m:oMathPara>
                </a14:m>
                <a:endParaRPr lang="en-GB" dirty="0">
                  <a:solidFill>
                    <a:prstClr val="white"/>
                  </a:solidFill>
                </a:endParaRPr>
              </a:p>
            </p:txBody>
          </p:sp>
        </mc:Choice>
        <mc:Fallback>
          <p:sp>
            <p:nvSpPr>
              <p:cNvPr id="13" name="Rettangolo 12"/>
              <p:cNvSpPr>
                <a:spLocks noRot="1" noChangeAspect="1" noMove="1" noResize="1" noEditPoints="1" noAdjustHandles="1" noChangeArrowheads="1" noChangeShapeType="1" noTextEdit="1"/>
              </p:cNvSpPr>
              <p:nvPr/>
            </p:nvSpPr>
            <p:spPr>
              <a:xfrm>
                <a:off x="5688029" y="6295671"/>
                <a:ext cx="2310504" cy="387927"/>
              </a:xfrm>
              <a:prstGeom prst="rect">
                <a:avLst/>
              </a:prstGeom>
              <a:blipFill rotWithShape="1">
                <a:blip r:embed="rId8"/>
                <a:stretch>
                  <a:fillRect/>
                </a:stretch>
              </a:blipFill>
            </p:spPr>
            <p:txBody>
              <a:bodyPr/>
              <a:lstStyle/>
              <a:p>
                <a:r>
                  <a:rPr lang="en-GB">
                    <a:noFill/>
                  </a:rPr>
                  <a:t> </a:t>
                </a:r>
              </a:p>
            </p:txBody>
          </p:sp>
        </mc:Fallback>
      </mc:AlternateContent>
      <p:sp>
        <p:nvSpPr>
          <p:cNvPr id="15" name="Freccia curva 14"/>
          <p:cNvSpPr/>
          <p:nvPr/>
        </p:nvSpPr>
        <p:spPr>
          <a:xfrm flipV="1">
            <a:off x="4550930" y="6070601"/>
            <a:ext cx="1189458" cy="709435"/>
          </a:xfrm>
          <a:prstGeom prst="bentArrow">
            <a:avLst>
              <a:gd name="adj1" fmla="val 55085"/>
              <a:gd name="adj2" fmla="val 39259"/>
              <a:gd name="adj3" fmla="val 50000"/>
              <a:gd name="adj4" fmla="val 4375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5358949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972050" y="3720154"/>
            <a:ext cx="3932541" cy="25969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1188998" y="-29391"/>
            <a:ext cx="6965187" cy="698251"/>
          </a:xfrm>
        </p:spPr>
        <p:txBody>
          <a:bodyPr>
            <a:normAutofit fontScale="90000"/>
          </a:bodyPr>
          <a:lstStyle/>
          <a:p>
            <a:pPr>
              <a:tabLst>
                <a:tab pos="93663" algn="l"/>
              </a:tabLst>
            </a:pPr>
            <a:r>
              <a:rPr lang="en-US" sz="1800" i="1" dirty="0">
                <a:solidFill>
                  <a:prstClr val="white">
                    <a:lumMod val="85000"/>
                  </a:prstClr>
                </a:solidFill>
              </a:rPr>
              <a:t>BASICS:</a:t>
            </a:r>
            <a:r>
              <a:rPr lang="en-US" sz="2800" dirty="0">
                <a:solidFill>
                  <a:prstClr val="white">
                    <a:lumMod val="85000"/>
                  </a:prstClr>
                </a:solidFill>
              </a:rPr>
              <a:t> </a:t>
            </a:r>
            <a:br>
              <a:rPr lang="en-US" sz="2800" dirty="0">
                <a:solidFill>
                  <a:prstClr val="white">
                    <a:lumMod val="85000"/>
                  </a:prstClr>
                </a:solidFill>
              </a:rPr>
            </a:br>
            <a:r>
              <a:rPr lang="en-US" sz="2800" dirty="0"/>
              <a:t>Phase Noise </a:t>
            </a:r>
            <a:r>
              <a:rPr lang="en-US" sz="2800" dirty="0" smtClean="0"/>
              <a:t>Examples</a:t>
            </a:r>
            <a:endParaRPr lang="en-US" sz="32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28</a:t>
            </a:fld>
            <a:endParaRPr lang="en-US" dirty="0">
              <a:solidFill>
                <a:srgbClr val="4F81BD">
                  <a:lumMod val="75000"/>
                </a:srgbClr>
              </a:solidFill>
            </a:endParaRPr>
          </a:p>
        </p:txBody>
      </p:sp>
      <mc:AlternateContent xmlns:mc="http://schemas.openxmlformats.org/markup-compatibility/2006" xmlns:a14="http://schemas.microsoft.com/office/drawing/2010/main">
        <mc:Choice Requires="a14">
          <p:sp>
            <p:nvSpPr>
              <p:cNvPr id="6" name="Rectangle 5"/>
              <p:cNvSpPr/>
              <p:nvPr/>
            </p:nvSpPr>
            <p:spPr>
              <a:xfrm>
                <a:off x="307975" y="1183495"/>
                <a:ext cx="4594225" cy="2365969"/>
              </a:xfrm>
              <a:prstGeom prst="rect">
                <a:avLst/>
              </a:prstGeom>
            </p:spPr>
            <p:txBody>
              <a:bodyPr wrap="square">
                <a:spAutoFit/>
              </a:bodyPr>
              <a:lstStyle/>
              <a:p>
                <a:pPr algn="just">
                  <a:spcAft>
                    <a:spcPts val="2400"/>
                  </a:spcAft>
                </a:pPr>
                <a:r>
                  <a:rPr lang="en-US" sz="1600" dirty="0">
                    <a:solidFill>
                      <a:prstClr val="black"/>
                    </a:solidFill>
                    <a:ea typeface="Cambria Math"/>
                  </a:rPr>
                  <a:t>Time jitter can be computed according to:</a:t>
                </a:r>
              </a:p>
              <a:p>
                <a:pPr algn="just">
                  <a:spcAft>
                    <a:spcPts val="1800"/>
                  </a:spcAft>
                </a:pPr>
                <a:endParaRPr lang="en-US" sz="1600" dirty="0">
                  <a:solidFill>
                    <a:prstClr val="black"/>
                  </a:solidFill>
                  <a:ea typeface="Cambria Math"/>
                </a:endParaRPr>
              </a:p>
              <a:p>
                <a:pPr algn="just">
                  <a:spcAft>
                    <a:spcPts val="1800"/>
                  </a:spcAft>
                </a:pPr>
                <a:r>
                  <a:rPr lang="en-US" sz="1600" dirty="0">
                    <a:solidFill>
                      <a:prstClr val="black"/>
                    </a:solidFill>
                  </a:rPr>
                  <a:t>same time jitter  →  </a:t>
                </a:r>
                <a14:m>
                  <m:oMath xmlns:m="http://schemas.openxmlformats.org/officeDocument/2006/math">
                    <m:r>
                      <a:rPr lang="en-US" sz="1600">
                        <a:solidFill>
                          <a:prstClr val="black"/>
                        </a:solidFill>
                        <a:latin typeface="Cambria Math"/>
                        <a:ea typeface="Cambria Math"/>
                      </a:rPr>
                      <m:t> </m:t>
                    </m:r>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𝑆</m:t>
                        </m:r>
                      </m:e>
                      <m:sub>
                        <m:r>
                          <a:rPr lang="en-US" sz="1600" i="1">
                            <a:solidFill>
                              <a:prstClr val="black"/>
                            </a:solidFill>
                            <a:latin typeface="Cambria Math"/>
                            <a:ea typeface="Cambria Math"/>
                          </a:rPr>
                          <m:t>𝜑</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r>
                      <a:rPr lang="en-US" sz="1600" i="1">
                        <a:solidFill>
                          <a:prstClr val="black"/>
                        </a:solidFill>
                        <a:latin typeface="Cambria Math"/>
                        <a:ea typeface="Cambria Math"/>
                      </a:rPr>
                      <m:t> ÷ </m:t>
                    </m:r>
                    <m:r>
                      <a:rPr lang="en-US" sz="1600" i="1">
                        <a:solidFill>
                          <a:prstClr val="black"/>
                        </a:solidFill>
                        <a:latin typeface="Cambria Math"/>
                        <a:ea typeface="Cambria Math"/>
                      </a:rPr>
                      <m:t>𝜔</m:t>
                    </m:r>
                    <m:sPre>
                      <m:sPrePr>
                        <m:ctrlPr>
                          <a:rPr lang="en-US" sz="1600" i="1">
                            <a:solidFill>
                              <a:prstClr val="black"/>
                            </a:solidFill>
                            <a:latin typeface="Cambria Math"/>
                          </a:rPr>
                        </m:ctrlPr>
                      </m:sPrePr>
                      <m:sub>
                        <m:r>
                          <a:rPr lang="en-US" sz="1600" i="1">
                            <a:solidFill>
                              <a:prstClr val="black"/>
                            </a:solidFill>
                            <a:latin typeface="Cambria Math"/>
                          </a:rPr>
                          <m:t>𝑐</m:t>
                        </m:r>
                      </m:sub>
                      <m:sup>
                        <m:r>
                          <a:rPr lang="en-US" sz="1600" i="1">
                            <a:solidFill>
                              <a:prstClr val="black"/>
                            </a:solidFill>
                            <a:latin typeface="Cambria Math"/>
                          </a:rPr>
                          <m:t>2</m:t>
                        </m:r>
                      </m:sup>
                      <m:e>
                        <m:r>
                          <a:rPr lang="en-US" sz="1600" i="1">
                            <a:solidFill>
                              <a:prstClr val="black"/>
                            </a:solidFill>
                            <a:latin typeface="Cambria Math"/>
                          </a:rPr>
                          <m:t> </m:t>
                        </m:r>
                      </m:e>
                    </m:sPre>
                  </m:oMath>
                </a14:m>
                <a:endParaRPr lang="en-US" sz="1600" dirty="0">
                  <a:solidFill>
                    <a:prstClr val="black"/>
                  </a:solidFill>
                </a:endParaRPr>
              </a:p>
              <a:p>
                <a:pPr algn="just">
                  <a:spcAft>
                    <a:spcPts val="1800"/>
                  </a:spcAft>
                </a:pPr>
                <a:r>
                  <a:rPr lang="en-US" sz="1600" dirty="0">
                    <a:solidFill>
                      <a:prstClr val="black"/>
                    </a:solidFill>
                  </a:rPr>
                  <a:t>Phase noise spectral densities of different oscillators have to be compared at same carrier frequency </a:t>
                </a:r>
                <a14:m>
                  <m:oMath xmlns:m="http://schemas.openxmlformats.org/officeDocument/2006/math">
                    <m:r>
                      <a:rPr lang="en-US" sz="1600" i="1">
                        <a:solidFill>
                          <a:prstClr val="black"/>
                        </a:solidFill>
                        <a:latin typeface="Cambria Math"/>
                        <a:ea typeface="Cambria Math"/>
                      </a:rPr>
                      <m:t>𝜔</m:t>
                    </m:r>
                    <m:sPre>
                      <m:sPrePr>
                        <m:ctrlPr>
                          <a:rPr lang="en-US" sz="1600" i="1">
                            <a:solidFill>
                              <a:prstClr val="black"/>
                            </a:solidFill>
                            <a:latin typeface="Cambria Math"/>
                          </a:rPr>
                        </m:ctrlPr>
                      </m:sPrePr>
                      <m:sub>
                        <m:r>
                          <a:rPr lang="en-US" sz="1600" i="1">
                            <a:solidFill>
                              <a:prstClr val="black"/>
                            </a:solidFill>
                            <a:latin typeface="Cambria Math"/>
                          </a:rPr>
                          <m:t>𝑐</m:t>
                        </m:r>
                      </m:sub>
                      <m:sup/>
                      <m:e>
                        <m:r>
                          <a:rPr lang="en-US" sz="1600" i="1">
                            <a:solidFill>
                              <a:prstClr val="black"/>
                            </a:solidFill>
                            <a:latin typeface="Cambria Math"/>
                          </a:rPr>
                          <m:t> </m:t>
                        </m:r>
                      </m:e>
                    </m:sPre>
                  </m:oMath>
                </a14:m>
                <a:r>
                  <a:rPr lang="en-US" sz="1600" dirty="0">
                    <a:solidFill>
                      <a:prstClr val="black"/>
                    </a:solidFill>
                  </a:rPr>
                  <a:t> or scaled as </a:t>
                </a:r>
                <a14:m>
                  <m:oMath xmlns:m="http://schemas.openxmlformats.org/officeDocument/2006/math">
                    <m:r>
                      <a:rPr lang="en-US" sz="1600" i="1">
                        <a:solidFill>
                          <a:prstClr val="black"/>
                        </a:solidFill>
                        <a:latin typeface="Cambria Math"/>
                        <a:ea typeface="Cambria Math"/>
                      </a:rPr>
                      <m:t>𝜔</m:t>
                    </m:r>
                    <m:sPre>
                      <m:sPrePr>
                        <m:ctrlPr>
                          <a:rPr lang="en-US" sz="1600" i="1">
                            <a:solidFill>
                              <a:prstClr val="black"/>
                            </a:solidFill>
                            <a:latin typeface="Cambria Math"/>
                          </a:rPr>
                        </m:ctrlPr>
                      </m:sPrePr>
                      <m:sub>
                        <m:r>
                          <a:rPr lang="en-US" sz="1600" i="1">
                            <a:solidFill>
                              <a:prstClr val="black"/>
                            </a:solidFill>
                            <a:latin typeface="Cambria Math"/>
                          </a:rPr>
                          <m:t>𝑐</m:t>
                        </m:r>
                        <m:r>
                          <a:rPr lang="en-US" sz="1600" i="1">
                            <a:solidFill>
                              <a:prstClr val="black"/>
                            </a:solidFill>
                            <a:latin typeface="Cambria Math"/>
                          </a:rPr>
                          <m:t>   </m:t>
                        </m:r>
                      </m:sub>
                      <m:sup>
                        <m:r>
                          <a:rPr lang="en-US" sz="1600" i="1">
                            <a:solidFill>
                              <a:prstClr val="black"/>
                            </a:solidFill>
                            <a:latin typeface="Cambria Math"/>
                          </a:rPr>
                          <m:t>−2</m:t>
                        </m:r>
                      </m:sup>
                      <m:e>
                        <m:r>
                          <a:rPr lang="en-US" sz="1600" i="1">
                            <a:solidFill>
                              <a:prstClr val="black"/>
                            </a:solidFill>
                            <a:latin typeface="Cambria Math"/>
                          </a:rPr>
                          <m:t> </m:t>
                        </m:r>
                      </m:e>
                    </m:sPre>
                  </m:oMath>
                </a14:m>
                <a:r>
                  <a:rPr lang="en-US" sz="1600" dirty="0">
                    <a:solidFill>
                      <a:prstClr val="black"/>
                    </a:solidFill>
                  </a:rPr>
                  <a:t> before comparison.</a:t>
                </a:r>
              </a:p>
            </p:txBody>
          </p:sp>
        </mc:Choice>
        <mc:Fallback xmlns="">
          <p:sp>
            <p:nvSpPr>
              <p:cNvPr id="6" name="Rectangle 5"/>
              <p:cNvSpPr>
                <a:spLocks noRot="1" noChangeAspect="1" noMove="1" noResize="1" noEditPoints="1" noAdjustHandles="1" noChangeArrowheads="1" noChangeShapeType="1" noTextEdit="1"/>
              </p:cNvSpPr>
              <p:nvPr/>
            </p:nvSpPr>
            <p:spPr>
              <a:xfrm>
                <a:off x="307975" y="1183495"/>
                <a:ext cx="4594225" cy="2365969"/>
              </a:xfrm>
              <a:prstGeom prst="rect">
                <a:avLst/>
              </a:prstGeom>
              <a:blipFill rotWithShape="1">
                <a:blip r:embed="rId2"/>
                <a:stretch>
                  <a:fillRect l="-797" t="-773" r="-664" b="-25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809942" y="1530895"/>
                <a:ext cx="3041602" cy="684355"/>
              </a:xfrm>
              <a:prstGeom prst="rect">
                <a:avLst/>
              </a:prstGeom>
              <a:solidFill>
                <a:schemeClr val="accent5">
                  <a:lumMod val="20000"/>
                  <a:lumOff val="80000"/>
                </a:schemeClr>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1600" i="1">
                          <a:solidFill>
                            <a:prstClr val="black"/>
                          </a:solidFill>
                          <a:latin typeface="Cambria Math"/>
                          <a:ea typeface="Cambria Math"/>
                        </a:rPr>
                        <m:t>𝜎</m:t>
                      </m:r>
                      <m:sPre>
                        <m:sPrePr>
                          <m:ctrlPr>
                            <a:rPr lang="en-US" sz="1600" i="1">
                              <a:solidFill>
                                <a:prstClr val="black"/>
                              </a:solidFill>
                              <a:latin typeface="Cambria Math"/>
                            </a:rPr>
                          </m:ctrlPr>
                        </m:sPrePr>
                        <m:sub>
                          <m:r>
                            <a:rPr lang="en-US" sz="1600" i="1">
                              <a:solidFill>
                                <a:prstClr val="black"/>
                              </a:solidFill>
                              <a:latin typeface="Cambria Math"/>
                            </a:rPr>
                            <m:t>𝑡</m:t>
                          </m:r>
                        </m:sub>
                        <m:sup>
                          <m:r>
                            <a:rPr lang="en-US" sz="1600" i="1">
                              <a:solidFill>
                                <a:prstClr val="black"/>
                              </a:solidFill>
                              <a:latin typeface="Cambria Math"/>
                            </a:rPr>
                            <m:t>2</m:t>
                          </m:r>
                        </m:sup>
                        <m:e>
                          <m:r>
                            <a:rPr lang="en-US" sz="1600" i="1">
                              <a:solidFill>
                                <a:prstClr val="black"/>
                              </a:solidFill>
                              <a:latin typeface="Cambria Math"/>
                            </a:rPr>
                            <m:t> </m:t>
                          </m:r>
                        </m:e>
                      </m:sPre>
                      <m:r>
                        <a:rPr lang="en-US" sz="1600" i="1">
                          <a:solidFill>
                            <a:prstClr val="black"/>
                          </a:solidFill>
                          <a:latin typeface="Cambria Math"/>
                        </a:rPr>
                        <m:t>=</m:t>
                      </m:r>
                      <m:f>
                        <m:fPr>
                          <m:ctrlPr>
                            <a:rPr lang="en-US" sz="1600" i="1">
                              <a:solidFill>
                                <a:prstClr val="black"/>
                              </a:solidFill>
                              <a:latin typeface="Cambria Math"/>
                              <a:ea typeface="Cambria Math"/>
                            </a:rPr>
                          </m:ctrlPr>
                        </m:fPr>
                        <m:num>
                          <m:r>
                            <a:rPr lang="en-US" sz="1600" i="1">
                              <a:solidFill>
                                <a:prstClr val="black"/>
                              </a:solidFill>
                              <a:latin typeface="Cambria Math"/>
                              <a:ea typeface="Cambria Math"/>
                            </a:rPr>
                            <m:t>𝜎</m:t>
                          </m:r>
                          <m:sPre>
                            <m:sPrePr>
                              <m:ctrlPr>
                                <a:rPr lang="en-US" sz="1600" i="1">
                                  <a:solidFill>
                                    <a:prstClr val="black"/>
                                  </a:solidFill>
                                  <a:latin typeface="Cambria Math"/>
                                </a:rPr>
                              </m:ctrlPr>
                            </m:sPrePr>
                            <m:sub>
                              <m:r>
                                <a:rPr lang="en-US" sz="1600" i="1">
                                  <a:solidFill>
                                    <a:prstClr val="black"/>
                                  </a:solidFill>
                                  <a:latin typeface="Cambria Math"/>
                                  <a:ea typeface="Cambria Math"/>
                                </a:rPr>
                                <m:t>𝜑</m:t>
                              </m:r>
                            </m:sub>
                            <m:sup>
                              <m:r>
                                <a:rPr lang="en-US" sz="1600" i="1">
                                  <a:solidFill>
                                    <a:prstClr val="black"/>
                                  </a:solidFill>
                                  <a:latin typeface="Cambria Math"/>
                                </a:rPr>
                                <m:t>2 </m:t>
                              </m:r>
                            </m:sup>
                            <m:e>
                              <m:r>
                                <a:rPr lang="en-US" sz="1600" i="1">
                                  <a:solidFill>
                                    <a:prstClr val="black"/>
                                  </a:solidFill>
                                  <a:latin typeface="Cambria Math"/>
                                </a:rPr>
                                <m:t> </m:t>
                              </m:r>
                            </m:e>
                          </m:sPre>
                        </m:num>
                        <m:den>
                          <m:r>
                            <a:rPr lang="en-US" sz="1600" i="1">
                              <a:solidFill>
                                <a:prstClr val="black"/>
                              </a:solidFill>
                              <a:latin typeface="Cambria Math"/>
                              <a:ea typeface="Cambria Math"/>
                            </a:rPr>
                            <m:t>𝜔</m:t>
                          </m:r>
                          <m:sPre>
                            <m:sPrePr>
                              <m:ctrlPr>
                                <a:rPr lang="en-US" sz="1600" i="1">
                                  <a:solidFill>
                                    <a:prstClr val="black"/>
                                  </a:solidFill>
                                  <a:latin typeface="Cambria Math"/>
                                </a:rPr>
                              </m:ctrlPr>
                            </m:sPrePr>
                            <m:sub>
                              <m:r>
                                <a:rPr lang="en-US" sz="1600" i="1">
                                  <a:solidFill>
                                    <a:prstClr val="black"/>
                                  </a:solidFill>
                                  <a:latin typeface="Cambria Math"/>
                                </a:rPr>
                                <m:t>𝑐</m:t>
                              </m:r>
                            </m:sub>
                            <m:sup>
                              <m:r>
                                <a:rPr lang="en-US" sz="1600" i="1">
                                  <a:solidFill>
                                    <a:prstClr val="black"/>
                                  </a:solidFill>
                                  <a:latin typeface="Cambria Math"/>
                                </a:rPr>
                                <m:t>2</m:t>
                              </m:r>
                            </m:sup>
                            <m:e>
                              <m:r>
                                <a:rPr lang="en-US" sz="1600" i="1">
                                  <a:solidFill>
                                    <a:prstClr val="black"/>
                                  </a:solidFill>
                                  <a:latin typeface="Cambria Math"/>
                                </a:rPr>
                                <m:t> </m:t>
                              </m:r>
                            </m:e>
                          </m:sPre>
                        </m:den>
                      </m:f>
                      <m:r>
                        <a:rPr lang="en-US" sz="1600" i="1">
                          <a:solidFill>
                            <a:prstClr val="black"/>
                          </a:solidFill>
                          <a:latin typeface="Cambria Math"/>
                        </a:rPr>
                        <m:t>=</m:t>
                      </m:r>
                      <m:f>
                        <m:fPr>
                          <m:ctrlPr>
                            <a:rPr lang="en-US" sz="1600" i="1">
                              <a:solidFill>
                                <a:prstClr val="black"/>
                              </a:solidFill>
                              <a:latin typeface="Cambria Math"/>
                              <a:ea typeface="Cambria Math"/>
                            </a:rPr>
                          </m:ctrlPr>
                        </m:fPr>
                        <m:num>
                          <m:r>
                            <a:rPr lang="en-US" sz="1600" i="1">
                              <a:solidFill>
                                <a:prstClr val="black"/>
                              </a:solidFill>
                              <a:latin typeface="Cambria Math"/>
                              <a:ea typeface="Cambria Math"/>
                            </a:rPr>
                            <m:t>1</m:t>
                          </m:r>
                        </m:num>
                        <m:den>
                          <m:r>
                            <a:rPr lang="en-US" sz="1600" i="1">
                              <a:solidFill>
                                <a:prstClr val="black"/>
                              </a:solidFill>
                              <a:latin typeface="Cambria Math"/>
                              <a:ea typeface="Cambria Math"/>
                            </a:rPr>
                            <m:t>𝜔</m:t>
                          </m:r>
                          <m:sPre>
                            <m:sPrePr>
                              <m:ctrlPr>
                                <a:rPr lang="en-US" sz="1600" i="1">
                                  <a:solidFill>
                                    <a:prstClr val="black"/>
                                  </a:solidFill>
                                  <a:latin typeface="Cambria Math"/>
                                </a:rPr>
                              </m:ctrlPr>
                            </m:sPrePr>
                            <m:sub>
                              <m:r>
                                <a:rPr lang="en-US" sz="1600" i="1">
                                  <a:solidFill>
                                    <a:prstClr val="black"/>
                                  </a:solidFill>
                                  <a:latin typeface="Cambria Math"/>
                                </a:rPr>
                                <m:t>𝑐</m:t>
                              </m:r>
                            </m:sub>
                            <m:sup>
                              <m:r>
                                <a:rPr lang="en-US" sz="1600" i="1">
                                  <a:solidFill>
                                    <a:prstClr val="black"/>
                                  </a:solidFill>
                                  <a:latin typeface="Cambria Math"/>
                                </a:rPr>
                                <m:t>2</m:t>
                              </m:r>
                            </m:sup>
                            <m:e>
                              <m:r>
                                <a:rPr lang="en-US" sz="1600" i="1">
                                  <a:solidFill>
                                    <a:prstClr val="black"/>
                                  </a:solidFill>
                                  <a:latin typeface="Cambria Math"/>
                                </a:rPr>
                                <m:t> </m:t>
                              </m:r>
                            </m:e>
                          </m:sPre>
                        </m:den>
                      </m:f>
                      <m:nary>
                        <m:naryPr>
                          <m:ctrlPr>
                            <a:rPr lang="en-US" sz="1600" i="1">
                              <a:solidFill>
                                <a:prstClr val="black"/>
                              </a:solidFill>
                              <a:latin typeface="Cambria Math"/>
                            </a:rPr>
                          </m:ctrlPr>
                        </m:naryPr>
                        <m:sub>
                          <m:sSub>
                            <m:sSubPr>
                              <m:ctrlPr>
                                <a:rPr lang="en-US" sz="1600" i="1">
                                  <a:solidFill>
                                    <a:prstClr val="black"/>
                                  </a:solidFill>
                                  <a:latin typeface="Cambria Math"/>
                                </a:rPr>
                              </m:ctrlPr>
                            </m:sSubPr>
                            <m:e>
                              <m:r>
                                <a:rPr lang="en-US" sz="1600" i="1">
                                  <a:solidFill>
                                    <a:prstClr val="black"/>
                                  </a:solidFill>
                                  <a:latin typeface="Cambria Math"/>
                                </a:rPr>
                                <m:t>𝑓</m:t>
                              </m:r>
                            </m:e>
                            <m:sub>
                              <m:r>
                                <a:rPr lang="en-US" sz="1600" i="1">
                                  <a:solidFill>
                                    <a:prstClr val="black"/>
                                  </a:solidFill>
                                  <a:latin typeface="Cambria Math"/>
                                </a:rPr>
                                <m:t>𝑚𝑖𝑛</m:t>
                              </m:r>
                            </m:sub>
                          </m:sSub>
                        </m:sub>
                        <m:sup>
                          <m:r>
                            <a:rPr lang="en-US" sz="1600" i="1">
                              <a:solidFill>
                                <a:prstClr val="black"/>
                              </a:solidFill>
                              <a:latin typeface="Cambria Math"/>
                            </a:rPr>
                            <m:t>+</m:t>
                          </m:r>
                          <m:r>
                            <a:rPr lang="en-US" sz="1600" i="1">
                              <a:solidFill>
                                <a:prstClr val="black"/>
                              </a:solidFill>
                              <a:latin typeface="Cambria Math"/>
                              <a:ea typeface="Cambria Math"/>
                            </a:rPr>
                            <m:t>∞</m:t>
                          </m:r>
                        </m:sup>
                        <m:e>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 </m:t>
                              </m:r>
                              <m:r>
                                <a:rPr lang="en-US" sz="1600" i="1">
                                  <a:solidFill>
                                    <a:prstClr val="black"/>
                                  </a:solidFill>
                                  <a:latin typeface="Cambria Math"/>
                                  <a:ea typeface="Cambria Math"/>
                                </a:rPr>
                                <m:t>𝑆</m:t>
                              </m:r>
                            </m:e>
                            <m:sub>
                              <m:r>
                                <a:rPr lang="en-US" sz="1600" i="1">
                                  <a:solidFill>
                                    <a:prstClr val="black"/>
                                  </a:solidFill>
                                  <a:latin typeface="Cambria Math"/>
                                  <a:ea typeface="Cambria Math"/>
                                </a:rPr>
                                <m:t>𝜑</m:t>
                              </m:r>
                            </m:sub>
                          </m:sSub>
                          <m:d>
                            <m:dPr>
                              <m:ctrlPr>
                                <a:rPr lang="en-US" sz="1600" i="1">
                                  <a:solidFill>
                                    <a:prstClr val="black"/>
                                  </a:solidFill>
                                  <a:latin typeface="Cambria Math"/>
                                  <a:ea typeface="Cambria Math"/>
                                </a:rPr>
                              </m:ctrlPr>
                            </m:dPr>
                            <m:e>
                              <m:r>
                                <a:rPr lang="en-US" sz="1600" i="1">
                                  <a:solidFill>
                                    <a:prstClr val="black"/>
                                  </a:solidFill>
                                  <a:latin typeface="Cambria Math"/>
                                  <a:ea typeface="Cambria Math"/>
                                </a:rPr>
                                <m:t>𝑓</m:t>
                              </m:r>
                            </m:e>
                          </m:d>
                        </m:e>
                      </m:nary>
                      <m:r>
                        <a:rPr lang="en-US" sz="1600" i="1">
                          <a:solidFill>
                            <a:prstClr val="black"/>
                          </a:solidFill>
                          <a:latin typeface="Cambria Math"/>
                        </a:rPr>
                        <m:t>𝑑𝑓</m:t>
                      </m:r>
                      <m:r>
                        <a:rPr lang="en-US" sz="1600" i="1">
                          <a:solidFill>
                            <a:prstClr val="black"/>
                          </a:solidFill>
                          <a:latin typeface="Cambria Math"/>
                        </a:rPr>
                        <m:t> </m:t>
                      </m:r>
                    </m:oMath>
                  </m:oMathPara>
                </a14:m>
                <a:endParaRPr lang="en-US" sz="1600" dirty="0">
                  <a:solidFill>
                    <a:prstClr val="white"/>
                  </a:solidFill>
                </a:endParaRPr>
              </a:p>
            </p:txBody>
          </p:sp>
        </mc:Choice>
        <mc:Fallback xmlns="">
          <p:sp>
            <p:nvSpPr>
              <p:cNvPr id="9" name="Rectangle 8"/>
              <p:cNvSpPr>
                <a:spLocks noRot="1" noChangeAspect="1" noMove="1" noResize="1" noEditPoints="1" noAdjustHandles="1" noChangeArrowheads="1" noChangeShapeType="1" noTextEdit="1"/>
              </p:cNvSpPr>
              <p:nvPr/>
            </p:nvSpPr>
            <p:spPr>
              <a:xfrm>
                <a:off x="809942" y="1530895"/>
                <a:ext cx="3041602" cy="684355"/>
              </a:xfrm>
              <a:prstGeom prst="rect">
                <a:avLst/>
              </a:prstGeom>
              <a:blipFill rotWithShape="1">
                <a:blip r:embed="rId3"/>
                <a:stretch>
                  <a:fillRect/>
                </a:stretch>
              </a:blipFill>
            </p:spPr>
            <p:txBody>
              <a:bodyPr/>
              <a:lstStyle/>
              <a:p>
                <a:r>
                  <a:rPr lang="en-GB">
                    <a:noFill/>
                  </a:rPr>
                  <a:t> </a:t>
                </a:r>
              </a:p>
            </p:txBody>
          </p:sp>
        </mc:Fallback>
      </mc:AlternateContent>
      <p:grpSp>
        <p:nvGrpSpPr>
          <p:cNvPr id="26" name="Group 25"/>
          <p:cNvGrpSpPr/>
          <p:nvPr/>
        </p:nvGrpSpPr>
        <p:grpSpPr>
          <a:xfrm>
            <a:off x="4969930" y="1148256"/>
            <a:ext cx="3869400" cy="2224906"/>
            <a:chOff x="1075267" y="2147358"/>
            <a:chExt cx="5836478" cy="3355975"/>
          </a:xfrm>
        </p:grpSpPr>
        <p:pic>
          <p:nvPicPr>
            <p:cNvPr id="1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267" y="2147358"/>
              <a:ext cx="5836478" cy="3355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7" name="Straight Connector 16"/>
            <p:cNvCxnSpPr/>
            <p:nvPr/>
          </p:nvCxnSpPr>
          <p:spPr>
            <a:xfrm>
              <a:off x="1744160" y="2254280"/>
              <a:ext cx="2607687" cy="1424637"/>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744154" y="4201684"/>
              <a:ext cx="3225779" cy="72881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827839" y="2319849"/>
              <a:ext cx="1824562" cy="417816"/>
            </a:xfrm>
            <a:prstGeom prst="rect">
              <a:avLst/>
            </a:prstGeom>
            <a:solidFill>
              <a:schemeClr val="bg2">
                <a:lumMod val="60000"/>
                <a:lumOff val="40000"/>
              </a:schemeClr>
            </a:solidFill>
          </p:spPr>
          <p:txBody>
            <a:bodyPr wrap="none" rtlCol="0">
              <a:spAutoFit/>
            </a:bodyPr>
            <a:lstStyle/>
            <a:p>
              <a:r>
                <a:rPr lang="en-US" sz="1200" i="1" dirty="0">
                  <a:solidFill>
                    <a:prstClr val="white"/>
                  </a:solidFill>
                </a:rPr>
                <a:t>f </a:t>
              </a:r>
              <a:r>
                <a:rPr lang="en-US" sz="1200" i="1" baseline="30000" dirty="0">
                  <a:solidFill>
                    <a:prstClr val="white"/>
                  </a:solidFill>
                </a:rPr>
                <a:t>-2</a:t>
              </a:r>
              <a:r>
                <a:rPr lang="en-US" sz="1200" i="1" dirty="0">
                  <a:solidFill>
                    <a:prstClr val="white"/>
                  </a:solidFill>
                </a:rPr>
                <a:t> 20dB/decade</a:t>
              </a:r>
            </a:p>
          </p:txBody>
        </p:sp>
        <p:sp>
          <p:nvSpPr>
            <p:cNvPr id="28" name="TextBox 27"/>
            <p:cNvSpPr txBox="1"/>
            <p:nvPr/>
          </p:nvSpPr>
          <p:spPr>
            <a:xfrm>
              <a:off x="1769459" y="4614915"/>
              <a:ext cx="1824562" cy="417816"/>
            </a:xfrm>
            <a:prstGeom prst="rect">
              <a:avLst/>
            </a:prstGeom>
            <a:solidFill>
              <a:schemeClr val="bg2">
                <a:lumMod val="60000"/>
                <a:lumOff val="40000"/>
              </a:schemeClr>
            </a:solidFill>
          </p:spPr>
          <p:txBody>
            <a:bodyPr wrap="none" rtlCol="0">
              <a:spAutoFit/>
            </a:bodyPr>
            <a:lstStyle/>
            <a:p>
              <a:r>
                <a:rPr lang="en-US" sz="1200" i="1" dirty="0">
                  <a:solidFill>
                    <a:prstClr val="white"/>
                  </a:solidFill>
                </a:rPr>
                <a:t>f </a:t>
              </a:r>
              <a:r>
                <a:rPr lang="en-US" sz="1200" i="1" baseline="30000" dirty="0">
                  <a:solidFill>
                    <a:prstClr val="white"/>
                  </a:solidFill>
                </a:rPr>
                <a:t>-1</a:t>
              </a:r>
              <a:r>
                <a:rPr lang="en-US" sz="1200" i="1" dirty="0">
                  <a:solidFill>
                    <a:prstClr val="white"/>
                  </a:solidFill>
                </a:rPr>
                <a:t> 10dB/decade</a:t>
              </a:r>
            </a:p>
          </p:txBody>
        </p:sp>
      </p:grpSp>
      <p:pic>
        <p:nvPicPr>
          <p:cNvPr id="4099"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t="4202" r="18822" b="4132"/>
          <a:stretch/>
        </p:blipFill>
        <p:spPr bwMode="auto">
          <a:xfrm>
            <a:off x="364969" y="3717928"/>
            <a:ext cx="3337816" cy="2826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Rounded Rectangle 29"/>
          <p:cNvSpPr/>
          <p:nvPr/>
        </p:nvSpPr>
        <p:spPr>
          <a:xfrm>
            <a:off x="2133598" y="4591983"/>
            <a:ext cx="970547" cy="78944"/>
          </a:xfrm>
          <a:prstGeom prst="roundRect">
            <a:avLst/>
          </a:prstGeom>
          <a:noFill/>
          <a:ln w="63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1" name="TextBox 30"/>
          <p:cNvSpPr txBox="1"/>
          <p:nvPr/>
        </p:nvSpPr>
        <p:spPr>
          <a:xfrm>
            <a:off x="1623467" y="4470404"/>
            <a:ext cx="1319592" cy="523220"/>
          </a:xfrm>
          <a:prstGeom prst="rect">
            <a:avLst/>
          </a:prstGeom>
          <a:noFill/>
        </p:spPr>
        <p:txBody>
          <a:bodyPr wrap="none" rtlCol="0">
            <a:spAutoFit/>
          </a:bodyPr>
          <a:lstStyle/>
          <a:p>
            <a:r>
              <a:rPr lang="en-US" sz="1400" i="1" dirty="0">
                <a:solidFill>
                  <a:srgbClr val="FFFF00"/>
                </a:solidFill>
              </a:rPr>
              <a:t>60 fs</a:t>
            </a:r>
          </a:p>
          <a:p>
            <a:r>
              <a:rPr lang="en-US" sz="1400" i="1" dirty="0">
                <a:solidFill>
                  <a:srgbClr val="FFFF00"/>
                </a:solidFill>
              </a:rPr>
              <a:t>10 Hz ÷ 10 MHz</a:t>
            </a:r>
          </a:p>
        </p:txBody>
      </p:sp>
      <p:sp>
        <p:nvSpPr>
          <p:cNvPr id="34" name="Rounded Rectangle 33"/>
          <p:cNvSpPr/>
          <p:nvPr/>
        </p:nvSpPr>
        <p:spPr>
          <a:xfrm>
            <a:off x="2392907" y="3803135"/>
            <a:ext cx="815514" cy="78944"/>
          </a:xfrm>
          <a:prstGeom prst="roundRect">
            <a:avLst/>
          </a:prstGeom>
          <a:noFill/>
          <a:ln w="6350">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5" name="TextBox 34"/>
          <p:cNvSpPr txBox="1"/>
          <p:nvPr/>
        </p:nvSpPr>
        <p:spPr>
          <a:xfrm>
            <a:off x="998802" y="3833996"/>
            <a:ext cx="1223733" cy="307777"/>
          </a:xfrm>
          <a:prstGeom prst="rect">
            <a:avLst/>
          </a:prstGeom>
          <a:noFill/>
        </p:spPr>
        <p:txBody>
          <a:bodyPr wrap="none" rtlCol="0">
            <a:spAutoFit/>
          </a:bodyPr>
          <a:lstStyle/>
          <a:p>
            <a:r>
              <a:rPr lang="en-US" sz="1400" i="1" dirty="0">
                <a:solidFill>
                  <a:srgbClr val="FF99FF"/>
                </a:solidFill>
              </a:rPr>
              <a:t>f</a:t>
            </a:r>
            <a:r>
              <a:rPr lang="en-US" sz="1400" i="1" baseline="-25000" dirty="0">
                <a:solidFill>
                  <a:srgbClr val="FF99FF"/>
                </a:solidFill>
              </a:rPr>
              <a:t>c</a:t>
            </a:r>
            <a:r>
              <a:rPr lang="en-US" sz="1400" i="1" dirty="0">
                <a:solidFill>
                  <a:srgbClr val="FF99FF"/>
                </a:solidFill>
              </a:rPr>
              <a:t> = 2856 MHz</a:t>
            </a:r>
          </a:p>
        </p:txBody>
      </p:sp>
      <p:cxnSp>
        <p:nvCxnSpPr>
          <p:cNvPr id="33" name="Straight Connector 32"/>
          <p:cNvCxnSpPr/>
          <p:nvPr/>
        </p:nvCxnSpPr>
        <p:spPr>
          <a:xfrm>
            <a:off x="998802" y="5001650"/>
            <a:ext cx="1123030" cy="688822"/>
          </a:xfrm>
          <a:prstGeom prst="line">
            <a:avLst/>
          </a:prstGeom>
          <a:ln>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418980" y="5346061"/>
            <a:ext cx="1253580" cy="386421"/>
          </a:xfrm>
          <a:prstGeom prst="line">
            <a:avLst/>
          </a:prstGeom>
          <a:ln>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21340" y="4453702"/>
            <a:ext cx="1220036" cy="1122626"/>
          </a:xfrm>
          <a:prstGeom prst="line">
            <a:avLst/>
          </a:prstGeom>
          <a:ln>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2184327" y="5650884"/>
            <a:ext cx="1390855" cy="23718"/>
          </a:xfrm>
          <a:prstGeom prst="line">
            <a:avLst/>
          </a:prstGeom>
          <a:ln>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3291581" y="5432516"/>
            <a:ext cx="300082" cy="276999"/>
          </a:xfrm>
          <a:prstGeom prst="rect">
            <a:avLst/>
          </a:prstGeom>
          <a:noFill/>
        </p:spPr>
        <p:txBody>
          <a:bodyPr wrap="none" rtlCol="0">
            <a:spAutoFit/>
          </a:bodyPr>
          <a:lstStyle/>
          <a:p>
            <a:r>
              <a:rPr lang="en-US" sz="1200" i="1" dirty="0">
                <a:solidFill>
                  <a:srgbClr val="4BACC6">
                    <a:lumMod val="60000"/>
                    <a:lumOff val="40000"/>
                  </a:srgbClr>
                </a:solidFill>
              </a:rPr>
              <a:t>f</a:t>
            </a:r>
            <a:r>
              <a:rPr lang="en-US" sz="600" i="1" dirty="0">
                <a:solidFill>
                  <a:srgbClr val="4BACC6">
                    <a:lumMod val="60000"/>
                    <a:lumOff val="40000"/>
                  </a:srgbClr>
                </a:solidFill>
              </a:rPr>
              <a:t> </a:t>
            </a:r>
            <a:r>
              <a:rPr lang="en-US" sz="1200" i="1" baseline="30000" dirty="0">
                <a:solidFill>
                  <a:srgbClr val="4BACC6">
                    <a:lumMod val="60000"/>
                    <a:lumOff val="40000"/>
                  </a:srgbClr>
                </a:solidFill>
              </a:rPr>
              <a:t>0</a:t>
            </a:r>
          </a:p>
        </p:txBody>
      </p:sp>
      <p:sp>
        <p:nvSpPr>
          <p:cNvPr id="53" name="TextBox 52"/>
          <p:cNvSpPr txBox="1"/>
          <p:nvPr/>
        </p:nvSpPr>
        <p:spPr>
          <a:xfrm>
            <a:off x="2596397" y="5643776"/>
            <a:ext cx="332142" cy="276999"/>
          </a:xfrm>
          <a:prstGeom prst="rect">
            <a:avLst/>
          </a:prstGeom>
          <a:noFill/>
        </p:spPr>
        <p:txBody>
          <a:bodyPr wrap="none" rtlCol="0">
            <a:spAutoFit/>
          </a:bodyPr>
          <a:lstStyle/>
          <a:p>
            <a:r>
              <a:rPr lang="en-US" sz="1200" i="1" dirty="0">
                <a:solidFill>
                  <a:srgbClr val="4BACC6">
                    <a:lumMod val="60000"/>
                    <a:lumOff val="40000"/>
                  </a:srgbClr>
                </a:solidFill>
              </a:rPr>
              <a:t>f</a:t>
            </a:r>
            <a:r>
              <a:rPr lang="en-US" sz="600" i="1" dirty="0">
                <a:solidFill>
                  <a:srgbClr val="4BACC6">
                    <a:lumMod val="60000"/>
                    <a:lumOff val="40000"/>
                  </a:srgbClr>
                </a:solidFill>
              </a:rPr>
              <a:t> </a:t>
            </a:r>
            <a:r>
              <a:rPr lang="en-US" sz="1200" i="1" baseline="30000" dirty="0">
                <a:solidFill>
                  <a:srgbClr val="4BACC6">
                    <a:lumMod val="60000"/>
                    <a:lumOff val="40000"/>
                  </a:srgbClr>
                </a:solidFill>
              </a:rPr>
              <a:t>-1</a:t>
            </a:r>
          </a:p>
        </p:txBody>
      </p:sp>
      <p:sp>
        <p:nvSpPr>
          <p:cNvPr id="54" name="TextBox 53"/>
          <p:cNvSpPr txBox="1"/>
          <p:nvPr/>
        </p:nvSpPr>
        <p:spPr>
          <a:xfrm>
            <a:off x="1932605" y="5615672"/>
            <a:ext cx="332142" cy="276999"/>
          </a:xfrm>
          <a:prstGeom prst="rect">
            <a:avLst/>
          </a:prstGeom>
          <a:noFill/>
        </p:spPr>
        <p:txBody>
          <a:bodyPr wrap="none" rtlCol="0">
            <a:spAutoFit/>
          </a:bodyPr>
          <a:lstStyle/>
          <a:p>
            <a:r>
              <a:rPr lang="en-US" sz="1200" i="1" dirty="0">
                <a:solidFill>
                  <a:srgbClr val="4BACC6">
                    <a:lumMod val="60000"/>
                    <a:lumOff val="40000"/>
                  </a:srgbClr>
                </a:solidFill>
              </a:rPr>
              <a:t>f</a:t>
            </a:r>
            <a:r>
              <a:rPr lang="en-US" sz="600" i="1" dirty="0">
                <a:solidFill>
                  <a:srgbClr val="4BACC6">
                    <a:lumMod val="60000"/>
                    <a:lumOff val="40000"/>
                  </a:srgbClr>
                </a:solidFill>
              </a:rPr>
              <a:t> </a:t>
            </a:r>
            <a:r>
              <a:rPr lang="en-US" sz="1200" i="1" baseline="30000" dirty="0">
                <a:solidFill>
                  <a:srgbClr val="4BACC6">
                    <a:lumMod val="60000"/>
                    <a:lumOff val="40000"/>
                  </a:srgbClr>
                </a:solidFill>
              </a:rPr>
              <a:t>-2</a:t>
            </a:r>
          </a:p>
        </p:txBody>
      </p:sp>
      <p:sp>
        <p:nvSpPr>
          <p:cNvPr id="55" name="TextBox 54"/>
          <p:cNvSpPr txBox="1"/>
          <p:nvPr/>
        </p:nvSpPr>
        <p:spPr>
          <a:xfrm>
            <a:off x="1629821" y="5524784"/>
            <a:ext cx="332142" cy="276999"/>
          </a:xfrm>
          <a:prstGeom prst="rect">
            <a:avLst/>
          </a:prstGeom>
          <a:noFill/>
        </p:spPr>
        <p:txBody>
          <a:bodyPr wrap="none" rtlCol="0">
            <a:spAutoFit/>
          </a:bodyPr>
          <a:lstStyle/>
          <a:p>
            <a:r>
              <a:rPr lang="en-US" sz="1200" i="1" dirty="0">
                <a:solidFill>
                  <a:srgbClr val="4BACC6">
                    <a:lumMod val="60000"/>
                    <a:lumOff val="40000"/>
                  </a:srgbClr>
                </a:solidFill>
              </a:rPr>
              <a:t>f</a:t>
            </a:r>
            <a:r>
              <a:rPr lang="en-US" sz="600" i="1" dirty="0">
                <a:solidFill>
                  <a:srgbClr val="4BACC6">
                    <a:lumMod val="60000"/>
                    <a:lumOff val="40000"/>
                  </a:srgbClr>
                </a:solidFill>
              </a:rPr>
              <a:t> </a:t>
            </a:r>
            <a:r>
              <a:rPr lang="en-US" sz="1200" i="1" baseline="30000" dirty="0">
                <a:solidFill>
                  <a:srgbClr val="4BACC6">
                    <a:lumMod val="60000"/>
                    <a:lumOff val="40000"/>
                  </a:srgbClr>
                </a:solidFill>
              </a:rPr>
              <a:t>-3</a:t>
            </a:r>
          </a:p>
        </p:txBody>
      </p:sp>
      <p:sp>
        <p:nvSpPr>
          <p:cNvPr id="51" name="TextBox 50"/>
          <p:cNvSpPr txBox="1"/>
          <p:nvPr/>
        </p:nvSpPr>
        <p:spPr>
          <a:xfrm>
            <a:off x="767475" y="4228350"/>
            <a:ext cx="819455" cy="307777"/>
          </a:xfrm>
          <a:prstGeom prst="rect">
            <a:avLst/>
          </a:prstGeom>
          <a:noFill/>
        </p:spPr>
        <p:txBody>
          <a:bodyPr wrap="none" rtlCol="0">
            <a:spAutoFit/>
          </a:bodyPr>
          <a:lstStyle/>
          <a:p>
            <a:r>
              <a:rPr lang="en-US" sz="1400" i="1" dirty="0">
                <a:solidFill>
                  <a:prstClr val="white"/>
                </a:solidFill>
              </a:rPr>
              <a:t>Spurious</a:t>
            </a:r>
          </a:p>
        </p:txBody>
      </p:sp>
      <p:cxnSp>
        <p:nvCxnSpPr>
          <p:cNvPr id="56" name="Straight Arrow Connector 55"/>
          <p:cNvCxnSpPr/>
          <p:nvPr/>
        </p:nvCxnSpPr>
        <p:spPr>
          <a:xfrm flipH="1">
            <a:off x="945779" y="4479368"/>
            <a:ext cx="259974" cy="182595"/>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H="1">
            <a:off x="1101253" y="4479368"/>
            <a:ext cx="102963" cy="245010"/>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1204216" y="4479368"/>
            <a:ext cx="46360" cy="334679"/>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1204216" y="4479368"/>
            <a:ext cx="162902" cy="446738"/>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1204216" y="4479368"/>
            <a:ext cx="425605" cy="651959"/>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1205753" y="4479368"/>
            <a:ext cx="904615" cy="834554"/>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pic>
        <p:nvPicPr>
          <p:cNvPr id="10242"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t="13795" b="1"/>
          <a:stretch/>
        </p:blipFill>
        <p:spPr bwMode="auto">
          <a:xfrm>
            <a:off x="4969930" y="3860284"/>
            <a:ext cx="3934661" cy="2674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2" name="Straight Connector 41"/>
          <p:cNvCxnSpPr/>
          <p:nvPr/>
        </p:nvCxnSpPr>
        <p:spPr>
          <a:xfrm flipH="1" flipV="1">
            <a:off x="5695242" y="4709504"/>
            <a:ext cx="1353258" cy="1088195"/>
          </a:xfrm>
          <a:prstGeom prst="line">
            <a:avLst/>
          </a:prstGeom>
          <a:ln w="19050">
            <a:solidFill>
              <a:srgbClr val="0066FF"/>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flipV="1">
            <a:off x="6012937" y="5131327"/>
            <a:ext cx="1801027" cy="717575"/>
          </a:xfrm>
          <a:prstGeom prst="line">
            <a:avLst/>
          </a:prstGeom>
          <a:ln w="1905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flipV="1">
            <a:off x="5527964" y="4172162"/>
            <a:ext cx="845127" cy="1274786"/>
          </a:xfrm>
          <a:prstGeom prst="line">
            <a:avLst/>
          </a:prstGeom>
          <a:ln w="19050">
            <a:solidFill>
              <a:srgbClr val="FF00FF"/>
            </a:solidFill>
            <a:prstDash val="dash"/>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7823489" y="5635309"/>
            <a:ext cx="332142" cy="276999"/>
          </a:xfrm>
          <a:prstGeom prst="rect">
            <a:avLst/>
          </a:prstGeom>
          <a:solidFill>
            <a:schemeClr val="tx1"/>
          </a:solidFill>
        </p:spPr>
        <p:txBody>
          <a:bodyPr wrap="none" rtlCol="0">
            <a:spAutoFit/>
          </a:bodyPr>
          <a:lstStyle/>
          <a:p>
            <a:r>
              <a:rPr lang="en-US" sz="1200" b="1" i="1" dirty="0">
                <a:solidFill>
                  <a:srgbClr val="00B050"/>
                </a:solidFill>
              </a:rPr>
              <a:t>f</a:t>
            </a:r>
            <a:r>
              <a:rPr lang="en-US" sz="600" b="1" i="1" dirty="0">
                <a:solidFill>
                  <a:srgbClr val="00B050"/>
                </a:solidFill>
              </a:rPr>
              <a:t> </a:t>
            </a:r>
            <a:r>
              <a:rPr lang="en-US" sz="1200" b="1" i="1" baseline="30000" dirty="0">
                <a:solidFill>
                  <a:srgbClr val="00B050"/>
                </a:solidFill>
              </a:rPr>
              <a:t>-1</a:t>
            </a:r>
          </a:p>
        </p:txBody>
      </p:sp>
      <p:sp>
        <p:nvSpPr>
          <p:cNvPr id="60" name="TextBox 59"/>
          <p:cNvSpPr txBox="1"/>
          <p:nvPr/>
        </p:nvSpPr>
        <p:spPr>
          <a:xfrm>
            <a:off x="6592829" y="5587981"/>
            <a:ext cx="332142" cy="276999"/>
          </a:xfrm>
          <a:prstGeom prst="rect">
            <a:avLst/>
          </a:prstGeom>
          <a:noFill/>
        </p:spPr>
        <p:txBody>
          <a:bodyPr wrap="none" rtlCol="0">
            <a:spAutoFit/>
          </a:bodyPr>
          <a:lstStyle/>
          <a:p>
            <a:r>
              <a:rPr lang="en-US" sz="1200" b="1" i="1" dirty="0">
                <a:solidFill>
                  <a:srgbClr val="0070C0"/>
                </a:solidFill>
              </a:rPr>
              <a:t>f</a:t>
            </a:r>
            <a:r>
              <a:rPr lang="en-US" sz="600" b="1" i="1" dirty="0">
                <a:solidFill>
                  <a:srgbClr val="0070C0"/>
                </a:solidFill>
              </a:rPr>
              <a:t> </a:t>
            </a:r>
            <a:r>
              <a:rPr lang="en-US" sz="1200" b="1" i="1" baseline="30000" dirty="0">
                <a:solidFill>
                  <a:srgbClr val="0070C0"/>
                </a:solidFill>
              </a:rPr>
              <a:t>-2</a:t>
            </a:r>
          </a:p>
        </p:txBody>
      </p:sp>
      <p:sp>
        <p:nvSpPr>
          <p:cNvPr id="62" name="TextBox 61"/>
          <p:cNvSpPr txBox="1"/>
          <p:nvPr/>
        </p:nvSpPr>
        <p:spPr>
          <a:xfrm>
            <a:off x="6111721" y="5435003"/>
            <a:ext cx="332142" cy="276999"/>
          </a:xfrm>
          <a:prstGeom prst="rect">
            <a:avLst/>
          </a:prstGeom>
          <a:noFill/>
        </p:spPr>
        <p:txBody>
          <a:bodyPr wrap="none" rtlCol="0">
            <a:spAutoFit/>
          </a:bodyPr>
          <a:lstStyle/>
          <a:p>
            <a:r>
              <a:rPr lang="en-US" sz="1200" b="1" i="1" dirty="0">
                <a:solidFill>
                  <a:srgbClr val="FF00FF"/>
                </a:solidFill>
              </a:rPr>
              <a:t>f</a:t>
            </a:r>
            <a:r>
              <a:rPr lang="en-US" sz="600" b="1" i="1" dirty="0">
                <a:solidFill>
                  <a:srgbClr val="FF00FF"/>
                </a:solidFill>
              </a:rPr>
              <a:t> </a:t>
            </a:r>
            <a:r>
              <a:rPr lang="en-US" sz="1200" b="1" i="1" baseline="30000" dirty="0">
                <a:solidFill>
                  <a:srgbClr val="FF00FF"/>
                </a:solidFill>
              </a:rPr>
              <a:t>-4</a:t>
            </a:r>
          </a:p>
        </p:txBody>
      </p:sp>
      <p:sp>
        <p:nvSpPr>
          <p:cNvPr id="43" name="TextBox 42"/>
          <p:cNvSpPr txBox="1"/>
          <p:nvPr/>
        </p:nvSpPr>
        <p:spPr>
          <a:xfrm>
            <a:off x="4972050" y="3316012"/>
            <a:ext cx="2656946" cy="307777"/>
          </a:xfrm>
          <a:prstGeom prst="rect">
            <a:avLst/>
          </a:prstGeom>
          <a:solidFill>
            <a:srgbClr val="0070C0"/>
          </a:solidFill>
          <a:ln>
            <a:noFill/>
          </a:ln>
        </p:spPr>
        <p:txBody>
          <a:bodyPr wrap="none" rtlCol="0">
            <a:spAutoFit/>
          </a:bodyPr>
          <a:lstStyle/>
          <a:p>
            <a:r>
              <a:rPr lang="en-US" sz="1400" i="1" dirty="0">
                <a:solidFill>
                  <a:prstClr val="white"/>
                </a:solidFill>
              </a:rPr>
              <a:t>Commercial frequency synthesizer</a:t>
            </a:r>
          </a:p>
        </p:txBody>
      </p:sp>
      <p:sp>
        <p:nvSpPr>
          <p:cNvPr id="44" name="Rectangle 43"/>
          <p:cNvSpPr/>
          <p:nvPr/>
        </p:nvSpPr>
        <p:spPr>
          <a:xfrm>
            <a:off x="854715" y="5908360"/>
            <a:ext cx="1309076" cy="307777"/>
          </a:xfrm>
          <a:prstGeom prst="rect">
            <a:avLst/>
          </a:prstGeom>
        </p:spPr>
        <p:txBody>
          <a:bodyPr wrap="none">
            <a:spAutoFit/>
          </a:bodyPr>
          <a:lstStyle/>
          <a:p>
            <a:r>
              <a:rPr lang="en-US" sz="1400" i="1" dirty="0">
                <a:solidFill>
                  <a:prstClr val="white"/>
                </a:solidFill>
              </a:rPr>
              <a:t>Low noise RMO</a:t>
            </a:r>
          </a:p>
        </p:txBody>
      </p:sp>
      <p:sp>
        <p:nvSpPr>
          <p:cNvPr id="65" name="Rectangle 64"/>
          <p:cNvSpPr/>
          <p:nvPr/>
        </p:nvSpPr>
        <p:spPr>
          <a:xfrm>
            <a:off x="5365374" y="6344380"/>
            <a:ext cx="3330207" cy="307777"/>
          </a:xfrm>
          <a:prstGeom prst="rect">
            <a:avLst/>
          </a:prstGeom>
          <a:solidFill>
            <a:schemeClr val="tx1"/>
          </a:solidFill>
        </p:spPr>
        <p:txBody>
          <a:bodyPr wrap="none">
            <a:spAutoFit/>
          </a:bodyPr>
          <a:lstStyle/>
          <a:p>
            <a:r>
              <a:rPr lang="en-US" sz="1400" i="1" dirty="0">
                <a:solidFill>
                  <a:srgbClr val="1F497D"/>
                </a:solidFill>
              </a:rPr>
              <a:t>OMO  –  Mode-locked laser  –  f= 3024 MHz</a:t>
            </a:r>
          </a:p>
        </p:txBody>
      </p:sp>
      <p:sp>
        <p:nvSpPr>
          <p:cNvPr id="45" name="Rectangle 44"/>
          <p:cNvSpPr/>
          <p:nvPr/>
        </p:nvSpPr>
        <p:spPr>
          <a:xfrm>
            <a:off x="4925608" y="3664635"/>
            <a:ext cx="4074926" cy="276999"/>
          </a:xfrm>
          <a:prstGeom prst="rect">
            <a:avLst/>
          </a:prstGeom>
          <a:noFill/>
        </p:spPr>
        <p:txBody>
          <a:bodyPr wrap="square">
            <a:spAutoFit/>
          </a:bodyPr>
          <a:lstStyle/>
          <a:p>
            <a:r>
              <a:rPr lang="en-US" sz="1200" i="1" dirty="0">
                <a:solidFill>
                  <a:srgbClr val="C00000"/>
                </a:solidFill>
              </a:rPr>
              <a:t>http://www.onefive.com/ds/Datasheet%20Origami%20LP.pdf</a:t>
            </a:r>
          </a:p>
        </p:txBody>
      </p:sp>
    </p:spTree>
    <p:extLst>
      <p:ext uri="{BB962C8B-B14F-4D97-AF65-F5344CB8AC3E}">
        <p14:creationId xmlns:p14="http://schemas.microsoft.com/office/powerpoint/2010/main" val="34364722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III</a:t>
            </a:r>
            <a:endParaRPr lang="en-US" dirty="0"/>
          </a:p>
        </p:txBody>
      </p:sp>
      <p:sp>
        <p:nvSpPr>
          <p:cNvPr id="6" name="TextBox 5"/>
          <p:cNvSpPr txBox="1"/>
          <p:nvPr/>
        </p:nvSpPr>
        <p:spPr>
          <a:xfrm>
            <a:off x="1997881" y="2087880"/>
            <a:ext cx="5058372" cy="3031599"/>
          </a:xfrm>
          <a:prstGeom prst="rect">
            <a:avLst/>
          </a:prstGeom>
          <a:solidFill>
            <a:srgbClr val="CCFFCC"/>
          </a:solidFill>
        </p:spPr>
        <p:txBody>
          <a:bodyPr wrap="none" rtlCol="0">
            <a:spAutoFit/>
          </a:bodyPr>
          <a:lstStyle/>
          <a:p>
            <a:pPr algn="ctr">
              <a:spcAft>
                <a:spcPts val="1200"/>
              </a:spcAft>
            </a:pPr>
            <a:r>
              <a:rPr lang="en-US" sz="9600" b="1" i="1" dirty="0">
                <a:solidFill>
                  <a:prstClr val="black"/>
                </a:solidFill>
              </a:rPr>
              <a:t>BASICS</a:t>
            </a:r>
          </a:p>
          <a:p>
            <a:pPr marL="685800" indent="-685800">
              <a:spcAft>
                <a:spcPts val="600"/>
              </a:spcAft>
              <a:buFont typeface="Arial" panose="020B0604020202020204" pitchFamily="34" charset="0"/>
              <a:buChar char="•"/>
            </a:pPr>
            <a:r>
              <a:rPr lang="en-US" sz="4000" b="1" i="1" dirty="0">
                <a:solidFill>
                  <a:prstClr val="black"/>
                </a:solidFill>
              </a:rPr>
              <a:t>Phase Detectors</a:t>
            </a:r>
          </a:p>
          <a:p>
            <a:pPr marL="685800" indent="-685800">
              <a:buFont typeface="Arial" panose="020B0604020202020204" pitchFamily="34" charset="0"/>
              <a:buChar char="•"/>
            </a:pPr>
            <a:r>
              <a:rPr lang="en-US" sz="4000" b="1" i="1" dirty="0">
                <a:solidFill>
                  <a:prstClr val="black"/>
                </a:solidFill>
              </a:rPr>
              <a:t>Phase Locked Loops</a:t>
            </a:r>
          </a:p>
        </p:txBody>
      </p:sp>
    </p:spTree>
    <p:extLst>
      <p:ext uri="{BB962C8B-B14F-4D97-AF65-F5344CB8AC3E}">
        <p14:creationId xmlns:p14="http://schemas.microsoft.com/office/powerpoint/2010/main" val="19232372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87228"/>
            <a:ext cx="4010026" cy="551900"/>
          </a:xfrm>
        </p:spPr>
        <p:txBody>
          <a:bodyPr/>
          <a:lstStyle/>
          <a:p>
            <a:r>
              <a:rPr lang="en-US" sz="3200" dirty="0" smtClean="0"/>
              <a:t>GENERAL DEFINITION</a:t>
            </a:r>
            <a:endParaRPr lang="en-US" sz="32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3</a:t>
            </a:fld>
            <a:endParaRPr lang="en-US" dirty="0">
              <a:solidFill>
                <a:srgbClr val="4F81BD">
                  <a:lumMod val="75000"/>
                </a:srgbClr>
              </a:solidFill>
            </a:endParaRPr>
          </a:p>
        </p:txBody>
      </p:sp>
      <p:sp>
        <p:nvSpPr>
          <p:cNvPr id="5" name="TextBox 4"/>
          <p:cNvSpPr txBox="1"/>
          <p:nvPr/>
        </p:nvSpPr>
        <p:spPr>
          <a:xfrm>
            <a:off x="306382" y="1363124"/>
            <a:ext cx="8507942" cy="5016758"/>
          </a:xfrm>
          <a:prstGeom prst="rect">
            <a:avLst/>
          </a:prstGeom>
          <a:solidFill>
            <a:srgbClr val="CCECFF">
              <a:alpha val="40000"/>
            </a:srgbClr>
          </a:solidFill>
        </p:spPr>
        <p:txBody>
          <a:bodyPr wrap="square" rtlCol="0">
            <a:spAutoFit/>
          </a:bodyPr>
          <a:lstStyle/>
          <a:p>
            <a:pPr algn="just">
              <a:spcAft>
                <a:spcPts val="2400"/>
              </a:spcAft>
            </a:pPr>
            <a:r>
              <a:rPr lang="en-US" sz="2000" dirty="0">
                <a:solidFill>
                  <a:prstClr val="black"/>
                </a:solidFill>
              </a:rPr>
              <a:t>Every accelerator is built to produce some </a:t>
            </a:r>
            <a:r>
              <a:rPr lang="en-US" sz="2000" b="1" i="1" dirty="0">
                <a:solidFill>
                  <a:prstClr val="black"/>
                </a:solidFill>
              </a:rPr>
              <a:t>specific physical process</a:t>
            </a:r>
            <a:r>
              <a:rPr lang="en-US" sz="2000" dirty="0">
                <a:solidFill>
                  <a:prstClr val="black"/>
                </a:solidFill>
              </a:rPr>
              <a:t>. </a:t>
            </a:r>
          </a:p>
          <a:p>
            <a:pPr algn="just">
              <a:spcAft>
                <a:spcPts val="2400"/>
              </a:spcAft>
            </a:pPr>
            <a:r>
              <a:rPr lang="en-US" sz="2000" dirty="0">
                <a:solidFill>
                  <a:prstClr val="black"/>
                </a:solidFill>
              </a:rPr>
              <a:t>One </a:t>
            </a:r>
            <a:r>
              <a:rPr lang="en-US" sz="2000" b="1" i="1" dirty="0">
                <a:solidFill>
                  <a:prstClr val="black"/>
                </a:solidFill>
              </a:rPr>
              <a:t>necessary condition</a:t>
            </a:r>
            <a:r>
              <a:rPr lang="en-US" sz="2000" i="1" dirty="0">
                <a:solidFill>
                  <a:prstClr val="black"/>
                </a:solidFill>
              </a:rPr>
              <a:t> </a:t>
            </a:r>
            <a:r>
              <a:rPr lang="en-US" sz="2000" dirty="0">
                <a:solidFill>
                  <a:prstClr val="black"/>
                </a:solidFill>
              </a:rPr>
              <a:t>for an efficient and stable machine operation is that </a:t>
            </a:r>
            <a:r>
              <a:rPr lang="en-US" sz="2000" b="1" i="1" dirty="0">
                <a:solidFill>
                  <a:prstClr val="black"/>
                </a:solidFill>
              </a:rPr>
              <a:t>some events have to happen at the same time </a:t>
            </a:r>
            <a:r>
              <a:rPr lang="en-US" sz="2000" dirty="0">
                <a:solidFill>
                  <a:prstClr val="black"/>
                </a:solidFill>
              </a:rPr>
              <a:t>(simultaneously for an observer in the laboratory frame) or in a </a:t>
            </a:r>
            <a:r>
              <a:rPr lang="en-US" sz="2000" b="1" i="1" dirty="0">
                <a:solidFill>
                  <a:prstClr val="black"/>
                </a:solidFill>
              </a:rPr>
              <a:t>rigidly defined temporal sequence</a:t>
            </a:r>
            <a:r>
              <a:rPr lang="en-US" sz="2000" dirty="0">
                <a:solidFill>
                  <a:prstClr val="black"/>
                </a:solidFill>
              </a:rPr>
              <a:t>, within a maximum allowed time error. </a:t>
            </a:r>
          </a:p>
          <a:p>
            <a:pPr algn="just">
              <a:spcAft>
                <a:spcPts val="2400"/>
              </a:spcAft>
            </a:pPr>
            <a:r>
              <a:rPr lang="en-US" sz="2000" dirty="0">
                <a:solidFill>
                  <a:prstClr val="black"/>
                </a:solidFill>
              </a:rPr>
              <a:t>If the </a:t>
            </a:r>
            <a:r>
              <a:rPr lang="en-US" sz="2000" b="1" i="1" dirty="0">
                <a:solidFill>
                  <a:prstClr val="black"/>
                </a:solidFill>
              </a:rPr>
              <a:t>simultaneity</a:t>
            </a:r>
            <a:r>
              <a:rPr lang="en-US" sz="2000" dirty="0">
                <a:solidFill>
                  <a:prstClr val="black"/>
                </a:solidFill>
              </a:rPr>
              <a:t> or the time separation </a:t>
            </a:r>
            <a:r>
              <a:rPr lang="en-US" sz="2000" b="1" i="1" dirty="0">
                <a:solidFill>
                  <a:prstClr val="black"/>
                </a:solidFill>
              </a:rPr>
              <a:t>of the events fluctuates </a:t>
            </a:r>
            <a:r>
              <a:rPr lang="en-US" sz="2000" dirty="0">
                <a:solidFill>
                  <a:prstClr val="black"/>
                </a:solidFill>
              </a:rPr>
              <a:t>beyond the specifications, </a:t>
            </a:r>
            <a:r>
              <a:rPr lang="en-US" sz="2000" b="1" i="1" dirty="0">
                <a:solidFill>
                  <a:prstClr val="black"/>
                </a:solidFill>
              </a:rPr>
              <a:t>the performances of the machine are spoiled</a:t>
            </a:r>
            <a:r>
              <a:rPr lang="en-US" sz="2000" dirty="0">
                <a:solidFill>
                  <a:prstClr val="black"/>
                </a:solidFill>
              </a:rPr>
              <a:t>, and the quantity and quality of the accelerator products are compromised. </a:t>
            </a:r>
          </a:p>
          <a:p>
            <a:pPr algn="just">
              <a:spcAft>
                <a:spcPts val="2400"/>
              </a:spcAft>
            </a:pPr>
            <a:r>
              <a:rPr lang="en-US" sz="2000" dirty="0">
                <a:solidFill>
                  <a:prstClr val="black"/>
                </a:solidFill>
              </a:rPr>
              <a:t>Clearly, the tolerances on the time fluctuations are different for different kind of accelerators. The </a:t>
            </a:r>
            <a:r>
              <a:rPr lang="en-US" sz="2000" b="1" i="1" dirty="0">
                <a:solidFill>
                  <a:prstClr val="black"/>
                </a:solidFill>
              </a:rPr>
              <a:t>smaller the tolerances</a:t>
            </a:r>
            <a:r>
              <a:rPr lang="en-US" sz="2000" dirty="0">
                <a:solidFill>
                  <a:prstClr val="black"/>
                </a:solidFill>
              </a:rPr>
              <a:t>, the </a:t>
            </a:r>
            <a:r>
              <a:rPr lang="en-US" sz="2000" b="1" i="1" dirty="0">
                <a:solidFill>
                  <a:prstClr val="black"/>
                </a:solidFill>
              </a:rPr>
              <a:t>tighter the level of synchronization required</a:t>
            </a:r>
            <a:r>
              <a:rPr lang="en-US" sz="2000" dirty="0">
                <a:solidFill>
                  <a:prstClr val="black"/>
                </a:solidFill>
              </a:rPr>
              <a:t>. In the last decade a new generation of accelerator projects such as FEL radiation sources or plasma wave based boosters </a:t>
            </a:r>
            <a:r>
              <a:rPr lang="en-US" sz="2000" b="1" i="1" dirty="0">
                <a:solidFill>
                  <a:prstClr val="black"/>
                </a:solidFill>
              </a:rPr>
              <a:t>has pushed the level of the synchronization specifications down to the fs scale</a:t>
            </a:r>
            <a:r>
              <a:rPr lang="en-US" sz="2000" dirty="0">
                <a:solidFill>
                  <a:prstClr val="black"/>
                </a:solidFill>
              </a:rPr>
              <a:t>.</a:t>
            </a:r>
          </a:p>
        </p:txBody>
      </p:sp>
      <p:sp>
        <p:nvSpPr>
          <p:cNvPr id="4" name="Rettangolo 3"/>
          <p:cNvSpPr/>
          <p:nvPr/>
        </p:nvSpPr>
        <p:spPr>
          <a:xfrm>
            <a:off x="237070" y="2006600"/>
            <a:ext cx="8653457" cy="1253067"/>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09717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76250" y="2667000"/>
            <a:ext cx="8271964" cy="1885273"/>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34" name="Picture 1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130719" y="3010458"/>
            <a:ext cx="4506188" cy="1255594"/>
          </a:xfrm>
          <a:prstGeom prst="rect">
            <a:avLst/>
          </a:prstGeom>
          <a:solidFill>
            <a:schemeClr val="tx1"/>
          </a:solidFill>
          <a:ln w="9525">
            <a:noFill/>
            <a:miter lim="800000"/>
            <a:headEnd/>
            <a:tailEnd/>
          </a:ln>
          <a:effectLst/>
        </p:spPr>
      </p:pic>
      <p:pic>
        <p:nvPicPr>
          <p:cNvPr id="26" name="Immagine 14" descr="IF_Voltage.JPG"/>
          <p:cNvPicPr>
            <a:picLocks noChangeAspect="1"/>
          </p:cNvPicPr>
          <p:nvPr/>
        </p:nvPicPr>
        <p:blipFill>
          <a:blip r:embed="rId4" cstate="print"/>
          <a:srcRect/>
          <a:stretch>
            <a:fillRect/>
          </a:stretch>
        </p:blipFill>
        <p:spPr bwMode="auto">
          <a:xfrm>
            <a:off x="546100" y="2755554"/>
            <a:ext cx="3534581" cy="1675395"/>
          </a:xfrm>
          <a:prstGeom prst="rect">
            <a:avLst/>
          </a:prstGeom>
          <a:noFill/>
          <a:ln w="9525">
            <a:noFill/>
            <a:miter lim="800000"/>
            <a:headEnd/>
            <a:tailEnd/>
          </a:ln>
        </p:spPr>
      </p:pic>
      <p:pic>
        <p:nvPicPr>
          <p:cNvPr id="35" name="Picture 1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133140" y="2790151"/>
            <a:ext cx="4500861" cy="1472928"/>
          </a:xfrm>
          <a:prstGeom prst="rect">
            <a:avLst/>
          </a:prstGeom>
          <a:solidFill>
            <a:schemeClr val="tx1"/>
          </a:solidFill>
          <a:ln w="9525">
            <a:noFill/>
            <a:miter lim="800000"/>
            <a:headEnd/>
            <a:tailEnd/>
          </a:ln>
          <a:effectLst/>
        </p:spPr>
      </p:pic>
      <p:sp>
        <p:nvSpPr>
          <p:cNvPr id="2" name="Title 1"/>
          <p:cNvSpPr>
            <a:spLocks noGrp="1"/>
          </p:cNvSpPr>
          <p:nvPr>
            <p:ph type="title"/>
          </p:nvPr>
        </p:nvSpPr>
        <p:spPr>
          <a:xfrm>
            <a:off x="1133754" y="4478"/>
            <a:ext cx="7418894" cy="757518"/>
          </a:xfrm>
        </p:spPr>
        <p:txBody>
          <a:bodyPr>
            <a:normAutofit fontScale="90000"/>
          </a:bodyPr>
          <a:lstStyle/>
          <a:p>
            <a:r>
              <a:rPr lang="en-US" sz="1800" i="1" dirty="0">
                <a:solidFill>
                  <a:prstClr val="white">
                    <a:lumMod val="85000"/>
                  </a:prstClr>
                </a:solidFill>
              </a:rPr>
              <a:t>BASICS:</a:t>
            </a:r>
            <a:r>
              <a:rPr lang="en-US" sz="2800" dirty="0">
                <a:solidFill>
                  <a:prstClr val="white">
                    <a:lumMod val="85000"/>
                  </a:prstClr>
                </a:solidFill>
              </a:rPr>
              <a:t> </a:t>
            </a:r>
            <a:br>
              <a:rPr lang="en-US" sz="2800" dirty="0">
                <a:solidFill>
                  <a:prstClr val="white">
                    <a:lumMod val="85000"/>
                  </a:prstClr>
                </a:solidFill>
              </a:rPr>
            </a:br>
            <a:r>
              <a:rPr lang="en-US" sz="2700" dirty="0"/>
              <a:t>Phase Detectors – RF signals</a:t>
            </a:r>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30</a:t>
            </a:fld>
            <a:endParaRPr lang="en-US" dirty="0">
              <a:solidFill>
                <a:srgbClr val="4F81BD">
                  <a:lumMod val="75000"/>
                </a:srgbClr>
              </a:solidFill>
            </a:endParaRPr>
          </a:p>
        </p:txBody>
      </p:sp>
      <p:sp>
        <p:nvSpPr>
          <p:cNvPr id="23" name="Text Box 11"/>
          <p:cNvSpPr txBox="1">
            <a:spLocks noChangeArrowheads="1"/>
          </p:cNvSpPr>
          <p:nvPr/>
        </p:nvSpPr>
        <p:spPr bwMode="auto">
          <a:xfrm>
            <a:off x="313899" y="988234"/>
            <a:ext cx="8434315" cy="1438855"/>
          </a:xfrm>
          <a:prstGeom prst="rect">
            <a:avLst/>
          </a:prstGeom>
          <a:noFill/>
          <a:ln w="9525">
            <a:noFill/>
            <a:miter lim="800000"/>
            <a:headEnd/>
            <a:tailEnd/>
          </a:ln>
        </p:spPr>
        <p:txBody>
          <a:bodyPr wrap="square">
            <a:spAutoFit/>
          </a:bodyPr>
          <a:lstStyle/>
          <a:p>
            <a:pPr marL="82550" algn="just">
              <a:spcAft>
                <a:spcPts val="900"/>
              </a:spcAft>
            </a:pPr>
            <a:r>
              <a:rPr lang="en-US" sz="1600" dirty="0">
                <a:solidFill>
                  <a:prstClr val="black"/>
                </a:solidFill>
              </a:rPr>
              <a:t>Phase detection on RF signals</a:t>
            </a:r>
          </a:p>
          <a:p>
            <a:pPr marL="82550" algn="just">
              <a:spcAft>
                <a:spcPts val="900"/>
              </a:spcAft>
            </a:pPr>
            <a:r>
              <a:rPr lang="en-US" sz="1600" dirty="0">
                <a:solidFill>
                  <a:prstClr val="black"/>
                </a:solidFill>
              </a:rPr>
              <a:t>The </a:t>
            </a:r>
            <a:r>
              <a:rPr lang="en-US" sz="1600" b="1" dirty="0">
                <a:solidFill>
                  <a:prstClr val="black"/>
                </a:solidFill>
              </a:rPr>
              <a:t>Double Balanced Mixer </a:t>
            </a:r>
            <a:r>
              <a:rPr lang="en-US" sz="1600" dirty="0">
                <a:solidFill>
                  <a:prstClr val="black"/>
                </a:solidFill>
              </a:rPr>
              <a:t>is the </a:t>
            </a:r>
            <a:r>
              <a:rPr lang="en-US" sz="1600" b="1" dirty="0">
                <a:solidFill>
                  <a:prstClr val="black"/>
                </a:solidFill>
              </a:rPr>
              <a:t>most diffused RF device </a:t>
            </a:r>
            <a:r>
              <a:rPr lang="en-US" sz="1600" dirty="0">
                <a:solidFill>
                  <a:prstClr val="black"/>
                </a:solidFill>
              </a:rPr>
              <a:t>for frequency translation (up/down conversion) and detection of the relative phase between 2 RF signals (LO and RF ports). The LO voltage is differentially applied on a diode bridge switching on/off alternatively the D</a:t>
            </a:r>
            <a:r>
              <a:rPr lang="en-US" sz="1600" baseline="-25000" dirty="0">
                <a:solidFill>
                  <a:prstClr val="black"/>
                </a:solidFill>
              </a:rPr>
              <a:t>1</a:t>
            </a:r>
            <a:r>
              <a:rPr lang="en-US" sz="1600" dirty="0">
                <a:solidFill>
                  <a:prstClr val="black"/>
                </a:solidFill>
              </a:rPr>
              <a:t>-D</a:t>
            </a:r>
            <a:r>
              <a:rPr lang="en-US" sz="1600" baseline="-25000" dirty="0">
                <a:solidFill>
                  <a:prstClr val="black"/>
                </a:solidFill>
              </a:rPr>
              <a:t>2</a:t>
            </a:r>
            <a:r>
              <a:rPr lang="en-US" sz="1600" dirty="0">
                <a:solidFill>
                  <a:prstClr val="black"/>
                </a:solidFill>
              </a:rPr>
              <a:t> and D</a:t>
            </a:r>
            <a:r>
              <a:rPr lang="en-US" sz="1600" baseline="-25000" dirty="0">
                <a:solidFill>
                  <a:prstClr val="black"/>
                </a:solidFill>
              </a:rPr>
              <a:t>3</a:t>
            </a:r>
            <a:r>
              <a:rPr lang="en-US" sz="1600" dirty="0">
                <a:solidFill>
                  <a:prstClr val="black"/>
                </a:solidFill>
              </a:rPr>
              <a:t>-D</a:t>
            </a:r>
            <a:r>
              <a:rPr lang="en-US" sz="1600" baseline="-25000" dirty="0">
                <a:solidFill>
                  <a:prstClr val="black"/>
                </a:solidFill>
              </a:rPr>
              <a:t>4</a:t>
            </a:r>
            <a:r>
              <a:rPr lang="en-US" sz="1600" dirty="0">
                <a:solidFill>
                  <a:prstClr val="black"/>
                </a:solidFill>
              </a:rPr>
              <a:t> pairs, so that the voltage at IF is:</a:t>
            </a:r>
          </a:p>
        </p:txBody>
      </p:sp>
      <p:graphicFrame>
        <p:nvGraphicFramePr>
          <p:cNvPr id="25" name="Object 12"/>
          <p:cNvGraphicFramePr>
            <a:graphicFrameLocks noChangeAspect="1"/>
          </p:cNvGraphicFramePr>
          <p:nvPr>
            <p:extLst>
              <p:ext uri="{D42A27DB-BD31-4B8C-83A1-F6EECF244321}">
                <p14:modId xmlns:p14="http://schemas.microsoft.com/office/powerpoint/2010/main" val="2682253985"/>
              </p:ext>
            </p:extLst>
          </p:nvPr>
        </p:nvGraphicFramePr>
        <p:xfrm>
          <a:off x="1466850" y="5509166"/>
          <a:ext cx="6067425" cy="1030287"/>
        </p:xfrm>
        <a:graphic>
          <a:graphicData uri="http://schemas.openxmlformats.org/presentationml/2006/ole">
            <mc:AlternateContent xmlns:mc="http://schemas.openxmlformats.org/markup-compatibility/2006">
              <mc:Choice xmlns:v="urn:schemas-microsoft-com:vml" Requires="v">
                <p:oleObj spid="_x0000_s48160" name="Equation" r:id="rId6" imgW="4635360" imgH="787320" progId="Equation.3">
                  <p:embed/>
                </p:oleObj>
              </mc:Choice>
              <mc:Fallback>
                <p:oleObj name="Equation" r:id="rId6" imgW="4635360" imgH="787320" progId="Equation.3">
                  <p:embed/>
                  <p:pic>
                    <p:nvPicPr>
                      <p:cNvPr id="0" name=""/>
                      <p:cNvPicPr>
                        <a:picLocks noChangeAspect="1" noChangeArrowheads="1"/>
                      </p:cNvPicPr>
                      <p:nvPr/>
                    </p:nvPicPr>
                    <p:blipFill>
                      <a:blip r:embed="rId7"/>
                      <a:srcRect/>
                      <a:stretch>
                        <a:fillRect/>
                      </a:stretch>
                    </p:blipFill>
                    <p:spPr bwMode="auto">
                      <a:xfrm>
                        <a:off x="1466850" y="5509166"/>
                        <a:ext cx="6067425" cy="1030287"/>
                      </a:xfrm>
                      <a:prstGeom prst="rect">
                        <a:avLst/>
                      </a:prstGeom>
                      <a:solidFill>
                        <a:srgbClr val="FFFF66">
                          <a:alpha val="49804"/>
                        </a:srgbClr>
                      </a:solidFill>
                    </p:spPr>
                  </p:pic>
                </p:oleObj>
              </mc:Fallback>
            </mc:AlternateContent>
          </a:graphicData>
        </a:graphic>
      </p:graphicFrame>
      <p:sp>
        <p:nvSpPr>
          <p:cNvPr id="27" name="Freccia in giù 15"/>
          <p:cNvSpPr/>
          <p:nvPr/>
        </p:nvSpPr>
        <p:spPr>
          <a:xfrm>
            <a:off x="1793875" y="4609423"/>
            <a:ext cx="5426075" cy="817710"/>
          </a:xfrm>
          <a:prstGeom prst="downArrow">
            <a:avLst>
              <a:gd name="adj1" fmla="val 74809"/>
              <a:gd name="adj2" fmla="val 50000"/>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graphicFrame>
        <p:nvGraphicFramePr>
          <p:cNvPr id="31" name="Object 12"/>
          <p:cNvGraphicFramePr>
            <a:graphicFrameLocks noChangeAspect="1"/>
          </p:cNvGraphicFramePr>
          <p:nvPr>
            <p:extLst>
              <p:ext uri="{D42A27DB-BD31-4B8C-83A1-F6EECF244321}">
                <p14:modId xmlns:p14="http://schemas.microsoft.com/office/powerpoint/2010/main" val="113238246"/>
              </p:ext>
            </p:extLst>
          </p:nvPr>
        </p:nvGraphicFramePr>
        <p:xfrm>
          <a:off x="2504459" y="4678986"/>
          <a:ext cx="4002700" cy="640497"/>
        </p:xfrm>
        <a:graphic>
          <a:graphicData uri="http://schemas.openxmlformats.org/presentationml/2006/ole">
            <mc:AlternateContent xmlns:mc="http://schemas.openxmlformats.org/markup-compatibility/2006">
              <mc:Choice xmlns:v="urn:schemas-microsoft-com:vml" Requires="v">
                <p:oleObj spid="_x0000_s48161" name="Equazione" r:id="rId8" imgW="3009600" imgH="482400" progId="Equation.3">
                  <p:embed/>
                </p:oleObj>
              </mc:Choice>
              <mc:Fallback>
                <p:oleObj name="Equazione" r:id="rId8" imgW="3009600" imgH="4824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04459" y="4678986"/>
                        <a:ext cx="4002700" cy="64049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 name="Object 12"/>
          <p:cNvGraphicFramePr>
            <a:graphicFrameLocks noChangeAspect="1"/>
          </p:cNvGraphicFramePr>
          <p:nvPr>
            <p:extLst>
              <p:ext uri="{D42A27DB-BD31-4B8C-83A1-F6EECF244321}">
                <p14:modId xmlns:p14="http://schemas.microsoft.com/office/powerpoint/2010/main" val="1797216547"/>
              </p:ext>
            </p:extLst>
          </p:nvPr>
        </p:nvGraphicFramePr>
        <p:xfrm>
          <a:off x="3255159" y="2313755"/>
          <a:ext cx="2111375" cy="298450"/>
        </p:xfrm>
        <a:graphic>
          <a:graphicData uri="http://schemas.openxmlformats.org/presentationml/2006/ole">
            <mc:AlternateContent xmlns:mc="http://schemas.openxmlformats.org/markup-compatibility/2006">
              <mc:Choice xmlns:v="urn:schemas-microsoft-com:vml" Requires="v">
                <p:oleObj spid="_x0000_s48162" name="Equazione" r:id="rId10" imgW="1612800" imgH="228600" progId="Equation.3">
                  <p:embed/>
                </p:oleObj>
              </mc:Choice>
              <mc:Fallback>
                <p:oleObj name="Equazione" r:id="rId10" imgW="1612800" imgH="2286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55159" y="2313755"/>
                        <a:ext cx="2111375" cy="298450"/>
                      </a:xfrm>
                      <a:prstGeom prst="rect">
                        <a:avLst/>
                      </a:prstGeom>
                      <a:solidFill>
                        <a:srgbClr val="CCFFCC">
                          <a:alpha val="50000"/>
                        </a:srgbClr>
                      </a:solidFill>
                    </p:spPr>
                  </p:pic>
                </p:oleObj>
              </mc:Fallback>
            </mc:AlternateContent>
          </a:graphicData>
        </a:graphic>
      </p:graphicFrame>
      <p:pic>
        <p:nvPicPr>
          <p:cNvPr id="24" name="Picture 4"/>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4133301" y="3004792"/>
            <a:ext cx="4489450" cy="1257300"/>
          </a:xfrm>
          <a:prstGeom prst="rect">
            <a:avLst/>
          </a:prstGeom>
          <a:solidFill>
            <a:schemeClr val="tx1"/>
          </a:solidFill>
          <a:ln w="9525">
            <a:noFill/>
            <a:miter lim="800000"/>
            <a:headEnd/>
            <a:tailEnd/>
          </a:ln>
        </p:spPr>
      </p:pic>
      <p:pic>
        <p:nvPicPr>
          <p:cNvPr id="14" name="Picture 4"/>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4123776" y="2995267"/>
            <a:ext cx="4489450" cy="1257300"/>
          </a:xfrm>
          <a:prstGeom prst="rect">
            <a:avLst/>
          </a:prstGeom>
          <a:solidFill>
            <a:schemeClr val="tx1"/>
          </a:solidFill>
          <a:ln w="9525">
            <a:noFill/>
            <a:miter lim="800000"/>
            <a:headEnd/>
            <a:tailEnd/>
          </a:ln>
        </p:spPr>
      </p:pic>
    </p:spTree>
    <p:extLst>
      <p:ext uri="{BB962C8B-B14F-4D97-AF65-F5344CB8AC3E}">
        <p14:creationId xmlns:p14="http://schemas.microsoft.com/office/powerpoint/2010/main" val="3499719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subTnLst>
                                    <p:set>
                                      <p:cBhvr override="childStyle">
                                        <p:cTn dur="1" fill="hold" display="0" masterRel="nextClick" afterEffect="1"/>
                                        <p:tgtEl>
                                          <p:spTgt spid="2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subTnLst>
                                    <p:set>
                                      <p:cBhvr override="childStyle">
                                        <p:cTn dur="1" fill="hold" display="0" masterRel="nextClick" afterEffect="1"/>
                                        <p:tgtEl>
                                          <p:spTgt spid="35"/>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476250" y="3543300"/>
            <a:ext cx="8115300" cy="1266825"/>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ectangle 9"/>
          <p:cNvSpPr/>
          <p:nvPr/>
        </p:nvSpPr>
        <p:spPr>
          <a:xfrm>
            <a:off x="466725" y="1891838"/>
            <a:ext cx="8115300" cy="1575262"/>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 name="Rectangle 6"/>
          <p:cNvSpPr/>
          <p:nvPr/>
        </p:nvSpPr>
        <p:spPr>
          <a:xfrm>
            <a:off x="751431" y="3633295"/>
            <a:ext cx="1388533" cy="10823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1082970" y="-54791"/>
            <a:ext cx="7418894" cy="774454"/>
          </a:xfrm>
        </p:spPr>
        <p:txBody>
          <a:bodyPr>
            <a:normAutofit fontScale="90000"/>
          </a:bodyPr>
          <a:lstStyle/>
          <a:p>
            <a:r>
              <a:rPr lang="en-US" sz="1800" i="1" dirty="0">
                <a:solidFill>
                  <a:prstClr val="white">
                    <a:lumMod val="85000"/>
                  </a:prstClr>
                </a:solidFill>
              </a:rPr>
              <a:t>BASICS:</a:t>
            </a:r>
            <a:r>
              <a:rPr lang="en-US" sz="2800" dirty="0">
                <a:solidFill>
                  <a:prstClr val="white">
                    <a:lumMod val="85000"/>
                  </a:prstClr>
                </a:solidFill>
              </a:rPr>
              <a:t> </a:t>
            </a:r>
            <a:br>
              <a:rPr lang="en-US" sz="2800" dirty="0">
                <a:solidFill>
                  <a:prstClr val="white">
                    <a:lumMod val="85000"/>
                  </a:prstClr>
                </a:solidFill>
              </a:rPr>
            </a:br>
            <a:r>
              <a:rPr lang="en-US" sz="2700" dirty="0">
                <a:solidFill>
                  <a:prstClr val="white">
                    <a:lumMod val="85000"/>
                  </a:prstClr>
                </a:solidFill>
              </a:rPr>
              <a:t>Phase Detectors – RF signals</a:t>
            </a:r>
            <a:endParaRPr lang="en-US" sz="27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31</a:t>
            </a:fld>
            <a:endParaRPr lang="en-US" dirty="0">
              <a:solidFill>
                <a:srgbClr val="4F81BD">
                  <a:lumMod val="75000"/>
                </a:srgbClr>
              </a:solidFill>
            </a:endParaRPr>
          </a:p>
        </p:txBody>
      </p:sp>
      <p:sp>
        <p:nvSpPr>
          <p:cNvPr id="23" name="Text Box 11"/>
          <p:cNvSpPr txBox="1">
            <a:spLocks noChangeArrowheads="1"/>
          </p:cNvSpPr>
          <p:nvPr/>
        </p:nvSpPr>
        <p:spPr bwMode="auto">
          <a:xfrm>
            <a:off x="313899" y="1064434"/>
            <a:ext cx="8434315" cy="700192"/>
          </a:xfrm>
          <a:prstGeom prst="rect">
            <a:avLst/>
          </a:prstGeom>
          <a:noFill/>
          <a:ln w="9525">
            <a:noFill/>
            <a:miter lim="800000"/>
            <a:headEnd/>
            <a:tailEnd/>
          </a:ln>
        </p:spPr>
        <p:txBody>
          <a:bodyPr wrap="square">
            <a:spAutoFit/>
          </a:bodyPr>
          <a:lstStyle/>
          <a:p>
            <a:pPr marL="82550" algn="just">
              <a:spcAft>
                <a:spcPts val="900"/>
              </a:spcAft>
            </a:pPr>
            <a:r>
              <a:rPr lang="en-US" sz="1600" dirty="0">
                <a:solidFill>
                  <a:prstClr val="black"/>
                </a:solidFill>
              </a:rPr>
              <a:t>Phase detection on RF signals</a:t>
            </a:r>
          </a:p>
          <a:p>
            <a:pPr marL="82550" algn="just">
              <a:spcAft>
                <a:spcPts val="900"/>
              </a:spcAft>
            </a:pPr>
            <a:r>
              <a:rPr lang="en-US" sz="1600" dirty="0">
                <a:solidFill>
                  <a:prstClr val="black"/>
                </a:solidFill>
              </a:rPr>
              <a:t>If </a:t>
            </a:r>
            <a:r>
              <a:rPr lang="en-US" sz="1600" i="1" dirty="0" err="1">
                <a:solidFill>
                  <a:prstClr val="black"/>
                </a:solidFill>
              </a:rPr>
              <a:t>f</a:t>
            </a:r>
            <a:r>
              <a:rPr lang="en-US" sz="1600" i="1" baseline="-25000" dirty="0" err="1">
                <a:solidFill>
                  <a:prstClr val="black"/>
                </a:solidFill>
              </a:rPr>
              <a:t>LO</a:t>
            </a:r>
            <a:r>
              <a:rPr lang="en-US" sz="1600" i="1" dirty="0">
                <a:solidFill>
                  <a:prstClr val="black"/>
                </a:solidFill>
              </a:rPr>
              <a:t>= </a:t>
            </a:r>
            <a:r>
              <a:rPr lang="en-US" sz="1600" i="1" dirty="0" err="1">
                <a:solidFill>
                  <a:prstClr val="black"/>
                </a:solidFill>
              </a:rPr>
              <a:t>f</a:t>
            </a:r>
            <a:r>
              <a:rPr lang="en-US" sz="1600" i="1" baseline="-25000" dirty="0" err="1">
                <a:solidFill>
                  <a:prstClr val="black"/>
                </a:solidFill>
              </a:rPr>
              <a:t>RF</a:t>
            </a:r>
            <a:r>
              <a:rPr lang="en-US" sz="1600" dirty="0">
                <a:solidFill>
                  <a:prstClr val="black"/>
                </a:solidFill>
              </a:rPr>
              <a:t>  the IF signal has a DC component given by: </a:t>
            </a:r>
          </a:p>
        </p:txBody>
      </p:sp>
      <p:graphicFrame>
        <p:nvGraphicFramePr>
          <p:cNvPr id="14" name="Object 12"/>
          <p:cNvGraphicFramePr>
            <a:graphicFrameLocks noChangeAspect="1"/>
          </p:cNvGraphicFramePr>
          <p:nvPr>
            <p:extLst>
              <p:ext uri="{D42A27DB-BD31-4B8C-83A1-F6EECF244321}">
                <p14:modId xmlns:p14="http://schemas.microsoft.com/office/powerpoint/2010/main" val="3910448313"/>
              </p:ext>
            </p:extLst>
          </p:nvPr>
        </p:nvGraphicFramePr>
        <p:xfrm>
          <a:off x="4903788" y="1444625"/>
          <a:ext cx="2659062" cy="334963"/>
        </p:xfrm>
        <a:graphic>
          <a:graphicData uri="http://schemas.openxmlformats.org/presentationml/2006/ole">
            <mc:AlternateContent xmlns:mc="http://schemas.openxmlformats.org/markup-compatibility/2006">
              <mc:Choice xmlns:v="urn:schemas-microsoft-com:vml" Requires="v">
                <p:oleObj spid="_x0000_s49224" name="Equation" r:id="rId3" imgW="2006280" imgH="253800" progId="Equation.3">
                  <p:embed/>
                </p:oleObj>
              </mc:Choice>
              <mc:Fallback>
                <p:oleObj name="Equation" r:id="rId3" imgW="2006280" imgH="253800" progId="Equation.3">
                  <p:embed/>
                  <p:pic>
                    <p:nvPicPr>
                      <p:cNvPr id="0" name=""/>
                      <p:cNvPicPr>
                        <a:picLocks noChangeAspect="1" noChangeArrowheads="1"/>
                      </p:cNvPicPr>
                      <p:nvPr/>
                    </p:nvPicPr>
                    <p:blipFill>
                      <a:blip r:embed="rId4"/>
                      <a:srcRect/>
                      <a:stretch>
                        <a:fillRect/>
                      </a:stretch>
                    </p:blipFill>
                    <p:spPr bwMode="auto">
                      <a:xfrm>
                        <a:off x="4903788" y="1444625"/>
                        <a:ext cx="2659062" cy="334963"/>
                      </a:xfrm>
                      <a:prstGeom prst="rect">
                        <a:avLst/>
                      </a:prstGeom>
                      <a:solidFill>
                        <a:srgbClr val="CCECFF"/>
                      </a:solidFill>
                    </p:spPr>
                  </p:pic>
                </p:oleObj>
              </mc:Fallback>
            </mc:AlternateContent>
          </a:graphicData>
        </a:graphic>
      </p:graphicFrame>
      <p:pic>
        <p:nvPicPr>
          <p:cNvPr id="16" name="Immagine 8" descr="MixPD.JPG"/>
          <p:cNvPicPr>
            <a:picLocks noChangeAspect="1"/>
          </p:cNvPicPr>
          <p:nvPr/>
        </p:nvPicPr>
        <p:blipFill>
          <a:blip r:embed="rId5" cstate="print"/>
          <a:srcRect/>
          <a:stretch>
            <a:fillRect/>
          </a:stretch>
        </p:blipFill>
        <p:spPr bwMode="auto">
          <a:xfrm>
            <a:off x="6485461" y="1929938"/>
            <a:ext cx="1711319" cy="1503291"/>
          </a:xfrm>
          <a:prstGeom prst="rect">
            <a:avLst/>
          </a:prstGeom>
          <a:noFill/>
          <a:ln w="9525">
            <a:noFill/>
            <a:miter lim="800000"/>
            <a:headEnd/>
            <a:tailEnd/>
          </a:ln>
        </p:spPr>
      </p:pic>
      <p:graphicFrame>
        <p:nvGraphicFramePr>
          <p:cNvPr id="17" name="Object 12"/>
          <p:cNvGraphicFramePr>
            <a:graphicFrameLocks noChangeAspect="1"/>
          </p:cNvGraphicFramePr>
          <p:nvPr>
            <p:extLst>
              <p:ext uri="{D42A27DB-BD31-4B8C-83A1-F6EECF244321}">
                <p14:modId xmlns:p14="http://schemas.microsoft.com/office/powerpoint/2010/main" val="3256826066"/>
              </p:ext>
            </p:extLst>
          </p:nvPr>
        </p:nvGraphicFramePr>
        <p:xfrm>
          <a:off x="3135313" y="2690813"/>
          <a:ext cx="3070225" cy="288925"/>
        </p:xfrm>
        <a:graphic>
          <a:graphicData uri="http://schemas.openxmlformats.org/presentationml/2006/ole">
            <mc:AlternateContent xmlns:mc="http://schemas.openxmlformats.org/markup-compatibility/2006">
              <mc:Choice xmlns:v="urn:schemas-microsoft-com:vml" Requires="v">
                <p:oleObj spid="_x0000_s49225" name="Equation" r:id="rId6" imgW="2412720" imgH="228600" progId="Equation.3">
                  <p:embed/>
                </p:oleObj>
              </mc:Choice>
              <mc:Fallback>
                <p:oleObj name="Equation" r:id="rId6" imgW="2412720" imgH="228600" progId="Equation.3">
                  <p:embed/>
                  <p:pic>
                    <p:nvPicPr>
                      <p:cNvPr id="0" name=""/>
                      <p:cNvPicPr>
                        <a:picLocks noChangeAspect="1" noChangeArrowheads="1"/>
                      </p:cNvPicPr>
                      <p:nvPr/>
                    </p:nvPicPr>
                    <p:blipFill>
                      <a:blip r:embed="rId7"/>
                      <a:srcRect/>
                      <a:stretch>
                        <a:fillRect/>
                      </a:stretch>
                    </p:blipFill>
                    <p:spPr bwMode="auto">
                      <a:xfrm>
                        <a:off x="3135313" y="2690813"/>
                        <a:ext cx="3070225" cy="288925"/>
                      </a:xfrm>
                      <a:prstGeom prst="rect">
                        <a:avLst/>
                      </a:prstGeom>
                      <a:noFill/>
                    </p:spPr>
                  </p:pic>
                </p:oleObj>
              </mc:Fallback>
            </mc:AlternateContent>
          </a:graphicData>
        </a:graphic>
      </p:graphicFrame>
      <p:grpSp>
        <p:nvGrpSpPr>
          <p:cNvPr id="5" name="Group 4"/>
          <p:cNvGrpSpPr/>
          <p:nvPr/>
        </p:nvGrpSpPr>
        <p:grpSpPr>
          <a:xfrm>
            <a:off x="2065879" y="2115154"/>
            <a:ext cx="880527" cy="1151491"/>
            <a:chOff x="1769533" y="2210401"/>
            <a:chExt cx="1346201" cy="1760466"/>
          </a:xfrm>
        </p:grpSpPr>
        <p:sp>
          <p:nvSpPr>
            <p:cNvPr id="4" name="Rectangle 3"/>
            <p:cNvSpPr/>
            <p:nvPr/>
          </p:nvSpPr>
          <p:spPr>
            <a:xfrm>
              <a:off x="1769533" y="2210401"/>
              <a:ext cx="1346201" cy="176046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6146"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5006" r="50330"/>
            <a:stretch/>
          </p:blipFill>
          <p:spPr bwMode="auto">
            <a:xfrm>
              <a:off x="1854200" y="2251591"/>
              <a:ext cx="1261534" cy="1658937"/>
            </a:xfrm>
            <a:prstGeom prst="rect">
              <a:avLst/>
            </a:prstGeom>
            <a:solidFill>
              <a:schemeClr val="tx1"/>
            </a:solidFill>
            <a:ln>
              <a:noFill/>
            </a:ln>
            <a:effectLst/>
          </p:spPr>
        </p:pic>
      </p:grpSp>
      <p:graphicFrame>
        <p:nvGraphicFramePr>
          <p:cNvPr id="19" name="Object 12"/>
          <p:cNvGraphicFramePr>
            <a:graphicFrameLocks noChangeAspect="1"/>
          </p:cNvGraphicFramePr>
          <p:nvPr>
            <p:extLst>
              <p:ext uri="{D42A27DB-BD31-4B8C-83A1-F6EECF244321}">
                <p14:modId xmlns:p14="http://schemas.microsoft.com/office/powerpoint/2010/main" val="3602890954"/>
              </p:ext>
            </p:extLst>
          </p:nvPr>
        </p:nvGraphicFramePr>
        <p:xfrm>
          <a:off x="577850" y="2127250"/>
          <a:ext cx="1406525" cy="304800"/>
        </p:xfrm>
        <a:graphic>
          <a:graphicData uri="http://schemas.openxmlformats.org/presentationml/2006/ole">
            <mc:AlternateContent xmlns:mc="http://schemas.openxmlformats.org/markup-compatibility/2006">
              <mc:Choice xmlns:v="urn:schemas-microsoft-com:vml" Requires="v">
                <p:oleObj spid="_x0000_s49226" name="Equation" r:id="rId9" imgW="990360" imgH="215640" progId="Equation.3">
                  <p:embed/>
                </p:oleObj>
              </mc:Choice>
              <mc:Fallback>
                <p:oleObj name="Equation" r:id="rId9" imgW="990360" imgH="215640" progId="Equation.3">
                  <p:embed/>
                  <p:pic>
                    <p:nvPicPr>
                      <p:cNvPr id="0" name=""/>
                      <p:cNvPicPr>
                        <a:picLocks noChangeAspect="1" noChangeArrowheads="1"/>
                      </p:cNvPicPr>
                      <p:nvPr/>
                    </p:nvPicPr>
                    <p:blipFill>
                      <a:blip r:embed="rId10"/>
                      <a:srcRect/>
                      <a:stretch>
                        <a:fillRect/>
                      </a:stretch>
                    </p:blipFill>
                    <p:spPr bwMode="auto">
                      <a:xfrm>
                        <a:off x="577850" y="2127250"/>
                        <a:ext cx="1406525"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 name="Object 12"/>
          <p:cNvGraphicFramePr>
            <a:graphicFrameLocks noChangeAspect="1"/>
          </p:cNvGraphicFramePr>
          <p:nvPr>
            <p:extLst>
              <p:ext uri="{D42A27DB-BD31-4B8C-83A1-F6EECF244321}">
                <p14:modId xmlns:p14="http://schemas.microsoft.com/office/powerpoint/2010/main" val="2964414312"/>
              </p:ext>
            </p:extLst>
          </p:nvPr>
        </p:nvGraphicFramePr>
        <p:xfrm>
          <a:off x="892175" y="2932113"/>
          <a:ext cx="1081088" cy="322262"/>
        </p:xfrm>
        <a:graphic>
          <a:graphicData uri="http://schemas.openxmlformats.org/presentationml/2006/ole">
            <mc:AlternateContent xmlns:mc="http://schemas.openxmlformats.org/markup-compatibility/2006">
              <mc:Choice xmlns:v="urn:schemas-microsoft-com:vml" Requires="v">
                <p:oleObj spid="_x0000_s49227" name="Equation" r:id="rId11" imgW="761760" imgH="228600" progId="Equation.3">
                  <p:embed/>
                </p:oleObj>
              </mc:Choice>
              <mc:Fallback>
                <p:oleObj name="Equation" r:id="rId11" imgW="761760" imgH="228600" progId="Equation.3">
                  <p:embed/>
                  <p:pic>
                    <p:nvPicPr>
                      <p:cNvPr id="0" name=""/>
                      <p:cNvPicPr>
                        <a:picLocks noChangeAspect="1" noChangeArrowheads="1"/>
                      </p:cNvPicPr>
                      <p:nvPr/>
                    </p:nvPicPr>
                    <p:blipFill>
                      <a:blip r:embed="rId12"/>
                      <a:srcRect/>
                      <a:stretch>
                        <a:fillRect/>
                      </a:stretch>
                    </p:blipFill>
                    <p:spPr bwMode="auto">
                      <a:xfrm>
                        <a:off x="892175" y="2932113"/>
                        <a:ext cx="1081088" cy="322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Object 12"/>
          <p:cNvGraphicFramePr>
            <a:graphicFrameLocks noChangeAspect="1"/>
          </p:cNvGraphicFramePr>
          <p:nvPr>
            <p:extLst>
              <p:ext uri="{D42A27DB-BD31-4B8C-83A1-F6EECF244321}">
                <p14:modId xmlns:p14="http://schemas.microsoft.com/office/powerpoint/2010/main" val="2831517348"/>
              </p:ext>
            </p:extLst>
          </p:nvPr>
        </p:nvGraphicFramePr>
        <p:xfrm>
          <a:off x="3462355" y="2333074"/>
          <a:ext cx="2425792" cy="288988"/>
        </p:xfrm>
        <a:graphic>
          <a:graphicData uri="http://schemas.openxmlformats.org/presentationml/2006/ole">
            <mc:AlternateContent xmlns:mc="http://schemas.openxmlformats.org/markup-compatibility/2006">
              <mc:Choice xmlns:v="urn:schemas-microsoft-com:vml" Requires="v">
                <p:oleObj spid="_x0000_s49228" name="Equation" r:id="rId13" imgW="1904760" imgH="228600" progId="Equation.3">
                  <p:embed/>
                </p:oleObj>
              </mc:Choice>
              <mc:Fallback>
                <p:oleObj name="Equation" r:id="rId13" imgW="1904760" imgH="228600" progId="Equation.3">
                  <p:embed/>
                  <p:pic>
                    <p:nvPicPr>
                      <p:cNvPr id="0" name=""/>
                      <p:cNvPicPr>
                        <a:picLocks noChangeAspect="1" noChangeArrowheads="1"/>
                      </p:cNvPicPr>
                      <p:nvPr/>
                    </p:nvPicPr>
                    <p:blipFill>
                      <a:blip r:embed="rId14"/>
                      <a:srcRect/>
                      <a:stretch>
                        <a:fillRect/>
                      </a:stretch>
                    </p:blipFill>
                    <p:spPr bwMode="auto">
                      <a:xfrm>
                        <a:off x="3462355" y="2333074"/>
                        <a:ext cx="2425792" cy="288988"/>
                      </a:xfrm>
                      <a:prstGeom prst="rect">
                        <a:avLst/>
                      </a:prstGeom>
                      <a:noFill/>
                    </p:spPr>
                  </p:pic>
                </p:oleObj>
              </mc:Fallback>
            </mc:AlternateContent>
          </a:graphicData>
        </a:graphic>
      </p:graphicFrame>
      <p:pic>
        <p:nvPicPr>
          <p:cNvPr id="6166" name="Picture 22"/>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19809" y="3650230"/>
            <a:ext cx="1268136" cy="1031140"/>
          </a:xfrm>
          <a:prstGeom prst="rect">
            <a:avLst/>
          </a:prstGeom>
          <a:solidFill>
            <a:schemeClr val="tx1"/>
          </a:solidFill>
          <a:ln>
            <a:noFill/>
          </a:ln>
          <a:effectLst/>
        </p:spPr>
      </p:pic>
      <p:graphicFrame>
        <p:nvGraphicFramePr>
          <p:cNvPr id="6" name="Object 5"/>
          <p:cNvGraphicFramePr>
            <a:graphicFrameLocks noChangeAspect="1"/>
          </p:cNvGraphicFramePr>
          <p:nvPr>
            <p:extLst>
              <p:ext uri="{D42A27DB-BD31-4B8C-83A1-F6EECF244321}">
                <p14:modId xmlns:p14="http://schemas.microsoft.com/office/powerpoint/2010/main" val="4131233508"/>
              </p:ext>
            </p:extLst>
          </p:nvPr>
        </p:nvGraphicFramePr>
        <p:xfrm>
          <a:off x="2157413" y="3716338"/>
          <a:ext cx="6230937" cy="874712"/>
        </p:xfrm>
        <a:graphic>
          <a:graphicData uri="http://schemas.openxmlformats.org/presentationml/2006/ole">
            <mc:AlternateContent xmlns:mc="http://schemas.openxmlformats.org/markup-compatibility/2006">
              <mc:Choice xmlns:v="urn:schemas-microsoft-com:vml" Requires="v">
                <p:oleObj spid="_x0000_s49229" name="Equation" r:id="rId16" imgW="4851360" imgH="685800" progId="Equation.3">
                  <p:embed/>
                </p:oleObj>
              </mc:Choice>
              <mc:Fallback>
                <p:oleObj name="Equation" r:id="rId16" imgW="4851360" imgH="685800" progId="Equation.3">
                  <p:embed/>
                  <p:pic>
                    <p:nvPicPr>
                      <p:cNvPr id="0" name=""/>
                      <p:cNvPicPr>
                        <a:picLocks noChangeAspect="1" noChangeArrowheads="1"/>
                      </p:cNvPicPr>
                      <p:nvPr/>
                    </p:nvPicPr>
                    <p:blipFill>
                      <a:blip r:embed="rId17"/>
                      <a:srcRect/>
                      <a:stretch>
                        <a:fillRect/>
                      </a:stretch>
                    </p:blipFill>
                    <p:spPr bwMode="auto">
                      <a:xfrm>
                        <a:off x="2157413" y="3716338"/>
                        <a:ext cx="6230937" cy="874712"/>
                      </a:xfrm>
                      <a:prstGeom prst="rect">
                        <a:avLst/>
                      </a:prstGeom>
                      <a:noFill/>
                      <a:ln>
                        <a:noFill/>
                      </a:ln>
                    </p:spPr>
                  </p:pic>
                </p:oleObj>
              </mc:Fallback>
            </mc:AlternateContent>
          </a:graphicData>
        </a:graphic>
      </p:graphicFrame>
      <p:graphicFrame>
        <p:nvGraphicFramePr>
          <p:cNvPr id="30" name="Object 12"/>
          <p:cNvGraphicFramePr>
            <a:graphicFrameLocks noChangeAspect="1"/>
          </p:cNvGraphicFramePr>
          <p:nvPr>
            <p:extLst>
              <p:ext uri="{D42A27DB-BD31-4B8C-83A1-F6EECF244321}">
                <p14:modId xmlns:p14="http://schemas.microsoft.com/office/powerpoint/2010/main" val="395377949"/>
              </p:ext>
            </p:extLst>
          </p:nvPr>
        </p:nvGraphicFramePr>
        <p:xfrm>
          <a:off x="1970881" y="4916488"/>
          <a:ext cx="5126037" cy="676275"/>
        </p:xfrm>
        <a:graphic>
          <a:graphicData uri="http://schemas.openxmlformats.org/presentationml/2006/ole">
            <mc:AlternateContent xmlns:mc="http://schemas.openxmlformats.org/markup-compatibility/2006">
              <mc:Choice xmlns:v="urn:schemas-microsoft-com:vml" Requires="v">
                <p:oleObj spid="_x0000_s49230" name="Equation" r:id="rId18" imgW="4025880" imgH="533160" progId="Equation.3">
                  <p:embed/>
                </p:oleObj>
              </mc:Choice>
              <mc:Fallback>
                <p:oleObj name="Equation" r:id="rId18" imgW="4025880" imgH="533160" progId="Equation.3">
                  <p:embed/>
                  <p:pic>
                    <p:nvPicPr>
                      <p:cNvPr id="0" name=""/>
                      <p:cNvPicPr>
                        <a:picLocks noChangeAspect="1" noChangeArrowheads="1"/>
                      </p:cNvPicPr>
                      <p:nvPr/>
                    </p:nvPicPr>
                    <p:blipFill>
                      <a:blip r:embed="rId19"/>
                      <a:srcRect/>
                      <a:stretch>
                        <a:fillRect/>
                      </a:stretch>
                    </p:blipFill>
                    <p:spPr bwMode="auto">
                      <a:xfrm>
                        <a:off x="1970881" y="4916488"/>
                        <a:ext cx="5126037" cy="676275"/>
                      </a:xfrm>
                      <a:prstGeom prst="rect">
                        <a:avLst/>
                      </a:prstGeom>
                      <a:solidFill>
                        <a:srgbClr val="FFCCFF"/>
                      </a:solidFill>
                      <a:ln>
                        <a:noFill/>
                      </a:ln>
                    </p:spPr>
                  </p:pic>
                </p:oleObj>
              </mc:Fallback>
            </mc:AlternateContent>
          </a:graphicData>
        </a:graphic>
      </p:graphicFrame>
      <p:grpSp>
        <p:nvGrpSpPr>
          <p:cNvPr id="9" name="Group 8"/>
          <p:cNvGrpSpPr/>
          <p:nvPr/>
        </p:nvGrpSpPr>
        <p:grpSpPr>
          <a:xfrm>
            <a:off x="1532472" y="5833527"/>
            <a:ext cx="6680200" cy="738670"/>
            <a:chOff x="1405467" y="5841994"/>
            <a:chExt cx="6680200" cy="738670"/>
          </a:xfrm>
        </p:grpSpPr>
        <p:sp>
          <p:nvSpPr>
            <p:cNvPr id="8" name="TextBox 7"/>
            <p:cNvSpPr txBox="1"/>
            <p:nvPr/>
          </p:nvSpPr>
          <p:spPr>
            <a:xfrm>
              <a:off x="1405467" y="5842000"/>
              <a:ext cx="1527149" cy="738664"/>
            </a:xfrm>
            <a:prstGeom prst="rect">
              <a:avLst/>
            </a:prstGeom>
            <a:noFill/>
          </p:spPr>
          <p:txBody>
            <a:bodyPr wrap="none" rtlCol="0">
              <a:spAutoFit/>
            </a:bodyPr>
            <a:lstStyle/>
            <a:p>
              <a:pPr marL="285750" indent="-285750">
                <a:buFont typeface="Wingdings" panose="05000000000000000000" pitchFamily="2" charset="2"/>
                <a:buChar char="ü"/>
              </a:pPr>
              <a:r>
                <a:rPr lang="en-US" sz="1400" dirty="0">
                  <a:solidFill>
                    <a:srgbClr val="006600"/>
                  </a:solidFill>
                </a:rPr>
                <a:t>Passive</a:t>
              </a:r>
            </a:p>
            <a:p>
              <a:pPr marL="285750" indent="-285750">
                <a:buFont typeface="Wingdings" panose="05000000000000000000" pitchFamily="2" charset="2"/>
                <a:buChar char="ü"/>
              </a:pPr>
              <a:r>
                <a:rPr lang="en-US" sz="1400" dirty="0">
                  <a:solidFill>
                    <a:srgbClr val="006600"/>
                  </a:solidFill>
                </a:rPr>
                <a:t>Cheap, Robust</a:t>
              </a:r>
            </a:p>
            <a:p>
              <a:pPr marL="285750" indent="-285750">
                <a:buFont typeface="Wingdings" panose="05000000000000000000" pitchFamily="2" charset="2"/>
                <a:buChar char="ü"/>
              </a:pPr>
              <a:r>
                <a:rPr lang="en-US" sz="1400" dirty="0">
                  <a:solidFill>
                    <a:srgbClr val="006600"/>
                  </a:solidFill>
                </a:rPr>
                <a:t>Wideband</a:t>
              </a:r>
            </a:p>
          </p:txBody>
        </p:sp>
        <p:sp>
          <p:nvSpPr>
            <p:cNvPr id="32" name="TextBox 31"/>
            <p:cNvSpPr txBox="1"/>
            <p:nvPr/>
          </p:nvSpPr>
          <p:spPr>
            <a:xfrm>
              <a:off x="3064993" y="5841994"/>
              <a:ext cx="5020674" cy="738664"/>
            </a:xfrm>
            <a:prstGeom prst="rect">
              <a:avLst/>
            </a:prstGeom>
            <a:noFill/>
          </p:spPr>
          <p:txBody>
            <a:bodyPr wrap="square" rtlCol="0">
              <a:spAutoFit/>
            </a:bodyPr>
            <a:lstStyle/>
            <a:p>
              <a:pPr marL="285750" indent="-285750">
                <a:buFont typeface="Wingdings" panose="05000000000000000000" pitchFamily="2" charset="2"/>
                <a:buChar char="ü"/>
              </a:pPr>
              <a:r>
                <a:rPr lang="en-US" sz="1400" dirty="0">
                  <a:solidFill>
                    <a:srgbClr val="C00000"/>
                  </a:solidFill>
                </a:rPr>
                <a:t>Sensitivity proportional to level, AM → PM not fully rejected</a:t>
              </a:r>
            </a:p>
            <a:p>
              <a:pPr marL="285750" indent="-285750">
                <a:buFont typeface="Wingdings" panose="05000000000000000000" pitchFamily="2" charset="2"/>
                <a:buChar char="ü"/>
              </a:pPr>
              <a:r>
                <a:rPr lang="en-US" sz="1400" dirty="0">
                  <a:solidFill>
                    <a:srgbClr val="C00000"/>
                  </a:solidFill>
                </a:rPr>
                <a:t>Noise figure </a:t>
              </a:r>
              <a:r>
                <a:rPr lang="en-US" sz="1400" i="1" dirty="0">
                  <a:solidFill>
                    <a:srgbClr val="C00000"/>
                  </a:solidFill>
                </a:rPr>
                <a:t>F</a:t>
              </a:r>
              <a:r>
                <a:rPr lang="en-US" sz="1000" i="1" dirty="0">
                  <a:solidFill>
                    <a:srgbClr val="C00000"/>
                  </a:solidFill>
                </a:rPr>
                <a:t> </a:t>
              </a:r>
              <a:r>
                <a:rPr lang="en-US" sz="1400" i="1" dirty="0">
                  <a:solidFill>
                    <a:srgbClr val="C00000"/>
                  </a:solidFill>
                </a:rPr>
                <a:t>≈</a:t>
              </a:r>
              <a:r>
                <a:rPr lang="en-US" sz="1000" i="1" dirty="0">
                  <a:solidFill>
                    <a:srgbClr val="C00000"/>
                  </a:solidFill>
                </a:rPr>
                <a:t> </a:t>
              </a:r>
              <a:r>
                <a:rPr lang="en-US" sz="1400" i="1" dirty="0">
                  <a:solidFill>
                    <a:srgbClr val="C00000"/>
                  </a:solidFill>
                </a:rPr>
                <a:t>CL</a:t>
              </a:r>
            </a:p>
            <a:p>
              <a:pPr marL="285750" indent="-285750">
                <a:buFont typeface="Wingdings" panose="05000000000000000000" pitchFamily="2" charset="2"/>
                <a:buChar char="ü"/>
              </a:pPr>
              <a:r>
                <a:rPr lang="en-US" sz="1400" dirty="0">
                  <a:solidFill>
                    <a:srgbClr val="C00000"/>
                  </a:solidFill>
                </a:rPr>
                <a:t>Good sensitivity but lower </a:t>
              </a:r>
              <a:r>
                <a:rPr lang="en-US" sz="1400" dirty="0" err="1">
                  <a:solidFill>
                    <a:srgbClr val="C00000"/>
                  </a:solidFill>
                </a:rPr>
                <a:t>wrt</a:t>
              </a:r>
              <a:r>
                <a:rPr lang="en-US" sz="1400" dirty="0">
                  <a:solidFill>
                    <a:srgbClr val="C00000"/>
                  </a:solidFill>
                </a:rPr>
                <a:t> optical devices</a:t>
              </a:r>
            </a:p>
          </p:txBody>
        </p:sp>
      </p:grpSp>
      <p:sp>
        <p:nvSpPr>
          <p:cNvPr id="11" name="Rettangolo 10"/>
          <p:cNvSpPr/>
          <p:nvPr/>
        </p:nvSpPr>
        <p:spPr>
          <a:xfrm>
            <a:off x="3081393" y="5089071"/>
            <a:ext cx="132377" cy="321129"/>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936611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Rectangle 317"/>
          <p:cNvSpPr/>
          <p:nvPr/>
        </p:nvSpPr>
        <p:spPr>
          <a:xfrm>
            <a:off x="265040" y="3968317"/>
            <a:ext cx="8649615" cy="25567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 name="Rectangle 3"/>
          <p:cNvSpPr/>
          <p:nvPr/>
        </p:nvSpPr>
        <p:spPr>
          <a:xfrm>
            <a:off x="263566" y="1163404"/>
            <a:ext cx="8649615" cy="271938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1131393" y="-46324"/>
            <a:ext cx="7418894" cy="757518"/>
          </a:xfrm>
        </p:spPr>
        <p:txBody>
          <a:bodyPr>
            <a:normAutofit fontScale="90000"/>
          </a:bodyPr>
          <a:lstStyle/>
          <a:p>
            <a:r>
              <a:rPr lang="en-US" sz="1800" i="1" dirty="0">
                <a:solidFill>
                  <a:prstClr val="white">
                    <a:lumMod val="85000"/>
                  </a:prstClr>
                </a:solidFill>
              </a:rPr>
              <a:t>BASICS:</a:t>
            </a:r>
            <a:r>
              <a:rPr lang="en-US" sz="2800" dirty="0">
                <a:solidFill>
                  <a:prstClr val="white">
                    <a:lumMod val="85000"/>
                  </a:prstClr>
                </a:solidFill>
              </a:rPr>
              <a:t> </a:t>
            </a:r>
            <a:br>
              <a:rPr lang="en-US" sz="2800" dirty="0">
                <a:solidFill>
                  <a:prstClr val="white">
                    <a:lumMod val="85000"/>
                  </a:prstClr>
                </a:solidFill>
              </a:rPr>
            </a:br>
            <a:r>
              <a:rPr lang="en-US" sz="2700" dirty="0"/>
              <a:t>Phase Detectors – RF vs. Optical</a:t>
            </a:r>
            <a:endParaRPr lang="en-US" sz="2700" dirty="0">
              <a:latin typeface="+mn-lt"/>
            </a:endParaRPr>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32</a:t>
            </a:fld>
            <a:endParaRPr lang="en-US" dirty="0">
              <a:solidFill>
                <a:srgbClr val="4F81BD">
                  <a:lumMod val="75000"/>
                </a:srgbClr>
              </a:solidFill>
            </a:endParaRPr>
          </a:p>
        </p:txBody>
      </p:sp>
      <p:pic>
        <p:nvPicPr>
          <p:cNvPr id="165" name="Picture 17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08120" y="4124385"/>
            <a:ext cx="3398838" cy="2185988"/>
          </a:xfrm>
          <a:prstGeom prst="rect">
            <a:avLst/>
          </a:prstGeom>
          <a:noFill/>
          <a:ln w="12700">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6" name="Picture 18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10648" y="4124385"/>
            <a:ext cx="3405188" cy="2187575"/>
          </a:xfrm>
          <a:prstGeom prst="rect">
            <a:avLst/>
          </a:prstGeom>
          <a:noFill/>
          <a:ln>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7" name="Picture 18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4652" y="4124385"/>
            <a:ext cx="3379787" cy="2187575"/>
          </a:xfrm>
          <a:prstGeom prst="rect">
            <a:avLst/>
          </a:prstGeom>
          <a:noFill/>
          <a:ln>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Text Box 6"/>
          <p:cNvSpPr txBox="1">
            <a:spLocks noChangeArrowheads="1"/>
          </p:cNvSpPr>
          <p:nvPr/>
        </p:nvSpPr>
        <p:spPr bwMode="auto">
          <a:xfrm>
            <a:off x="330727" y="2436579"/>
            <a:ext cx="3433953"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tabLst>
                <a:tab pos="180975" algn="l"/>
              </a:tabLst>
              <a:defRPr sz="900">
                <a:solidFill>
                  <a:schemeClr val="tx1"/>
                </a:solidFill>
                <a:latin typeface="Arial" charset="0"/>
                <a:ea typeface="ＭＳ Ｐゴシック" pitchFamily="112" charset="-128"/>
              </a:defRPr>
            </a:lvl1pPr>
            <a:lvl2pPr marL="742950" indent="-285750" eaLnBrk="0" hangingPunct="0">
              <a:tabLst>
                <a:tab pos="180975" algn="l"/>
              </a:tabLst>
              <a:defRPr sz="900">
                <a:solidFill>
                  <a:schemeClr val="tx1"/>
                </a:solidFill>
                <a:latin typeface="Arial" charset="0"/>
                <a:ea typeface="ＭＳ Ｐゴシック" pitchFamily="112" charset="-128"/>
              </a:defRPr>
            </a:lvl2pPr>
            <a:lvl3pPr marL="1143000" indent="-228600" eaLnBrk="0" hangingPunct="0">
              <a:tabLst>
                <a:tab pos="180975" algn="l"/>
              </a:tabLst>
              <a:defRPr sz="900">
                <a:solidFill>
                  <a:schemeClr val="tx1"/>
                </a:solidFill>
                <a:latin typeface="Arial" charset="0"/>
                <a:ea typeface="ＭＳ Ｐゴシック" pitchFamily="112" charset="-128"/>
              </a:defRPr>
            </a:lvl3pPr>
            <a:lvl4pPr marL="1600200" indent="-228600" eaLnBrk="0" hangingPunct="0">
              <a:tabLst>
                <a:tab pos="180975" algn="l"/>
              </a:tabLst>
              <a:defRPr sz="900">
                <a:solidFill>
                  <a:schemeClr val="tx1"/>
                </a:solidFill>
                <a:latin typeface="Arial" charset="0"/>
                <a:ea typeface="ＭＳ Ｐゴシック" pitchFamily="112" charset="-128"/>
              </a:defRPr>
            </a:lvl4pPr>
            <a:lvl5pPr marL="2057400" indent="-228600" eaLnBrk="0" hangingPunct="0">
              <a:tabLst>
                <a:tab pos="180975" algn="l"/>
              </a:tabLst>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tabLst>
                <a:tab pos="180975" algn="l"/>
              </a:tabLst>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tabLst>
                <a:tab pos="180975" algn="l"/>
              </a:tabLst>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tabLst>
                <a:tab pos="180975" algn="l"/>
              </a:tabLst>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tabLst>
                <a:tab pos="180975" algn="l"/>
              </a:tabLst>
              <a:defRPr sz="900">
                <a:solidFill>
                  <a:schemeClr val="tx1"/>
                </a:solidFill>
                <a:latin typeface="Arial" charset="0"/>
                <a:ea typeface="ＭＳ Ｐゴシック" pitchFamily="112" charset="-128"/>
              </a:defRPr>
            </a:lvl9pPr>
          </a:lstStyle>
          <a:p>
            <a:pPr eaLnBrk="1" fontAlgn="base" hangingPunct="1">
              <a:spcBef>
                <a:spcPct val="0"/>
              </a:spcBef>
              <a:spcAft>
                <a:spcPct val="0"/>
              </a:spcAft>
              <a:defRPr/>
            </a:pPr>
            <a:r>
              <a:rPr lang="en-US" sz="1400" b="1" kern="0" dirty="0">
                <a:solidFill>
                  <a:srgbClr val="000000"/>
                </a:solidFill>
                <a:latin typeface="Calibri"/>
              </a:rPr>
              <a:t> Direct conversion with photo detector (PD)</a:t>
            </a:r>
          </a:p>
          <a:p>
            <a:pPr eaLnBrk="1" fontAlgn="base" hangingPunct="1">
              <a:spcBef>
                <a:spcPct val="0"/>
              </a:spcBef>
              <a:spcAft>
                <a:spcPct val="0"/>
              </a:spcAft>
              <a:buFont typeface="Arial" charset="0"/>
              <a:buChar char="–"/>
              <a:defRPr/>
            </a:pPr>
            <a:r>
              <a:rPr lang="en-US" sz="1200" kern="0" dirty="0">
                <a:solidFill>
                  <a:srgbClr val="000000"/>
                </a:solidFill>
                <a:latin typeface="Calibri"/>
              </a:rPr>
              <a:t> Low phase </a:t>
            </a:r>
            <a:r>
              <a:rPr lang="en-US" sz="1200" kern="0" dirty="0" smtClean="0">
                <a:solidFill>
                  <a:srgbClr val="000000"/>
                </a:solidFill>
                <a:latin typeface="Calibri"/>
              </a:rPr>
              <a:t>noise</a:t>
            </a:r>
          </a:p>
          <a:p>
            <a:pPr eaLnBrk="1" fontAlgn="base" hangingPunct="1">
              <a:spcBef>
                <a:spcPct val="0"/>
              </a:spcBef>
              <a:spcAft>
                <a:spcPct val="0"/>
              </a:spcAft>
              <a:buFont typeface="Arial" charset="0"/>
              <a:buChar char="–"/>
              <a:defRPr/>
            </a:pPr>
            <a:r>
              <a:rPr lang="en-US" sz="1200" kern="0" dirty="0" smtClean="0">
                <a:solidFill>
                  <a:srgbClr val="000000"/>
                </a:solidFill>
                <a:latin typeface="Calibri"/>
              </a:rPr>
              <a:t> Temperature drifts ( 0.4ps/C°)</a:t>
            </a:r>
          </a:p>
          <a:p>
            <a:pPr eaLnBrk="1" fontAlgn="base" hangingPunct="1">
              <a:spcBef>
                <a:spcPct val="0"/>
              </a:spcBef>
              <a:spcAft>
                <a:spcPct val="0"/>
              </a:spcAft>
              <a:buFont typeface="Arial" charset="0"/>
              <a:buChar char="–"/>
              <a:defRPr/>
            </a:pPr>
            <a:r>
              <a:rPr lang="en-US" sz="1200" kern="0" dirty="0" smtClean="0">
                <a:solidFill>
                  <a:srgbClr val="000000"/>
                </a:solidFill>
                <a:latin typeface="Calibri"/>
              </a:rPr>
              <a:t> </a:t>
            </a:r>
            <a:r>
              <a:rPr lang="en-US" sz="1200" kern="0" dirty="0">
                <a:solidFill>
                  <a:srgbClr val="000000"/>
                </a:solidFill>
                <a:latin typeface="Calibri"/>
              </a:rPr>
              <a:t>AM to PM conversion </a:t>
            </a:r>
            <a:r>
              <a:rPr lang="en-US" sz="1200" kern="0" dirty="0" smtClean="0">
                <a:solidFill>
                  <a:srgbClr val="000000"/>
                </a:solidFill>
                <a:latin typeface="Calibri"/>
              </a:rPr>
              <a:t>( 0.5-4ps/mW )</a:t>
            </a:r>
            <a:endParaRPr lang="en-US" sz="1200" kern="0" dirty="0">
              <a:solidFill>
                <a:srgbClr val="000000"/>
              </a:solidFill>
              <a:latin typeface="Calibri"/>
            </a:endParaRPr>
          </a:p>
        </p:txBody>
      </p:sp>
      <p:grpSp>
        <p:nvGrpSpPr>
          <p:cNvPr id="169" name="Group 9"/>
          <p:cNvGrpSpPr>
            <a:grpSpLocks/>
          </p:cNvGrpSpPr>
          <p:nvPr/>
        </p:nvGrpSpPr>
        <p:grpSpPr bwMode="auto">
          <a:xfrm>
            <a:off x="3708400" y="2935054"/>
            <a:ext cx="1150938" cy="327025"/>
            <a:chOff x="2608" y="1207"/>
            <a:chExt cx="725" cy="206"/>
          </a:xfrm>
        </p:grpSpPr>
        <p:pic>
          <p:nvPicPr>
            <p:cNvPr id="170" name="Picture 10" descr="modulated laser pulses"/>
            <p:cNvPicPr>
              <a:picLocks noChangeAspect="1" noChangeArrowheads="1"/>
            </p:cNvPicPr>
            <p:nvPr/>
          </p:nvPicPr>
          <p:blipFill>
            <a:blip r:embed="rId5" cstate="print">
              <a:extLst>
                <a:ext uri="{28A0092B-C50C-407E-A947-70E740481C1C}">
                  <a14:useLocalDpi xmlns:a14="http://schemas.microsoft.com/office/drawing/2010/main" val="0"/>
                </a:ext>
              </a:extLst>
            </a:blip>
            <a:srcRect l="2457" r="66043"/>
            <a:stretch>
              <a:fillRect/>
            </a:stretch>
          </p:blipFill>
          <p:spPr bwMode="auto">
            <a:xfrm>
              <a:off x="2608" y="1207"/>
              <a:ext cx="317"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1" name="Picture 11" descr="modulated laser pulses"/>
            <p:cNvPicPr>
              <a:picLocks noChangeAspect="1" noChangeArrowheads="1"/>
            </p:cNvPicPr>
            <p:nvPr/>
          </p:nvPicPr>
          <p:blipFill>
            <a:blip r:embed="rId5" cstate="print">
              <a:extLst>
                <a:ext uri="{28A0092B-C50C-407E-A947-70E740481C1C}">
                  <a14:useLocalDpi xmlns:a14="http://schemas.microsoft.com/office/drawing/2010/main" val="0"/>
                </a:ext>
              </a:extLst>
            </a:blip>
            <a:srcRect l="2457" r="66043"/>
            <a:stretch>
              <a:fillRect/>
            </a:stretch>
          </p:blipFill>
          <p:spPr bwMode="auto">
            <a:xfrm>
              <a:off x="3016" y="1207"/>
              <a:ext cx="317"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2" name="Line 12"/>
          <p:cNvSpPr>
            <a:spLocks noChangeShapeType="1"/>
          </p:cNvSpPr>
          <p:nvPr/>
        </p:nvSpPr>
        <p:spPr bwMode="auto">
          <a:xfrm rot="10800000" flipH="1">
            <a:off x="3563938" y="3295417"/>
            <a:ext cx="1368425" cy="0"/>
          </a:xfrm>
          <a:prstGeom prst="line">
            <a:avLst/>
          </a:prstGeom>
          <a:noFill/>
          <a:ln w="190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grpSp>
        <p:nvGrpSpPr>
          <p:cNvPr id="173" name="Group 13"/>
          <p:cNvGrpSpPr>
            <a:grpSpLocks/>
          </p:cNvGrpSpPr>
          <p:nvPr/>
        </p:nvGrpSpPr>
        <p:grpSpPr bwMode="auto">
          <a:xfrm rot="-5400000">
            <a:off x="5005388" y="3016017"/>
            <a:ext cx="504825" cy="504825"/>
            <a:chOff x="1791" y="3038"/>
            <a:chExt cx="318" cy="317"/>
          </a:xfrm>
        </p:grpSpPr>
        <p:sp>
          <p:nvSpPr>
            <p:cNvPr id="174" name="Line 14"/>
            <p:cNvSpPr>
              <a:spLocks noChangeShapeType="1"/>
            </p:cNvSpPr>
            <p:nvPr/>
          </p:nvSpPr>
          <p:spPr bwMode="auto">
            <a:xfrm>
              <a:off x="1951" y="3083"/>
              <a:ext cx="0" cy="227"/>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175" name="Rectangle 15"/>
            <p:cNvSpPr>
              <a:spLocks noChangeArrowheads="1"/>
            </p:cNvSpPr>
            <p:nvPr/>
          </p:nvSpPr>
          <p:spPr bwMode="auto">
            <a:xfrm>
              <a:off x="1791" y="3038"/>
              <a:ext cx="318" cy="317"/>
            </a:xfrm>
            <a:prstGeom prst="rect">
              <a:avLst/>
            </a:prstGeom>
            <a:noFill/>
            <a:ln w="2857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buFont typeface="Wingdings" pitchFamily="2" charset="2"/>
                <a:buNone/>
                <a:defRPr/>
              </a:pPr>
              <a:endParaRPr lang="en-US" kern="0" dirty="0">
                <a:solidFill>
                  <a:srgbClr val="000000"/>
                </a:solidFill>
              </a:endParaRPr>
            </a:p>
          </p:txBody>
        </p:sp>
        <p:sp>
          <p:nvSpPr>
            <p:cNvPr id="176" name="AutoShape 16"/>
            <p:cNvSpPr>
              <a:spLocks noChangeArrowheads="1"/>
            </p:cNvSpPr>
            <p:nvPr/>
          </p:nvSpPr>
          <p:spPr bwMode="auto">
            <a:xfrm>
              <a:off x="1882" y="3158"/>
              <a:ext cx="136" cy="91"/>
            </a:xfrm>
            <a:prstGeom prst="triangle">
              <a:avLst>
                <a:gd name="adj" fmla="val 50000"/>
              </a:avLst>
            </a:prstGeom>
            <a:solidFill>
              <a:srgbClr val="FFFFFF"/>
            </a:solidFill>
            <a:ln w="285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buFont typeface="Wingdings" pitchFamily="2" charset="2"/>
                <a:buNone/>
                <a:defRPr/>
              </a:pPr>
              <a:endParaRPr lang="en-US" kern="0" dirty="0">
                <a:solidFill>
                  <a:srgbClr val="000000"/>
                </a:solidFill>
              </a:endParaRPr>
            </a:p>
          </p:txBody>
        </p:sp>
        <p:sp>
          <p:nvSpPr>
            <p:cNvPr id="177" name="Line 17"/>
            <p:cNvSpPr>
              <a:spLocks noChangeShapeType="1"/>
            </p:cNvSpPr>
            <p:nvPr/>
          </p:nvSpPr>
          <p:spPr bwMode="auto">
            <a:xfrm>
              <a:off x="1882" y="3158"/>
              <a:ext cx="136"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grpSp>
      <p:sp>
        <p:nvSpPr>
          <p:cNvPr id="178" name="Rectangle 20"/>
          <p:cNvSpPr>
            <a:spLocks noChangeArrowheads="1"/>
          </p:cNvSpPr>
          <p:nvPr/>
        </p:nvSpPr>
        <p:spPr bwMode="auto">
          <a:xfrm>
            <a:off x="5724525" y="3042625"/>
            <a:ext cx="503238" cy="504825"/>
          </a:xfrm>
          <a:prstGeom prst="rect">
            <a:avLst/>
          </a:prstGeom>
          <a:solidFill>
            <a:srgbClr val="FFFFFF"/>
          </a:solidFill>
          <a:ln w="285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buFont typeface="Wingdings" pitchFamily="2" charset="2"/>
              <a:buNone/>
              <a:defRPr/>
            </a:pPr>
            <a:endParaRPr lang="en-US" sz="1200" kern="0" dirty="0">
              <a:solidFill>
                <a:srgbClr val="000000"/>
              </a:solidFill>
            </a:endParaRPr>
          </a:p>
        </p:txBody>
      </p:sp>
      <p:sp>
        <p:nvSpPr>
          <p:cNvPr id="179" name="Text Box 23"/>
          <p:cNvSpPr txBox="1">
            <a:spLocks noChangeArrowheads="1"/>
          </p:cNvSpPr>
          <p:nvPr/>
        </p:nvSpPr>
        <p:spPr bwMode="auto">
          <a:xfrm>
            <a:off x="5783263" y="3299658"/>
            <a:ext cx="18415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fontAlgn="base">
              <a:spcBef>
                <a:spcPct val="0"/>
              </a:spcBef>
              <a:spcAft>
                <a:spcPct val="0"/>
              </a:spcAft>
              <a:buFont typeface="Wingdings" pitchFamily="2" charset="2"/>
              <a:buNone/>
            </a:pPr>
            <a:endParaRPr lang="en-US" sz="2800" baseline="-25000" dirty="0">
              <a:solidFill>
                <a:srgbClr val="000000"/>
              </a:solidFill>
              <a:latin typeface="Calibri"/>
            </a:endParaRPr>
          </a:p>
        </p:txBody>
      </p:sp>
      <p:sp>
        <p:nvSpPr>
          <p:cNvPr id="180" name="Line 24"/>
          <p:cNvSpPr>
            <a:spLocks noChangeShapeType="1"/>
          </p:cNvSpPr>
          <p:nvPr/>
        </p:nvSpPr>
        <p:spPr bwMode="auto">
          <a:xfrm flipH="1">
            <a:off x="5953125" y="3150433"/>
            <a:ext cx="71438" cy="73025"/>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181" name="Line 25"/>
          <p:cNvSpPr>
            <a:spLocks noChangeShapeType="1"/>
          </p:cNvSpPr>
          <p:nvPr/>
        </p:nvSpPr>
        <p:spPr bwMode="auto">
          <a:xfrm flipH="1">
            <a:off x="5948363" y="3340933"/>
            <a:ext cx="71437" cy="73025"/>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182" name="Line 26"/>
          <p:cNvSpPr>
            <a:spLocks noChangeShapeType="1"/>
          </p:cNvSpPr>
          <p:nvPr/>
        </p:nvSpPr>
        <p:spPr bwMode="auto">
          <a:xfrm>
            <a:off x="5508625" y="3295417"/>
            <a:ext cx="215900"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183" name="Line 27"/>
          <p:cNvSpPr>
            <a:spLocks noChangeShapeType="1"/>
          </p:cNvSpPr>
          <p:nvPr/>
        </p:nvSpPr>
        <p:spPr bwMode="auto">
          <a:xfrm>
            <a:off x="6229350" y="3295417"/>
            <a:ext cx="2232025"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184" name="AutoShape 28"/>
          <p:cNvSpPr>
            <a:spLocks noChangeArrowheads="1"/>
          </p:cNvSpPr>
          <p:nvPr/>
        </p:nvSpPr>
        <p:spPr bwMode="auto">
          <a:xfrm rot="5400000">
            <a:off x="6480175" y="3071580"/>
            <a:ext cx="504825" cy="431800"/>
          </a:xfrm>
          <a:prstGeom prst="triangle">
            <a:avLst>
              <a:gd name="adj" fmla="val 50000"/>
            </a:avLst>
          </a:prstGeom>
          <a:solidFill>
            <a:srgbClr val="FFFFFF"/>
          </a:solidFill>
          <a:ln w="285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pPr algn="ctr" eaLnBrk="0" fontAlgn="base" hangingPunct="0">
              <a:spcBef>
                <a:spcPct val="0"/>
              </a:spcBef>
              <a:spcAft>
                <a:spcPct val="0"/>
              </a:spcAft>
              <a:buFont typeface="Wingdings" pitchFamily="2" charset="2"/>
              <a:buNone/>
              <a:defRPr/>
            </a:pPr>
            <a:r>
              <a:rPr lang="en-US" sz="800" b="1" kern="0" dirty="0">
                <a:solidFill>
                  <a:srgbClr val="000000"/>
                </a:solidFill>
              </a:rPr>
              <a:t> </a:t>
            </a:r>
          </a:p>
        </p:txBody>
      </p:sp>
      <p:sp>
        <p:nvSpPr>
          <p:cNvPr id="185" name="Text Box 29"/>
          <p:cNvSpPr txBox="1">
            <a:spLocks noChangeArrowheads="1"/>
          </p:cNvSpPr>
          <p:nvPr/>
        </p:nvSpPr>
        <p:spPr bwMode="auto">
          <a:xfrm>
            <a:off x="5005388" y="2719154"/>
            <a:ext cx="41710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buFont typeface="Wingdings" pitchFamily="2" charset="2"/>
              <a:buNone/>
              <a:defRPr/>
            </a:pPr>
            <a:r>
              <a:rPr lang="en-US" sz="1600" kern="0" dirty="0" smtClean="0">
                <a:solidFill>
                  <a:srgbClr val="000000"/>
                </a:solidFill>
                <a:latin typeface="Calibri"/>
              </a:rPr>
              <a:t>PD</a:t>
            </a:r>
            <a:endParaRPr lang="en-US" sz="1600" kern="0" dirty="0">
              <a:solidFill>
                <a:srgbClr val="000000"/>
              </a:solidFill>
              <a:latin typeface="Calibri"/>
            </a:endParaRPr>
          </a:p>
        </p:txBody>
      </p:sp>
      <p:sp>
        <p:nvSpPr>
          <p:cNvPr id="186" name="Text Box 30"/>
          <p:cNvSpPr txBox="1">
            <a:spLocks noChangeArrowheads="1"/>
          </p:cNvSpPr>
          <p:nvPr/>
        </p:nvSpPr>
        <p:spPr bwMode="auto">
          <a:xfrm>
            <a:off x="5653088" y="2719154"/>
            <a:ext cx="49725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buFont typeface="Wingdings" pitchFamily="2" charset="2"/>
              <a:buNone/>
              <a:defRPr/>
            </a:pPr>
            <a:r>
              <a:rPr lang="en-US" sz="1600" kern="0" dirty="0" smtClean="0">
                <a:solidFill>
                  <a:srgbClr val="000000"/>
                </a:solidFill>
                <a:latin typeface="Calibri"/>
              </a:rPr>
              <a:t>BPF</a:t>
            </a:r>
            <a:endParaRPr lang="en-US" sz="1600" kern="0" dirty="0">
              <a:solidFill>
                <a:srgbClr val="000000"/>
              </a:solidFill>
              <a:latin typeface="Calibri"/>
            </a:endParaRPr>
          </a:p>
        </p:txBody>
      </p:sp>
      <p:sp>
        <p:nvSpPr>
          <p:cNvPr id="193" name="Text Box 41"/>
          <p:cNvSpPr txBox="1">
            <a:spLocks noChangeArrowheads="1"/>
          </p:cNvSpPr>
          <p:nvPr/>
        </p:nvSpPr>
        <p:spPr bwMode="auto">
          <a:xfrm>
            <a:off x="3705692" y="2662358"/>
            <a:ext cx="117692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buFont typeface="Wingdings" pitchFamily="2" charset="2"/>
              <a:buNone/>
              <a:defRPr/>
            </a:pPr>
            <a:r>
              <a:rPr lang="en-US" sz="1600" b="1" kern="0" dirty="0" smtClean="0">
                <a:solidFill>
                  <a:srgbClr val="000000"/>
                </a:solidFill>
                <a:latin typeface="Calibri"/>
              </a:rPr>
              <a:t>laser pulses</a:t>
            </a:r>
            <a:endParaRPr lang="en-US" sz="1600" b="1" kern="0" dirty="0">
              <a:solidFill>
                <a:srgbClr val="000000"/>
              </a:solidFill>
              <a:latin typeface="Calibri"/>
            </a:endParaRPr>
          </a:p>
        </p:txBody>
      </p:sp>
      <p:sp>
        <p:nvSpPr>
          <p:cNvPr id="194" name="Text Box 42"/>
          <p:cNvSpPr txBox="1">
            <a:spLocks noChangeArrowheads="1"/>
          </p:cNvSpPr>
          <p:nvPr/>
        </p:nvSpPr>
        <p:spPr bwMode="auto">
          <a:xfrm>
            <a:off x="3860093" y="3365267"/>
            <a:ext cx="442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buFont typeface="Wingdings" pitchFamily="2" charset="2"/>
              <a:buNone/>
              <a:defRPr/>
            </a:pPr>
            <a:r>
              <a:rPr lang="en-US" sz="1600" i="1" kern="0" dirty="0" err="1" smtClean="0">
                <a:solidFill>
                  <a:srgbClr val="000000"/>
                </a:solidFill>
                <a:latin typeface="Calibri"/>
              </a:rPr>
              <a:t>f</a:t>
            </a:r>
            <a:r>
              <a:rPr lang="en-US" sz="1600" i="1" kern="0" baseline="-25000" dirty="0" err="1" smtClean="0">
                <a:solidFill>
                  <a:srgbClr val="000000"/>
                </a:solidFill>
                <a:latin typeface="Calibri"/>
              </a:rPr>
              <a:t>rep</a:t>
            </a:r>
            <a:endParaRPr lang="en-US" sz="1600" i="1" kern="0" baseline="-25000" dirty="0">
              <a:solidFill>
                <a:srgbClr val="000000"/>
              </a:solidFill>
              <a:latin typeface="Calibri"/>
            </a:endParaRPr>
          </a:p>
        </p:txBody>
      </p:sp>
      <p:sp>
        <p:nvSpPr>
          <p:cNvPr id="195" name="Text Box 43"/>
          <p:cNvSpPr txBox="1">
            <a:spLocks noChangeArrowheads="1"/>
          </p:cNvSpPr>
          <p:nvPr/>
        </p:nvSpPr>
        <p:spPr bwMode="auto">
          <a:xfrm>
            <a:off x="5562600" y="3501852"/>
            <a:ext cx="9255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buFont typeface="Wingdings" pitchFamily="2" charset="2"/>
              <a:buNone/>
              <a:defRPr/>
            </a:pPr>
            <a:r>
              <a:rPr lang="en-US" sz="1600" i="1" kern="0" dirty="0" smtClean="0">
                <a:solidFill>
                  <a:srgbClr val="000000"/>
                </a:solidFill>
                <a:latin typeface="Calibri"/>
              </a:rPr>
              <a:t>f = n*</a:t>
            </a:r>
            <a:r>
              <a:rPr lang="en-US" sz="1600" i="1" kern="0" dirty="0" err="1" smtClean="0">
                <a:solidFill>
                  <a:srgbClr val="000000"/>
                </a:solidFill>
                <a:latin typeface="Calibri"/>
              </a:rPr>
              <a:t>f</a:t>
            </a:r>
            <a:r>
              <a:rPr lang="en-US" sz="1600" i="1" kern="0" baseline="-25000" dirty="0" err="1" smtClean="0">
                <a:solidFill>
                  <a:srgbClr val="000000"/>
                </a:solidFill>
                <a:latin typeface="Calibri"/>
              </a:rPr>
              <a:t>rep</a:t>
            </a:r>
            <a:endParaRPr lang="en-US" sz="1600" i="1" kern="0" baseline="-25000" dirty="0">
              <a:solidFill>
                <a:srgbClr val="000000"/>
              </a:solidFill>
              <a:latin typeface="Calibri"/>
            </a:endParaRPr>
          </a:p>
        </p:txBody>
      </p:sp>
      <p:sp>
        <p:nvSpPr>
          <p:cNvPr id="196" name="Text Box 44"/>
          <p:cNvSpPr txBox="1">
            <a:spLocks noChangeArrowheads="1"/>
          </p:cNvSpPr>
          <p:nvPr/>
        </p:nvSpPr>
        <p:spPr bwMode="auto">
          <a:xfrm>
            <a:off x="7362825" y="2422120"/>
            <a:ext cx="9255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buFont typeface="Wingdings" pitchFamily="2" charset="2"/>
              <a:buNone/>
              <a:defRPr/>
            </a:pPr>
            <a:r>
              <a:rPr lang="en-US" sz="1600" i="1" kern="0" dirty="0" smtClean="0">
                <a:solidFill>
                  <a:srgbClr val="000000"/>
                </a:solidFill>
                <a:latin typeface="Calibri"/>
              </a:rPr>
              <a:t>f = n*</a:t>
            </a:r>
            <a:r>
              <a:rPr lang="en-US" sz="1600" i="1" kern="0" dirty="0" err="1" smtClean="0">
                <a:solidFill>
                  <a:srgbClr val="000000"/>
                </a:solidFill>
                <a:latin typeface="Calibri"/>
              </a:rPr>
              <a:t>f</a:t>
            </a:r>
            <a:r>
              <a:rPr lang="en-US" sz="1600" i="1" kern="0" baseline="-25000" dirty="0" err="1" smtClean="0">
                <a:solidFill>
                  <a:srgbClr val="000000"/>
                </a:solidFill>
                <a:latin typeface="Calibri"/>
              </a:rPr>
              <a:t>rep</a:t>
            </a:r>
            <a:endParaRPr lang="en-US" sz="1600" i="1" kern="0" baseline="-25000" dirty="0">
              <a:solidFill>
                <a:srgbClr val="000000"/>
              </a:solidFill>
              <a:latin typeface="Calibri"/>
            </a:endParaRPr>
          </a:p>
        </p:txBody>
      </p:sp>
      <p:sp>
        <p:nvSpPr>
          <p:cNvPr id="197" name="Text Box 46"/>
          <p:cNvSpPr txBox="1">
            <a:spLocks noChangeArrowheads="1"/>
          </p:cNvSpPr>
          <p:nvPr/>
        </p:nvSpPr>
        <p:spPr bwMode="auto">
          <a:xfrm>
            <a:off x="5784850" y="2951996"/>
            <a:ext cx="38985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buFont typeface="Wingdings" pitchFamily="2" charset="2"/>
              <a:buNone/>
              <a:defRPr/>
            </a:pPr>
            <a:r>
              <a:rPr lang="en-US" sz="3200" kern="0" dirty="0">
                <a:solidFill>
                  <a:srgbClr val="000000"/>
                </a:solidFill>
                <a:latin typeface="Calibri"/>
              </a:rPr>
              <a:t>~</a:t>
            </a:r>
          </a:p>
        </p:txBody>
      </p:sp>
      <p:sp>
        <p:nvSpPr>
          <p:cNvPr id="198" name="Text Box 47"/>
          <p:cNvSpPr txBox="1">
            <a:spLocks noChangeArrowheads="1"/>
          </p:cNvSpPr>
          <p:nvPr/>
        </p:nvSpPr>
        <p:spPr bwMode="auto">
          <a:xfrm>
            <a:off x="5795963" y="3045658"/>
            <a:ext cx="38985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buFont typeface="Wingdings" pitchFamily="2" charset="2"/>
              <a:buNone/>
              <a:defRPr/>
            </a:pPr>
            <a:r>
              <a:rPr lang="en-US" sz="3200" kern="0" dirty="0">
                <a:solidFill>
                  <a:srgbClr val="000000"/>
                </a:solidFill>
                <a:latin typeface="Calibri"/>
              </a:rPr>
              <a:t>~</a:t>
            </a:r>
          </a:p>
        </p:txBody>
      </p:sp>
      <p:sp>
        <p:nvSpPr>
          <p:cNvPr id="199" name="Text Box 48"/>
          <p:cNvSpPr txBox="1">
            <a:spLocks noChangeArrowheads="1"/>
          </p:cNvSpPr>
          <p:nvPr/>
        </p:nvSpPr>
        <p:spPr bwMode="auto">
          <a:xfrm>
            <a:off x="5795963" y="3134558"/>
            <a:ext cx="38985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buFont typeface="Wingdings" pitchFamily="2" charset="2"/>
              <a:buNone/>
              <a:defRPr/>
            </a:pPr>
            <a:r>
              <a:rPr lang="en-US" sz="3200" kern="0" dirty="0">
                <a:solidFill>
                  <a:srgbClr val="000000"/>
                </a:solidFill>
                <a:latin typeface="Calibri"/>
              </a:rPr>
              <a:t>~</a:t>
            </a:r>
          </a:p>
        </p:txBody>
      </p:sp>
      <p:grpSp>
        <p:nvGrpSpPr>
          <p:cNvPr id="200" name="Group 49"/>
          <p:cNvGrpSpPr>
            <a:grpSpLocks/>
          </p:cNvGrpSpPr>
          <p:nvPr/>
        </p:nvGrpSpPr>
        <p:grpSpPr bwMode="auto">
          <a:xfrm>
            <a:off x="777235" y="1746017"/>
            <a:ext cx="1150937" cy="327025"/>
            <a:chOff x="2608" y="1207"/>
            <a:chExt cx="725" cy="206"/>
          </a:xfrm>
        </p:grpSpPr>
        <p:pic>
          <p:nvPicPr>
            <p:cNvPr id="201" name="Picture 50" descr="modulated laser pulses"/>
            <p:cNvPicPr>
              <a:picLocks noChangeAspect="1" noChangeArrowheads="1"/>
            </p:cNvPicPr>
            <p:nvPr/>
          </p:nvPicPr>
          <p:blipFill>
            <a:blip r:embed="rId5" cstate="print">
              <a:extLst>
                <a:ext uri="{28A0092B-C50C-407E-A947-70E740481C1C}">
                  <a14:useLocalDpi xmlns:a14="http://schemas.microsoft.com/office/drawing/2010/main" val="0"/>
                </a:ext>
              </a:extLst>
            </a:blip>
            <a:srcRect l="2457" r="66043"/>
            <a:stretch>
              <a:fillRect/>
            </a:stretch>
          </p:blipFill>
          <p:spPr bwMode="auto">
            <a:xfrm>
              <a:off x="2608" y="1207"/>
              <a:ext cx="317"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2" name="Picture 51" descr="modulated laser pulses"/>
            <p:cNvPicPr>
              <a:picLocks noChangeAspect="1" noChangeArrowheads="1"/>
            </p:cNvPicPr>
            <p:nvPr/>
          </p:nvPicPr>
          <p:blipFill>
            <a:blip r:embed="rId5" cstate="print">
              <a:extLst>
                <a:ext uri="{28A0092B-C50C-407E-A947-70E740481C1C}">
                  <a14:useLocalDpi xmlns:a14="http://schemas.microsoft.com/office/drawing/2010/main" val="0"/>
                </a:ext>
              </a:extLst>
            </a:blip>
            <a:srcRect l="2457" r="66043"/>
            <a:stretch>
              <a:fillRect/>
            </a:stretch>
          </p:blipFill>
          <p:spPr bwMode="auto">
            <a:xfrm>
              <a:off x="3016" y="1207"/>
              <a:ext cx="317"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3" name="Group 52"/>
          <p:cNvGrpSpPr>
            <a:grpSpLocks/>
          </p:cNvGrpSpPr>
          <p:nvPr/>
        </p:nvGrpSpPr>
        <p:grpSpPr bwMode="auto">
          <a:xfrm>
            <a:off x="2145660" y="1746017"/>
            <a:ext cx="1150937" cy="327025"/>
            <a:chOff x="2608" y="1207"/>
            <a:chExt cx="725" cy="206"/>
          </a:xfrm>
        </p:grpSpPr>
        <p:pic>
          <p:nvPicPr>
            <p:cNvPr id="204" name="Picture 53" descr="modulated laser pulses"/>
            <p:cNvPicPr>
              <a:picLocks noChangeAspect="1" noChangeArrowheads="1"/>
            </p:cNvPicPr>
            <p:nvPr/>
          </p:nvPicPr>
          <p:blipFill>
            <a:blip r:embed="rId5" cstate="print">
              <a:extLst>
                <a:ext uri="{28A0092B-C50C-407E-A947-70E740481C1C}">
                  <a14:useLocalDpi xmlns:a14="http://schemas.microsoft.com/office/drawing/2010/main" val="0"/>
                </a:ext>
              </a:extLst>
            </a:blip>
            <a:srcRect l="2457" r="66043"/>
            <a:stretch>
              <a:fillRect/>
            </a:stretch>
          </p:blipFill>
          <p:spPr bwMode="auto">
            <a:xfrm>
              <a:off x="2608" y="1207"/>
              <a:ext cx="317"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 name="Picture 54" descr="modulated laser pulses"/>
            <p:cNvPicPr>
              <a:picLocks noChangeAspect="1" noChangeArrowheads="1"/>
            </p:cNvPicPr>
            <p:nvPr/>
          </p:nvPicPr>
          <p:blipFill>
            <a:blip r:embed="rId5" cstate="print">
              <a:extLst>
                <a:ext uri="{28A0092B-C50C-407E-A947-70E740481C1C}">
                  <a14:useLocalDpi xmlns:a14="http://schemas.microsoft.com/office/drawing/2010/main" val="0"/>
                </a:ext>
              </a:extLst>
            </a:blip>
            <a:srcRect l="2457" r="66043"/>
            <a:stretch>
              <a:fillRect/>
            </a:stretch>
          </p:blipFill>
          <p:spPr bwMode="auto">
            <a:xfrm>
              <a:off x="3016" y="1207"/>
              <a:ext cx="317"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6" name="Line 55"/>
          <p:cNvSpPr>
            <a:spLocks noChangeShapeType="1"/>
          </p:cNvSpPr>
          <p:nvPr/>
        </p:nvSpPr>
        <p:spPr bwMode="auto">
          <a:xfrm>
            <a:off x="632772" y="1495192"/>
            <a:ext cx="0" cy="611187"/>
          </a:xfrm>
          <a:prstGeom prst="line">
            <a:avLst/>
          </a:prstGeom>
          <a:noFill/>
          <a:ln w="9525">
            <a:solidFill>
              <a:srgbClr val="00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207" name="Line 56"/>
          <p:cNvSpPr>
            <a:spLocks noChangeShapeType="1"/>
          </p:cNvSpPr>
          <p:nvPr/>
        </p:nvSpPr>
        <p:spPr bwMode="auto">
          <a:xfrm>
            <a:off x="488310" y="2069867"/>
            <a:ext cx="30607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208" name="Text Box 57"/>
          <p:cNvSpPr txBox="1">
            <a:spLocks noChangeArrowheads="1"/>
          </p:cNvSpPr>
          <p:nvPr/>
        </p:nvSpPr>
        <p:spPr bwMode="auto">
          <a:xfrm>
            <a:off x="596260" y="1171342"/>
            <a:ext cx="100540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defRPr/>
            </a:pPr>
            <a:r>
              <a:rPr lang="en-US" sz="1200" kern="0" dirty="0">
                <a:solidFill>
                  <a:srgbClr val="000000"/>
                </a:solidFill>
                <a:latin typeface="Calibri"/>
              </a:rPr>
              <a:t>Time domain</a:t>
            </a:r>
          </a:p>
        </p:txBody>
      </p:sp>
      <p:sp>
        <p:nvSpPr>
          <p:cNvPr id="209" name="AutoShape 58"/>
          <p:cNvSpPr>
            <a:spLocks noChangeArrowheads="1"/>
          </p:cNvSpPr>
          <p:nvPr/>
        </p:nvSpPr>
        <p:spPr bwMode="auto">
          <a:xfrm>
            <a:off x="3832932" y="1746017"/>
            <a:ext cx="757238" cy="144462"/>
          </a:xfrm>
          <a:prstGeom prst="curvedDownArrow">
            <a:avLst>
              <a:gd name="adj1" fmla="val 104836"/>
              <a:gd name="adj2" fmla="val 209671"/>
              <a:gd name="adj3" fmla="val 33333"/>
            </a:avLst>
          </a:prstGeom>
          <a:solidFill>
            <a:srgbClr val="BBE0E3"/>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buFont typeface="Wingdings" pitchFamily="2" charset="2"/>
              <a:buNone/>
              <a:defRPr/>
            </a:pPr>
            <a:endParaRPr lang="en-US" kern="0" dirty="0">
              <a:solidFill>
                <a:srgbClr val="000000"/>
              </a:solidFill>
            </a:endParaRPr>
          </a:p>
        </p:txBody>
      </p:sp>
      <p:sp>
        <p:nvSpPr>
          <p:cNvPr id="210" name="Line 65"/>
          <p:cNvSpPr>
            <a:spLocks noChangeShapeType="1"/>
          </p:cNvSpPr>
          <p:nvPr/>
        </p:nvSpPr>
        <p:spPr bwMode="auto">
          <a:xfrm>
            <a:off x="4895850" y="1495192"/>
            <a:ext cx="0" cy="611187"/>
          </a:xfrm>
          <a:prstGeom prst="line">
            <a:avLst/>
          </a:prstGeom>
          <a:noFill/>
          <a:ln w="9525">
            <a:solidFill>
              <a:srgbClr val="00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211" name="Text Box 67"/>
          <p:cNvSpPr txBox="1">
            <a:spLocks noChangeArrowheads="1"/>
          </p:cNvSpPr>
          <p:nvPr/>
        </p:nvSpPr>
        <p:spPr bwMode="auto">
          <a:xfrm>
            <a:off x="4878094" y="1163404"/>
            <a:ext cx="134684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buFont typeface="Wingdings" pitchFamily="2" charset="2"/>
              <a:buNone/>
              <a:defRPr/>
            </a:pPr>
            <a:r>
              <a:rPr lang="en-US" sz="1200" kern="0" dirty="0">
                <a:solidFill>
                  <a:srgbClr val="000000"/>
                </a:solidFill>
                <a:latin typeface="Calibri"/>
              </a:rPr>
              <a:t>Frequency domain</a:t>
            </a:r>
          </a:p>
        </p:txBody>
      </p:sp>
      <p:sp>
        <p:nvSpPr>
          <p:cNvPr id="212" name="Line 68"/>
          <p:cNvSpPr>
            <a:spLocks noChangeShapeType="1"/>
          </p:cNvSpPr>
          <p:nvPr/>
        </p:nvSpPr>
        <p:spPr bwMode="auto">
          <a:xfrm>
            <a:off x="1856735" y="1998429"/>
            <a:ext cx="360362" cy="0"/>
          </a:xfrm>
          <a:prstGeom prst="line">
            <a:avLst/>
          </a:prstGeom>
          <a:noFill/>
          <a:ln w="9525">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213" name="Text Box 69"/>
          <p:cNvSpPr txBox="1">
            <a:spLocks noChangeArrowheads="1"/>
          </p:cNvSpPr>
          <p:nvPr/>
        </p:nvSpPr>
        <p:spPr bwMode="auto">
          <a:xfrm>
            <a:off x="1710685" y="2071454"/>
            <a:ext cx="14606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buFont typeface="Wingdings" pitchFamily="2" charset="2"/>
              <a:buNone/>
              <a:defRPr/>
            </a:pPr>
            <a:r>
              <a:rPr lang="en-US" sz="1200" b="1" i="1" kern="0" dirty="0">
                <a:solidFill>
                  <a:srgbClr val="000000"/>
                </a:solidFill>
                <a:latin typeface="Calibri"/>
              </a:rPr>
              <a:t>T </a:t>
            </a:r>
            <a:r>
              <a:rPr lang="en-US" sz="1200" b="1" i="1" kern="0" dirty="0" smtClean="0">
                <a:solidFill>
                  <a:srgbClr val="000000"/>
                </a:solidFill>
                <a:latin typeface="Calibri"/>
              </a:rPr>
              <a:t>≈ 5</a:t>
            </a:r>
            <a:r>
              <a:rPr lang="en-US" sz="1200" i="1" kern="0" dirty="0" smtClean="0">
                <a:solidFill>
                  <a:srgbClr val="000000"/>
                </a:solidFill>
                <a:latin typeface="Calibri"/>
              </a:rPr>
              <a:t>÷</a:t>
            </a:r>
            <a:r>
              <a:rPr lang="en-US" sz="1200" b="1" i="1" kern="0" dirty="0" smtClean="0">
                <a:solidFill>
                  <a:srgbClr val="000000"/>
                </a:solidFill>
                <a:latin typeface="Calibri"/>
              </a:rPr>
              <a:t>15 ns </a:t>
            </a:r>
            <a:r>
              <a:rPr lang="en-US" sz="1200" b="1" i="1" kern="0" dirty="0">
                <a:solidFill>
                  <a:srgbClr val="000000"/>
                </a:solidFill>
                <a:latin typeface="Calibri"/>
              </a:rPr>
              <a:t>= 1/f</a:t>
            </a:r>
            <a:r>
              <a:rPr lang="en-US" sz="1200" b="1" i="1" kern="0" baseline="-25000" dirty="0">
                <a:solidFill>
                  <a:srgbClr val="000000"/>
                </a:solidFill>
                <a:latin typeface="Calibri"/>
              </a:rPr>
              <a:t>rep</a:t>
            </a:r>
          </a:p>
        </p:txBody>
      </p:sp>
      <p:sp>
        <p:nvSpPr>
          <p:cNvPr id="214" name="Line 70"/>
          <p:cNvSpPr>
            <a:spLocks noChangeShapeType="1"/>
          </p:cNvSpPr>
          <p:nvPr/>
        </p:nvSpPr>
        <p:spPr bwMode="auto">
          <a:xfrm>
            <a:off x="2828285" y="1638067"/>
            <a:ext cx="0" cy="2889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215" name="Line 71"/>
          <p:cNvSpPr>
            <a:spLocks noChangeShapeType="1"/>
          </p:cNvSpPr>
          <p:nvPr/>
        </p:nvSpPr>
        <p:spPr bwMode="auto">
          <a:xfrm>
            <a:off x="2901310" y="1628542"/>
            <a:ext cx="0" cy="2889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216" name="Line 72"/>
          <p:cNvSpPr>
            <a:spLocks noChangeShapeType="1"/>
          </p:cNvSpPr>
          <p:nvPr/>
        </p:nvSpPr>
        <p:spPr bwMode="auto">
          <a:xfrm>
            <a:off x="2577460" y="1674579"/>
            <a:ext cx="250825"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217" name="Line 73"/>
          <p:cNvSpPr>
            <a:spLocks noChangeShapeType="1"/>
          </p:cNvSpPr>
          <p:nvPr/>
        </p:nvSpPr>
        <p:spPr bwMode="auto">
          <a:xfrm flipH="1">
            <a:off x="2901310" y="1674579"/>
            <a:ext cx="2159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218" name="Line 66"/>
          <p:cNvSpPr>
            <a:spLocks noChangeShapeType="1"/>
          </p:cNvSpPr>
          <p:nvPr/>
        </p:nvSpPr>
        <p:spPr bwMode="auto">
          <a:xfrm>
            <a:off x="4751388" y="2069867"/>
            <a:ext cx="3133725"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219" name="Text Box 88"/>
          <p:cNvSpPr txBox="1">
            <a:spLocks noChangeArrowheads="1"/>
          </p:cNvSpPr>
          <p:nvPr/>
        </p:nvSpPr>
        <p:spPr bwMode="auto">
          <a:xfrm>
            <a:off x="3582107" y="1495192"/>
            <a:ext cx="116410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buFont typeface="Wingdings" pitchFamily="2" charset="2"/>
              <a:buNone/>
              <a:defRPr/>
            </a:pPr>
            <a:r>
              <a:rPr lang="en-US" sz="1200" b="1" kern="0" dirty="0">
                <a:solidFill>
                  <a:srgbClr val="000000"/>
                </a:solidFill>
                <a:latin typeface="Calibri"/>
              </a:rPr>
              <a:t>Photo Detector</a:t>
            </a:r>
          </a:p>
        </p:txBody>
      </p:sp>
      <p:grpSp>
        <p:nvGrpSpPr>
          <p:cNvPr id="220" name="Group 89"/>
          <p:cNvGrpSpPr>
            <a:grpSpLocks/>
          </p:cNvGrpSpPr>
          <p:nvPr/>
        </p:nvGrpSpPr>
        <p:grpSpPr bwMode="auto">
          <a:xfrm>
            <a:off x="5040313" y="1593617"/>
            <a:ext cx="142875" cy="463550"/>
            <a:chOff x="1736" y="1511"/>
            <a:chExt cx="2250" cy="1767"/>
          </a:xfrm>
        </p:grpSpPr>
        <p:sp>
          <p:nvSpPr>
            <p:cNvPr id="221" name="Freeform 90"/>
            <p:cNvSpPr>
              <a:spLocks/>
            </p:cNvSpPr>
            <p:nvPr/>
          </p:nvSpPr>
          <p:spPr bwMode="auto">
            <a:xfrm>
              <a:off x="1736" y="3092"/>
              <a:ext cx="643" cy="186"/>
            </a:xfrm>
            <a:custGeom>
              <a:avLst/>
              <a:gdLst>
                <a:gd name="T0" fmla="*/ 11 w 643"/>
                <a:gd name="T1" fmla="*/ 186 h 186"/>
                <a:gd name="T2" fmla="*/ 26 w 643"/>
                <a:gd name="T3" fmla="*/ 186 h 186"/>
                <a:gd name="T4" fmla="*/ 42 w 643"/>
                <a:gd name="T5" fmla="*/ 186 h 186"/>
                <a:gd name="T6" fmla="*/ 57 w 643"/>
                <a:gd name="T7" fmla="*/ 186 h 186"/>
                <a:gd name="T8" fmla="*/ 73 w 643"/>
                <a:gd name="T9" fmla="*/ 186 h 186"/>
                <a:gd name="T10" fmla="*/ 89 w 643"/>
                <a:gd name="T11" fmla="*/ 186 h 186"/>
                <a:gd name="T12" fmla="*/ 104 w 643"/>
                <a:gd name="T13" fmla="*/ 186 h 186"/>
                <a:gd name="T14" fmla="*/ 120 w 643"/>
                <a:gd name="T15" fmla="*/ 186 h 186"/>
                <a:gd name="T16" fmla="*/ 135 w 643"/>
                <a:gd name="T17" fmla="*/ 186 h 186"/>
                <a:gd name="T18" fmla="*/ 151 w 643"/>
                <a:gd name="T19" fmla="*/ 186 h 186"/>
                <a:gd name="T20" fmla="*/ 166 w 643"/>
                <a:gd name="T21" fmla="*/ 186 h 186"/>
                <a:gd name="T22" fmla="*/ 182 w 643"/>
                <a:gd name="T23" fmla="*/ 186 h 186"/>
                <a:gd name="T24" fmla="*/ 197 w 643"/>
                <a:gd name="T25" fmla="*/ 186 h 186"/>
                <a:gd name="T26" fmla="*/ 213 w 643"/>
                <a:gd name="T27" fmla="*/ 186 h 186"/>
                <a:gd name="T28" fmla="*/ 229 w 643"/>
                <a:gd name="T29" fmla="*/ 186 h 186"/>
                <a:gd name="T30" fmla="*/ 244 w 643"/>
                <a:gd name="T31" fmla="*/ 186 h 186"/>
                <a:gd name="T32" fmla="*/ 260 w 643"/>
                <a:gd name="T33" fmla="*/ 186 h 186"/>
                <a:gd name="T34" fmla="*/ 275 w 643"/>
                <a:gd name="T35" fmla="*/ 186 h 186"/>
                <a:gd name="T36" fmla="*/ 291 w 643"/>
                <a:gd name="T37" fmla="*/ 186 h 186"/>
                <a:gd name="T38" fmla="*/ 306 w 643"/>
                <a:gd name="T39" fmla="*/ 186 h 186"/>
                <a:gd name="T40" fmla="*/ 322 w 643"/>
                <a:gd name="T41" fmla="*/ 186 h 186"/>
                <a:gd name="T42" fmla="*/ 337 w 643"/>
                <a:gd name="T43" fmla="*/ 186 h 186"/>
                <a:gd name="T44" fmla="*/ 353 w 643"/>
                <a:gd name="T45" fmla="*/ 186 h 186"/>
                <a:gd name="T46" fmla="*/ 368 w 643"/>
                <a:gd name="T47" fmla="*/ 181 h 186"/>
                <a:gd name="T48" fmla="*/ 384 w 643"/>
                <a:gd name="T49" fmla="*/ 181 h 186"/>
                <a:gd name="T50" fmla="*/ 400 w 643"/>
                <a:gd name="T51" fmla="*/ 181 h 186"/>
                <a:gd name="T52" fmla="*/ 415 w 643"/>
                <a:gd name="T53" fmla="*/ 176 h 186"/>
                <a:gd name="T54" fmla="*/ 431 w 643"/>
                <a:gd name="T55" fmla="*/ 176 h 186"/>
                <a:gd name="T56" fmla="*/ 446 w 643"/>
                <a:gd name="T57" fmla="*/ 171 h 186"/>
                <a:gd name="T58" fmla="*/ 462 w 643"/>
                <a:gd name="T59" fmla="*/ 166 h 186"/>
                <a:gd name="T60" fmla="*/ 477 w 643"/>
                <a:gd name="T61" fmla="*/ 160 h 186"/>
                <a:gd name="T62" fmla="*/ 493 w 643"/>
                <a:gd name="T63" fmla="*/ 155 h 186"/>
                <a:gd name="T64" fmla="*/ 508 w 643"/>
                <a:gd name="T65" fmla="*/ 145 h 186"/>
                <a:gd name="T66" fmla="*/ 524 w 643"/>
                <a:gd name="T67" fmla="*/ 140 h 186"/>
                <a:gd name="T68" fmla="*/ 540 w 643"/>
                <a:gd name="T69" fmla="*/ 129 h 186"/>
                <a:gd name="T70" fmla="*/ 555 w 643"/>
                <a:gd name="T71" fmla="*/ 114 h 186"/>
                <a:gd name="T72" fmla="*/ 571 w 643"/>
                <a:gd name="T73" fmla="*/ 103 h 186"/>
                <a:gd name="T74" fmla="*/ 581 w 643"/>
                <a:gd name="T75" fmla="*/ 88 h 186"/>
                <a:gd name="T76" fmla="*/ 597 w 643"/>
                <a:gd name="T77" fmla="*/ 72 h 186"/>
                <a:gd name="T78" fmla="*/ 612 w 643"/>
                <a:gd name="T79" fmla="*/ 57 h 186"/>
                <a:gd name="T80" fmla="*/ 622 w 643"/>
                <a:gd name="T81" fmla="*/ 36 h 186"/>
                <a:gd name="T82" fmla="*/ 638 w 643"/>
                <a:gd name="T83" fmla="*/ 15 h 1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43" h="186">
                  <a:moveTo>
                    <a:pt x="0" y="186"/>
                  </a:moveTo>
                  <a:lnTo>
                    <a:pt x="6" y="186"/>
                  </a:lnTo>
                  <a:lnTo>
                    <a:pt x="11" y="186"/>
                  </a:lnTo>
                  <a:lnTo>
                    <a:pt x="16" y="186"/>
                  </a:lnTo>
                  <a:lnTo>
                    <a:pt x="21" y="186"/>
                  </a:lnTo>
                  <a:lnTo>
                    <a:pt x="26" y="186"/>
                  </a:lnTo>
                  <a:lnTo>
                    <a:pt x="32" y="186"/>
                  </a:lnTo>
                  <a:lnTo>
                    <a:pt x="37" y="186"/>
                  </a:lnTo>
                  <a:lnTo>
                    <a:pt x="42" y="186"/>
                  </a:lnTo>
                  <a:lnTo>
                    <a:pt x="47" y="186"/>
                  </a:lnTo>
                  <a:lnTo>
                    <a:pt x="52" y="186"/>
                  </a:lnTo>
                  <a:lnTo>
                    <a:pt x="57" y="186"/>
                  </a:lnTo>
                  <a:lnTo>
                    <a:pt x="63" y="186"/>
                  </a:lnTo>
                  <a:lnTo>
                    <a:pt x="68" y="186"/>
                  </a:lnTo>
                  <a:lnTo>
                    <a:pt x="73" y="186"/>
                  </a:lnTo>
                  <a:lnTo>
                    <a:pt x="78" y="186"/>
                  </a:lnTo>
                  <a:lnTo>
                    <a:pt x="83" y="186"/>
                  </a:lnTo>
                  <a:lnTo>
                    <a:pt x="89" y="186"/>
                  </a:lnTo>
                  <a:lnTo>
                    <a:pt x="94" y="186"/>
                  </a:lnTo>
                  <a:lnTo>
                    <a:pt x="99" y="186"/>
                  </a:lnTo>
                  <a:lnTo>
                    <a:pt x="104" y="186"/>
                  </a:lnTo>
                  <a:lnTo>
                    <a:pt x="109" y="186"/>
                  </a:lnTo>
                  <a:lnTo>
                    <a:pt x="114" y="186"/>
                  </a:lnTo>
                  <a:lnTo>
                    <a:pt x="120" y="186"/>
                  </a:lnTo>
                  <a:lnTo>
                    <a:pt x="125" y="186"/>
                  </a:lnTo>
                  <a:lnTo>
                    <a:pt x="130" y="186"/>
                  </a:lnTo>
                  <a:lnTo>
                    <a:pt x="135" y="186"/>
                  </a:lnTo>
                  <a:lnTo>
                    <a:pt x="140" y="186"/>
                  </a:lnTo>
                  <a:lnTo>
                    <a:pt x="146" y="186"/>
                  </a:lnTo>
                  <a:lnTo>
                    <a:pt x="151" y="186"/>
                  </a:lnTo>
                  <a:lnTo>
                    <a:pt x="156" y="186"/>
                  </a:lnTo>
                  <a:lnTo>
                    <a:pt x="161" y="186"/>
                  </a:lnTo>
                  <a:lnTo>
                    <a:pt x="166" y="186"/>
                  </a:lnTo>
                  <a:lnTo>
                    <a:pt x="171" y="186"/>
                  </a:lnTo>
                  <a:lnTo>
                    <a:pt x="177" y="186"/>
                  </a:lnTo>
                  <a:lnTo>
                    <a:pt x="182" y="186"/>
                  </a:lnTo>
                  <a:lnTo>
                    <a:pt x="187" y="186"/>
                  </a:lnTo>
                  <a:lnTo>
                    <a:pt x="192" y="186"/>
                  </a:lnTo>
                  <a:lnTo>
                    <a:pt x="197" y="186"/>
                  </a:lnTo>
                  <a:lnTo>
                    <a:pt x="203" y="186"/>
                  </a:lnTo>
                  <a:lnTo>
                    <a:pt x="208" y="186"/>
                  </a:lnTo>
                  <a:lnTo>
                    <a:pt x="213" y="186"/>
                  </a:lnTo>
                  <a:lnTo>
                    <a:pt x="218" y="186"/>
                  </a:lnTo>
                  <a:lnTo>
                    <a:pt x="223" y="186"/>
                  </a:lnTo>
                  <a:lnTo>
                    <a:pt x="229" y="186"/>
                  </a:lnTo>
                  <a:lnTo>
                    <a:pt x="234" y="186"/>
                  </a:lnTo>
                  <a:lnTo>
                    <a:pt x="239" y="186"/>
                  </a:lnTo>
                  <a:lnTo>
                    <a:pt x="244" y="186"/>
                  </a:lnTo>
                  <a:lnTo>
                    <a:pt x="249" y="186"/>
                  </a:lnTo>
                  <a:lnTo>
                    <a:pt x="254" y="186"/>
                  </a:lnTo>
                  <a:lnTo>
                    <a:pt x="260" y="186"/>
                  </a:lnTo>
                  <a:lnTo>
                    <a:pt x="265" y="186"/>
                  </a:lnTo>
                  <a:lnTo>
                    <a:pt x="270" y="186"/>
                  </a:lnTo>
                  <a:lnTo>
                    <a:pt x="275" y="186"/>
                  </a:lnTo>
                  <a:lnTo>
                    <a:pt x="280" y="186"/>
                  </a:lnTo>
                  <a:lnTo>
                    <a:pt x="286" y="186"/>
                  </a:lnTo>
                  <a:lnTo>
                    <a:pt x="291" y="186"/>
                  </a:lnTo>
                  <a:lnTo>
                    <a:pt x="296" y="186"/>
                  </a:lnTo>
                  <a:lnTo>
                    <a:pt x="301" y="186"/>
                  </a:lnTo>
                  <a:lnTo>
                    <a:pt x="306" y="186"/>
                  </a:lnTo>
                  <a:lnTo>
                    <a:pt x="311" y="186"/>
                  </a:lnTo>
                  <a:lnTo>
                    <a:pt x="317" y="186"/>
                  </a:lnTo>
                  <a:lnTo>
                    <a:pt x="322" y="186"/>
                  </a:lnTo>
                  <a:lnTo>
                    <a:pt x="327" y="186"/>
                  </a:lnTo>
                  <a:lnTo>
                    <a:pt x="332" y="186"/>
                  </a:lnTo>
                  <a:lnTo>
                    <a:pt x="337" y="186"/>
                  </a:lnTo>
                  <a:lnTo>
                    <a:pt x="343" y="186"/>
                  </a:lnTo>
                  <a:lnTo>
                    <a:pt x="348" y="186"/>
                  </a:lnTo>
                  <a:lnTo>
                    <a:pt x="353" y="186"/>
                  </a:lnTo>
                  <a:lnTo>
                    <a:pt x="358" y="181"/>
                  </a:lnTo>
                  <a:lnTo>
                    <a:pt x="363" y="181"/>
                  </a:lnTo>
                  <a:lnTo>
                    <a:pt x="368" y="181"/>
                  </a:lnTo>
                  <a:lnTo>
                    <a:pt x="374" y="181"/>
                  </a:lnTo>
                  <a:lnTo>
                    <a:pt x="379" y="181"/>
                  </a:lnTo>
                  <a:lnTo>
                    <a:pt x="384" y="181"/>
                  </a:lnTo>
                  <a:lnTo>
                    <a:pt x="389" y="181"/>
                  </a:lnTo>
                  <a:lnTo>
                    <a:pt x="394" y="181"/>
                  </a:lnTo>
                  <a:lnTo>
                    <a:pt x="400" y="181"/>
                  </a:lnTo>
                  <a:lnTo>
                    <a:pt x="405" y="176"/>
                  </a:lnTo>
                  <a:lnTo>
                    <a:pt x="410" y="176"/>
                  </a:lnTo>
                  <a:lnTo>
                    <a:pt x="415" y="176"/>
                  </a:lnTo>
                  <a:lnTo>
                    <a:pt x="420" y="176"/>
                  </a:lnTo>
                  <a:lnTo>
                    <a:pt x="426" y="176"/>
                  </a:lnTo>
                  <a:lnTo>
                    <a:pt x="431" y="176"/>
                  </a:lnTo>
                  <a:lnTo>
                    <a:pt x="436" y="171"/>
                  </a:lnTo>
                  <a:lnTo>
                    <a:pt x="441" y="171"/>
                  </a:lnTo>
                  <a:lnTo>
                    <a:pt x="446" y="171"/>
                  </a:lnTo>
                  <a:lnTo>
                    <a:pt x="451" y="166"/>
                  </a:lnTo>
                  <a:lnTo>
                    <a:pt x="457" y="166"/>
                  </a:lnTo>
                  <a:lnTo>
                    <a:pt x="462" y="166"/>
                  </a:lnTo>
                  <a:lnTo>
                    <a:pt x="467" y="166"/>
                  </a:lnTo>
                  <a:lnTo>
                    <a:pt x="472" y="160"/>
                  </a:lnTo>
                  <a:lnTo>
                    <a:pt x="477" y="160"/>
                  </a:lnTo>
                  <a:lnTo>
                    <a:pt x="483" y="155"/>
                  </a:lnTo>
                  <a:lnTo>
                    <a:pt x="488" y="155"/>
                  </a:lnTo>
                  <a:lnTo>
                    <a:pt x="493" y="155"/>
                  </a:lnTo>
                  <a:lnTo>
                    <a:pt x="498" y="150"/>
                  </a:lnTo>
                  <a:lnTo>
                    <a:pt x="503" y="150"/>
                  </a:lnTo>
                  <a:lnTo>
                    <a:pt x="508" y="145"/>
                  </a:lnTo>
                  <a:lnTo>
                    <a:pt x="514" y="145"/>
                  </a:lnTo>
                  <a:lnTo>
                    <a:pt x="519" y="140"/>
                  </a:lnTo>
                  <a:lnTo>
                    <a:pt x="524" y="140"/>
                  </a:lnTo>
                  <a:lnTo>
                    <a:pt x="529" y="135"/>
                  </a:lnTo>
                  <a:lnTo>
                    <a:pt x="534" y="129"/>
                  </a:lnTo>
                  <a:lnTo>
                    <a:pt x="540" y="129"/>
                  </a:lnTo>
                  <a:lnTo>
                    <a:pt x="545" y="124"/>
                  </a:lnTo>
                  <a:lnTo>
                    <a:pt x="550" y="119"/>
                  </a:lnTo>
                  <a:lnTo>
                    <a:pt x="555" y="114"/>
                  </a:lnTo>
                  <a:lnTo>
                    <a:pt x="560" y="109"/>
                  </a:lnTo>
                  <a:lnTo>
                    <a:pt x="565" y="109"/>
                  </a:lnTo>
                  <a:lnTo>
                    <a:pt x="571" y="103"/>
                  </a:lnTo>
                  <a:lnTo>
                    <a:pt x="576" y="98"/>
                  </a:lnTo>
                  <a:lnTo>
                    <a:pt x="576" y="93"/>
                  </a:lnTo>
                  <a:lnTo>
                    <a:pt x="581" y="88"/>
                  </a:lnTo>
                  <a:lnTo>
                    <a:pt x="586" y="83"/>
                  </a:lnTo>
                  <a:lnTo>
                    <a:pt x="591" y="78"/>
                  </a:lnTo>
                  <a:lnTo>
                    <a:pt x="597" y="72"/>
                  </a:lnTo>
                  <a:lnTo>
                    <a:pt x="602" y="67"/>
                  </a:lnTo>
                  <a:lnTo>
                    <a:pt x="607" y="62"/>
                  </a:lnTo>
                  <a:lnTo>
                    <a:pt x="612" y="57"/>
                  </a:lnTo>
                  <a:lnTo>
                    <a:pt x="612" y="52"/>
                  </a:lnTo>
                  <a:lnTo>
                    <a:pt x="617" y="46"/>
                  </a:lnTo>
                  <a:lnTo>
                    <a:pt x="622" y="36"/>
                  </a:lnTo>
                  <a:lnTo>
                    <a:pt x="628" y="31"/>
                  </a:lnTo>
                  <a:lnTo>
                    <a:pt x="633" y="26"/>
                  </a:lnTo>
                  <a:lnTo>
                    <a:pt x="638" y="15"/>
                  </a:lnTo>
                  <a:lnTo>
                    <a:pt x="643" y="10"/>
                  </a:lnTo>
                  <a:lnTo>
                    <a:pt x="643"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22" name="Freeform 91"/>
            <p:cNvSpPr>
              <a:spLocks/>
            </p:cNvSpPr>
            <p:nvPr/>
          </p:nvSpPr>
          <p:spPr bwMode="auto">
            <a:xfrm>
              <a:off x="2379" y="1511"/>
              <a:ext cx="581" cy="1581"/>
            </a:xfrm>
            <a:custGeom>
              <a:avLst/>
              <a:gdLst>
                <a:gd name="T0" fmla="*/ 11 w 581"/>
                <a:gd name="T1" fmla="*/ 1565 h 1581"/>
                <a:gd name="T2" fmla="*/ 26 w 581"/>
                <a:gd name="T3" fmla="*/ 1539 h 1581"/>
                <a:gd name="T4" fmla="*/ 37 w 581"/>
                <a:gd name="T5" fmla="*/ 1508 h 1581"/>
                <a:gd name="T6" fmla="*/ 52 w 581"/>
                <a:gd name="T7" fmla="*/ 1477 h 1581"/>
                <a:gd name="T8" fmla="*/ 68 w 581"/>
                <a:gd name="T9" fmla="*/ 1446 h 1581"/>
                <a:gd name="T10" fmla="*/ 78 w 581"/>
                <a:gd name="T11" fmla="*/ 1405 h 1581"/>
                <a:gd name="T12" fmla="*/ 94 w 581"/>
                <a:gd name="T13" fmla="*/ 1368 h 1581"/>
                <a:gd name="T14" fmla="*/ 104 w 581"/>
                <a:gd name="T15" fmla="*/ 1322 h 1581"/>
                <a:gd name="T16" fmla="*/ 119 w 581"/>
                <a:gd name="T17" fmla="*/ 1275 h 1581"/>
                <a:gd name="T18" fmla="*/ 135 w 581"/>
                <a:gd name="T19" fmla="*/ 1228 h 1581"/>
                <a:gd name="T20" fmla="*/ 145 w 581"/>
                <a:gd name="T21" fmla="*/ 1176 h 1581"/>
                <a:gd name="T22" fmla="*/ 161 w 581"/>
                <a:gd name="T23" fmla="*/ 1125 h 1581"/>
                <a:gd name="T24" fmla="*/ 171 w 581"/>
                <a:gd name="T25" fmla="*/ 1068 h 1581"/>
                <a:gd name="T26" fmla="*/ 187 w 581"/>
                <a:gd name="T27" fmla="*/ 1011 h 1581"/>
                <a:gd name="T28" fmla="*/ 202 w 581"/>
                <a:gd name="T29" fmla="*/ 948 h 1581"/>
                <a:gd name="T30" fmla="*/ 213 w 581"/>
                <a:gd name="T31" fmla="*/ 886 h 1581"/>
                <a:gd name="T32" fmla="*/ 228 w 581"/>
                <a:gd name="T33" fmla="*/ 824 h 1581"/>
                <a:gd name="T34" fmla="*/ 239 w 581"/>
                <a:gd name="T35" fmla="*/ 757 h 1581"/>
                <a:gd name="T36" fmla="*/ 254 w 581"/>
                <a:gd name="T37" fmla="*/ 694 h 1581"/>
                <a:gd name="T38" fmla="*/ 270 w 581"/>
                <a:gd name="T39" fmla="*/ 632 h 1581"/>
                <a:gd name="T40" fmla="*/ 280 w 581"/>
                <a:gd name="T41" fmla="*/ 565 h 1581"/>
                <a:gd name="T42" fmla="*/ 296 w 581"/>
                <a:gd name="T43" fmla="*/ 503 h 1581"/>
                <a:gd name="T44" fmla="*/ 311 w 581"/>
                <a:gd name="T45" fmla="*/ 440 h 1581"/>
                <a:gd name="T46" fmla="*/ 322 w 581"/>
                <a:gd name="T47" fmla="*/ 383 h 1581"/>
                <a:gd name="T48" fmla="*/ 337 w 581"/>
                <a:gd name="T49" fmla="*/ 326 h 1581"/>
                <a:gd name="T50" fmla="*/ 348 w 581"/>
                <a:gd name="T51" fmla="*/ 269 h 1581"/>
                <a:gd name="T52" fmla="*/ 363 w 581"/>
                <a:gd name="T53" fmla="*/ 223 h 1581"/>
                <a:gd name="T54" fmla="*/ 379 w 581"/>
                <a:gd name="T55" fmla="*/ 176 h 1581"/>
                <a:gd name="T56" fmla="*/ 389 w 581"/>
                <a:gd name="T57" fmla="*/ 135 h 1581"/>
                <a:gd name="T58" fmla="*/ 405 w 581"/>
                <a:gd name="T59" fmla="*/ 98 h 1581"/>
                <a:gd name="T60" fmla="*/ 415 w 581"/>
                <a:gd name="T61" fmla="*/ 67 h 1581"/>
                <a:gd name="T62" fmla="*/ 431 w 581"/>
                <a:gd name="T63" fmla="*/ 41 h 1581"/>
                <a:gd name="T64" fmla="*/ 446 w 581"/>
                <a:gd name="T65" fmla="*/ 21 h 1581"/>
                <a:gd name="T66" fmla="*/ 456 w 581"/>
                <a:gd name="T67" fmla="*/ 5 h 1581"/>
                <a:gd name="T68" fmla="*/ 472 w 581"/>
                <a:gd name="T69" fmla="*/ 0 h 1581"/>
                <a:gd name="T70" fmla="*/ 488 w 581"/>
                <a:gd name="T71" fmla="*/ 0 h 1581"/>
                <a:gd name="T72" fmla="*/ 503 w 581"/>
                <a:gd name="T73" fmla="*/ 5 h 1581"/>
                <a:gd name="T74" fmla="*/ 513 w 581"/>
                <a:gd name="T75" fmla="*/ 21 h 1581"/>
                <a:gd name="T76" fmla="*/ 529 w 581"/>
                <a:gd name="T77" fmla="*/ 41 h 1581"/>
                <a:gd name="T78" fmla="*/ 545 w 581"/>
                <a:gd name="T79" fmla="*/ 67 h 1581"/>
                <a:gd name="T80" fmla="*/ 555 w 581"/>
                <a:gd name="T81" fmla="*/ 98 h 1581"/>
                <a:gd name="T82" fmla="*/ 570 w 581"/>
                <a:gd name="T83" fmla="*/ 135 h 15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1" h="1581">
                  <a:moveTo>
                    <a:pt x="0" y="1581"/>
                  </a:moveTo>
                  <a:lnTo>
                    <a:pt x="5" y="1576"/>
                  </a:lnTo>
                  <a:lnTo>
                    <a:pt x="11" y="1565"/>
                  </a:lnTo>
                  <a:lnTo>
                    <a:pt x="16" y="1560"/>
                  </a:lnTo>
                  <a:lnTo>
                    <a:pt x="21" y="1550"/>
                  </a:lnTo>
                  <a:lnTo>
                    <a:pt x="26" y="1539"/>
                  </a:lnTo>
                  <a:lnTo>
                    <a:pt x="31" y="1529"/>
                  </a:lnTo>
                  <a:lnTo>
                    <a:pt x="37" y="1519"/>
                  </a:lnTo>
                  <a:lnTo>
                    <a:pt x="37" y="1508"/>
                  </a:lnTo>
                  <a:lnTo>
                    <a:pt x="42" y="1498"/>
                  </a:lnTo>
                  <a:lnTo>
                    <a:pt x="47" y="1487"/>
                  </a:lnTo>
                  <a:lnTo>
                    <a:pt x="52" y="1477"/>
                  </a:lnTo>
                  <a:lnTo>
                    <a:pt x="57" y="1467"/>
                  </a:lnTo>
                  <a:lnTo>
                    <a:pt x="62" y="1456"/>
                  </a:lnTo>
                  <a:lnTo>
                    <a:pt x="68" y="1446"/>
                  </a:lnTo>
                  <a:lnTo>
                    <a:pt x="73" y="1430"/>
                  </a:lnTo>
                  <a:lnTo>
                    <a:pt x="73" y="1420"/>
                  </a:lnTo>
                  <a:lnTo>
                    <a:pt x="78" y="1405"/>
                  </a:lnTo>
                  <a:lnTo>
                    <a:pt x="83" y="1394"/>
                  </a:lnTo>
                  <a:lnTo>
                    <a:pt x="88" y="1379"/>
                  </a:lnTo>
                  <a:lnTo>
                    <a:pt x="94" y="1368"/>
                  </a:lnTo>
                  <a:lnTo>
                    <a:pt x="99" y="1353"/>
                  </a:lnTo>
                  <a:lnTo>
                    <a:pt x="104" y="1337"/>
                  </a:lnTo>
                  <a:lnTo>
                    <a:pt x="104" y="1322"/>
                  </a:lnTo>
                  <a:lnTo>
                    <a:pt x="109" y="1306"/>
                  </a:lnTo>
                  <a:lnTo>
                    <a:pt x="114" y="1291"/>
                  </a:lnTo>
                  <a:lnTo>
                    <a:pt x="119" y="1275"/>
                  </a:lnTo>
                  <a:lnTo>
                    <a:pt x="125" y="1259"/>
                  </a:lnTo>
                  <a:lnTo>
                    <a:pt x="130" y="1244"/>
                  </a:lnTo>
                  <a:lnTo>
                    <a:pt x="135" y="1228"/>
                  </a:lnTo>
                  <a:lnTo>
                    <a:pt x="140" y="1213"/>
                  </a:lnTo>
                  <a:lnTo>
                    <a:pt x="140" y="1192"/>
                  </a:lnTo>
                  <a:lnTo>
                    <a:pt x="145" y="1176"/>
                  </a:lnTo>
                  <a:lnTo>
                    <a:pt x="151" y="1161"/>
                  </a:lnTo>
                  <a:lnTo>
                    <a:pt x="156" y="1140"/>
                  </a:lnTo>
                  <a:lnTo>
                    <a:pt x="161" y="1125"/>
                  </a:lnTo>
                  <a:lnTo>
                    <a:pt x="166" y="1104"/>
                  </a:lnTo>
                  <a:lnTo>
                    <a:pt x="171" y="1088"/>
                  </a:lnTo>
                  <a:lnTo>
                    <a:pt x="171" y="1068"/>
                  </a:lnTo>
                  <a:lnTo>
                    <a:pt x="176" y="1047"/>
                  </a:lnTo>
                  <a:lnTo>
                    <a:pt x="182" y="1026"/>
                  </a:lnTo>
                  <a:lnTo>
                    <a:pt x="187" y="1011"/>
                  </a:lnTo>
                  <a:lnTo>
                    <a:pt x="192" y="990"/>
                  </a:lnTo>
                  <a:lnTo>
                    <a:pt x="197" y="969"/>
                  </a:lnTo>
                  <a:lnTo>
                    <a:pt x="202" y="948"/>
                  </a:lnTo>
                  <a:lnTo>
                    <a:pt x="208" y="928"/>
                  </a:lnTo>
                  <a:lnTo>
                    <a:pt x="208" y="907"/>
                  </a:lnTo>
                  <a:lnTo>
                    <a:pt x="213" y="886"/>
                  </a:lnTo>
                  <a:lnTo>
                    <a:pt x="218" y="865"/>
                  </a:lnTo>
                  <a:lnTo>
                    <a:pt x="223" y="845"/>
                  </a:lnTo>
                  <a:lnTo>
                    <a:pt x="228" y="824"/>
                  </a:lnTo>
                  <a:lnTo>
                    <a:pt x="234" y="803"/>
                  </a:lnTo>
                  <a:lnTo>
                    <a:pt x="239" y="783"/>
                  </a:lnTo>
                  <a:lnTo>
                    <a:pt x="239" y="757"/>
                  </a:lnTo>
                  <a:lnTo>
                    <a:pt x="244" y="736"/>
                  </a:lnTo>
                  <a:lnTo>
                    <a:pt x="249" y="715"/>
                  </a:lnTo>
                  <a:lnTo>
                    <a:pt x="254" y="694"/>
                  </a:lnTo>
                  <a:lnTo>
                    <a:pt x="259" y="674"/>
                  </a:lnTo>
                  <a:lnTo>
                    <a:pt x="265" y="653"/>
                  </a:lnTo>
                  <a:lnTo>
                    <a:pt x="270" y="632"/>
                  </a:lnTo>
                  <a:lnTo>
                    <a:pt x="275" y="612"/>
                  </a:lnTo>
                  <a:lnTo>
                    <a:pt x="275" y="586"/>
                  </a:lnTo>
                  <a:lnTo>
                    <a:pt x="280" y="565"/>
                  </a:lnTo>
                  <a:lnTo>
                    <a:pt x="285" y="544"/>
                  </a:lnTo>
                  <a:lnTo>
                    <a:pt x="291" y="523"/>
                  </a:lnTo>
                  <a:lnTo>
                    <a:pt x="296" y="503"/>
                  </a:lnTo>
                  <a:lnTo>
                    <a:pt x="301" y="482"/>
                  </a:lnTo>
                  <a:lnTo>
                    <a:pt x="306" y="461"/>
                  </a:lnTo>
                  <a:lnTo>
                    <a:pt x="311" y="440"/>
                  </a:lnTo>
                  <a:lnTo>
                    <a:pt x="311" y="420"/>
                  </a:lnTo>
                  <a:lnTo>
                    <a:pt x="316" y="404"/>
                  </a:lnTo>
                  <a:lnTo>
                    <a:pt x="322" y="383"/>
                  </a:lnTo>
                  <a:lnTo>
                    <a:pt x="327" y="363"/>
                  </a:lnTo>
                  <a:lnTo>
                    <a:pt x="332" y="342"/>
                  </a:lnTo>
                  <a:lnTo>
                    <a:pt x="337" y="326"/>
                  </a:lnTo>
                  <a:lnTo>
                    <a:pt x="342" y="306"/>
                  </a:lnTo>
                  <a:lnTo>
                    <a:pt x="342" y="290"/>
                  </a:lnTo>
                  <a:lnTo>
                    <a:pt x="348" y="269"/>
                  </a:lnTo>
                  <a:lnTo>
                    <a:pt x="353" y="254"/>
                  </a:lnTo>
                  <a:lnTo>
                    <a:pt x="358" y="238"/>
                  </a:lnTo>
                  <a:lnTo>
                    <a:pt x="363" y="223"/>
                  </a:lnTo>
                  <a:lnTo>
                    <a:pt x="368" y="207"/>
                  </a:lnTo>
                  <a:lnTo>
                    <a:pt x="373" y="192"/>
                  </a:lnTo>
                  <a:lnTo>
                    <a:pt x="379" y="176"/>
                  </a:lnTo>
                  <a:lnTo>
                    <a:pt x="379" y="161"/>
                  </a:lnTo>
                  <a:lnTo>
                    <a:pt x="384" y="145"/>
                  </a:lnTo>
                  <a:lnTo>
                    <a:pt x="389" y="135"/>
                  </a:lnTo>
                  <a:lnTo>
                    <a:pt x="394" y="119"/>
                  </a:lnTo>
                  <a:lnTo>
                    <a:pt x="399" y="109"/>
                  </a:lnTo>
                  <a:lnTo>
                    <a:pt x="405" y="98"/>
                  </a:lnTo>
                  <a:lnTo>
                    <a:pt x="410" y="88"/>
                  </a:lnTo>
                  <a:lnTo>
                    <a:pt x="410" y="78"/>
                  </a:lnTo>
                  <a:lnTo>
                    <a:pt x="415" y="67"/>
                  </a:lnTo>
                  <a:lnTo>
                    <a:pt x="420" y="57"/>
                  </a:lnTo>
                  <a:lnTo>
                    <a:pt x="425" y="47"/>
                  </a:lnTo>
                  <a:lnTo>
                    <a:pt x="431" y="41"/>
                  </a:lnTo>
                  <a:lnTo>
                    <a:pt x="436" y="31"/>
                  </a:lnTo>
                  <a:lnTo>
                    <a:pt x="441" y="26"/>
                  </a:lnTo>
                  <a:lnTo>
                    <a:pt x="446" y="21"/>
                  </a:lnTo>
                  <a:lnTo>
                    <a:pt x="446" y="15"/>
                  </a:lnTo>
                  <a:lnTo>
                    <a:pt x="451" y="10"/>
                  </a:lnTo>
                  <a:lnTo>
                    <a:pt x="456" y="5"/>
                  </a:lnTo>
                  <a:lnTo>
                    <a:pt x="462" y="5"/>
                  </a:lnTo>
                  <a:lnTo>
                    <a:pt x="467" y="0"/>
                  </a:lnTo>
                  <a:lnTo>
                    <a:pt x="472" y="0"/>
                  </a:lnTo>
                  <a:lnTo>
                    <a:pt x="477" y="0"/>
                  </a:lnTo>
                  <a:lnTo>
                    <a:pt x="482" y="0"/>
                  </a:lnTo>
                  <a:lnTo>
                    <a:pt x="488" y="0"/>
                  </a:lnTo>
                  <a:lnTo>
                    <a:pt x="493" y="0"/>
                  </a:lnTo>
                  <a:lnTo>
                    <a:pt x="498" y="5"/>
                  </a:lnTo>
                  <a:lnTo>
                    <a:pt x="503" y="5"/>
                  </a:lnTo>
                  <a:lnTo>
                    <a:pt x="508" y="10"/>
                  </a:lnTo>
                  <a:lnTo>
                    <a:pt x="513" y="15"/>
                  </a:lnTo>
                  <a:lnTo>
                    <a:pt x="513" y="21"/>
                  </a:lnTo>
                  <a:lnTo>
                    <a:pt x="519" y="26"/>
                  </a:lnTo>
                  <a:lnTo>
                    <a:pt x="524" y="31"/>
                  </a:lnTo>
                  <a:lnTo>
                    <a:pt x="529" y="41"/>
                  </a:lnTo>
                  <a:lnTo>
                    <a:pt x="534" y="47"/>
                  </a:lnTo>
                  <a:lnTo>
                    <a:pt x="539" y="57"/>
                  </a:lnTo>
                  <a:lnTo>
                    <a:pt x="545" y="67"/>
                  </a:lnTo>
                  <a:lnTo>
                    <a:pt x="550" y="78"/>
                  </a:lnTo>
                  <a:lnTo>
                    <a:pt x="550" y="88"/>
                  </a:lnTo>
                  <a:lnTo>
                    <a:pt x="555" y="98"/>
                  </a:lnTo>
                  <a:lnTo>
                    <a:pt x="560" y="109"/>
                  </a:lnTo>
                  <a:lnTo>
                    <a:pt x="565" y="119"/>
                  </a:lnTo>
                  <a:lnTo>
                    <a:pt x="570" y="135"/>
                  </a:lnTo>
                  <a:lnTo>
                    <a:pt x="576" y="145"/>
                  </a:lnTo>
                  <a:lnTo>
                    <a:pt x="581" y="16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23" name="Freeform 92"/>
            <p:cNvSpPr>
              <a:spLocks/>
            </p:cNvSpPr>
            <p:nvPr/>
          </p:nvSpPr>
          <p:spPr bwMode="auto">
            <a:xfrm>
              <a:off x="2960" y="1672"/>
              <a:ext cx="586" cy="1591"/>
            </a:xfrm>
            <a:custGeom>
              <a:avLst/>
              <a:gdLst>
                <a:gd name="T0" fmla="*/ 5 w 586"/>
                <a:gd name="T1" fmla="*/ 31 h 1591"/>
                <a:gd name="T2" fmla="*/ 21 w 586"/>
                <a:gd name="T3" fmla="*/ 77 h 1591"/>
                <a:gd name="T4" fmla="*/ 36 w 586"/>
                <a:gd name="T5" fmla="*/ 129 h 1591"/>
                <a:gd name="T6" fmla="*/ 46 w 586"/>
                <a:gd name="T7" fmla="*/ 181 h 1591"/>
                <a:gd name="T8" fmla="*/ 62 w 586"/>
                <a:gd name="T9" fmla="*/ 243 h 1591"/>
                <a:gd name="T10" fmla="*/ 72 w 586"/>
                <a:gd name="T11" fmla="*/ 300 h 1591"/>
                <a:gd name="T12" fmla="*/ 88 w 586"/>
                <a:gd name="T13" fmla="*/ 362 h 1591"/>
                <a:gd name="T14" fmla="*/ 104 w 586"/>
                <a:gd name="T15" fmla="*/ 425 h 1591"/>
                <a:gd name="T16" fmla="*/ 114 w 586"/>
                <a:gd name="T17" fmla="*/ 492 h 1591"/>
                <a:gd name="T18" fmla="*/ 129 w 586"/>
                <a:gd name="T19" fmla="*/ 554 h 1591"/>
                <a:gd name="T20" fmla="*/ 140 w 586"/>
                <a:gd name="T21" fmla="*/ 622 h 1591"/>
                <a:gd name="T22" fmla="*/ 155 w 586"/>
                <a:gd name="T23" fmla="*/ 684 h 1591"/>
                <a:gd name="T24" fmla="*/ 171 w 586"/>
                <a:gd name="T25" fmla="*/ 746 h 1591"/>
                <a:gd name="T26" fmla="*/ 181 w 586"/>
                <a:gd name="T27" fmla="*/ 808 h 1591"/>
                <a:gd name="T28" fmla="*/ 197 w 586"/>
                <a:gd name="T29" fmla="*/ 865 h 1591"/>
                <a:gd name="T30" fmla="*/ 207 w 586"/>
                <a:gd name="T31" fmla="*/ 927 h 1591"/>
                <a:gd name="T32" fmla="*/ 223 w 586"/>
                <a:gd name="T33" fmla="*/ 979 h 1591"/>
                <a:gd name="T34" fmla="*/ 238 w 586"/>
                <a:gd name="T35" fmla="*/ 1031 h 1591"/>
                <a:gd name="T36" fmla="*/ 249 w 586"/>
                <a:gd name="T37" fmla="*/ 1083 h 1591"/>
                <a:gd name="T38" fmla="*/ 264 w 586"/>
                <a:gd name="T39" fmla="*/ 1130 h 1591"/>
                <a:gd name="T40" fmla="*/ 275 w 586"/>
                <a:gd name="T41" fmla="*/ 1176 h 1591"/>
                <a:gd name="T42" fmla="*/ 290 w 586"/>
                <a:gd name="T43" fmla="*/ 1218 h 1591"/>
                <a:gd name="T44" fmla="*/ 306 w 586"/>
                <a:gd name="T45" fmla="*/ 1259 h 1591"/>
                <a:gd name="T46" fmla="*/ 316 w 586"/>
                <a:gd name="T47" fmla="*/ 1295 h 1591"/>
                <a:gd name="T48" fmla="*/ 332 w 586"/>
                <a:gd name="T49" fmla="*/ 1326 h 1591"/>
                <a:gd name="T50" fmla="*/ 342 w 586"/>
                <a:gd name="T51" fmla="*/ 1358 h 1591"/>
                <a:gd name="T52" fmla="*/ 358 w 586"/>
                <a:gd name="T53" fmla="*/ 1389 h 1591"/>
                <a:gd name="T54" fmla="*/ 373 w 586"/>
                <a:gd name="T55" fmla="*/ 1415 h 1591"/>
                <a:gd name="T56" fmla="*/ 383 w 586"/>
                <a:gd name="T57" fmla="*/ 1435 h 1591"/>
                <a:gd name="T58" fmla="*/ 399 w 586"/>
                <a:gd name="T59" fmla="*/ 1456 h 1591"/>
                <a:gd name="T60" fmla="*/ 409 w 586"/>
                <a:gd name="T61" fmla="*/ 1477 h 1591"/>
                <a:gd name="T62" fmla="*/ 425 w 586"/>
                <a:gd name="T63" fmla="*/ 1492 h 1591"/>
                <a:gd name="T64" fmla="*/ 440 w 586"/>
                <a:gd name="T65" fmla="*/ 1508 h 1591"/>
                <a:gd name="T66" fmla="*/ 451 w 586"/>
                <a:gd name="T67" fmla="*/ 1523 h 1591"/>
                <a:gd name="T68" fmla="*/ 466 w 586"/>
                <a:gd name="T69" fmla="*/ 1534 h 1591"/>
                <a:gd name="T70" fmla="*/ 482 w 586"/>
                <a:gd name="T71" fmla="*/ 1549 h 1591"/>
                <a:gd name="T72" fmla="*/ 497 w 586"/>
                <a:gd name="T73" fmla="*/ 1560 h 1591"/>
                <a:gd name="T74" fmla="*/ 513 w 586"/>
                <a:gd name="T75" fmla="*/ 1565 h 1591"/>
                <a:gd name="T76" fmla="*/ 529 w 586"/>
                <a:gd name="T77" fmla="*/ 1575 h 1591"/>
                <a:gd name="T78" fmla="*/ 544 w 586"/>
                <a:gd name="T79" fmla="*/ 1580 h 1591"/>
                <a:gd name="T80" fmla="*/ 560 w 586"/>
                <a:gd name="T81" fmla="*/ 1586 h 1591"/>
                <a:gd name="T82" fmla="*/ 575 w 586"/>
                <a:gd name="T83" fmla="*/ 1591 h 15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6" h="1591">
                  <a:moveTo>
                    <a:pt x="0" y="0"/>
                  </a:moveTo>
                  <a:lnTo>
                    <a:pt x="0" y="15"/>
                  </a:lnTo>
                  <a:lnTo>
                    <a:pt x="5" y="31"/>
                  </a:lnTo>
                  <a:lnTo>
                    <a:pt x="10" y="46"/>
                  </a:lnTo>
                  <a:lnTo>
                    <a:pt x="15" y="62"/>
                  </a:lnTo>
                  <a:lnTo>
                    <a:pt x="21" y="77"/>
                  </a:lnTo>
                  <a:lnTo>
                    <a:pt x="26" y="93"/>
                  </a:lnTo>
                  <a:lnTo>
                    <a:pt x="31" y="108"/>
                  </a:lnTo>
                  <a:lnTo>
                    <a:pt x="36" y="129"/>
                  </a:lnTo>
                  <a:lnTo>
                    <a:pt x="36" y="145"/>
                  </a:lnTo>
                  <a:lnTo>
                    <a:pt x="41" y="165"/>
                  </a:lnTo>
                  <a:lnTo>
                    <a:pt x="46" y="181"/>
                  </a:lnTo>
                  <a:lnTo>
                    <a:pt x="52" y="202"/>
                  </a:lnTo>
                  <a:lnTo>
                    <a:pt x="57" y="222"/>
                  </a:lnTo>
                  <a:lnTo>
                    <a:pt x="62" y="243"/>
                  </a:lnTo>
                  <a:lnTo>
                    <a:pt x="67" y="259"/>
                  </a:lnTo>
                  <a:lnTo>
                    <a:pt x="67" y="279"/>
                  </a:lnTo>
                  <a:lnTo>
                    <a:pt x="72" y="300"/>
                  </a:lnTo>
                  <a:lnTo>
                    <a:pt x="78" y="321"/>
                  </a:lnTo>
                  <a:lnTo>
                    <a:pt x="83" y="342"/>
                  </a:lnTo>
                  <a:lnTo>
                    <a:pt x="88" y="362"/>
                  </a:lnTo>
                  <a:lnTo>
                    <a:pt x="93" y="383"/>
                  </a:lnTo>
                  <a:lnTo>
                    <a:pt x="98" y="404"/>
                  </a:lnTo>
                  <a:lnTo>
                    <a:pt x="104" y="425"/>
                  </a:lnTo>
                  <a:lnTo>
                    <a:pt x="104" y="451"/>
                  </a:lnTo>
                  <a:lnTo>
                    <a:pt x="109" y="471"/>
                  </a:lnTo>
                  <a:lnTo>
                    <a:pt x="114" y="492"/>
                  </a:lnTo>
                  <a:lnTo>
                    <a:pt x="119" y="513"/>
                  </a:lnTo>
                  <a:lnTo>
                    <a:pt x="124" y="533"/>
                  </a:lnTo>
                  <a:lnTo>
                    <a:pt x="129" y="554"/>
                  </a:lnTo>
                  <a:lnTo>
                    <a:pt x="135" y="575"/>
                  </a:lnTo>
                  <a:lnTo>
                    <a:pt x="140" y="596"/>
                  </a:lnTo>
                  <a:lnTo>
                    <a:pt x="140" y="622"/>
                  </a:lnTo>
                  <a:lnTo>
                    <a:pt x="145" y="642"/>
                  </a:lnTo>
                  <a:lnTo>
                    <a:pt x="150" y="663"/>
                  </a:lnTo>
                  <a:lnTo>
                    <a:pt x="155" y="684"/>
                  </a:lnTo>
                  <a:lnTo>
                    <a:pt x="161" y="704"/>
                  </a:lnTo>
                  <a:lnTo>
                    <a:pt x="166" y="725"/>
                  </a:lnTo>
                  <a:lnTo>
                    <a:pt x="171" y="746"/>
                  </a:lnTo>
                  <a:lnTo>
                    <a:pt x="171" y="767"/>
                  </a:lnTo>
                  <a:lnTo>
                    <a:pt x="176" y="787"/>
                  </a:lnTo>
                  <a:lnTo>
                    <a:pt x="181" y="808"/>
                  </a:lnTo>
                  <a:lnTo>
                    <a:pt x="186" y="829"/>
                  </a:lnTo>
                  <a:lnTo>
                    <a:pt x="192" y="850"/>
                  </a:lnTo>
                  <a:lnTo>
                    <a:pt x="197" y="865"/>
                  </a:lnTo>
                  <a:lnTo>
                    <a:pt x="202" y="886"/>
                  </a:lnTo>
                  <a:lnTo>
                    <a:pt x="207" y="907"/>
                  </a:lnTo>
                  <a:lnTo>
                    <a:pt x="207" y="927"/>
                  </a:lnTo>
                  <a:lnTo>
                    <a:pt x="212" y="943"/>
                  </a:lnTo>
                  <a:lnTo>
                    <a:pt x="218" y="964"/>
                  </a:lnTo>
                  <a:lnTo>
                    <a:pt x="223" y="979"/>
                  </a:lnTo>
                  <a:lnTo>
                    <a:pt x="228" y="1000"/>
                  </a:lnTo>
                  <a:lnTo>
                    <a:pt x="233" y="1015"/>
                  </a:lnTo>
                  <a:lnTo>
                    <a:pt x="238" y="1031"/>
                  </a:lnTo>
                  <a:lnTo>
                    <a:pt x="238" y="1052"/>
                  </a:lnTo>
                  <a:lnTo>
                    <a:pt x="243" y="1067"/>
                  </a:lnTo>
                  <a:lnTo>
                    <a:pt x="249" y="1083"/>
                  </a:lnTo>
                  <a:lnTo>
                    <a:pt x="254" y="1098"/>
                  </a:lnTo>
                  <a:lnTo>
                    <a:pt x="259" y="1114"/>
                  </a:lnTo>
                  <a:lnTo>
                    <a:pt x="264" y="1130"/>
                  </a:lnTo>
                  <a:lnTo>
                    <a:pt x="269" y="1145"/>
                  </a:lnTo>
                  <a:lnTo>
                    <a:pt x="275" y="1161"/>
                  </a:lnTo>
                  <a:lnTo>
                    <a:pt x="275" y="1176"/>
                  </a:lnTo>
                  <a:lnTo>
                    <a:pt x="280" y="1192"/>
                  </a:lnTo>
                  <a:lnTo>
                    <a:pt x="285" y="1207"/>
                  </a:lnTo>
                  <a:lnTo>
                    <a:pt x="290" y="1218"/>
                  </a:lnTo>
                  <a:lnTo>
                    <a:pt x="295" y="1233"/>
                  </a:lnTo>
                  <a:lnTo>
                    <a:pt x="301" y="1244"/>
                  </a:lnTo>
                  <a:lnTo>
                    <a:pt x="306" y="1259"/>
                  </a:lnTo>
                  <a:lnTo>
                    <a:pt x="306" y="1269"/>
                  </a:lnTo>
                  <a:lnTo>
                    <a:pt x="311" y="1285"/>
                  </a:lnTo>
                  <a:lnTo>
                    <a:pt x="316" y="1295"/>
                  </a:lnTo>
                  <a:lnTo>
                    <a:pt x="321" y="1306"/>
                  </a:lnTo>
                  <a:lnTo>
                    <a:pt x="326" y="1316"/>
                  </a:lnTo>
                  <a:lnTo>
                    <a:pt x="332" y="1326"/>
                  </a:lnTo>
                  <a:lnTo>
                    <a:pt x="337" y="1337"/>
                  </a:lnTo>
                  <a:lnTo>
                    <a:pt x="342" y="1347"/>
                  </a:lnTo>
                  <a:lnTo>
                    <a:pt x="342" y="1358"/>
                  </a:lnTo>
                  <a:lnTo>
                    <a:pt x="347" y="1368"/>
                  </a:lnTo>
                  <a:lnTo>
                    <a:pt x="352" y="1378"/>
                  </a:lnTo>
                  <a:lnTo>
                    <a:pt x="358" y="1389"/>
                  </a:lnTo>
                  <a:lnTo>
                    <a:pt x="363" y="1399"/>
                  </a:lnTo>
                  <a:lnTo>
                    <a:pt x="368" y="1404"/>
                  </a:lnTo>
                  <a:lnTo>
                    <a:pt x="373" y="1415"/>
                  </a:lnTo>
                  <a:lnTo>
                    <a:pt x="378" y="1420"/>
                  </a:lnTo>
                  <a:lnTo>
                    <a:pt x="378" y="1430"/>
                  </a:lnTo>
                  <a:lnTo>
                    <a:pt x="383" y="1435"/>
                  </a:lnTo>
                  <a:lnTo>
                    <a:pt x="389" y="1446"/>
                  </a:lnTo>
                  <a:lnTo>
                    <a:pt x="394" y="1451"/>
                  </a:lnTo>
                  <a:lnTo>
                    <a:pt x="399" y="1456"/>
                  </a:lnTo>
                  <a:lnTo>
                    <a:pt x="404" y="1466"/>
                  </a:lnTo>
                  <a:lnTo>
                    <a:pt x="409" y="1472"/>
                  </a:lnTo>
                  <a:lnTo>
                    <a:pt x="409" y="1477"/>
                  </a:lnTo>
                  <a:lnTo>
                    <a:pt x="415" y="1482"/>
                  </a:lnTo>
                  <a:lnTo>
                    <a:pt x="420" y="1487"/>
                  </a:lnTo>
                  <a:lnTo>
                    <a:pt x="425" y="1492"/>
                  </a:lnTo>
                  <a:lnTo>
                    <a:pt x="430" y="1498"/>
                  </a:lnTo>
                  <a:lnTo>
                    <a:pt x="435" y="1503"/>
                  </a:lnTo>
                  <a:lnTo>
                    <a:pt x="440" y="1508"/>
                  </a:lnTo>
                  <a:lnTo>
                    <a:pt x="446" y="1513"/>
                  </a:lnTo>
                  <a:lnTo>
                    <a:pt x="446" y="1518"/>
                  </a:lnTo>
                  <a:lnTo>
                    <a:pt x="451" y="1523"/>
                  </a:lnTo>
                  <a:lnTo>
                    <a:pt x="456" y="1529"/>
                  </a:lnTo>
                  <a:lnTo>
                    <a:pt x="461" y="1529"/>
                  </a:lnTo>
                  <a:lnTo>
                    <a:pt x="466" y="1534"/>
                  </a:lnTo>
                  <a:lnTo>
                    <a:pt x="472" y="1539"/>
                  </a:lnTo>
                  <a:lnTo>
                    <a:pt x="477" y="1544"/>
                  </a:lnTo>
                  <a:lnTo>
                    <a:pt x="482" y="1549"/>
                  </a:lnTo>
                  <a:lnTo>
                    <a:pt x="487" y="1549"/>
                  </a:lnTo>
                  <a:lnTo>
                    <a:pt x="492" y="1555"/>
                  </a:lnTo>
                  <a:lnTo>
                    <a:pt x="497" y="1560"/>
                  </a:lnTo>
                  <a:lnTo>
                    <a:pt x="503" y="1560"/>
                  </a:lnTo>
                  <a:lnTo>
                    <a:pt x="508" y="1565"/>
                  </a:lnTo>
                  <a:lnTo>
                    <a:pt x="513" y="1565"/>
                  </a:lnTo>
                  <a:lnTo>
                    <a:pt x="518" y="1570"/>
                  </a:lnTo>
                  <a:lnTo>
                    <a:pt x="523" y="1570"/>
                  </a:lnTo>
                  <a:lnTo>
                    <a:pt x="529" y="1575"/>
                  </a:lnTo>
                  <a:lnTo>
                    <a:pt x="534" y="1575"/>
                  </a:lnTo>
                  <a:lnTo>
                    <a:pt x="539" y="1575"/>
                  </a:lnTo>
                  <a:lnTo>
                    <a:pt x="544" y="1580"/>
                  </a:lnTo>
                  <a:lnTo>
                    <a:pt x="549" y="1580"/>
                  </a:lnTo>
                  <a:lnTo>
                    <a:pt x="555" y="1586"/>
                  </a:lnTo>
                  <a:lnTo>
                    <a:pt x="560" y="1586"/>
                  </a:lnTo>
                  <a:lnTo>
                    <a:pt x="565" y="1586"/>
                  </a:lnTo>
                  <a:lnTo>
                    <a:pt x="570" y="1586"/>
                  </a:lnTo>
                  <a:lnTo>
                    <a:pt x="575" y="1591"/>
                  </a:lnTo>
                  <a:lnTo>
                    <a:pt x="580" y="1591"/>
                  </a:lnTo>
                  <a:lnTo>
                    <a:pt x="586" y="159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24" name="Freeform 93"/>
            <p:cNvSpPr>
              <a:spLocks/>
            </p:cNvSpPr>
            <p:nvPr/>
          </p:nvSpPr>
          <p:spPr bwMode="auto">
            <a:xfrm>
              <a:off x="3546" y="3263"/>
              <a:ext cx="440" cy="15"/>
            </a:xfrm>
            <a:custGeom>
              <a:avLst/>
              <a:gdLst>
                <a:gd name="T0" fmla="*/ 5 w 440"/>
                <a:gd name="T1" fmla="*/ 5 h 15"/>
                <a:gd name="T2" fmla="*/ 15 w 440"/>
                <a:gd name="T3" fmla="*/ 5 h 15"/>
                <a:gd name="T4" fmla="*/ 26 w 440"/>
                <a:gd name="T5" fmla="*/ 5 h 15"/>
                <a:gd name="T6" fmla="*/ 36 w 440"/>
                <a:gd name="T7" fmla="*/ 10 h 15"/>
                <a:gd name="T8" fmla="*/ 46 w 440"/>
                <a:gd name="T9" fmla="*/ 10 h 15"/>
                <a:gd name="T10" fmla="*/ 57 w 440"/>
                <a:gd name="T11" fmla="*/ 10 h 15"/>
                <a:gd name="T12" fmla="*/ 67 w 440"/>
                <a:gd name="T13" fmla="*/ 10 h 15"/>
                <a:gd name="T14" fmla="*/ 77 w 440"/>
                <a:gd name="T15" fmla="*/ 10 h 15"/>
                <a:gd name="T16" fmla="*/ 88 w 440"/>
                <a:gd name="T17" fmla="*/ 15 h 15"/>
                <a:gd name="T18" fmla="*/ 98 w 440"/>
                <a:gd name="T19" fmla="*/ 15 h 15"/>
                <a:gd name="T20" fmla="*/ 108 w 440"/>
                <a:gd name="T21" fmla="*/ 15 h 15"/>
                <a:gd name="T22" fmla="*/ 119 w 440"/>
                <a:gd name="T23" fmla="*/ 15 h 15"/>
                <a:gd name="T24" fmla="*/ 129 w 440"/>
                <a:gd name="T25" fmla="*/ 15 h 15"/>
                <a:gd name="T26" fmla="*/ 140 w 440"/>
                <a:gd name="T27" fmla="*/ 15 h 15"/>
                <a:gd name="T28" fmla="*/ 150 w 440"/>
                <a:gd name="T29" fmla="*/ 15 h 15"/>
                <a:gd name="T30" fmla="*/ 160 w 440"/>
                <a:gd name="T31" fmla="*/ 15 h 15"/>
                <a:gd name="T32" fmla="*/ 171 w 440"/>
                <a:gd name="T33" fmla="*/ 15 h 15"/>
                <a:gd name="T34" fmla="*/ 181 w 440"/>
                <a:gd name="T35" fmla="*/ 15 h 15"/>
                <a:gd name="T36" fmla="*/ 191 w 440"/>
                <a:gd name="T37" fmla="*/ 15 h 15"/>
                <a:gd name="T38" fmla="*/ 202 w 440"/>
                <a:gd name="T39" fmla="*/ 15 h 15"/>
                <a:gd name="T40" fmla="*/ 212 w 440"/>
                <a:gd name="T41" fmla="*/ 15 h 15"/>
                <a:gd name="T42" fmla="*/ 223 w 440"/>
                <a:gd name="T43" fmla="*/ 15 h 15"/>
                <a:gd name="T44" fmla="*/ 233 w 440"/>
                <a:gd name="T45" fmla="*/ 15 h 15"/>
                <a:gd name="T46" fmla="*/ 243 w 440"/>
                <a:gd name="T47" fmla="*/ 15 h 15"/>
                <a:gd name="T48" fmla="*/ 254 w 440"/>
                <a:gd name="T49" fmla="*/ 15 h 15"/>
                <a:gd name="T50" fmla="*/ 264 w 440"/>
                <a:gd name="T51" fmla="*/ 15 h 15"/>
                <a:gd name="T52" fmla="*/ 274 w 440"/>
                <a:gd name="T53" fmla="*/ 15 h 15"/>
                <a:gd name="T54" fmla="*/ 285 w 440"/>
                <a:gd name="T55" fmla="*/ 15 h 15"/>
                <a:gd name="T56" fmla="*/ 295 w 440"/>
                <a:gd name="T57" fmla="*/ 15 h 15"/>
                <a:gd name="T58" fmla="*/ 305 w 440"/>
                <a:gd name="T59" fmla="*/ 15 h 15"/>
                <a:gd name="T60" fmla="*/ 316 w 440"/>
                <a:gd name="T61" fmla="*/ 15 h 15"/>
                <a:gd name="T62" fmla="*/ 326 w 440"/>
                <a:gd name="T63" fmla="*/ 15 h 15"/>
                <a:gd name="T64" fmla="*/ 337 w 440"/>
                <a:gd name="T65" fmla="*/ 15 h 15"/>
                <a:gd name="T66" fmla="*/ 347 w 440"/>
                <a:gd name="T67" fmla="*/ 15 h 15"/>
                <a:gd name="T68" fmla="*/ 357 w 440"/>
                <a:gd name="T69" fmla="*/ 15 h 15"/>
                <a:gd name="T70" fmla="*/ 368 w 440"/>
                <a:gd name="T71" fmla="*/ 15 h 15"/>
                <a:gd name="T72" fmla="*/ 378 w 440"/>
                <a:gd name="T73" fmla="*/ 15 h 15"/>
                <a:gd name="T74" fmla="*/ 388 w 440"/>
                <a:gd name="T75" fmla="*/ 15 h 15"/>
                <a:gd name="T76" fmla="*/ 399 w 440"/>
                <a:gd name="T77" fmla="*/ 15 h 15"/>
                <a:gd name="T78" fmla="*/ 409 w 440"/>
                <a:gd name="T79" fmla="*/ 15 h 15"/>
                <a:gd name="T80" fmla="*/ 420 w 440"/>
                <a:gd name="T81" fmla="*/ 15 h 15"/>
                <a:gd name="T82" fmla="*/ 430 w 440"/>
                <a:gd name="T83" fmla="*/ 15 h 15"/>
                <a:gd name="T84" fmla="*/ 440 w 440"/>
                <a:gd name="T85" fmla="*/ 15 h 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0" h="15">
                  <a:moveTo>
                    <a:pt x="0" y="0"/>
                  </a:moveTo>
                  <a:lnTo>
                    <a:pt x="5" y="5"/>
                  </a:lnTo>
                  <a:lnTo>
                    <a:pt x="10" y="5"/>
                  </a:lnTo>
                  <a:lnTo>
                    <a:pt x="15" y="5"/>
                  </a:lnTo>
                  <a:lnTo>
                    <a:pt x="20" y="5"/>
                  </a:lnTo>
                  <a:lnTo>
                    <a:pt x="26" y="5"/>
                  </a:lnTo>
                  <a:lnTo>
                    <a:pt x="31" y="5"/>
                  </a:lnTo>
                  <a:lnTo>
                    <a:pt x="36" y="10"/>
                  </a:lnTo>
                  <a:lnTo>
                    <a:pt x="41" y="10"/>
                  </a:lnTo>
                  <a:lnTo>
                    <a:pt x="46" y="10"/>
                  </a:lnTo>
                  <a:lnTo>
                    <a:pt x="51" y="10"/>
                  </a:lnTo>
                  <a:lnTo>
                    <a:pt x="57" y="10"/>
                  </a:lnTo>
                  <a:lnTo>
                    <a:pt x="62" y="10"/>
                  </a:lnTo>
                  <a:lnTo>
                    <a:pt x="67" y="10"/>
                  </a:lnTo>
                  <a:lnTo>
                    <a:pt x="72" y="10"/>
                  </a:lnTo>
                  <a:lnTo>
                    <a:pt x="77" y="10"/>
                  </a:lnTo>
                  <a:lnTo>
                    <a:pt x="83" y="15"/>
                  </a:lnTo>
                  <a:lnTo>
                    <a:pt x="88" y="15"/>
                  </a:lnTo>
                  <a:lnTo>
                    <a:pt x="93" y="15"/>
                  </a:lnTo>
                  <a:lnTo>
                    <a:pt x="98" y="15"/>
                  </a:lnTo>
                  <a:lnTo>
                    <a:pt x="103" y="15"/>
                  </a:lnTo>
                  <a:lnTo>
                    <a:pt x="108" y="15"/>
                  </a:lnTo>
                  <a:lnTo>
                    <a:pt x="114" y="15"/>
                  </a:lnTo>
                  <a:lnTo>
                    <a:pt x="119" y="15"/>
                  </a:lnTo>
                  <a:lnTo>
                    <a:pt x="124" y="15"/>
                  </a:lnTo>
                  <a:lnTo>
                    <a:pt x="129" y="15"/>
                  </a:lnTo>
                  <a:lnTo>
                    <a:pt x="134" y="15"/>
                  </a:lnTo>
                  <a:lnTo>
                    <a:pt x="140" y="15"/>
                  </a:lnTo>
                  <a:lnTo>
                    <a:pt x="145" y="15"/>
                  </a:lnTo>
                  <a:lnTo>
                    <a:pt x="150" y="15"/>
                  </a:lnTo>
                  <a:lnTo>
                    <a:pt x="155" y="15"/>
                  </a:lnTo>
                  <a:lnTo>
                    <a:pt x="160" y="15"/>
                  </a:lnTo>
                  <a:lnTo>
                    <a:pt x="166" y="15"/>
                  </a:lnTo>
                  <a:lnTo>
                    <a:pt x="171" y="15"/>
                  </a:lnTo>
                  <a:lnTo>
                    <a:pt x="176" y="15"/>
                  </a:lnTo>
                  <a:lnTo>
                    <a:pt x="181" y="15"/>
                  </a:lnTo>
                  <a:lnTo>
                    <a:pt x="186" y="15"/>
                  </a:lnTo>
                  <a:lnTo>
                    <a:pt x="191" y="15"/>
                  </a:lnTo>
                  <a:lnTo>
                    <a:pt x="197" y="15"/>
                  </a:lnTo>
                  <a:lnTo>
                    <a:pt x="202" y="15"/>
                  </a:lnTo>
                  <a:lnTo>
                    <a:pt x="207" y="15"/>
                  </a:lnTo>
                  <a:lnTo>
                    <a:pt x="212" y="15"/>
                  </a:lnTo>
                  <a:lnTo>
                    <a:pt x="217" y="15"/>
                  </a:lnTo>
                  <a:lnTo>
                    <a:pt x="223" y="15"/>
                  </a:lnTo>
                  <a:lnTo>
                    <a:pt x="228" y="15"/>
                  </a:lnTo>
                  <a:lnTo>
                    <a:pt x="233" y="15"/>
                  </a:lnTo>
                  <a:lnTo>
                    <a:pt x="238" y="15"/>
                  </a:lnTo>
                  <a:lnTo>
                    <a:pt x="243" y="15"/>
                  </a:lnTo>
                  <a:lnTo>
                    <a:pt x="248" y="15"/>
                  </a:lnTo>
                  <a:lnTo>
                    <a:pt x="254" y="15"/>
                  </a:lnTo>
                  <a:lnTo>
                    <a:pt x="259" y="15"/>
                  </a:lnTo>
                  <a:lnTo>
                    <a:pt x="264" y="15"/>
                  </a:lnTo>
                  <a:lnTo>
                    <a:pt x="269" y="15"/>
                  </a:lnTo>
                  <a:lnTo>
                    <a:pt x="274" y="15"/>
                  </a:lnTo>
                  <a:lnTo>
                    <a:pt x="280" y="15"/>
                  </a:lnTo>
                  <a:lnTo>
                    <a:pt x="285" y="15"/>
                  </a:lnTo>
                  <a:lnTo>
                    <a:pt x="290" y="15"/>
                  </a:lnTo>
                  <a:lnTo>
                    <a:pt x="295" y="15"/>
                  </a:lnTo>
                  <a:lnTo>
                    <a:pt x="300" y="15"/>
                  </a:lnTo>
                  <a:lnTo>
                    <a:pt x="305" y="15"/>
                  </a:lnTo>
                  <a:lnTo>
                    <a:pt x="311" y="15"/>
                  </a:lnTo>
                  <a:lnTo>
                    <a:pt x="316" y="15"/>
                  </a:lnTo>
                  <a:lnTo>
                    <a:pt x="321" y="15"/>
                  </a:lnTo>
                  <a:lnTo>
                    <a:pt x="326" y="15"/>
                  </a:lnTo>
                  <a:lnTo>
                    <a:pt x="331" y="15"/>
                  </a:lnTo>
                  <a:lnTo>
                    <a:pt x="337" y="15"/>
                  </a:lnTo>
                  <a:lnTo>
                    <a:pt x="342" y="15"/>
                  </a:lnTo>
                  <a:lnTo>
                    <a:pt x="347" y="15"/>
                  </a:lnTo>
                  <a:lnTo>
                    <a:pt x="352" y="15"/>
                  </a:lnTo>
                  <a:lnTo>
                    <a:pt x="357" y="15"/>
                  </a:lnTo>
                  <a:lnTo>
                    <a:pt x="362" y="15"/>
                  </a:lnTo>
                  <a:lnTo>
                    <a:pt x="368" y="15"/>
                  </a:lnTo>
                  <a:lnTo>
                    <a:pt x="373" y="15"/>
                  </a:lnTo>
                  <a:lnTo>
                    <a:pt x="378" y="15"/>
                  </a:lnTo>
                  <a:lnTo>
                    <a:pt x="383" y="15"/>
                  </a:lnTo>
                  <a:lnTo>
                    <a:pt x="388" y="15"/>
                  </a:lnTo>
                  <a:lnTo>
                    <a:pt x="394" y="15"/>
                  </a:lnTo>
                  <a:lnTo>
                    <a:pt x="399" y="15"/>
                  </a:lnTo>
                  <a:lnTo>
                    <a:pt x="404" y="15"/>
                  </a:lnTo>
                  <a:lnTo>
                    <a:pt x="409" y="15"/>
                  </a:lnTo>
                  <a:lnTo>
                    <a:pt x="414" y="15"/>
                  </a:lnTo>
                  <a:lnTo>
                    <a:pt x="420" y="15"/>
                  </a:lnTo>
                  <a:lnTo>
                    <a:pt x="425" y="15"/>
                  </a:lnTo>
                  <a:lnTo>
                    <a:pt x="430" y="15"/>
                  </a:lnTo>
                  <a:lnTo>
                    <a:pt x="435" y="15"/>
                  </a:lnTo>
                  <a:lnTo>
                    <a:pt x="440" y="1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grpSp>
      <p:grpSp>
        <p:nvGrpSpPr>
          <p:cNvPr id="225" name="Group 94"/>
          <p:cNvGrpSpPr>
            <a:grpSpLocks/>
          </p:cNvGrpSpPr>
          <p:nvPr/>
        </p:nvGrpSpPr>
        <p:grpSpPr bwMode="auto">
          <a:xfrm>
            <a:off x="5219700" y="1593617"/>
            <a:ext cx="142875" cy="463550"/>
            <a:chOff x="1736" y="1511"/>
            <a:chExt cx="2250" cy="1767"/>
          </a:xfrm>
        </p:grpSpPr>
        <p:sp>
          <p:nvSpPr>
            <p:cNvPr id="226" name="Freeform 95"/>
            <p:cNvSpPr>
              <a:spLocks/>
            </p:cNvSpPr>
            <p:nvPr/>
          </p:nvSpPr>
          <p:spPr bwMode="auto">
            <a:xfrm>
              <a:off x="1736" y="3092"/>
              <a:ext cx="643" cy="186"/>
            </a:xfrm>
            <a:custGeom>
              <a:avLst/>
              <a:gdLst>
                <a:gd name="T0" fmla="*/ 11 w 643"/>
                <a:gd name="T1" fmla="*/ 186 h 186"/>
                <a:gd name="T2" fmla="*/ 26 w 643"/>
                <a:gd name="T3" fmla="*/ 186 h 186"/>
                <a:gd name="T4" fmla="*/ 42 w 643"/>
                <a:gd name="T5" fmla="*/ 186 h 186"/>
                <a:gd name="T6" fmla="*/ 57 w 643"/>
                <a:gd name="T7" fmla="*/ 186 h 186"/>
                <a:gd name="T8" fmla="*/ 73 w 643"/>
                <a:gd name="T9" fmla="*/ 186 h 186"/>
                <a:gd name="T10" fmla="*/ 89 w 643"/>
                <a:gd name="T11" fmla="*/ 186 h 186"/>
                <a:gd name="T12" fmla="*/ 104 w 643"/>
                <a:gd name="T13" fmla="*/ 186 h 186"/>
                <a:gd name="T14" fmla="*/ 120 w 643"/>
                <a:gd name="T15" fmla="*/ 186 h 186"/>
                <a:gd name="T16" fmla="*/ 135 w 643"/>
                <a:gd name="T17" fmla="*/ 186 h 186"/>
                <a:gd name="T18" fmla="*/ 151 w 643"/>
                <a:gd name="T19" fmla="*/ 186 h 186"/>
                <a:gd name="T20" fmla="*/ 166 w 643"/>
                <a:gd name="T21" fmla="*/ 186 h 186"/>
                <a:gd name="T22" fmla="*/ 182 w 643"/>
                <a:gd name="T23" fmla="*/ 186 h 186"/>
                <a:gd name="T24" fmla="*/ 197 w 643"/>
                <a:gd name="T25" fmla="*/ 186 h 186"/>
                <a:gd name="T26" fmla="*/ 213 w 643"/>
                <a:gd name="T27" fmla="*/ 186 h 186"/>
                <a:gd name="T28" fmla="*/ 229 w 643"/>
                <a:gd name="T29" fmla="*/ 186 h 186"/>
                <a:gd name="T30" fmla="*/ 244 w 643"/>
                <a:gd name="T31" fmla="*/ 186 h 186"/>
                <a:gd name="T32" fmla="*/ 260 w 643"/>
                <a:gd name="T33" fmla="*/ 186 h 186"/>
                <a:gd name="T34" fmla="*/ 275 w 643"/>
                <a:gd name="T35" fmla="*/ 186 h 186"/>
                <a:gd name="T36" fmla="*/ 291 w 643"/>
                <a:gd name="T37" fmla="*/ 186 h 186"/>
                <a:gd name="T38" fmla="*/ 306 w 643"/>
                <a:gd name="T39" fmla="*/ 186 h 186"/>
                <a:gd name="T40" fmla="*/ 322 w 643"/>
                <a:gd name="T41" fmla="*/ 186 h 186"/>
                <a:gd name="T42" fmla="*/ 337 w 643"/>
                <a:gd name="T43" fmla="*/ 186 h 186"/>
                <a:gd name="T44" fmla="*/ 353 w 643"/>
                <a:gd name="T45" fmla="*/ 186 h 186"/>
                <a:gd name="T46" fmla="*/ 368 w 643"/>
                <a:gd name="T47" fmla="*/ 181 h 186"/>
                <a:gd name="T48" fmla="*/ 384 w 643"/>
                <a:gd name="T49" fmla="*/ 181 h 186"/>
                <a:gd name="T50" fmla="*/ 400 w 643"/>
                <a:gd name="T51" fmla="*/ 181 h 186"/>
                <a:gd name="T52" fmla="*/ 415 w 643"/>
                <a:gd name="T53" fmla="*/ 176 h 186"/>
                <a:gd name="T54" fmla="*/ 431 w 643"/>
                <a:gd name="T55" fmla="*/ 176 h 186"/>
                <a:gd name="T56" fmla="*/ 446 w 643"/>
                <a:gd name="T57" fmla="*/ 171 h 186"/>
                <a:gd name="T58" fmla="*/ 462 w 643"/>
                <a:gd name="T59" fmla="*/ 166 h 186"/>
                <a:gd name="T60" fmla="*/ 477 w 643"/>
                <a:gd name="T61" fmla="*/ 160 h 186"/>
                <a:gd name="T62" fmla="*/ 493 w 643"/>
                <a:gd name="T63" fmla="*/ 155 h 186"/>
                <a:gd name="T64" fmla="*/ 508 w 643"/>
                <a:gd name="T65" fmla="*/ 145 h 186"/>
                <a:gd name="T66" fmla="*/ 524 w 643"/>
                <a:gd name="T67" fmla="*/ 140 h 186"/>
                <a:gd name="T68" fmla="*/ 540 w 643"/>
                <a:gd name="T69" fmla="*/ 129 h 186"/>
                <a:gd name="T70" fmla="*/ 555 w 643"/>
                <a:gd name="T71" fmla="*/ 114 h 186"/>
                <a:gd name="T72" fmla="*/ 571 w 643"/>
                <a:gd name="T73" fmla="*/ 103 h 186"/>
                <a:gd name="T74" fmla="*/ 581 w 643"/>
                <a:gd name="T75" fmla="*/ 88 h 186"/>
                <a:gd name="T76" fmla="*/ 597 w 643"/>
                <a:gd name="T77" fmla="*/ 72 h 186"/>
                <a:gd name="T78" fmla="*/ 612 w 643"/>
                <a:gd name="T79" fmla="*/ 57 h 186"/>
                <a:gd name="T80" fmla="*/ 622 w 643"/>
                <a:gd name="T81" fmla="*/ 36 h 186"/>
                <a:gd name="T82" fmla="*/ 638 w 643"/>
                <a:gd name="T83" fmla="*/ 15 h 1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43" h="186">
                  <a:moveTo>
                    <a:pt x="0" y="186"/>
                  </a:moveTo>
                  <a:lnTo>
                    <a:pt x="6" y="186"/>
                  </a:lnTo>
                  <a:lnTo>
                    <a:pt x="11" y="186"/>
                  </a:lnTo>
                  <a:lnTo>
                    <a:pt x="16" y="186"/>
                  </a:lnTo>
                  <a:lnTo>
                    <a:pt x="21" y="186"/>
                  </a:lnTo>
                  <a:lnTo>
                    <a:pt x="26" y="186"/>
                  </a:lnTo>
                  <a:lnTo>
                    <a:pt x="32" y="186"/>
                  </a:lnTo>
                  <a:lnTo>
                    <a:pt x="37" y="186"/>
                  </a:lnTo>
                  <a:lnTo>
                    <a:pt x="42" y="186"/>
                  </a:lnTo>
                  <a:lnTo>
                    <a:pt x="47" y="186"/>
                  </a:lnTo>
                  <a:lnTo>
                    <a:pt x="52" y="186"/>
                  </a:lnTo>
                  <a:lnTo>
                    <a:pt x="57" y="186"/>
                  </a:lnTo>
                  <a:lnTo>
                    <a:pt x="63" y="186"/>
                  </a:lnTo>
                  <a:lnTo>
                    <a:pt x="68" y="186"/>
                  </a:lnTo>
                  <a:lnTo>
                    <a:pt x="73" y="186"/>
                  </a:lnTo>
                  <a:lnTo>
                    <a:pt x="78" y="186"/>
                  </a:lnTo>
                  <a:lnTo>
                    <a:pt x="83" y="186"/>
                  </a:lnTo>
                  <a:lnTo>
                    <a:pt x="89" y="186"/>
                  </a:lnTo>
                  <a:lnTo>
                    <a:pt x="94" y="186"/>
                  </a:lnTo>
                  <a:lnTo>
                    <a:pt x="99" y="186"/>
                  </a:lnTo>
                  <a:lnTo>
                    <a:pt x="104" y="186"/>
                  </a:lnTo>
                  <a:lnTo>
                    <a:pt x="109" y="186"/>
                  </a:lnTo>
                  <a:lnTo>
                    <a:pt x="114" y="186"/>
                  </a:lnTo>
                  <a:lnTo>
                    <a:pt x="120" y="186"/>
                  </a:lnTo>
                  <a:lnTo>
                    <a:pt x="125" y="186"/>
                  </a:lnTo>
                  <a:lnTo>
                    <a:pt x="130" y="186"/>
                  </a:lnTo>
                  <a:lnTo>
                    <a:pt x="135" y="186"/>
                  </a:lnTo>
                  <a:lnTo>
                    <a:pt x="140" y="186"/>
                  </a:lnTo>
                  <a:lnTo>
                    <a:pt x="146" y="186"/>
                  </a:lnTo>
                  <a:lnTo>
                    <a:pt x="151" y="186"/>
                  </a:lnTo>
                  <a:lnTo>
                    <a:pt x="156" y="186"/>
                  </a:lnTo>
                  <a:lnTo>
                    <a:pt x="161" y="186"/>
                  </a:lnTo>
                  <a:lnTo>
                    <a:pt x="166" y="186"/>
                  </a:lnTo>
                  <a:lnTo>
                    <a:pt x="171" y="186"/>
                  </a:lnTo>
                  <a:lnTo>
                    <a:pt x="177" y="186"/>
                  </a:lnTo>
                  <a:lnTo>
                    <a:pt x="182" y="186"/>
                  </a:lnTo>
                  <a:lnTo>
                    <a:pt x="187" y="186"/>
                  </a:lnTo>
                  <a:lnTo>
                    <a:pt x="192" y="186"/>
                  </a:lnTo>
                  <a:lnTo>
                    <a:pt x="197" y="186"/>
                  </a:lnTo>
                  <a:lnTo>
                    <a:pt x="203" y="186"/>
                  </a:lnTo>
                  <a:lnTo>
                    <a:pt x="208" y="186"/>
                  </a:lnTo>
                  <a:lnTo>
                    <a:pt x="213" y="186"/>
                  </a:lnTo>
                  <a:lnTo>
                    <a:pt x="218" y="186"/>
                  </a:lnTo>
                  <a:lnTo>
                    <a:pt x="223" y="186"/>
                  </a:lnTo>
                  <a:lnTo>
                    <a:pt x="229" y="186"/>
                  </a:lnTo>
                  <a:lnTo>
                    <a:pt x="234" y="186"/>
                  </a:lnTo>
                  <a:lnTo>
                    <a:pt x="239" y="186"/>
                  </a:lnTo>
                  <a:lnTo>
                    <a:pt x="244" y="186"/>
                  </a:lnTo>
                  <a:lnTo>
                    <a:pt x="249" y="186"/>
                  </a:lnTo>
                  <a:lnTo>
                    <a:pt x="254" y="186"/>
                  </a:lnTo>
                  <a:lnTo>
                    <a:pt x="260" y="186"/>
                  </a:lnTo>
                  <a:lnTo>
                    <a:pt x="265" y="186"/>
                  </a:lnTo>
                  <a:lnTo>
                    <a:pt x="270" y="186"/>
                  </a:lnTo>
                  <a:lnTo>
                    <a:pt x="275" y="186"/>
                  </a:lnTo>
                  <a:lnTo>
                    <a:pt x="280" y="186"/>
                  </a:lnTo>
                  <a:lnTo>
                    <a:pt x="286" y="186"/>
                  </a:lnTo>
                  <a:lnTo>
                    <a:pt x="291" y="186"/>
                  </a:lnTo>
                  <a:lnTo>
                    <a:pt x="296" y="186"/>
                  </a:lnTo>
                  <a:lnTo>
                    <a:pt x="301" y="186"/>
                  </a:lnTo>
                  <a:lnTo>
                    <a:pt x="306" y="186"/>
                  </a:lnTo>
                  <a:lnTo>
                    <a:pt x="311" y="186"/>
                  </a:lnTo>
                  <a:lnTo>
                    <a:pt x="317" y="186"/>
                  </a:lnTo>
                  <a:lnTo>
                    <a:pt x="322" y="186"/>
                  </a:lnTo>
                  <a:lnTo>
                    <a:pt x="327" y="186"/>
                  </a:lnTo>
                  <a:lnTo>
                    <a:pt x="332" y="186"/>
                  </a:lnTo>
                  <a:lnTo>
                    <a:pt x="337" y="186"/>
                  </a:lnTo>
                  <a:lnTo>
                    <a:pt x="343" y="186"/>
                  </a:lnTo>
                  <a:lnTo>
                    <a:pt x="348" y="186"/>
                  </a:lnTo>
                  <a:lnTo>
                    <a:pt x="353" y="186"/>
                  </a:lnTo>
                  <a:lnTo>
                    <a:pt x="358" y="181"/>
                  </a:lnTo>
                  <a:lnTo>
                    <a:pt x="363" y="181"/>
                  </a:lnTo>
                  <a:lnTo>
                    <a:pt x="368" y="181"/>
                  </a:lnTo>
                  <a:lnTo>
                    <a:pt x="374" y="181"/>
                  </a:lnTo>
                  <a:lnTo>
                    <a:pt x="379" y="181"/>
                  </a:lnTo>
                  <a:lnTo>
                    <a:pt x="384" y="181"/>
                  </a:lnTo>
                  <a:lnTo>
                    <a:pt x="389" y="181"/>
                  </a:lnTo>
                  <a:lnTo>
                    <a:pt x="394" y="181"/>
                  </a:lnTo>
                  <a:lnTo>
                    <a:pt x="400" y="181"/>
                  </a:lnTo>
                  <a:lnTo>
                    <a:pt x="405" y="176"/>
                  </a:lnTo>
                  <a:lnTo>
                    <a:pt x="410" y="176"/>
                  </a:lnTo>
                  <a:lnTo>
                    <a:pt x="415" y="176"/>
                  </a:lnTo>
                  <a:lnTo>
                    <a:pt x="420" y="176"/>
                  </a:lnTo>
                  <a:lnTo>
                    <a:pt x="426" y="176"/>
                  </a:lnTo>
                  <a:lnTo>
                    <a:pt x="431" y="176"/>
                  </a:lnTo>
                  <a:lnTo>
                    <a:pt x="436" y="171"/>
                  </a:lnTo>
                  <a:lnTo>
                    <a:pt x="441" y="171"/>
                  </a:lnTo>
                  <a:lnTo>
                    <a:pt x="446" y="171"/>
                  </a:lnTo>
                  <a:lnTo>
                    <a:pt x="451" y="166"/>
                  </a:lnTo>
                  <a:lnTo>
                    <a:pt x="457" y="166"/>
                  </a:lnTo>
                  <a:lnTo>
                    <a:pt x="462" y="166"/>
                  </a:lnTo>
                  <a:lnTo>
                    <a:pt x="467" y="166"/>
                  </a:lnTo>
                  <a:lnTo>
                    <a:pt x="472" y="160"/>
                  </a:lnTo>
                  <a:lnTo>
                    <a:pt x="477" y="160"/>
                  </a:lnTo>
                  <a:lnTo>
                    <a:pt x="483" y="155"/>
                  </a:lnTo>
                  <a:lnTo>
                    <a:pt x="488" y="155"/>
                  </a:lnTo>
                  <a:lnTo>
                    <a:pt x="493" y="155"/>
                  </a:lnTo>
                  <a:lnTo>
                    <a:pt x="498" y="150"/>
                  </a:lnTo>
                  <a:lnTo>
                    <a:pt x="503" y="150"/>
                  </a:lnTo>
                  <a:lnTo>
                    <a:pt x="508" y="145"/>
                  </a:lnTo>
                  <a:lnTo>
                    <a:pt x="514" y="145"/>
                  </a:lnTo>
                  <a:lnTo>
                    <a:pt x="519" y="140"/>
                  </a:lnTo>
                  <a:lnTo>
                    <a:pt x="524" y="140"/>
                  </a:lnTo>
                  <a:lnTo>
                    <a:pt x="529" y="135"/>
                  </a:lnTo>
                  <a:lnTo>
                    <a:pt x="534" y="129"/>
                  </a:lnTo>
                  <a:lnTo>
                    <a:pt x="540" y="129"/>
                  </a:lnTo>
                  <a:lnTo>
                    <a:pt x="545" y="124"/>
                  </a:lnTo>
                  <a:lnTo>
                    <a:pt x="550" y="119"/>
                  </a:lnTo>
                  <a:lnTo>
                    <a:pt x="555" y="114"/>
                  </a:lnTo>
                  <a:lnTo>
                    <a:pt x="560" y="109"/>
                  </a:lnTo>
                  <a:lnTo>
                    <a:pt x="565" y="109"/>
                  </a:lnTo>
                  <a:lnTo>
                    <a:pt x="571" y="103"/>
                  </a:lnTo>
                  <a:lnTo>
                    <a:pt x="576" y="98"/>
                  </a:lnTo>
                  <a:lnTo>
                    <a:pt x="576" y="93"/>
                  </a:lnTo>
                  <a:lnTo>
                    <a:pt x="581" y="88"/>
                  </a:lnTo>
                  <a:lnTo>
                    <a:pt x="586" y="83"/>
                  </a:lnTo>
                  <a:lnTo>
                    <a:pt x="591" y="78"/>
                  </a:lnTo>
                  <a:lnTo>
                    <a:pt x="597" y="72"/>
                  </a:lnTo>
                  <a:lnTo>
                    <a:pt x="602" y="67"/>
                  </a:lnTo>
                  <a:lnTo>
                    <a:pt x="607" y="62"/>
                  </a:lnTo>
                  <a:lnTo>
                    <a:pt x="612" y="57"/>
                  </a:lnTo>
                  <a:lnTo>
                    <a:pt x="612" y="52"/>
                  </a:lnTo>
                  <a:lnTo>
                    <a:pt x="617" y="46"/>
                  </a:lnTo>
                  <a:lnTo>
                    <a:pt x="622" y="36"/>
                  </a:lnTo>
                  <a:lnTo>
                    <a:pt x="628" y="31"/>
                  </a:lnTo>
                  <a:lnTo>
                    <a:pt x="633" y="26"/>
                  </a:lnTo>
                  <a:lnTo>
                    <a:pt x="638" y="15"/>
                  </a:lnTo>
                  <a:lnTo>
                    <a:pt x="643" y="10"/>
                  </a:lnTo>
                  <a:lnTo>
                    <a:pt x="643"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27" name="Freeform 96"/>
            <p:cNvSpPr>
              <a:spLocks/>
            </p:cNvSpPr>
            <p:nvPr/>
          </p:nvSpPr>
          <p:spPr bwMode="auto">
            <a:xfrm>
              <a:off x="2379" y="1511"/>
              <a:ext cx="581" cy="1581"/>
            </a:xfrm>
            <a:custGeom>
              <a:avLst/>
              <a:gdLst>
                <a:gd name="T0" fmla="*/ 11 w 581"/>
                <a:gd name="T1" fmla="*/ 1565 h 1581"/>
                <a:gd name="T2" fmla="*/ 26 w 581"/>
                <a:gd name="T3" fmla="*/ 1539 h 1581"/>
                <a:gd name="T4" fmla="*/ 37 w 581"/>
                <a:gd name="T5" fmla="*/ 1508 h 1581"/>
                <a:gd name="T6" fmla="*/ 52 w 581"/>
                <a:gd name="T7" fmla="*/ 1477 h 1581"/>
                <a:gd name="T8" fmla="*/ 68 w 581"/>
                <a:gd name="T9" fmla="*/ 1446 h 1581"/>
                <a:gd name="T10" fmla="*/ 78 w 581"/>
                <a:gd name="T11" fmla="*/ 1405 h 1581"/>
                <a:gd name="T12" fmla="*/ 94 w 581"/>
                <a:gd name="T13" fmla="*/ 1368 h 1581"/>
                <a:gd name="T14" fmla="*/ 104 w 581"/>
                <a:gd name="T15" fmla="*/ 1322 h 1581"/>
                <a:gd name="T16" fmla="*/ 119 w 581"/>
                <a:gd name="T17" fmla="*/ 1275 h 1581"/>
                <a:gd name="T18" fmla="*/ 135 w 581"/>
                <a:gd name="T19" fmla="*/ 1228 h 1581"/>
                <a:gd name="T20" fmla="*/ 145 w 581"/>
                <a:gd name="T21" fmla="*/ 1176 h 1581"/>
                <a:gd name="T22" fmla="*/ 161 w 581"/>
                <a:gd name="T23" fmla="*/ 1125 h 1581"/>
                <a:gd name="T24" fmla="*/ 171 w 581"/>
                <a:gd name="T25" fmla="*/ 1068 h 1581"/>
                <a:gd name="T26" fmla="*/ 187 w 581"/>
                <a:gd name="T27" fmla="*/ 1011 h 1581"/>
                <a:gd name="T28" fmla="*/ 202 w 581"/>
                <a:gd name="T29" fmla="*/ 948 h 1581"/>
                <a:gd name="T30" fmla="*/ 213 w 581"/>
                <a:gd name="T31" fmla="*/ 886 h 1581"/>
                <a:gd name="T32" fmla="*/ 228 w 581"/>
                <a:gd name="T33" fmla="*/ 824 h 1581"/>
                <a:gd name="T34" fmla="*/ 239 w 581"/>
                <a:gd name="T35" fmla="*/ 757 h 1581"/>
                <a:gd name="T36" fmla="*/ 254 w 581"/>
                <a:gd name="T37" fmla="*/ 694 h 1581"/>
                <a:gd name="T38" fmla="*/ 270 w 581"/>
                <a:gd name="T39" fmla="*/ 632 h 1581"/>
                <a:gd name="T40" fmla="*/ 280 w 581"/>
                <a:gd name="T41" fmla="*/ 565 h 1581"/>
                <a:gd name="T42" fmla="*/ 296 w 581"/>
                <a:gd name="T43" fmla="*/ 503 h 1581"/>
                <a:gd name="T44" fmla="*/ 311 w 581"/>
                <a:gd name="T45" fmla="*/ 440 h 1581"/>
                <a:gd name="T46" fmla="*/ 322 w 581"/>
                <a:gd name="T47" fmla="*/ 383 h 1581"/>
                <a:gd name="T48" fmla="*/ 337 w 581"/>
                <a:gd name="T49" fmla="*/ 326 h 1581"/>
                <a:gd name="T50" fmla="*/ 348 w 581"/>
                <a:gd name="T51" fmla="*/ 269 h 1581"/>
                <a:gd name="T52" fmla="*/ 363 w 581"/>
                <a:gd name="T53" fmla="*/ 223 h 1581"/>
                <a:gd name="T54" fmla="*/ 379 w 581"/>
                <a:gd name="T55" fmla="*/ 176 h 1581"/>
                <a:gd name="T56" fmla="*/ 389 w 581"/>
                <a:gd name="T57" fmla="*/ 135 h 1581"/>
                <a:gd name="T58" fmla="*/ 405 w 581"/>
                <a:gd name="T59" fmla="*/ 98 h 1581"/>
                <a:gd name="T60" fmla="*/ 415 w 581"/>
                <a:gd name="T61" fmla="*/ 67 h 1581"/>
                <a:gd name="T62" fmla="*/ 431 w 581"/>
                <a:gd name="T63" fmla="*/ 41 h 1581"/>
                <a:gd name="T64" fmla="*/ 446 w 581"/>
                <a:gd name="T65" fmla="*/ 21 h 1581"/>
                <a:gd name="T66" fmla="*/ 456 w 581"/>
                <a:gd name="T67" fmla="*/ 5 h 1581"/>
                <a:gd name="T68" fmla="*/ 472 w 581"/>
                <a:gd name="T69" fmla="*/ 0 h 1581"/>
                <a:gd name="T70" fmla="*/ 488 w 581"/>
                <a:gd name="T71" fmla="*/ 0 h 1581"/>
                <a:gd name="T72" fmla="*/ 503 w 581"/>
                <a:gd name="T73" fmla="*/ 5 h 1581"/>
                <a:gd name="T74" fmla="*/ 513 w 581"/>
                <a:gd name="T75" fmla="*/ 21 h 1581"/>
                <a:gd name="T76" fmla="*/ 529 w 581"/>
                <a:gd name="T77" fmla="*/ 41 h 1581"/>
                <a:gd name="T78" fmla="*/ 545 w 581"/>
                <a:gd name="T79" fmla="*/ 67 h 1581"/>
                <a:gd name="T80" fmla="*/ 555 w 581"/>
                <a:gd name="T81" fmla="*/ 98 h 1581"/>
                <a:gd name="T82" fmla="*/ 570 w 581"/>
                <a:gd name="T83" fmla="*/ 135 h 15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1" h="1581">
                  <a:moveTo>
                    <a:pt x="0" y="1581"/>
                  </a:moveTo>
                  <a:lnTo>
                    <a:pt x="5" y="1576"/>
                  </a:lnTo>
                  <a:lnTo>
                    <a:pt x="11" y="1565"/>
                  </a:lnTo>
                  <a:lnTo>
                    <a:pt x="16" y="1560"/>
                  </a:lnTo>
                  <a:lnTo>
                    <a:pt x="21" y="1550"/>
                  </a:lnTo>
                  <a:lnTo>
                    <a:pt x="26" y="1539"/>
                  </a:lnTo>
                  <a:lnTo>
                    <a:pt x="31" y="1529"/>
                  </a:lnTo>
                  <a:lnTo>
                    <a:pt x="37" y="1519"/>
                  </a:lnTo>
                  <a:lnTo>
                    <a:pt x="37" y="1508"/>
                  </a:lnTo>
                  <a:lnTo>
                    <a:pt x="42" y="1498"/>
                  </a:lnTo>
                  <a:lnTo>
                    <a:pt x="47" y="1487"/>
                  </a:lnTo>
                  <a:lnTo>
                    <a:pt x="52" y="1477"/>
                  </a:lnTo>
                  <a:lnTo>
                    <a:pt x="57" y="1467"/>
                  </a:lnTo>
                  <a:lnTo>
                    <a:pt x="62" y="1456"/>
                  </a:lnTo>
                  <a:lnTo>
                    <a:pt x="68" y="1446"/>
                  </a:lnTo>
                  <a:lnTo>
                    <a:pt x="73" y="1430"/>
                  </a:lnTo>
                  <a:lnTo>
                    <a:pt x="73" y="1420"/>
                  </a:lnTo>
                  <a:lnTo>
                    <a:pt x="78" y="1405"/>
                  </a:lnTo>
                  <a:lnTo>
                    <a:pt x="83" y="1394"/>
                  </a:lnTo>
                  <a:lnTo>
                    <a:pt x="88" y="1379"/>
                  </a:lnTo>
                  <a:lnTo>
                    <a:pt x="94" y="1368"/>
                  </a:lnTo>
                  <a:lnTo>
                    <a:pt x="99" y="1353"/>
                  </a:lnTo>
                  <a:lnTo>
                    <a:pt x="104" y="1337"/>
                  </a:lnTo>
                  <a:lnTo>
                    <a:pt x="104" y="1322"/>
                  </a:lnTo>
                  <a:lnTo>
                    <a:pt x="109" y="1306"/>
                  </a:lnTo>
                  <a:lnTo>
                    <a:pt x="114" y="1291"/>
                  </a:lnTo>
                  <a:lnTo>
                    <a:pt x="119" y="1275"/>
                  </a:lnTo>
                  <a:lnTo>
                    <a:pt x="125" y="1259"/>
                  </a:lnTo>
                  <a:lnTo>
                    <a:pt x="130" y="1244"/>
                  </a:lnTo>
                  <a:lnTo>
                    <a:pt x="135" y="1228"/>
                  </a:lnTo>
                  <a:lnTo>
                    <a:pt x="140" y="1213"/>
                  </a:lnTo>
                  <a:lnTo>
                    <a:pt x="140" y="1192"/>
                  </a:lnTo>
                  <a:lnTo>
                    <a:pt x="145" y="1176"/>
                  </a:lnTo>
                  <a:lnTo>
                    <a:pt x="151" y="1161"/>
                  </a:lnTo>
                  <a:lnTo>
                    <a:pt x="156" y="1140"/>
                  </a:lnTo>
                  <a:lnTo>
                    <a:pt x="161" y="1125"/>
                  </a:lnTo>
                  <a:lnTo>
                    <a:pt x="166" y="1104"/>
                  </a:lnTo>
                  <a:lnTo>
                    <a:pt x="171" y="1088"/>
                  </a:lnTo>
                  <a:lnTo>
                    <a:pt x="171" y="1068"/>
                  </a:lnTo>
                  <a:lnTo>
                    <a:pt x="176" y="1047"/>
                  </a:lnTo>
                  <a:lnTo>
                    <a:pt x="182" y="1026"/>
                  </a:lnTo>
                  <a:lnTo>
                    <a:pt x="187" y="1011"/>
                  </a:lnTo>
                  <a:lnTo>
                    <a:pt x="192" y="990"/>
                  </a:lnTo>
                  <a:lnTo>
                    <a:pt x="197" y="969"/>
                  </a:lnTo>
                  <a:lnTo>
                    <a:pt x="202" y="948"/>
                  </a:lnTo>
                  <a:lnTo>
                    <a:pt x="208" y="928"/>
                  </a:lnTo>
                  <a:lnTo>
                    <a:pt x="208" y="907"/>
                  </a:lnTo>
                  <a:lnTo>
                    <a:pt x="213" y="886"/>
                  </a:lnTo>
                  <a:lnTo>
                    <a:pt x="218" y="865"/>
                  </a:lnTo>
                  <a:lnTo>
                    <a:pt x="223" y="845"/>
                  </a:lnTo>
                  <a:lnTo>
                    <a:pt x="228" y="824"/>
                  </a:lnTo>
                  <a:lnTo>
                    <a:pt x="234" y="803"/>
                  </a:lnTo>
                  <a:lnTo>
                    <a:pt x="239" y="783"/>
                  </a:lnTo>
                  <a:lnTo>
                    <a:pt x="239" y="757"/>
                  </a:lnTo>
                  <a:lnTo>
                    <a:pt x="244" y="736"/>
                  </a:lnTo>
                  <a:lnTo>
                    <a:pt x="249" y="715"/>
                  </a:lnTo>
                  <a:lnTo>
                    <a:pt x="254" y="694"/>
                  </a:lnTo>
                  <a:lnTo>
                    <a:pt x="259" y="674"/>
                  </a:lnTo>
                  <a:lnTo>
                    <a:pt x="265" y="653"/>
                  </a:lnTo>
                  <a:lnTo>
                    <a:pt x="270" y="632"/>
                  </a:lnTo>
                  <a:lnTo>
                    <a:pt x="275" y="612"/>
                  </a:lnTo>
                  <a:lnTo>
                    <a:pt x="275" y="586"/>
                  </a:lnTo>
                  <a:lnTo>
                    <a:pt x="280" y="565"/>
                  </a:lnTo>
                  <a:lnTo>
                    <a:pt x="285" y="544"/>
                  </a:lnTo>
                  <a:lnTo>
                    <a:pt x="291" y="523"/>
                  </a:lnTo>
                  <a:lnTo>
                    <a:pt x="296" y="503"/>
                  </a:lnTo>
                  <a:lnTo>
                    <a:pt x="301" y="482"/>
                  </a:lnTo>
                  <a:lnTo>
                    <a:pt x="306" y="461"/>
                  </a:lnTo>
                  <a:lnTo>
                    <a:pt x="311" y="440"/>
                  </a:lnTo>
                  <a:lnTo>
                    <a:pt x="311" y="420"/>
                  </a:lnTo>
                  <a:lnTo>
                    <a:pt x="316" y="404"/>
                  </a:lnTo>
                  <a:lnTo>
                    <a:pt x="322" y="383"/>
                  </a:lnTo>
                  <a:lnTo>
                    <a:pt x="327" y="363"/>
                  </a:lnTo>
                  <a:lnTo>
                    <a:pt x="332" y="342"/>
                  </a:lnTo>
                  <a:lnTo>
                    <a:pt x="337" y="326"/>
                  </a:lnTo>
                  <a:lnTo>
                    <a:pt x="342" y="306"/>
                  </a:lnTo>
                  <a:lnTo>
                    <a:pt x="342" y="290"/>
                  </a:lnTo>
                  <a:lnTo>
                    <a:pt x="348" y="269"/>
                  </a:lnTo>
                  <a:lnTo>
                    <a:pt x="353" y="254"/>
                  </a:lnTo>
                  <a:lnTo>
                    <a:pt x="358" y="238"/>
                  </a:lnTo>
                  <a:lnTo>
                    <a:pt x="363" y="223"/>
                  </a:lnTo>
                  <a:lnTo>
                    <a:pt x="368" y="207"/>
                  </a:lnTo>
                  <a:lnTo>
                    <a:pt x="373" y="192"/>
                  </a:lnTo>
                  <a:lnTo>
                    <a:pt x="379" y="176"/>
                  </a:lnTo>
                  <a:lnTo>
                    <a:pt x="379" y="161"/>
                  </a:lnTo>
                  <a:lnTo>
                    <a:pt x="384" y="145"/>
                  </a:lnTo>
                  <a:lnTo>
                    <a:pt x="389" y="135"/>
                  </a:lnTo>
                  <a:lnTo>
                    <a:pt x="394" y="119"/>
                  </a:lnTo>
                  <a:lnTo>
                    <a:pt x="399" y="109"/>
                  </a:lnTo>
                  <a:lnTo>
                    <a:pt x="405" y="98"/>
                  </a:lnTo>
                  <a:lnTo>
                    <a:pt x="410" y="88"/>
                  </a:lnTo>
                  <a:lnTo>
                    <a:pt x="410" y="78"/>
                  </a:lnTo>
                  <a:lnTo>
                    <a:pt x="415" y="67"/>
                  </a:lnTo>
                  <a:lnTo>
                    <a:pt x="420" y="57"/>
                  </a:lnTo>
                  <a:lnTo>
                    <a:pt x="425" y="47"/>
                  </a:lnTo>
                  <a:lnTo>
                    <a:pt x="431" y="41"/>
                  </a:lnTo>
                  <a:lnTo>
                    <a:pt x="436" y="31"/>
                  </a:lnTo>
                  <a:lnTo>
                    <a:pt x="441" y="26"/>
                  </a:lnTo>
                  <a:lnTo>
                    <a:pt x="446" y="21"/>
                  </a:lnTo>
                  <a:lnTo>
                    <a:pt x="446" y="15"/>
                  </a:lnTo>
                  <a:lnTo>
                    <a:pt x="451" y="10"/>
                  </a:lnTo>
                  <a:lnTo>
                    <a:pt x="456" y="5"/>
                  </a:lnTo>
                  <a:lnTo>
                    <a:pt x="462" y="5"/>
                  </a:lnTo>
                  <a:lnTo>
                    <a:pt x="467" y="0"/>
                  </a:lnTo>
                  <a:lnTo>
                    <a:pt x="472" y="0"/>
                  </a:lnTo>
                  <a:lnTo>
                    <a:pt x="477" y="0"/>
                  </a:lnTo>
                  <a:lnTo>
                    <a:pt x="482" y="0"/>
                  </a:lnTo>
                  <a:lnTo>
                    <a:pt x="488" y="0"/>
                  </a:lnTo>
                  <a:lnTo>
                    <a:pt x="493" y="0"/>
                  </a:lnTo>
                  <a:lnTo>
                    <a:pt x="498" y="5"/>
                  </a:lnTo>
                  <a:lnTo>
                    <a:pt x="503" y="5"/>
                  </a:lnTo>
                  <a:lnTo>
                    <a:pt x="508" y="10"/>
                  </a:lnTo>
                  <a:lnTo>
                    <a:pt x="513" y="15"/>
                  </a:lnTo>
                  <a:lnTo>
                    <a:pt x="513" y="21"/>
                  </a:lnTo>
                  <a:lnTo>
                    <a:pt x="519" y="26"/>
                  </a:lnTo>
                  <a:lnTo>
                    <a:pt x="524" y="31"/>
                  </a:lnTo>
                  <a:lnTo>
                    <a:pt x="529" y="41"/>
                  </a:lnTo>
                  <a:lnTo>
                    <a:pt x="534" y="47"/>
                  </a:lnTo>
                  <a:lnTo>
                    <a:pt x="539" y="57"/>
                  </a:lnTo>
                  <a:lnTo>
                    <a:pt x="545" y="67"/>
                  </a:lnTo>
                  <a:lnTo>
                    <a:pt x="550" y="78"/>
                  </a:lnTo>
                  <a:lnTo>
                    <a:pt x="550" y="88"/>
                  </a:lnTo>
                  <a:lnTo>
                    <a:pt x="555" y="98"/>
                  </a:lnTo>
                  <a:lnTo>
                    <a:pt x="560" y="109"/>
                  </a:lnTo>
                  <a:lnTo>
                    <a:pt x="565" y="119"/>
                  </a:lnTo>
                  <a:lnTo>
                    <a:pt x="570" y="135"/>
                  </a:lnTo>
                  <a:lnTo>
                    <a:pt x="576" y="145"/>
                  </a:lnTo>
                  <a:lnTo>
                    <a:pt x="581" y="16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28" name="Freeform 97"/>
            <p:cNvSpPr>
              <a:spLocks/>
            </p:cNvSpPr>
            <p:nvPr/>
          </p:nvSpPr>
          <p:spPr bwMode="auto">
            <a:xfrm>
              <a:off x="2960" y="1672"/>
              <a:ext cx="586" cy="1591"/>
            </a:xfrm>
            <a:custGeom>
              <a:avLst/>
              <a:gdLst>
                <a:gd name="T0" fmla="*/ 5 w 586"/>
                <a:gd name="T1" fmla="*/ 31 h 1591"/>
                <a:gd name="T2" fmla="*/ 21 w 586"/>
                <a:gd name="T3" fmla="*/ 77 h 1591"/>
                <a:gd name="T4" fmla="*/ 36 w 586"/>
                <a:gd name="T5" fmla="*/ 129 h 1591"/>
                <a:gd name="T6" fmla="*/ 46 w 586"/>
                <a:gd name="T7" fmla="*/ 181 h 1591"/>
                <a:gd name="T8" fmla="*/ 62 w 586"/>
                <a:gd name="T9" fmla="*/ 243 h 1591"/>
                <a:gd name="T10" fmla="*/ 72 w 586"/>
                <a:gd name="T11" fmla="*/ 300 h 1591"/>
                <a:gd name="T12" fmla="*/ 88 w 586"/>
                <a:gd name="T13" fmla="*/ 362 h 1591"/>
                <a:gd name="T14" fmla="*/ 104 w 586"/>
                <a:gd name="T15" fmla="*/ 425 h 1591"/>
                <a:gd name="T16" fmla="*/ 114 w 586"/>
                <a:gd name="T17" fmla="*/ 492 h 1591"/>
                <a:gd name="T18" fmla="*/ 129 w 586"/>
                <a:gd name="T19" fmla="*/ 554 h 1591"/>
                <a:gd name="T20" fmla="*/ 140 w 586"/>
                <a:gd name="T21" fmla="*/ 622 h 1591"/>
                <a:gd name="T22" fmla="*/ 155 w 586"/>
                <a:gd name="T23" fmla="*/ 684 h 1591"/>
                <a:gd name="T24" fmla="*/ 171 w 586"/>
                <a:gd name="T25" fmla="*/ 746 h 1591"/>
                <a:gd name="T26" fmla="*/ 181 w 586"/>
                <a:gd name="T27" fmla="*/ 808 h 1591"/>
                <a:gd name="T28" fmla="*/ 197 w 586"/>
                <a:gd name="T29" fmla="*/ 865 h 1591"/>
                <a:gd name="T30" fmla="*/ 207 w 586"/>
                <a:gd name="T31" fmla="*/ 927 h 1591"/>
                <a:gd name="T32" fmla="*/ 223 w 586"/>
                <a:gd name="T33" fmla="*/ 979 h 1591"/>
                <a:gd name="T34" fmla="*/ 238 w 586"/>
                <a:gd name="T35" fmla="*/ 1031 h 1591"/>
                <a:gd name="T36" fmla="*/ 249 w 586"/>
                <a:gd name="T37" fmla="*/ 1083 h 1591"/>
                <a:gd name="T38" fmla="*/ 264 w 586"/>
                <a:gd name="T39" fmla="*/ 1130 h 1591"/>
                <a:gd name="T40" fmla="*/ 275 w 586"/>
                <a:gd name="T41" fmla="*/ 1176 h 1591"/>
                <a:gd name="T42" fmla="*/ 290 w 586"/>
                <a:gd name="T43" fmla="*/ 1218 h 1591"/>
                <a:gd name="T44" fmla="*/ 306 w 586"/>
                <a:gd name="T45" fmla="*/ 1259 h 1591"/>
                <a:gd name="T46" fmla="*/ 316 w 586"/>
                <a:gd name="T47" fmla="*/ 1295 h 1591"/>
                <a:gd name="T48" fmla="*/ 332 w 586"/>
                <a:gd name="T49" fmla="*/ 1326 h 1591"/>
                <a:gd name="T50" fmla="*/ 342 w 586"/>
                <a:gd name="T51" fmla="*/ 1358 h 1591"/>
                <a:gd name="T52" fmla="*/ 358 w 586"/>
                <a:gd name="T53" fmla="*/ 1389 h 1591"/>
                <a:gd name="T54" fmla="*/ 373 w 586"/>
                <a:gd name="T55" fmla="*/ 1415 h 1591"/>
                <a:gd name="T56" fmla="*/ 383 w 586"/>
                <a:gd name="T57" fmla="*/ 1435 h 1591"/>
                <a:gd name="T58" fmla="*/ 399 w 586"/>
                <a:gd name="T59" fmla="*/ 1456 h 1591"/>
                <a:gd name="T60" fmla="*/ 409 w 586"/>
                <a:gd name="T61" fmla="*/ 1477 h 1591"/>
                <a:gd name="T62" fmla="*/ 425 w 586"/>
                <a:gd name="T63" fmla="*/ 1492 h 1591"/>
                <a:gd name="T64" fmla="*/ 440 w 586"/>
                <a:gd name="T65" fmla="*/ 1508 h 1591"/>
                <a:gd name="T66" fmla="*/ 451 w 586"/>
                <a:gd name="T67" fmla="*/ 1523 h 1591"/>
                <a:gd name="T68" fmla="*/ 466 w 586"/>
                <a:gd name="T69" fmla="*/ 1534 h 1591"/>
                <a:gd name="T70" fmla="*/ 482 w 586"/>
                <a:gd name="T71" fmla="*/ 1549 h 1591"/>
                <a:gd name="T72" fmla="*/ 497 w 586"/>
                <a:gd name="T73" fmla="*/ 1560 h 1591"/>
                <a:gd name="T74" fmla="*/ 513 w 586"/>
                <a:gd name="T75" fmla="*/ 1565 h 1591"/>
                <a:gd name="T76" fmla="*/ 529 w 586"/>
                <a:gd name="T77" fmla="*/ 1575 h 1591"/>
                <a:gd name="T78" fmla="*/ 544 w 586"/>
                <a:gd name="T79" fmla="*/ 1580 h 1591"/>
                <a:gd name="T80" fmla="*/ 560 w 586"/>
                <a:gd name="T81" fmla="*/ 1586 h 1591"/>
                <a:gd name="T82" fmla="*/ 575 w 586"/>
                <a:gd name="T83" fmla="*/ 1591 h 15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6" h="1591">
                  <a:moveTo>
                    <a:pt x="0" y="0"/>
                  </a:moveTo>
                  <a:lnTo>
                    <a:pt x="0" y="15"/>
                  </a:lnTo>
                  <a:lnTo>
                    <a:pt x="5" y="31"/>
                  </a:lnTo>
                  <a:lnTo>
                    <a:pt x="10" y="46"/>
                  </a:lnTo>
                  <a:lnTo>
                    <a:pt x="15" y="62"/>
                  </a:lnTo>
                  <a:lnTo>
                    <a:pt x="21" y="77"/>
                  </a:lnTo>
                  <a:lnTo>
                    <a:pt x="26" y="93"/>
                  </a:lnTo>
                  <a:lnTo>
                    <a:pt x="31" y="108"/>
                  </a:lnTo>
                  <a:lnTo>
                    <a:pt x="36" y="129"/>
                  </a:lnTo>
                  <a:lnTo>
                    <a:pt x="36" y="145"/>
                  </a:lnTo>
                  <a:lnTo>
                    <a:pt x="41" y="165"/>
                  </a:lnTo>
                  <a:lnTo>
                    <a:pt x="46" y="181"/>
                  </a:lnTo>
                  <a:lnTo>
                    <a:pt x="52" y="202"/>
                  </a:lnTo>
                  <a:lnTo>
                    <a:pt x="57" y="222"/>
                  </a:lnTo>
                  <a:lnTo>
                    <a:pt x="62" y="243"/>
                  </a:lnTo>
                  <a:lnTo>
                    <a:pt x="67" y="259"/>
                  </a:lnTo>
                  <a:lnTo>
                    <a:pt x="67" y="279"/>
                  </a:lnTo>
                  <a:lnTo>
                    <a:pt x="72" y="300"/>
                  </a:lnTo>
                  <a:lnTo>
                    <a:pt x="78" y="321"/>
                  </a:lnTo>
                  <a:lnTo>
                    <a:pt x="83" y="342"/>
                  </a:lnTo>
                  <a:lnTo>
                    <a:pt x="88" y="362"/>
                  </a:lnTo>
                  <a:lnTo>
                    <a:pt x="93" y="383"/>
                  </a:lnTo>
                  <a:lnTo>
                    <a:pt x="98" y="404"/>
                  </a:lnTo>
                  <a:lnTo>
                    <a:pt x="104" y="425"/>
                  </a:lnTo>
                  <a:lnTo>
                    <a:pt x="104" y="451"/>
                  </a:lnTo>
                  <a:lnTo>
                    <a:pt x="109" y="471"/>
                  </a:lnTo>
                  <a:lnTo>
                    <a:pt x="114" y="492"/>
                  </a:lnTo>
                  <a:lnTo>
                    <a:pt x="119" y="513"/>
                  </a:lnTo>
                  <a:lnTo>
                    <a:pt x="124" y="533"/>
                  </a:lnTo>
                  <a:lnTo>
                    <a:pt x="129" y="554"/>
                  </a:lnTo>
                  <a:lnTo>
                    <a:pt x="135" y="575"/>
                  </a:lnTo>
                  <a:lnTo>
                    <a:pt x="140" y="596"/>
                  </a:lnTo>
                  <a:lnTo>
                    <a:pt x="140" y="622"/>
                  </a:lnTo>
                  <a:lnTo>
                    <a:pt x="145" y="642"/>
                  </a:lnTo>
                  <a:lnTo>
                    <a:pt x="150" y="663"/>
                  </a:lnTo>
                  <a:lnTo>
                    <a:pt x="155" y="684"/>
                  </a:lnTo>
                  <a:lnTo>
                    <a:pt x="161" y="704"/>
                  </a:lnTo>
                  <a:lnTo>
                    <a:pt x="166" y="725"/>
                  </a:lnTo>
                  <a:lnTo>
                    <a:pt x="171" y="746"/>
                  </a:lnTo>
                  <a:lnTo>
                    <a:pt x="171" y="767"/>
                  </a:lnTo>
                  <a:lnTo>
                    <a:pt x="176" y="787"/>
                  </a:lnTo>
                  <a:lnTo>
                    <a:pt x="181" y="808"/>
                  </a:lnTo>
                  <a:lnTo>
                    <a:pt x="186" y="829"/>
                  </a:lnTo>
                  <a:lnTo>
                    <a:pt x="192" y="850"/>
                  </a:lnTo>
                  <a:lnTo>
                    <a:pt x="197" y="865"/>
                  </a:lnTo>
                  <a:lnTo>
                    <a:pt x="202" y="886"/>
                  </a:lnTo>
                  <a:lnTo>
                    <a:pt x="207" y="907"/>
                  </a:lnTo>
                  <a:lnTo>
                    <a:pt x="207" y="927"/>
                  </a:lnTo>
                  <a:lnTo>
                    <a:pt x="212" y="943"/>
                  </a:lnTo>
                  <a:lnTo>
                    <a:pt x="218" y="964"/>
                  </a:lnTo>
                  <a:lnTo>
                    <a:pt x="223" y="979"/>
                  </a:lnTo>
                  <a:lnTo>
                    <a:pt x="228" y="1000"/>
                  </a:lnTo>
                  <a:lnTo>
                    <a:pt x="233" y="1015"/>
                  </a:lnTo>
                  <a:lnTo>
                    <a:pt x="238" y="1031"/>
                  </a:lnTo>
                  <a:lnTo>
                    <a:pt x="238" y="1052"/>
                  </a:lnTo>
                  <a:lnTo>
                    <a:pt x="243" y="1067"/>
                  </a:lnTo>
                  <a:lnTo>
                    <a:pt x="249" y="1083"/>
                  </a:lnTo>
                  <a:lnTo>
                    <a:pt x="254" y="1098"/>
                  </a:lnTo>
                  <a:lnTo>
                    <a:pt x="259" y="1114"/>
                  </a:lnTo>
                  <a:lnTo>
                    <a:pt x="264" y="1130"/>
                  </a:lnTo>
                  <a:lnTo>
                    <a:pt x="269" y="1145"/>
                  </a:lnTo>
                  <a:lnTo>
                    <a:pt x="275" y="1161"/>
                  </a:lnTo>
                  <a:lnTo>
                    <a:pt x="275" y="1176"/>
                  </a:lnTo>
                  <a:lnTo>
                    <a:pt x="280" y="1192"/>
                  </a:lnTo>
                  <a:lnTo>
                    <a:pt x="285" y="1207"/>
                  </a:lnTo>
                  <a:lnTo>
                    <a:pt x="290" y="1218"/>
                  </a:lnTo>
                  <a:lnTo>
                    <a:pt x="295" y="1233"/>
                  </a:lnTo>
                  <a:lnTo>
                    <a:pt x="301" y="1244"/>
                  </a:lnTo>
                  <a:lnTo>
                    <a:pt x="306" y="1259"/>
                  </a:lnTo>
                  <a:lnTo>
                    <a:pt x="306" y="1269"/>
                  </a:lnTo>
                  <a:lnTo>
                    <a:pt x="311" y="1285"/>
                  </a:lnTo>
                  <a:lnTo>
                    <a:pt x="316" y="1295"/>
                  </a:lnTo>
                  <a:lnTo>
                    <a:pt x="321" y="1306"/>
                  </a:lnTo>
                  <a:lnTo>
                    <a:pt x="326" y="1316"/>
                  </a:lnTo>
                  <a:lnTo>
                    <a:pt x="332" y="1326"/>
                  </a:lnTo>
                  <a:lnTo>
                    <a:pt x="337" y="1337"/>
                  </a:lnTo>
                  <a:lnTo>
                    <a:pt x="342" y="1347"/>
                  </a:lnTo>
                  <a:lnTo>
                    <a:pt x="342" y="1358"/>
                  </a:lnTo>
                  <a:lnTo>
                    <a:pt x="347" y="1368"/>
                  </a:lnTo>
                  <a:lnTo>
                    <a:pt x="352" y="1378"/>
                  </a:lnTo>
                  <a:lnTo>
                    <a:pt x="358" y="1389"/>
                  </a:lnTo>
                  <a:lnTo>
                    <a:pt x="363" y="1399"/>
                  </a:lnTo>
                  <a:lnTo>
                    <a:pt x="368" y="1404"/>
                  </a:lnTo>
                  <a:lnTo>
                    <a:pt x="373" y="1415"/>
                  </a:lnTo>
                  <a:lnTo>
                    <a:pt x="378" y="1420"/>
                  </a:lnTo>
                  <a:lnTo>
                    <a:pt x="378" y="1430"/>
                  </a:lnTo>
                  <a:lnTo>
                    <a:pt x="383" y="1435"/>
                  </a:lnTo>
                  <a:lnTo>
                    <a:pt x="389" y="1446"/>
                  </a:lnTo>
                  <a:lnTo>
                    <a:pt x="394" y="1451"/>
                  </a:lnTo>
                  <a:lnTo>
                    <a:pt x="399" y="1456"/>
                  </a:lnTo>
                  <a:lnTo>
                    <a:pt x="404" y="1466"/>
                  </a:lnTo>
                  <a:lnTo>
                    <a:pt x="409" y="1472"/>
                  </a:lnTo>
                  <a:lnTo>
                    <a:pt x="409" y="1477"/>
                  </a:lnTo>
                  <a:lnTo>
                    <a:pt x="415" y="1482"/>
                  </a:lnTo>
                  <a:lnTo>
                    <a:pt x="420" y="1487"/>
                  </a:lnTo>
                  <a:lnTo>
                    <a:pt x="425" y="1492"/>
                  </a:lnTo>
                  <a:lnTo>
                    <a:pt x="430" y="1498"/>
                  </a:lnTo>
                  <a:lnTo>
                    <a:pt x="435" y="1503"/>
                  </a:lnTo>
                  <a:lnTo>
                    <a:pt x="440" y="1508"/>
                  </a:lnTo>
                  <a:lnTo>
                    <a:pt x="446" y="1513"/>
                  </a:lnTo>
                  <a:lnTo>
                    <a:pt x="446" y="1518"/>
                  </a:lnTo>
                  <a:lnTo>
                    <a:pt x="451" y="1523"/>
                  </a:lnTo>
                  <a:lnTo>
                    <a:pt x="456" y="1529"/>
                  </a:lnTo>
                  <a:lnTo>
                    <a:pt x="461" y="1529"/>
                  </a:lnTo>
                  <a:lnTo>
                    <a:pt x="466" y="1534"/>
                  </a:lnTo>
                  <a:lnTo>
                    <a:pt x="472" y="1539"/>
                  </a:lnTo>
                  <a:lnTo>
                    <a:pt x="477" y="1544"/>
                  </a:lnTo>
                  <a:lnTo>
                    <a:pt x="482" y="1549"/>
                  </a:lnTo>
                  <a:lnTo>
                    <a:pt x="487" y="1549"/>
                  </a:lnTo>
                  <a:lnTo>
                    <a:pt x="492" y="1555"/>
                  </a:lnTo>
                  <a:lnTo>
                    <a:pt x="497" y="1560"/>
                  </a:lnTo>
                  <a:lnTo>
                    <a:pt x="503" y="1560"/>
                  </a:lnTo>
                  <a:lnTo>
                    <a:pt x="508" y="1565"/>
                  </a:lnTo>
                  <a:lnTo>
                    <a:pt x="513" y="1565"/>
                  </a:lnTo>
                  <a:lnTo>
                    <a:pt x="518" y="1570"/>
                  </a:lnTo>
                  <a:lnTo>
                    <a:pt x="523" y="1570"/>
                  </a:lnTo>
                  <a:lnTo>
                    <a:pt x="529" y="1575"/>
                  </a:lnTo>
                  <a:lnTo>
                    <a:pt x="534" y="1575"/>
                  </a:lnTo>
                  <a:lnTo>
                    <a:pt x="539" y="1575"/>
                  </a:lnTo>
                  <a:lnTo>
                    <a:pt x="544" y="1580"/>
                  </a:lnTo>
                  <a:lnTo>
                    <a:pt x="549" y="1580"/>
                  </a:lnTo>
                  <a:lnTo>
                    <a:pt x="555" y="1586"/>
                  </a:lnTo>
                  <a:lnTo>
                    <a:pt x="560" y="1586"/>
                  </a:lnTo>
                  <a:lnTo>
                    <a:pt x="565" y="1586"/>
                  </a:lnTo>
                  <a:lnTo>
                    <a:pt x="570" y="1586"/>
                  </a:lnTo>
                  <a:lnTo>
                    <a:pt x="575" y="1591"/>
                  </a:lnTo>
                  <a:lnTo>
                    <a:pt x="580" y="1591"/>
                  </a:lnTo>
                  <a:lnTo>
                    <a:pt x="586" y="159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29" name="Freeform 98"/>
            <p:cNvSpPr>
              <a:spLocks/>
            </p:cNvSpPr>
            <p:nvPr/>
          </p:nvSpPr>
          <p:spPr bwMode="auto">
            <a:xfrm>
              <a:off x="3546" y="3263"/>
              <a:ext cx="440" cy="15"/>
            </a:xfrm>
            <a:custGeom>
              <a:avLst/>
              <a:gdLst>
                <a:gd name="T0" fmla="*/ 5 w 440"/>
                <a:gd name="T1" fmla="*/ 5 h 15"/>
                <a:gd name="T2" fmla="*/ 15 w 440"/>
                <a:gd name="T3" fmla="*/ 5 h 15"/>
                <a:gd name="T4" fmla="*/ 26 w 440"/>
                <a:gd name="T5" fmla="*/ 5 h 15"/>
                <a:gd name="T6" fmla="*/ 36 w 440"/>
                <a:gd name="T7" fmla="*/ 10 h 15"/>
                <a:gd name="T8" fmla="*/ 46 w 440"/>
                <a:gd name="T9" fmla="*/ 10 h 15"/>
                <a:gd name="T10" fmla="*/ 57 w 440"/>
                <a:gd name="T11" fmla="*/ 10 h 15"/>
                <a:gd name="T12" fmla="*/ 67 w 440"/>
                <a:gd name="T13" fmla="*/ 10 h 15"/>
                <a:gd name="T14" fmla="*/ 77 w 440"/>
                <a:gd name="T15" fmla="*/ 10 h 15"/>
                <a:gd name="T16" fmla="*/ 88 w 440"/>
                <a:gd name="T17" fmla="*/ 15 h 15"/>
                <a:gd name="T18" fmla="*/ 98 w 440"/>
                <a:gd name="T19" fmla="*/ 15 h 15"/>
                <a:gd name="T20" fmla="*/ 108 w 440"/>
                <a:gd name="T21" fmla="*/ 15 h 15"/>
                <a:gd name="T22" fmla="*/ 119 w 440"/>
                <a:gd name="T23" fmla="*/ 15 h 15"/>
                <a:gd name="T24" fmla="*/ 129 w 440"/>
                <a:gd name="T25" fmla="*/ 15 h 15"/>
                <a:gd name="T26" fmla="*/ 140 w 440"/>
                <a:gd name="T27" fmla="*/ 15 h 15"/>
                <a:gd name="T28" fmla="*/ 150 w 440"/>
                <a:gd name="T29" fmla="*/ 15 h 15"/>
                <a:gd name="T30" fmla="*/ 160 w 440"/>
                <a:gd name="T31" fmla="*/ 15 h 15"/>
                <a:gd name="T32" fmla="*/ 171 w 440"/>
                <a:gd name="T33" fmla="*/ 15 h 15"/>
                <a:gd name="T34" fmla="*/ 181 w 440"/>
                <a:gd name="T35" fmla="*/ 15 h 15"/>
                <a:gd name="T36" fmla="*/ 191 w 440"/>
                <a:gd name="T37" fmla="*/ 15 h 15"/>
                <a:gd name="T38" fmla="*/ 202 w 440"/>
                <a:gd name="T39" fmla="*/ 15 h 15"/>
                <a:gd name="T40" fmla="*/ 212 w 440"/>
                <a:gd name="T41" fmla="*/ 15 h 15"/>
                <a:gd name="T42" fmla="*/ 223 w 440"/>
                <a:gd name="T43" fmla="*/ 15 h 15"/>
                <a:gd name="T44" fmla="*/ 233 w 440"/>
                <a:gd name="T45" fmla="*/ 15 h 15"/>
                <a:gd name="T46" fmla="*/ 243 w 440"/>
                <a:gd name="T47" fmla="*/ 15 h 15"/>
                <a:gd name="T48" fmla="*/ 254 w 440"/>
                <a:gd name="T49" fmla="*/ 15 h 15"/>
                <a:gd name="T50" fmla="*/ 264 w 440"/>
                <a:gd name="T51" fmla="*/ 15 h 15"/>
                <a:gd name="T52" fmla="*/ 274 w 440"/>
                <a:gd name="T53" fmla="*/ 15 h 15"/>
                <a:gd name="T54" fmla="*/ 285 w 440"/>
                <a:gd name="T55" fmla="*/ 15 h 15"/>
                <a:gd name="T56" fmla="*/ 295 w 440"/>
                <a:gd name="T57" fmla="*/ 15 h 15"/>
                <a:gd name="T58" fmla="*/ 305 w 440"/>
                <a:gd name="T59" fmla="*/ 15 h 15"/>
                <a:gd name="T60" fmla="*/ 316 w 440"/>
                <a:gd name="T61" fmla="*/ 15 h 15"/>
                <a:gd name="T62" fmla="*/ 326 w 440"/>
                <a:gd name="T63" fmla="*/ 15 h 15"/>
                <a:gd name="T64" fmla="*/ 337 w 440"/>
                <a:gd name="T65" fmla="*/ 15 h 15"/>
                <a:gd name="T66" fmla="*/ 347 w 440"/>
                <a:gd name="T67" fmla="*/ 15 h 15"/>
                <a:gd name="T68" fmla="*/ 357 w 440"/>
                <a:gd name="T69" fmla="*/ 15 h 15"/>
                <a:gd name="T70" fmla="*/ 368 w 440"/>
                <a:gd name="T71" fmla="*/ 15 h 15"/>
                <a:gd name="T72" fmla="*/ 378 w 440"/>
                <a:gd name="T73" fmla="*/ 15 h 15"/>
                <a:gd name="T74" fmla="*/ 388 w 440"/>
                <a:gd name="T75" fmla="*/ 15 h 15"/>
                <a:gd name="T76" fmla="*/ 399 w 440"/>
                <a:gd name="T77" fmla="*/ 15 h 15"/>
                <a:gd name="T78" fmla="*/ 409 w 440"/>
                <a:gd name="T79" fmla="*/ 15 h 15"/>
                <a:gd name="T80" fmla="*/ 420 w 440"/>
                <a:gd name="T81" fmla="*/ 15 h 15"/>
                <a:gd name="T82" fmla="*/ 430 w 440"/>
                <a:gd name="T83" fmla="*/ 15 h 15"/>
                <a:gd name="T84" fmla="*/ 440 w 440"/>
                <a:gd name="T85" fmla="*/ 15 h 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0" h="15">
                  <a:moveTo>
                    <a:pt x="0" y="0"/>
                  </a:moveTo>
                  <a:lnTo>
                    <a:pt x="5" y="5"/>
                  </a:lnTo>
                  <a:lnTo>
                    <a:pt x="10" y="5"/>
                  </a:lnTo>
                  <a:lnTo>
                    <a:pt x="15" y="5"/>
                  </a:lnTo>
                  <a:lnTo>
                    <a:pt x="20" y="5"/>
                  </a:lnTo>
                  <a:lnTo>
                    <a:pt x="26" y="5"/>
                  </a:lnTo>
                  <a:lnTo>
                    <a:pt x="31" y="5"/>
                  </a:lnTo>
                  <a:lnTo>
                    <a:pt x="36" y="10"/>
                  </a:lnTo>
                  <a:lnTo>
                    <a:pt x="41" y="10"/>
                  </a:lnTo>
                  <a:lnTo>
                    <a:pt x="46" y="10"/>
                  </a:lnTo>
                  <a:lnTo>
                    <a:pt x="51" y="10"/>
                  </a:lnTo>
                  <a:lnTo>
                    <a:pt x="57" y="10"/>
                  </a:lnTo>
                  <a:lnTo>
                    <a:pt x="62" y="10"/>
                  </a:lnTo>
                  <a:lnTo>
                    <a:pt x="67" y="10"/>
                  </a:lnTo>
                  <a:lnTo>
                    <a:pt x="72" y="10"/>
                  </a:lnTo>
                  <a:lnTo>
                    <a:pt x="77" y="10"/>
                  </a:lnTo>
                  <a:lnTo>
                    <a:pt x="83" y="15"/>
                  </a:lnTo>
                  <a:lnTo>
                    <a:pt x="88" y="15"/>
                  </a:lnTo>
                  <a:lnTo>
                    <a:pt x="93" y="15"/>
                  </a:lnTo>
                  <a:lnTo>
                    <a:pt x="98" y="15"/>
                  </a:lnTo>
                  <a:lnTo>
                    <a:pt x="103" y="15"/>
                  </a:lnTo>
                  <a:lnTo>
                    <a:pt x="108" y="15"/>
                  </a:lnTo>
                  <a:lnTo>
                    <a:pt x="114" y="15"/>
                  </a:lnTo>
                  <a:lnTo>
                    <a:pt x="119" y="15"/>
                  </a:lnTo>
                  <a:lnTo>
                    <a:pt x="124" y="15"/>
                  </a:lnTo>
                  <a:lnTo>
                    <a:pt x="129" y="15"/>
                  </a:lnTo>
                  <a:lnTo>
                    <a:pt x="134" y="15"/>
                  </a:lnTo>
                  <a:lnTo>
                    <a:pt x="140" y="15"/>
                  </a:lnTo>
                  <a:lnTo>
                    <a:pt x="145" y="15"/>
                  </a:lnTo>
                  <a:lnTo>
                    <a:pt x="150" y="15"/>
                  </a:lnTo>
                  <a:lnTo>
                    <a:pt x="155" y="15"/>
                  </a:lnTo>
                  <a:lnTo>
                    <a:pt x="160" y="15"/>
                  </a:lnTo>
                  <a:lnTo>
                    <a:pt x="166" y="15"/>
                  </a:lnTo>
                  <a:lnTo>
                    <a:pt x="171" y="15"/>
                  </a:lnTo>
                  <a:lnTo>
                    <a:pt x="176" y="15"/>
                  </a:lnTo>
                  <a:lnTo>
                    <a:pt x="181" y="15"/>
                  </a:lnTo>
                  <a:lnTo>
                    <a:pt x="186" y="15"/>
                  </a:lnTo>
                  <a:lnTo>
                    <a:pt x="191" y="15"/>
                  </a:lnTo>
                  <a:lnTo>
                    <a:pt x="197" y="15"/>
                  </a:lnTo>
                  <a:lnTo>
                    <a:pt x="202" y="15"/>
                  </a:lnTo>
                  <a:lnTo>
                    <a:pt x="207" y="15"/>
                  </a:lnTo>
                  <a:lnTo>
                    <a:pt x="212" y="15"/>
                  </a:lnTo>
                  <a:lnTo>
                    <a:pt x="217" y="15"/>
                  </a:lnTo>
                  <a:lnTo>
                    <a:pt x="223" y="15"/>
                  </a:lnTo>
                  <a:lnTo>
                    <a:pt x="228" y="15"/>
                  </a:lnTo>
                  <a:lnTo>
                    <a:pt x="233" y="15"/>
                  </a:lnTo>
                  <a:lnTo>
                    <a:pt x="238" y="15"/>
                  </a:lnTo>
                  <a:lnTo>
                    <a:pt x="243" y="15"/>
                  </a:lnTo>
                  <a:lnTo>
                    <a:pt x="248" y="15"/>
                  </a:lnTo>
                  <a:lnTo>
                    <a:pt x="254" y="15"/>
                  </a:lnTo>
                  <a:lnTo>
                    <a:pt x="259" y="15"/>
                  </a:lnTo>
                  <a:lnTo>
                    <a:pt x="264" y="15"/>
                  </a:lnTo>
                  <a:lnTo>
                    <a:pt x="269" y="15"/>
                  </a:lnTo>
                  <a:lnTo>
                    <a:pt x="274" y="15"/>
                  </a:lnTo>
                  <a:lnTo>
                    <a:pt x="280" y="15"/>
                  </a:lnTo>
                  <a:lnTo>
                    <a:pt x="285" y="15"/>
                  </a:lnTo>
                  <a:lnTo>
                    <a:pt x="290" y="15"/>
                  </a:lnTo>
                  <a:lnTo>
                    <a:pt x="295" y="15"/>
                  </a:lnTo>
                  <a:lnTo>
                    <a:pt x="300" y="15"/>
                  </a:lnTo>
                  <a:lnTo>
                    <a:pt x="305" y="15"/>
                  </a:lnTo>
                  <a:lnTo>
                    <a:pt x="311" y="15"/>
                  </a:lnTo>
                  <a:lnTo>
                    <a:pt x="316" y="15"/>
                  </a:lnTo>
                  <a:lnTo>
                    <a:pt x="321" y="15"/>
                  </a:lnTo>
                  <a:lnTo>
                    <a:pt x="326" y="15"/>
                  </a:lnTo>
                  <a:lnTo>
                    <a:pt x="331" y="15"/>
                  </a:lnTo>
                  <a:lnTo>
                    <a:pt x="337" y="15"/>
                  </a:lnTo>
                  <a:lnTo>
                    <a:pt x="342" y="15"/>
                  </a:lnTo>
                  <a:lnTo>
                    <a:pt x="347" y="15"/>
                  </a:lnTo>
                  <a:lnTo>
                    <a:pt x="352" y="15"/>
                  </a:lnTo>
                  <a:lnTo>
                    <a:pt x="357" y="15"/>
                  </a:lnTo>
                  <a:lnTo>
                    <a:pt x="362" y="15"/>
                  </a:lnTo>
                  <a:lnTo>
                    <a:pt x="368" y="15"/>
                  </a:lnTo>
                  <a:lnTo>
                    <a:pt x="373" y="15"/>
                  </a:lnTo>
                  <a:lnTo>
                    <a:pt x="378" y="15"/>
                  </a:lnTo>
                  <a:lnTo>
                    <a:pt x="383" y="15"/>
                  </a:lnTo>
                  <a:lnTo>
                    <a:pt x="388" y="15"/>
                  </a:lnTo>
                  <a:lnTo>
                    <a:pt x="394" y="15"/>
                  </a:lnTo>
                  <a:lnTo>
                    <a:pt x="399" y="15"/>
                  </a:lnTo>
                  <a:lnTo>
                    <a:pt x="404" y="15"/>
                  </a:lnTo>
                  <a:lnTo>
                    <a:pt x="409" y="15"/>
                  </a:lnTo>
                  <a:lnTo>
                    <a:pt x="414" y="15"/>
                  </a:lnTo>
                  <a:lnTo>
                    <a:pt x="420" y="15"/>
                  </a:lnTo>
                  <a:lnTo>
                    <a:pt x="425" y="15"/>
                  </a:lnTo>
                  <a:lnTo>
                    <a:pt x="430" y="15"/>
                  </a:lnTo>
                  <a:lnTo>
                    <a:pt x="435" y="15"/>
                  </a:lnTo>
                  <a:lnTo>
                    <a:pt x="440" y="1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grpSp>
      <p:grpSp>
        <p:nvGrpSpPr>
          <p:cNvPr id="230" name="Group 99"/>
          <p:cNvGrpSpPr>
            <a:grpSpLocks/>
          </p:cNvGrpSpPr>
          <p:nvPr/>
        </p:nvGrpSpPr>
        <p:grpSpPr bwMode="auto">
          <a:xfrm>
            <a:off x="5400675" y="1593617"/>
            <a:ext cx="142875" cy="463550"/>
            <a:chOff x="1736" y="1511"/>
            <a:chExt cx="2250" cy="1767"/>
          </a:xfrm>
        </p:grpSpPr>
        <p:sp>
          <p:nvSpPr>
            <p:cNvPr id="231" name="Freeform 100"/>
            <p:cNvSpPr>
              <a:spLocks/>
            </p:cNvSpPr>
            <p:nvPr/>
          </p:nvSpPr>
          <p:spPr bwMode="auto">
            <a:xfrm>
              <a:off x="1736" y="3092"/>
              <a:ext cx="643" cy="186"/>
            </a:xfrm>
            <a:custGeom>
              <a:avLst/>
              <a:gdLst>
                <a:gd name="T0" fmla="*/ 11 w 643"/>
                <a:gd name="T1" fmla="*/ 186 h 186"/>
                <a:gd name="T2" fmla="*/ 26 w 643"/>
                <a:gd name="T3" fmla="*/ 186 h 186"/>
                <a:gd name="T4" fmla="*/ 42 w 643"/>
                <a:gd name="T5" fmla="*/ 186 h 186"/>
                <a:gd name="T6" fmla="*/ 57 w 643"/>
                <a:gd name="T7" fmla="*/ 186 h 186"/>
                <a:gd name="T8" fmla="*/ 73 w 643"/>
                <a:gd name="T9" fmla="*/ 186 h 186"/>
                <a:gd name="T10" fmla="*/ 89 w 643"/>
                <a:gd name="T11" fmla="*/ 186 h 186"/>
                <a:gd name="T12" fmla="*/ 104 w 643"/>
                <a:gd name="T13" fmla="*/ 186 h 186"/>
                <a:gd name="T14" fmla="*/ 120 w 643"/>
                <a:gd name="T15" fmla="*/ 186 h 186"/>
                <a:gd name="T16" fmla="*/ 135 w 643"/>
                <a:gd name="T17" fmla="*/ 186 h 186"/>
                <a:gd name="T18" fmla="*/ 151 w 643"/>
                <a:gd name="T19" fmla="*/ 186 h 186"/>
                <a:gd name="T20" fmla="*/ 166 w 643"/>
                <a:gd name="T21" fmla="*/ 186 h 186"/>
                <a:gd name="T22" fmla="*/ 182 w 643"/>
                <a:gd name="T23" fmla="*/ 186 h 186"/>
                <a:gd name="T24" fmla="*/ 197 w 643"/>
                <a:gd name="T25" fmla="*/ 186 h 186"/>
                <a:gd name="T26" fmla="*/ 213 w 643"/>
                <a:gd name="T27" fmla="*/ 186 h 186"/>
                <a:gd name="T28" fmla="*/ 229 w 643"/>
                <a:gd name="T29" fmla="*/ 186 h 186"/>
                <a:gd name="T30" fmla="*/ 244 w 643"/>
                <a:gd name="T31" fmla="*/ 186 h 186"/>
                <a:gd name="T32" fmla="*/ 260 w 643"/>
                <a:gd name="T33" fmla="*/ 186 h 186"/>
                <a:gd name="T34" fmla="*/ 275 w 643"/>
                <a:gd name="T35" fmla="*/ 186 h 186"/>
                <a:gd name="T36" fmla="*/ 291 w 643"/>
                <a:gd name="T37" fmla="*/ 186 h 186"/>
                <a:gd name="T38" fmla="*/ 306 w 643"/>
                <a:gd name="T39" fmla="*/ 186 h 186"/>
                <a:gd name="T40" fmla="*/ 322 w 643"/>
                <a:gd name="T41" fmla="*/ 186 h 186"/>
                <a:gd name="T42" fmla="*/ 337 w 643"/>
                <a:gd name="T43" fmla="*/ 186 h 186"/>
                <a:gd name="T44" fmla="*/ 353 w 643"/>
                <a:gd name="T45" fmla="*/ 186 h 186"/>
                <a:gd name="T46" fmla="*/ 368 w 643"/>
                <a:gd name="T47" fmla="*/ 181 h 186"/>
                <a:gd name="T48" fmla="*/ 384 w 643"/>
                <a:gd name="T49" fmla="*/ 181 h 186"/>
                <a:gd name="T50" fmla="*/ 400 w 643"/>
                <a:gd name="T51" fmla="*/ 181 h 186"/>
                <a:gd name="T52" fmla="*/ 415 w 643"/>
                <a:gd name="T53" fmla="*/ 176 h 186"/>
                <a:gd name="T54" fmla="*/ 431 w 643"/>
                <a:gd name="T55" fmla="*/ 176 h 186"/>
                <a:gd name="T56" fmla="*/ 446 w 643"/>
                <a:gd name="T57" fmla="*/ 171 h 186"/>
                <a:gd name="T58" fmla="*/ 462 w 643"/>
                <a:gd name="T59" fmla="*/ 166 h 186"/>
                <a:gd name="T60" fmla="*/ 477 w 643"/>
                <a:gd name="T61" fmla="*/ 160 h 186"/>
                <a:gd name="T62" fmla="*/ 493 w 643"/>
                <a:gd name="T63" fmla="*/ 155 h 186"/>
                <a:gd name="T64" fmla="*/ 508 w 643"/>
                <a:gd name="T65" fmla="*/ 145 h 186"/>
                <a:gd name="T66" fmla="*/ 524 w 643"/>
                <a:gd name="T67" fmla="*/ 140 h 186"/>
                <a:gd name="T68" fmla="*/ 540 w 643"/>
                <a:gd name="T69" fmla="*/ 129 h 186"/>
                <a:gd name="T70" fmla="*/ 555 w 643"/>
                <a:gd name="T71" fmla="*/ 114 h 186"/>
                <a:gd name="T72" fmla="*/ 571 w 643"/>
                <a:gd name="T73" fmla="*/ 103 h 186"/>
                <a:gd name="T74" fmla="*/ 581 w 643"/>
                <a:gd name="T75" fmla="*/ 88 h 186"/>
                <a:gd name="T76" fmla="*/ 597 w 643"/>
                <a:gd name="T77" fmla="*/ 72 h 186"/>
                <a:gd name="T78" fmla="*/ 612 w 643"/>
                <a:gd name="T79" fmla="*/ 57 h 186"/>
                <a:gd name="T80" fmla="*/ 622 w 643"/>
                <a:gd name="T81" fmla="*/ 36 h 186"/>
                <a:gd name="T82" fmla="*/ 638 w 643"/>
                <a:gd name="T83" fmla="*/ 15 h 1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43" h="186">
                  <a:moveTo>
                    <a:pt x="0" y="186"/>
                  </a:moveTo>
                  <a:lnTo>
                    <a:pt x="6" y="186"/>
                  </a:lnTo>
                  <a:lnTo>
                    <a:pt x="11" y="186"/>
                  </a:lnTo>
                  <a:lnTo>
                    <a:pt x="16" y="186"/>
                  </a:lnTo>
                  <a:lnTo>
                    <a:pt x="21" y="186"/>
                  </a:lnTo>
                  <a:lnTo>
                    <a:pt x="26" y="186"/>
                  </a:lnTo>
                  <a:lnTo>
                    <a:pt x="32" y="186"/>
                  </a:lnTo>
                  <a:lnTo>
                    <a:pt x="37" y="186"/>
                  </a:lnTo>
                  <a:lnTo>
                    <a:pt x="42" y="186"/>
                  </a:lnTo>
                  <a:lnTo>
                    <a:pt x="47" y="186"/>
                  </a:lnTo>
                  <a:lnTo>
                    <a:pt x="52" y="186"/>
                  </a:lnTo>
                  <a:lnTo>
                    <a:pt x="57" y="186"/>
                  </a:lnTo>
                  <a:lnTo>
                    <a:pt x="63" y="186"/>
                  </a:lnTo>
                  <a:lnTo>
                    <a:pt x="68" y="186"/>
                  </a:lnTo>
                  <a:lnTo>
                    <a:pt x="73" y="186"/>
                  </a:lnTo>
                  <a:lnTo>
                    <a:pt x="78" y="186"/>
                  </a:lnTo>
                  <a:lnTo>
                    <a:pt x="83" y="186"/>
                  </a:lnTo>
                  <a:lnTo>
                    <a:pt x="89" y="186"/>
                  </a:lnTo>
                  <a:lnTo>
                    <a:pt x="94" y="186"/>
                  </a:lnTo>
                  <a:lnTo>
                    <a:pt x="99" y="186"/>
                  </a:lnTo>
                  <a:lnTo>
                    <a:pt x="104" y="186"/>
                  </a:lnTo>
                  <a:lnTo>
                    <a:pt x="109" y="186"/>
                  </a:lnTo>
                  <a:lnTo>
                    <a:pt x="114" y="186"/>
                  </a:lnTo>
                  <a:lnTo>
                    <a:pt x="120" y="186"/>
                  </a:lnTo>
                  <a:lnTo>
                    <a:pt x="125" y="186"/>
                  </a:lnTo>
                  <a:lnTo>
                    <a:pt x="130" y="186"/>
                  </a:lnTo>
                  <a:lnTo>
                    <a:pt x="135" y="186"/>
                  </a:lnTo>
                  <a:lnTo>
                    <a:pt x="140" y="186"/>
                  </a:lnTo>
                  <a:lnTo>
                    <a:pt x="146" y="186"/>
                  </a:lnTo>
                  <a:lnTo>
                    <a:pt x="151" y="186"/>
                  </a:lnTo>
                  <a:lnTo>
                    <a:pt x="156" y="186"/>
                  </a:lnTo>
                  <a:lnTo>
                    <a:pt x="161" y="186"/>
                  </a:lnTo>
                  <a:lnTo>
                    <a:pt x="166" y="186"/>
                  </a:lnTo>
                  <a:lnTo>
                    <a:pt x="171" y="186"/>
                  </a:lnTo>
                  <a:lnTo>
                    <a:pt x="177" y="186"/>
                  </a:lnTo>
                  <a:lnTo>
                    <a:pt x="182" y="186"/>
                  </a:lnTo>
                  <a:lnTo>
                    <a:pt x="187" y="186"/>
                  </a:lnTo>
                  <a:lnTo>
                    <a:pt x="192" y="186"/>
                  </a:lnTo>
                  <a:lnTo>
                    <a:pt x="197" y="186"/>
                  </a:lnTo>
                  <a:lnTo>
                    <a:pt x="203" y="186"/>
                  </a:lnTo>
                  <a:lnTo>
                    <a:pt x="208" y="186"/>
                  </a:lnTo>
                  <a:lnTo>
                    <a:pt x="213" y="186"/>
                  </a:lnTo>
                  <a:lnTo>
                    <a:pt x="218" y="186"/>
                  </a:lnTo>
                  <a:lnTo>
                    <a:pt x="223" y="186"/>
                  </a:lnTo>
                  <a:lnTo>
                    <a:pt x="229" y="186"/>
                  </a:lnTo>
                  <a:lnTo>
                    <a:pt x="234" y="186"/>
                  </a:lnTo>
                  <a:lnTo>
                    <a:pt x="239" y="186"/>
                  </a:lnTo>
                  <a:lnTo>
                    <a:pt x="244" y="186"/>
                  </a:lnTo>
                  <a:lnTo>
                    <a:pt x="249" y="186"/>
                  </a:lnTo>
                  <a:lnTo>
                    <a:pt x="254" y="186"/>
                  </a:lnTo>
                  <a:lnTo>
                    <a:pt x="260" y="186"/>
                  </a:lnTo>
                  <a:lnTo>
                    <a:pt x="265" y="186"/>
                  </a:lnTo>
                  <a:lnTo>
                    <a:pt x="270" y="186"/>
                  </a:lnTo>
                  <a:lnTo>
                    <a:pt x="275" y="186"/>
                  </a:lnTo>
                  <a:lnTo>
                    <a:pt x="280" y="186"/>
                  </a:lnTo>
                  <a:lnTo>
                    <a:pt x="286" y="186"/>
                  </a:lnTo>
                  <a:lnTo>
                    <a:pt x="291" y="186"/>
                  </a:lnTo>
                  <a:lnTo>
                    <a:pt x="296" y="186"/>
                  </a:lnTo>
                  <a:lnTo>
                    <a:pt x="301" y="186"/>
                  </a:lnTo>
                  <a:lnTo>
                    <a:pt x="306" y="186"/>
                  </a:lnTo>
                  <a:lnTo>
                    <a:pt x="311" y="186"/>
                  </a:lnTo>
                  <a:lnTo>
                    <a:pt x="317" y="186"/>
                  </a:lnTo>
                  <a:lnTo>
                    <a:pt x="322" y="186"/>
                  </a:lnTo>
                  <a:lnTo>
                    <a:pt x="327" y="186"/>
                  </a:lnTo>
                  <a:lnTo>
                    <a:pt x="332" y="186"/>
                  </a:lnTo>
                  <a:lnTo>
                    <a:pt x="337" y="186"/>
                  </a:lnTo>
                  <a:lnTo>
                    <a:pt x="343" y="186"/>
                  </a:lnTo>
                  <a:lnTo>
                    <a:pt x="348" y="186"/>
                  </a:lnTo>
                  <a:lnTo>
                    <a:pt x="353" y="186"/>
                  </a:lnTo>
                  <a:lnTo>
                    <a:pt x="358" y="181"/>
                  </a:lnTo>
                  <a:lnTo>
                    <a:pt x="363" y="181"/>
                  </a:lnTo>
                  <a:lnTo>
                    <a:pt x="368" y="181"/>
                  </a:lnTo>
                  <a:lnTo>
                    <a:pt x="374" y="181"/>
                  </a:lnTo>
                  <a:lnTo>
                    <a:pt x="379" y="181"/>
                  </a:lnTo>
                  <a:lnTo>
                    <a:pt x="384" y="181"/>
                  </a:lnTo>
                  <a:lnTo>
                    <a:pt x="389" y="181"/>
                  </a:lnTo>
                  <a:lnTo>
                    <a:pt x="394" y="181"/>
                  </a:lnTo>
                  <a:lnTo>
                    <a:pt x="400" y="181"/>
                  </a:lnTo>
                  <a:lnTo>
                    <a:pt x="405" y="176"/>
                  </a:lnTo>
                  <a:lnTo>
                    <a:pt x="410" y="176"/>
                  </a:lnTo>
                  <a:lnTo>
                    <a:pt x="415" y="176"/>
                  </a:lnTo>
                  <a:lnTo>
                    <a:pt x="420" y="176"/>
                  </a:lnTo>
                  <a:lnTo>
                    <a:pt x="426" y="176"/>
                  </a:lnTo>
                  <a:lnTo>
                    <a:pt x="431" y="176"/>
                  </a:lnTo>
                  <a:lnTo>
                    <a:pt x="436" y="171"/>
                  </a:lnTo>
                  <a:lnTo>
                    <a:pt x="441" y="171"/>
                  </a:lnTo>
                  <a:lnTo>
                    <a:pt x="446" y="171"/>
                  </a:lnTo>
                  <a:lnTo>
                    <a:pt x="451" y="166"/>
                  </a:lnTo>
                  <a:lnTo>
                    <a:pt x="457" y="166"/>
                  </a:lnTo>
                  <a:lnTo>
                    <a:pt x="462" y="166"/>
                  </a:lnTo>
                  <a:lnTo>
                    <a:pt x="467" y="166"/>
                  </a:lnTo>
                  <a:lnTo>
                    <a:pt x="472" y="160"/>
                  </a:lnTo>
                  <a:lnTo>
                    <a:pt x="477" y="160"/>
                  </a:lnTo>
                  <a:lnTo>
                    <a:pt x="483" y="155"/>
                  </a:lnTo>
                  <a:lnTo>
                    <a:pt x="488" y="155"/>
                  </a:lnTo>
                  <a:lnTo>
                    <a:pt x="493" y="155"/>
                  </a:lnTo>
                  <a:lnTo>
                    <a:pt x="498" y="150"/>
                  </a:lnTo>
                  <a:lnTo>
                    <a:pt x="503" y="150"/>
                  </a:lnTo>
                  <a:lnTo>
                    <a:pt x="508" y="145"/>
                  </a:lnTo>
                  <a:lnTo>
                    <a:pt x="514" y="145"/>
                  </a:lnTo>
                  <a:lnTo>
                    <a:pt x="519" y="140"/>
                  </a:lnTo>
                  <a:lnTo>
                    <a:pt x="524" y="140"/>
                  </a:lnTo>
                  <a:lnTo>
                    <a:pt x="529" y="135"/>
                  </a:lnTo>
                  <a:lnTo>
                    <a:pt x="534" y="129"/>
                  </a:lnTo>
                  <a:lnTo>
                    <a:pt x="540" y="129"/>
                  </a:lnTo>
                  <a:lnTo>
                    <a:pt x="545" y="124"/>
                  </a:lnTo>
                  <a:lnTo>
                    <a:pt x="550" y="119"/>
                  </a:lnTo>
                  <a:lnTo>
                    <a:pt x="555" y="114"/>
                  </a:lnTo>
                  <a:lnTo>
                    <a:pt x="560" y="109"/>
                  </a:lnTo>
                  <a:lnTo>
                    <a:pt x="565" y="109"/>
                  </a:lnTo>
                  <a:lnTo>
                    <a:pt x="571" y="103"/>
                  </a:lnTo>
                  <a:lnTo>
                    <a:pt x="576" y="98"/>
                  </a:lnTo>
                  <a:lnTo>
                    <a:pt x="576" y="93"/>
                  </a:lnTo>
                  <a:lnTo>
                    <a:pt x="581" y="88"/>
                  </a:lnTo>
                  <a:lnTo>
                    <a:pt x="586" y="83"/>
                  </a:lnTo>
                  <a:lnTo>
                    <a:pt x="591" y="78"/>
                  </a:lnTo>
                  <a:lnTo>
                    <a:pt x="597" y="72"/>
                  </a:lnTo>
                  <a:lnTo>
                    <a:pt x="602" y="67"/>
                  </a:lnTo>
                  <a:lnTo>
                    <a:pt x="607" y="62"/>
                  </a:lnTo>
                  <a:lnTo>
                    <a:pt x="612" y="57"/>
                  </a:lnTo>
                  <a:lnTo>
                    <a:pt x="612" y="52"/>
                  </a:lnTo>
                  <a:lnTo>
                    <a:pt x="617" y="46"/>
                  </a:lnTo>
                  <a:lnTo>
                    <a:pt x="622" y="36"/>
                  </a:lnTo>
                  <a:lnTo>
                    <a:pt x="628" y="31"/>
                  </a:lnTo>
                  <a:lnTo>
                    <a:pt x="633" y="26"/>
                  </a:lnTo>
                  <a:lnTo>
                    <a:pt x="638" y="15"/>
                  </a:lnTo>
                  <a:lnTo>
                    <a:pt x="643" y="10"/>
                  </a:lnTo>
                  <a:lnTo>
                    <a:pt x="643"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32" name="Freeform 101"/>
            <p:cNvSpPr>
              <a:spLocks/>
            </p:cNvSpPr>
            <p:nvPr/>
          </p:nvSpPr>
          <p:spPr bwMode="auto">
            <a:xfrm>
              <a:off x="2379" y="1511"/>
              <a:ext cx="581" cy="1581"/>
            </a:xfrm>
            <a:custGeom>
              <a:avLst/>
              <a:gdLst>
                <a:gd name="T0" fmla="*/ 11 w 581"/>
                <a:gd name="T1" fmla="*/ 1565 h 1581"/>
                <a:gd name="T2" fmla="*/ 26 w 581"/>
                <a:gd name="T3" fmla="*/ 1539 h 1581"/>
                <a:gd name="T4" fmla="*/ 37 w 581"/>
                <a:gd name="T5" fmla="*/ 1508 h 1581"/>
                <a:gd name="T6" fmla="*/ 52 w 581"/>
                <a:gd name="T7" fmla="*/ 1477 h 1581"/>
                <a:gd name="T8" fmla="*/ 68 w 581"/>
                <a:gd name="T9" fmla="*/ 1446 h 1581"/>
                <a:gd name="T10" fmla="*/ 78 w 581"/>
                <a:gd name="T11" fmla="*/ 1405 h 1581"/>
                <a:gd name="T12" fmla="*/ 94 w 581"/>
                <a:gd name="T13" fmla="*/ 1368 h 1581"/>
                <a:gd name="T14" fmla="*/ 104 w 581"/>
                <a:gd name="T15" fmla="*/ 1322 h 1581"/>
                <a:gd name="T16" fmla="*/ 119 w 581"/>
                <a:gd name="T17" fmla="*/ 1275 h 1581"/>
                <a:gd name="T18" fmla="*/ 135 w 581"/>
                <a:gd name="T19" fmla="*/ 1228 h 1581"/>
                <a:gd name="T20" fmla="*/ 145 w 581"/>
                <a:gd name="T21" fmla="*/ 1176 h 1581"/>
                <a:gd name="T22" fmla="*/ 161 w 581"/>
                <a:gd name="T23" fmla="*/ 1125 h 1581"/>
                <a:gd name="T24" fmla="*/ 171 w 581"/>
                <a:gd name="T25" fmla="*/ 1068 h 1581"/>
                <a:gd name="T26" fmla="*/ 187 w 581"/>
                <a:gd name="T27" fmla="*/ 1011 h 1581"/>
                <a:gd name="T28" fmla="*/ 202 w 581"/>
                <a:gd name="T29" fmla="*/ 948 h 1581"/>
                <a:gd name="T30" fmla="*/ 213 w 581"/>
                <a:gd name="T31" fmla="*/ 886 h 1581"/>
                <a:gd name="T32" fmla="*/ 228 w 581"/>
                <a:gd name="T33" fmla="*/ 824 h 1581"/>
                <a:gd name="T34" fmla="*/ 239 w 581"/>
                <a:gd name="T35" fmla="*/ 757 h 1581"/>
                <a:gd name="T36" fmla="*/ 254 w 581"/>
                <a:gd name="T37" fmla="*/ 694 h 1581"/>
                <a:gd name="T38" fmla="*/ 270 w 581"/>
                <a:gd name="T39" fmla="*/ 632 h 1581"/>
                <a:gd name="T40" fmla="*/ 280 w 581"/>
                <a:gd name="T41" fmla="*/ 565 h 1581"/>
                <a:gd name="T42" fmla="*/ 296 w 581"/>
                <a:gd name="T43" fmla="*/ 503 h 1581"/>
                <a:gd name="T44" fmla="*/ 311 w 581"/>
                <a:gd name="T45" fmla="*/ 440 h 1581"/>
                <a:gd name="T46" fmla="*/ 322 w 581"/>
                <a:gd name="T47" fmla="*/ 383 h 1581"/>
                <a:gd name="T48" fmla="*/ 337 w 581"/>
                <a:gd name="T49" fmla="*/ 326 h 1581"/>
                <a:gd name="T50" fmla="*/ 348 w 581"/>
                <a:gd name="T51" fmla="*/ 269 h 1581"/>
                <a:gd name="T52" fmla="*/ 363 w 581"/>
                <a:gd name="T53" fmla="*/ 223 h 1581"/>
                <a:gd name="T54" fmla="*/ 379 w 581"/>
                <a:gd name="T55" fmla="*/ 176 h 1581"/>
                <a:gd name="T56" fmla="*/ 389 w 581"/>
                <a:gd name="T57" fmla="*/ 135 h 1581"/>
                <a:gd name="T58" fmla="*/ 405 w 581"/>
                <a:gd name="T59" fmla="*/ 98 h 1581"/>
                <a:gd name="T60" fmla="*/ 415 w 581"/>
                <a:gd name="T61" fmla="*/ 67 h 1581"/>
                <a:gd name="T62" fmla="*/ 431 w 581"/>
                <a:gd name="T63" fmla="*/ 41 h 1581"/>
                <a:gd name="T64" fmla="*/ 446 w 581"/>
                <a:gd name="T65" fmla="*/ 21 h 1581"/>
                <a:gd name="T66" fmla="*/ 456 w 581"/>
                <a:gd name="T67" fmla="*/ 5 h 1581"/>
                <a:gd name="T68" fmla="*/ 472 w 581"/>
                <a:gd name="T69" fmla="*/ 0 h 1581"/>
                <a:gd name="T70" fmla="*/ 488 w 581"/>
                <a:gd name="T71" fmla="*/ 0 h 1581"/>
                <a:gd name="T72" fmla="*/ 503 w 581"/>
                <a:gd name="T73" fmla="*/ 5 h 1581"/>
                <a:gd name="T74" fmla="*/ 513 w 581"/>
                <a:gd name="T75" fmla="*/ 21 h 1581"/>
                <a:gd name="T76" fmla="*/ 529 w 581"/>
                <a:gd name="T77" fmla="*/ 41 h 1581"/>
                <a:gd name="T78" fmla="*/ 545 w 581"/>
                <a:gd name="T79" fmla="*/ 67 h 1581"/>
                <a:gd name="T80" fmla="*/ 555 w 581"/>
                <a:gd name="T81" fmla="*/ 98 h 1581"/>
                <a:gd name="T82" fmla="*/ 570 w 581"/>
                <a:gd name="T83" fmla="*/ 135 h 15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1" h="1581">
                  <a:moveTo>
                    <a:pt x="0" y="1581"/>
                  </a:moveTo>
                  <a:lnTo>
                    <a:pt x="5" y="1576"/>
                  </a:lnTo>
                  <a:lnTo>
                    <a:pt x="11" y="1565"/>
                  </a:lnTo>
                  <a:lnTo>
                    <a:pt x="16" y="1560"/>
                  </a:lnTo>
                  <a:lnTo>
                    <a:pt x="21" y="1550"/>
                  </a:lnTo>
                  <a:lnTo>
                    <a:pt x="26" y="1539"/>
                  </a:lnTo>
                  <a:lnTo>
                    <a:pt x="31" y="1529"/>
                  </a:lnTo>
                  <a:lnTo>
                    <a:pt x="37" y="1519"/>
                  </a:lnTo>
                  <a:lnTo>
                    <a:pt x="37" y="1508"/>
                  </a:lnTo>
                  <a:lnTo>
                    <a:pt x="42" y="1498"/>
                  </a:lnTo>
                  <a:lnTo>
                    <a:pt x="47" y="1487"/>
                  </a:lnTo>
                  <a:lnTo>
                    <a:pt x="52" y="1477"/>
                  </a:lnTo>
                  <a:lnTo>
                    <a:pt x="57" y="1467"/>
                  </a:lnTo>
                  <a:lnTo>
                    <a:pt x="62" y="1456"/>
                  </a:lnTo>
                  <a:lnTo>
                    <a:pt x="68" y="1446"/>
                  </a:lnTo>
                  <a:lnTo>
                    <a:pt x="73" y="1430"/>
                  </a:lnTo>
                  <a:lnTo>
                    <a:pt x="73" y="1420"/>
                  </a:lnTo>
                  <a:lnTo>
                    <a:pt x="78" y="1405"/>
                  </a:lnTo>
                  <a:lnTo>
                    <a:pt x="83" y="1394"/>
                  </a:lnTo>
                  <a:lnTo>
                    <a:pt x="88" y="1379"/>
                  </a:lnTo>
                  <a:lnTo>
                    <a:pt x="94" y="1368"/>
                  </a:lnTo>
                  <a:lnTo>
                    <a:pt x="99" y="1353"/>
                  </a:lnTo>
                  <a:lnTo>
                    <a:pt x="104" y="1337"/>
                  </a:lnTo>
                  <a:lnTo>
                    <a:pt x="104" y="1322"/>
                  </a:lnTo>
                  <a:lnTo>
                    <a:pt x="109" y="1306"/>
                  </a:lnTo>
                  <a:lnTo>
                    <a:pt x="114" y="1291"/>
                  </a:lnTo>
                  <a:lnTo>
                    <a:pt x="119" y="1275"/>
                  </a:lnTo>
                  <a:lnTo>
                    <a:pt x="125" y="1259"/>
                  </a:lnTo>
                  <a:lnTo>
                    <a:pt x="130" y="1244"/>
                  </a:lnTo>
                  <a:lnTo>
                    <a:pt x="135" y="1228"/>
                  </a:lnTo>
                  <a:lnTo>
                    <a:pt x="140" y="1213"/>
                  </a:lnTo>
                  <a:lnTo>
                    <a:pt x="140" y="1192"/>
                  </a:lnTo>
                  <a:lnTo>
                    <a:pt x="145" y="1176"/>
                  </a:lnTo>
                  <a:lnTo>
                    <a:pt x="151" y="1161"/>
                  </a:lnTo>
                  <a:lnTo>
                    <a:pt x="156" y="1140"/>
                  </a:lnTo>
                  <a:lnTo>
                    <a:pt x="161" y="1125"/>
                  </a:lnTo>
                  <a:lnTo>
                    <a:pt x="166" y="1104"/>
                  </a:lnTo>
                  <a:lnTo>
                    <a:pt x="171" y="1088"/>
                  </a:lnTo>
                  <a:lnTo>
                    <a:pt x="171" y="1068"/>
                  </a:lnTo>
                  <a:lnTo>
                    <a:pt x="176" y="1047"/>
                  </a:lnTo>
                  <a:lnTo>
                    <a:pt x="182" y="1026"/>
                  </a:lnTo>
                  <a:lnTo>
                    <a:pt x="187" y="1011"/>
                  </a:lnTo>
                  <a:lnTo>
                    <a:pt x="192" y="990"/>
                  </a:lnTo>
                  <a:lnTo>
                    <a:pt x="197" y="969"/>
                  </a:lnTo>
                  <a:lnTo>
                    <a:pt x="202" y="948"/>
                  </a:lnTo>
                  <a:lnTo>
                    <a:pt x="208" y="928"/>
                  </a:lnTo>
                  <a:lnTo>
                    <a:pt x="208" y="907"/>
                  </a:lnTo>
                  <a:lnTo>
                    <a:pt x="213" y="886"/>
                  </a:lnTo>
                  <a:lnTo>
                    <a:pt x="218" y="865"/>
                  </a:lnTo>
                  <a:lnTo>
                    <a:pt x="223" y="845"/>
                  </a:lnTo>
                  <a:lnTo>
                    <a:pt x="228" y="824"/>
                  </a:lnTo>
                  <a:lnTo>
                    <a:pt x="234" y="803"/>
                  </a:lnTo>
                  <a:lnTo>
                    <a:pt x="239" y="783"/>
                  </a:lnTo>
                  <a:lnTo>
                    <a:pt x="239" y="757"/>
                  </a:lnTo>
                  <a:lnTo>
                    <a:pt x="244" y="736"/>
                  </a:lnTo>
                  <a:lnTo>
                    <a:pt x="249" y="715"/>
                  </a:lnTo>
                  <a:lnTo>
                    <a:pt x="254" y="694"/>
                  </a:lnTo>
                  <a:lnTo>
                    <a:pt x="259" y="674"/>
                  </a:lnTo>
                  <a:lnTo>
                    <a:pt x="265" y="653"/>
                  </a:lnTo>
                  <a:lnTo>
                    <a:pt x="270" y="632"/>
                  </a:lnTo>
                  <a:lnTo>
                    <a:pt x="275" y="612"/>
                  </a:lnTo>
                  <a:lnTo>
                    <a:pt x="275" y="586"/>
                  </a:lnTo>
                  <a:lnTo>
                    <a:pt x="280" y="565"/>
                  </a:lnTo>
                  <a:lnTo>
                    <a:pt x="285" y="544"/>
                  </a:lnTo>
                  <a:lnTo>
                    <a:pt x="291" y="523"/>
                  </a:lnTo>
                  <a:lnTo>
                    <a:pt x="296" y="503"/>
                  </a:lnTo>
                  <a:lnTo>
                    <a:pt x="301" y="482"/>
                  </a:lnTo>
                  <a:lnTo>
                    <a:pt x="306" y="461"/>
                  </a:lnTo>
                  <a:lnTo>
                    <a:pt x="311" y="440"/>
                  </a:lnTo>
                  <a:lnTo>
                    <a:pt x="311" y="420"/>
                  </a:lnTo>
                  <a:lnTo>
                    <a:pt x="316" y="404"/>
                  </a:lnTo>
                  <a:lnTo>
                    <a:pt x="322" y="383"/>
                  </a:lnTo>
                  <a:lnTo>
                    <a:pt x="327" y="363"/>
                  </a:lnTo>
                  <a:lnTo>
                    <a:pt x="332" y="342"/>
                  </a:lnTo>
                  <a:lnTo>
                    <a:pt x="337" y="326"/>
                  </a:lnTo>
                  <a:lnTo>
                    <a:pt x="342" y="306"/>
                  </a:lnTo>
                  <a:lnTo>
                    <a:pt x="342" y="290"/>
                  </a:lnTo>
                  <a:lnTo>
                    <a:pt x="348" y="269"/>
                  </a:lnTo>
                  <a:lnTo>
                    <a:pt x="353" y="254"/>
                  </a:lnTo>
                  <a:lnTo>
                    <a:pt x="358" y="238"/>
                  </a:lnTo>
                  <a:lnTo>
                    <a:pt x="363" y="223"/>
                  </a:lnTo>
                  <a:lnTo>
                    <a:pt x="368" y="207"/>
                  </a:lnTo>
                  <a:lnTo>
                    <a:pt x="373" y="192"/>
                  </a:lnTo>
                  <a:lnTo>
                    <a:pt x="379" y="176"/>
                  </a:lnTo>
                  <a:lnTo>
                    <a:pt x="379" y="161"/>
                  </a:lnTo>
                  <a:lnTo>
                    <a:pt x="384" y="145"/>
                  </a:lnTo>
                  <a:lnTo>
                    <a:pt x="389" y="135"/>
                  </a:lnTo>
                  <a:lnTo>
                    <a:pt x="394" y="119"/>
                  </a:lnTo>
                  <a:lnTo>
                    <a:pt x="399" y="109"/>
                  </a:lnTo>
                  <a:lnTo>
                    <a:pt x="405" y="98"/>
                  </a:lnTo>
                  <a:lnTo>
                    <a:pt x="410" y="88"/>
                  </a:lnTo>
                  <a:lnTo>
                    <a:pt x="410" y="78"/>
                  </a:lnTo>
                  <a:lnTo>
                    <a:pt x="415" y="67"/>
                  </a:lnTo>
                  <a:lnTo>
                    <a:pt x="420" y="57"/>
                  </a:lnTo>
                  <a:lnTo>
                    <a:pt x="425" y="47"/>
                  </a:lnTo>
                  <a:lnTo>
                    <a:pt x="431" y="41"/>
                  </a:lnTo>
                  <a:lnTo>
                    <a:pt x="436" y="31"/>
                  </a:lnTo>
                  <a:lnTo>
                    <a:pt x="441" y="26"/>
                  </a:lnTo>
                  <a:lnTo>
                    <a:pt x="446" y="21"/>
                  </a:lnTo>
                  <a:lnTo>
                    <a:pt x="446" y="15"/>
                  </a:lnTo>
                  <a:lnTo>
                    <a:pt x="451" y="10"/>
                  </a:lnTo>
                  <a:lnTo>
                    <a:pt x="456" y="5"/>
                  </a:lnTo>
                  <a:lnTo>
                    <a:pt x="462" y="5"/>
                  </a:lnTo>
                  <a:lnTo>
                    <a:pt x="467" y="0"/>
                  </a:lnTo>
                  <a:lnTo>
                    <a:pt x="472" y="0"/>
                  </a:lnTo>
                  <a:lnTo>
                    <a:pt x="477" y="0"/>
                  </a:lnTo>
                  <a:lnTo>
                    <a:pt x="482" y="0"/>
                  </a:lnTo>
                  <a:lnTo>
                    <a:pt x="488" y="0"/>
                  </a:lnTo>
                  <a:lnTo>
                    <a:pt x="493" y="0"/>
                  </a:lnTo>
                  <a:lnTo>
                    <a:pt x="498" y="5"/>
                  </a:lnTo>
                  <a:lnTo>
                    <a:pt x="503" y="5"/>
                  </a:lnTo>
                  <a:lnTo>
                    <a:pt x="508" y="10"/>
                  </a:lnTo>
                  <a:lnTo>
                    <a:pt x="513" y="15"/>
                  </a:lnTo>
                  <a:lnTo>
                    <a:pt x="513" y="21"/>
                  </a:lnTo>
                  <a:lnTo>
                    <a:pt x="519" y="26"/>
                  </a:lnTo>
                  <a:lnTo>
                    <a:pt x="524" y="31"/>
                  </a:lnTo>
                  <a:lnTo>
                    <a:pt x="529" y="41"/>
                  </a:lnTo>
                  <a:lnTo>
                    <a:pt x="534" y="47"/>
                  </a:lnTo>
                  <a:lnTo>
                    <a:pt x="539" y="57"/>
                  </a:lnTo>
                  <a:lnTo>
                    <a:pt x="545" y="67"/>
                  </a:lnTo>
                  <a:lnTo>
                    <a:pt x="550" y="78"/>
                  </a:lnTo>
                  <a:lnTo>
                    <a:pt x="550" y="88"/>
                  </a:lnTo>
                  <a:lnTo>
                    <a:pt x="555" y="98"/>
                  </a:lnTo>
                  <a:lnTo>
                    <a:pt x="560" y="109"/>
                  </a:lnTo>
                  <a:lnTo>
                    <a:pt x="565" y="119"/>
                  </a:lnTo>
                  <a:lnTo>
                    <a:pt x="570" y="135"/>
                  </a:lnTo>
                  <a:lnTo>
                    <a:pt x="576" y="145"/>
                  </a:lnTo>
                  <a:lnTo>
                    <a:pt x="581" y="16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33" name="Freeform 102"/>
            <p:cNvSpPr>
              <a:spLocks/>
            </p:cNvSpPr>
            <p:nvPr/>
          </p:nvSpPr>
          <p:spPr bwMode="auto">
            <a:xfrm>
              <a:off x="2960" y="1672"/>
              <a:ext cx="586" cy="1591"/>
            </a:xfrm>
            <a:custGeom>
              <a:avLst/>
              <a:gdLst>
                <a:gd name="T0" fmla="*/ 5 w 586"/>
                <a:gd name="T1" fmla="*/ 31 h 1591"/>
                <a:gd name="T2" fmla="*/ 21 w 586"/>
                <a:gd name="T3" fmla="*/ 77 h 1591"/>
                <a:gd name="T4" fmla="*/ 36 w 586"/>
                <a:gd name="T5" fmla="*/ 129 h 1591"/>
                <a:gd name="T6" fmla="*/ 46 w 586"/>
                <a:gd name="T7" fmla="*/ 181 h 1591"/>
                <a:gd name="T8" fmla="*/ 62 w 586"/>
                <a:gd name="T9" fmla="*/ 243 h 1591"/>
                <a:gd name="T10" fmla="*/ 72 w 586"/>
                <a:gd name="T11" fmla="*/ 300 h 1591"/>
                <a:gd name="T12" fmla="*/ 88 w 586"/>
                <a:gd name="T13" fmla="*/ 362 h 1591"/>
                <a:gd name="T14" fmla="*/ 104 w 586"/>
                <a:gd name="T15" fmla="*/ 425 h 1591"/>
                <a:gd name="T16" fmla="*/ 114 w 586"/>
                <a:gd name="T17" fmla="*/ 492 h 1591"/>
                <a:gd name="T18" fmla="*/ 129 w 586"/>
                <a:gd name="T19" fmla="*/ 554 h 1591"/>
                <a:gd name="T20" fmla="*/ 140 w 586"/>
                <a:gd name="T21" fmla="*/ 622 h 1591"/>
                <a:gd name="T22" fmla="*/ 155 w 586"/>
                <a:gd name="T23" fmla="*/ 684 h 1591"/>
                <a:gd name="T24" fmla="*/ 171 w 586"/>
                <a:gd name="T25" fmla="*/ 746 h 1591"/>
                <a:gd name="T26" fmla="*/ 181 w 586"/>
                <a:gd name="T27" fmla="*/ 808 h 1591"/>
                <a:gd name="T28" fmla="*/ 197 w 586"/>
                <a:gd name="T29" fmla="*/ 865 h 1591"/>
                <a:gd name="T30" fmla="*/ 207 w 586"/>
                <a:gd name="T31" fmla="*/ 927 h 1591"/>
                <a:gd name="T32" fmla="*/ 223 w 586"/>
                <a:gd name="T33" fmla="*/ 979 h 1591"/>
                <a:gd name="T34" fmla="*/ 238 w 586"/>
                <a:gd name="T35" fmla="*/ 1031 h 1591"/>
                <a:gd name="T36" fmla="*/ 249 w 586"/>
                <a:gd name="T37" fmla="*/ 1083 h 1591"/>
                <a:gd name="T38" fmla="*/ 264 w 586"/>
                <a:gd name="T39" fmla="*/ 1130 h 1591"/>
                <a:gd name="T40" fmla="*/ 275 w 586"/>
                <a:gd name="T41" fmla="*/ 1176 h 1591"/>
                <a:gd name="T42" fmla="*/ 290 w 586"/>
                <a:gd name="T43" fmla="*/ 1218 h 1591"/>
                <a:gd name="T44" fmla="*/ 306 w 586"/>
                <a:gd name="T45" fmla="*/ 1259 h 1591"/>
                <a:gd name="T46" fmla="*/ 316 w 586"/>
                <a:gd name="T47" fmla="*/ 1295 h 1591"/>
                <a:gd name="T48" fmla="*/ 332 w 586"/>
                <a:gd name="T49" fmla="*/ 1326 h 1591"/>
                <a:gd name="T50" fmla="*/ 342 w 586"/>
                <a:gd name="T51" fmla="*/ 1358 h 1591"/>
                <a:gd name="T52" fmla="*/ 358 w 586"/>
                <a:gd name="T53" fmla="*/ 1389 h 1591"/>
                <a:gd name="T54" fmla="*/ 373 w 586"/>
                <a:gd name="T55" fmla="*/ 1415 h 1591"/>
                <a:gd name="T56" fmla="*/ 383 w 586"/>
                <a:gd name="T57" fmla="*/ 1435 h 1591"/>
                <a:gd name="T58" fmla="*/ 399 w 586"/>
                <a:gd name="T59" fmla="*/ 1456 h 1591"/>
                <a:gd name="T60" fmla="*/ 409 w 586"/>
                <a:gd name="T61" fmla="*/ 1477 h 1591"/>
                <a:gd name="T62" fmla="*/ 425 w 586"/>
                <a:gd name="T63" fmla="*/ 1492 h 1591"/>
                <a:gd name="T64" fmla="*/ 440 w 586"/>
                <a:gd name="T65" fmla="*/ 1508 h 1591"/>
                <a:gd name="T66" fmla="*/ 451 w 586"/>
                <a:gd name="T67" fmla="*/ 1523 h 1591"/>
                <a:gd name="T68" fmla="*/ 466 w 586"/>
                <a:gd name="T69" fmla="*/ 1534 h 1591"/>
                <a:gd name="T70" fmla="*/ 482 w 586"/>
                <a:gd name="T71" fmla="*/ 1549 h 1591"/>
                <a:gd name="T72" fmla="*/ 497 w 586"/>
                <a:gd name="T73" fmla="*/ 1560 h 1591"/>
                <a:gd name="T74" fmla="*/ 513 w 586"/>
                <a:gd name="T75" fmla="*/ 1565 h 1591"/>
                <a:gd name="T76" fmla="*/ 529 w 586"/>
                <a:gd name="T77" fmla="*/ 1575 h 1591"/>
                <a:gd name="T78" fmla="*/ 544 w 586"/>
                <a:gd name="T79" fmla="*/ 1580 h 1591"/>
                <a:gd name="T80" fmla="*/ 560 w 586"/>
                <a:gd name="T81" fmla="*/ 1586 h 1591"/>
                <a:gd name="T82" fmla="*/ 575 w 586"/>
                <a:gd name="T83" fmla="*/ 1591 h 15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6" h="1591">
                  <a:moveTo>
                    <a:pt x="0" y="0"/>
                  </a:moveTo>
                  <a:lnTo>
                    <a:pt x="0" y="15"/>
                  </a:lnTo>
                  <a:lnTo>
                    <a:pt x="5" y="31"/>
                  </a:lnTo>
                  <a:lnTo>
                    <a:pt x="10" y="46"/>
                  </a:lnTo>
                  <a:lnTo>
                    <a:pt x="15" y="62"/>
                  </a:lnTo>
                  <a:lnTo>
                    <a:pt x="21" y="77"/>
                  </a:lnTo>
                  <a:lnTo>
                    <a:pt x="26" y="93"/>
                  </a:lnTo>
                  <a:lnTo>
                    <a:pt x="31" y="108"/>
                  </a:lnTo>
                  <a:lnTo>
                    <a:pt x="36" y="129"/>
                  </a:lnTo>
                  <a:lnTo>
                    <a:pt x="36" y="145"/>
                  </a:lnTo>
                  <a:lnTo>
                    <a:pt x="41" y="165"/>
                  </a:lnTo>
                  <a:lnTo>
                    <a:pt x="46" y="181"/>
                  </a:lnTo>
                  <a:lnTo>
                    <a:pt x="52" y="202"/>
                  </a:lnTo>
                  <a:lnTo>
                    <a:pt x="57" y="222"/>
                  </a:lnTo>
                  <a:lnTo>
                    <a:pt x="62" y="243"/>
                  </a:lnTo>
                  <a:lnTo>
                    <a:pt x="67" y="259"/>
                  </a:lnTo>
                  <a:lnTo>
                    <a:pt x="67" y="279"/>
                  </a:lnTo>
                  <a:lnTo>
                    <a:pt x="72" y="300"/>
                  </a:lnTo>
                  <a:lnTo>
                    <a:pt x="78" y="321"/>
                  </a:lnTo>
                  <a:lnTo>
                    <a:pt x="83" y="342"/>
                  </a:lnTo>
                  <a:lnTo>
                    <a:pt x="88" y="362"/>
                  </a:lnTo>
                  <a:lnTo>
                    <a:pt x="93" y="383"/>
                  </a:lnTo>
                  <a:lnTo>
                    <a:pt x="98" y="404"/>
                  </a:lnTo>
                  <a:lnTo>
                    <a:pt x="104" y="425"/>
                  </a:lnTo>
                  <a:lnTo>
                    <a:pt x="104" y="451"/>
                  </a:lnTo>
                  <a:lnTo>
                    <a:pt x="109" y="471"/>
                  </a:lnTo>
                  <a:lnTo>
                    <a:pt x="114" y="492"/>
                  </a:lnTo>
                  <a:lnTo>
                    <a:pt x="119" y="513"/>
                  </a:lnTo>
                  <a:lnTo>
                    <a:pt x="124" y="533"/>
                  </a:lnTo>
                  <a:lnTo>
                    <a:pt x="129" y="554"/>
                  </a:lnTo>
                  <a:lnTo>
                    <a:pt x="135" y="575"/>
                  </a:lnTo>
                  <a:lnTo>
                    <a:pt x="140" y="596"/>
                  </a:lnTo>
                  <a:lnTo>
                    <a:pt x="140" y="622"/>
                  </a:lnTo>
                  <a:lnTo>
                    <a:pt x="145" y="642"/>
                  </a:lnTo>
                  <a:lnTo>
                    <a:pt x="150" y="663"/>
                  </a:lnTo>
                  <a:lnTo>
                    <a:pt x="155" y="684"/>
                  </a:lnTo>
                  <a:lnTo>
                    <a:pt x="161" y="704"/>
                  </a:lnTo>
                  <a:lnTo>
                    <a:pt x="166" y="725"/>
                  </a:lnTo>
                  <a:lnTo>
                    <a:pt x="171" y="746"/>
                  </a:lnTo>
                  <a:lnTo>
                    <a:pt x="171" y="767"/>
                  </a:lnTo>
                  <a:lnTo>
                    <a:pt x="176" y="787"/>
                  </a:lnTo>
                  <a:lnTo>
                    <a:pt x="181" y="808"/>
                  </a:lnTo>
                  <a:lnTo>
                    <a:pt x="186" y="829"/>
                  </a:lnTo>
                  <a:lnTo>
                    <a:pt x="192" y="850"/>
                  </a:lnTo>
                  <a:lnTo>
                    <a:pt x="197" y="865"/>
                  </a:lnTo>
                  <a:lnTo>
                    <a:pt x="202" y="886"/>
                  </a:lnTo>
                  <a:lnTo>
                    <a:pt x="207" y="907"/>
                  </a:lnTo>
                  <a:lnTo>
                    <a:pt x="207" y="927"/>
                  </a:lnTo>
                  <a:lnTo>
                    <a:pt x="212" y="943"/>
                  </a:lnTo>
                  <a:lnTo>
                    <a:pt x="218" y="964"/>
                  </a:lnTo>
                  <a:lnTo>
                    <a:pt x="223" y="979"/>
                  </a:lnTo>
                  <a:lnTo>
                    <a:pt x="228" y="1000"/>
                  </a:lnTo>
                  <a:lnTo>
                    <a:pt x="233" y="1015"/>
                  </a:lnTo>
                  <a:lnTo>
                    <a:pt x="238" y="1031"/>
                  </a:lnTo>
                  <a:lnTo>
                    <a:pt x="238" y="1052"/>
                  </a:lnTo>
                  <a:lnTo>
                    <a:pt x="243" y="1067"/>
                  </a:lnTo>
                  <a:lnTo>
                    <a:pt x="249" y="1083"/>
                  </a:lnTo>
                  <a:lnTo>
                    <a:pt x="254" y="1098"/>
                  </a:lnTo>
                  <a:lnTo>
                    <a:pt x="259" y="1114"/>
                  </a:lnTo>
                  <a:lnTo>
                    <a:pt x="264" y="1130"/>
                  </a:lnTo>
                  <a:lnTo>
                    <a:pt x="269" y="1145"/>
                  </a:lnTo>
                  <a:lnTo>
                    <a:pt x="275" y="1161"/>
                  </a:lnTo>
                  <a:lnTo>
                    <a:pt x="275" y="1176"/>
                  </a:lnTo>
                  <a:lnTo>
                    <a:pt x="280" y="1192"/>
                  </a:lnTo>
                  <a:lnTo>
                    <a:pt x="285" y="1207"/>
                  </a:lnTo>
                  <a:lnTo>
                    <a:pt x="290" y="1218"/>
                  </a:lnTo>
                  <a:lnTo>
                    <a:pt x="295" y="1233"/>
                  </a:lnTo>
                  <a:lnTo>
                    <a:pt x="301" y="1244"/>
                  </a:lnTo>
                  <a:lnTo>
                    <a:pt x="306" y="1259"/>
                  </a:lnTo>
                  <a:lnTo>
                    <a:pt x="306" y="1269"/>
                  </a:lnTo>
                  <a:lnTo>
                    <a:pt x="311" y="1285"/>
                  </a:lnTo>
                  <a:lnTo>
                    <a:pt x="316" y="1295"/>
                  </a:lnTo>
                  <a:lnTo>
                    <a:pt x="321" y="1306"/>
                  </a:lnTo>
                  <a:lnTo>
                    <a:pt x="326" y="1316"/>
                  </a:lnTo>
                  <a:lnTo>
                    <a:pt x="332" y="1326"/>
                  </a:lnTo>
                  <a:lnTo>
                    <a:pt x="337" y="1337"/>
                  </a:lnTo>
                  <a:lnTo>
                    <a:pt x="342" y="1347"/>
                  </a:lnTo>
                  <a:lnTo>
                    <a:pt x="342" y="1358"/>
                  </a:lnTo>
                  <a:lnTo>
                    <a:pt x="347" y="1368"/>
                  </a:lnTo>
                  <a:lnTo>
                    <a:pt x="352" y="1378"/>
                  </a:lnTo>
                  <a:lnTo>
                    <a:pt x="358" y="1389"/>
                  </a:lnTo>
                  <a:lnTo>
                    <a:pt x="363" y="1399"/>
                  </a:lnTo>
                  <a:lnTo>
                    <a:pt x="368" y="1404"/>
                  </a:lnTo>
                  <a:lnTo>
                    <a:pt x="373" y="1415"/>
                  </a:lnTo>
                  <a:lnTo>
                    <a:pt x="378" y="1420"/>
                  </a:lnTo>
                  <a:lnTo>
                    <a:pt x="378" y="1430"/>
                  </a:lnTo>
                  <a:lnTo>
                    <a:pt x="383" y="1435"/>
                  </a:lnTo>
                  <a:lnTo>
                    <a:pt x="389" y="1446"/>
                  </a:lnTo>
                  <a:lnTo>
                    <a:pt x="394" y="1451"/>
                  </a:lnTo>
                  <a:lnTo>
                    <a:pt x="399" y="1456"/>
                  </a:lnTo>
                  <a:lnTo>
                    <a:pt x="404" y="1466"/>
                  </a:lnTo>
                  <a:lnTo>
                    <a:pt x="409" y="1472"/>
                  </a:lnTo>
                  <a:lnTo>
                    <a:pt x="409" y="1477"/>
                  </a:lnTo>
                  <a:lnTo>
                    <a:pt x="415" y="1482"/>
                  </a:lnTo>
                  <a:lnTo>
                    <a:pt x="420" y="1487"/>
                  </a:lnTo>
                  <a:lnTo>
                    <a:pt x="425" y="1492"/>
                  </a:lnTo>
                  <a:lnTo>
                    <a:pt x="430" y="1498"/>
                  </a:lnTo>
                  <a:lnTo>
                    <a:pt x="435" y="1503"/>
                  </a:lnTo>
                  <a:lnTo>
                    <a:pt x="440" y="1508"/>
                  </a:lnTo>
                  <a:lnTo>
                    <a:pt x="446" y="1513"/>
                  </a:lnTo>
                  <a:lnTo>
                    <a:pt x="446" y="1518"/>
                  </a:lnTo>
                  <a:lnTo>
                    <a:pt x="451" y="1523"/>
                  </a:lnTo>
                  <a:lnTo>
                    <a:pt x="456" y="1529"/>
                  </a:lnTo>
                  <a:lnTo>
                    <a:pt x="461" y="1529"/>
                  </a:lnTo>
                  <a:lnTo>
                    <a:pt x="466" y="1534"/>
                  </a:lnTo>
                  <a:lnTo>
                    <a:pt x="472" y="1539"/>
                  </a:lnTo>
                  <a:lnTo>
                    <a:pt x="477" y="1544"/>
                  </a:lnTo>
                  <a:lnTo>
                    <a:pt x="482" y="1549"/>
                  </a:lnTo>
                  <a:lnTo>
                    <a:pt x="487" y="1549"/>
                  </a:lnTo>
                  <a:lnTo>
                    <a:pt x="492" y="1555"/>
                  </a:lnTo>
                  <a:lnTo>
                    <a:pt x="497" y="1560"/>
                  </a:lnTo>
                  <a:lnTo>
                    <a:pt x="503" y="1560"/>
                  </a:lnTo>
                  <a:lnTo>
                    <a:pt x="508" y="1565"/>
                  </a:lnTo>
                  <a:lnTo>
                    <a:pt x="513" y="1565"/>
                  </a:lnTo>
                  <a:lnTo>
                    <a:pt x="518" y="1570"/>
                  </a:lnTo>
                  <a:lnTo>
                    <a:pt x="523" y="1570"/>
                  </a:lnTo>
                  <a:lnTo>
                    <a:pt x="529" y="1575"/>
                  </a:lnTo>
                  <a:lnTo>
                    <a:pt x="534" y="1575"/>
                  </a:lnTo>
                  <a:lnTo>
                    <a:pt x="539" y="1575"/>
                  </a:lnTo>
                  <a:lnTo>
                    <a:pt x="544" y="1580"/>
                  </a:lnTo>
                  <a:lnTo>
                    <a:pt x="549" y="1580"/>
                  </a:lnTo>
                  <a:lnTo>
                    <a:pt x="555" y="1586"/>
                  </a:lnTo>
                  <a:lnTo>
                    <a:pt x="560" y="1586"/>
                  </a:lnTo>
                  <a:lnTo>
                    <a:pt x="565" y="1586"/>
                  </a:lnTo>
                  <a:lnTo>
                    <a:pt x="570" y="1586"/>
                  </a:lnTo>
                  <a:lnTo>
                    <a:pt x="575" y="1591"/>
                  </a:lnTo>
                  <a:lnTo>
                    <a:pt x="580" y="1591"/>
                  </a:lnTo>
                  <a:lnTo>
                    <a:pt x="586" y="159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34" name="Freeform 103"/>
            <p:cNvSpPr>
              <a:spLocks/>
            </p:cNvSpPr>
            <p:nvPr/>
          </p:nvSpPr>
          <p:spPr bwMode="auto">
            <a:xfrm>
              <a:off x="3546" y="3263"/>
              <a:ext cx="440" cy="15"/>
            </a:xfrm>
            <a:custGeom>
              <a:avLst/>
              <a:gdLst>
                <a:gd name="T0" fmla="*/ 5 w 440"/>
                <a:gd name="T1" fmla="*/ 5 h 15"/>
                <a:gd name="T2" fmla="*/ 15 w 440"/>
                <a:gd name="T3" fmla="*/ 5 h 15"/>
                <a:gd name="T4" fmla="*/ 26 w 440"/>
                <a:gd name="T5" fmla="*/ 5 h 15"/>
                <a:gd name="T6" fmla="*/ 36 w 440"/>
                <a:gd name="T7" fmla="*/ 10 h 15"/>
                <a:gd name="T8" fmla="*/ 46 w 440"/>
                <a:gd name="T9" fmla="*/ 10 h 15"/>
                <a:gd name="T10" fmla="*/ 57 w 440"/>
                <a:gd name="T11" fmla="*/ 10 h 15"/>
                <a:gd name="T12" fmla="*/ 67 w 440"/>
                <a:gd name="T13" fmla="*/ 10 h 15"/>
                <a:gd name="T14" fmla="*/ 77 w 440"/>
                <a:gd name="T15" fmla="*/ 10 h 15"/>
                <a:gd name="T16" fmla="*/ 88 w 440"/>
                <a:gd name="T17" fmla="*/ 15 h 15"/>
                <a:gd name="T18" fmla="*/ 98 w 440"/>
                <a:gd name="T19" fmla="*/ 15 h 15"/>
                <a:gd name="T20" fmla="*/ 108 w 440"/>
                <a:gd name="T21" fmla="*/ 15 h 15"/>
                <a:gd name="T22" fmla="*/ 119 w 440"/>
                <a:gd name="T23" fmla="*/ 15 h 15"/>
                <a:gd name="T24" fmla="*/ 129 w 440"/>
                <a:gd name="T25" fmla="*/ 15 h 15"/>
                <a:gd name="T26" fmla="*/ 140 w 440"/>
                <a:gd name="T27" fmla="*/ 15 h 15"/>
                <a:gd name="T28" fmla="*/ 150 w 440"/>
                <a:gd name="T29" fmla="*/ 15 h 15"/>
                <a:gd name="T30" fmla="*/ 160 w 440"/>
                <a:gd name="T31" fmla="*/ 15 h 15"/>
                <a:gd name="T32" fmla="*/ 171 w 440"/>
                <a:gd name="T33" fmla="*/ 15 h 15"/>
                <a:gd name="T34" fmla="*/ 181 w 440"/>
                <a:gd name="T35" fmla="*/ 15 h 15"/>
                <a:gd name="T36" fmla="*/ 191 w 440"/>
                <a:gd name="T37" fmla="*/ 15 h 15"/>
                <a:gd name="T38" fmla="*/ 202 w 440"/>
                <a:gd name="T39" fmla="*/ 15 h 15"/>
                <a:gd name="T40" fmla="*/ 212 w 440"/>
                <a:gd name="T41" fmla="*/ 15 h 15"/>
                <a:gd name="T42" fmla="*/ 223 w 440"/>
                <a:gd name="T43" fmla="*/ 15 h 15"/>
                <a:gd name="T44" fmla="*/ 233 w 440"/>
                <a:gd name="T45" fmla="*/ 15 h 15"/>
                <a:gd name="T46" fmla="*/ 243 w 440"/>
                <a:gd name="T47" fmla="*/ 15 h 15"/>
                <a:gd name="T48" fmla="*/ 254 w 440"/>
                <a:gd name="T49" fmla="*/ 15 h 15"/>
                <a:gd name="T50" fmla="*/ 264 w 440"/>
                <a:gd name="T51" fmla="*/ 15 h 15"/>
                <a:gd name="T52" fmla="*/ 274 w 440"/>
                <a:gd name="T53" fmla="*/ 15 h 15"/>
                <a:gd name="T54" fmla="*/ 285 w 440"/>
                <a:gd name="T55" fmla="*/ 15 h 15"/>
                <a:gd name="T56" fmla="*/ 295 w 440"/>
                <a:gd name="T57" fmla="*/ 15 h 15"/>
                <a:gd name="T58" fmla="*/ 305 w 440"/>
                <a:gd name="T59" fmla="*/ 15 h 15"/>
                <a:gd name="T60" fmla="*/ 316 w 440"/>
                <a:gd name="T61" fmla="*/ 15 h 15"/>
                <a:gd name="T62" fmla="*/ 326 w 440"/>
                <a:gd name="T63" fmla="*/ 15 h 15"/>
                <a:gd name="T64" fmla="*/ 337 w 440"/>
                <a:gd name="T65" fmla="*/ 15 h 15"/>
                <a:gd name="T66" fmla="*/ 347 w 440"/>
                <a:gd name="T67" fmla="*/ 15 h 15"/>
                <a:gd name="T68" fmla="*/ 357 w 440"/>
                <a:gd name="T69" fmla="*/ 15 h 15"/>
                <a:gd name="T70" fmla="*/ 368 w 440"/>
                <a:gd name="T71" fmla="*/ 15 h 15"/>
                <a:gd name="T72" fmla="*/ 378 w 440"/>
                <a:gd name="T73" fmla="*/ 15 h 15"/>
                <a:gd name="T74" fmla="*/ 388 w 440"/>
                <a:gd name="T75" fmla="*/ 15 h 15"/>
                <a:gd name="T76" fmla="*/ 399 w 440"/>
                <a:gd name="T77" fmla="*/ 15 h 15"/>
                <a:gd name="T78" fmla="*/ 409 w 440"/>
                <a:gd name="T79" fmla="*/ 15 h 15"/>
                <a:gd name="T80" fmla="*/ 420 w 440"/>
                <a:gd name="T81" fmla="*/ 15 h 15"/>
                <a:gd name="T82" fmla="*/ 430 w 440"/>
                <a:gd name="T83" fmla="*/ 15 h 15"/>
                <a:gd name="T84" fmla="*/ 440 w 440"/>
                <a:gd name="T85" fmla="*/ 15 h 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0" h="15">
                  <a:moveTo>
                    <a:pt x="0" y="0"/>
                  </a:moveTo>
                  <a:lnTo>
                    <a:pt x="5" y="5"/>
                  </a:lnTo>
                  <a:lnTo>
                    <a:pt x="10" y="5"/>
                  </a:lnTo>
                  <a:lnTo>
                    <a:pt x="15" y="5"/>
                  </a:lnTo>
                  <a:lnTo>
                    <a:pt x="20" y="5"/>
                  </a:lnTo>
                  <a:lnTo>
                    <a:pt x="26" y="5"/>
                  </a:lnTo>
                  <a:lnTo>
                    <a:pt x="31" y="5"/>
                  </a:lnTo>
                  <a:lnTo>
                    <a:pt x="36" y="10"/>
                  </a:lnTo>
                  <a:lnTo>
                    <a:pt x="41" y="10"/>
                  </a:lnTo>
                  <a:lnTo>
                    <a:pt x="46" y="10"/>
                  </a:lnTo>
                  <a:lnTo>
                    <a:pt x="51" y="10"/>
                  </a:lnTo>
                  <a:lnTo>
                    <a:pt x="57" y="10"/>
                  </a:lnTo>
                  <a:lnTo>
                    <a:pt x="62" y="10"/>
                  </a:lnTo>
                  <a:lnTo>
                    <a:pt x="67" y="10"/>
                  </a:lnTo>
                  <a:lnTo>
                    <a:pt x="72" y="10"/>
                  </a:lnTo>
                  <a:lnTo>
                    <a:pt x="77" y="10"/>
                  </a:lnTo>
                  <a:lnTo>
                    <a:pt x="83" y="15"/>
                  </a:lnTo>
                  <a:lnTo>
                    <a:pt x="88" y="15"/>
                  </a:lnTo>
                  <a:lnTo>
                    <a:pt x="93" y="15"/>
                  </a:lnTo>
                  <a:lnTo>
                    <a:pt x="98" y="15"/>
                  </a:lnTo>
                  <a:lnTo>
                    <a:pt x="103" y="15"/>
                  </a:lnTo>
                  <a:lnTo>
                    <a:pt x="108" y="15"/>
                  </a:lnTo>
                  <a:lnTo>
                    <a:pt x="114" y="15"/>
                  </a:lnTo>
                  <a:lnTo>
                    <a:pt x="119" y="15"/>
                  </a:lnTo>
                  <a:lnTo>
                    <a:pt x="124" y="15"/>
                  </a:lnTo>
                  <a:lnTo>
                    <a:pt x="129" y="15"/>
                  </a:lnTo>
                  <a:lnTo>
                    <a:pt x="134" y="15"/>
                  </a:lnTo>
                  <a:lnTo>
                    <a:pt x="140" y="15"/>
                  </a:lnTo>
                  <a:lnTo>
                    <a:pt x="145" y="15"/>
                  </a:lnTo>
                  <a:lnTo>
                    <a:pt x="150" y="15"/>
                  </a:lnTo>
                  <a:lnTo>
                    <a:pt x="155" y="15"/>
                  </a:lnTo>
                  <a:lnTo>
                    <a:pt x="160" y="15"/>
                  </a:lnTo>
                  <a:lnTo>
                    <a:pt x="166" y="15"/>
                  </a:lnTo>
                  <a:lnTo>
                    <a:pt x="171" y="15"/>
                  </a:lnTo>
                  <a:lnTo>
                    <a:pt x="176" y="15"/>
                  </a:lnTo>
                  <a:lnTo>
                    <a:pt x="181" y="15"/>
                  </a:lnTo>
                  <a:lnTo>
                    <a:pt x="186" y="15"/>
                  </a:lnTo>
                  <a:lnTo>
                    <a:pt x="191" y="15"/>
                  </a:lnTo>
                  <a:lnTo>
                    <a:pt x="197" y="15"/>
                  </a:lnTo>
                  <a:lnTo>
                    <a:pt x="202" y="15"/>
                  </a:lnTo>
                  <a:lnTo>
                    <a:pt x="207" y="15"/>
                  </a:lnTo>
                  <a:lnTo>
                    <a:pt x="212" y="15"/>
                  </a:lnTo>
                  <a:lnTo>
                    <a:pt x="217" y="15"/>
                  </a:lnTo>
                  <a:lnTo>
                    <a:pt x="223" y="15"/>
                  </a:lnTo>
                  <a:lnTo>
                    <a:pt x="228" y="15"/>
                  </a:lnTo>
                  <a:lnTo>
                    <a:pt x="233" y="15"/>
                  </a:lnTo>
                  <a:lnTo>
                    <a:pt x="238" y="15"/>
                  </a:lnTo>
                  <a:lnTo>
                    <a:pt x="243" y="15"/>
                  </a:lnTo>
                  <a:lnTo>
                    <a:pt x="248" y="15"/>
                  </a:lnTo>
                  <a:lnTo>
                    <a:pt x="254" y="15"/>
                  </a:lnTo>
                  <a:lnTo>
                    <a:pt x="259" y="15"/>
                  </a:lnTo>
                  <a:lnTo>
                    <a:pt x="264" y="15"/>
                  </a:lnTo>
                  <a:lnTo>
                    <a:pt x="269" y="15"/>
                  </a:lnTo>
                  <a:lnTo>
                    <a:pt x="274" y="15"/>
                  </a:lnTo>
                  <a:lnTo>
                    <a:pt x="280" y="15"/>
                  </a:lnTo>
                  <a:lnTo>
                    <a:pt x="285" y="15"/>
                  </a:lnTo>
                  <a:lnTo>
                    <a:pt x="290" y="15"/>
                  </a:lnTo>
                  <a:lnTo>
                    <a:pt x="295" y="15"/>
                  </a:lnTo>
                  <a:lnTo>
                    <a:pt x="300" y="15"/>
                  </a:lnTo>
                  <a:lnTo>
                    <a:pt x="305" y="15"/>
                  </a:lnTo>
                  <a:lnTo>
                    <a:pt x="311" y="15"/>
                  </a:lnTo>
                  <a:lnTo>
                    <a:pt x="316" y="15"/>
                  </a:lnTo>
                  <a:lnTo>
                    <a:pt x="321" y="15"/>
                  </a:lnTo>
                  <a:lnTo>
                    <a:pt x="326" y="15"/>
                  </a:lnTo>
                  <a:lnTo>
                    <a:pt x="331" y="15"/>
                  </a:lnTo>
                  <a:lnTo>
                    <a:pt x="337" y="15"/>
                  </a:lnTo>
                  <a:lnTo>
                    <a:pt x="342" y="15"/>
                  </a:lnTo>
                  <a:lnTo>
                    <a:pt x="347" y="15"/>
                  </a:lnTo>
                  <a:lnTo>
                    <a:pt x="352" y="15"/>
                  </a:lnTo>
                  <a:lnTo>
                    <a:pt x="357" y="15"/>
                  </a:lnTo>
                  <a:lnTo>
                    <a:pt x="362" y="15"/>
                  </a:lnTo>
                  <a:lnTo>
                    <a:pt x="368" y="15"/>
                  </a:lnTo>
                  <a:lnTo>
                    <a:pt x="373" y="15"/>
                  </a:lnTo>
                  <a:lnTo>
                    <a:pt x="378" y="15"/>
                  </a:lnTo>
                  <a:lnTo>
                    <a:pt x="383" y="15"/>
                  </a:lnTo>
                  <a:lnTo>
                    <a:pt x="388" y="15"/>
                  </a:lnTo>
                  <a:lnTo>
                    <a:pt x="394" y="15"/>
                  </a:lnTo>
                  <a:lnTo>
                    <a:pt x="399" y="15"/>
                  </a:lnTo>
                  <a:lnTo>
                    <a:pt x="404" y="15"/>
                  </a:lnTo>
                  <a:lnTo>
                    <a:pt x="409" y="15"/>
                  </a:lnTo>
                  <a:lnTo>
                    <a:pt x="414" y="15"/>
                  </a:lnTo>
                  <a:lnTo>
                    <a:pt x="420" y="15"/>
                  </a:lnTo>
                  <a:lnTo>
                    <a:pt x="425" y="15"/>
                  </a:lnTo>
                  <a:lnTo>
                    <a:pt x="430" y="15"/>
                  </a:lnTo>
                  <a:lnTo>
                    <a:pt x="435" y="15"/>
                  </a:lnTo>
                  <a:lnTo>
                    <a:pt x="440" y="1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grpSp>
      <p:grpSp>
        <p:nvGrpSpPr>
          <p:cNvPr id="235" name="Group 104"/>
          <p:cNvGrpSpPr>
            <a:grpSpLocks/>
          </p:cNvGrpSpPr>
          <p:nvPr/>
        </p:nvGrpSpPr>
        <p:grpSpPr bwMode="auto">
          <a:xfrm>
            <a:off x="5581650" y="1593617"/>
            <a:ext cx="142875" cy="463550"/>
            <a:chOff x="1736" y="1511"/>
            <a:chExt cx="2250" cy="1767"/>
          </a:xfrm>
        </p:grpSpPr>
        <p:sp>
          <p:nvSpPr>
            <p:cNvPr id="236" name="Freeform 105"/>
            <p:cNvSpPr>
              <a:spLocks/>
            </p:cNvSpPr>
            <p:nvPr/>
          </p:nvSpPr>
          <p:spPr bwMode="auto">
            <a:xfrm>
              <a:off x="1736" y="3092"/>
              <a:ext cx="643" cy="186"/>
            </a:xfrm>
            <a:custGeom>
              <a:avLst/>
              <a:gdLst>
                <a:gd name="T0" fmla="*/ 11 w 643"/>
                <a:gd name="T1" fmla="*/ 186 h 186"/>
                <a:gd name="T2" fmla="*/ 26 w 643"/>
                <a:gd name="T3" fmla="*/ 186 h 186"/>
                <a:gd name="T4" fmla="*/ 42 w 643"/>
                <a:gd name="T5" fmla="*/ 186 h 186"/>
                <a:gd name="T6" fmla="*/ 57 w 643"/>
                <a:gd name="T7" fmla="*/ 186 h 186"/>
                <a:gd name="T8" fmla="*/ 73 w 643"/>
                <a:gd name="T9" fmla="*/ 186 h 186"/>
                <a:gd name="T10" fmla="*/ 89 w 643"/>
                <a:gd name="T11" fmla="*/ 186 h 186"/>
                <a:gd name="T12" fmla="*/ 104 w 643"/>
                <a:gd name="T13" fmla="*/ 186 h 186"/>
                <a:gd name="T14" fmla="*/ 120 w 643"/>
                <a:gd name="T15" fmla="*/ 186 h 186"/>
                <a:gd name="T16" fmla="*/ 135 w 643"/>
                <a:gd name="T17" fmla="*/ 186 h 186"/>
                <a:gd name="T18" fmla="*/ 151 w 643"/>
                <a:gd name="T19" fmla="*/ 186 h 186"/>
                <a:gd name="T20" fmla="*/ 166 w 643"/>
                <a:gd name="T21" fmla="*/ 186 h 186"/>
                <a:gd name="T22" fmla="*/ 182 w 643"/>
                <a:gd name="T23" fmla="*/ 186 h 186"/>
                <a:gd name="T24" fmla="*/ 197 w 643"/>
                <a:gd name="T25" fmla="*/ 186 h 186"/>
                <a:gd name="T26" fmla="*/ 213 w 643"/>
                <a:gd name="T27" fmla="*/ 186 h 186"/>
                <a:gd name="T28" fmla="*/ 229 w 643"/>
                <a:gd name="T29" fmla="*/ 186 h 186"/>
                <a:gd name="T30" fmla="*/ 244 w 643"/>
                <a:gd name="T31" fmla="*/ 186 h 186"/>
                <a:gd name="T32" fmla="*/ 260 w 643"/>
                <a:gd name="T33" fmla="*/ 186 h 186"/>
                <a:gd name="T34" fmla="*/ 275 w 643"/>
                <a:gd name="T35" fmla="*/ 186 h 186"/>
                <a:gd name="T36" fmla="*/ 291 w 643"/>
                <a:gd name="T37" fmla="*/ 186 h 186"/>
                <a:gd name="T38" fmla="*/ 306 w 643"/>
                <a:gd name="T39" fmla="*/ 186 h 186"/>
                <a:gd name="T40" fmla="*/ 322 w 643"/>
                <a:gd name="T41" fmla="*/ 186 h 186"/>
                <a:gd name="T42" fmla="*/ 337 w 643"/>
                <a:gd name="T43" fmla="*/ 186 h 186"/>
                <a:gd name="T44" fmla="*/ 353 w 643"/>
                <a:gd name="T45" fmla="*/ 186 h 186"/>
                <a:gd name="T46" fmla="*/ 368 w 643"/>
                <a:gd name="T47" fmla="*/ 181 h 186"/>
                <a:gd name="T48" fmla="*/ 384 w 643"/>
                <a:gd name="T49" fmla="*/ 181 h 186"/>
                <a:gd name="T50" fmla="*/ 400 w 643"/>
                <a:gd name="T51" fmla="*/ 181 h 186"/>
                <a:gd name="T52" fmla="*/ 415 w 643"/>
                <a:gd name="T53" fmla="*/ 176 h 186"/>
                <a:gd name="T54" fmla="*/ 431 w 643"/>
                <a:gd name="T55" fmla="*/ 176 h 186"/>
                <a:gd name="T56" fmla="*/ 446 w 643"/>
                <a:gd name="T57" fmla="*/ 171 h 186"/>
                <a:gd name="T58" fmla="*/ 462 w 643"/>
                <a:gd name="T59" fmla="*/ 166 h 186"/>
                <a:gd name="T60" fmla="*/ 477 w 643"/>
                <a:gd name="T61" fmla="*/ 160 h 186"/>
                <a:gd name="T62" fmla="*/ 493 w 643"/>
                <a:gd name="T63" fmla="*/ 155 h 186"/>
                <a:gd name="T64" fmla="*/ 508 w 643"/>
                <a:gd name="T65" fmla="*/ 145 h 186"/>
                <a:gd name="T66" fmla="*/ 524 w 643"/>
                <a:gd name="T67" fmla="*/ 140 h 186"/>
                <a:gd name="T68" fmla="*/ 540 w 643"/>
                <a:gd name="T69" fmla="*/ 129 h 186"/>
                <a:gd name="T70" fmla="*/ 555 w 643"/>
                <a:gd name="T71" fmla="*/ 114 h 186"/>
                <a:gd name="T72" fmla="*/ 571 w 643"/>
                <a:gd name="T73" fmla="*/ 103 h 186"/>
                <a:gd name="T74" fmla="*/ 581 w 643"/>
                <a:gd name="T75" fmla="*/ 88 h 186"/>
                <a:gd name="T76" fmla="*/ 597 w 643"/>
                <a:gd name="T77" fmla="*/ 72 h 186"/>
                <a:gd name="T78" fmla="*/ 612 w 643"/>
                <a:gd name="T79" fmla="*/ 57 h 186"/>
                <a:gd name="T80" fmla="*/ 622 w 643"/>
                <a:gd name="T81" fmla="*/ 36 h 186"/>
                <a:gd name="T82" fmla="*/ 638 w 643"/>
                <a:gd name="T83" fmla="*/ 15 h 1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43" h="186">
                  <a:moveTo>
                    <a:pt x="0" y="186"/>
                  </a:moveTo>
                  <a:lnTo>
                    <a:pt x="6" y="186"/>
                  </a:lnTo>
                  <a:lnTo>
                    <a:pt x="11" y="186"/>
                  </a:lnTo>
                  <a:lnTo>
                    <a:pt x="16" y="186"/>
                  </a:lnTo>
                  <a:lnTo>
                    <a:pt x="21" y="186"/>
                  </a:lnTo>
                  <a:lnTo>
                    <a:pt x="26" y="186"/>
                  </a:lnTo>
                  <a:lnTo>
                    <a:pt x="32" y="186"/>
                  </a:lnTo>
                  <a:lnTo>
                    <a:pt x="37" y="186"/>
                  </a:lnTo>
                  <a:lnTo>
                    <a:pt x="42" y="186"/>
                  </a:lnTo>
                  <a:lnTo>
                    <a:pt x="47" y="186"/>
                  </a:lnTo>
                  <a:lnTo>
                    <a:pt x="52" y="186"/>
                  </a:lnTo>
                  <a:lnTo>
                    <a:pt x="57" y="186"/>
                  </a:lnTo>
                  <a:lnTo>
                    <a:pt x="63" y="186"/>
                  </a:lnTo>
                  <a:lnTo>
                    <a:pt x="68" y="186"/>
                  </a:lnTo>
                  <a:lnTo>
                    <a:pt x="73" y="186"/>
                  </a:lnTo>
                  <a:lnTo>
                    <a:pt x="78" y="186"/>
                  </a:lnTo>
                  <a:lnTo>
                    <a:pt x="83" y="186"/>
                  </a:lnTo>
                  <a:lnTo>
                    <a:pt x="89" y="186"/>
                  </a:lnTo>
                  <a:lnTo>
                    <a:pt x="94" y="186"/>
                  </a:lnTo>
                  <a:lnTo>
                    <a:pt x="99" y="186"/>
                  </a:lnTo>
                  <a:lnTo>
                    <a:pt x="104" y="186"/>
                  </a:lnTo>
                  <a:lnTo>
                    <a:pt x="109" y="186"/>
                  </a:lnTo>
                  <a:lnTo>
                    <a:pt x="114" y="186"/>
                  </a:lnTo>
                  <a:lnTo>
                    <a:pt x="120" y="186"/>
                  </a:lnTo>
                  <a:lnTo>
                    <a:pt x="125" y="186"/>
                  </a:lnTo>
                  <a:lnTo>
                    <a:pt x="130" y="186"/>
                  </a:lnTo>
                  <a:lnTo>
                    <a:pt x="135" y="186"/>
                  </a:lnTo>
                  <a:lnTo>
                    <a:pt x="140" y="186"/>
                  </a:lnTo>
                  <a:lnTo>
                    <a:pt x="146" y="186"/>
                  </a:lnTo>
                  <a:lnTo>
                    <a:pt x="151" y="186"/>
                  </a:lnTo>
                  <a:lnTo>
                    <a:pt x="156" y="186"/>
                  </a:lnTo>
                  <a:lnTo>
                    <a:pt x="161" y="186"/>
                  </a:lnTo>
                  <a:lnTo>
                    <a:pt x="166" y="186"/>
                  </a:lnTo>
                  <a:lnTo>
                    <a:pt x="171" y="186"/>
                  </a:lnTo>
                  <a:lnTo>
                    <a:pt x="177" y="186"/>
                  </a:lnTo>
                  <a:lnTo>
                    <a:pt x="182" y="186"/>
                  </a:lnTo>
                  <a:lnTo>
                    <a:pt x="187" y="186"/>
                  </a:lnTo>
                  <a:lnTo>
                    <a:pt x="192" y="186"/>
                  </a:lnTo>
                  <a:lnTo>
                    <a:pt x="197" y="186"/>
                  </a:lnTo>
                  <a:lnTo>
                    <a:pt x="203" y="186"/>
                  </a:lnTo>
                  <a:lnTo>
                    <a:pt x="208" y="186"/>
                  </a:lnTo>
                  <a:lnTo>
                    <a:pt x="213" y="186"/>
                  </a:lnTo>
                  <a:lnTo>
                    <a:pt x="218" y="186"/>
                  </a:lnTo>
                  <a:lnTo>
                    <a:pt x="223" y="186"/>
                  </a:lnTo>
                  <a:lnTo>
                    <a:pt x="229" y="186"/>
                  </a:lnTo>
                  <a:lnTo>
                    <a:pt x="234" y="186"/>
                  </a:lnTo>
                  <a:lnTo>
                    <a:pt x="239" y="186"/>
                  </a:lnTo>
                  <a:lnTo>
                    <a:pt x="244" y="186"/>
                  </a:lnTo>
                  <a:lnTo>
                    <a:pt x="249" y="186"/>
                  </a:lnTo>
                  <a:lnTo>
                    <a:pt x="254" y="186"/>
                  </a:lnTo>
                  <a:lnTo>
                    <a:pt x="260" y="186"/>
                  </a:lnTo>
                  <a:lnTo>
                    <a:pt x="265" y="186"/>
                  </a:lnTo>
                  <a:lnTo>
                    <a:pt x="270" y="186"/>
                  </a:lnTo>
                  <a:lnTo>
                    <a:pt x="275" y="186"/>
                  </a:lnTo>
                  <a:lnTo>
                    <a:pt x="280" y="186"/>
                  </a:lnTo>
                  <a:lnTo>
                    <a:pt x="286" y="186"/>
                  </a:lnTo>
                  <a:lnTo>
                    <a:pt x="291" y="186"/>
                  </a:lnTo>
                  <a:lnTo>
                    <a:pt x="296" y="186"/>
                  </a:lnTo>
                  <a:lnTo>
                    <a:pt x="301" y="186"/>
                  </a:lnTo>
                  <a:lnTo>
                    <a:pt x="306" y="186"/>
                  </a:lnTo>
                  <a:lnTo>
                    <a:pt x="311" y="186"/>
                  </a:lnTo>
                  <a:lnTo>
                    <a:pt x="317" y="186"/>
                  </a:lnTo>
                  <a:lnTo>
                    <a:pt x="322" y="186"/>
                  </a:lnTo>
                  <a:lnTo>
                    <a:pt x="327" y="186"/>
                  </a:lnTo>
                  <a:lnTo>
                    <a:pt x="332" y="186"/>
                  </a:lnTo>
                  <a:lnTo>
                    <a:pt x="337" y="186"/>
                  </a:lnTo>
                  <a:lnTo>
                    <a:pt x="343" y="186"/>
                  </a:lnTo>
                  <a:lnTo>
                    <a:pt x="348" y="186"/>
                  </a:lnTo>
                  <a:lnTo>
                    <a:pt x="353" y="186"/>
                  </a:lnTo>
                  <a:lnTo>
                    <a:pt x="358" y="181"/>
                  </a:lnTo>
                  <a:lnTo>
                    <a:pt x="363" y="181"/>
                  </a:lnTo>
                  <a:lnTo>
                    <a:pt x="368" y="181"/>
                  </a:lnTo>
                  <a:lnTo>
                    <a:pt x="374" y="181"/>
                  </a:lnTo>
                  <a:lnTo>
                    <a:pt x="379" y="181"/>
                  </a:lnTo>
                  <a:lnTo>
                    <a:pt x="384" y="181"/>
                  </a:lnTo>
                  <a:lnTo>
                    <a:pt x="389" y="181"/>
                  </a:lnTo>
                  <a:lnTo>
                    <a:pt x="394" y="181"/>
                  </a:lnTo>
                  <a:lnTo>
                    <a:pt x="400" y="181"/>
                  </a:lnTo>
                  <a:lnTo>
                    <a:pt x="405" y="176"/>
                  </a:lnTo>
                  <a:lnTo>
                    <a:pt x="410" y="176"/>
                  </a:lnTo>
                  <a:lnTo>
                    <a:pt x="415" y="176"/>
                  </a:lnTo>
                  <a:lnTo>
                    <a:pt x="420" y="176"/>
                  </a:lnTo>
                  <a:lnTo>
                    <a:pt x="426" y="176"/>
                  </a:lnTo>
                  <a:lnTo>
                    <a:pt x="431" y="176"/>
                  </a:lnTo>
                  <a:lnTo>
                    <a:pt x="436" y="171"/>
                  </a:lnTo>
                  <a:lnTo>
                    <a:pt x="441" y="171"/>
                  </a:lnTo>
                  <a:lnTo>
                    <a:pt x="446" y="171"/>
                  </a:lnTo>
                  <a:lnTo>
                    <a:pt x="451" y="166"/>
                  </a:lnTo>
                  <a:lnTo>
                    <a:pt x="457" y="166"/>
                  </a:lnTo>
                  <a:lnTo>
                    <a:pt x="462" y="166"/>
                  </a:lnTo>
                  <a:lnTo>
                    <a:pt x="467" y="166"/>
                  </a:lnTo>
                  <a:lnTo>
                    <a:pt x="472" y="160"/>
                  </a:lnTo>
                  <a:lnTo>
                    <a:pt x="477" y="160"/>
                  </a:lnTo>
                  <a:lnTo>
                    <a:pt x="483" y="155"/>
                  </a:lnTo>
                  <a:lnTo>
                    <a:pt x="488" y="155"/>
                  </a:lnTo>
                  <a:lnTo>
                    <a:pt x="493" y="155"/>
                  </a:lnTo>
                  <a:lnTo>
                    <a:pt x="498" y="150"/>
                  </a:lnTo>
                  <a:lnTo>
                    <a:pt x="503" y="150"/>
                  </a:lnTo>
                  <a:lnTo>
                    <a:pt x="508" y="145"/>
                  </a:lnTo>
                  <a:lnTo>
                    <a:pt x="514" y="145"/>
                  </a:lnTo>
                  <a:lnTo>
                    <a:pt x="519" y="140"/>
                  </a:lnTo>
                  <a:lnTo>
                    <a:pt x="524" y="140"/>
                  </a:lnTo>
                  <a:lnTo>
                    <a:pt x="529" y="135"/>
                  </a:lnTo>
                  <a:lnTo>
                    <a:pt x="534" y="129"/>
                  </a:lnTo>
                  <a:lnTo>
                    <a:pt x="540" y="129"/>
                  </a:lnTo>
                  <a:lnTo>
                    <a:pt x="545" y="124"/>
                  </a:lnTo>
                  <a:lnTo>
                    <a:pt x="550" y="119"/>
                  </a:lnTo>
                  <a:lnTo>
                    <a:pt x="555" y="114"/>
                  </a:lnTo>
                  <a:lnTo>
                    <a:pt x="560" y="109"/>
                  </a:lnTo>
                  <a:lnTo>
                    <a:pt x="565" y="109"/>
                  </a:lnTo>
                  <a:lnTo>
                    <a:pt x="571" y="103"/>
                  </a:lnTo>
                  <a:lnTo>
                    <a:pt x="576" y="98"/>
                  </a:lnTo>
                  <a:lnTo>
                    <a:pt x="576" y="93"/>
                  </a:lnTo>
                  <a:lnTo>
                    <a:pt x="581" y="88"/>
                  </a:lnTo>
                  <a:lnTo>
                    <a:pt x="586" y="83"/>
                  </a:lnTo>
                  <a:lnTo>
                    <a:pt x="591" y="78"/>
                  </a:lnTo>
                  <a:lnTo>
                    <a:pt x="597" y="72"/>
                  </a:lnTo>
                  <a:lnTo>
                    <a:pt x="602" y="67"/>
                  </a:lnTo>
                  <a:lnTo>
                    <a:pt x="607" y="62"/>
                  </a:lnTo>
                  <a:lnTo>
                    <a:pt x="612" y="57"/>
                  </a:lnTo>
                  <a:lnTo>
                    <a:pt x="612" y="52"/>
                  </a:lnTo>
                  <a:lnTo>
                    <a:pt x="617" y="46"/>
                  </a:lnTo>
                  <a:lnTo>
                    <a:pt x="622" y="36"/>
                  </a:lnTo>
                  <a:lnTo>
                    <a:pt x="628" y="31"/>
                  </a:lnTo>
                  <a:lnTo>
                    <a:pt x="633" y="26"/>
                  </a:lnTo>
                  <a:lnTo>
                    <a:pt x="638" y="15"/>
                  </a:lnTo>
                  <a:lnTo>
                    <a:pt x="643" y="10"/>
                  </a:lnTo>
                  <a:lnTo>
                    <a:pt x="643"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37" name="Freeform 106"/>
            <p:cNvSpPr>
              <a:spLocks/>
            </p:cNvSpPr>
            <p:nvPr/>
          </p:nvSpPr>
          <p:spPr bwMode="auto">
            <a:xfrm>
              <a:off x="2379" y="1511"/>
              <a:ext cx="581" cy="1581"/>
            </a:xfrm>
            <a:custGeom>
              <a:avLst/>
              <a:gdLst>
                <a:gd name="T0" fmla="*/ 11 w 581"/>
                <a:gd name="T1" fmla="*/ 1565 h 1581"/>
                <a:gd name="T2" fmla="*/ 26 w 581"/>
                <a:gd name="T3" fmla="*/ 1539 h 1581"/>
                <a:gd name="T4" fmla="*/ 37 w 581"/>
                <a:gd name="T5" fmla="*/ 1508 h 1581"/>
                <a:gd name="T6" fmla="*/ 52 w 581"/>
                <a:gd name="T7" fmla="*/ 1477 h 1581"/>
                <a:gd name="T8" fmla="*/ 68 w 581"/>
                <a:gd name="T9" fmla="*/ 1446 h 1581"/>
                <a:gd name="T10" fmla="*/ 78 w 581"/>
                <a:gd name="T11" fmla="*/ 1405 h 1581"/>
                <a:gd name="T12" fmla="*/ 94 w 581"/>
                <a:gd name="T13" fmla="*/ 1368 h 1581"/>
                <a:gd name="T14" fmla="*/ 104 w 581"/>
                <a:gd name="T15" fmla="*/ 1322 h 1581"/>
                <a:gd name="T16" fmla="*/ 119 w 581"/>
                <a:gd name="T17" fmla="*/ 1275 h 1581"/>
                <a:gd name="T18" fmla="*/ 135 w 581"/>
                <a:gd name="T19" fmla="*/ 1228 h 1581"/>
                <a:gd name="T20" fmla="*/ 145 w 581"/>
                <a:gd name="T21" fmla="*/ 1176 h 1581"/>
                <a:gd name="T22" fmla="*/ 161 w 581"/>
                <a:gd name="T23" fmla="*/ 1125 h 1581"/>
                <a:gd name="T24" fmla="*/ 171 w 581"/>
                <a:gd name="T25" fmla="*/ 1068 h 1581"/>
                <a:gd name="T26" fmla="*/ 187 w 581"/>
                <a:gd name="T27" fmla="*/ 1011 h 1581"/>
                <a:gd name="T28" fmla="*/ 202 w 581"/>
                <a:gd name="T29" fmla="*/ 948 h 1581"/>
                <a:gd name="T30" fmla="*/ 213 w 581"/>
                <a:gd name="T31" fmla="*/ 886 h 1581"/>
                <a:gd name="T32" fmla="*/ 228 w 581"/>
                <a:gd name="T33" fmla="*/ 824 h 1581"/>
                <a:gd name="T34" fmla="*/ 239 w 581"/>
                <a:gd name="T35" fmla="*/ 757 h 1581"/>
                <a:gd name="T36" fmla="*/ 254 w 581"/>
                <a:gd name="T37" fmla="*/ 694 h 1581"/>
                <a:gd name="T38" fmla="*/ 270 w 581"/>
                <a:gd name="T39" fmla="*/ 632 h 1581"/>
                <a:gd name="T40" fmla="*/ 280 w 581"/>
                <a:gd name="T41" fmla="*/ 565 h 1581"/>
                <a:gd name="T42" fmla="*/ 296 w 581"/>
                <a:gd name="T43" fmla="*/ 503 h 1581"/>
                <a:gd name="T44" fmla="*/ 311 w 581"/>
                <a:gd name="T45" fmla="*/ 440 h 1581"/>
                <a:gd name="T46" fmla="*/ 322 w 581"/>
                <a:gd name="T47" fmla="*/ 383 h 1581"/>
                <a:gd name="T48" fmla="*/ 337 w 581"/>
                <a:gd name="T49" fmla="*/ 326 h 1581"/>
                <a:gd name="T50" fmla="*/ 348 w 581"/>
                <a:gd name="T51" fmla="*/ 269 h 1581"/>
                <a:gd name="T52" fmla="*/ 363 w 581"/>
                <a:gd name="T53" fmla="*/ 223 h 1581"/>
                <a:gd name="T54" fmla="*/ 379 w 581"/>
                <a:gd name="T55" fmla="*/ 176 h 1581"/>
                <a:gd name="T56" fmla="*/ 389 w 581"/>
                <a:gd name="T57" fmla="*/ 135 h 1581"/>
                <a:gd name="T58" fmla="*/ 405 w 581"/>
                <a:gd name="T59" fmla="*/ 98 h 1581"/>
                <a:gd name="T60" fmla="*/ 415 w 581"/>
                <a:gd name="T61" fmla="*/ 67 h 1581"/>
                <a:gd name="T62" fmla="*/ 431 w 581"/>
                <a:gd name="T63" fmla="*/ 41 h 1581"/>
                <a:gd name="T64" fmla="*/ 446 w 581"/>
                <a:gd name="T65" fmla="*/ 21 h 1581"/>
                <a:gd name="T66" fmla="*/ 456 w 581"/>
                <a:gd name="T67" fmla="*/ 5 h 1581"/>
                <a:gd name="T68" fmla="*/ 472 w 581"/>
                <a:gd name="T69" fmla="*/ 0 h 1581"/>
                <a:gd name="T70" fmla="*/ 488 w 581"/>
                <a:gd name="T71" fmla="*/ 0 h 1581"/>
                <a:gd name="T72" fmla="*/ 503 w 581"/>
                <a:gd name="T73" fmla="*/ 5 h 1581"/>
                <a:gd name="T74" fmla="*/ 513 w 581"/>
                <a:gd name="T75" fmla="*/ 21 h 1581"/>
                <a:gd name="T76" fmla="*/ 529 w 581"/>
                <a:gd name="T77" fmla="*/ 41 h 1581"/>
                <a:gd name="T78" fmla="*/ 545 w 581"/>
                <a:gd name="T79" fmla="*/ 67 h 1581"/>
                <a:gd name="T80" fmla="*/ 555 w 581"/>
                <a:gd name="T81" fmla="*/ 98 h 1581"/>
                <a:gd name="T82" fmla="*/ 570 w 581"/>
                <a:gd name="T83" fmla="*/ 135 h 15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1" h="1581">
                  <a:moveTo>
                    <a:pt x="0" y="1581"/>
                  </a:moveTo>
                  <a:lnTo>
                    <a:pt x="5" y="1576"/>
                  </a:lnTo>
                  <a:lnTo>
                    <a:pt x="11" y="1565"/>
                  </a:lnTo>
                  <a:lnTo>
                    <a:pt x="16" y="1560"/>
                  </a:lnTo>
                  <a:lnTo>
                    <a:pt x="21" y="1550"/>
                  </a:lnTo>
                  <a:lnTo>
                    <a:pt x="26" y="1539"/>
                  </a:lnTo>
                  <a:lnTo>
                    <a:pt x="31" y="1529"/>
                  </a:lnTo>
                  <a:lnTo>
                    <a:pt x="37" y="1519"/>
                  </a:lnTo>
                  <a:lnTo>
                    <a:pt x="37" y="1508"/>
                  </a:lnTo>
                  <a:lnTo>
                    <a:pt x="42" y="1498"/>
                  </a:lnTo>
                  <a:lnTo>
                    <a:pt x="47" y="1487"/>
                  </a:lnTo>
                  <a:lnTo>
                    <a:pt x="52" y="1477"/>
                  </a:lnTo>
                  <a:lnTo>
                    <a:pt x="57" y="1467"/>
                  </a:lnTo>
                  <a:lnTo>
                    <a:pt x="62" y="1456"/>
                  </a:lnTo>
                  <a:lnTo>
                    <a:pt x="68" y="1446"/>
                  </a:lnTo>
                  <a:lnTo>
                    <a:pt x="73" y="1430"/>
                  </a:lnTo>
                  <a:lnTo>
                    <a:pt x="73" y="1420"/>
                  </a:lnTo>
                  <a:lnTo>
                    <a:pt x="78" y="1405"/>
                  </a:lnTo>
                  <a:lnTo>
                    <a:pt x="83" y="1394"/>
                  </a:lnTo>
                  <a:lnTo>
                    <a:pt x="88" y="1379"/>
                  </a:lnTo>
                  <a:lnTo>
                    <a:pt x="94" y="1368"/>
                  </a:lnTo>
                  <a:lnTo>
                    <a:pt x="99" y="1353"/>
                  </a:lnTo>
                  <a:lnTo>
                    <a:pt x="104" y="1337"/>
                  </a:lnTo>
                  <a:lnTo>
                    <a:pt x="104" y="1322"/>
                  </a:lnTo>
                  <a:lnTo>
                    <a:pt x="109" y="1306"/>
                  </a:lnTo>
                  <a:lnTo>
                    <a:pt x="114" y="1291"/>
                  </a:lnTo>
                  <a:lnTo>
                    <a:pt x="119" y="1275"/>
                  </a:lnTo>
                  <a:lnTo>
                    <a:pt x="125" y="1259"/>
                  </a:lnTo>
                  <a:lnTo>
                    <a:pt x="130" y="1244"/>
                  </a:lnTo>
                  <a:lnTo>
                    <a:pt x="135" y="1228"/>
                  </a:lnTo>
                  <a:lnTo>
                    <a:pt x="140" y="1213"/>
                  </a:lnTo>
                  <a:lnTo>
                    <a:pt x="140" y="1192"/>
                  </a:lnTo>
                  <a:lnTo>
                    <a:pt x="145" y="1176"/>
                  </a:lnTo>
                  <a:lnTo>
                    <a:pt x="151" y="1161"/>
                  </a:lnTo>
                  <a:lnTo>
                    <a:pt x="156" y="1140"/>
                  </a:lnTo>
                  <a:lnTo>
                    <a:pt x="161" y="1125"/>
                  </a:lnTo>
                  <a:lnTo>
                    <a:pt x="166" y="1104"/>
                  </a:lnTo>
                  <a:lnTo>
                    <a:pt x="171" y="1088"/>
                  </a:lnTo>
                  <a:lnTo>
                    <a:pt x="171" y="1068"/>
                  </a:lnTo>
                  <a:lnTo>
                    <a:pt x="176" y="1047"/>
                  </a:lnTo>
                  <a:lnTo>
                    <a:pt x="182" y="1026"/>
                  </a:lnTo>
                  <a:lnTo>
                    <a:pt x="187" y="1011"/>
                  </a:lnTo>
                  <a:lnTo>
                    <a:pt x="192" y="990"/>
                  </a:lnTo>
                  <a:lnTo>
                    <a:pt x="197" y="969"/>
                  </a:lnTo>
                  <a:lnTo>
                    <a:pt x="202" y="948"/>
                  </a:lnTo>
                  <a:lnTo>
                    <a:pt x="208" y="928"/>
                  </a:lnTo>
                  <a:lnTo>
                    <a:pt x="208" y="907"/>
                  </a:lnTo>
                  <a:lnTo>
                    <a:pt x="213" y="886"/>
                  </a:lnTo>
                  <a:lnTo>
                    <a:pt x="218" y="865"/>
                  </a:lnTo>
                  <a:lnTo>
                    <a:pt x="223" y="845"/>
                  </a:lnTo>
                  <a:lnTo>
                    <a:pt x="228" y="824"/>
                  </a:lnTo>
                  <a:lnTo>
                    <a:pt x="234" y="803"/>
                  </a:lnTo>
                  <a:lnTo>
                    <a:pt x="239" y="783"/>
                  </a:lnTo>
                  <a:lnTo>
                    <a:pt x="239" y="757"/>
                  </a:lnTo>
                  <a:lnTo>
                    <a:pt x="244" y="736"/>
                  </a:lnTo>
                  <a:lnTo>
                    <a:pt x="249" y="715"/>
                  </a:lnTo>
                  <a:lnTo>
                    <a:pt x="254" y="694"/>
                  </a:lnTo>
                  <a:lnTo>
                    <a:pt x="259" y="674"/>
                  </a:lnTo>
                  <a:lnTo>
                    <a:pt x="265" y="653"/>
                  </a:lnTo>
                  <a:lnTo>
                    <a:pt x="270" y="632"/>
                  </a:lnTo>
                  <a:lnTo>
                    <a:pt x="275" y="612"/>
                  </a:lnTo>
                  <a:lnTo>
                    <a:pt x="275" y="586"/>
                  </a:lnTo>
                  <a:lnTo>
                    <a:pt x="280" y="565"/>
                  </a:lnTo>
                  <a:lnTo>
                    <a:pt x="285" y="544"/>
                  </a:lnTo>
                  <a:lnTo>
                    <a:pt x="291" y="523"/>
                  </a:lnTo>
                  <a:lnTo>
                    <a:pt x="296" y="503"/>
                  </a:lnTo>
                  <a:lnTo>
                    <a:pt x="301" y="482"/>
                  </a:lnTo>
                  <a:lnTo>
                    <a:pt x="306" y="461"/>
                  </a:lnTo>
                  <a:lnTo>
                    <a:pt x="311" y="440"/>
                  </a:lnTo>
                  <a:lnTo>
                    <a:pt x="311" y="420"/>
                  </a:lnTo>
                  <a:lnTo>
                    <a:pt x="316" y="404"/>
                  </a:lnTo>
                  <a:lnTo>
                    <a:pt x="322" y="383"/>
                  </a:lnTo>
                  <a:lnTo>
                    <a:pt x="327" y="363"/>
                  </a:lnTo>
                  <a:lnTo>
                    <a:pt x="332" y="342"/>
                  </a:lnTo>
                  <a:lnTo>
                    <a:pt x="337" y="326"/>
                  </a:lnTo>
                  <a:lnTo>
                    <a:pt x="342" y="306"/>
                  </a:lnTo>
                  <a:lnTo>
                    <a:pt x="342" y="290"/>
                  </a:lnTo>
                  <a:lnTo>
                    <a:pt x="348" y="269"/>
                  </a:lnTo>
                  <a:lnTo>
                    <a:pt x="353" y="254"/>
                  </a:lnTo>
                  <a:lnTo>
                    <a:pt x="358" y="238"/>
                  </a:lnTo>
                  <a:lnTo>
                    <a:pt x="363" y="223"/>
                  </a:lnTo>
                  <a:lnTo>
                    <a:pt x="368" y="207"/>
                  </a:lnTo>
                  <a:lnTo>
                    <a:pt x="373" y="192"/>
                  </a:lnTo>
                  <a:lnTo>
                    <a:pt x="379" y="176"/>
                  </a:lnTo>
                  <a:lnTo>
                    <a:pt x="379" y="161"/>
                  </a:lnTo>
                  <a:lnTo>
                    <a:pt x="384" y="145"/>
                  </a:lnTo>
                  <a:lnTo>
                    <a:pt x="389" y="135"/>
                  </a:lnTo>
                  <a:lnTo>
                    <a:pt x="394" y="119"/>
                  </a:lnTo>
                  <a:lnTo>
                    <a:pt x="399" y="109"/>
                  </a:lnTo>
                  <a:lnTo>
                    <a:pt x="405" y="98"/>
                  </a:lnTo>
                  <a:lnTo>
                    <a:pt x="410" y="88"/>
                  </a:lnTo>
                  <a:lnTo>
                    <a:pt x="410" y="78"/>
                  </a:lnTo>
                  <a:lnTo>
                    <a:pt x="415" y="67"/>
                  </a:lnTo>
                  <a:lnTo>
                    <a:pt x="420" y="57"/>
                  </a:lnTo>
                  <a:lnTo>
                    <a:pt x="425" y="47"/>
                  </a:lnTo>
                  <a:lnTo>
                    <a:pt x="431" y="41"/>
                  </a:lnTo>
                  <a:lnTo>
                    <a:pt x="436" y="31"/>
                  </a:lnTo>
                  <a:lnTo>
                    <a:pt x="441" y="26"/>
                  </a:lnTo>
                  <a:lnTo>
                    <a:pt x="446" y="21"/>
                  </a:lnTo>
                  <a:lnTo>
                    <a:pt x="446" y="15"/>
                  </a:lnTo>
                  <a:lnTo>
                    <a:pt x="451" y="10"/>
                  </a:lnTo>
                  <a:lnTo>
                    <a:pt x="456" y="5"/>
                  </a:lnTo>
                  <a:lnTo>
                    <a:pt x="462" y="5"/>
                  </a:lnTo>
                  <a:lnTo>
                    <a:pt x="467" y="0"/>
                  </a:lnTo>
                  <a:lnTo>
                    <a:pt x="472" y="0"/>
                  </a:lnTo>
                  <a:lnTo>
                    <a:pt x="477" y="0"/>
                  </a:lnTo>
                  <a:lnTo>
                    <a:pt x="482" y="0"/>
                  </a:lnTo>
                  <a:lnTo>
                    <a:pt x="488" y="0"/>
                  </a:lnTo>
                  <a:lnTo>
                    <a:pt x="493" y="0"/>
                  </a:lnTo>
                  <a:lnTo>
                    <a:pt x="498" y="5"/>
                  </a:lnTo>
                  <a:lnTo>
                    <a:pt x="503" y="5"/>
                  </a:lnTo>
                  <a:lnTo>
                    <a:pt x="508" y="10"/>
                  </a:lnTo>
                  <a:lnTo>
                    <a:pt x="513" y="15"/>
                  </a:lnTo>
                  <a:lnTo>
                    <a:pt x="513" y="21"/>
                  </a:lnTo>
                  <a:lnTo>
                    <a:pt x="519" y="26"/>
                  </a:lnTo>
                  <a:lnTo>
                    <a:pt x="524" y="31"/>
                  </a:lnTo>
                  <a:lnTo>
                    <a:pt x="529" y="41"/>
                  </a:lnTo>
                  <a:lnTo>
                    <a:pt x="534" y="47"/>
                  </a:lnTo>
                  <a:lnTo>
                    <a:pt x="539" y="57"/>
                  </a:lnTo>
                  <a:lnTo>
                    <a:pt x="545" y="67"/>
                  </a:lnTo>
                  <a:lnTo>
                    <a:pt x="550" y="78"/>
                  </a:lnTo>
                  <a:lnTo>
                    <a:pt x="550" y="88"/>
                  </a:lnTo>
                  <a:lnTo>
                    <a:pt x="555" y="98"/>
                  </a:lnTo>
                  <a:lnTo>
                    <a:pt x="560" y="109"/>
                  </a:lnTo>
                  <a:lnTo>
                    <a:pt x="565" y="119"/>
                  </a:lnTo>
                  <a:lnTo>
                    <a:pt x="570" y="135"/>
                  </a:lnTo>
                  <a:lnTo>
                    <a:pt x="576" y="145"/>
                  </a:lnTo>
                  <a:lnTo>
                    <a:pt x="581" y="16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38" name="Freeform 107"/>
            <p:cNvSpPr>
              <a:spLocks/>
            </p:cNvSpPr>
            <p:nvPr/>
          </p:nvSpPr>
          <p:spPr bwMode="auto">
            <a:xfrm>
              <a:off x="2960" y="1672"/>
              <a:ext cx="586" cy="1591"/>
            </a:xfrm>
            <a:custGeom>
              <a:avLst/>
              <a:gdLst>
                <a:gd name="T0" fmla="*/ 5 w 586"/>
                <a:gd name="T1" fmla="*/ 31 h 1591"/>
                <a:gd name="T2" fmla="*/ 21 w 586"/>
                <a:gd name="T3" fmla="*/ 77 h 1591"/>
                <a:gd name="T4" fmla="*/ 36 w 586"/>
                <a:gd name="T5" fmla="*/ 129 h 1591"/>
                <a:gd name="T6" fmla="*/ 46 w 586"/>
                <a:gd name="T7" fmla="*/ 181 h 1591"/>
                <a:gd name="T8" fmla="*/ 62 w 586"/>
                <a:gd name="T9" fmla="*/ 243 h 1591"/>
                <a:gd name="T10" fmla="*/ 72 w 586"/>
                <a:gd name="T11" fmla="*/ 300 h 1591"/>
                <a:gd name="T12" fmla="*/ 88 w 586"/>
                <a:gd name="T13" fmla="*/ 362 h 1591"/>
                <a:gd name="T14" fmla="*/ 104 w 586"/>
                <a:gd name="T15" fmla="*/ 425 h 1591"/>
                <a:gd name="T16" fmla="*/ 114 w 586"/>
                <a:gd name="T17" fmla="*/ 492 h 1591"/>
                <a:gd name="T18" fmla="*/ 129 w 586"/>
                <a:gd name="T19" fmla="*/ 554 h 1591"/>
                <a:gd name="T20" fmla="*/ 140 w 586"/>
                <a:gd name="T21" fmla="*/ 622 h 1591"/>
                <a:gd name="T22" fmla="*/ 155 w 586"/>
                <a:gd name="T23" fmla="*/ 684 h 1591"/>
                <a:gd name="T24" fmla="*/ 171 w 586"/>
                <a:gd name="T25" fmla="*/ 746 h 1591"/>
                <a:gd name="T26" fmla="*/ 181 w 586"/>
                <a:gd name="T27" fmla="*/ 808 h 1591"/>
                <a:gd name="T28" fmla="*/ 197 w 586"/>
                <a:gd name="T29" fmla="*/ 865 h 1591"/>
                <a:gd name="T30" fmla="*/ 207 w 586"/>
                <a:gd name="T31" fmla="*/ 927 h 1591"/>
                <a:gd name="T32" fmla="*/ 223 w 586"/>
                <a:gd name="T33" fmla="*/ 979 h 1591"/>
                <a:gd name="T34" fmla="*/ 238 w 586"/>
                <a:gd name="T35" fmla="*/ 1031 h 1591"/>
                <a:gd name="T36" fmla="*/ 249 w 586"/>
                <a:gd name="T37" fmla="*/ 1083 h 1591"/>
                <a:gd name="T38" fmla="*/ 264 w 586"/>
                <a:gd name="T39" fmla="*/ 1130 h 1591"/>
                <a:gd name="T40" fmla="*/ 275 w 586"/>
                <a:gd name="T41" fmla="*/ 1176 h 1591"/>
                <a:gd name="T42" fmla="*/ 290 w 586"/>
                <a:gd name="T43" fmla="*/ 1218 h 1591"/>
                <a:gd name="T44" fmla="*/ 306 w 586"/>
                <a:gd name="T45" fmla="*/ 1259 h 1591"/>
                <a:gd name="T46" fmla="*/ 316 w 586"/>
                <a:gd name="T47" fmla="*/ 1295 h 1591"/>
                <a:gd name="T48" fmla="*/ 332 w 586"/>
                <a:gd name="T49" fmla="*/ 1326 h 1591"/>
                <a:gd name="T50" fmla="*/ 342 w 586"/>
                <a:gd name="T51" fmla="*/ 1358 h 1591"/>
                <a:gd name="T52" fmla="*/ 358 w 586"/>
                <a:gd name="T53" fmla="*/ 1389 h 1591"/>
                <a:gd name="T54" fmla="*/ 373 w 586"/>
                <a:gd name="T55" fmla="*/ 1415 h 1591"/>
                <a:gd name="T56" fmla="*/ 383 w 586"/>
                <a:gd name="T57" fmla="*/ 1435 h 1591"/>
                <a:gd name="T58" fmla="*/ 399 w 586"/>
                <a:gd name="T59" fmla="*/ 1456 h 1591"/>
                <a:gd name="T60" fmla="*/ 409 w 586"/>
                <a:gd name="T61" fmla="*/ 1477 h 1591"/>
                <a:gd name="T62" fmla="*/ 425 w 586"/>
                <a:gd name="T63" fmla="*/ 1492 h 1591"/>
                <a:gd name="T64" fmla="*/ 440 w 586"/>
                <a:gd name="T65" fmla="*/ 1508 h 1591"/>
                <a:gd name="T66" fmla="*/ 451 w 586"/>
                <a:gd name="T67" fmla="*/ 1523 h 1591"/>
                <a:gd name="T68" fmla="*/ 466 w 586"/>
                <a:gd name="T69" fmla="*/ 1534 h 1591"/>
                <a:gd name="T70" fmla="*/ 482 w 586"/>
                <a:gd name="T71" fmla="*/ 1549 h 1591"/>
                <a:gd name="T72" fmla="*/ 497 w 586"/>
                <a:gd name="T73" fmla="*/ 1560 h 1591"/>
                <a:gd name="T74" fmla="*/ 513 w 586"/>
                <a:gd name="T75" fmla="*/ 1565 h 1591"/>
                <a:gd name="T76" fmla="*/ 529 w 586"/>
                <a:gd name="T77" fmla="*/ 1575 h 1591"/>
                <a:gd name="T78" fmla="*/ 544 w 586"/>
                <a:gd name="T79" fmla="*/ 1580 h 1591"/>
                <a:gd name="T80" fmla="*/ 560 w 586"/>
                <a:gd name="T81" fmla="*/ 1586 h 1591"/>
                <a:gd name="T82" fmla="*/ 575 w 586"/>
                <a:gd name="T83" fmla="*/ 1591 h 15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6" h="1591">
                  <a:moveTo>
                    <a:pt x="0" y="0"/>
                  </a:moveTo>
                  <a:lnTo>
                    <a:pt x="0" y="15"/>
                  </a:lnTo>
                  <a:lnTo>
                    <a:pt x="5" y="31"/>
                  </a:lnTo>
                  <a:lnTo>
                    <a:pt x="10" y="46"/>
                  </a:lnTo>
                  <a:lnTo>
                    <a:pt x="15" y="62"/>
                  </a:lnTo>
                  <a:lnTo>
                    <a:pt x="21" y="77"/>
                  </a:lnTo>
                  <a:lnTo>
                    <a:pt x="26" y="93"/>
                  </a:lnTo>
                  <a:lnTo>
                    <a:pt x="31" y="108"/>
                  </a:lnTo>
                  <a:lnTo>
                    <a:pt x="36" y="129"/>
                  </a:lnTo>
                  <a:lnTo>
                    <a:pt x="36" y="145"/>
                  </a:lnTo>
                  <a:lnTo>
                    <a:pt x="41" y="165"/>
                  </a:lnTo>
                  <a:lnTo>
                    <a:pt x="46" y="181"/>
                  </a:lnTo>
                  <a:lnTo>
                    <a:pt x="52" y="202"/>
                  </a:lnTo>
                  <a:lnTo>
                    <a:pt x="57" y="222"/>
                  </a:lnTo>
                  <a:lnTo>
                    <a:pt x="62" y="243"/>
                  </a:lnTo>
                  <a:lnTo>
                    <a:pt x="67" y="259"/>
                  </a:lnTo>
                  <a:lnTo>
                    <a:pt x="67" y="279"/>
                  </a:lnTo>
                  <a:lnTo>
                    <a:pt x="72" y="300"/>
                  </a:lnTo>
                  <a:lnTo>
                    <a:pt x="78" y="321"/>
                  </a:lnTo>
                  <a:lnTo>
                    <a:pt x="83" y="342"/>
                  </a:lnTo>
                  <a:lnTo>
                    <a:pt x="88" y="362"/>
                  </a:lnTo>
                  <a:lnTo>
                    <a:pt x="93" y="383"/>
                  </a:lnTo>
                  <a:lnTo>
                    <a:pt x="98" y="404"/>
                  </a:lnTo>
                  <a:lnTo>
                    <a:pt x="104" y="425"/>
                  </a:lnTo>
                  <a:lnTo>
                    <a:pt x="104" y="451"/>
                  </a:lnTo>
                  <a:lnTo>
                    <a:pt x="109" y="471"/>
                  </a:lnTo>
                  <a:lnTo>
                    <a:pt x="114" y="492"/>
                  </a:lnTo>
                  <a:lnTo>
                    <a:pt x="119" y="513"/>
                  </a:lnTo>
                  <a:lnTo>
                    <a:pt x="124" y="533"/>
                  </a:lnTo>
                  <a:lnTo>
                    <a:pt x="129" y="554"/>
                  </a:lnTo>
                  <a:lnTo>
                    <a:pt x="135" y="575"/>
                  </a:lnTo>
                  <a:lnTo>
                    <a:pt x="140" y="596"/>
                  </a:lnTo>
                  <a:lnTo>
                    <a:pt x="140" y="622"/>
                  </a:lnTo>
                  <a:lnTo>
                    <a:pt x="145" y="642"/>
                  </a:lnTo>
                  <a:lnTo>
                    <a:pt x="150" y="663"/>
                  </a:lnTo>
                  <a:lnTo>
                    <a:pt x="155" y="684"/>
                  </a:lnTo>
                  <a:lnTo>
                    <a:pt x="161" y="704"/>
                  </a:lnTo>
                  <a:lnTo>
                    <a:pt x="166" y="725"/>
                  </a:lnTo>
                  <a:lnTo>
                    <a:pt x="171" y="746"/>
                  </a:lnTo>
                  <a:lnTo>
                    <a:pt x="171" y="767"/>
                  </a:lnTo>
                  <a:lnTo>
                    <a:pt x="176" y="787"/>
                  </a:lnTo>
                  <a:lnTo>
                    <a:pt x="181" y="808"/>
                  </a:lnTo>
                  <a:lnTo>
                    <a:pt x="186" y="829"/>
                  </a:lnTo>
                  <a:lnTo>
                    <a:pt x="192" y="850"/>
                  </a:lnTo>
                  <a:lnTo>
                    <a:pt x="197" y="865"/>
                  </a:lnTo>
                  <a:lnTo>
                    <a:pt x="202" y="886"/>
                  </a:lnTo>
                  <a:lnTo>
                    <a:pt x="207" y="907"/>
                  </a:lnTo>
                  <a:lnTo>
                    <a:pt x="207" y="927"/>
                  </a:lnTo>
                  <a:lnTo>
                    <a:pt x="212" y="943"/>
                  </a:lnTo>
                  <a:lnTo>
                    <a:pt x="218" y="964"/>
                  </a:lnTo>
                  <a:lnTo>
                    <a:pt x="223" y="979"/>
                  </a:lnTo>
                  <a:lnTo>
                    <a:pt x="228" y="1000"/>
                  </a:lnTo>
                  <a:lnTo>
                    <a:pt x="233" y="1015"/>
                  </a:lnTo>
                  <a:lnTo>
                    <a:pt x="238" y="1031"/>
                  </a:lnTo>
                  <a:lnTo>
                    <a:pt x="238" y="1052"/>
                  </a:lnTo>
                  <a:lnTo>
                    <a:pt x="243" y="1067"/>
                  </a:lnTo>
                  <a:lnTo>
                    <a:pt x="249" y="1083"/>
                  </a:lnTo>
                  <a:lnTo>
                    <a:pt x="254" y="1098"/>
                  </a:lnTo>
                  <a:lnTo>
                    <a:pt x="259" y="1114"/>
                  </a:lnTo>
                  <a:lnTo>
                    <a:pt x="264" y="1130"/>
                  </a:lnTo>
                  <a:lnTo>
                    <a:pt x="269" y="1145"/>
                  </a:lnTo>
                  <a:lnTo>
                    <a:pt x="275" y="1161"/>
                  </a:lnTo>
                  <a:lnTo>
                    <a:pt x="275" y="1176"/>
                  </a:lnTo>
                  <a:lnTo>
                    <a:pt x="280" y="1192"/>
                  </a:lnTo>
                  <a:lnTo>
                    <a:pt x="285" y="1207"/>
                  </a:lnTo>
                  <a:lnTo>
                    <a:pt x="290" y="1218"/>
                  </a:lnTo>
                  <a:lnTo>
                    <a:pt x="295" y="1233"/>
                  </a:lnTo>
                  <a:lnTo>
                    <a:pt x="301" y="1244"/>
                  </a:lnTo>
                  <a:lnTo>
                    <a:pt x="306" y="1259"/>
                  </a:lnTo>
                  <a:lnTo>
                    <a:pt x="306" y="1269"/>
                  </a:lnTo>
                  <a:lnTo>
                    <a:pt x="311" y="1285"/>
                  </a:lnTo>
                  <a:lnTo>
                    <a:pt x="316" y="1295"/>
                  </a:lnTo>
                  <a:lnTo>
                    <a:pt x="321" y="1306"/>
                  </a:lnTo>
                  <a:lnTo>
                    <a:pt x="326" y="1316"/>
                  </a:lnTo>
                  <a:lnTo>
                    <a:pt x="332" y="1326"/>
                  </a:lnTo>
                  <a:lnTo>
                    <a:pt x="337" y="1337"/>
                  </a:lnTo>
                  <a:lnTo>
                    <a:pt x="342" y="1347"/>
                  </a:lnTo>
                  <a:lnTo>
                    <a:pt x="342" y="1358"/>
                  </a:lnTo>
                  <a:lnTo>
                    <a:pt x="347" y="1368"/>
                  </a:lnTo>
                  <a:lnTo>
                    <a:pt x="352" y="1378"/>
                  </a:lnTo>
                  <a:lnTo>
                    <a:pt x="358" y="1389"/>
                  </a:lnTo>
                  <a:lnTo>
                    <a:pt x="363" y="1399"/>
                  </a:lnTo>
                  <a:lnTo>
                    <a:pt x="368" y="1404"/>
                  </a:lnTo>
                  <a:lnTo>
                    <a:pt x="373" y="1415"/>
                  </a:lnTo>
                  <a:lnTo>
                    <a:pt x="378" y="1420"/>
                  </a:lnTo>
                  <a:lnTo>
                    <a:pt x="378" y="1430"/>
                  </a:lnTo>
                  <a:lnTo>
                    <a:pt x="383" y="1435"/>
                  </a:lnTo>
                  <a:lnTo>
                    <a:pt x="389" y="1446"/>
                  </a:lnTo>
                  <a:lnTo>
                    <a:pt x="394" y="1451"/>
                  </a:lnTo>
                  <a:lnTo>
                    <a:pt x="399" y="1456"/>
                  </a:lnTo>
                  <a:lnTo>
                    <a:pt x="404" y="1466"/>
                  </a:lnTo>
                  <a:lnTo>
                    <a:pt x="409" y="1472"/>
                  </a:lnTo>
                  <a:lnTo>
                    <a:pt x="409" y="1477"/>
                  </a:lnTo>
                  <a:lnTo>
                    <a:pt x="415" y="1482"/>
                  </a:lnTo>
                  <a:lnTo>
                    <a:pt x="420" y="1487"/>
                  </a:lnTo>
                  <a:lnTo>
                    <a:pt x="425" y="1492"/>
                  </a:lnTo>
                  <a:lnTo>
                    <a:pt x="430" y="1498"/>
                  </a:lnTo>
                  <a:lnTo>
                    <a:pt x="435" y="1503"/>
                  </a:lnTo>
                  <a:lnTo>
                    <a:pt x="440" y="1508"/>
                  </a:lnTo>
                  <a:lnTo>
                    <a:pt x="446" y="1513"/>
                  </a:lnTo>
                  <a:lnTo>
                    <a:pt x="446" y="1518"/>
                  </a:lnTo>
                  <a:lnTo>
                    <a:pt x="451" y="1523"/>
                  </a:lnTo>
                  <a:lnTo>
                    <a:pt x="456" y="1529"/>
                  </a:lnTo>
                  <a:lnTo>
                    <a:pt x="461" y="1529"/>
                  </a:lnTo>
                  <a:lnTo>
                    <a:pt x="466" y="1534"/>
                  </a:lnTo>
                  <a:lnTo>
                    <a:pt x="472" y="1539"/>
                  </a:lnTo>
                  <a:lnTo>
                    <a:pt x="477" y="1544"/>
                  </a:lnTo>
                  <a:lnTo>
                    <a:pt x="482" y="1549"/>
                  </a:lnTo>
                  <a:lnTo>
                    <a:pt x="487" y="1549"/>
                  </a:lnTo>
                  <a:lnTo>
                    <a:pt x="492" y="1555"/>
                  </a:lnTo>
                  <a:lnTo>
                    <a:pt x="497" y="1560"/>
                  </a:lnTo>
                  <a:lnTo>
                    <a:pt x="503" y="1560"/>
                  </a:lnTo>
                  <a:lnTo>
                    <a:pt x="508" y="1565"/>
                  </a:lnTo>
                  <a:lnTo>
                    <a:pt x="513" y="1565"/>
                  </a:lnTo>
                  <a:lnTo>
                    <a:pt x="518" y="1570"/>
                  </a:lnTo>
                  <a:lnTo>
                    <a:pt x="523" y="1570"/>
                  </a:lnTo>
                  <a:lnTo>
                    <a:pt x="529" y="1575"/>
                  </a:lnTo>
                  <a:lnTo>
                    <a:pt x="534" y="1575"/>
                  </a:lnTo>
                  <a:lnTo>
                    <a:pt x="539" y="1575"/>
                  </a:lnTo>
                  <a:lnTo>
                    <a:pt x="544" y="1580"/>
                  </a:lnTo>
                  <a:lnTo>
                    <a:pt x="549" y="1580"/>
                  </a:lnTo>
                  <a:lnTo>
                    <a:pt x="555" y="1586"/>
                  </a:lnTo>
                  <a:lnTo>
                    <a:pt x="560" y="1586"/>
                  </a:lnTo>
                  <a:lnTo>
                    <a:pt x="565" y="1586"/>
                  </a:lnTo>
                  <a:lnTo>
                    <a:pt x="570" y="1586"/>
                  </a:lnTo>
                  <a:lnTo>
                    <a:pt x="575" y="1591"/>
                  </a:lnTo>
                  <a:lnTo>
                    <a:pt x="580" y="1591"/>
                  </a:lnTo>
                  <a:lnTo>
                    <a:pt x="586" y="159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39" name="Freeform 108"/>
            <p:cNvSpPr>
              <a:spLocks/>
            </p:cNvSpPr>
            <p:nvPr/>
          </p:nvSpPr>
          <p:spPr bwMode="auto">
            <a:xfrm>
              <a:off x="3546" y="3263"/>
              <a:ext cx="440" cy="15"/>
            </a:xfrm>
            <a:custGeom>
              <a:avLst/>
              <a:gdLst>
                <a:gd name="T0" fmla="*/ 5 w 440"/>
                <a:gd name="T1" fmla="*/ 5 h 15"/>
                <a:gd name="T2" fmla="*/ 15 w 440"/>
                <a:gd name="T3" fmla="*/ 5 h 15"/>
                <a:gd name="T4" fmla="*/ 26 w 440"/>
                <a:gd name="T5" fmla="*/ 5 h 15"/>
                <a:gd name="T6" fmla="*/ 36 w 440"/>
                <a:gd name="T7" fmla="*/ 10 h 15"/>
                <a:gd name="T8" fmla="*/ 46 w 440"/>
                <a:gd name="T9" fmla="*/ 10 h 15"/>
                <a:gd name="T10" fmla="*/ 57 w 440"/>
                <a:gd name="T11" fmla="*/ 10 h 15"/>
                <a:gd name="T12" fmla="*/ 67 w 440"/>
                <a:gd name="T13" fmla="*/ 10 h 15"/>
                <a:gd name="T14" fmla="*/ 77 w 440"/>
                <a:gd name="T15" fmla="*/ 10 h 15"/>
                <a:gd name="T16" fmla="*/ 88 w 440"/>
                <a:gd name="T17" fmla="*/ 15 h 15"/>
                <a:gd name="T18" fmla="*/ 98 w 440"/>
                <a:gd name="T19" fmla="*/ 15 h 15"/>
                <a:gd name="T20" fmla="*/ 108 w 440"/>
                <a:gd name="T21" fmla="*/ 15 h 15"/>
                <a:gd name="T22" fmla="*/ 119 w 440"/>
                <a:gd name="T23" fmla="*/ 15 h 15"/>
                <a:gd name="T24" fmla="*/ 129 w 440"/>
                <a:gd name="T25" fmla="*/ 15 h 15"/>
                <a:gd name="T26" fmla="*/ 140 w 440"/>
                <a:gd name="T27" fmla="*/ 15 h 15"/>
                <a:gd name="T28" fmla="*/ 150 w 440"/>
                <a:gd name="T29" fmla="*/ 15 h 15"/>
                <a:gd name="T30" fmla="*/ 160 w 440"/>
                <a:gd name="T31" fmla="*/ 15 h 15"/>
                <a:gd name="T32" fmla="*/ 171 w 440"/>
                <a:gd name="T33" fmla="*/ 15 h 15"/>
                <a:gd name="T34" fmla="*/ 181 w 440"/>
                <a:gd name="T35" fmla="*/ 15 h 15"/>
                <a:gd name="T36" fmla="*/ 191 w 440"/>
                <a:gd name="T37" fmla="*/ 15 h 15"/>
                <a:gd name="T38" fmla="*/ 202 w 440"/>
                <a:gd name="T39" fmla="*/ 15 h 15"/>
                <a:gd name="T40" fmla="*/ 212 w 440"/>
                <a:gd name="T41" fmla="*/ 15 h 15"/>
                <a:gd name="T42" fmla="*/ 223 w 440"/>
                <a:gd name="T43" fmla="*/ 15 h 15"/>
                <a:gd name="T44" fmla="*/ 233 w 440"/>
                <a:gd name="T45" fmla="*/ 15 h 15"/>
                <a:gd name="T46" fmla="*/ 243 w 440"/>
                <a:gd name="T47" fmla="*/ 15 h 15"/>
                <a:gd name="T48" fmla="*/ 254 w 440"/>
                <a:gd name="T49" fmla="*/ 15 h 15"/>
                <a:gd name="T50" fmla="*/ 264 w 440"/>
                <a:gd name="T51" fmla="*/ 15 h 15"/>
                <a:gd name="T52" fmla="*/ 274 w 440"/>
                <a:gd name="T53" fmla="*/ 15 h 15"/>
                <a:gd name="T54" fmla="*/ 285 w 440"/>
                <a:gd name="T55" fmla="*/ 15 h 15"/>
                <a:gd name="T56" fmla="*/ 295 w 440"/>
                <a:gd name="T57" fmla="*/ 15 h 15"/>
                <a:gd name="T58" fmla="*/ 305 w 440"/>
                <a:gd name="T59" fmla="*/ 15 h 15"/>
                <a:gd name="T60" fmla="*/ 316 w 440"/>
                <a:gd name="T61" fmla="*/ 15 h 15"/>
                <a:gd name="T62" fmla="*/ 326 w 440"/>
                <a:gd name="T63" fmla="*/ 15 h 15"/>
                <a:gd name="T64" fmla="*/ 337 w 440"/>
                <a:gd name="T65" fmla="*/ 15 h 15"/>
                <a:gd name="T66" fmla="*/ 347 w 440"/>
                <a:gd name="T67" fmla="*/ 15 h 15"/>
                <a:gd name="T68" fmla="*/ 357 w 440"/>
                <a:gd name="T69" fmla="*/ 15 h 15"/>
                <a:gd name="T70" fmla="*/ 368 w 440"/>
                <a:gd name="T71" fmla="*/ 15 h 15"/>
                <a:gd name="T72" fmla="*/ 378 w 440"/>
                <a:gd name="T73" fmla="*/ 15 h 15"/>
                <a:gd name="T74" fmla="*/ 388 w 440"/>
                <a:gd name="T75" fmla="*/ 15 h 15"/>
                <a:gd name="T76" fmla="*/ 399 w 440"/>
                <a:gd name="T77" fmla="*/ 15 h 15"/>
                <a:gd name="T78" fmla="*/ 409 w 440"/>
                <a:gd name="T79" fmla="*/ 15 h 15"/>
                <a:gd name="T80" fmla="*/ 420 w 440"/>
                <a:gd name="T81" fmla="*/ 15 h 15"/>
                <a:gd name="T82" fmla="*/ 430 w 440"/>
                <a:gd name="T83" fmla="*/ 15 h 15"/>
                <a:gd name="T84" fmla="*/ 440 w 440"/>
                <a:gd name="T85" fmla="*/ 15 h 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0" h="15">
                  <a:moveTo>
                    <a:pt x="0" y="0"/>
                  </a:moveTo>
                  <a:lnTo>
                    <a:pt x="5" y="5"/>
                  </a:lnTo>
                  <a:lnTo>
                    <a:pt x="10" y="5"/>
                  </a:lnTo>
                  <a:lnTo>
                    <a:pt x="15" y="5"/>
                  </a:lnTo>
                  <a:lnTo>
                    <a:pt x="20" y="5"/>
                  </a:lnTo>
                  <a:lnTo>
                    <a:pt x="26" y="5"/>
                  </a:lnTo>
                  <a:lnTo>
                    <a:pt x="31" y="5"/>
                  </a:lnTo>
                  <a:lnTo>
                    <a:pt x="36" y="10"/>
                  </a:lnTo>
                  <a:lnTo>
                    <a:pt x="41" y="10"/>
                  </a:lnTo>
                  <a:lnTo>
                    <a:pt x="46" y="10"/>
                  </a:lnTo>
                  <a:lnTo>
                    <a:pt x="51" y="10"/>
                  </a:lnTo>
                  <a:lnTo>
                    <a:pt x="57" y="10"/>
                  </a:lnTo>
                  <a:lnTo>
                    <a:pt x="62" y="10"/>
                  </a:lnTo>
                  <a:lnTo>
                    <a:pt x="67" y="10"/>
                  </a:lnTo>
                  <a:lnTo>
                    <a:pt x="72" y="10"/>
                  </a:lnTo>
                  <a:lnTo>
                    <a:pt x="77" y="10"/>
                  </a:lnTo>
                  <a:lnTo>
                    <a:pt x="83" y="15"/>
                  </a:lnTo>
                  <a:lnTo>
                    <a:pt x="88" y="15"/>
                  </a:lnTo>
                  <a:lnTo>
                    <a:pt x="93" y="15"/>
                  </a:lnTo>
                  <a:lnTo>
                    <a:pt x="98" y="15"/>
                  </a:lnTo>
                  <a:lnTo>
                    <a:pt x="103" y="15"/>
                  </a:lnTo>
                  <a:lnTo>
                    <a:pt x="108" y="15"/>
                  </a:lnTo>
                  <a:lnTo>
                    <a:pt x="114" y="15"/>
                  </a:lnTo>
                  <a:lnTo>
                    <a:pt x="119" y="15"/>
                  </a:lnTo>
                  <a:lnTo>
                    <a:pt x="124" y="15"/>
                  </a:lnTo>
                  <a:lnTo>
                    <a:pt x="129" y="15"/>
                  </a:lnTo>
                  <a:lnTo>
                    <a:pt x="134" y="15"/>
                  </a:lnTo>
                  <a:lnTo>
                    <a:pt x="140" y="15"/>
                  </a:lnTo>
                  <a:lnTo>
                    <a:pt x="145" y="15"/>
                  </a:lnTo>
                  <a:lnTo>
                    <a:pt x="150" y="15"/>
                  </a:lnTo>
                  <a:lnTo>
                    <a:pt x="155" y="15"/>
                  </a:lnTo>
                  <a:lnTo>
                    <a:pt x="160" y="15"/>
                  </a:lnTo>
                  <a:lnTo>
                    <a:pt x="166" y="15"/>
                  </a:lnTo>
                  <a:lnTo>
                    <a:pt x="171" y="15"/>
                  </a:lnTo>
                  <a:lnTo>
                    <a:pt x="176" y="15"/>
                  </a:lnTo>
                  <a:lnTo>
                    <a:pt x="181" y="15"/>
                  </a:lnTo>
                  <a:lnTo>
                    <a:pt x="186" y="15"/>
                  </a:lnTo>
                  <a:lnTo>
                    <a:pt x="191" y="15"/>
                  </a:lnTo>
                  <a:lnTo>
                    <a:pt x="197" y="15"/>
                  </a:lnTo>
                  <a:lnTo>
                    <a:pt x="202" y="15"/>
                  </a:lnTo>
                  <a:lnTo>
                    <a:pt x="207" y="15"/>
                  </a:lnTo>
                  <a:lnTo>
                    <a:pt x="212" y="15"/>
                  </a:lnTo>
                  <a:lnTo>
                    <a:pt x="217" y="15"/>
                  </a:lnTo>
                  <a:lnTo>
                    <a:pt x="223" y="15"/>
                  </a:lnTo>
                  <a:lnTo>
                    <a:pt x="228" y="15"/>
                  </a:lnTo>
                  <a:lnTo>
                    <a:pt x="233" y="15"/>
                  </a:lnTo>
                  <a:lnTo>
                    <a:pt x="238" y="15"/>
                  </a:lnTo>
                  <a:lnTo>
                    <a:pt x="243" y="15"/>
                  </a:lnTo>
                  <a:lnTo>
                    <a:pt x="248" y="15"/>
                  </a:lnTo>
                  <a:lnTo>
                    <a:pt x="254" y="15"/>
                  </a:lnTo>
                  <a:lnTo>
                    <a:pt x="259" y="15"/>
                  </a:lnTo>
                  <a:lnTo>
                    <a:pt x="264" y="15"/>
                  </a:lnTo>
                  <a:lnTo>
                    <a:pt x="269" y="15"/>
                  </a:lnTo>
                  <a:lnTo>
                    <a:pt x="274" y="15"/>
                  </a:lnTo>
                  <a:lnTo>
                    <a:pt x="280" y="15"/>
                  </a:lnTo>
                  <a:lnTo>
                    <a:pt x="285" y="15"/>
                  </a:lnTo>
                  <a:lnTo>
                    <a:pt x="290" y="15"/>
                  </a:lnTo>
                  <a:lnTo>
                    <a:pt x="295" y="15"/>
                  </a:lnTo>
                  <a:lnTo>
                    <a:pt x="300" y="15"/>
                  </a:lnTo>
                  <a:lnTo>
                    <a:pt x="305" y="15"/>
                  </a:lnTo>
                  <a:lnTo>
                    <a:pt x="311" y="15"/>
                  </a:lnTo>
                  <a:lnTo>
                    <a:pt x="316" y="15"/>
                  </a:lnTo>
                  <a:lnTo>
                    <a:pt x="321" y="15"/>
                  </a:lnTo>
                  <a:lnTo>
                    <a:pt x="326" y="15"/>
                  </a:lnTo>
                  <a:lnTo>
                    <a:pt x="331" y="15"/>
                  </a:lnTo>
                  <a:lnTo>
                    <a:pt x="337" y="15"/>
                  </a:lnTo>
                  <a:lnTo>
                    <a:pt x="342" y="15"/>
                  </a:lnTo>
                  <a:lnTo>
                    <a:pt x="347" y="15"/>
                  </a:lnTo>
                  <a:lnTo>
                    <a:pt x="352" y="15"/>
                  </a:lnTo>
                  <a:lnTo>
                    <a:pt x="357" y="15"/>
                  </a:lnTo>
                  <a:lnTo>
                    <a:pt x="362" y="15"/>
                  </a:lnTo>
                  <a:lnTo>
                    <a:pt x="368" y="15"/>
                  </a:lnTo>
                  <a:lnTo>
                    <a:pt x="373" y="15"/>
                  </a:lnTo>
                  <a:lnTo>
                    <a:pt x="378" y="15"/>
                  </a:lnTo>
                  <a:lnTo>
                    <a:pt x="383" y="15"/>
                  </a:lnTo>
                  <a:lnTo>
                    <a:pt x="388" y="15"/>
                  </a:lnTo>
                  <a:lnTo>
                    <a:pt x="394" y="15"/>
                  </a:lnTo>
                  <a:lnTo>
                    <a:pt x="399" y="15"/>
                  </a:lnTo>
                  <a:lnTo>
                    <a:pt x="404" y="15"/>
                  </a:lnTo>
                  <a:lnTo>
                    <a:pt x="409" y="15"/>
                  </a:lnTo>
                  <a:lnTo>
                    <a:pt x="414" y="15"/>
                  </a:lnTo>
                  <a:lnTo>
                    <a:pt x="420" y="15"/>
                  </a:lnTo>
                  <a:lnTo>
                    <a:pt x="425" y="15"/>
                  </a:lnTo>
                  <a:lnTo>
                    <a:pt x="430" y="15"/>
                  </a:lnTo>
                  <a:lnTo>
                    <a:pt x="435" y="15"/>
                  </a:lnTo>
                  <a:lnTo>
                    <a:pt x="440" y="1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grpSp>
      <p:grpSp>
        <p:nvGrpSpPr>
          <p:cNvPr id="240" name="Group 109"/>
          <p:cNvGrpSpPr>
            <a:grpSpLocks/>
          </p:cNvGrpSpPr>
          <p:nvPr/>
        </p:nvGrpSpPr>
        <p:grpSpPr bwMode="auto">
          <a:xfrm>
            <a:off x="5759450" y="1598379"/>
            <a:ext cx="142875" cy="463550"/>
            <a:chOff x="1736" y="1511"/>
            <a:chExt cx="2250" cy="1767"/>
          </a:xfrm>
        </p:grpSpPr>
        <p:sp>
          <p:nvSpPr>
            <p:cNvPr id="241" name="Freeform 110"/>
            <p:cNvSpPr>
              <a:spLocks/>
            </p:cNvSpPr>
            <p:nvPr/>
          </p:nvSpPr>
          <p:spPr bwMode="auto">
            <a:xfrm>
              <a:off x="1736" y="3092"/>
              <a:ext cx="643" cy="186"/>
            </a:xfrm>
            <a:custGeom>
              <a:avLst/>
              <a:gdLst>
                <a:gd name="T0" fmla="*/ 11 w 643"/>
                <a:gd name="T1" fmla="*/ 186 h 186"/>
                <a:gd name="T2" fmla="*/ 26 w 643"/>
                <a:gd name="T3" fmla="*/ 186 h 186"/>
                <a:gd name="T4" fmla="*/ 42 w 643"/>
                <a:gd name="T5" fmla="*/ 186 h 186"/>
                <a:gd name="T6" fmla="*/ 57 w 643"/>
                <a:gd name="T7" fmla="*/ 186 h 186"/>
                <a:gd name="T8" fmla="*/ 73 w 643"/>
                <a:gd name="T9" fmla="*/ 186 h 186"/>
                <a:gd name="T10" fmla="*/ 89 w 643"/>
                <a:gd name="T11" fmla="*/ 186 h 186"/>
                <a:gd name="T12" fmla="*/ 104 w 643"/>
                <a:gd name="T13" fmla="*/ 186 h 186"/>
                <a:gd name="T14" fmla="*/ 120 w 643"/>
                <a:gd name="T15" fmla="*/ 186 h 186"/>
                <a:gd name="T16" fmla="*/ 135 w 643"/>
                <a:gd name="T17" fmla="*/ 186 h 186"/>
                <a:gd name="T18" fmla="*/ 151 w 643"/>
                <a:gd name="T19" fmla="*/ 186 h 186"/>
                <a:gd name="T20" fmla="*/ 166 w 643"/>
                <a:gd name="T21" fmla="*/ 186 h 186"/>
                <a:gd name="T22" fmla="*/ 182 w 643"/>
                <a:gd name="T23" fmla="*/ 186 h 186"/>
                <a:gd name="T24" fmla="*/ 197 w 643"/>
                <a:gd name="T25" fmla="*/ 186 h 186"/>
                <a:gd name="T26" fmla="*/ 213 w 643"/>
                <a:gd name="T27" fmla="*/ 186 h 186"/>
                <a:gd name="T28" fmla="*/ 229 w 643"/>
                <a:gd name="T29" fmla="*/ 186 h 186"/>
                <a:gd name="T30" fmla="*/ 244 w 643"/>
                <a:gd name="T31" fmla="*/ 186 h 186"/>
                <a:gd name="T32" fmla="*/ 260 w 643"/>
                <a:gd name="T33" fmla="*/ 186 h 186"/>
                <a:gd name="T34" fmla="*/ 275 w 643"/>
                <a:gd name="T35" fmla="*/ 186 h 186"/>
                <a:gd name="T36" fmla="*/ 291 w 643"/>
                <a:gd name="T37" fmla="*/ 186 h 186"/>
                <a:gd name="T38" fmla="*/ 306 w 643"/>
                <a:gd name="T39" fmla="*/ 186 h 186"/>
                <a:gd name="T40" fmla="*/ 322 w 643"/>
                <a:gd name="T41" fmla="*/ 186 h 186"/>
                <a:gd name="T42" fmla="*/ 337 w 643"/>
                <a:gd name="T43" fmla="*/ 186 h 186"/>
                <a:gd name="T44" fmla="*/ 353 w 643"/>
                <a:gd name="T45" fmla="*/ 186 h 186"/>
                <a:gd name="T46" fmla="*/ 368 w 643"/>
                <a:gd name="T47" fmla="*/ 181 h 186"/>
                <a:gd name="T48" fmla="*/ 384 w 643"/>
                <a:gd name="T49" fmla="*/ 181 h 186"/>
                <a:gd name="T50" fmla="*/ 400 w 643"/>
                <a:gd name="T51" fmla="*/ 181 h 186"/>
                <a:gd name="T52" fmla="*/ 415 w 643"/>
                <a:gd name="T53" fmla="*/ 176 h 186"/>
                <a:gd name="T54" fmla="*/ 431 w 643"/>
                <a:gd name="T55" fmla="*/ 176 h 186"/>
                <a:gd name="T56" fmla="*/ 446 w 643"/>
                <a:gd name="T57" fmla="*/ 171 h 186"/>
                <a:gd name="T58" fmla="*/ 462 w 643"/>
                <a:gd name="T59" fmla="*/ 166 h 186"/>
                <a:gd name="T60" fmla="*/ 477 w 643"/>
                <a:gd name="T61" fmla="*/ 160 h 186"/>
                <a:gd name="T62" fmla="*/ 493 w 643"/>
                <a:gd name="T63" fmla="*/ 155 h 186"/>
                <a:gd name="T64" fmla="*/ 508 w 643"/>
                <a:gd name="T65" fmla="*/ 145 h 186"/>
                <a:gd name="T66" fmla="*/ 524 w 643"/>
                <a:gd name="T67" fmla="*/ 140 h 186"/>
                <a:gd name="T68" fmla="*/ 540 w 643"/>
                <a:gd name="T69" fmla="*/ 129 h 186"/>
                <a:gd name="T70" fmla="*/ 555 w 643"/>
                <a:gd name="T71" fmla="*/ 114 h 186"/>
                <a:gd name="T72" fmla="*/ 571 w 643"/>
                <a:gd name="T73" fmla="*/ 103 h 186"/>
                <a:gd name="T74" fmla="*/ 581 w 643"/>
                <a:gd name="T75" fmla="*/ 88 h 186"/>
                <a:gd name="T76" fmla="*/ 597 w 643"/>
                <a:gd name="T77" fmla="*/ 72 h 186"/>
                <a:gd name="T78" fmla="*/ 612 w 643"/>
                <a:gd name="T79" fmla="*/ 57 h 186"/>
                <a:gd name="T80" fmla="*/ 622 w 643"/>
                <a:gd name="T81" fmla="*/ 36 h 186"/>
                <a:gd name="T82" fmla="*/ 638 w 643"/>
                <a:gd name="T83" fmla="*/ 15 h 1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43" h="186">
                  <a:moveTo>
                    <a:pt x="0" y="186"/>
                  </a:moveTo>
                  <a:lnTo>
                    <a:pt x="6" y="186"/>
                  </a:lnTo>
                  <a:lnTo>
                    <a:pt x="11" y="186"/>
                  </a:lnTo>
                  <a:lnTo>
                    <a:pt x="16" y="186"/>
                  </a:lnTo>
                  <a:lnTo>
                    <a:pt x="21" y="186"/>
                  </a:lnTo>
                  <a:lnTo>
                    <a:pt x="26" y="186"/>
                  </a:lnTo>
                  <a:lnTo>
                    <a:pt x="32" y="186"/>
                  </a:lnTo>
                  <a:lnTo>
                    <a:pt x="37" y="186"/>
                  </a:lnTo>
                  <a:lnTo>
                    <a:pt x="42" y="186"/>
                  </a:lnTo>
                  <a:lnTo>
                    <a:pt x="47" y="186"/>
                  </a:lnTo>
                  <a:lnTo>
                    <a:pt x="52" y="186"/>
                  </a:lnTo>
                  <a:lnTo>
                    <a:pt x="57" y="186"/>
                  </a:lnTo>
                  <a:lnTo>
                    <a:pt x="63" y="186"/>
                  </a:lnTo>
                  <a:lnTo>
                    <a:pt x="68" y="186"/>
                  </a:lnTo>
                  <a:lnTo>
                    <a:pt x="73" y="186"/>
                  </a:lnTo>
                  <a:lnTo>
                    <a:pt x="78" y="186"/>
                  </a:lnTo>
                  <a:lnTo>
                    <a:pt x="83" y="186"/>
                  </a:lnTo>
                  <a:lnTo>
                    <a:pt x="89" y="186"/>
                  </a:lnTo>
                  <a:lnTo>
                    <a:pt x="94" y="186"/>
                  </a:lnTo>
                  <a:lnTo>
                    <a:pt x="99" y="186"/>
                  </a:lnTo>
                  <a:lnTo>
                    <a:pt x="104" y="186"/>
                  </a:lnTo>
                  <a:lnTo>
                    <a:pt x="109" y="186"/>
                  </a:lnTo>
                  <a:lnTo>
                    <a:pt x="114" y="186"/>
                  </a:lnTo>
                  <a:lnTo>
                    <a:pt x="120" y="186"/>
                  </a:lnTo>
                  <a:lnTo>
                    <a:pt x="125" y="186"/>
                  </a:lnTo>
                  <a:lnTo>
                    <a:pt x="130" y="186"/>
                  </a:lnTo>
                  <a:lnTo>
                    <a:pt x="135" y="186"/>
                  </a:lnTo>
                  <a:lnTo>
                    <a:pt x="140" y="186"/>
                  </a:lnTo>
                  <a:lnTo>
                    <a:pt x="146" y="186"/>
                  </a:lnTo>
                  <a:lnTo>
                    <a:pt x="151" y="186"/>
                  </a:lnTo>
                  <a:lnTo>
                    <a:pt x="156" y="186"/>
                  </a:lnTo>
                  <a:lnTo>
                    <a:pt x="161" y="186"/>
                  </a:lnTo>
                  <a:lnTo>
                    <a:pt x="166" y="186"/>
                  </a:lnTo>
                  <a:lnTo>
                    <a:pt x="171" y="186"/>
                  </a:lnTo>
                  <a:lnTo>
                    <a:pt x="177" y="186"/>
                  </a:lnTo>
                  <a:lnTo>
                    <a:pt x="182" y="186"/>
                  </a:lnTo>
                  <a:lnTo>
                    <a:pt x="187" y="186"/>
                  </a:lnTo>
                  <a:lnTo>
                    <a:pt x="192" y="186"/>
                  </a:lnTo>
                  <a:lnTo>
                    <a:pt x="197" y="186"/>
                  </a:lnTo>
                  <a:lnTo>
                    <a:pt x="203" y="186"/>
                  </a:lnTo>
                  <a:lnTo>
                    <a:pt x="208" y="186"/>
                  </a:lnTo>
                  <a:lnTo>
                    <a:pt x="213" y="186"/>
                  </a:lnTo>
                  <a:lnTo>
                    <a:pt x="218" y="186"/>
                  </a:lnTo>
                  <a:lnTo>
                    <a:pt x="223" y="186"/>
                  </a:lnTo>
                  <a:lnTo>
                    <a:pt x="229" y="186"/>
                  </a:lnTo>
                  <a:lnTo>
                    <a:pt x="234" y="186"/>
                  </a:lnTo>
                  <a:lnTo>
                    <a:pt x="239" y="186"/>
                  </a:lnTo>
                  <a:lnTo>
                    <a:pt x="244" y="186"/>
                  </a:lnTo>
                  <a:lnTo>
                    <a:pt x="249" y="186"/>
                  </a:lnTo>
                  <a:lnTo>
                    <a:pt x="254" y="186"/>
                  </a:lnTo>
                  <a:lnTo>
                    <a:pt x="260" y="186"/>
                  </a:lnTo>
                  <a:lnTo>
                    <a:pt x="265" y="186"/>
                  </a:lnTo>
                  <a:lnTo>
                    <a:pt x="270" y="186"/>
                  </a:lnTo>
                  <a:lnTo>
                    <a:pt x="275" y="186"/>
                  </a:lnTo>
                  <a:lnTo>
                    <a:pt x="280" y="186"/>
                  </a:lnTo>
                  <a:lnTo>
                    <a:pt x="286" y="186"/>
                  </a:lnTo>
                  <a:lnTo>
                    <a:pt x="291" y="186"/>
                  </a:lnTo>
                  <a:lnTo>
                    <a:pt x="296" y="186"/>
                  </a:lnTo>
                  <a:lnTo>
                    <a:pt x="301" y="186"/>
                  </a:lnTo>
                  <a:lnTo>
                    <a:pt x="306" y="186"/>
                  </a:lnTo>
                  <a:lnTo>
                    <a:pt x="311" y="186"/>
                  </a:lnTo>
                  <a:lnTo>
                    <a:pt x="317" y="186"/>
                  </a:lnTo>
                  <a:lnTo>
                    <a:pt x="322" y="186"/>
                  </a:lnTo>
                  <a:lnTo>
                    <a:pt x="327" y="186"/>
                  </a:lnTo>
                  <a:lnTo>
                    <a:pt x="332" y="186"/>
                  </a:lnTo>
                  <a:lnTo>
                    <a:pt x="337" y="186"/>
                  </a:lnTo>
                  <a:lnTo>
                    <a:pt x="343" y="186"/>
                  </a:lnTo>
                  <a:lnTo>
                    <a:pt x="348" y="186"/>
                  </a:lnTo>
                  <a:lnTo>
                    <a:pt x="353" y="186"/>
                  </a:lnTo>
                  <a:lnTo>
                    <a:pt x="358" y="181"/>
                  </a:lnTo>
                  <a:lnTo>
                    <a:pt x="363" y="181"/>
                  </a:lnTo>
                  <a:lnTo>
                    <a:pt x="368" y="181"/>
                  </a:lnTo>
                  <a:lnTo>
                    <a:pt x="374" y="181"/>
                  </a:lnTo>
                  <a:lnTo>
                    <a:pt x="379" y="181"/>
                  </a:lnTo>
                  <a:lnTo>
                    <a:pt x="384" y="181"/>
                  </a:lnTo>
                  <a:lnTo>
                    <a:pt x="389" y="181"/>
                  </a:lnTo>
                  <a:lnTo>
                    <a:pt x="394" y="181"/>
                  </a:lnTo>
                  <a:lnTo>
                    <a:pt x="400" y="181"/>
                  </a:lnTo>
                  <a:lnTo>
                    <a:pt x="405" y="176"/>
                  </a:lnTo>
                  <a:lnTo>
                    <a:pt x="410" y="176"/>
                  </a:lnTo>
                  <a:lnTo>
                    <a:pt x="415" y="176"/>
                  </a:lnTo>
                  <a:lnTo>
                    <a:pt x="420" y="176"/>
                  </a:lnTo>
                  <a:lnTo>
                    <a:pt x="426" y="176"/>
                  </a:lnTo>
                  <a:lnTo>
                    <a:pt x="431" y="176"/>
                  </a:lnTo>
                  <a:lnTo>
                    <a:pt x="436" y="171"/>
                  </a:lnTo>
                  <a:lnTo>
                    <a:pt x="441" y="171"/>
                  </a:lnTo>
                  <a:lnTo>
                    <a:pt x="446" y="171"/>
                  </a:lnTo>
                  <a:lnTo>
                    <a:pt x="451" y="166"/>
                  </a:lnTo>
                  <a:lnTo>
                    <a:pt x="457" y="166"/>
                  </a:lnTo>
                  <a:lnTo>
                    <a:pt x="462" y="166"/>
                  </a:lnTo>
                  <a:lnTo>
                    <a:pt x="467" y="166"/>
                  </a:lnTo>
                  <a:lnTo>
                    <a:pt x="472" y="160"/>
                  </a:lnTo>
                  <a:lnTo>
                    <a:pt x="477" y="160"/>
                  </a:lnTo>
                  <a:lnTo>
                    <a:pt x="483" y="155"/>
                  </a:lnTo>
                  <a:lnTo>
                    <a:pt x="488" y="155"/>
                  </a:lnTo>
                  <a:lnTo>
                    <a:pt x="493" y="155"/>
                  </a:lnTo>
                  <a:lnTo>
                    <a:pt x="498" y="150"/>
                  </a:lnTo>
                  <a:lnTo>
                    <a:pt x="503" y="150"/>
                  </a:lnTo>
                  <a:lnTo>
                    <a:pt x="508" y="145"/>
                  </a:lnTo>
                  <a:lnTo>
                    <a:pt x="514" y="145"/>
                  </a:lnTo>
                  <a:lnTo>
                    <a:pt x="519" y="140"/>
                  </a:lnTo>
                  <a:lnTo>
                    <a:pt x="524" y="140"/>
                  </a:lnTo>
                  <a:lnTo>
                    <a:pt x="529" y="135"/>
                  </a:lnTo>
                  <a:lnTo>
                    <a:pt x="534" y="129"/>
                  </a:lnTo>
                  <a:lnTo>
                    <a:pt x="540" y="129"/>
                  </a:lnTo>
                  <a:lnTo>
                    <a:pt x="545" y="124"/>
                  </a:lnTo>
                  <a:lnTo>
                    <a:pt x="550" y="119"/>
                  </a:lnTo>
                  <a:lnTo>
                    <a:pt x="555" y="114"/>
                  </a:lnTo>
                  <a:lnTo>
                    <a:pt x="560" y="109"/>
                  </a:lnTo>
                  <a:lnTo>
                    <a:pt x="565" y="109"/>
                  </a:lnTo>
                  <a:lnTo>
                    <a:pt x="571" y="103"/>
                  </a:lnTo>
                  <a:lnTo>
                    <a:pt x="576" y="98"/>
                  </a:lnTo>
                  <a:lnTo>
                    <a:pt x="576" y="93"/>
                  </a:lnTo>
                  <a:lnTo>
                    <a:pt x="581" y="88"/>
                  </a:lnTo>
                  <a:lnTo>
                    <a:pt x="586" y="83"/>
                  </a:lnTo>
                  <a:lnTo>
                    <a:pt x="591" y="78"/>
                  </a:lnTo>
                  <a:lnTo>
                    <a:pt x="597" y="72"/>
                  </a:lnTo>
                  <a:lnTo>
                    <a:pt x="602" y="67"/>
                  </a:lnTo>
                  <a:lnTo>
                    <a:pt x="607" y="62"/>
                  </a:lnTo>
                  <a:lnTo>
                    <a:pt x="612" y="57"/>
                  </a:lnTo>
                  <a:lnTo>
                    <a:pt x="612" y="52"/>
                  </a:lnTo>
                  <a:lnTo>
                    <a:pt x="617" y="46"/>
                  </a:lnTo>
                  <a:lnTo>
                    <a:pt x="622" y="36"/>
                  </a:lnTo>
                  <a:lnTo>
                    <a:pt x="628" y="31"/>
                  </a:lnTo>
                  <a:lnTo>
                    <a:pt x="633" y="26"/>
                  </a:lnTo>
                  <a:lnTo>
                    <a:pt x="638" y="15"/>
                  </a:lnTo>
                  <a:lnTo>
                    <a:pt x="643" y="10"/>
                  </a:lnTo>
                  <a:lnTo>
                    <a:pt x="643"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42" name="Freeform 111"/>
            <p:cNvSpPr>
              <a:spLocks/>
            </p:cNvSpPr>
            <p:nvPr/>
          </p:nvSpPr>
          <p:spPr bwMode="auto">
            <a:xfrm>
              <a:off x="2379" y="1511"/>
              <a:ext cx="581" cy="1581"/>
            </a:xfrm>
            <a:custGeom>
              <a:avLst/>
              <a:gdLst>
                <a:gd name="T0" fmla="*/ 11 w 581"/>
                <a:gd name="T1" fmla="*/ 1565 h 1581"/>
                <a:gd name="T2" fmla="*/ 26 w 581"/>
                <a:gd name="T3" fmla="*/ 1539 h 1581"/>
                <a:gd name="T4" fmla="*/ 37 w 581"/>
                <a:gd name="T5" fmla="*/ 1508 h 1581"/>
                <a:gd name="T6" fmla="*/ 52 w 581"/>
                <a:gd name="T7" fmla="*/ 1477 h 1581"/>
                <a:gd name="T8" fmla="*/ 68 w 581"/>
                <a:gd name="T9" fmla="*/ 1446 h 1581"/>
                <a:gd name="T10" fmla="*/ 78 w 581"/>
                <a:gd name="T11" fmla="*/ 1405 h 1581"/>
                <a:gd name="T12" fmla="*/ 94 w 581"/>
                <a:gd name="T13" fmla="*/ 1368 h 1581"/>
                <a:gd name="T14" fmla="*/ 104 w 581"/>
                <a:gd name="T15" fmla="*/ 1322 h 1581"/>
                <a:gd name="T16" fmla="*/ 119 w 581"/>
                <a:gd name="T17" fmla="*/ 1275 h 1581"/>
                <a:gd name="T18" fmla="*/ 135 w 581"/>
                <a:gd name="T19" fmla="*/ 1228 h 1581"/>
                <a:gd name="T20" fmla="*/ 145 w 581"/>
                <a:gd name="T21" fmla="*/ 1176 h 1581"/>
                <a:gd name="T22" fmla="*/ 161 w 581"/>
                <a:gd name="T23" fmla="*/ 1125 h 1581"/>
                <a:gd name="T24" fmla="*/ 171 w 581"/>
                <a:gd name="T25" fmla="*/ 1068 h 1581"/>
                <a:gd name="T26" fmla="*/ 187 w 581"/>
                <a:gd name="T27" fmla="*/ 1011 h 1581"/>
                <a:gd name="T28" fmla="*/ 202 w 581"/>
                <a:gd name="T29" fmla="*/ 948 h 1581"/>
                <a:gd name="T30" fmla="*/ 213 w 581"/>
                <a:gd name="T31" fmla="*/ 886 h 1581"/>
                <a:gd name="T32" fmla="*/ 228 w 581"/>
                <a:gd name="T33" fmla="*/ 824 h 1581"/>
                <a:gd name="T34" fmla="*/ 239 w 581"/>
                <a:gd name="T35" fmla="*/ 757 h 1581"/>
                <a:gd name="T36" fmla="*/ 254 w 581"/>
                <a:gd name="T37" fmla="*/ 694 h 1581"/>
                <a:gd name="T38" fmla="*/ 270 w 581"/>
                <a:gd name="T39" fmla="*/ 632 h 1581"/>
                <a:gd name="T40" fmla="*/ 280 w 581"/>
                <a:gd name="T41" fmla="*/ 565 h 1581"/>
                <a:gd name="T42" fmla="*/ 296 w 581"/>
                <a:gd name="T43" fmla="*/ 503 h 1581"/>
                <a:gd name="T44" fmla="*/ 311 w 581"/>
                <a:gd name="T45" fmla="*/ 440 h 1581"/>
                <a:gd name="T46" fmla="*/ 322 w 581"/>
                <a:gd name="T47" fmla="*/ 383 h 1581"/>
                <a:gd name="T48" fmla="*/ 337 w 581"/>
                <a:gd name="T49" fmla="*/ 326 h 1581"/>
                <a:gd name="T50" fmla="*/ 348 w 581"/>
                <a:gd name="T51" fmla="*/ 269 h 1581"/>
                <a:gd name="T52" fmla="*/ 363 w 581"/>
                <a:gd name="T53" fmla="*/ 223 h 1581"/>
                <a:gd name="T54" fmla="*/ 379 w 581"/>
                <a:gd name="T55" fmla="*/ 176 h 1581"/>
                <a:gd name="T56" fmla="*/ 389 w 581"/>
                <a:gd name="T57" fmla="*/ 135 h 1581"/>
                <a:gd name="T58" fmla="*/ 405 w 581"/>
                <a:gd name="T59" fmla="*/ 98 h 1581"/>
                <a:gd name="T60" fmla="*/ 415 w 581"/>
                <a:gd name="T61" fmla="*/ 67 h 1581"/>
                <a:gd name="T62" fmla="*/ 431 w 581"/>
                <a:gd name="T63" fmla="*/ 41 h 1581"/>
                <a:gd name="T64" fmla="*/ 446 w 581"/>
                <a:gd name="T65" fmla="*/ 21 h 1581"/>
                <a:gd name="T66" fmla="*/ 456 w 581"/>
                <a:gd name="T67" fmla="*/ 5 h 1581"/>
                <a:gd name="T68" fmla="*/ 472 w 581"/>
                <a:gd name="T69" fmla="*/ 0 h 1581"/>
                <a:gd name="T70" fmla="*/ 488 w 581"/>
                <a:gd name="T71" fmla="*/ 0 h 1581"/>
                <a:gd name="T72" fmla="*/ 503 w 581"/>
                <a:gd name="T73" fmla="*/ 5 h 1581"/>
                <a:gd name="T74" fmla="*/ 513 w 581"/>
                <a:gd name="T75" fmla="*/ 21 h 1581"/>
                <a:gd name="T76" fmla="*/ 529 w 581"/>
                <a:gd name="T77" fmla="*/ 41 h 1581"/>
                <a:gd name="T78" fmla="*/ 545 w 581"/>
                <a:gd name="T79" fmla="*/ 67 h 1581"/>
                <a:gd name="T80" fmla="*/ 555 w 581"/>
                <a:gd name="T81" fmla="*/ 98 h 1581"/>
                <a:gd name="T82" fmla="*/ 570 w 581"/>
                <a:gd name="T83" fmla="*/ 135 h 15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1" h="1581">
                  <a:moveTo>
                    <a:pt x="0" y="1581"/>
                  </a:moveTo>
                  <a:lnTo>
                    <a:pt x="5" y="1576"/>
                  </a:lnTo>
                  <a:lnTo>
                    <a:pt x="11" y="1565"/>
                  </a:lnTo>
                  <a:lnTo>
                    <a:pt x="16" y="1560"/>
                  </a:lnTo>
                  <a:lnTo>
                    <a:pt x="21" y="1550"/>
                  </a:lnTo>
                  <a:lnTo>
                    <a:pt x="26" y="1539"/>
                  </a:lnTo>
                  <a:lnTo>
                    <a:pt x="31" y="1529"/>
                  </a:lnTo>
                  <a:lnTo>
                    <a:pt x="37" y="1519"/>
                  </a:lnTo>
                  <a:lnTo>
                    <a:pt x="37" y="1508"/>
                  </a:lnTo>
                  <a:lnTo>
                    <a:pt x="42" y="1498"/>
                  </a:lnTo>
                  <a:lnTo>
                    <a:pt x="47" y="1487"/>
                  </a:lnTo>
                  <a:lnTo>
                    <a:pt x="52" y="1477"/>
                  </a:lnTo>
                  <a:lnTo>
                    <a:pt x="57" y="1467"/>
                  </a:lnTo>
                  <a:lnTo>
                    <a:pt x="62" y="1456"/>
                  </a:lnTo>
                  <a:lnTo>
                    <a:pt x="68" y="1446"/>
                  </a:lnTo>
                  <a:lnTo>
                    <a:pt x="73" y="1430"/>
                  </a:lnTo>
                  <a:lnTo>
                    <a:pt x="73" y="1420"/>
                  </a:lnTo>
                  <a:lnTo>
                    <a:pt x="78" y="1405"/>
                  </a:lnTo>
                  <a:lnTo>
                    <a:pt x="83" y="1394"/>
                  </a:lnTo>
                  <a:lnTo>
                    <a:pt x="88" y="1379"/>
                  </a:lnTo>
                  <a:lnTo>
                    <a:pt x="94" y="1368"/>
                  </a:lnTo>
                  <a:lnTo>
                    <a:pt x="99" y="1353"/>
                  </a:lnTo>
                  <a:lnTo>
                    <a:pt x="104" y="1337"/>
                  </a:lnTo>
                  <a:lnTo>
                    <a:pt x="104" y="1322"/>
                  </a:lnTo>
                  <a:lnTo>
                    <a:pt x="109" y="1306"/>
                  </a:lnTo>
                  <a:lnTo>
                    <a:pt x="114" y="1291"/>
                  </a:lnTo>
                  <a:lnTo>
                    <a:pt x="119" y="1275"/>
                  </a:lnTo>
                  <a:lnTo>
                    <a:pt x="125" y="1259"/>
                  </a:lnTo>
                  <a:lnTo>
                    <a:pt x="130" y="1244"/>
                  </a:lnTo>
                  <a:lnTo>
                    <a:pt x="135" y="1228"/>
                  </a:lnTo>
                  <a:lnTo>
                    <a:pt x="140" y="1213"/>
                  </a:lnTo>
                  <a:lnTo>
                    <a:pt x="140" y="1192"/>
                  </a:lnTo>
                  <a:lnTo>
                    <a:pt x="145" y="1176"/>
                  </a:lnTo>
                  <a:lnTo>
                    <a:pt x="151" y="1161"/>
                  </a:lnTo>
                  <a:lnTo>
                    <a:pt x="156" y="1140"/>
                  </a:lnTo>
                  <a:lnTo>
                    <a:pt x="161" y="1125"/>
                  </a:lnTo>
                  <a:lnTo>
                    <a:pt x="166" y="1104"/>
                  </a:lnTo>
                  <a:lnTo>
                    <a:pt x="171" y="1088"/>
                  </a:lnTo>
                  <a:lnTo>
                    <a:pt x="171" y="1068"/>
                  </a:lnTo>
                  <a:lnTo>
                    <a:pt x="176" y="1047"/>
                  </a:lnTo>
                  <a:lnTo>
                    <a:pt x="182" y="1026"/>
                  </a:lnTo>
                  <a:lnTo>
                    <a:pt x="187" y="1011"/>
                  </a:lnTo>
                  <a:lnTo>
                    <a:pt x="192" y="990"/>
                  </a:lnTo>
                  <a:lnTo>
                    <a:pt x="197" y="969"/>
                  </a:lnTo>
                  <a:lnTo>
                    <a:pt x="202" y="948"/>
                  </a:lnTo>
                  <a:lnTo>
                    <a:pt x="208" y="928"/>
                  </a:lnTo>
                  <a:lnTo>
                    <a:pt x="208" y="907"/>
                  </a:lnTo>
                  <a:lnTo>
                    <a:pt x="213" y="886"/>
                  </a:lnTo>
                  <a:lnTo>
                    <a:pt x="218" y="865"/>
                  </a:lnTo>
                  <a:lnTo>
                    <a:pt x="223" y="845"/>
                  </a:lnTo>
                  <a:lnTo>
                    <a:pt x="228" y="824"/>
                  </a:lnTo>
                  <a:lnTo>
                    <a:pt x="234" y="803"/>
                  </a:lnTo>
                  <a:lnTo>
                    <a:pt x="239" y="783"/>
                  </a:lnTo>
                  <a:lnTo>
                    <a:pt x="239" y="757"/>
                  </a:lnTo>
                  <a:lnTo>
                    <a:pt x="244" y="736"/>
                  </a:lnTo>
                  <a:lnTo>
                    <a:pt x="249" y="715"/>
                  </a:lnTo>
                  <a:lnTo>
                    <a:pt x="254" y="694"/>
                  </a:lnTo>
                  <a:lnTo>
                    <a:pt x="259" y="674"/>
                  </a:lnTo>
                  <a:lnTo>
                    <a:pt x="265" y="653"/>
                  </a:lnTo>
                  <a:lnTo>
                    <a:pt x="270" y="632"/>
                  </a:lnTo>
                  <a:lnTo>
                    <a:pt x="275" y="612"/>
                  </a:lnTo>
                  <a:lnTo>
                    <a:pt x="275" y="586"/>
                  </a:lnTo>
                  <a:lnTo>
                    <a:pt x="280" y="565"/>
                  </a:lnTo>
                  <a:lnTo>
                    <a:pt x="285" y="544"/>
                  </a:lnTo>
                  <a:lnTo>
                    <a:pt x="291" y="523"/>
                  </a:lnTo>
                  <a:lnTo>
                    <a:pt x="296" y="503"/>
                  </a:lnTo>
                  <a:lnTo>
                    <a:pt x="301" y="482"/>
                  </a:lnTo>
                  <a:lnTo>
                    <a:pt x="306" y="461"/>
                  </a:lnTo>
                  <a:lnTo>
                    <a:pt x="311" y="440"/>
                  </a:lnTo>
                  <a:lnTo>
                    <a:pt x="311" y="420"/>
                  </a:lnTo>
                  <a:lnTo>
                    <a:pt x="316" y="404"/>
                  </a:lnTo>
                  <a:lnTo>
                    <a:pt x="322" y="383"/>
                  </a:lnTo>
                  <a:lnTo>
                    <a:pt x="327" y="363"/>
                  </a:lnTo>
                  <a:lnTo>
                    <a:pt x="332" y="342"/>
                  </a:lnTo>
                  <a:lnTo>
                    <a:pt x="337" y="326"/>
                  </a:lnTo>
                  <a:lnTo>
                    <a:pt x="342" y="306"/>
                  </a:lnTo>
                  <a:lnTo>
                    <a:pt x="342" y="290"/>
                  </a:lnTo>
                  <a:lnTo>
                    <a:pt x="348" y="269"/>
                  </a:lnTo>
                  <a:lnTo>
                    <a:pt x="353" y="254"/>
                  </a:lnTo>
                  <a:lnTo>
                    <a:pt x="358" y="238"/>
                  </a:lnTo>
                  <a:lnTo>
                    <a:pt x="363" y="223"/>
                  </a:lnTo>
                  <a:lnTo>
                    <a:pt x="368" y="207"/>
                  </a:lnTo>
                  <a:lnTo>
                    <a:pt x="373" y="192"/>
                  </a:lnTo>
                  <a:lnTo>
                    <a:pt x="379" y="176"/>
                  </a:lnTo>
                  <a:lnTo>
                    <a:pt x="379" y="161"/>
                  </a:lnTo>
                  <a:lnTo>
                    <a:pt x="384" y="145"/>
                  </a:lnTo>
                  <a:lnTo>
                    <a:pt x="389" y="135"/>
                  </a:lnTo>
                  <a:lnTo>
                    <a:pt x="394" y="119"/>
                  </a:lnTo>
                  <a:lnTo>
                    <a:pt x="399" y="109"/>
                  </a:lnTo>
                  <a:lnTo>
                    <a:pt x="405" y="98"/>
                  </a:lnTo>
                  <a:lnTo>
                    <a:pt x="410" y="88"/>
                  </a:lnTo>
                  <a:lnTo>
                    <a:pt x="410" y="78"/>
                  </a:lnTo>
                  <a:lnTo>
                    <a:pt x="415" y="67"/>
                  </a:lnTo>
                  <a:lnTo>
                    <a:pt x="420" y="57"/>
                  </a:lnTo>
                  <a:lnTo>
                    <a:pt x="425" y="47"/>
                  </a:lnTo>
                  <a:lnTo>
                    <a:pt x="431" y="41"/>
                  </a:lnTo>
                  <a:lnTo>
                    <a:pt x="436" y="31"/>
                  </a:lnTo>
                  <a:lnTo>
                    <a:pt x="441" y="26"/>
                  </a:lnTo>
                  <a:lnTo>
                    <a:pt x="446" y="21"/>
                  </a:lnTo>
                  <a:lnTo>
                    <a:pt x="446" y="15"/>
                  </a:lnTo>
                  <a:lnTo>
                    <a:pt x="451" y="10"/>
                  </a:lnTo>
                  <a:lnTo>
                    <a:pt x="456" y="5"/>
                  </a:lnTo>
                  <a:lnTo>
                    <a:pt x="462" y="5"/>
                  </a:lnTo>
                  <a:lnTo>
                    <a:pt x="467" y="0"/>
                  </a:lnTo>
                  <a:lnTo>
                    <a:pt x="472" y="0"/>
                  </a:lnTo>
                  <a:lnTo>
                    <a:pt x="477" y="0"/>
                  </a:lnTo>
                  <a:lnTo>
                    <a:pt x="482" y="0"/>
                  </a:lnTo>
                  <a:lnTo>
                    <a:pt x="488" y="0"/>
                  </a:lnTo>
                  <a:lnTo>
                    <a:pt x="493" y="0"/>
                  </a:lnTo>
                  <a:lnTo>
                    <a:pt x="498" y="5"/>
                  </a:lnTo>
                  <a:lnTo>
                    <a:pt x="503" y="5"/>
                  </a:lnTo>
                  <a:lnTo>
                    <a:pt x="508" y="10"/>
                  </a:lnTo>
                  <a:lnTo>
                    <a:pt x="513" y="15"/>
                  </a:lnTo>
                  <a:lnTo>
                    <a:pt x="513" y="21"/>
                  </a:lnTo>
                  <a:lnTo>
                    <a:pt x="519" y="26"/>
                  </a:lnTo>
                  <a:lnTo>
                    <a:pt x="524" y="31"/>
                  </a:lnTo>
                  <a:lnTo>
                    <a:pt x="529" y="41"/>
                  </a:lnTo>
                  <a:lnTo>
                    <a:pt x="534" y="47"/>
                  </a:lnTo>
                  <a:lnTo>
                    <a:pt x="539" y="57"/>
                  </a:lnTo>
                  <a:lnTo>
                    <a:pt x="545" y="67"/>
                  </a:lnTo>
                  <a:lnTo>
                    <a:pt x="550" y="78"/>
                  </a:lnTo>
                  <a:lnTo>
                    <a:pt x="550" y="88"/>
                  </a:lnTo>
                  <a:lnTo>
                    <a:pt x="555" y="98"/>
                  </a:lnTo>
                  <a:lnTo>
                    <a:pt x="560" y="109"/>
                  </a:lnTo>
                  <a:lnTo>
                    <a:pt x="565" y="119"/>
                  </a:lnTo>
                  <a:lnTo>
                    <a:pt x="570" y="135"/>
                  </a:lnTo>
                  <a:lnTo>
                    <a:pt x="576" y="145"/>
                  </a:lnTo>
                  <a:lnTo>
                    <a:pt x="581" y="16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43" name="Freeform 112"/>
            <p:cNvSpPr>
              <a:spLocks/>
            </p:cNvSpPr>
            <p:nvPr/>
          </p:nvSpPr>
          <p:spPr bwMode="auto">
            <a:xfrm>
              <a:off x="2960" y="1672"/>
              <a:ext cx="586" cy="1591"/>
            </a:xfrm>
            <a:custGeom>
              <a:avLst/>
              <a:gdLst>
                <a:gd name="T0" fmla="*/ 5 w 586"/>
                <a:gd name="T1" fmla="*/ 31 h 1591"/>
                <a:gd name="T2" fmla="*/ 21 w 586"/>
                <a:gd name="T3" fmla="*/ 77 h 1591"/>
                <a:gd name="T4" fmla="*/ 36 w 586"/>
                <a:gd name="T5" fmla="*/ 129 h 1591"/>
                <a:gd name="T6" fmla="*/ 46 w 586"/>
                <a:gd name="T7" fmla="*/ 181 h 1591"/>
                <a:gd name="T8" fmla="*/ 62 w 586"/>
                <a:gd name="T9" fmla="*/ 243 h 1591"/>
                <a:gd name="T10" fmla="*/ 72 w 586"/>
                <a:gd name="T11" fmla="*/ 300 h 1591"/>
                <a:gd name="T12" fmla="*/ 88 w 586"/>
                <a:gd name="T13" fmla="*/ 362 h 1591"/>
                <a:gd name="T14" fmla="*/ 104 w 586"/>
                <a:gd name="T15" fmla="*/ 425 h 1591"/>
                <a:gd name="T16" fmla="*/ 114 w 586"/>
                <a:gd name="T17" fmla="*/ 492 h 1591"/>
                <a:gd name="T18" fmla="*/ 129 w 586"/>
                <a:gd name="T19" fmla="*/ 554 h 1591"/>
                <a:gd name="T20" fmla="*/ 140 w 586"/>
                <a:gd name="T21" fmla="*/ 622 h 1591"/>
                <a:gd name="T22" fmla="*/ 155 w 586"/>
                <a:gd name="T23" fmla="*/ 684 h 1591"/>
                <a:gd name="T24" fmla="*/ 171 w 586"/>
                <a:gd name="T25" fmla="*/ 746 h 1591"/>
                <a:gd name="T26" fmla="*/ 181 w 586"/>
                <a:gd name="T27" fmla="*/ 808 h 1591"/>
                <a:gd name="T28" fmla="*/ 197 w 586"/>
                <a:gd name="T29" fmla="*/ 865 h 1591"/>
                <a:gd name="T30" fmla="*/ 207 w 586"/>
                <a:gd name="T31" fmla="*/ 927 h 1591"/>
                <a:gd name="T32" fmla="*/ 223 w 586"/>
                <a:gd name="T33" fmla="*/ 979 h 1591"/>
                <a:gd name="T34" fmla="*/ 238 w 586"/>
                <a:gd name="T35" fmla="*/ 1031 h 1591"/>
                <a:gd name="T36" fmla="*/ 249 w 586"/>
                <a:gd name="T37" fmla="*/ 1083 h 1591"/>
                <a:gd name="T38" fmla="*/ 264 w 586"/>
                <a:gd name="T39" fmla="*/ 1130 h 1591"/>
                <a:gd name="T40" fmla="*/ 275 w 586"/>
                <a:gd name="T41" fmla="*/ 1176 h 1591"/>
                <a:gd name="T42" fmla="*/ 290 w 586"/>
                <a:gd name="T43" fmla="*/ 1218 h 1591"/>
                <a:gd name="T44" fmla="*/ 306 w 586"/>
                <a:gd name="T45" fmla="*/ 1259 h 1591"/>
                <a:gd name="T46" fmla="*/ 316 w 586"/>
                <a:gd name="T47" fmla="*/ 1295 h 1591"/>
                <a:gd name="T48" fmla="*/ 332 w 586"/>
                <a:gd name="T49" fmla="*/ 1326 h 1591"/>
                <a:gd name="T50" fmla="*/ 342 w 586"/>
                <a:gd name="T51" fmla="*/ 1358 h 1591"/>
                <a:gd name="T52" fmla="*/ 358 w 586"/>
                <a:gd name="T53" fmla="*/ 1389 h 1591"/>
                <a:gd name="T54" fmla="*/ 373 w 586"/>
                <a:gd name="T55" fmla="*/ 1415 h 1591"/>
                <a:gd name="T56" fmla="*/ 383 w 586"/>
                <a:gd name="T57" fmla="*/ 1435 h 1591"/>
                <a:gd name="T58" fmla="*/ 399 w 586"/>
                <a:gd name="T59" fmla="*/ 1456 h 1591"/>
                <a:gd name="T60" fmla="*/ 409 w 586"/>
                <a:gd name="T61" fmla="*/ 1477 h 1591"/>
                <a:gd name="T62" fmla="*/ 425 w 586"/>
                <a:gd name="T63" fmla="*/ 1492 h 1591"/>
                <a:gd name="T64" fmla="*/ 440 w 586"/>
                <a:gd name="T65" fmla="*/ 1508 h 1591"/>
                <a:gd name="T66" fmla="*/ 451 w 586"/>
                <a:gd name="T67" fmla="*/ 1523 h 1591"/>
                <a:gd name="T68" fmla="*/ 466 w 586"/>
                <a:gd name="T69" fmla="*/ 1534 h 1591"/>
                <a:gd name="T70" fmla="*/ 482 w 586"/>
                <a:gd name="T71" fmla="*/ 1549 h 1591"/>
                <a:gd name="T72" fmla="*/ 497 w 586"/>
                <a:gd name="T73" fmla="*/ 1560 h 1591"/>
                <a:gd name="T74" fmla="*/ 513 w 586"/>
                <a:gd name="T75" fmla="*/ 1565 h 1591"/>
                <a:gd name="T76" fmla="*/ 529 w 586"/>
                <a:gd name="T77" fmla="*/ 1575 h 1591"/>
                <a:gd name="T78" fmla="*/ 544 w 586"/>
                <a:gd name="T79" fmla="*/ 1580 h 1591"/>
                <a:gd name="T80" fmla="*/ 560 w 586"/>
                <a:gd name="T81" fmla="*/ 1586 h 1591"/>
                <a:gd name="T82" fmla="*/ 575 w 586"/>
                <a:gd name="T83" fmla="*/ 1591 h 15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6" h="1591">
                  <a:moveTo>
                    <a:pt x="0" y="0"/>
                  </a:moveTo>
                  <a:lnTo>
                    <a:pt x="0" y="15"/>
                  </a:lnTo>
                  <a:lnTo>
                    <a:pt x="5" y="31"/>
                  </a:lnTo>
                  <a:lnTo>
                    <a:pt x="10" y="46"/>
                  </a:lnTo>
                  <a:lnTo>
                    <a:pt x="15" y="62"/>
                  </a:lnTo>
                  <a:lnTo>
                    <a:pt x="21" y="77"/>
                  </a:lnTo>
                  <a:lnTo>
                    <a:pt x="26" y="93"/>
                  </a:lnTo>
                  <a:lnTo>
                    <a:pt x="31" y="108"/>
                  </a:lnTo>
                  <a:lnTo>
                    <a:pt x="36" y="129"/>
                  </a:lnTo>
                  <a:lnTo>
                    <a:pt x="36" y="145"/>
                  </a:lnTo>
                  <a:lnTo>
                    <a:pt x="41" y="165"/>
                  </a:lnTo>
                  <a:lnTo>
                    <a:pt x="46" y="181"/>
                  </a:lnTo>
                  <a:lnTo>
                    <a:pt x="52" y="202"/>
                  </a:lnTo>
                  <a:lnTo>
                    <a:pt x="57" y="222"/>
                  </a:lnTo>
                  <a:lnTo>
                    <a:pt x="62" y="243"/>
                  </a:lnTo>
                  <a:lnTo>
                    <a:pt x="67" y="259"/>
                  </a:lnTo>
                  <a:lnTo>
                    <a:pt x="67" y="279"/>
                  </a:lnTo>
                  <a:lnTo>
                    <a:pt x="72" y="300"/>
                  </a:lnTo>
                  <a:lnTo>
                    <a:pt x="78" y="321"/>
                  </a:lnTo>
                  <a:lnTo>
                    <a:pt x="83" y="342"/>
                  </a:lnTo>
                  <a:lnTo>
                    <a:pt x="88" y="362"/>
                  </a:lnTo>
                  <a:lnTo>
                    <a:pt x="93" y="383"/>
                  </a:lnTo>
                  <a:lnTo>
                    <a:pt x="98" y="404"/>
                  </a:lnTo>
                  <a:lnTo>
                    <a:pt x="104" y="425"/>
                  </a:lnTo>
                  <a:lnTo>
                    <a:pt x="104" y="451"/>
                  </a:lnTo>
                  <a:lnTo>
                    <a:pt x="109" y="471"/>
                  </a:lnTo>
                  <a:lnTo>
                    <a:pt x="114" y="492"/>
                  </a:lnTo>
                  <a:lnTo>
                    <a:pt x="119" y="513"/>
                  </a:lnTo>
                  <a:lnTo>
                    <a:pt x="124" y="533"/>
                  </a:lnTo>
                  <a:lnTo>
                    <a:pt x="129" y="554"/>
                  </a:lnTo>
                  <a:lnTo>
                    <a:pt x="135" y="575"/>
                  </a:lnTo>
                  <a:lnTo>
                    <a:pt x="140" y="596"/>
                  </a:lnTo>
                  <a:lnTo>
                    <a:pt x="140" y="622"/>
                  </a:lnTo>
                  <a:lnTo>
                    <a:pt x="145" y="642"/>
                  </a:lnTo>
                  <a:lnTo>
                    <a:pt x="150" y="663"/>
                  </a:lnTo>
                  <a:lnTo>
                    <a:pt x="155" y="684"/>
                  </a:lnTo>
                  <a:lnTo>
                    <a:pt x="161" y="704"/>
                  </a:lnTo>
                  <a:lnTo>
                    <a:pt x="166" y="725"/>
                  </a:lnTo>
                  <a:lnTo>
                    <a:pt x="171" y="746"/>
                  </a:lnTo>
                  <a:lnTo>
                    <a:pt x="171" y="767"/>
                  </a:lnTo>
                  <a:lnTo>
                    <a:pt x="176" y="787"/>
                  </a:lnTo>
                  <a:lnTo>
                    <a:pt x="181" y="808"/>
                  </a:lnTo>
                  <a:lnTo>
                    <a:pt x="186" y="829"/>
                  </a:lnTo>
                  <a:lnTo>
                    <a:pt x="192" y="850"/>
                  </a:lnTo>
                  <a:lnTo>
                    <a:pt x="197" y="865"/>
                  </a:lnTo>
                  <a:lnTo>
                    <a:pt x="202" y="886"/>
                  </a:lnTo>
                  <a:lnTo>
                    <a:pt x="207" y="907"/>
                  </a:lnTo>
                  <a:lnTo>
                    <a:pt x="207" y="927"/>
                  </a:lnTo>
                  <a:lnTo>
                    <a:pt x="212" y="943"/>
                  </a:lnTo>
                  <a:lnTo>
                    <a:pt x="218" y="964"/>
                  </a:lnTo>
                  <a:lnTo>
                    <a:pt x="223" y="979"/>
                  </a:lnTo>
                  <a:lnTo>
                    <a:pt x="228" y="1000"/>
                  </a:lnTo>
                  <a:lnTo>
                    <a:pt x="233" y="1015"/>
                  </a:lnTo>
                  <a:lnTo>
                    <a:pt x="238" y="1031"/>
                  </a:lnTo>
                  <a:lnTo>
                    <a:pt x="238" y="1052"/>
                  </a:lnTo>
                  <a:lnTo>
                    <a:pt x="243" y="1067"/>
                  </a:lnTo>
                  <a:lnTo>
                    <a:pt x="249" y="1083"/>
                  </a:lnTo>
                  <a:lnTo>
                    <a:pt x="254" y="1098"/>
                  </a:lnTo>
                  <a:lnTo>
                    <a:pt x="259" y="1114"/>
                  </a:lnTo>
                  <a:lnTo>
                    <a:pt x="264" y="1130"/>
                  </a:lnTo>
                  <a:lnTo>
                    <a:pt x="269" y="1145"/>
                  </a:lnTo>
                  <a:lnTo>
                    <a:pt x="275" y="1161"/>
                  </a:lnTo>
                  <a:lnTo>
                    <a:pt x="275" y="1176"/>
                  </a:lnTo>
                  <a:lnTo>
                    <a:pt x="280" y="1192"/>
                  </a:lnTo>
                  <a:lnTo>
                    <a:pt x="285" y="1207"/>
                  </a:lnTo>
                  <a:lnTo>
                    <a:pt x="290" y="1218"/>
                  </a:lnTo>
                  <a:lnTo>
                    <a:pt x="295" y="1233"/>
                  </a:lnTo>
                  <a:lnTo>
                    <a:pt x="301" y="1244"/>
                  </a:lnTo>
                  <a:lnTo>
                    <a:pt x="306" y="1259"/>
                  </a:lnTo>
                  <a:lnTo>
                    <a:pt x="306" y="1269"/>
                  </a:lnTo>
                  <a:lnTo>
                    <a:pt x="311" y="1285"/>
                  </a:lnTo>
                  <a:lnTo>
                    <a:pt x="316" y="1295"/>
                  </a:lnTo>
                  <a:lnTo>
                    <a:pt x="321" y="1306"/>
                  </a:lnTo>
                  <a:lnTo>
                    <a:pt x="326" y="1316"/>
                  </a:lnTo>
                  <a:lnTo>
                    <a:pt x="332" y="1326"/>
                  </a:lnTo>
                  <a:lnTo>
                    <a:pt x="337" y="1337"/>
                  </a:lnTo>
                  <a:lnTo>
                    <a:pt x="342" y="1347"/>
                  </a:lnTo>
                  <a:lnTo>
                    <a:pt x="342" y="1358"/>
                  </a:lnTo>
                  <a:lnTo>
                    <a:pt x="347" y="1368"/>
                  </a:lnTo>
                  <a:lnTo>
                    <a:pt x="352" y="1378"/>
                  </a:lnTo>
                  <a:lnTo>
                    <a:pt x="358" y="1389"/>
                  </a:lnTo>
                  <a:lnTo>
                    <a:pt x="363" y="1399"/>
                  </a:lnTo>
                  <a:lnTo>
                    <a:pt x="368" y="1404"/>
                  </a:lnTo>
                  <a:lnTo>
                    <a:pt x="373" y="1415"/>
                  </a:lnTo>
                  <a:lnTo>
                    <a:pt x="378" y="1420"/>
                  </a:lnTo>
                  <a:lnTo>
                    <a:pt x="378" y="1430"/>
                  </a:lnTo>
                  <a:lnTo>
                    <a:pt x="383" y="1435"/>
                  </a:lnTo>
                  <a:lnTo>
                    <a:pt x="389" y="1446"/>
                  </a:lnTo>
                  <a:lnTo>
                    <a:pt x="394" y="1451"/>
                  </a:lnTo>
                  <a:lnTo>
                    <a:pt x="399" y="1456"/>
                  </a:lnTo>
                  <a:lnTo>
                    <a:pt x="404" y="1466"/>
                  </a:lnTo>
                  <a:lnTo>
                    <a:pt x="409" y="1472"/>
                  </a:lnTo>
                  <a:lnTo>
                    <a:pt x="409" y="1477"/>
                  </a:lnTo>
                  <a:lnTo>
                    <a:pt x="415" y="1482"/>
                  </a:lnTo>
                  <a:lnTo>
                    <a:pt x="420" y="1487"/>
                  </a:lnTo>
                  <a:lnTo>
                    <a:pt x="425" y="1492"/>
                  </a:lnTo>
                  <a:lnTo>
                    <a:pt x="430" y="1498"/>
                  </a:lnTo>
                  <a:lnTo>
                    <a:pt x="435" y="1503"/>
                  </a:lnTo>
                  <a:lnTo>
                    <a:pt x="440" y="1508"/>
                  </a:lnTo>
                  <a:lnTo>
                    <a:pt x="446" y="1513"/>
                  </a:lnTo>
                  <a:lnTo>
                    <a:pt x="446" y="1518"/>
                  </a:lnTo>
                  <a:lnTo>
                    <a:pt x="451" y="1523"/>
                  </a:lnTo>
                  <a:lnTo>
                    <a:pt x="456" y="1529"/>
                  </a:lnTo>
                  <a:lnTo>
                    <a:pt x="461" y="1529"/>
                  </a:lnTo>
                  <a:lnTo>
                    <a:pt x="466" y="1534"/>
                  </a:lnTo>
                  <a:lnTo>
                    <a:pt x="472" y="1539"/>
                  </a:lnTo>
                  <a:lnTo>
                    <a:pt x="477" y="1544"/>
                  </a:lnTo>
                  <a:lnTo>
                    <a:pt x="482" y="1549"/>
                  </a:lnTo>
                  <a:lnTo>
                    <a:pt x="487" y="1549"/>
                  </a:lnTo>
                  <a:lnTo>
                    <a:pt x="492" y="1555"/>
                  </a:lnTo>
                  <a:lnTo>
                    <a:pt x="497" y="1560"/>
                  </a:lnTo>
                  <a:lnTo>
                    <a:pt x="503" y="1560"/>
                  </a:lnTo>
                  <a:lnTo>
                    <a:pt x="508" y="1565"/>
                  </a:lnTo>
                  <a:lnTo>
                    <a:pt x="513" y="1565"/>
                  </a:lnTo>
                  <a:lnTo>
                    <a:pt x="518" y="1570"/>
                  </a:lnTo>
                  <a:lnTo>
                    <a:pt x="523" y="1570"/>
                  </a:lnTo>
                  <a:lnTo>
                    <a:pt x="529" y="1575"/>
                  </a:lnTo>
                  <a:lnTo>
                    <a:pt x="534" y="1575"/>
                  </a:lnTo>
                  <a:lnTo>
                    <a:pt x="539" y="1575"/>
                  </a:lnTo>
                  <a:lnTo>
                    <a:pt x="544" y="1580"/>
                  </a:lnTo>
                  <a:lnTo>
                    <a:pt x="549" y="1580"/>
                  </a:lnTo>
                  <a:lnTo>
                    <a:pt x="555" y="1586"/>
                  </a:lnTo>
                  <a:lnTo>
                    <a:pt x="560" y="1586"/>
                  </a:lnTo>
                  <a:lnTo>
                    <a:pt x="565" y="1586"/>
                  </a:lnTo>
                  <a:lnTo>
                    <a:pt x="570" y="1586"/>
                  </a:lnTo>
                  <a:lnTo>
                    <a:pt x="575" y="1591"/>
                  </a:lnTo>
                  <a:lnTo>
                    <a:pt x="580" y="1591"/>
                  </a:lnTo>
                  <a:lnTo>
                    <a:pt x="586" y="159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44" name="Freeform 113"/>
            <p:cNvSpPr>
              <a:spLocks/>
            </p:cNvSpPr>
            <p:nvPr/>
          </p:nvSpPr>
          <p:spPr bwMode="auto">
            <a:xfrm>
              <a:off x="3546" y="3263"/>
              <a:ext cx="440" cy="15"/>
            </a:xfrm>
            <a:custGeom>
              <a:avLst/>
              <a:gdLst>
                <a:gd name="T0" fmla="*/ 5 w 440"/>
                <a:gd name="T1" fmla="*/ 5 h 15"/>
                <a:gd name="T2" fmla="*/ 15 w 440"/>
                <a:gd name="T3" fmla="*/ 5 h 15"/>
                <a:gd name="T4" fmla="*/ 26 w 440"/>
                <a:gd name="T5" fmla="*/ 5 h 15"/>
                <a:gd name="T6" fmla="*/ 36 w 440"/>
                <a:gd name="T7" fmla="*/ 10 h 15"/>
                <a:gd name="T8" fmla="*/ 46 w 440"/>
                <a:gd name="T9" fmla="*/ 10 h 15"/>
                <a:gd name="T10" fmla="*/ 57 w 440"/>
                <a:gd name="T11" fmla="*/ 10 h 15"/>
                <a:gd name="T12" fmla="*/ 67 w 440"/>
                <a:gd name="T13" fmla="*/ 10 h 15"/>
                <a:gd name="T14" fmla="*/ 77 w 440"/>
                <a:gd name="T15" fmla="*/ 10 h 15"/>
                <a:gd name="T16" fmla="*/ 88 w 440"/>
                <a:gd name="T17" fmla="*/ 15 h 15"/>
                <a:gd name="T18" fmla="*/ 98 w 440"/>
                <a:gd name="T19" fmla="*/ 15 h 15"/>
                <a:gd name="T20" fmla="*/ 108 w 440"/>
                <a:gd name="T21" fmla="*/ 15 h 15"/>
                <a:gd name="T22" fmla="*/ 119 w 440"/>
                <a:gd name="T23" fmla="*/ 15 h 15"/>
                <a:gd name="T24" fmla="*/ 129 w 440"/>
                <a:gd name="T25" fmla="*/ 15 h 15"/>
                <a:gd name="T26" fmla="*/ 140 w 440"/>
                <a:gd name="T27" fmla="*/ 15 h 15"/>
                <a:gd name="T28" fmla="*/ 150 w 440"/>
                <a:gd name="T29" fmla="*/ 15 h 15"/>
                <a:gd name="T30" fmla="*/ 160 w 440"/>
                <a:gd name="T31" fmla="*/ 15 h 15"/>
                <a:gd name="T32" fmla="*/ 171 w 440"/>
                <a:gd name="T33" fmla="*/ 15 h 15"/>
                <a:gd name="T34" fmla="*/ 181 w 440"/>
                <a:gd name="T35" fmla="*/ 15 h 15"/>
                <a:gd name="T36" fmla="*/ 191 w 440"/>
                <a:gd name="T37" fmla="*/ 15 h 15"/>
                <a:gd name="T38" fmla="*/ 202 w 440"/>
                <a:gd name="T39" fmla="*/ 15 h 15"/>
                <a:gd name="T40" fmla="*/ 212 w 440"/>
                <a:gd name="T41" fmla="*/ 15 h 15"/>
                <a:gd name="T42" fmla="*/ 223 w 440"/>
                <a:gd name="T43" fmla="*/ 15 h 15"/>
                <a:gd name="T44" fmla="*/ 233 w 440"/>
                <a:gd name="T45" fmla="*/ 15 h 15"/>
                <a:gd name="T46" fmla="*/ 243 w 440"/>
                <a:gd name="T47" fmla="*/ 15 h 15"/>
                <a:gd name="T48" fmla="*/ 254 w 440"/>
                <a:gd name="T49" fmla="*/ 15 h 15"/>
                <a:gd name="T50" fmla="*/ 264 w 440"/>
                <a:gd name="T51" fmla="*/ 15 h 15"/>
                <a:gd name="T52" fmla="*/ 274 w 440"/>
                <a:gd name="T53" fmla="*/ 15 h 15"/>
                <a:gd name="T54" fmla="*/ 285 w 440"/>
                <a:gd name="T55" fmla="*/ 15 h 15"/>
                <a:gd name="T56" fmla="*/ 295 w 440"/>
                <a:gd name="T57" fmla="*/ 15 h 15"/>
                <a:gd name="T58" fmla="*/ 305 w 440"/>
                <a:gd name="T59" fmla="*/ 15 h 15"/>
                <a:gd name="T60" fmla="*/ 316 w 440"/>
                <a:gd name="T61" fmla="*/ 15 h 15"/>
                <a:gd name="T62" fmla="*/ 326 w 440"/>
                <a:gd name="T63" fmla="*/ 15 h 15"/>
                <a:gd name="T64" fmla="*/ 337 w 440"/>
                <a:gd name="T65" fmla="*/ 15 h 15"/>
                <a:gd name="T66" fmla="*/ 347 w 440"/>
                <a:gd name="T67" fmla="*/ 15 h 15"/>
                <a:gd name="T68" fmla="*/ 357 w 440"/>
                <a:gd name="T69" fmla="*/ 15 h 15"/>
                <a:gd name="T70" fmla="*/ 368 w 440"/>
                <a:gd name="T71" fmla="*/ 15 h 15"/>
                <a:gd name="T72" fmla="*/ 378 w 440"/>
                <a:gd name="T73" fmla="*/ 15 h 15"/>
                <a:gd name="T74" fmla="*/ 388 w 440"/>
                <a:gd name="T75" fmla="*/ 15 h 15"/>
                <a:gd name="T76" fmla="*/ 399 w 440"/>
                <a:gd name="T77" fmla="*/ 15 h 15"/>
                <a:gd name="T78" fmla="*/ 409 w 440"/>
                <a:gd name="T79" fmla="*/ 15 h 15"/>
                <a:gd name="T80" fmla="*/ 420 w 440"/>
                <a:gd name="T81" fmla="*/ 15 h 15"/>
                <a:gd name="T82" fmla="*/ 430 w 440"/>
                <a:gd name="T83" fmla="*/ 15 h 15"/>
                <a:gd name="T84" fmla="*/ 440 w 440"/>
                <a:gd name="T85" fmla="*/ 15 h 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0" h="15">
                  <a:moveTo>
                    <a:pt x="0" y="0"/>
                  </a:moveTo>
                  <a:lnTo>
                    <a:pt x="5" y="5"/>
                  </a:lnTo>
                  <a:lnTo>
                    <a:pt x="10" y="5"/>
                  </a:lnTo>
                  <a:lnTo>
                    <a:pt x="15" y="5"/>
                  </a:lnTo>
                  <a:lnTo>
                    <a:pt x="20" y="5"/>
                  </a:lnTo>
                  <a:lnTo>
                    <a:pt x="26" y="5"/>
                  </a:lnTo>
                  <a:lnTo>
                    <a:pt x="31" y="5"/>
                  </a:lnTo>
                  <a:lnTo>
                    <a:pt x="36" y="10"/>
                  </a:lnTo>
                  <a:lnTo>
                    <a:pt x="41" y="10"/>
                  </a:lnTo>
                  <a:lnTo>
                    <a:pt x="46" y="10"/>
                  </a:lnTo>
                  <a:lnTo>
                    <a:pt x="51" y="10"/>
                  </a:lnTo>
                  <a:lnTo>
                    <a:pt x="57" y="10"/>
                  </a:lnTo>
                  <a:lnTo>
                    <a:pt x="62" y="10"/>
                  </a:lnTo>
                  <a:lnTo>
                    <a:pt x="67" y="10"/>
                  </a:lnTo>
                  <a:lnTo>
                    <a:pt x="72" y="10"/>
                  </a:lnTo>
                  <a:lnTo>
                    <a:pt x="77" y="10"/>
                  </a:lnTo>
                  <a:lnTo>
                    <a:pt x="83" y="15"/>
                  </a:lnTo>
                  <a:lnTo>
                    <a:pt x="88" y="15"/>
                  </a:lnTo>
                  <a:lnTo>
                    <a:pt x="93" y="15"/>
                  </a:lnTo>
                  <a:lnTo>
                    <a:pt x="98" y="15"/>
                  </a:lnTo>
                  <a:lnTo>
                    <a:pt x="103" y="15"/>
                  </a:lnTo>
                  <a:lnTo>
                    <a:pt x="108" y="15"/>
                  </a:lnTo>
                  <a:lnTo>
                    <a:pt x="114" y="15"/>
                  </a:lnTo>
                  <a:lnTo>
                    <a:pt x="119" y="15"/>
                  </a:lnTo>
                  <a:lnTo>
                    <a:pt x="124" y="15"/>
                  </a:lnTo>
                  <a:lnTo>
                    <a:pt x="129" y="15"/>
                  </a:lnTo>
                  <a:lnTo>
                    <a:pt x="134" y="15"/>
                  </a:lnTo>
                  <a:lnTo>
                    <a:pt x="140" y="15"/>
                  </a:lnTo>
                  <a:lnTo>
                    <a:pt x="145" y="15"/>
                  </a:lnTo>
                  <a:lnTo>
                    <a:pt x="150" y="15"/>
                  </a:lnTo>
                  <a:lnTo>
                    <a:pt x="155" y="15"/>
                  </a:lnTo>
                  <a:lnTo>
                    <a:pt x="160" y="15"/>
                  </a:lnTo>
                  <a:lnTo>
                    <a:pt x="166" y="15"/>
                  </a:lnTo>
                  <a:lnTo>
                    <a:pt x="171" y="15"/>
                  </a:lnTo>
                  <a:lnTo>
                    <a:pt x="176" y="15"/>
                  </a:lnTo>
                  <a:lnTo>
                    <a:pt x="181" y="15"/>
                  </a:lnTo>
                  <a:lnTo>
                    <a:pt x="186" y="15"/>
                  </a:lnTo>
                  <a:lnTo>
                    <a:pt x="191" y="15"/>
                  </a:lnTo>
                  <a:lnTo>
                    <a:pt x="197" y="15"/>
                  </a:lnTo>
                  <a:lnTo>
                    <a:pt x="202" y="15"/>
                  </a:lnTo>
                  <a:lnTo>
                    <a:pt x="207" y="15"/>
                  </a:lnTo>
                  <a:lnTo>
                    <a:pt x="212" y="15"/>
                  </a:lnTo>
                  <a:lnTo>
                    <a:pt x="217" y="15"/>
                  </a:lnTo>
                  <a:lnTo>
                    <a:pt x="223" y="15"/>
                  </a:lnTo>
                  <a:lnTo>
                    <a:pt x="228" y="15"/>
                  </a:lnTo>
                  <a:lnTo>
                    <a:pt x="233" y="15"/>
                  </a:lnTo>
                  <a:lnTo>
                    <a:pt x="238" y="15"/>
                  </a:lnTo>
                  <a:lnTo>
                    <a:pt x="243" y="15"/>
                  </a:lnTo>
                  <a:lnTo>
                    <a:pt x="248" y="15"/>
                  </a:lnTo>
                  <a:lnTo>
                    <a:pt x="254" y="15"/>
                  </a:lnTo>
                  <a:lnTo>
                    <a:pt x="259" y="15"/>
                  </a:lnTo>
                  <a:lnTo>
                    <a:pt x="264" y="15"/>
                  </a:lnTo>
                  <a:lnTo>
                    <a:pt x="269" y="15"/>
                  </a:lnTo>
                  <a:lnTo>
                    <a:pt x="274" y="15"/>
                  </a:lnTo>
                  <a:lnTo>
                    <a:pt x="280" y="15"/>
                  </a:lnTo>
                  <a:lnTo>
                    <a:pt x="285" y="15"/>
                  </a:lnTo>
                  <a:lnTo>
                    <a:pt x="290" y="15"/>
                  </a:lnTo>
                  <a:lnTo>
                    <a:pt x="295" y="15"/>
                  </a:lnTo>
                  <a:lnTo>
                    <a:pt x="300" y="15"/>
                  </a:lnTo>
                  <a:lnTo>
                    <a:pt x="305" y="15"/>
                  </a:lnTo>
                  <a:lnTo>
                    <a:pt x="311" y="15"/>
                  </a:lnTo>
                  <a:lnTo>
                    <a:pt x="316" y="15"/>
                  </a:lnTo>
                  <a:lnTo>
                    <a:pt x="321" y="15"/>
                  </a:lnTo>
                  <a:lnTo>
                    <a:pt x="326" y="15"/>
                  </a:lnTo>
                  <a:lnTo>
                    <a:pt x="331" y="15"/>
                  </a:lnTo>
                  <a:lnTo>
                    <a:pt x="337" y="15"/>
                  </a:lnTo>
                  <a:lnTo>
                    <a:pt x="342" y="15"/>
                  </a:lnTo>
                  <a:lnTo>
                    <a:pt x="347" y="15"/>
                  </a:lnTo>
                  <a:lnTo>
                    <a:pt x="352" y="15"/>
                  </a:lnTo>
                  <a:lnTo>
                    <a:pt x="357" y="15"/>
                  </a:lnTo>
                  <a:lnTo>
                    <a:pt x="362" y="15"/>
                  </a:lnTo>
                  <a:lnTo>
                    <a:pt x="368" y="15"/>
                  </a:lnTo>
                  <a:lnTo>
                    <a:pt x="373" y="15"/>
                  </a:lnTo>
                  <a:lnTo>
                    <a:pt x="378" y="15"/>
                  </a:lnTo>
                  <a:lnTo>
                    <a:pt x="383" y="15"/>
                  </a:lnTo>
                  <a:lnTo>
                    <a:pt x="388" y="15"/>
                  </a:lnTo>
                  <a:lnTo>
                    <a:pt x="394" y="15"/>
                  </a:lnTo>
                  <a:lnTo>
                    <a:pt x="399" y="15"/>
                  </a:lnTo>
                  <a:lnTo>
                    <a:pt x="404" y="15"/>
                  </a:lnTo>
                  <a:lnTo>
                    <a:pt x="409" y="15"/>
                  </a:lnTo>
                  <a:lnTo>
                    <a:pt x="414" y="15"/>
                  </a:lnTo>
                  <a:lnTo>
                    <a:pt x="420" y="15"/>
                  </a:lnTo>
                  <a:lnTo>
                    <a:pt x="425" y="15"/>
                  </a:lnTo>
                  <a:lnTo>
                    <a:pt x="430" y="15"/>
                  </a:lnTo>
                  <a:lnTo>
                    <a:pt x="435" y="15"/>
                  </a:lnTo>
                  <a:lnTo>
                    <a:pt x="440" y="1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grpSp>
      <p:grpSp>
        <p:nvGrpSpPr>
          <p:cNvPr id="245" name="Group 114"/>
          <p:cNvGrpSpPr>
            <a:grpSpLocks/>
          </p:cNvGrpSpPr>
          <p:nvPr/>
        </p:nvGrpSpPr>
        <p:grpSpPr bwMode="auto">
          <a:xfrm>
            <a:off x="5938838" y="1598379"/>
            <a:ext cx="142875" cy="463550"/>
            <a:chOff x="1736" y="1511"/>
            <a:chExt cx="2250" cy="1767"/>
          </a:xfrm>
        </p:grpSpPr>
        <p:sp>
          <p:nvSpPr>
            <p:cNvPr id="246" name="Freeform 115"/>
            <p:cNvSpPr>
              <a:spLocks/>
            </p:cNvSpPr>
            <p:nvPr/>
          </p:nvSpPr>
          <p:spPr bwMode="auto">
            <a:xfrm>
              <a:off x="1736" y="3092"/>
              <a:ext cx="643" cy="186"/>
            </a:xfrm>
            <a:custGeom>
              <a:avLst/>
              <a:gdLst>
                <a:gd name="T0" fmla="*/ 11 w 643"/>
                <a:gd name="T1" fmla="*/ 186 h 186"/>
                <a:gd name="T2" fmla="*/ 26 w 643"/>
                <a:gd name="T3" fmla="*/ 186 h 186"/>
                <a:gd name="T4" fmla="*/ 42 w 643"/>
                <a:gd name="T5" fmla="*/ 186 h 186"/>
                <a:gd name="T6" fmla="*/ 57 w 643"/>
                <a:gd name="T7" fmla="*/ 186 h 186"/>
                <a:gd name="T8" fmla="*/ 73 w 643"/>
                <a:gd name="T9" fmla="*/ 186 h 186"/>
                <a:gd name="T10" fmla="*/ 89 w 643"/>
                <a:gd name="T11" fmla="*/ 186 h 186"/>
                <a:gd name="T12" fmla="*/ 104 w 643"/>
                <a:gd name="T13" fmla="*/ 186 h 186"/>
                <a:gd name="T14" fmla="*/ 120 w 643"/>
                <a:gd name="T15" fmla="*/ 186 h 186"/>
                <a:gd name="T16" fmla="*/ 135 w 643"/>
                <a:gd name="T17" fmla="*/ 186 h 186"/>
                <a:gd name="T18" fmla="*/ 151 w 643"/>
                <a:gd name="T19" fmla="*/ 186 h 186"/>
                <a:gd name="T20" fmla="*/ 166 w 643"/>
                <a:gd name="T21" fmla="*/ 186 h 186"/>
                <a:gd name="T22" fmla="*/ 182 w 643"/>
                <a:gd name="T23" fmla="*/ 186 h 186"/>
                <a:gd name="T24" fmla="*/ 197 w 643"/>
                <a:gd name="T25" fmla="*/ 186 h 186"/>
                <a:gd name="T26" fmla="*/ 213 w 643"/>
                <a:gd name="T27" fmla="*/ 186 h 186"/>
                <a:gd name="T28" fmla="*/ 229 w 643"/>
                <a:gd name="T29" fmla="*/ 186 h 186"/>
                <a:gd name="T30" fmla="*/ 244 w 643"/>
                <a:gd name="T31" fmla="*/ 186 h 186"/>
                <a:gd name="T32" fmla="*/ 260 w 643"/>
                <a:gd name="T33" fmla="*/ 186 h 186"/>
                <a:gd name="T34" fmla="*/ 275 w 643"/>
                <a:gd name="T35" fmla="*/ 186 h 186"/>
                <a:gd name="T36" fmla="*/ 291 w 643"/>
                <a:gd name="T37" fmla="*/ 186 h 186"/>
                <a:gd name="T38" fmla="*/ 306 w 643"/>
                <a:gd name="T39" fmla="*/ 186 h 186"/>
                <a:gd name="T40" fmla="*/ 322 w 643"/>
                <a:gd name="T41" fmla="*/ 186 h 186"/>
                <a:gd name="T42" fmla="*/ 337 w 643"/>
                <a:gd name="T43" fmla="*/ 186 h 186"/>
                <a:gd name="T44" fmla="*/ 353 w 643"/>
                <a:gd name="T45" fmla="*/ 186 h 186"/>
                <a:gd name="T46" fmla="*/ 368 w 643"/>
                <a:gd name="T47" fmla="*/ 181 h 186"/>
                <a:gd name="T48" fmla="*/ 384 w 643"/>
                <a:gd name="T49" fmla="*/ 181 h 186"/>
                <a:gd name="T50" fmla="*/ 400 w 643"/>
                <a:gd name="T51" fmla="*/ 181 h 186"/>
                <a:gd name="T52" fmla="*/ 415 w 643"/>
                <a:gd name="T53" fmla="*/ 176 h 186"/>
                <a:gd name="T54" fmla="*/ 431 w 643"/>
                <a:gd name="T55" fmla="*/ 176 h 186"/>
                <a:gd name="T56" fmla="*/ 446 w 643"/>
                <a:gd name="T57" fmla="*/ 171 h 186"/>
                <a:gd name="T58" fmla="*/ 462 w 643"/>
                <a:gd name="T59" fmla="*/ 166 h 186"/>
                <a:gd name="T60" fmla="*/ 477 w 643"/>
                <a:gd name="T61" fmla="*/ 160 h 186"/>
                <a:gd name="T62" fmla="*/ 493 w 643"/>
                <a:gd name="T63" fmla="*/ 155 h 186"/>
                <a:gd name="T64" fmla="*/ 508 w 643"/>
                <a:gd name="T65" fmla="*/ 145 h 186"/>
                <a:gd name="T66" fmla="*/ 524 w 643"/>
                <a:gd name="T67" fmla="*/ 140 h 186"/>
                <a:gd name="T68" fmla="*/ 540 w 643"/>
                <a:gd name="T69" fmla="*/ 129 h 186"/>
                <a:gd name="T70" fmla="*/ 555 w 643"/>
                <a:gd name="T71" fmla="*/ 114 h 186"/>
                <a:gd name="T72" fmla="*/ 571 w 643"/>
                <a:gd name="T73" fmla="*/ 103 h 186"/>
                <a:gd name="T74" fmla="*/ 581 w 643"/>
                <a:gd name="T75" fmla="*/ 88 h 186"/>
                <a:gd name="T76" fmla="*/ 597 w 643"/>
                <a:gd name="T77" fmla="*/ 72 h 186"/>
                <a:gd name="T78" fmla="*/ 612 w 643"/>
                <a:gd name="T79" fmla="*/ 57 h 186"/>
                <a:gd name="T80" fmla="*/ 622 w 643"/>
                <a:gd name="T81" fmla="*/ 36 h 186"/>
                <a:gd name="T82" fmla="*/ 638 w 643"/>
                <a:gd name="T83" fmla="*/ 15 h 1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43" h="186">
                  <a:moveTo>
                    <a:pt x="0" y="186"/>
                  </a:moveTo>
                  <a:lnTo>
                    <a:pt x="6" y="186"/>
                  </a:lnTo>
                  <a:lnTo>
                    <a:pt x="11" y="186"/>
                  </a:lnTo>
                  <a:lnTo>
                    <a:pt x="16" y="186"/>
                  </a:lnTo>
                  <a:lnTo>
                    <a:pt x="21" y="186"/>
                  </a:lnTo>
                  <a:lnTo>
                    <a:pt x="26" y="186"/>
                  </a:lnTo>
                  <a:lnTo>
                    <a:pt x="32" y="186"/>
                  </a:lnTo>
                  <a:lnTo>
                    <a:pt x="37" y="186"/>
                  </a:lnTo>
                  <a:lnTo>
                    <a:pt x="42" y="186"/>
                  </a:lnTo>
                  <a:lnTo>
                    <a:pt x="47" y="186"/>
                  </a:lnTo>
                  <a:lnTo>
                    <a:pt x="52" y="186"/>
                  </a:lnTo>
                  <a:lnTo>
                    <a:pt x="57" y="186"/>
                  </a:lnTo>
                  <a:lnTo>
                    <a:pt x="63" y="186"/>
                  </a:lnTo>
                  <a:lnTo>
                    <a:pt x="68" y="186"/>
                  </a:lnTo>
                  <a:lnTo>
                    <a:pt x="73" y="186"/>
                  </a:lnTo>
                  <a:lnTo>
                    <a:pt x="78" y="186"/>
                  </a:lnTo>
                  <a:lnTo>
                    <a:pt x="83" y="186"/>
                  </a:lnTo>
                  <a:lnTo>
                    <a:pt x="89" y="186"/>
                  </a:lnTo>
                  <a:lnTo>
                    <a:pt x="94" y="186"/>
                  </a:lnTo>
                  <a:lnTo>
                    <a:pt x="99" y="186"/>
                  </a:lnTo>
                  <a:lnTo>
                    <a:pt x="104" y="186"/>
                  </a:lnTo>
                  <a:lnTo>
                    <a:pt x="109" y="186"/>
                  </a:lnTo>
                  <a:lnTo>
                    <a:pt x="114" y="186"/>
                  </a:lnTo>
                  <a:lnTo>
                    <a:pt x="120" y="186"/>
                  </a:lnTo>
                  <a:lnTo>
                    <a:pt x="125" y="186"/>
                  </a:lnTo>
                  <a:lnTo>
                    <a:pt x="130" y="186"/>
                  </a:lnTo>
                  <a:lnTo>
                    <a:pt x="135" y="186"/>
                  </a:lnTo>
                  <a:lnTo>
                    <a:pt x="140" y="186"/>
                  </a:lnTo>
                  <a:lnTo>
                    <a:pt x="146" y="186"/>
                  </a:lnTo>
                  <a:lnTo>
                    <a:pt x="151" y="186"/>
                  </a:lnTo>
                  <a:lnTo>
                    <a:pt x="156" y="186"/>
                  </a:lnTo>
                  <a:lnTo>
                    <a:pt x="161" y="186"/>
                  </a:lnTo>
                  <a:lnTo>
                    <a:pt x="166" y="186"/>
                  </a:lnTo>
                  <a:lnTo>
                    <a:pt x="171" y="186"/>
                  </a:lnTo>
                  <a:lnTo>
                    <a:pt x="177" y="186"/>
                  </a:lnTo>
                  <a:lnTo>
                    <a:pt x="182" y="186"/>
                  </a:lnTo>
                  <a:lnTo>
                    <a:pt x="187" y="186"/>
                  </a:lnTo>
                  <a:lnTo>
                    <a:pt x="192" y="186"/>
                  </a:lnTo>
                  <a:lnTo>
                    <a:pt x="197" y="186"/>
                  </a:lnTo>
                  <a:lnTo>
                    <a:pt x="203" y="186"/>
                  </a:lnTo>
                  <a:lnTo>
                    <a:pt x="208" y="186"/>
                  </a:lnTo>
                  <a:lnTo>
                    <a:pt x="213" y="186"/>
                  </a:lnTo>
                  <a:lnTo>
                    <a:pt x="218" y="186"/>
                  </a:lnTo>
                  <a:lnTo>
                    <a:pt x="223" y="186"/>
                  </a:lnTo>
                  <a:lnTo>
                    <a:pt x="229" y="186"/>
                  </a:lnTo>
                  <a:lnTo>
                    <a:pt x="234" y="186"/>
                  </a:lnTo>
                  <a:lnTo>
                    <a:pt x="239" y="186"/>
                  </a:lnTo>
                  <a:lnTo>
                    <a:pt x="244" y="186"/>
                  </a:lnTo>
                  <a:lnTo>
                    <a:pt x="249" y="186"/>
                  </a:lnTo>
                  <a:lnTo>
                    <a:pt x="254" y="186"/>
                  </a:lnTo>
                  <a:lnTo>
                    <a:pt x="260" y="186"/>
                  </a:lnTo>
                  <a:lnTo>
                    <a:pt x="265" y="186"/>
                  </a:lnTo>
                  <a:lnTo>
                    <a:pt x="270" y="186"/>
                  </a:lnTo>
                  <a:lnTo>
                    <a:pt x="275" y="186"/>
                  </a:lnTo>
                  <a:lnTo>
                    <a:pt x="280" y="186"/>
                  </a:lnTo>
                  <a:lnTo>
                    <a:pt x="286" y="186"/>
                  </a:lnTo>
                  <a:lnTo>
                    <a:pt x="291" y="186"/>
                  </a:lnTo>
                  <a:lnTo>
                    <a:pt x="296" y="186"/>
                  </a:lnTo>
                  <a:lnTo>
                    <a:pt x="301" y="186"/>
                  </a:lnTo>
                  <a:lnTo>
                    <a:pt x="306" y="186"/>
                  </a:lnTo>
                  <a:lnTo>
                    <a:pt x="311" y="186"/>
                  </a:lnTo>
                  <a:lnTo>
                    <a:pt x="317" y="186"/>
                  </a:lnTo>
                  <a:lnTo>
                    <a:pt x="322" y="186"/>
                  </a:lnTo>
                  <a:lnTo>
                    <a:pt x="327" y="186"/>
                  </a:lnTo>
                  <a:lnTo>
                    <a:pt x="332" y="186"/>
                  </a:lnTo>
                  <a:lnTo>
                    <a:pt x="337" y="186"/>
                  </a:lnTo>
                  <a:lnTo>
                    <a:pt x="343" y="186"/>
                  </a:lnTo>
                  <a:lnTo>
                    <a:pt x="348" y="186"/>
                  </a:lnTo>
                  <a:lnTo>
                    <a:pt x="353" y="186"/>
                  </a:lnTo>
                  <a:lnTo>
                    <a:pt x="358" y="181"/>
                  </a:lnTo>
                  <a:lnTo>
                    <a:pt x="363" y="181"/>
                  </a:lnTo>
                  <a:lnTo>
                    <a:pt x="368" y="181"/>
                  </a:lnTo>
                  <a:lnTo>
                    <a:pt x="374" y="181"/>
                  </a:lnTo>
                  <a:lnTo>
                    <a:pt x="379" y="181"/>
                  </a:lnTo>
                  <a:lnTo>
                    <a:pt x="384" y="181"/>
                  </a:lnTo>
                  <a:lnTo>
                    <a:pt x="389" y="181"/>
                  </a:lnTo>
                  <a:lnTo>
                    <a:pt x="394" y="181"/>
                  </a:lnTo>
                  <a:lnTo>
                    <a:pt x="400" y="181"/>
                  </a:lnTo>
                  <a:lnTo>
                    <a:pt x="405" y="176"/>
                  </a:lnTo>
                  <a:lnTo>
                    <a:pt x="410" y="176"/>
                  </a:lnTo>
                  <a:lnTo>
                    <a:pt x="415" y="176"/>
                  </a:lnTo>
                  <a:lnTo>
                    <a:pt x="420" y="176"/>
                  </a:lnTo>
                  <a:lnTo>
                    <a:pt x="426" y="176"/>
                  </a:lnTo>
                  <a:lnTo>
                    <a:pt x="431" y="176"/>
                  </a:lnTo>
                  <a:lnTo>
                    <a:pt x="436" y="171"/>
                  </a:lnTo>
                  <a:lnTo>
                    <a:pt x="441" y="171"/>
                  </a:lnTo>
                  <a:lnTo>
                    <a:pt x="446" y="171"/>
                  </a:lnTo>
                  <a:lnTo>
                    <a:pt x="451" y="166"/>
                  </a:lnTo>
                  <a:lnTo>
                    <a:pt x="457" y="166"/>
                  </a:lnTo>
                  <a:lnTo>
                    <a:pt x="462" y="166"/>
                  </a:lnTo>
                  <a:lnTo>
                    <a:pt x="467" y="166"/>
                  </a:lnTo>
                  <a:lnTo>
                    <a:pt x="472" y="160"/>
                  </a:lnTo>
                  <a:lnTo>
                    <a:pt x="477" y="160"/>
                  </a:lnTo>
                  <a:lnTo>
                    <a:pt x="483" y="155"/>
                  </a:lnTo>
                  <a:lnTo>
                    <a:pt x="488" y="155"/>
                  </a:lnTo>
                  <a:lnTo>
                    <a:pt x="493" y="155"/>
                  </a:lnTo>
                  <a:lnTo>
                    <a:pt x="498" y="150"/>
                  </a:lnTo>
                  <a:lnTo>
                    <a:pt x="503" y="150"/>
                  </a:lnTo>
                  <a:lnTo>
                    <a:pt x="508" y="145"/>
                  </a:lnTo>
                  <a:lnTo>
                    <a:pt x="514" y="145"/>
                  </a:lnTo>
                  <a:lnTo>
                    <a:pt x="519" y="140"/>
                  </a:lnTo>
                  <a:lnTo>
                    <a:pt x="524" y="140"/>
                  </a:lnTo>
                  <a:lnTo>
                    <a:pt x="529" y="135"/>
                  </a:lnTo>
                  <a:lnTo>
                    <a:pt x="534" y="129"/>
                  </a:lnTo>
                  <a:lnTo>
                    <a:pt x="540" y="129"/>
                  </a:lnTo>
                  <a:lnTo>
                    <a:pt x="545" y="124"/>
                  </a:lnTo>
                  <a:lnTo>
                    <a:pt x="550" y="119"/>
                  </a:lnTo>
                  <a:lnTo>
                    <a:pt x="555" y="114"/>
                  </a:lnTo>
                  <a:lnTo>
                    <a:pt x="560" y="109"/>
                  </a:lnTo>
                  <a:lnTo>
                    <a:pt x="565" y="109"/>
                  </a:lnTo>
                  <a:lnTo>
                    <a:pt x="571" y="103"/>
                  </a:lnTo>
                  <a:lnTo>
                    <a:pt x="576" y="98"/>
                  </a:lnTo>
                  <a:lnTo>
                    <a:pt x="576" y="93"/>
                  </a:lnTo>
                  <a:lnTo>
                    <a:pt x="581" y="88"/>
                  </a:lnTo>
                  <a:lnTo>
                    <a:pt x="586" y="83"/>
                  </a:lnTo>
                  <a:lnTo>
                    <a:pt x="591" y="78"/>
                  </a:lnTo>
                  <a:lnTo>
                    <a:pt x="597" y="72"/>
                  </a:lnTo>
                  <a:lnTo>
                    <a:pt x="602" y="67"/>
                  </a:lnTo>
                  <a:lnTo>
                    <a:pt x="607" y="62"/>
                  </a:lnTo>
                  <a:lnTo>
                    <a:pt x="612" y="57"/>
                  </a:lnTo>
                  <a:lnTo>
                    <a:pt x="612" y="52"/>
                  </a:lnTo>
                  <a:lnTo>
                    <a:pt x="617" y="46"/>
                  </a:lnTo>
                  <a:lnTo>
                    <a:pt x="622" y="36"/>
                  </a:lnTo>
                  <a:lnTo>
                    <a:pt x="628" y="31"/>
                  </a:lnTo>
                  <a:lnTo>
                    <a:pt x="633" y="26"/>
                  </a:lnTo>
                  <a:lnTo>
                    <a:pt x="638" y="15"/>
                  </a:lnTo>
                  <a:lnTo>
                    <a:pt x="643" y="10"/>
                  </a:lnTo>
                  <a:lnTo>
                    <a:pt x="643"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47" name="Freeform 116"/>
            <p:cNvSpPr>
              <a:spLocks/>
            </p:cNvSpPr>
            <p:nvPr/>
          </p:nvSpPr>
          <p:spPr bwMode="auto">
            <a:xfrm>
              <a:off x="2379" y="1511"/>
              <a:ext cx="581" cy="1581"/>
            </a:xfrm>
            <a:custGeom>
              <a:avLst/>
              <a:gdLst>
                <a:gd name="T0" fmla="*/ 11 w 581"/>
                <a:gd name="T1" fmla="*/ 1565 h 1581"/>
                <a:gd name="T2" fmla="*/ 26 w 581"/>
                <a:gd name="T3" fmla="*/ 1539 h 1581"/>
                <a:gd name="T4" fmla="*/ 37 w 581"/>
                <a:gd name="T5" fmla="*/ 1508 h 1581"/>
                <a:gd name="T6" fmla="*/ 52 w 581"/>
                <a:gd name="T7" fmla="*/ 1477 h 1581"/>
                <a:gd name="T8" fmla="*/ 68 w 581"/>
                <a:gd name="T9" fmla="*/ 1446 h 1581"/>
                <a:gd name="T10" fmla="*/ 78 w 581"/>
                <a:gd name="T11" fmla="*/ 1405 h 1581"/>
                <a:gd name="T12" fmla="*/ 94 w 581"/>
                <a:gd name="T13" fmla="*/ 1368 h 1581"/>
                <a:gd name="T14" fmla="*/ 104 w 581"/>
                <a:gd name="T15" fmla="*/ 1322 h 1581"/>
                <a:gd name="T16" fmla="*/ 119 w 581"/>
                <a:gd name="T17" fmla="*/ 1275 h 1581"/>
                <a:gd name="T18" fmla="*/ 135 w 581"/>
                <a:gd name="T19" fmla="*/ 1228 h 1581"/>
                <a:gd name="T20" fmla="*/ 145 w 581"/>
                <a:gd name="T21" fmla="*/ 1176 h 1581"/>
                <a:gd name="T22" fmla="*/ 161 w 581"/>
                <a:gd name="T23" fmla="*/ 1125 h 1581"/>
                <a:gd name="T24" fmla="*/ 171 w 581"/>
                <a:gd name="T25" fmla="*/ 1068 h 1581"/>
                <a:gd name="T26" fmla="*/ 187 w 581"/>
                <a:gd name="T27" fmla="*/ 1011 h 1581"/>
                <a:gd name="T28" fmla="*/ 202 w 581"/>
                <a:gd name="T29" fmla="*/ 948 h 1581"/>
                <a:gd name="T30" fmla="*/ 213 w 581"/>
                <a:gd name="T31" fmla="*/ 886 h 1581"/>
                <a:gd name="T32" fmla="*/ 228 w 581"/>
                <a:gd name="T33" fmla="*/ 824 h 1581"/>
                <a:gd name="T34" fmla="*/ 239 w 581"/>
                <a:gd name="T35" fmla="*/ 757 h 1581"/>
                <a:gd name="T36" fmla="*/ 254 w 581"/>
                <a:gd name="T37" fmla="*/ 694 h 1581"/>
                <a:gd name="T38" fmla="*/ 270 w 581"/>
                <a:gd name="T39" fmla="*/ 632 h 1581"/>
                <a:gd name="T40" fmla="*/ 280 w 581"/>
                <a:gd name="T41" fmla="*/ 565 h 1581"/>
                <a:gd name="T42" fmla="*/ 296 w 581"/>
                <a:gd name="T43" fmla="*/ 503 h 1581"/>
                <a:gd name="T44" fmla="*/ 311 w 581"/>
                <a:gd name="T45" fmla="*/ 440 h 1581"/>
                <a:gd name="T46" fmla="*/ 322 w 581"/>
                <a:gd name="T47" fmla="*/ 383 h 1581"/>
                <a:gd name="T48" fmla="*/ 337 w 581"/>
                <a:gd name="T49" fmla="*/ 326 h 1581"/>
                <a:gd name="T50" fmla="*/ 348 w 581"/>
                <a:gd name="T51" fmla="*/ 269 h 1581"/>
                <a:gd name="T52" fmla="*/ 363 w 581"/>
                <a:gd name="T53" fmla="*/ 223 h 1581"/>
                <a:gd name="T54" fmla="*/ 379 w 581"/>
                <a:gd name="T55" fmla="*/ 176 h 1581"/>
                <a:gd name="T56" fmla="*/ 389 w 581"/>
                <a:gd name="T57" fmla="*/ 135 h 1581"/>
                <a:gd name="T58" fmla="*/ 405 w 581"/>
                <a:gd name="T59" fmla="*/ 98 h 1581"/>
                <a:gd name="T60" fmla="*/ 415 w 581"/>
                <a:gd name="T61" fmla="*/ 67 h 1581"/>
                <a:gd name="T62" fmla="*/ 431 w 581"/>
                <a:gd name="T63" fmla="*/ 41 h 1581"/>
                <a:gd name="T64" fmla="*/ 446 w 581"/>
                <a:gd name="T65" fmla="*/ 21 h 1581"/>
                <a:gd name="T66" fmla="*/ 456 w 581"/>
                <a:gd name="T67" fmla="*/ 5 h 1581"/>
                <a:gd name="T68" fmla="*/ 472 w 581"/>
                <a:gd name="T69" fmla="*/ 0 h 1581"/>
                <a:gd name="T70" fmla="*/ 488 w 581"/>
                <a:gd name="T71" fmla="*/ 0 h 1581"/>
                <a:gd name="T72" fmla="*/ 503 w 581"/>
                <a:gd name="T73" fmla="*/ 5 h 1581"/>
                <a:gd name="T74" fmla="*/ 513 w 581"/>
                <a:gd name="T75" fmla="*/ 21 h 1581"/>
                <a:gd name="T76" fmla="*/ 529 w 581"/>
                <a:gd name="T77" fmla="*/ 41 h 1581"/>
                <a:gd name="T78" fmla="*/ 545 w 581"/>
                <a:gd name="T79" fmla="*/ 67 h 1581"/>
                <a:gd name="T80" fmla="*/ 555 w 581"/>
                <a:gd name="T81" fmla="*/ 98 h 1581"/>
                <a:gd name="T82" fmla="*/ 570 w 581"/>
                <a:gd name="T83" fmla="*/ 135 h 15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1" h="1581">
                  <a:moveTo>
                    <a:pt x="0" y="1581"/>
                  </a:moveTo>
                  <a:lnTo>
                    <a:pt x="5" y="1576"/>
                  </a:lnTo>
                  <a:lnTo>
                    <a:pt x="11" y="1565"/>
                  </a:lnTo>
                  <a:lnTo>
                    <a:pt x="16" y="1560"/>
                  </a:lnTo>
                  <a:lnTo>
                    <a:pt x="21" y="1550"/>
                  </a:lnTo>
                  <a:lnTo>
                    <a:pt x="26" y="1539"/>
                  </a:lnTo>
                  <a:lnTo>
                    <a:pt x="31" y="1529"/>
                  </a:lnTo>
                  <a:lnTo>
                    <a:pt x="37" y="1519"/>
                  </a:lnTo>
                  <a:lnTo>
                    <a:pt x="37" y="1508"/>
                  </a:lnTo>
                  <a:lnTo>
                    <a:pt x="42" y="1498"/>
                  </a:lnTo>
                  <a:lnTo>
                    <a:pt x="47" y="1487"/>
                  </a:lnTo>
                  <a:lnTo>
                    <a:pt x="52" y="1477"/>
                  </a:lnTo>
                  <a:lnTo>
                    <a:pt x="57" y="1467"/>
                  </a:lnTo>
                  <a:lnTo>
                    <a:pt x="62" y="1456"/>
                  </a:lnTo>
                  <a:lnTo>
                    <a:pt x="68" y="1446"/>
                  </a:lnTo>
                  <a:lnTo>
                    <a:pt x="73" y="1430"/>
                  </a:lnTo>
                  <a:lnTo>
                    <a:pt x="73" y="1420"/>
                  </a:lnTo>
                  <a:lnTo>
                    <a:pt x="78" y="1405"/>
                  </a:lnTo>
                  <a:lnTo>
                    <a:pt x="83" y="1394"/>
                  </a:lnTo>
                  <a:lnTo>
                    <a:pt x="88" y="1379"/>
                  </a:lnTo>
                  <a:lnTo>
                    <a:pt x="94" y="1368"/>
                  </a:lnTo>
                  <a:lnTo>
                    <a:pt x="99" y="1353"/>
                  </a:lnTo>
                  <a:lnTo>
                    <a:pt x="104" y="1337"/>
                  </a:lnTo>
                  <a:lnTo>
                    <a:pt x="104" y="1322"/>
                  </a:lnTo>
                  <a:lnTo>
                    <a:pt x="109" y="1306"/>
                  </a:lnTo>
                  <a:lnTo>
                    <a:pt x="114" y="1291"/>
                  </a:lnTo>
                  <a:lnTo>
                    <a:pt x="119" y="1275"/>
                  </a:lnTo>
                  <a:lnTo>
                    <a:pt x="125" y="1259"/>
                  </a:lnTo>
                  <a:lnTo>
                    <a:pt x="130" y="1244"/>
                  </a:lnTo>
                  <a:lnTo>
                    <a:pt x="135" y="1228"/>
                  </a:lnTo>
                  <a:lnTo>
                    <a:pt x="140" y="1213"/>
                  </a:lnTo>
                  <a:lnTo>
                    <a:pt x="140" y="1192"/>
                  </a:lnTo>
                  <a:lnTo>
                    <a:pt x="145" y="1176"/>
                  </a:lnTo>
                  <a:lnTo>
                    <a:pt x="151" y="1161"/>
                  </a:lnTo>
                  <a:lnTo>
                    <a:pt x="156" y="1140"/>
                  </a:lnTo>
                  <a:lnTo>
                    <a:pt x="161" y="1125"/>
                  </a:lnTo>
                  <a:lnTo>
                    <a:pt x="166" y="1104"/>
                  </a:lnTo>
                  <a:lnTo>
                    <a:pt x="171" y="1088"/>
                  </a:lnTo>
                  <a:lnTo>
                    <a:pt x="171" y="1068"/>
                  </a:lnTo>
                  <a:lnTo>
                    <a:pt x="176" y="1047"/>
                  </a:lnTo>
                  <a:lnTo>
                    <a:pt x="182" y="1026"/>
                  </a:lnTo>
                  <a:lnTo>
                    <a:pt x="187" y="1011"/>
                  </a:lnTo>
                  <a:lnTo>
                    <a:pt x="192" y="990"/>
                  </a:lnTo>
                  <a:lnTo>
                    <a:pt x="197" y="969"/>
                  </a:lnTo>
                  <a:lnTo>
                    <a:pt x="202" y="948"/>
                  </a:lnTo>
                  <a:lnTo>
                    <a:pt x="208" y="928"/>
                  </a:lnTo>
                  <a:lnTo>
                    <a:pt x="208" y="907"/>
                  </a:lnTo>
                  <a:lnTo>
                    <a:pt x="213" y="886"/>
                  </a:lnTo>
                  <a:lnTo>
                    <a:pt x="218" y="865"/>
                  </a:lnTo>
                  <a:lnTo>
                    <a:pt x="223" y="845"/>
                  </a:lnTo>
                  <a:lnTo>
                    <a:pt x="228" y="824"/>
                  </a:lnTo>
                  <a:lnTo>
                    <a:pt x="234" y="803"/>
                  </a:lnTo>
                  <a:lnTo>
                    <a:pt x="239" y="783"/>
                  </a:lnTo>
                  <a:lnTo>
                    <a:pt x="239" y="757"/>
                  </a:lnTo>
                  <a:lnTo>
                    <a:pt x="244" y="736"/>
                  </a:lnTo>
                  <a:lnTo>
                    <a:pt x="249" y="715"/>
                  </a:lnTo>
                  <a:lnTo>
                    <a:pt x="254" y="694"/>
                  </a:lnTo>
                  <a:lnTo>
                    <a:pt x="259" y="674"/>
                  </a:lnTo>
                  <a:lnTo>
                    <a:pt x="265" y="653"/>
                  </a:lnTo>
                  <a:lnTo>
                    <a:pt x="270" y="632"/>
                  </a:lnTo>
                  <a:lnTo>
                    <a:pt x="275" y="612"/>
                  </a:lnTo>
                  <a:lnTo>
                    <a:pt x="275" y="586"/>
                  </a:lnTo>
                  <a:lnTo>
                    <a:pt x="280" y="565"/>
                  </a:lnTo>
                  <a:lnTo>
                    <a:pt x="285" y="544"/>
                  </a:lnTo>
                  <a:lnTo>
                    <a:pt x="291" y="523"/>
                  </a:lnTo>
                  <a:lnTo>
                    <a:pt x="296" y="503"/>
                  </a:lnTo>
                  <a:lnTo>
                    <a:pt x="301" y="482"/>
                  </a:lnTo>
                  <a:lnTo>
                    <a:pt x="306" y="461"/>
                  </a:lnTo>
                  <a:lnTo>
                    <a:pt x="311" y="440"/>
                  </a:lnTo>
                  <a:lnTo>
                    <a:pt x="311" y="420"/>
                  </a:lnTo>
                  <a:lnTo>
                    <a:pt x="316" y="404"/>
                  </a:lnTo>
                  <a:lnTo>
                    <a:pt x="322" y="383"/>
                  </a:lnTo>
                  <a:lnTo>
                    <a:pt x="327" y="363"/>
                  </a:lnTo>
                  <a:lnTo>
                    <a:pt x="332" y="342"/>
                  </a:lnTo>
                  <a:lnTo>
                    <a:pt x="337" y="326"/>
                  </a:lnTo>
                  <a:lnTo>
                    <a:pt x="342" y="306"/>
                  </a:lnTo>
                  <a:lnTo>
                    <a:pt x="342" y="290"/>
                  </a:lnTo>
                  <a:lnTo>
                    <a:pt x="348" y="269"/>
                  </a:lnTo>
                  <a:lnTo>
                    <a:pt x="353" y="254"/>
                  </a:lnTo>
                  <a:lnTo>
                    <a:pt x="358" y="238"/>
                  </a:lnTo>
                  <a:lnTo>
                    <a:pt x="363" y="223"/>
                  </a:lnTo>
                  <a:lnTo>
                    <a:pt x="368" y="207"/>
                  </a:lnTo>
                  <a:lnTo>
                    <a:pt x="373" y="192"/>
                  </a:lnTo>
                  <a:lnTo>
                    <a:pt x="379" y="176"/>
                  </a:lnTo>
                  <a:lnTo>
                    <a:pt x="379" y="161"/>
                  </a:lnTo>
                  <a:lnTo>
                    <a:pt x="384" y="145"/>
                  </a:lnTo>
                  <a:lnTo>
                    <a:pt x="389" y="135"/>
                  </a:lnTo>
                  <a:lnTo>
                    <a:pt x="394" y="119"/>
                  </a:lnTo>
                  <a:lnTo>
                    <a:pt x="399" y="109"/>
                  </a:lnTo>
                  <a:lnTo>
                    <a:pt x="405" y="98"/>
                  </a:lnTo>
                  <a:lnTo>
                    <a:pt x="410" y="88"/>
                  </a:lnTo>
                  <a:lnTo>
                    <a:pt x="410" y="78"/>
                  </a:lnTo>
                  <a:lnTo>
                    <a:pt x="415" y="67"/>
                  </a:lnTo>
                  <a:lnTo>
                    <a:pt x="420" y="57"/>
                  </a:lnTo>
                  <a:lnTo>
                    <a:pt x="425" y="47"/>
                  </a:lnTo>
                  <a:lnTo>
                    <a:pt x="431" y="41"/>
                  </a:lnTo>
                  <a:lnTo>
                    <a:pt x="436" y="31"/>
                  </a:lnTo>
                  <a:lnTo>
                    <a:pt x="441" y="26"/>
                  </a:lnTo>
                  <a:lnTo>
                    <a:pt x="446" y="21"/>
                  </a:lnTo>
                  <a:lnTo>
                    <a:pt x="446" y="15"/>
                  </a:lnTo>
                  <a:lnTo>
                    <a:pt x="451" y="10"/>
                  </a:lnTo>
                  <a:lnTo>
                    <a:pt x="456" y="5"/>
                  </a:lnTo>
                  <a:lnTo>
                    <a:pt x="462" y="5"/>
                  </a:lnTo>
                  <a:lnTo>
                    <a:pt x="467" y="0"/>
                  </a:lnTo>
                  <a:lnTo>
                    <a:pt x="472" y="0"/>
                  </a:lnTo>
                  <a:lnTo>
                    <a:pt x="477" y="0"/>
                  </a:lnTo>
                  <a:lnTo>
                    <a:pt x="482" y="0"/>
                  </a:lnTo>
                  <a:lnTo>
                    <a:pt x="488" y="0"/>
                  </a:lnTo>
                  <a:lnTo>
                    <a:pt x="493" y="0"/>
                  </a:lnTo>
                  <a:lnTo>
                    <a:pt x="498" y="5"/>
                  </a:lnTo>
                  <a:lnTo>
                    <a:pt x="503" y="5"/>
                  </a:lnTo>
                  <a:lnTo>
                    <a:pt x="508" y="10"/>
                  </a:lnTo>
                  <a:lnTo>
                    <a:pt x="513" y="15"/>
                  </a:lnTo>
                  <a:lnTo>
                    <a:pt x="513" y="21"/>
                  </a:lnTo>
                  <a:lnTo>
                    <a:pt x="519" y="26"/>
                  </a:lnTo>
                  <a:lnTo>
                    <a:pt x="524" y="31"/>
                  </a:lnTo>
                  <a:lnTo>
                    <a:pt x="529" y="41"/>
                  </a:lnTo>
                  <a:lnTo>
                    <a:pt x="534" y="47"/>
                  </a:lnTo>
                  <a:lnTo>
                    <a:pt x="539" y="57"/>
                  </a:lnTo>
                  <a:lnTo>
                    <a:pt x="545" y="67"/>
                  </a:lnTo>
                  <a:lnTo>
                    <a:pt x="550" y="78"/>
                  </a:lnTo>
                  <a:lnTo>
                    <a:pt x="550" y="88"/>
                  </a:lnTo>
                  <a:lnTo>
                    <a:pt x="555" y="98"/>
                  </a:lnTo>
                  <a:lnTo>
                    <a:pt x="560" y="109"/>
                  </a:lnTo>
                  <a:lnTo>
                    <a:pt x="565" y="119"/>
                  </a:lnTo>
                  <a:lnTo>
                    <a:pt x="570" y="135"/>
                  </a:lnTo>
                  <a:lnTo>
                    <a:pt x="576" y="145"/>
                  </a:lnTo>
                  <a:lnTo>
                    <a:pt x="581" y="16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48" name="Freeform 117"/>
            <p:cNvSpPr>
              <a:spLocks/>
            </p:cNvSpPr>
            <p:nvPr/>
          </p:nvSpPr>
          <p:spPr bwMode="auto">
            <a:xfrm>
              <a:off x="2960" y="1672"/>
              <a:ext cx="586" cy="1591"/>
            </a:xfrm>
            <a:custGeom>
              <a:avLst/>
              <a:gdLst>
                <a:gd name="T0" fmla="*/ 5 w 586"/>
                <a:gd name="T1" fmla="*/ 31 h 1591"/>
                <a:gd name="T2" fmla="*/ 21 w 586"/>
                <a:gd name="T3" fmla="*/ 77 h 1591"/>
                <a:gd name="T4" fmla="*/ 36 w 586"/>
                <a:gd name="T5" fmla="*/ 129 h 1591"/>
                <a:gd name="T6" fmla="*/ 46 w 586"/>
                <a:gd name="T7" fmla="*/ 181 h 1591"/>
                <a:gd name="T8" fmla="*/ 62 w 586"/>
                <a:gd name="T9" fmla="*/ 243 h 1591"/>
                <a:gd name="T10" fmla="*/ 72 w 586"/>
                <a:gd name="T11" fmla="*/ 300 h 1591"/>
                <a:gd name="T12" fmla="*/ 88 w 586"/>
                <a:gd name="T13" fmla="*/ 362 h 1591"/>
                <a:gd name="T14" fmla="*/ 104 w 586"/>
                <a:gd name="T15" fmla="*/ 425 h 1591"/>
                <a:gd name="T16" fmla="*/ 114 w 586"/>
                <a:gd name="T17" fmla="*/ 492 h 1591"/>
                <a:gd name="T18" fmla="*/ 129 w 586"/>
                <a:gd name="T19" fmla="*/ 554 h 1591"/>
                <a:gd name="T20" fmla="*/ 140 w 586"/>
                <a:gd name="T21" fmla="*/ 622 h 1591"/>
                <a:gd name="T22" fmla="*/ 155 w 586"/>
                <a:gd name="T23" fmla="*/ 684 h 1591"/>
                <a:gd name="T24" fmla="*/ 171 w 586"/>
                <a:gd name="T25" fmla="*/ 746 h 1591"/>
                <a:gd name="T26" fmla="*/ 181 w 586"/>
                <a:gd name="T27" fmla="*/ 808 h 1591"/>
                <a:gd name="T28" fmla="*/ 197 w 586"/>
                <a:gd name="T29" fmla="*/ 865 h 1591"/>
                <a:gd name="T30" fmla="*/ 207 w 586"/>
                <a:gd name="T31" fmla="*/ 927 h 1591"/>
                <a:gd name="T32" fmla="*/ 223 w 586"/>
                <a:gd name="T33" fmla="*/ 979 h 1591"/>
                <a:gd name="T34" fmla="*/ 238 w 586"/>
                <a:gd name="T35" fmla="*/ 1031 h 1591"/>
                <a:gd name="T36" fmla="*/ 249 w 586"/>
                <a:gd name="T37" fmla="*/ 1083 h 1591"/>
                <a:gd name="T38" fmla="*/ 264 w 586"/>
                <a:gd name="T39" fmla="*/ 1130 h 1591"/>
                <a:gd name="T40" fmla="*/ 275 w 586"/>
                <a:gd name="T41" fmla="*/ 1176 h 1591"/>
                <a:gd name="T42" fmla="*/ 290 w 586"/>
                <a:gd name="T43" fmla="*/ 1218 h 1591"/>
                <a:gd name="T44" fmla="*/ 306 w 586"/>
                <a:gd name="T45" fmla="*/ 1259 h 1591"/>
                <a:gd name="T46" fmla="*/ 316 w 586"/>
                <a:gd name="T47" fmla="*/ 1295 h 1591"/>
                <a:gd name="T48" fmla="*/ 332 w 586"/>
                <a:gd name="T49" fmla="*/ 1326 h 1591"/>
                <a:gd name="T50" fmla="*/ 342 w 586"/>
                <a:gd name="T51" fmla="*/ 1358 h 1591"/>
                <a:gd name="T52" fmla="*/ 358 w 586"/>
                <a:gd name="T53" fmla="*/ 1389 h 1591"/>
                <a:gd name="T54" fmla="*/ 373 w 586"/>
                <a:gd name="T55" fmla="*/ 1415 h 1591"/>
                <a:gd name="T56" fmla="*/ 383 w 586"/>
                <a:gd name="T57" fmla="*/ 1435 h 1591"/>
                <a:gd name="T58" fmla="*/ 399 w 586"/>
                <a:gd name="T59" fmla="*/ 1456 h 1591"/>
                <a:gd name="T60" fmla="*/ 409 w 586"/>
                <a:gd name="T61" fmla="*/ 1477 h 1591"/>
                <a:gd name="T62" fmla="*/ 425 w 586"/>
                <a:gd name="T63" fmla="*/ 1492 h 1591"/>
                <a:gd name="T64" fmla="*/ 440 w 586"/>
                <a:gd name="T65" fmla="*/ 1508 h 1591"/>
                <a:gd name="T66" fmla="*/ 451 w 586"/>
                <a:gd name="T67" fmla="*/ 1523 h 1591"/>
                <a:gd name="T68" fmla="*/ 466 w 586"/>
                <a:gd name="T69" fmla="*/ 1534 h 1591"/>
                <a:gd name="T70" fmla="*/ 482 w 586"/>
                <a:gd name="T71" fmla="*/ 1549 h 1591"/>
                <a:gd name="T72" fmla="*/ 497 w 586"/>
                <a:gd name="T73" fmla="*/ 1560 h 1591"/>
                <a:gd name="T74" fmla="*/ 513 w 586"/>
                <a:gd name="T75" fmla="*/ 1565 h 1591"/>
                <a:gd name="T76" fmla="*/ 529 w 586"/>
                <a:gd name="T77" fmla="*/ 1575 h 1591"/>
                <a:gd name="T78" fmla="*/ 544 w 586"/>
                <a:gd name="T79" fmla="*/ 1580 h 1591"/>
                <a:gd name="T80" fmla="*/ 560 w 586"/>
                <a:gd name="T81" fmla="*/ 1586 h 1591"/>
                <a:gd name="T82" fmla="*/ 575 w 586"/>
                <a:gd name="T83" fmla="*/ 1591 h 15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6" h="1591">
                  <a:moveTo>
                    <a:pt x="0" y="0"/>
                  </a:moveTo>
                  <a:lnTo>
                    <a:pt x="0" y="15"/>
                  </a:lnTo>
                  <a:lnTo>
                    <a:pt x="5" y="31"/>
                  </a:lnTo>
                  <a:lnTo>
                    <a:pt x="10" y="46"/>
                  </a:lnTo>
                  <a:lnTo>
                    <a:pt x="15" y="62"/>
                  </a:lnTo>
                  <a:lnTo>
                    <a:pt x="21" y="77"/>
                  </a:lnTo>
                  <a:lnTo>
                    <a:pt x="26" y="93"/>
                  </a:lnTo>
                  <a:lnTo>
                    <a:pt x="31" y="108"/>
                  </a:lnTo>
                  <a:lnTo>
                    <a:pt x="36" y="129"/>
                  </a:lnTo>
                  <a:lnTo>
                    <a:pt x="36" y="145"/>
                  </a:lnTo>
                  <a:lnTo>
                    <a:pt x="41" y="165"/>
                  </a:lnTo>
                  <a:lnTo>
                    <a:pt x="46" y="181"/>
                  </a:lnTo>
                  <a:lnTo>
                    <a:pt x="52" y="202"/>
                  </a:lnTo>
                  <a:lnTo>
                    <a:pt x="57" y="222"/>
                  </a:lnTo>
                  <a:lnTo>
                    <a:pt x="62" y="243"/>
                  </a:lnTo>
                  <a:lnTo>
                    <a:pt x="67" y="259"/>
                  </a:lnTo>
                  <a:lnTo>
                    <a:pt x="67" y="279"/>
                  </a:lnTo>
                  <a:lnTo>
                    <a:pt x="72" y="300"/>
                  </a:lnTo>
                  <a:lnTo>
                    <a:pt x="78" y="321"/>
                  </a:lnTo>
                  <a:lnTo>
                    <a:pt x="83" y="342"/>
                  </a:lnTo>
                  <a:lnTo>
                    <a:pt x="88" y="362"/>
                  </a:lnTo>
                  <a:lnTo>
                    <a:pt x="93" y="383"/>
                  </a:lnTo>
                  <a:lnTo>
                    <a:pt x="98" y="404"/>
                  </a:lnTo>
                  <a:lnTo>
                    <a:pt x="104" y="425"/>
                  </a:lnTo>
                  <a:lnTo>
                    <a:pt x="104" y="451"/>
                  </a:lnTo>
                  <a:lnTo>
                    <a:pt x="109" y="471"/>
                  </a:lnTo>
                  <a:lnTo>
                    <a:pt x="114" y="492"/>
                  </a:lnTo>
                  <a:lnTo>
                    <a:pt x="119" y="513"/>
                  </a:lnTo>
                  <a:lnTo>
                    <a:pt x="124" y="533"/>
                  </a:lnTo>
                  <a:lnTo>
                    <a:pt x="129" y="554"/>
                  </a:lnTo>
                  <a:lnTo>
                    <a:pt x="135" y="575"/>
                  </a:lnTo>
                  <a:lnTo>
                    <a:pt x="140" y="596"/>
                  </a:lnTo>
                  <a:lnTo>
                    <a:pt x="140" y="622"/>
                  </a:lnTo>
                  <a:lnTo>
                    <a:pt x="145" y="642"/>
                  </a:lnTo>
                  <a:lnTo>
                    <a:pt x="150" y="663"/>
                  </a:lnTo>
                  <a:lnTo>
                    <a:pt x="155" y="684"/>
                  </a:lnTo>
                  <a:lnTo>
                    <a:pt x="161" y="704"/>
                  </a:lnTo>
                  <a:lnTo>
                    <a:pt x="166" y="725"/>
                  </a:lnTo>
                  <a:lnTo>
                    <a:pt x="171" y="746"/>
                  </a:lnTo>
                  <a:lnTo>
                    <a:pt x="171" y="767"/>
                  </a:lnTo>
                  <a:lnTo>
                    <a:pt x="176" y="787"/>
                  </a:lnTo>
                  <a:lnTo>
                    <a:pt x="181" y="808"/>
                  </a:lnTo>
                  <a:lnTo>
                    <a:pt x="186" y="829"/>
                  </a:lnTo>
                  <a:lnTo>
                    <a:pt x="192" y="850"/>
                  </a:lnTo>
                  <a:lnTo>
                    <a:pt x="197" y="865"/>
                  </a:lnTo>
                  <a:lnTo>
                    <a:pt x="202" y="886"/>
                  </a:lnTo>
                  <a:lnTo>
                    <a:pt x="207" y="907"/>
                  </a:lnTo>
                  <a:lnTo>
                    <a:pt x="207" y="927"/>
                  </a:lnTo>
                  <a:lnTo>
                    <a:pt x="212" y="943"/>
                  </a:lnTo>
                  <a:lnTo>
                    <a:pt x="218" y="964"/>
                  </a:lnTo>
                  <a:lnTo>
                    <a:pt x="223" y="979"/>
                  </a:lnTo>
                  <a:lnTo>
                    <a:pt x="228" y="1000"/>
                  </a:lnTo>
                  <a:lnTo>
                    <a:pt x="233" y="1015"/>
                  </a:lnTo>
                  <a:lnTo>
                    <a:pt x="238" y="1031"/>
                  </a:lnTo>
                  <a:lnTo>
                    <a:pt x="238" y="1052"/>
                  </a:lnTo>
                  <a:lnTo>
                    <a:pt x="243" y="1067"/>
                  </a:lnTo>
                  <a:lnTo>
                    <a:pt x="249" y="1083"/>
                  </a:lnTo>
                  <a:lnTo>
                    <a:pt x="254" y="1098"/>
                  </a:lnTo>
                  <a:lnTo>
                    <a:pt x="259" y="1114"/>
                  </a:lnTo>
                  <a:lnTo>
                    <a:pt x="264" y="1130"/>
                  </a:lnTo>
                  <a:lnTo>
                    <a:pt x="269" y="1145"/>
                  </a:lnTo>
                  <a:lnTo>
                    <a:pt x="275" y="1161"/>
                  </a:lnTo>
                  <a:lnTo>
                    <a:pt x="275" y="1176"/>
                  </a:lnTo>
                  <a:lnTo>
                    <a:pt x="280" y="1192"/>
                  </a:lnTo>
                  <a:lnTo>
                    <a:pt x="285" y="1207"/>
                  </a:lnTo>
                  <a:lnTo>
                    <a:pt x="290" y="1218"/>
                  </a:lnTo>
                  <a:lnTo>
                    <a:pt x="295" y="1233"/>
                  </a:lnTo>
                  <a:lnTo>
                    <a:pt x="301" y="1244"/>
                  </a:lnTo>
                  <a:lnTo>
                    <a:pt x="306" y="1259"/>
                  </a:lnTo>
                  <a:lnTo>
                    <a:pt x="306" y="1269"/>
                  </a:lnTo>
                  <a:lnTo>
                    <a:pt x="311" y="1285"/>
                  </a:lnTo>
                  <a:lnTo>
                    <a:pt x="316" y="1295"/>
                  </a:lnTo>
                  <a:lnTo>
                    <a:pt x="321" y="1306"/>
                  </a:lnTo>
                  <a:lnTo>
                    <a:pt x="326" y="1316"/>
                  </a:lnTo>
                  <a:lnTo>
                    <a:pt x="332" y="1326"/>
                  </a:lnTo>
                  <a:lnTo>
                    <a:pt x="337" y="1337"/>
                  </a:lnTo>
                  <a:lnTo>
                    <a:pt x="342" y="1347"/>
                  </a:lnTo>
                  <a:lnTo>
                    <a:pt x="342" y="1358"/>
                  </a:lnTo>
                  <a:lnTo>
                    <a:pt x="347" y="1368"/>
                  </a:lnTo>
                  <a:lnTo>
                    <a:pt x="352" y="1378"/>
                  </a:lnTo>
                  <a:lnTo>
                    <a:pt x="358" y="1389"/>
                  </a:lnTo>
                  <a:lnTo>
                    <a:pt x="363" y="1399"/>
                  </a:lnTo>
                  <a:lnTo>
                    <a:pt x="368" y="1404"/>
                  </a:lnTo>
                  <a:lnTo>
                    <a:pt x="373" y="1415"/>
                  </a:lnTo>
                  <a:lnTo>
                    <a:pt x="378" y="1420"/>
                  </a:lnTo>
                  <a:lnTo>
                    <a:pt x="378" y="1430"/>
                  </a:lnTo>
                  <a:lnTo>
                    <a:pt x="383" y="1435"/>
                  </a:lnTo>
                  <a:lnTo>
                    <a:pt x="389" y="1446"/>
                  </a:lnTo>
                  <a:lnTo>
                    <a:pt x="394" y="1451"/>
                  </a:lnTo>
                  <a:lnTo>
                    <a:pt x="399" y="1456"/>
                  </a:lnTo>
                  <a:lnTo>
                    <a:pt x="404" y="1466"/>
                  </a:lnTo>
                  <a:lnTo>
                    <a:pt x="409" y="1472"/>
                  </a:lnTo>
                  <a:lnTo>
                    <a:pt x="409" y="1477"/>
                  </a:lnTo>
                  <a:lnTo>
                    <a:pt x="415" y="1482"/>
                  </a:lnTo>
                  <a:lnTo>
                    <a:pt x="420" y="1487"/>
                  </a:lnTo>
                  <a:lnTo>
                    <a:pt x="425" y="1492"/>
                  </a:lnTo>
                  <a:lnTo>
                    <a:pt x="430" y="1498"/>
                  </a:lnTo>
                  <a:lnTo>
                    <a:pt x="435" y="1503"/>
                  </a:lnTo>
                  <a:lnTo>
                    <a:pt x="440" y="1508"/>
                  </a:lnTo>
                  <a:lnTo>
                    <a:pt x="446" y="1513"/>
                  </a:lnTo>
                  <a:lnTo>
                    <a:pt x="446" y="1518"/>
                  </a:lnTo>
                  <a:lnTo>
                    <a:pt x="451" y="1523"/>
                  </a:lnTo>
                  <a:lnTo>
                    <a:pt x="456" y="1529"/>
                  </a:lnTo>
                  <a:lnTo>
                    <a:pt x="461" y="1529"/>
                  </a:lnTo>
                  <a:lnTo>
                    <a:pt x="466" y="1534"/>
                  </a:lnTo>
                  <a:lnTo>
                    <a:pt x="472" y="1539"/>
                  </a:lnTo>
                  <a:lnTo>
                    <a:pt x="477" y="1544"/>
                  </a:lnTo>
                  <a:lnTo>
                    <a:pt x="482" y="1549"/>
                  </a:lnTo>
                  <a:lnTo>
                    <a:pt x="487" y="1549"/>
                  </a:lnTo>
                  <a:lnTo>
                    <a:pt x="492" y="1555"/>
                  </a:lnTo>
                  <a:lnTo>
                    <a:pt x="497" y="1560"/>
                  </a:lnTo>
                  <a:lnTo>
                    <a:pt x="503" y="1560"/>
                  </a:lnTo>
                  <a:lnTo>
                    <a:pt x="508" y="1565"/>
                  </a:lnTo>
                  <a:lnTo>
                    <a:pt x="513" y="1565"/>
                  </a:lnTo>
                  <a:lnTo>
                    <a:pt x="518" y="1570"/>
                  </a:lnTo>
                  <a:lnTo>
                    <a:pt x="523" y="1570"/>
                  </a:lnTo>
                  <a:lnTo>
                    <a:pt x="529" y="1575"/>
                  </a:lnTo>
                  <a:lnTo>
                    <a:pt x="534" y="1575"/>
                  </a:lnTo>
                  <a:lnTo>
                    <a:pt x="539" y="1575"/>
                  </a:lnTo>
                  <a:lnTo>
                    <a:pt x="544" y="1580"/>
                  </a:lnTo>
                  <a:lnTo>
                    <a:pt x="549" y="1580"/>
                  </a:lnTo>
                  <a:lnTo>
                    <a:pt x="555" y="1586"/>
                  </a:lnTo>
                  <a:lnTo>
                    <a:pt x="560" y="1586"/>
                  </a:lnTo>
                  <a:lnTo>
                    <a:pt x="565" y="1586"/>
                  </a:lnTo>
                  <a:lnTo>
                    <a:pt x="570" y="1586"/>
                  </a:lnTo>
                  <a:lnTo>
                    <a:pt x="575" y="1591"/>
                  </a:lnTo>
                  <a:lnTo>
                    <a:pt x="580" y="1591"/>
                  </a:lnTo>
                  <a:lnTo>
                    <a:pt x="586" y="159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49" name="Freeform 118"/>
            <p:cNvSpPr>
              <a:spLocks/>
            </p:cNvSpPr>
            <p:nvPr/>
          </p:nvSpPr>
          <p:spPr bwMode="auto">
            <a:xfrm>
              <a:off x="3546" y="3263"/>
              <a:ext cx="440" cy="15"/>
            </a:xfrm>
            <a:custGeom>
              <a:avLst/>
              <a:gdLst>
                <a:gd name="T0" fmla="*/ 5 w 440"/>
                <a:gd name="T1" fmla="*/ 5 h 15"/>
                <a:gd name="T2" fmla="*/ 15 w 440"/>
                <a:gd name="T3" fmla="*/ 5 h 15"/>
                <a:gd name="T4" fmla="*/ 26 w 440"/>
                <a:gd name="T5" fmla="*/ 5 h 15"/>
                <a:gd name="T6" fmla="*/ 36 w 440"/>
                <a:gd name="T7" fmla="*/ 10 h 15"/>
                <a:gd name="T8" fmla="*/ 46 w 440"/>
                <a:gd name="T9" fmla="*/ 10 h 15"/>
                <a:gd name="T10" fmla="*/ 57 w 440"/>
                <a:gd name="T11" fmla="*/ 10 h 15"/>
                <a:gd name="T12" fmla="*/ 67 w 440"/>
                <a:gd name="T13" fmla="*/ 10 h 15"/>
                <a:gd name="T14" fmla="*/ 77 w 440"/>
                <a:gd name="T15" fmla="*/ 10 h 15"/>
                <a:gd name="T16" fmla="*/ 88 w 440"/>
                <a:gd name="T17" fmla="*/ 15 h 15"/>
                <a:gd name="T18" fmla="*/ 98 w 440"/>
                <a:gd name="T19" fmla="*/ 15 h 15"/>
                <a:gd name="T20" fmla="*/ 108 w 440"/>
                <a:gd name="T21" fmla="*/ 15 h 15"/>
                <a:gd name="T22" fmla="*/ 119 w 440"/>
                <a:gd name="T23" fmla="*/ 15 h 15"/>
                <a:gd name="T24" fmla="*/ 129 w 440"/>
                <a:gd name="T25" fmla="*/ 15 h 15"/>
                <a:gd name="T26" fmla="*/ 140 w 440"/>
                <a:gd name="T27" fmla="*/ 15 h 15"/>
                <a:gd name="T28" fmla="*/ 150 w 440"/>
                <a:gd name="T29" fmla="*/ 15 h 15"/>
                <a:gd name="T30" fmla="*/ 160 w 440"/>
                <a:gd name="T31" fmla="*/ 15 h 15"/>
                <a:gd name="T32" fmla="*/ 171 w 440"/>
                <a:gd name="T33" fmla="*/ 15 h 15"/>
                <a:gd name="T34" fmla="*/ 181 w 440"/>
                <a:gd name="T35" fmla="*/ 15 h 15"/>
                <a:gd name="T36" fmla="*/ 191 w 440"/>
                <a:gd name="T37" fmla="*/ 15 h 15"/>
                <a:gd name="T38" fmla="*/ 202 w 440"/>
                <a:gd name="T39" fmla="*/ 15 h 15"/>
                <a:gd name="T40" fmla="*/ 212 w 440"/>
                <a:gd name="T41" fmla="*/ 15 h 15"/>
                <a:gd name="T42" fmla="*/ 223 w 440"/>
                <a:gd name="T43" fmla="*/ 15 h 15"/>
                <a:gd name="T44" fmla="*/ 233 w 440"/>
                <a:gd name="T45" fmla="*/ 15 h 15"/>
                <a:gd name="T46" fmla="*/ 243 w 440"/>
                <a:gd name="T47" fmla="*/ 15 h 15"/>
                <a:gd name="T48" fmla="*/ 254 w 440"/>
                <a:gd name="T49" fmla="*/ 15 h 15"/>
                <a:gd name="T50" fmla="*/ 264 w 440"/>
                <a:gd name="T51" fmla="*/ 15 h 15"/>
                <a:gd name="T52" fmla="*/ 274 w 440"/>
                <a:gd name="T53" fmla="*/ 15 h 15"/>
                <a:gd name="T54" fmla="*/ 285 w 440"/>
                <a:gd name="T55" fmla="*/ 15 h 15"/>
                <a:gd name="T56" fmla="*/ 295 w 440"/>
                <a:gd name="T57" fmla="*/ 15 h 15"/>
                <a:gd name="T58" fmla="*/ 305 w 440"/>
                <a:gd name="T59" fmla="*/ 15 h 15"/>
                <a:gd name="T60" fmla="*/ 316 w 440"/>
                <a:gd name="T61" fmla="*/ 15 h 15"/>
                <a:gd name="T62" fmla="*/ 326 w 440"/>
                <a:gd name="T63" fmla="*/ 15 h 15"/>
                <a:gd name="T64" fmla="*/ 337 w 440"/>
                <a:gd name="T65" fmla="*/ 15 h 15"/>
                <a:gd name="T66" fmla="*/ 347 w 440"/>
                <a:gd name="T67" fmla="*/ 15 h 15"/>
                <a:gd name="T68" fmla="*/ 357 w 440"/>
                <a:gd name="T69" fmla="*/ 15 h 15"/>
                <a:gd name="T70" fmla="*/ 368 w 440"/>
                <a:gd name="T71" fmla="*/ 15 h 15"/>
                <a:gd name="T72" fmla="*/ 378 w 440"/>
                <a:gd name="T73" fmla="*/ 15 h 15"/>
                <a:gd name="T74" fmla="*/ 388 w 440"/>
                <a:gd name="T75" fmla="*/ 15 h 15"/>
                <a:gd name="T76" fmla="*/ 399 w 440"/>
                <a:gd name="T77" fmla="*/ 15 h 15"/>
                <a:gd name="T78" fmla="*/ 409 w 440"/>
                <a:gd name="T79" fmla="*/ 15 h 15"/>
                <a:gd name="T80" fmla="*/ 420 w 440"/>
                <a:gd name="T81" fmla="*/ 15 h 15"/>
                <a:gd name="T82" fmla="*/ 430 w 440"/>
                <a:gd name="T83" fmla="*/ 15 h 15"/>
                <a:gd name="T84" fmla="*/ 440 w 440"/>
                <a:gd name="T85" fmla="*/ 15 h 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0" h="15">
                  <a:moveTo>
                    <a:pt x="0" y="0"/>
                  </a:moveTo>
                  <a:lnTo>
                    <a:pt x="5" y="5"/>
                  </a:lnTo>
                  <a:lnTo>
                    <a:pt x="10" y="5"/>
                  </a:lnTo>
                  <a:lnTo>
                    <a:pt x="15" y="5"/>
                  </a:lnTo>
                  <a:lnTo>
                    <a:pt x="20" y="5"/>
                  </a:lnTo>
                  <a:lnTo>
                    <a:pt x="26" y="5"/>
                  </a:lnTo>
                  <a:lnTo>
                    <a:pt x="31" y="5"/>
                  </a:lnTo>
                  <a:lnTo>
                    <a:pt x="36" y="10"/>
                  </a:lnTo>
                  <a:lnTo>
                    <a:pt x="41" y="10"/>
                  </a:lnTo>
                  <a:lnTo>
                    <a:pt x="46" y="10"/>
                  </a:lnTo>
                  <a:lnTo>
                    <a:pt x="51" y="10"/>
                  </a:lnTo>
                  <a:lnTo>
                    <a:pt x="57" y="10"/>
                  </a:lnTo>
                  <a:lnTo>
                    <a:pt x="62" y="10"/>
                  </a:lnTo>
                  <a:lnTo>
                    <a:pt x="67" y="10"/>
                  </a:lnTo>
                  <a:lnTo>
                    <a:pt x="72" y="10"/>
                  </a:lnTo>
                  <a:lnTo>
                    <a:pt x="77" y="10"/>
                  </a:lnTo>
                  <a:lnTo>
                    <a:pt x="83" y="15"/>
                  </a:lnTo>
                  <a:lnTo>
                    <a:pt x="88" y="15"/>
                  </a:lnTo>
                  <a:lnTo>
                    <a:pt x="93" y="15"/>
                  </a:lnTo>
                  <a:lnTo>
                    <a:pt x="98" y="15"/>
                  </a:lnTo>
                  <a:lnTo>
                    <a:pt x="103" y="15"/>
                  </a:lnTo>
                  <a:lnTo>
                    <a:pt x="108" y="15"/>
                  </a:lnTo>
                  <a:lnTo>
                    <a:pt x="114" y="15"/>
                  </a:lnTo>
                  <a:lnTo>
                    <a:pt x="119" y="15"/>
                  </a:lnTo>
                  <a:lnTo>
                    <a:pt x="124" y="15"/>
                  </a:lnTo>
                  <a:lnTo>
                    <a:pt x="129" y="15"/>
                  </a:lnTo>
                  <a:lnTo>
                    <a:pt x="134" y="15"/>
                  </a:lnTo>
                  <a:lnTo>
                    <a:pt x="140" y="15"/>
                  </a:lnTo>
                  <a:lnTo>
                    <a:pt x="145" y="15"/>
                  </a:lnTo>
                  <a:lnTo>
                    <a:pt x="150" y="15"/>
                  </a:lnTo>
                  <a:lnTo>
                    <a:pt x="155" y="15"/>
                  </a:lnTo>
                  <a:lnTo>
                    <a:pt x="160" y="15"/>
                  </a:lnTo>
                  <a:lnTo>
                    <a:pt x="166" y="15"/>
                  </a:lnTo>
                  <a:lnTo>
                    <a:pt x="171" y="15"/>
                  </a:lnTo>
                  <a:lnTo>
                    <a:pt x="176" y="15"/>
                  </a:lnTo>
                  <a:lnTo>
                    <a:pt x="181" y="15"/>
                  </a:lnTo>
                  <a:lnTo>
                    <a:pt x="186" y="15"/>
                  </a:lnTo>
                  <a:lnTo>
                    <a:pt x="191" y="15"/>
                  </a:lnTo>
                  <a:lnTo>
                    <a:pt x="197" y="15"/>
                  </a:lnTo>
                  <a:lnTo>
                    <a:pt x="202" y="15"/>
                  </a:lnTo>
                  <a:lnTo>
                    <a:pt x="207" y="15"/>
                  </a:lnTo>
                  <a:lnTo>
                    <a:pt x="212" y="15"/>
                  </a:lnTo>
                  <a:lnTo>
                    <a:pt x="217" y="15"/>
                  </a:lnTo>
                  <a:lnTo>
                    <a:pt x="223" y="15"/>
                  </a:lnTo>
                  <a:lnTo>
                    <a:pt x="228" y="15"/>
                  </a:lnTo>
                  <a:lnTo>
                    <a:pt x="233" y="15"/>
                  </a:lnTo>
                  <a:lnTo>
                    <a:pt x="238" y="15"/>
                  </a:lnTo>
                  <a:lnTo>
                    <a:pt x="243" y="15"/>
                  </a:lnTo>
                  <a:lnTo>
                    <a:pt x="248" y="15"/>
                  </a:lnTo>
                  <a:lnTo>
                    <a:pt x="254" y="15"/>
                  </a:lnTo>
                  <a:lnTo>
                    <a:pt x="259" y="15"/>
                  </a:lnTo>
                  <a:lnTo>
                    <a:pt x="264" y="15"/>
                  </a:lnTo>
                  <a:lnTo>
                    <a:pt x="269" y="15"/>
                  </a:lnTo>
                  <a:lnTo>
                    <a:pt x="274" y="15"/>
                  </a:lnTo>
                  <a:lnTo>
                    <a:pt x="280" y="15"/>
                  </a:lnTo>
                  <a:lnTo>
                    <a:pt x="285" y="15"/>
                  </a:lnTo>
                  <a:lnTo>
                    <a:pt x="290" y="15"/>
                  </a:lnTo>
                  <a:lnTo>
                    <a:pt x="295" y="15"/>
                  </a:lnTo>
                  <a:lnTo>
                    <a:pt x="300" y="15"/>
                  </a:lnTo>
                  <a:lnTo>
                    <a:pt x="305" y="15"/>
                  </a:lnTo>
                  <a:lnTo>
                    <a:pt x="311" y="15"/>
                  </a:lnTo>
                  <a:lnTo>
                    <a:pt x="316" y="15"/>
                  </a:lnTo>
                  <a:lnTo>
                    <a:pt x="321" y="15"/>
                  </a:lnTo>
                  <a:lnTo>
                    <a:pt x="326" y="15"/>
                  </a:lnTo>
                  <a:lnTo>
                    <a:pt x="331" y="15"/>
                  </a:lnTo>
                  <a:lnTo>
                    <a:pt x="337" y="15"/>
                  </a:lnTo>
                  <a:lnTo>
                    <a:pt x="342" y="15"/>
                  </a:lnTo>
                  <a:lnTo>
                    <a:pt x="347" y="15"/>
                  </a:lnTo>
                  <a:lnTo>
                    <a:pt x="352" y="15"/>
                  </a:lnTo>
                  <a:lnTo>
                    <a:pt x="357" y="15"/>
                  </a:lnTo>
                  <a:lnTo>
                    <a:pt x="362" y="15"/>
                  </a:lnTo>
                  <a:lnTo>
                    <a:pt x="368" y="15"/>
                  </a:lnTo>
                  <a:lnTo>
                    <a:pt x="373" y="15"/>
                  </a:lnTo>
                  <a:lnTo>
                    <a:pt x="378" y="15"/>
                  </a:lnTo>
                  <a:lnTo>
                    <a:pt x="383" y="15"/>
                  </a:lnTo>
                  <a:lnTo>
                    <a:pt x="388" y="15"/>
                  </a:lnTo>
                  <a:lnTo>
                    <a:pt x="394" y="15"/>
                  </a:lnTo>
                  <a:lnTo>
                    <a:pt x="399" y="15"/>
                  </a:lnTo>
                  <a:lnTo>
                    <a:pt x="404" y="15"/>
                  </a:lnTo>
                  <a:lnTo>
                    <a:pt x="409" y="15"/>
                  </a:lnTo>
                  <a:lnTo>
                    <a:pt x="414" y="15"/>
                  </a:lnTo>
                  <a:lnTo>
                    <a:pt x="420" y="15"/>
                  </a:lnTo>
                  <a:lnTo>
                    <a:pt x="425" y="15"/>
                  </a:lnTo>
                  <a:lnTo>
                    <a:pt x="430" y="15"/>
                  </a:lnTo>
                  <a:lnTo>
                    <a:pt x="435" y="15"/>
                  </a:lnTo>
                  <a:lnTo>
                    <a:pt x="440" y="1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grpSp>
      <p:grpSp>
        <p:nvGrpSpPr>
          <p:cNvPr id="250" name="Group 119"/>
          <p:cNvGrpSpPr>
            <a:grpSpLocks/>
          </p:cNvGrpSpPr>
          <p:nvPr/>
        </p:nvGrpSpPr>
        <p:grpSpPr bwMode="auto">
          <a:xfrm>
            <a:off x="6119813" y="1598379"/>
            <a:ext cx="142875" cy="463550"/>
            <a:chOff x="1736" y="1511"/>
            <a:chExt cx="2250" cy="1767"/>
          </a:xfrm>
        </p:grpSpPr>
        <p:sp>
          <p:nvSpPr>
            <p:cNvPr id="251" name="Freeform 120"/>
            <p:cNvSpPr>
              <a:spLocks/>
            </p:cNvSpPr>
            <p:nvPr/>
          </p:nvSpPr>
          <p:spPr bwMode="auto">
            <a:xfrm>
              <a:off x="1736" y="3092"/>
              <a:ext cx="643" cy="186"/>
            </a:xfrm>
            <a:custGeom>
              <a:avLst/>
              <a:gdLst>
                <a:gd name="T0" fmla="*/ 11 w 643"/>
                <a:gd name="T1" fmla="*/ 186 h 186"/>
                <a:gd name="T2" fmla="*/ 26 w 643"/>
                <a:gd name="T3" fmla="*/ 186 h 186"/>
                <a:gd name="T4" fmla="*/ 42 w 643"/>
                <a:gd name="T5" fmla="*/ 186 h 186"/>
                <a:gd name="T6" fmla="*/ 57 w 643"/>
                <a:gd name="T7" fmla="*/ 186 h 186"/>
                <a:gd name="T8" fmla="*/ 73 w 643"/>
                <a:gd name="T9" fmla="*/ 186 h 186"/>
                <a:gd name="T10" fmla="*/ 89 w 643"/>
                <a:gd name="T11" fmla="*/ 186 h 186"/>
                <a:gd name="T12" fmla="*/ 104 w 643"/>
                <a:gd name="T13" fmla="*/ 186 h 186"/>
                <a:gd name="T14" fmla="*/ 120 w 643"/>
                <a:gd name="T15" fmla="*/ 186 h 186"/>
                <a:gd name="T16" fmla="*/ 135 w 643"/>
                <a:gd name="T17" fmla="*/ 186 h 186"/>
                <a:gd name="T18" fmla="*/ 151 w 643"/>
                <a:gd name="T19" fmla="*/ 186 h 186"/>
                <a:gd name="T20" fmla="*/ 166 w 643"/>
                <a:gd name="T21" fmla="*/ 186 h 186"/>
                <a:gd name="T22" fmla="*/ 182 w 643"/>
                <a:gd name="T23" fmla="*/ 186 h 186"/>
                <a:gd name="T24" fmla="*/ 197 w 643"/>
                <a:gd name="T25" fmla="*/ 186 h 186"/>
                <a:gd name="T26" fmla="*/ 213 w 643"/>
                <a:gd name="T27" fmla="*/ 186 h 186"/>
                <a:gd name="T28" fmla="*/ 229 w 643"/>
                <a:gd name="T29" fmla="*/ 186 h 186"/>
                <a:gd name="T30" fmla="*/ 244 w 643"/>
                <a:gd name="T31" fmla="*/ 186 h 186"/>
                <a:gd name="T32" fmla="*/ 260 w 643"/>
                <a:gd name="T33" fmla="*/ 186 h 186"/>
                <a:gd name="T34" fmla="*/ 275 w 643"/>
                <a:gd name="T35" fmla="*/ 186 h 186"/>
                <a:gd name="T36" fmla="*/ 291 w 643"/>
                <a:gd name="T37" fmla="*/ 186 h 186"/>
                <a:gd name="T38" fmla="*/ 306 w 643"/>
                <a:gd name="T39" fmla="*/ 186 h 186"/>
                <a:gd name="T40" fmla="*/ 322 w 643"/>
                <a:gd name="T41" fmla="*/ 186 h 186"/>
                <a:gd name="T42" fmla="*/ 337 w 643"/>
                <a:gd name="T43" fmla="*/ 186 h 186"/>
                <a:gd name="T44" fmla="*/ 353 w 643"/>
                <a:gd name="T45" fmla="*/ 186 h 186"/>
                <a:gd name="T46" fmla="*/ 368 w 643"/>
                <a:gd name="T47" fmla="*/ 181 h 186"/>
                <a:gd name="T48" fmla="*/ 384 w 643"/>
                <a:gd name="T49" fmla="*/ 181 h 186"/>
                <a:gd name="T50" fmla="*/ 400 w 643"/>
                <a:gd name="T51" fmla="*/ 181 h 186"/>
                <a:gd name="T52" fmla="*/ 415 w 643"/>
                <a:gd name="T53" fmla="*/ 176 h 186"/>
                <a:gd name="T54" fmla="*/ 431 w 643"/>
                <a:gd name="T55" fmla="*/ 176 h 186"/>
                <a:gd name="T56" fmla="*/ 446 w 643"/>
                <a:gd name="T57" fmla="*/ 171 h 186"/>
                <a:gd name="T58" fmla="*/ 462 w 643"/>
                <a:gd name="T59" fmla="*/ 166 h 186"/>
                <a:gd name="T60" fmla="*/ 477 w 643"/>
                <a:gd name="T61" fmla="*/ 160 h 186"/>
                <a:gd name="T62" fmla="*/ 493 w 643"/>
                <a:gd name="T63" fmla="*/ 155 h 186"/>
                <a:gd name="T64" fmla="*/ 508 w 643"/>
                <a:gd name="T65" fmla="*/ 145 h 186"/>
                <a:gd name="T66" fmla="*/ 524 w 643"/>
                <a:gd name="T67" fmla="*/ 140 h 186"/>
                <a:gd name="T68" fmla="*/ 540 w 643"/>
                <a:gd name="T69" fmla="*/ 129 h 186"/>
                <a:gd name="T70" fmla="*/ 555 w 643"/>
                <a:gd name="T71" fmla="*/ 114 h 186"/>
                <a:gd name="T72" fmla="*/ 571 w 643"/>
                <a:gd name="T73" fmla="*/ 103 h 186"/>
                <a:gd name="T74" fmla="*/ 581 w 643"/>
                <a:gd name="T75" fmla="*/ 88 h 186"/>
                <a:gd name="T76" fmla="*/ 597 w 643"/>
                <a:gd name="T77" fmla="*/ 72 h 186"/>
                <a:gd name="T78" fmla="*/ 612 w 643"/>
                <a:gd name="T79" fmla="*/ 57 h 186"/>
                <a:gd name="T80" fmla="*/ 622 w 643"/>
                <a:gd name="T81" fmla="*/ 36 h 186"/>
                <a:gd name="T82" fmla="*/ 638 w 643"/>
                <a:gd name="T83" fmla="*/ 15 h 1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43" h="186">
                  <a:moveTo>
                    <a:pt x="0" y="186"/>
                  </a:moveTo>
                  <a:lnTo>
                    <a:pt x="6" y="186"/>
                  </a:lnTo>
                  <a:lnTo>
                    <a:pt x="11" y="186"/>
                  </a:lnTo>
                  <a:lnTo>
                    <a:pt x="16" y="186"/>
                  </a:lnTo>
                  <a:lnTo>
                    <a:pt x="21" y="186"/>
                  </a:lnTo>
                  <a:lnTo>
                    <a:pt x="26" y="186"/>
                  </a:lnTo>
                  <a:lnTo>
                    <a:pt x="32" y="186"/>
                  </a:lnTo>
                  <a:lnTo>
                    <a:pt x="37" y="186"/>
                  </a:lnTo>
                  <a:lnTo>
                    <a:pt x="42" y="186"/>
                  </a:lnTo>
                  <a:lnTo>
                    <a:pt x="47" y="186"/>
                  </a:lnTo>
                  <a:lnTo>
                    <a:pt x="52" y="186"/>
                  </a:lnTo>
                  <a:lnTo>
                    <a:pt x="57" y="186"/>
                  </a:lnTo>
                  <a:lnTo>
                    <a:pt x="63" y="186"/>
                  </a:lnTo>
                  <a:lnTo>
                    <a:pt x="68" y="186"/>
                  </a:lnTo>
                  <a:lnTo>
                    <a:pt x="73" y="186"/>
                  </a:lnTo>
                  <a:lnTo>
                    <a:pt x="78" y="186"/>
                  </a:lnTo>
                  <a:lnTo>
                    <a:pt x="83" y="186"/>
                  </a:lnTo>
                  <a:lnTo>
                    <a:pt x="89" y="186"/>
                  </a:lnTo>
                  <a:lnTo>
                    <a:pt x="94" y="186"/>
                  </a:lnTo>
                  <a:lnTo>
                    <a:pt x="99" y="186"/>
                  </a:lnTo>
                  <a:lnTo>
                    <a:pt x="104" y="186"/>
                  </a:lnTo>
                  <a:lnTo>
                    <a:pt x="109" y="186"/>
                  </a:lnTo>
                  <a:lnTo>
                    <a:pt x="114" y="186"/>
                  </a:lnTo>
                  <a:lnTo>
                    <a:pt x="120" y="186"/>
                  </a:lnTo>
                  <a:lnTo>
                    <a:pt x="125" y="186"/>
                  </a:lnTo>
                  <a:lnTo>
                    <a:pt x="130" y="186"/>
                  </a:lnTo>
                  <a:lnTo>
                    <a:pt x="135" y="186"/>
                  </a:lnTo>
                  <a:lnTo>
                    <a:pt x="140" y="186"/>
                  </a:lnTo>
                  <a:lnTo>
                    <a:pt x="146" y="186"/>
                  </a:lnTo>
                  <a:lnTo>
                    <a:pt x="151" y="186"/>
                  </a:lnTo>
                  <a:lnTo>
                    <a:pt x="156" y="186"/>
                  </a:lnTo>
                  <a:lnTo>
                    <a:pt x="161" y="186"/>
                  </a:lnTo>
                  <a:lnTo>
                    <a:pt x="166" y="186"/>
                  </a:lnTo>
                  <a:lnTo>
                    <a:pt x="171" y="186"/>
                  </a:lnTo>
                  <a:lnTo>
                    <a:pt x="177" y="186"/>
                  </a:lnTo>
                  <a:lnTo>
                    <a:pt x="182" y="186"/>
                  </a:lnTo>
                  <a:lnTo>
                    <a:pt x="187" y="186"/>
                  </a:lnTo>
                  <a:lnTo>
                    <a:pt x="192" y="186"/>
                  </a:lnTo>
                  <a:lnTo>
                    <a:pt x="197" y="186"/>
                  </a:lnTo>
                  <a:lnTo>
                    <a:pt x="203" y="186"/>
                  </a:lnTo>
                  <a:lnTo>
                    <a:pt x="208" y="186"/>
                  </a:lnTo>
                  <a:lnTo>
                    <a:pt x="213" y="186"/>
                  </a:lnTo>
                  <a:lnTo>
                    <a:pt x="218" y="186"/>
                  </a:lnTo>
                  <a:lnTo>
                    <a:pt x="223" y="186"/>
                  </a:lnTo>
                  <a:lnTo>
                    <a:pt x="229" y="186"/>
                  </a:lnTo>
                  <a:lnTo>
                    <a:pt x="234" y="186"/>
                  </a:lnTo>
                  <a:lnTo>
                    <a:pt x="239" y="186"/>
                  </a:lnTo>
                  <a:lnTo>
                    <a:pt x="244" y="186"/>
                  </a:lnTo>
                  <a:lnTo>
                    <a:pt x="249" y="186"/>
                  </a:lnTo>
                  <a:lnTo>
                    <a:pt x="254" y="186"/>
                  </a:lnTo>
                  <a:lnTo>
                    <a:pt x="260" y="186"/>
                  </a:lnTo>
                  <a:lnTo>
                    <a:pt x="265" y="186"/>
                  </a:lnTo>
                  <a:lnTo>
                    <a:pt x="270" y="186"/>
                  </a:lnTo>
                  <a:lnTo>
                    <a:pt x="275" y="186"/>
                  </a:lnTo>
                  <a:lnTo>
                    <a:pt x="280" y="186"/>
                  </a:lnTo>
                  <a:lnTo>
                    <a:pt x="286" y="186"/>
                  </a:lnTo>
                  <a:lnTo>
                    <a:pt x="291" y="186"/>
                  </a:lnTo>
                  <a:lnTo>
                    <a:pt x="296" y="186"/>
                  </a:lnTo>
                  <a:lnTo>
                    <a:pt x="301" y="186"/>
                  </a:lnTo>
                  <a:lnTo>
                    <a:pt x="306" y="186"/>
                  </a:lnTo>
                  <a:lnTo>
                    <a:pt x="311" y="186"/>
                  </a:lnTo>
                  <a:lnTo>
                    <a:pt x="317" y="186"/>
                  </a:lnTo>
                  <a:lnTo>
                    <a:pt x="322" y="186"/>
                  </a:lnTo>
                  <a:lnTo>
                    <a:pt x="327" y="186"/>
                  </a:lnTo>
                  <a:lnTo>
                    <a:pt x="332" y="186"/>
                  </a:lnTo>
                  <a:lnTo>
                    <a:pt x="337" y="186"/>
                  </a:lnTo>
                  <a:lnTo>
                    <a:pt x="343" y="186"/>
                  </a:lnTo>
                  <a:lnTo>
                    <a:pt x="348" y="186"/>
                  </a:lnTo>
                  <a:lnTo>
                    <a:pt x="353" y="186"/>
                  </a:lnTo>
                  <a:lnTo>
                    <a:pt x="358" y="181"/>
                  </a:lnTo>
                  <a:lnTo>
                    <a:pt x="363" y="181"/>
                  </a:lnTo>
                  <a:lnTo>
                    <a:pt x="368" y="181"/>
                  </a:lnTo>
                  <a:lnTo>
                    <a:pt x="374" y="181"/>
                  </a:lnTo>
                  <a:lnTo>
                    <a:pt x="379" y="181"/>
                  </a:lnTo>
                  <a:lnTo>
                    <a:pt x="384" y="181"/>
                  </a:lnTo>
                  <a:lnTo>
                    <a:pt x="389" y="181"/>
                  </a:lnTo>
                  <a:lnTo>
                    <a:pt x="394" y="181"/>
                  </a:lnTo>
                  <a:lnTo>
                    <a:pt x="400" y="181"/>
                  </a:lnTo>
                  <a:lnTo>
                    <a:pt x="405" y="176"/>
                  </a:lnTo>
                  <a:lnTo>
                    <a:pt x="410" y="176"/>
                  </a:lnTo>
                  <a:lnTo>
                    <a:pt x="415" y="176"/>
                  </a:lnTo>
                  <a:lnTo>
                    <a:pt x="420" y="176"/>
                  </a:lnTo>
                  <a:lnTo>
                    <a:pt x="426" y="176"/>
                  </a:lnTo>
                  <a:lnTo>
                    <a:pt x="431" y="176"/>
                  </a:lnTo>
                  <a:lnTo>
                    <a:pt x="436" y="171"/>
                  </a:lnTo>
                  <a:lnTo>
                    <a:pt x="441" y="171"/>
                  </a:lnTo>
                  <a:lnTo>
                    <a:pt x="446" y="171"/>
                  </a:lnTo>
                  <a:lnTo>
                    <a:pt x="451" y="166"/>
                  </a:lnTo>
                  <a:lnTo>
                    <a:pt x="457" y="166"/>
                  </a:lnTo>
                  <a:lnTo>
                    <a:pt x="462" y="166"/>
                  </a:lnTo>
                  <a:lnTo>
                    <a:pt x="467" y="166"/>
                  </a:lnTo>
                  <a:lnTo>
                    <a:pt x="472" y="160"/>
                  </a:lnTo>
                  <a:lnTo>
                    <a:pt x="477" y="160"/>
                  </a:lnTo>
                  <a:lnTo>
                    <a:pt x="483" y="155"/>
                  </a:lnTo>
                  <a:lnTo>
                    <a:pt x="488" y="155"/>
                  </a:lnTo>
                  <a:lnTo>
                    <a:pt x="493" y="155"/>
                  </a:lnTo>
                  <a:lnTo>
                    <a:pt x="498" y="150"/>
                  </a:lnTo>
                  <a:lnTo>
                    <a:pt x="503" y="150"/>
                  </a:lnTo>
                  <a:lnTo>
                    <a:pt x="508" y="145"/>
                  </a:lnTo>
                  <a:lnTo>
                    <a:pt x="514" y="145"/>
                  </a:lnTo>
                  <a:lnTo>
                    <a:pt x="519" y="140"/>
                  </a:lnTo>
                  <a:lnTo>
                    <a:pt x="524" y="140"/>
                  </a:lnTo>
                  <a:lnTo>
                    <a:pt x="529" y="135"/>
                  </a:lnTo>
                  <a:lnTo>
                    <a:pt x="534" y="129"/>
                  </a:lnTo>
                  <a:lnTo>
                    <a:pt x="540" y="129"/>
                  </a:lnTo>
                  <a:lnTo>
                    <a:pt x="545" y="124"/>
                  </a:lnTo>
                  <a:lnTo>
                    <a:pt x="550" y="119"/>
                  </a:lnTo>
                  <a:lnTo>
                    <a:pt x="555" y="114"/>
                  </a:lnTo>
                  <a:lnTo>
                    <a:pt x="560" y="109"/>
                  </a:lnTo>
                  <a:lnTo>
                    <a:pt x="565" y="109"/>
                  </a:lnTo>
                  <a:lnTo>
                    <a:pt x="571" y="103"/>
                  </a:lnTo>
                  <a:lnTo>
                    <a:pt x="576" y="98"/>
                  </a:lnTo>
                  <a:lnTo>
                    <a:pt x="576" y="93"/>
                  </a:lnTo>
                  <a:lnTo>
                    <a:pt x="581" y="88"/>
                  </a:lnTo>
                  <a:lnTo>
                    <a:pt x="586" y="83"/>
                  </a:lnTo>
                  <a:lnTo>
                    <a:pt x="591" y="78"/>
                  </a:lnTo>
                  <a:lnTo>
                    <a:pt x="597" y="72"/>
                  </a:lnTo>
                  <a:lnTo>
                    <a:pt x="602" y="67"/>
                  </a:lnTo>
                  <a:lnTo>
                    <a:pt x="607" y="62"/>
                  </a:lnTo>
                  <a:lnTo>
                    <a:pt x="612" y="57"/>
                  </a:lnTo>
                  <a:lnTo>
                    <a:pt x="612" y="52"/>
                  </a:lnTo>
                  <a:lnTo>
                    <a:pt x="617" y="46"/>
                  </a:lnTo>
                  <a:lnTo>
                    <a:pt x="622" y="36"/>
                  </a:lnTo>
                  <a:lnTo>
                    <a:pt x="628" y="31"/>
                  </a:lnTo>
                  <a:lnTo>
                    <a:pt x="633" y="26"/>
                  </a:lnTo>
                  <a:lnTo>
                    <a:pt x="638" y="15"/>
                  </a:lnTo>
                  <a:lnTo>
                    <a:pt x="643" y="10"/>
                  </a:lnTo>
                  <a:lnTo>
                    <a:pt x="643"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52" name="Freeform 121"/>
            <p:cNvSpPr>
              <a:spLocks/>
            </p:cNvSpPr>
            <p:nvPr/>
          </p:nvSpPr>
          <p:spPr bwMode="auto">
            <a:xfrm>
              <a:off x="2379" y="1511"/>
              <a:ext cx="581" cy="1581"/>
            </a:xfrm>
            <a:custGeom>
              <a:avLst/>
              <a:gdLst>
                <a:gd name="T0" fmla="*/ 11 w 581"/>
                <a:gd name="T1" fmla="*/ 1565 h 1581"/>
                <a:gd name="T2" fmla="*/ 26 w 581"/>
                <a:gd name="T3" fmla="*/ 1539 h 1581"/>
                <a:gd name="T4" fmla="*/ 37 w 581"/>
                <a:gd name="T5" fmla="*/ 1508 h 1581"/>
                <a:gd name="T6" fmla="*/ 52 w 581"/>
                <a:gd name="T7" fmla="*/ 1477 h 1581"/>
                <a:gd name="T8" fmla="*/ 68 w 581"/>
                <a:gd name="T9" fmla="*/ 1446 h 1581"/>
                <a:gd name="T10" fmla="*/ 78 w 581"/>
                <a:gd name="T11" fmla="*/ 1405 h 1581"/>
                <a:gd name="T12" fmla="*/ 94 w 581"/>
                <a:gd name="T13" fmla="*/ 1368 h 1581"/>
                <a:gd name="T14" fmla="*/ 104 w 581"/>
                <a:gd name="T15" fmla="*/ 1322 h 1581"/>
                <a:gd name="T16" fmla="*/ 119 w 581"/>
                <a:gd name="T17" fmla="*/ 1275 h 1581"/>
                <a:gd name="T18" fmla="*/ 135 w 581"/>
                <a:gd name="T19" fmla="*/ 1228 h 1581"/>
                <a:gd name="T20" fmla="*/ 145 w 581"/>
                <a:gd name="T21" fmla="*/ 1176 h 1581"/>
                <a:gd name="T22" fmla="*/ 161 w 581"/>
                <a:gd name="T23" fmla="*/ 1125 h 1581"/>
                <a:gd name="T24" fmla="*/ 171 w 581"/>
                <a:gd name="T25" fmla="*/ 1068 h 1581"/>
                <a:gd name="T26" fmla="*/ 187 w 581"/>
                <a:gd name="T27" fmla="*/ 1011 h 1581"/>
                <a:gd name="T28" fmla="*/ 202 w 581"/>
                <a:gd name="T29" fmla="*/ 948 h 1581"/>
                <a:gd name="T30" fmla="*/ 213 w 581"/>
                <a:gd name="T31" fmla="*/ 886 h 1581"/>
                <a:gd name="T32" fmla="*/ 228 w 581"/>
                <a:gd name="T33" fmla="*/ 824 h 1581"/>
                <a:gd name="T34" fmla="*/ 239 w 581"/>
                <a:gd name="T35" fmla="*/ 757 h 1581"/>
                <a:gd name="T36" fmla="*/ 254 w 581"/>
                <a:gd name="T37" fmla="*/ 694 h 1581"/>
                <a:gd name="T38" fmla="*/ 270 w 581"/>
                <a:gd name="T39" fmla="*/ 632 h 1581"/>
                <a:gd name="T40" fmla="*/ 280 w 581"/>
                <a:gd name="T41" fmla="*/ 565 h 1581"/>
                <a:gd name="T42" fmla="*/ 296 w 581"/>
                <a:gd name="T43" fmla="*/ 503 h 1581"/>
                <a:gd name="T44" fmla="*/ 311 w 581"/>
                <a:gd name="T45" fmla="*/ 440 h 1581"/>
                <a:gd name="T46" fmla="*/ 322 w 581"/>
                <a:gd name="T47" fmla="*/ 383 h 1581"/>
                <a:gd name="T48" fmla="*/ 337 w 581"/>
                <a:gd name="T49" fmla="*/ 326 h 1581"/>
                <a:gd name="T50" fmla="*/ 348 w 581"/>
                <a:gd name="T51" fmla="*/ 269 h 1581"/>
                <a:gd name="T52" fmla="*/ 363 w 581"/>
                <a:gd name="T53" fmla="*/ 223 h 1581"/>
                <a:gd name="T54" fmla="*/ 379 w 581"/>
                <a:gd name="T55" fmla="*/ 176 h 1581"/>
                <a:gd name="T56" fmla="*/ 389 w 581"/>
                <a:gd name="T57" fmla="*/ 135 h 1581"/>
                <a:gd name="T58" fmla="*/ 405 w 581"/>
                <a:gd name="T59" fmla="*/ 98 h 1581"/>
                <a:gd name="T60" fmla="*/ 415 w 581"/>
                <a:gd name="T61" fmla="*/ 67 h 1581"/>
                <a:gd name="T62" fmla="*/ 431 w 581"/>
                <a:gd name="T63" fmla="*/ 41 h 1581"/>
                <a:gd name="T64" fmla="*/ 446 w 581"/>
                <a:gd name="T65" fmla="*/ 21 h 1581"/>
                <a:gd name="T66" fmla="*/ 456 w 581"/>
                <a:gd name="T67" fmla="*/ 5 h 1581"/>
                <a:gd name="T68" fmla="*/ 472 w 581"/>
                <a:gd name="T69" fmla="*/ 0 h 1581"/>
                <a:gd name="T70" fmla="*/ 488 w 581"/>
                <a:gd name="T71" fmla="*/ 0 h 1581"/>
                <a:gd name="T72" fmla="*/ 503 w 581"/>
                <a:gd name="T73" fmla="*/ 5 h 1581"/>
                <a:gd name="T74" fmla="*/ 513 w 581"/>
                <a:gd name="T75" fmla="*/ 21 h 1581"/>
                <a:gd name="T76" fmla="*/ 529 w 581"/>
                <a:gd name="T77" fmla="*/ 41 h 1581"/>
                <a:gd name="T78" fmla="*/ 545 w 581"/>
                <a:gd name="T79" fmla="*/ 67 h 1581"/>
                <a:gd name="T80" fmla="*/ 555 w 581"/>
                <a:gd name="T81" fmla="*/ 98 h 1581"/>
                <a:gd name="T82" fmla="*/ 570 w 581"/>
                <a:gd name="T83" fmla="*/ 135 h 15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1" h="1581">
                  <a:moveTo>
                    <a:pt x="0" y="1581"/>
                  </a:moveTo>
                  <a:lnTo>
                    <a:pt x="5" y="1576"/>
                  </a:lnTo>
                  <a:lnTo>
                    <a:pt x="11" y="1565"/>
                  </a:lnTo>
                  <a:lnTo>
                    <a:pt x="16" y="1560"/>
                  </a:lnTo>
                  <a:lnTo>
                    <a:pt x="21" y="1550"/>
                  </a:lnTo>
                  <a:lnTo>
                    <a:pt x="26" y="1539"/>
                  </a:lnTo>
                  <a:lnTo>
                    <a:pt x="31" y="1529"/>
                  </a:lnTo>
                  <a:lnTo>
                    <a:pt x="37" y="1519"/>
                  </a:lnTo>
                  <a:lnTo>
                    <a:pt x="37" y="1508"/>
                  </a:lnTo>
                  <a:lnTo>
                    <a:pt x="42" y="1498"/>
                  </a:lnTo>
                  <a:lnTo>
                    <a:pt x="47" y="1487"/>
                  </a:lnTo>
                  <a:lnTo>
                    <a:pt x="52" y="1477"/>
                  </a:lnTo>
                  <a:lnTo>
                    <a:pt x="57" y="1467"/>
                  </a:lnTo>
                  <a:lnTo>
                    <a:pt x="62" y="1456"/>
                  </a:lnTo>
                  <a:lnTo>
                    <a:pt x="68" y="1446"/>
                  </a:lnTo>
                  <a:lnTo>
                    <a:pt x="73" y="1430"/>
                  </a:lnTo>
                  <a:lnTo>
                    <a:pt x="73" y="1420"/>
                  </a:lnTo>
                  <a:lnTo>
                    <a:pt x="78" y="1405"/>
                  </a:lnTo>
                  <a:lnTo>
                    <a:pt x="83" y="1394"/>
                  </a:lnTo>
                  <a:lnTo>
                    <a:pt x="88" y="1379"/>
                  </a:lnTo>
                  <a:lnTo>
                    <a:pt x="94" y="1368"/>
                  </a:lnTo>
                  <a:lnTo>
                    <a:pt x="99" y="1353"/>
                  </a:lnTo>
                  <a:lnTo>
                    <a:pt x="104" y="1337"/>
                  </a:lnTo>
                  <a:lnTo>
                    <a:pt x="104" y="1322"/>
                  </a:lnTo>
                  <a:lnTo>
                    <a:pt x="109" y="1306"/>
                  </a:lnTo>
                  <a:lnTo>
                    <a:pt x="114" y="1291"/>
                  </a:lnTo>
                  <a:lnTo>
                    <a:pt x="119" y="1275"/>
                  </a:lnTo>
                  <a:lnTo>
                    <a:pt x="125" y="1259"/>
                  </a:lnTo>
                  <a:lnTo>
                    <a:pt x="130" y="1244"/>
                  </a:lnTo>
                  <a:lnTo>
                    <a:pt x="135" y="1228"/>
                  </a:lnTo>
                  <a:lnTo>
                    <a:pt x="140" y="1213"/>
                  </a:lnTo>
                  <a:lnTo>
                    <a:pt x="140" y="1192"/>
                  </a:lnTo>
                  <a:lnTo>
                    <a:pt x="145" y="1176"/>
                  </a:lnTo>
                  <a:lnTo>
                    <a:pt x="151" y="1161"/>
                  </a:lnTo>
                  <a:lnTo>
                    <a:pt x="156" y="1140"/>
                  </a:lnTo>
                  <a:lnTo>
                    <a:pt x="161" y="1125"/>
                  </a:lnTo>
                  <a:lnTo>
                    <a:pt x="166" y="1104"/>
                  </a:lnTo>
                  <a:lnTo>
                    <a:pt x="171" y="1088"/>
                  </a:lnTo>
                  <a:lnTo>
                    <a:pt x="171" y="1068"/>
                  </a:lnTo>
                  <a:lnTo>
                    <a:pt x="176" y="1047"/>
                  </a:lnTo>
                  <a:lnTo>
                    <a:pt x="182" y="1026"/>
                  </a:lnTo>
                  <a:lnTo>
                    <a:pt x="187" y="1011"/>
                  </a:lnTo>
                  <a:lnTo>
                    <a:pt x="192" y="990"/>
                  </a:lnTo>
                  <a:lnTo>
                    <a:pt x="197" y="969"/>
                  </a:lnTo>
                  <a:lnTo>
                    <a:pt x="202" y="948"/>
                  </a:lnTo>
                  <a:lnTo>
                    <a:pt x="208" y="928"/>
                  </a:lnTo>
                  <a:lnTo>
                    <a:pt x="208" y="907"/>
                  </a:lnTo>
                  <a:lnTo>
                    <a:pt x="213" y="886"/>
                  </a:lnTo>
                  <a:lnTo>
                    <a:pt x="218" y="865"/>
                  </a:lnTo>
                  <a:lnTo>
                    <a:pt x="223" y="845"/>
                  </a:lnTo>
                  <a:lnTo>
                    <a:pt x="228" y="824"/>
                  </a:lnTo>
                  <a:lnTo>
                    <a:pt x="234" y="803"/>
                  </a:lnTo>
                  <a:lnTo>
                    <a:pt x="239" y="783"/>
                  </a:lnTo>
                  <a:lnTo>
                    <a:pt x="239" y="757"/>
                  </a:lnTo>
                  <a:lnTo>
                    <a:pt x="244" y="736"/>
                  </a:lnTo>
                  <a:lnTo>
                    <a:pt x="249" y="715"/>
                  </a:lnTo>
                  <a:lnTo>
                    <a:pt x="254" y="694"/>
                  </a:lnTo>
                  <a:lnTo>
                    <a:pt x="259" y="674"/>
                  </a:lnTo>
                  <a:lnTo>
                    <a:pt x="265" y="653"/>
                  </a:lnTo>
                  <a:lnTo>
                    <a:pt x="270" y="632"/>
                  </a:lnTo>
                  <a:lnTo>
                    <a:pt x="275" y="612"/>
                  </a:lnTo>
                  <a:lnTo>
                    <a:pt x="275" y="586"/>
                  </a:lnTo>
                  <a:lnTo>
                    <a:pt x="280" y="565"/>
                  </a:lnTo>
                  <a:lnTo>
                    <a:pt x="285" y="544"/>
                  </a:lnTo>
                  <a:lnTo>
                    <a:pt x="291" y="523"/>
                  </a:lnTo>
                  <a:lnTo>
                    <a:pt x="296" y="503"/>
                  </a:lnTo>
                  <a:lnTo>
                    <a:pt x="301" y="482"/>
                  </a:lnTo>
                  <a:lnTo>
                    <a:pt x="306" y="461"/>
                  </a:lnTo>
                  <a:lnTo>
                    <a:pt x="311" y="440"/>
                  </a:lnTo>
                  <a:lnTo>
                    <a:pt x="311" y="420"/>
                  </a:lnTo>
                  <a:lnTo>
                    <a:pt x="316" y="404"/>
                  </a:lnTo>
                  <a:lnTo>
                    <a:pt x="322" y="383"/>
                  </a:lnTo>
                  <a:lnTo>
                    <a:pt x="327" y="363"/>
                  </a:lnTo>
                  <a:lnTo>
                    <a:pt x="332" y="342"/>
                  </a:lnTo>
                  <a:lnTo>
                    <a:pt x="337" y="326"/>
                  </a:lnTo>
                  <a:lnTo>
                    <a:pt x="342" y="306"/>
                  </a:lnTo>
                  <a:lnTo>
                    <a:pt x="342" y="290"/>
                  </a:lnTo>
                  <a:lnTo>
                    <a:pt x="348" y="269"/>
                  </a:lnTo>
                  <a:lnTo>
                    <a:pt x="353" y="254"/>
                  </a:lnTo>
                  <a:lnTo>
                    <a:pt x="358" y="238"/>
                  </a:lnTo>
                  <a:lnTo>
                    <a:pt x="363" y="223"/>
                  </a:lnTo>
                  <a:lnTo>
                    <a:pt x="368" y="207"/>
                  </a:lnTo>
                  <a:lnTo>
                    <a:pt x="373" y="192"/>
                  </a:lnTo>
                  <a:lnTo>
                    <a:pt x="379" y="176"/>
                  </a:lnTo>
                  <a:lnTo>
                    <a:pt x="379" y="161"/>
                  </a:lnTo>
                  <a:lnTo>
                    <a:pt x="384" y="145"/>
                  </a:lnTo>
                  <a:lnTo>
                    <a:pt x="389" y="135"/>
                  </a:lnTo>
                  <a:lnTo>
                    <a:pt x="394" y="119"/>
                  </a:lnTo>
                  <a:lnTo>
                    <a:pt x="399" y="109"/>
                  </a:lnTo>
                  <a:lnTo>
                    <a:pt x="405" y="98"/>
                  </a:lnTo>
                  <a:lnTo>
                    <a:pt x="410" y="88"/>
                  </a:lnTo>
                  <a:lnTo>
                    <a:pt x="410" y="78"/>
                  </a:lnTo>
                  <a:lnTo>
                    <a:pt x="415" y="67"/>
                  </a:lnTo>
                  <a:lnTo>
                    <a:pt x="420" y="57"/>
                  </a:lnTo>
                  <a:lnTo>
                    <a:pt x="425" y="47"/>
                  </a:lnTo>
                  <a:lnTo>
                    <a:pt x="431" y="41"/>
                  </a:lnTo>
                  <a:lnTo>
                    <a:pt x="436" y="31"/>
                  </a:lnTo>
                  <a:lnTo>
                    <a:pt x="441" y="26"/>
                  </a:lnTo>
                  <a:lnTo>
                    <a:pt x="446" y="21"/>
                  </a:lnTo>
                  <a:lnTo>
                    <a:pt x="446" y="15"/>
                  </a:lnTo>
                  <a:lnTo>
                    <a:pt x="451" y="10"/>
                  </a:lnTo>
                  <a:lnTo>
                    <a:pt x="456" y="5"/>
                  </a:lnTo>
                  <a:lnTo>
                    <a:pt x="462" y="5"/>
                  </a:lnTo>
                  <a:lnTo>
                    <a:pt x="467" y="0"/>
                  </a:lnTo>
                  <a:lnTo>
                    <a:pt x="472" y="0"/>
                  </a:lnTo>
                  <a:lnTo>
                    <a:pt x="477" y="0"/>
                  </a:lnTo>
                  <a:lnTo>
                    <a:pt x="482" y="0"/>
                  </a:lnTo>
                  <a:lnTo>
                    <a:pt x="488" y="0"/>
                  </a:lnTo>
                  <a:lnTo>
                    <a:pt x="493" y="0"/>
                  </a:lnTo>
                  <a:lnTo>
                    <a:pt x="498" y="5"/>
                  </a:lnTo>
                  <a:lnTo>
                    <a:pt x="503" y="5"/>
                  </a:lnTo>
                  <a:lnTo>
                    <a:pt x="508" y="10"/>
                  </a:lnTo>
                  <a:lnTo>
                    <a:pt x="513" y="15"/>
                  </a:lnTo>
                  <a:lnTo>
                    <a:pt x="513" y="21"/>
                  </a:lnTo>
                  <a:lnTo>
                    <a:pt x="519" y="26"/>
                  </a:lnTo>
                  <a:lnTo>
                    <a:pt x="524" y="31"/>
                  </a:lnTo>
                  <a:lnTo>
                    <a:pt x="529" y="41"/>
                  </a:lnTo>
                  <a:lnTo>
                    <a:pt x="534" y="47"/>
                  </a:lnTo>
                  <a:lnTo>
                    <a:pt x="539" y="57"/>
                  </a:lnTo>
                  <a:lnTo>
                    <a:pt x="545" y="67"/>
                  </a:lnTo>
                  <a:lnTo>
                    <a:pt x="550" y="78"/>
                  </a:lnTo>
                  <a:lnTo>
                    <a:pt x="550" y="88"/>
                  </a:lnTo>
                  <a:lnTo>
                    <a:pt x="555" y="98"/>
                  </a:lnTo>
                  <a:lnTo>
                    <a:pt x="560" y="109"/>
                  </a:lnTo>
                  <a:lnTo>
                    <a:pt x="565" y="119"/>
                  </a:lnTo>
                  <a:lnTo>
                    <a:pt x="570" y="135"/>
                  </a:lnTo>
                  <a:lnTo>
                    <a:pt x="576" y="145"/>
                  </a:lnTo>
                  <a:lnTo>
                    <a:pt x="581" y="16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53" name="Freeform 122"/>
            <p:cNvSpPr>
              <a:spLocks/>
            </p:cNvSpPr>
            <p:nvPr/>
          </p:nvSpPr>
          <p:spPr bwMode="auto">
            <a:xfrm>
              <a:off x="2960" y="1672"/>
              <a:ext cx="586" cy="1591"/>
            </a:xfrm>
            <a:custGeom>
              <a:avLst/>
              <a:gdLst>
                <a:gd name="T0" fmla="*/ 5 w 586"/>
                <a:gd name="T1" fmla="*/ 31 h 1591"/>
                <a:gd name="T2" fmla="*/ 21 w 586"/>
                <a:gd name="T3" fmla="*/ 77 h 1591"/>
                <a:gd name="T4" fmla="*/ 36 w 586"/>
                <a:gd name="T5" fmla="*/ 129 h 1591"/>
                <a:gd name="T6" fmla="*/ 46 w 586"/>
                <a:gd name="T7" fmla="*/ 181 h 1591"/>
                <a:gd name="T8" fmla="*/ 62 w 586"/>
                <a:gd name="T9" fmla="*/ 243 h 1591"/>
                <a:gd name="T10" fmla="*/ 72 w 586"/>
                <a:gd name="T11" fmla="*/ 300 h 1591"/>
                <a:gd name="T12" fmla="*/ 88 w 586"/>
                <a:gd name="T13" fmla="*/ 362 h 1591"/>
                <a:gd name="T14" fmla="*/ 104 w 586"/>
                <a:gd name="T15" fmla="*/ 425 h 1591"/>
                <a:gd name="T16" fmla="*/ 114 w 586"/>
                <a:gd name="T17" fmla="*/ 492 h 1591"/>
                <a:gd name="T18" fmla="*/ 129 w 586"/>
                <a:gd name="T19" fmla="*/ 554 h 1591"/>
                <a:gd name="T20" fmla="*/ 140 w 586"/>
                <a:gd name="T21" fmla="*/ 622 h 1591"/>
                <a:gd name="T22" fmla="*/ 155 w 586"/>
                <a:gd name="T23" fmla="*/ 684 h 1591"/>
                <a:gd name="T24" fmla="*/ 171 w 586"/>
                <a:gd name="T25" fmla="*/ 746 h 1591"/>
                <a:gd name="T26" fmla="*/ 181 w 586"/>
                <a:gd name="T27" fmla="*/ 808 h 1591"/>
                <a:gd name="T28" fmla="*/ 197 w 586"/>
                <a:gd name="T29" fmla="*/ 865 h 1591"/>
                <a:gd name="T30" fmla="*/ 207 w 586"/>
                <a:gd name="T31" fmla="*/ 927 h 1591"/>
                <a:gd name="T32" fmla="*/ 223 w 586"/>
                <a:gd name="T33" fmla="*/ 979 h 1591"/>
                <a:gd name="T34" fmla="*/ 238 w 586"/>
                <a:gd name="T35" fmla="*/ 1031 h 1591"/>
                <a:gd name="T36" fmla="*/ 249 w 586"/>
                <a:gd name="T37" fmla="*/ 1083 h 1591"/>
                <a:gd name="T38" fmla="*/ 264 w 586"/>
                <a:gd name="T39" fmla="*/ 1130 h 1591"/>
                <a:gd name="T40" fmla="*/ 275 w 586"/>
                <a:gd name="T41" fmla="*/ 1176 h 1591"/>
                <a:gd name="T42" fmla="*/ 290 w 586"/>
                <a:gd name="T43" fmla="*/ 1218 h 1591"/>
                <a:gd name="T44" fmla="*/ 306 w 586"/>
                <a:gd name="T45" fmla="*/ 1259 h 1591"/>
                <a:gd name="T46" fmla="*/ 316 w 586"/>
                <a:gd name="T47" fmla="*/ 1295 h 1591"/>
                <a:gd name="T48" fmla="*/ 332 w 586"/>
                <a:gd name="T49" fmla="*/ 1326 h 1591"/>
                <a:gd name="T50" fmla="*/ 342 w 586"/>
                <a:gd name="T51" fmla="*/ 1358 h 1591"/>
                <a:gd name="T52" fmla="*/ 358 w 586"/>
                <a:gd name="T53" fmla="*/ 1389 h 1591"/>
                <a:gd name="T54" fmla="*/ 373 w 586"/>
                <a:gd name="T55" fmla="*/ 1415 h 1591"/>
                <a:gd name="T56" fmla="*/ 383 w 586"/>
                <a:gd name="T57" fmla="*/ 1435 h 1591"/>
                <a:gd name="T58" fmla="*/ 399 w 586"/>
                <a:gd name="T59" fmla="*/ 1456 h 1591"/>
                <a:gd name="T60" fmla="*/ 409 w 586"/>
                <a:gd name="T61" fmla="*/ 1477 h 1591"/>
                <a:gd name="T62" fmla="*/ 425 w 586"/>
                <a:gd name="T63" fmla="*/ 1492 h 1591"/>
                <a:gd name="T64" fmla="*/ 440 w 586"/>
                <a:gd name="T65" fmla="*/ 1508 h 1591"/>
                <a:gd name="T66" fmla="*/ 451 w 586"/>
                <a:gd name="T67" fmla="*/ 1523 h 1591"/>
                <a:gd name="T68" fmla="*/ 466 w 586"/>
                <a:gd name="T69" fmla="*/ 1534 h 1591"/>
                <a:gd name="T70" fmla="*/ 482 w 586"/>
                <a:gd name="T71" fmla="*/ 1549 h 1591"/>
                <a:gd name="T72" fmla="*/ 497 w 586"/>
                <a:gd name="T73" fmla="*/ 1560 h 1591"/>
                <a:gd name="T74" fmla="*/ 513 w 586"/>
                <a:gd name="T75" fmla="*/ 1565 h 1591"/>
                <a:gd name="T76" fmla="*/ 529 w 586"/>
                <a:gd name="T77" fmla="*/ 1575 h 1591"/>
                <a:gd name="T78" fmla="*/ 544 w 586"/>
                <a:gd name="T79" fmla="*/ 1580 h 1591"/>
                <a:gd name="T80" fmla="*/ 560 w 586"/>
                <a:gd name="T81" fmla="*/ 1586 h 1591"/>
                <a:gd name="T82" fmla="*/ 575 w 586"/>
                <a:gd name="T83" fmla="*/ 1591 h 15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6" h="1591">
                  <a:moveTo>
                    <a:pt x="0" y="0"/>
                  </a:moveTo>
                  <a:lnTo>
                    <a:pt x="0" y="15"/>
                  </a:lnTo>
                  <a:lnTo>
                    <a:pt x="5" y="31"/>
                  </a:lnTo>
                  <a:lnTo>
                    <a:pt x="10" y="46"/>
                  </a:lnTo>
                  <a:lnTo>
                    <a:pt x="15" y="62"/>
                  </a:lnTo>
                  <a:lnTo>
                    <a:pt x="21" y="77"/>
                  </a:lnTo>
                  <a:lnTo>
                    <a:pt x="26" y="93"/>
                  </a:lnTo>
                  <a:lnTo>
                    <a:pt x="31" y="108"/>
                  </a:lnTo>
                  <a:lnTo>
                    <a:pt x="36" y="129"/>
                  </a:lnTo>
                  <a:lnTo>
                    <a:pt x="36" y="145"/>
                  </a:lnTo>
                  <a:lnTo>
                    <a:pt x="41" y="165"/>
                  </a:lnTo>
                  <a:lnTo>
                    <a:pt x="46" y="181"/>
                  </a:lnTo>
                  <a:lnTo>
                    <a:pt x="52" y="202"/>
                  </a:lnTo>
                  <a:lnTo>
                    <a:pt x="57" y="222"/>
                  </a:lnTo>
                  <a:lnTo>
                    <a:pt x="62" y="243"/>
                  </a:lnTo>
                  <a:lnTo>
                    <a:pt x="67" y="259"/>
                  </a:lnTo>
                  <a:lnTo>
                    <a:pt x="67" y="279"/>
                  </a:lnTo>
                  <a:lnTo>
                    <a:pt x="72" y="300"/>
                  </a:lnTo>
                  <a:lnTo>
                    <a:pt x="78" y="321"/>
                  </a:lnTo>
                  <a:lnTo>
                    <a:pt x="83" y="342"/>
                  </a:lnTo>
                  <a:lnTo>
                    <a:pt x="88" y="362"/>
                  </a:lnTo>
                  <a:lnTo>
                    <a:pt x="93" y="383"/>
                  </a:lnTo>
                  <a:lnTo>
                    <a:pt x="98" y="404"/>
                  </a:lnTo>
                  <a:lnTo>
                    <a:pt x="104" y="425"/>
                  </a:lnTo>
                  <a:lnTo>
                    <a:pt x="104" y="451"/>
                  </a:lnTo>
                  <a:lnTo>
                    <a:pt x="109" y="471"/>
                  </a:lnTo>
                  <a:lnTo>
                    <a:pt x="114" y="492"/>
                  </a:lnTo>
                  <a:lnTo>
                    <a:pt x="119" y="513"/>
                  </a:lnTo>
                  <a:lnTo>
                    <a:pt x="124" y="533"/>
                  </a:lnTo>
                  <a:lnTo>
                    <a:pt x="129" y="554"/>
                  </a:lnTo>
                  <a:lnTo>
                    <a:pt x="135" y="575"/>
                  </a:lnTo>
                  <a:lnTo>
                    <a:pt x="140" y="596"/>
                  </a:lnTo>
                  <a:lnTo>
                    <a:pt x="140" y="622"/>
                  </a:lnTo>
                  <a:lnTo>
                    <a:pt x="145" y="642"/>
                  </a:lnTo>
                  <a:lnTo>
                    <a:pt x="150" y="663"/>
                  </a:lnTo>
                  <a:lnTo>
                    <a:pt x="155" y="684"/>
                  </a:lnTo>
                  <a:lnTo>
                    <a:pt x="161" y="704"/>
                  </a:lnTo>
                  <a:lnTo>
                    <a:pt x="166" y="725"/>
                  </a:lnTo>
                  <a:lnTo>
                    <a:pt x="171" y="746"/>
                  </a:lnTo>
                  <a:lnTo>
                    <a:pt x="171" y="767"/>
                  </a:lnTo>
                  <a:lnTo>
                    <a:pt x="176" y="787"/>
                  </a:lnTo>
                  <a:lnTo>
                    <a:pt x="181" y="808"/>
                  </a:lnTo>
                  <a:lnTo>
                    <a:pt x="186" y="829"/>
                  </a:lnTo>
                  <a:lnTo>
                    <a:pt x="192" y="850"/>
                  </a:lnTo>
                  <a:lnTo>
                    <a:pt x="197" y="865"/>
                  </a:lnTo>
                  <a:lnTo>
                    <a:pt x="202" y="886"/>
                  </a:lnTo>
                  <a:lnTo>
                    <a:pt x="207" y="907"/>
                  </a:lnTo>
                  <a:lnTo>
                    <a:pt x="207" y="927"/>
                  </a:lnTo>
                  <a:lnTo>
                    <a:pt x="212" y="943"/>
                  </a:lnTo>
                  <a:lnTo>
                    <a:pt x="218" y="964"/>
                  </a:lnTo>
                  <a:lnTo>
                    <a:pt x="223" y="979"/>
                  </a:lnTo>
                  <a:lnTo>
                    <a:pt x="228" y="1000"/>
                  </a:lnTo>
                  <a:lnTo>
                    <a:pt x="233" y="1015"/>
                  </a:lnTo>
                  <a:lnTo>
                    <a:pt x="238" y="1031"/>
                  </a:lnTo>
                  <a:lnTo>
                    <a:pt x="238" y="1052"/>
                  </a:lnTo>
                  <a:lnTo>
                    <a:pt x="243" y="1067"/>
                  </a:lnTo>
                  <a:lnTo>
                    <a:pt x="249" y="1083"/>
                  </a:lnTo>
                  <a:lnTo>
                    <a:pt x="254" y="1098"/>
                  </a:lnTo>
                  <a:lnTo>
                    <a:pt x="259" y="1114"/>
                  </a:lnTo>
                  <a:lnTo>
                    <a:pt x="264" y="1130"/>
                  </a:lnTo>
                  <a:lnTo>
                    <a:pt x="269" y="1145"/>
                  </a:lnTo>
                  <a:lnTo>
                    <a:pt x="275" y="1161"/>
                  </a:lnTo>
                  <a:lnTo>
                    <a:pt x="275" y="1176"/>
                  </a:lnTo>
                  <a:lnTo>
                    <a:pt x="280" y="1192"/>
                  </a:lnTo>
                  <a:lnTo>
                    <a:pt x="285" y="1207"/>
                  </a:lnTo>
                  <a:lnTo>
                    <a:pt x="290" y="1218"/>
                  </a:lnTo>
                  <a:lnTo>
                    <a:pt x="295" y="1233"/>
                  </a:lnTo>
                  <a:lnTo>
                    <a:pt x="301" y="1244"/>
                  </a:lnTo>
                  <a:lnTo>
                    <a:pt x="306" y="1259"/>
                  </a:lnTo>
                  <a:lnTo>
                    <a:pt x="306" y="1269"/>
                  </a:lnTo>
                  <a:lnTo>
                    <a:pt x="311" y="1285"/>
                  </a:lnTo>
                  <a:lnTo>
                    <a:pt x="316" y="1295"/>
                  </a:lnTo>
                  <a:lnTo>
                    <a:pt x="321" y="1306"/>
                  </a:lnTo>
                  <a:lnTo>
                    <a:pt x="326" y="1316"/>
                  </a:lnTo>
                  <a:lnTo>
                    <a:pt x="332" y="1326"/>
                  </a:lnTo>
                  <a:lnTo>
                    <a:pt x="337" y="1337"/>
                  </a:lnTo>
                  <a:lnTo>
                    <a:pt x="342" y="1347"/>
                  </a:lnTo>
                  <a:lnTo>
                    <a:pt x="342" y="1358"/>
                  </a:lnTo>
                  <a:lnTo>
                    <a:pt x="347" y="1368"/>
                  </a:lnTo>
                  <a:lnTo>
                    <a:pt x="352" y="1378"/>
                  </a:lnTo>
                  <a:lnTo>
                    <a:pt x="358" y="1389"/>
                  </a:lnTo>
                  <a:lnTo>
                    <a:pt x="363" y="1399"/>
                  </a:lnTo>
                  <a:lnTo>
                    <a:pt x="368" y="1404"/>
                  </a:lnTo>
                  <a:lnTo>
                    <a:pt x="373" y="1415"/>
                  </a:lnTo>
                  <a:lnTo>
                    <a:pt x="378" y="1420"/>
                  </a:lnTo>
                  <a:lnTo>
                    <a:pt x="378" y="1430"/>
                  </a:lnTo>
                  <a:lnTo>
                    <a:pt x="383" y="1435"/>
                  </a:lnTo>
                  <a:lnTo>
                    <a:pt x="389" y="1446"/>
                  </a:lnTo>
                  <a:lnTo>
                    <a:pt x="394" y="1451"/>
                  </a:lnTo>
                  <a:lnTo>
                    <a:pt x="399" y="1456"/>
                  </a:lnTo>
                  <a:lnTo>
                    <a:pt x="404" y="1466"/>
                  </a:lnTo>
                  <a:lnTo>
                    <a:pt x="409" y="1472"/>
                  </a:lnTo>
                  <a:lnTo>
                    <a:pt x="409" y="1477"/>
                  </a:lnTo>
                  <a:lnTo>
                    <a:pt x="415" y="1482"/>
                  </a:lnTo>
                  <a:lnTo>
                    <a:pt x="420" y="1487"/>
                  </a:lnTo>
                  <a:lnTo>
                    <a:pt x="425" y="1492"/>
                  </a:lnTo>
                  <a:lnTo>
                    <a:pt x="430" y="1498"/>
                  </a:lnTo>
                  <a:lnTo>
                    <a:pt x="435" y="1503"/>
                  </a:lnTo>
                  <a:lnTo>
                    <a:pt x="440" y="1508"/>
                  </a:lnTo>
                  <a:lnTo>
                    <a:pt x="446" y="1513"/>
                  </a:lnTo>
                  <a:lnTo>
                    <a:pt x="446" y="1518"/>
                  </a:lnTo>
                  <a:lnTo>
                    <a:pt x="451" y="1523"/>
                  </a:lnTo>
                  <a:lnTo>
                    <a:pt x="456" y="1529"/>
                  </a:lnTo>
                  <a:lnTo>
                    <a:pt x="461" y="1529"/>
                  </a:lnTo>
                  <a:lnTo>
                    <a:pt x="466" y="1534"/>
                  </a:lnTo>
                  <a:lnTo>
                    <a:pt x="472" y="1539"/>
                  </a:lnTo>
                  <a:lnTo>
                    <a:pt x="477" y="1544"/>
                  </a:lnTo>
                  <a:lnTo>
                    <a:pt x="482" y="1549"/>
                  </a:lnTo>
                  <a:lnTo>
                    <a:pt x="487" y="1549"/>
                  </a:lnTo>
                  <a:lnTo>
                    <a:pt x="492" y="1555"/>
                  </a:lnTo>
                  <a:lnTo>
                    <a:pt x="497" y="1560"/>
                  </a:lnTo>
                  <a:lnTo>
                    <a:pt x="503" y="1560"/>
                  </a:lnTo>
                  <a:lnTo>
                    <a:pt x="508" y="1565"/>
                  </a:lnTo>
                  <a:lnTo>
                    <a:pt x="513" y="1565"/>
                  </a:lnTo>
                  <a:lnTo>
                    <a:pt x="518" y="1570"/>
                  </a:lnTo>
                  <a:lnTo>
                    <a:pt x="523" y="1570"/>
                  </a:lnTo>
                  <a:lnTo>
                    <a:pt x="529" y="1575"/>
                  </a:lnTo>
                  <a:lnTo>
                    <a:pt x="534" y="1575"/>
                  </a:lnTo>
                  <a:lnTo>
                    <a:pt x="539" y="1575"/>
                  </a:lnTo>
                  <a:lnTo>
                    <a:pt x="544" y="1580"/>
                  </a:lnTo>
                  <a:lnTo>
                    <a:pt x="549" y="1580"/>
                  </a:lnTo>
                  <a:lnTo>
                    <a:pt x="555" y="1586"/>
                  </a:lnTo>
                  <a:lnTo>
                    <a:pt x="560" y="1586"/>
                  </a:lnTo>
                  <a:lnTo>
                    <a:pt x="565" y="1586"/>
                  </a:lnTo>
                  <a:lnTo>
                    <a:pt x="570" y="1586"/>
                  </a:lnTo>
                  <a:lnTo>
                    <a:pt x="575" y="1591"/>
                  </a:lnTo>
                  <a:lnTo>
                    <a:pt x="580" y="1591"/>
                  </a:lnTo>
                  <a:lnTo>
                    <a:pt x="586" y="159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54" name="Freeform 123"/>
            <p:cNvSpPr>
              <a:spLocks/>
            </p:cNvSpPr>
            <p:nvPr/>
          </p:nvSpPr>
          <p:spPr bwMode="auto">
            <a:xfrm>
              <a:off x="3546" y="3263"/>
              <a:ext cx="440" cy="15"/>
            </a:xfrm>
            <a:custGeom>
              <a:avLst/>
              <a:gdLst>
                <a:gd name="T0" fmla="*/ 5 w 440"/>
                <a:gd name="T1" fmla="*/ 5 h 15"/>
                <a:gd name="T2" fmla="*/ 15 w 440"/>
                <a:gd name="T3" fmla="*/ 5 h 15"/>
                <a:gd name="T4" fmla="*/ 26 w 440"/>
                <a:gd name="T5" fmla="*/ 5 h 15"/>
                <a:gd name="T6" fmla="*/ 36 w 440"/>
                <a:gd name="T7" fmla="*/ 10 h 15"/>
                <a:gd name="T8" fmla="*/ 46 w 440"/>
                <a:gd name="T9" fmla="*/ 10 h 15"/>
                <a:gd name="T10" fmla="*/ 57 w 440"/>
                <a:gd name="T11" fmla="*/ 10 h 15"/>
                <a:gd name="T12" fmla="*/ 67 w 440"/>
                <a:gd name="T13" fmla="*/ 10 h 15"/>
                <a:gd name="T14" fmla="*/ 77 w 440"/>
                <a:gd name="T15" fmla="*/ 10 h 15"/>
                <a:gd name="T16" fmla="*/ 88 w 440"/>
                <a:gd name="T17" fmla="*/ 15 h 15"/>
                <a:gd name="T18" fmla="*/ 98 w 440"/>
                <a:gd name="T19" fmla="*/ 15 h 15"/>
                <a:gd name="T20" fmla="*/ 108 w 440"/>
                <a:gd name="T21" fmla="*/ 15 h 15"/>
                <a:gd name="T22" fmla="*/ 119 w 440"/>
                <a:gd name="T23" fmla="*/ 15 h 15"/>
                <a:gd name="T24" fmla="*/ 129 w 440"/>
                <a:gd name="T25" fmla="*/ 15 h 15"/>
                <a:gd name="T26" fmla="*/ 140 w 440"/>
                <a:gd name="T27" fmla="*/ 15 h 15"/>
                <a:gd name="T28" fmla="*/ 150 w 440"/>
                <a:gd name="T29" fmla="*/ 15 h 15"/>
                <a:gd name="T30" fmla="*/ 160 w 440"/>
                <a:gd name="T31" fmla="*/ 15 h 15"/>
                <a:gd name="T32" fmla="*/ 171 w 440"/>
                <a:gd name="T33" fmla="*/ 15 h 15"/>
                <a:gd name="T34" fmla="*/ 181 w 440"/>
                <a:gd name="T35" fmla="*/ 15 h 15"/>
                <a:gd name="T36" fmla="*/ 191 w 440"/>
                <a:gd name="T37" fmla="*/ 15 h 15"/>
                <a:gd name="T38" fmla="*/ 202 w 440"/>
                <a:gd name="T39" fmla="*/ 15 h 15"/>
                <a:gd name="T40" fmla="*/ 212 w 440"/>
                <a:gd name="T41" fmla="*/ 15 h 15"/>
                <a:gd name="T42" fmla="*/ 223 w 440"/>
                <a:gd name="T43" fmla="*/ 15 h 15"/>
                <a:gd name="T44" fmla="*/ 233 w 440"/>
                <a:gd name="T45" fmla="*/ 15 h 15"/>
                <a:gd name="T46" fmla="*/ 243 w 440"/>
                <a:gd name="T47" fmla="*/ 15 h 15"/>
                <a:gd name="T48" fmla="*/ 254 w 440"/>
                <a:gd name="T49" fmla="*/ 15 h 15"/>
                <a:gd name="T50" fmla="*/ 264 w 440"/>
                <a:gd name="T51" fmla="*/ 15 h 15"/>
                <a:gd name="T52" fmla="*/ 274 w 440"/>
                <a:gd name="T53" fmla="*/ 15 h 15"/>
                <a:gd name="T54" fmla="*/ 285 w 440"/>
                <a:gd name="T55" fmla="*/ 15 h 15"/>
                <a:gd name="T56" fmla="*/ 295 w 440"/>
                <a:gd name="T57" fmla="*/ 15 h 15"/>
                <a:gd name="T58" fmla="*/ 305 w 440"/>
                <a:gd name="T59" fmla="*/ 15 h 15"/>
                <a:gd name="T60" fmla="*/ 316 w 440"/>
                <a:gd name="T61" fmla="*/ 15 h 15"/>
                <a:gd name="T62" fmla="*/ 326 w 440"/>
                <a:gd name="T63" fmla="*/ 15 h 15"/>
                <a:gd name="T64" fmla="*/ 337 w 440"/>
                <a:gd name="T65" fmla="*/ 15 h 15"/>
                <a:gd name="T66" fmla="*/ 347 w 440"/>
                <a:gd name="T67" fmla="*/ 15 h 15"/>
                <a:gd name="T68" fmla="*/ 357 w 440"/>
                <a:gd name="T69" fmla="*/ 15 h 15"/>
                <a:gd name="T70" fmla="*/ 368 w 440"/>
                <a:gd name="T71" fmla="*/ 15 h 15"/>
                <a:gd name="T72" fmla="*/ 378 w 440"/>
                <a:gd name="T73" fmla="*/ 15 h 15"/>
                <a:gd name="T74" fmla="*/ 388 w 440"/>
                <a:gd name="T75" fmla="*/ 15 h 15"/>
                <a:gd name="T76" fmla="*/ 399 w 440"/>
                <a:gd name="T77" fmla="*/ 15 h 15"/>
                <a:gd name="T78" fmla="*/ 409 w 440"/>
                <a:gd name="T79" fmla="*/ 15 h 15"/>
                <a:gd name="T80" fmla="*/ 420 w 440"/>
                <a:gd name="T81" fmla="*/ 15 h 15"/>
                <a:gd name="T82" fmla="*/ 430 w 440"/>
                <a:gd name="T83" fmla="*/ 15 h 15"/>
                <a:gd name="T84" fmla="*/ 440 w 440"/>
                <a:gd name="T85" fmla="*/ 15 h 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0" h="15">
                  <a:moveTo>
                    <a:pt x="0" y="0"/>
                  </a:moveTo>
                  <a:lnTo>
                    <a:pt x="5" y="5"/>
                  </a:lnTo>
                  <a:lnTo>
                    <a:pt x="10" y="5"/>
                  </a:lnTo>
                  <a:lnTo>
                    <a:pt x="15" y="5"/>
                  </a:lnTo>
                  <a:lnTo>
                    <a:pt x="20" y="5"/>
                  </a:lnTo>
                  <a:lnTo>
                    <a:pt x="26" y="5"/>
                  </a:lnTo>
                  <a:lnTo>
                    <a:pt x="31" y="5"/>
                  </a:lnTo>
                  <a:lnTo>
                    <a:pt x="36" y="10"/>
                  </a:lnTo>
                  <a:lnTo>
                    <a:pt x="41" y="10"/>
                  </a:lnTo>
                  <a:lnTo>
                    <a:pt x="46" y="10"/>
                  </a:lnTo>
                  <a:lnTo>
                    <a:pt x="51" y="10"/>
                  </a:lnTo>
                  <a:lnTo>
                    <a:pt x="57" y="10"/>
                  </a:lnTo>
                  <a:lnTo>
                    <a:pt x="62" y="10"/>
                  </a:lnTo>
                  <a:lnTo>
                    <a:pt x="67" y="10"/>
                  </a:lnTo>
                  <a:lnTo>
                    <a:pt x="72" y="10"/>
                  </a:lnTo>
                  <a:lnTo>
                    <a:pt x="77" y="10"/>
                  </a:lnTo>
                  <a:lnTo>
                    <a:pt x="83" y="15"/>
                  </a:lnTo>
                  <a:lnTo>
                    <a:pt x="88" y="15"/>
                  </a:lnTo>
                  <a:lnTo>
                    <a:pt x="93" y="15"/>
                  </a:lnTo>
                  <a:lnTo>
                    <a:pt x="98" y="15"/>
                  </a:lnTo>
                  <a:lnTo>
                    <a:pt x="103" y="15"/>
                  </a:lnTo>
                  <a:lnTo>
                    <a:pt x="108" y="15"/>
                  </a:lnTo>
                  <a:lnTo>
                    <a:pt x="114" y="15"/>
                  </a:lnTo>
                  <a:lnTo>
                    <a:pt x="119" y="15"/>
                  </a:lnTo>
                  <a:lnTo>
                    <a:pt x="124" y="15"/>
                  </a:lnTo>
                  <a:lnTo>
                    <a:pt x="129" y="15"/>
                  </a:lnTo>
                  <a:lnTo>
                    <a:pt x="134" y="15"/>
                  </a:lnTo>
                  <a:lnTo>
                    <a:pt x="140" y="15"/>
                  </a:lnTo>
                  <a:lnTo>
                    <a:pt x="145" y="15"/>
                  </a:lnTo>
                  <a:lnTo>
                    <a:pt x="150" y="15"/>
                  </a:lnTo>
                  <a:lnTo>
                    <a:pt x="155" y="15"/>
                  </a:lnTo>
                  <a:lnTo>
                    <a:pt x="160" y="15"/>
                  </a:lnTo>
                  <a:lnTo>
                    <a:pt x="166" y="15"/>
                  </a:lnTo>
                  <a:lnTo>
                    <a:pt x="171" y="15"/>
                  </a:lnTo>
                  <a:lnTo>
                    <a:pt x="176" y="15"/>
                  </a:lnTo>
                  <a:lnTo>
                    <a:pt x="181" y="15"/>
                  </a:lnTo>
                  <a:lnTo>
                    <a:pt x="186" y="15"/>
                  </a:lnTo>
                  <a:lnTo>
                    <a:pt x="191" y="15"/>
                  </a:lnTo>
                  <a:lnTo>
                    <a:pt x="197" y="15"/>
                  </a:lnTo>
                  <a:lnTo>
                    <a:pt x="202" y="15"/>
                  </a:lnTo>
                  <a:lnTo>
                    <a:pt x="207" y="15"/>
                  </a:lnTo>
                  <a:lnTo>
                    <a:pt x="212" y="15"/>
                  </a:lnTo>
                  <a:lnTo>
                    <a:pt x="217" y="15"/>
                  </a:lnTo>
                  <a:lnTo>
                    <a:pt x="223" y="15"/>
                  </a:lnTo>
                  <a:lnTo>
                    <a:pt x="228" y="15"/>
                  </a:lnTo>
                  <a:lnTo>
                    <a:pt x="233" y="15"/>
                  </a:lnTo>
                  <a:lnTo>
                    <a:pt x="238" y="15"/>
                  </a:lnTo>
                  <a:lnTo>
                    <a:pt x="243" y="15"/>
                  </a:lnTo>
                  <a:lnTo>
                    <a:pt x="248" y="15"/>
                  </a:lnTo>
                  <a:lnTo>
                    <a:pt x="254" y="15"/>
                  </a:lnTo>
                  <a:lnTo>
                    <a:pt x="259" y="15"/>
                  </a:lnTo>
                  <a:lnTo>
                    <a:pt x="264" y="15"/>
                  </a:lnTo>
                  <a:lnTo>
                    <a:pt x="269" y="15"/>
                  </a:lnTo>
                  <a:lnTo>
                    <a:pt x="274" y="15"/>
                  </a:lnTo>
                  <a:lnTo>
                    <a:pt x="280" y="15"/>
                  </a:lnTo>
                  <a:lnTo>
                    <a:pt x="285" y="15"/>
                  </a:lnTo>
                  <a:lnTo>
                    <a:pt x="290" y="15"/>
                  </a:lnTo>
                  <a:lnTo>
                    <a:pt x="295" y="15"/>
                  </a:lnTo>
                  <a:lnTo>
                    <a:pt x="300" y="15"/>
                  </a:lnTo>
                  <a:lnTo>
                    <a:pt x="305" y="15"/>
                  </a:lnTo>
                  <a:lnTo>
                    <a:pt x="311" y="15"/>
                  </a:lnTo>
                  <a:lnTo>
                    <a:pt x="316" y="15"/>
                  </a:lnTo>
                  <a:lnTo>
                    <a:pt x="321" y="15"/>
                  </a:lnTo>
                  <a:lnTo>
                    <a:pt x="326" y="15"/>
                  </a:lnTo>
                  <a:lnTo>
                    <a:pt x="331" y="15"/>
                  </a:lnTo>
                  <a:lnTo>
                    <a:pt x="337" y="15"/>
                  </a:lnTo>
                  <a:lnTo>
                    <a:pt x="342" y="15"/>
                  </a:lnTo>
                  <a:lnTo>
                    <a:pt x="347" y="15"/>
                  </a:lnTo>
                  <a:lnTo>
                    <a:pt x="352" y="15"/>
                  </a:lnTo>
                  <a:lnTo>
                    <a:pt x="357" y="15"/>
                  </a:lnTo>
                  <a:lnTo>
                    <a:pt x="362" y="15"/>
                  </a:lnTo>
                  <a:lnTo>
                    <a:pt x="368" y="15"/>
                  </a:lnTo>
                  <a:lnTo>
                    <a:pt x="373" y="15"/>
                  </a:lnTo>
                  <a:lnTo>
                    <a:pt x="378" y="15"/>
                  </a:lnTo>
                  <a:lnTo>
                    <a:pt x="383" y="15"/>
                  </a:lnTo>
                  <a:lnTo>
                    <a:pt x="388" y="15"/>
                  </a:lnTo>
                  <a:lnTo>
                    <a:pt x="394" y="15"/>
                  </a:lnTo>
                  <a:lnTo>
                    <a:pt x="399" y="15"/>
                  </a:lnTo>
                  <a:lnTo>
                    <a:pt x="404" y="15"/>
                  </a:lnTo>
                  <a:lnTo>
                    <a:pt x="409" y="15"/>
                  </a:lnTo>
                  <a:lnTo>
                    <a:pt x="414" y="15"/>
                  </a:lnTo>
                  <a:lnTo>
                    <a:pt x="420" y="15"/>
                  </a:lnTo>
                  <a:lnTo>
                    <a:pt x="425" y="15"/>
                  </a:lnTo>
                  <a:lnTo>
                    <a:pt x="430" y="15"/>
                  </a:lnTo>
                  <a:lnTo>
                    <a:pt x="435" y="15"/>
                  </a:lnTo>
                  <a:lnTo>
                    <a:pt x="440" y="1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grpSp>
      <p:grpSp>
        <p:nvGrpSpPr>
          <p:cNvPr id="255" name="Group 124"/>
          <p:cNvGrpSpPr>
            <a:grpSpLocks/>
          </p:cNvGrpSpPr>
          <p:nvPr/>
        </p:nvGrpSpPr>
        <p:grpSpPr bwMode="auto">
          <a:xfrm>
            <a:off x="6300788" y="1598379"/>
            <a:ext cx="142875" cy="463550"/>
            <a:chOff x="1736" y="1511"/>
            <a:chExt cx="2250" cy="1767"/>
          </a:xfrm>
        </p:grpSpPr>
        <p:sp>
          <p:nvSpPr>
            <p:cNvPr id="256" name="Freeform 125"/>
            <p:cNvSpPr>
              <a:spLocks/>
            </p:cNvSpPr>
            <p:nvPr/>
          </p:nvSpPr>
          <p:spPr bwMode="auto">
            <a:xfrm>
              <a:off x="1736" y="3092"/>
              <a:ext cx="643" cy="186"/>
            </a:xfrm>
            <a:custGeom>
              <a:avLst/>
              <a:gdLst>
                <a:gd name="T0" fmla="*/ 11 w 643"/>
                <a:gd name="T1" fmla="*/ 186 h 186"/>
                <a:gd name="T2" fmla="*/ 26 w 643"/>
                <a:gd name="T3" fmla="*/ 186 h 186"/>
                <a:gd name="T4" fmla="*/ 42 w 643"/>
                <a:gd name="T5" fmla="*/ 186 h 186"/>
                <a:gd name="T6" fmla="*/ 57 w 643"/>
                <a:gd name="T7" fmla="*/ 186 h 186"/>
                <a:gd name="T8" fmla="*/ 73 w 643"/>
                <a:gd name="T9" fmla="*/ 186 h 186"/>
                <a:gd name="T10" fmla="*/ 89 w 643"/>
                <a:gd name="T11" fmla="*/ 186 h 186"/>
                <a:gd name="T12" fmla="*/ 104 w 643"/>
                <a:gd name="T13" fmla="*/ 186 h 186"/>
                <a:gd name="T14" fmla="*/ 120 w 643"/>
                <a:gd name="T15" fmla="*/ 186 h 186"/>
                <a:gd name="T16" fmla="*/ 135 w 643"/>
                <a:gd name="T17" fmla="*/ 186 h 186"/>
                <a:gd name="T18" fmla="*/ 151 w 643"/>
                <a:gd name="T19" fmla="*/ 186 h 186"/>
                <a:gd name="T20" fmla="*/ 166 w 643"/>
                <a:gd name="T21" fmla="*/ 186 h 186"/>
                <a:gd name="T22" fmla="*/ 182 w 643"/>
                <a:gd name="T23" fmla="*/ 186 h 186"/>
                <a:gd name="T24" fmla="*/ 197 w 643"/>
                <a:gd name="T25" fmla="*/ 186 h 186"/>
                <a:gd name="T26" fmla="*/ 213 w 643"/>
                <a:gd name="T27" fmla="*/ 186 h 186"/>
                <a:gd name="T28" fmla="*/ 229 w 643"/>
                <a:gd name="T29" fmla="*/ 186 h 186"/>
                <a:gd name="T30" fmla="*/ 244 w 643"/>
                <a:gd name="T31" fmla="*/ 186 h 186"/>
                <a:gd name="T32" fmla="*/ 260 w 643"/>
                <a:gd name="T33" fmla="*/ 186 h 186"/>
                <a:gd name="T34" fmla="*/ 275 w 643"/>
                <a:gd name="T35" fmla="*/ 186 h 186"/>
                <a:gd name="T36" fmla="*/ 291 w 643"/>
                <a:gd name="T37" fmla="*/ 186 h 186"/>
                <a:gd name="T38" fmla="*/ 306 w 643"/>
                <a:gd name="T39" fmla="*/ 186 h 186"/>
                <a:gd name="T40" fmla="*/ 322 w 643"/>
                <a:gd name="T41" fmla="*/ 186 h 186"/>
                <a:gd name="T42" fmla="*/ 337 w 643"/>
                <a:gd name="T43" fmla="*/ 186 h 186"/>
                <a:gd name="T44" fmla="*/ 353 w 643"/>
                <a:gd name="T45" fmla="*/ 186 h 186"/>
                <a:gd name="T46" fmla="*/ 368 w 643"/>
                <a:gd name="T47" fmla="*/ 181 h 186"/>
                <a:gd name="T48" fmla="*/ 384 w 643"/>
                <a:gd name="T49" fmla="*/ 181 h 186"/>
                <a:gd name="T50" fmla="*/ 400 w 643"/>
                <a:gd name="T51" fmla="*/ 181 h 186"/>
                <a:gd name="T52" fmla="*/ 415 w 643"/>
                <a:gd name="T53" fmla="*/ 176 h 186"/>
                <a:gd name="T54" fmla="*/ 431 w 643"/>
                <a:gd name="T55" fmla="*/ 176 h 186"/>
                <a:gd name="T56" fmla="*/ 446 w 643"/>
                <a:gd name="T57" fmla="*/ 171 h 186"/>
                <a:gd name="T58" fmla="*/ 462 w 643"/>
                <a:gd name="T59" fmla="*/ 166 h 186"/>
                <a:gd name="T60" fmla="*/ 477 w 643"/>
                <a:gd name="T61" fmla="*/ 160 h 186"/>
                <a:gd name="T62" fmla="*/ 493 w 643"/>
                <a:gd name="T63" fmla="*/ 155 h 186"/>
                <a:gd name="T64" fmla="*/ 508 w 643"/>
                <a:gd name="T65" fmla="*/ 145 h 186"/>
                <a:gd name="T66" fmla="*/ 524 w 643"/>
                <a:gd name="T67" fmla="*/ 140 h 186"/>
                <a:gd name="T68" fmla="*/ 540 w 643"/>
                <a:gd name="T69" fmla="*/ 129 h 186"/>
                <a:gd name="T70" fmla="*/ 555 w 643"/>
                <a:gd name="T71" fmla="*/ 114 h 186"/>
                <a:gd name="T72" fmla="*/ 571 w 643"/>
                <a:gd name="T73" fmla="*/ 103 h 186"/>
                <a:gd name="T74" fmla="*/ 581 w 643"/>
                <a:gd name="T75" fmla="*/ 88 h 186"/>
                <a:gd name="T76" fmla="*/ 597 w 643"/>
                <a:gd name="T77" fmla="*/ 72 h 186"/>
                <a:gd name="T78" fmla="*/ 612 w 643"/>
                <a:gd name="T79" fmla="*/ 57 h 186"/>
                <a:gd name="T80" fmla="*/ 622 w 643"/>
                <a:gd name="T81" fmla="*/ 36 h 186"/>
                <a:gd name="T82" fmla="*/ 638 w 643"/>
                <a:gd name="T83" fmla="*/ 15 h 1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43" h="186">
                  <a:moveTo>
                    <a:pt x="0" y="186"/>
                  </a:moveTo>
                  <a:lnTo>
                    <a:pt x="6" y="186"/>
                  </a:lnTo>
                  <a:lnTo>
                    <a:pt x="11" y="186"/>
                  </a:lnTo>
                  <a:lnTo>
                    <a:pt x="16" y="186"/>
                  </a:lnTo>
                  <a:lnTo>
                    <a:pt x="21" y="186"/>
                  </a:lnTo>
                  <a:lnTo>
                    <a:pt x="26" y="186"/>
                  </a:lnTo>
                  <a:lnTo>
                    <a:pt x="32" y="186"/>
                  </a:lnTo>
                  <a:lnTo>
                    <a:pt x="37" y="186"/>
                  </a:lnTo>
                  <a:lnTo>
                    <a:pt x="42" y="186"/>
                  </a:lnTo>
                  <a:lnTo>
                    <a:pt x="47" y="186"/>
                  </a:lnTo>
                  <a:lnTo>
                    <a:pt x="52" y="186"/>
                  </a:lnTo>
                  <a:lnTo>
                    <a:pt x="57" y="186"/>
                  </a:lnTo>
                  <a:lnTo>
                    <a:pt x="63" y="186"/>
                  </a:lnTo>
                  <a:lnTo>
                    <a:pt x="68" y="186"/>
                  </a:lnTo>
                  <a:lnTo>
                    <a:pt x="73" y="186"/>
                  </a:lnTo>
                  <a:lnTo>
                    <a:pt x="78" y="186"/>
                  </a:lnTo>
                  <a:lnTo>
                    <a:pt x="83" y="186"/>
                  </a:lnTo>
                  <a:lnTo>
                    <a:pt x="89" y="186"/>
                  </a:lnTo>
                  <a:lnTo>
                    <a:pt x="94" y="186"/>
                  </a:lnTo>
                  <a:lnTo>
                    <a:pt x="99" y="186"/>
                  </a:lnTo>
                  <a:lnTo>
                    <a:pt x="104" y="186"/>
                  </a:lnTo>
                  <a:lnTo>
                    <a:pt x="109" y="186"/>
                  </a:lnTo>
                  <a:lnTo>
                    <a:pt x="114" y="186"/>
                  </a:lnTo>
                  <a:lnTo>
                    <a:pt x="120" y="186"/>
                  </a:lnTo>
                  <a:lnTo>
                    <a:pt x="125" y="186"/>
                  </a:lnTo>
                  <a:lnTo>
                    <a:pt x="130" y="186"/>
                  </a:lnTo>
                  <a:lnTo>
                    <a:pt x="135" y="186"/>
                  </a:lnTo>
                  <a:lnTo>
                    <a:pt x="140" y="186"/>
                  </a:lnTo>
                  <a:lnTo>
                    <a:pt x="146" y="186"/>
                  </a:lnTo>
                  <a:lnTo>
                    <a:pt x="151" y="186"/>
                  </a:lnTo>
                  <a:lnTo>
                    <a:pt x="156" y="186"/>
                  </a:lnTo>
                  <a:lnTo>
                    <a:pt x="161" y="186"/>
                  </a:lnTo>
                  <a:lnTo>
                    <a:pt x="166" y="186"/>
                  </a:lnTo>
                  <a:lnTo>
                    <a:pt x="171" y="186"/>
                  </a:lnTo>
                  <a:lnTo>
                    <a:pt x="177" y="186"/>
                  </a:lnTo>
                  <a:lnTo>
                    <a:pt x="182" y="186"/>
                  </a:lnTo>
                  <a:lnTo>
                    <a:pt x="187" y="186"/>
                  </a:lnTo>
                  <a:lnTo>
                    <a:pt x="192" y="186"/>
                  </a:lnTo>
                  <a:lnTo>
                    <a:pt x="197" y="186"/>
                  </a:lnTo>
                  <a:lnTo>
                    <a:pt x="203" y="186"/>
                  </a:lnTo>
                  <a:lnTo>
                    <a:pt x="208" y="186"/>
                  </a:lnTo>
                  <a:lnTo>
                    <a:pt x="213" y="186"/>
                  </a:lnTo>
                  <a:lnTo>
                    <a:pt x="218" y="186"/>
                  </a:lnTo>
                  <a:lnTo>
                    <a:pt x="223" y="186"/>
                  </a:lnTo>
                  <a:lnTo>
                    <a:pt x="229" y="186"/>
                  </a:lnTo>
                  <a:lnTo>
                    <a:pt x="234" y="186"/>
                  </a:lnTo>
                  <a:lnTo>
                    <a:pt x="239" y="186"/>
                  </a:lnTo>
                  <a:lnTo>
                    <a:pt x="244" y="186"/>
                  </a:lnTo>
                  <a:lnTo>
                    <a:pt x="249" y="186"/>
                  </a:lnTo>
                  <a:lnTo>
                    <a:pt x="254" y="186"/>
                  </a:lnTo>
                  <a:lnTo>
                    <a:pt x="260" y="186"/>
                  </a:lnTo>
                  <a:lnTo>
                    <a:pt x="265" y="186"/>
                  </a:lnTo>
                  <a:lnTo>
                    <a:pt x="270" y="186"/>
                  </a:lnTo>
                  <a:lnTo>
                    <a:pt x="275" y="186"/>
                  </a:lnTo>
                  <a:lnTo>
                    <a:pt x="280" y="186"/>
                  </a:lnTo>
                  <a:lnTo>
                    <a:pt x="286" y="186"/>
                  </a:lnTo>
                  <a:lnTo>
                    <a:pt x="291" y="186"/>
                  </a:lnTo>
                  <a:lnTo>
                    <a:pt x="296" y="186"/>
                  </a:lnTo>
                  <a:lnTo>
                    <a:pt x="301" y="186"/>
                  </a:lnTo>
                  <a:lnTo>
                    <a:pt x="306" y="186"/>
                  </a:lnTo>
                  <a:lnTo>
                    <a:pt x="311" y="186"/>
                  </a:lnTo>
                  <a:lnTo>
                    <a:pt x="317" y="186"/>
                  </a:lnTo>
                  <a:lnTo>
                    <a:pt x="322" y="186"/>
                  </a:lnTo>
                  <a:lnTo>
                    <a:pt x="327" y="186"/>
                  </a:lnTo>
                  <a:lnTo>
                    <a:pt x="332" y="186"/>
                  </a:lnTo>
                  <a:lnTo>
                    <a:pt x="337" y="186"/>
                  </a:lnTo>
                  <a:lnTo>
                    <a:pt x="343" y="186"/>
                  </a:lnTo>
                  <a:lnTo>
                    <a:pt x="348" y="186"/>
                  </a:lnTo>
                  <a:lnTo>
                    <a:pt x="353" y="186"/>
                  </a:lnTo>
                  <a:lnTo>
                    <a:pt x="358" y="181"/>
                  </a:lnTo>
                  <a:lnTo>
                    <a:pt x="363" y="181"/>
                  </a:lnTo>
                  <a:lnTo>
                    <a:pt x="368" y="181"/>
                  </a:lnTo>
                  <a:lnTo>
                    <a:pt x="374" y="181"/>
                  </a:lnTo>
                  <a:lnTo>
                    <a:pt x="379" y="181"/>
                  </a:lnTo>
                  <a:lnTo>
                    <a:pt x="384" y="181"/>
                  </a:lnTo>
                  <a:lnTo>
                    <a:pt x="389" y="181"/>
                  </a:lnTo>
                  <a:lnTo>
                    <a:pt x="394" y="181"/>
                  </a:lnTo>
                  <a:lnTo>
                    <a:pt x="400" y="181"/>
                  </a:lnTo>
                  <a:lnTo>
                    <a:pt x="405" y="176"/>
                  </a:lnTo>
                  <a:lnTo>
                    <a:pt x="410" y="176"/>
                  </a:lnTo>
                  <a:lnTo>
                    <a:pt x="415" y="176"/>
                  </a:lnTo>
                  <a:lnTo>
                    <a:pt x="420" y="176"/>
                  </a:lnTo>
                  <a:lnTo>
                    <a:pt x="426" y="176"/>
                  </a:lnTo>
                  <a:lnTo>
                    <a:pt x="431" y="176"/>
                  </a:lnTo>
                  <a:lnTo>
                    <a:pt x="436" y="171"/>
                  </a:lnTo>
                  <a:lnTo>
                    <a:pt x="441" y="171"/>
                  </a:lnTo>
                  <a:lnTo>
                    <a:pt x="446" y="171"/>
                  </a:lnTo>
                  <a:lnTo>
                    <a:pt x="451" y="166"/>
                  </a:lnTo>
                  <a:lnTo>
                    <a:pt x="457" y="166"/>
                  </a:lnTo>
                  <a:lnTo>
                    <a:pt x="462" y="166"/>
                  </a:lnTo>
                  <a:lnTo>
                    <a:pt x="467" y="166"/>
                  </a:lnTo>
                  <a:lnTo>
                    <a:pt x="472" y="160"/>
                  </a:lnTo>
                  <a:lnTo>
                    <a:pt x="477" y="160"/>
                  </a:lnTo>
                  <a:lnTo>
                    <a:pt x="483" y="155"/>
                  </a:lnTo>
                  <a:lnTo>
                    <a:pt x="488" y="155"/>
                  </a:lnTo>
                  <a:lnTo>
                    <a:pt x="493" y="155"/>
                  </a:lnTo>
                  <a:lnTo>
                    <a:pt x="498" y="150"/>
                  </a:lnTo>
                  <a:lnTo>
                    <a:pt x="503" y="150"/>
                  </a:lnTo>
                  <a:lnTo>
                    <a:pt x="508" y="145"/>
                  </a:lnTo>
                  <a:lnTo>
                    <a:pt x="514" y="145"/>
                  </a:lnTo>
                  <a:lnTo>
                    <a:pt x="519" y="140"/>
                  </a:lnTo>
                  <a:lnTo>
                    <a:pt x="524" y="140"/>
                  </a:lnTo>
                  <a:lnTo>
                    <a:pt x="529" y="135"/>
                  </a:lnTo>
                  <a:lnTo>
                    <a:pt x="534" y="129"/>
                  </a:lnTo>
                  <a:lnTo>
                    <a:pt x="540" y="129"/>
                  </a:lnTo>
                  <a:lnTo>
                    <a:pt x="545" y="124"/>
                  </a:lnTo>
                  <a:lnTo>
                    <a:pt x="550" y="119"/>
                  </a:lnTo>
                  <a:lnTo>
                    <a:pt x="555" y="114"/>
                  </a:lnTo>
                  <a:lnTo>
                    <a:pt x="560" y="109"/>
                  </a:lnTo>
                  <a:lnTo>
                    <a:pt x="565" y="109"/>
                  </a:lnTo>
                  <a:lnTo>
                    <a:pt x="571" y="103"/>
                  </a:lnTo>
                  <a:lnTo>
                    <a:pt x="576" y="98"/>
                  </a:lnTo>
                  <a:lnTo>
                    <a:pt x="576" y="93"/>
                  </a:lnTo>
                  <a:lnTo>
                    <a:pt x="581" y="88"/>
                  </a:lnTo>
                  <a:lnTo>
                    <a:pt x="586" y="83"/>
                  </a:lnTo>
                  <a:lnTo>
                    <a:pt x="591" y="78"/>
                  </a:lnTo>
                  <a:lnTo>
                    <a:pt x="597" y="72"/>
                  </a:lnTo>
                  <a:lnTo>
                    <a:pt x="602" y="67"/>
                  </a:lnTo>
                  <a:lnTo>
                    <a:pt x="607" y="62"/>
                  </a:lnTo>
                  <a:lnTo>
                    <a:pt x="612" y="57"/>
                  </a:lnTo>
                  <a:lnTo>
                    <a:pt x="612" y="52"/>
                  </a:lnTo>
                  <a:lnTo>
                    <a:pt x="617" y="46"/>
                  </a:lnTo>
                  <a:lnTo>
                    <a:pt x="622" y="36"/>
                  </a:lnTo>
                  <a:lnTo>
                    <a:pt x="628" y="31"/>
                  </a:lnTo>
                  <a:lnTo>
                    <a:pt x="633" y="26"/>
                  </a:lnTo>
                  <a:lnTo>
                    <a:pt x="638" y="15"/>
                  </a:lnTo>
                  <a:lnTo>
                    <a:pt x="643" y="10"/>
                  </a:lnTo>
                  <a:lnTo>
                    <a:pt x="643"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57" name="Freeform 126"/>
            <p:cNvSpPr>
              <a:spLocks/>
            </p:cNvSpPr>
            <p:nvPr/>
          </p:nvSpPr>
          <p:spPr bwMode="auto">
            <a:xfrm>
              <a:off x="2379" y="1511"/>
              <a:ext cx="581" cy="1581"/>
            </a:xfrm>
            <a:custGeom>
              <a:avLst/>
              <a:gdLst>
                <a:gd name="T0" fmla="*/ 11 w 581"/>
                <a:gd name="T1" fmla="*/ 1565 h 1581"/>
                <a:gd name="T2" fmla="*/ 26 w 581"/>
                <a:gd name="T3" fmla="*/ 1539 h 1581"/>
                <a:gd name="T4" fmla="*/ 37 w 581"/>
                <a:gd name="T5" fmla="*/ 1508 h 1581"/>
                <a:gd name="T6" fmla="*/ 52 w 581"/>
                <a:gd name="T7" fmla="*/ 1477 h 1581"/>
                <a:gd name="T8" fmla="*/ 68 w 581"/>
                <a:gd name="T9" fmla="*/ 1446 h 1581"/>
                <a:gd name="T10" fmla="*/ 78 w 581"/>
                <a:gd name="T11" fmla="*/ 1405 h 1581"/>
                <a:gd name="T12" fmla="*/ 94 w 581"/>
                <a:gd name="T13" fmla="*/ 1368 h 1581"/>
                <a:gd name="T14" fmla="*/ 104 w 581"/>
                <a:gd name="T15" fmla="*/ 1322 h 1581"/>
                <a:gd name="T16" fmla="*/ 119 w 581"/>
                <a:gd name="T17" fmla="*/ 1275 h 1581"/>
                <a:gd name="T18" fmla="*/ 135 w 581"/>
                <a:gd name="T19" fmla="*/ 1228 h 1581"/>
                <a:gd name="T20" fmla="*/ 145 w 581"/>
                <a:gd name="T21" fmla="*/ 1176 h 1581"/>
                <a:gd name="T22" fmla="*/ 161 w 581"/>
                <a:gd name="T23" fmla="*/ 1125 h 1581"/>
                <a:gd name="T24" fmla="*/ 171 w 581"/>
                <a:gd name="T25" fmla="*/ 1068 h 1581"/>
                <a:gd name="T26" fmla="*/ 187 w 581"/>
                <a:gd name="T27" fmla="*/ 1011 h 1581"/>
                <a:gd name="T28" fmla="*/ 202 w 581"/>
                <a:gd name="T29" fmla="*/ 948 h 1581"/>
                <a:gd name="T30" fmla="*/ 213 w 581"/>
                <a:gd name="T31" fmla="*/ 886 h 1581"/>
                <a:gd name="T32" fmla="*/ 228 w 581"/>
                <a:gd name="T33" fmla="*/ 824 h 1581"/>
                <a:gd name="T34" fmla="*/ 239 w 581"/>
                <a:gd name="T35" fmla="*/ 757 h 1581"/>
                <a:gd name="T36" fmla="*/ 254 w 581"/>
                <a:gd name="T37" fmla="*/ 694 h 1581"/>
                <a:gd name="T38" fmla="*/ 270 w 581"/>
                <a:gd name="T39" fmla="*/ 632 h 1581"/>
                <a:gd name="T40" fmla="*/ 280 w 581"/>
                <a:gd name="T41" fmla="*/ 565 h 1581"/>
                <a:gd name="T42" fmla="*/ 296 w 581"/>
                <a:gd name="T43" fmla="*/ 503 h 1581"/>
                <a:gd name="T44" fmla="*/ 311 w 581"/>
                <a:gd name="T45" fmla="*/ 440 h 1581"/>
                <a:gd name="T46" fmla="*/ 322 w 581"/>
                <a:gd name="T47" fmla="*/ 383 h 1581"/>
                <a:gd name="T48" fmla="*/ 337 w 581"/>
                <a:gd name="T49" fmla="*/ 326 h 1581"/>
                <a:gd name="T50" fmla="*/ 348 w 581"/>
                <a:gd name="T51" fmla="*/ 269 h 1581"/>
                <a:gd name="T52" fmla="*/ 363 w 581"/>
                <a:gd name="T53" fmla="*/ 223 h 1581"/>
                <a:gd name="T54" fmla="*/ 379 w 581"/>
                <a:gd name="T55" fmla="*/ 176 h 1581"/>
                <a:gd name="T56" fmla="*/ 389 w 581"/>
                <a:gd name="T57" fmla="*/ 135 h 1581"/>
                <a:gd name="T58" fmla="*/ 405 w 581"/>
                <a:gd name="T59" fmla="*/ 98 h 1581"/>
                <a:gd name="T60" fmla="*/ 415 w 581"/>
                <a:gd name="T61" fmla="*/ 67 h 1581"/>
                <a:gd name="T62" fmla="*/ 431 w 581"/>
                <a:gd name="T63" fmla="*/ 41 h 1581"/>
                <a:gd name="T64" fmla="*/ 446 w 581"/>
                <a:gd name="T65" fmla="*/ 21 h 1581"/>
                <a:gd name="T66" fmla="*/ 456 w 581"/>
                <a:gd name="T67" fmla="*/ 5 h 1581"/>
                <a:gd name="T68" fmla="*/ 472 w 581"/>
                <a:gd name="T69" fmla="*/ 0 h 1581"/>
                <a:gd name="T70" fmla="*/ 488 w 581"/>
                <a:gd name="T71" fmla="*/ 0 h 1581"/>
                <a:gd name="T72" fmla="*/ 503 w 581"/>
                <a:gd name="T73" fmla="*/ 5 h 1581"/>
                <a:gd name="T74" fmla="*/ 513 w 581"/>
                <a:gd name="T75" fmla="*/ 21 h 1581"/>
                <a:gd name="T76" fmla="*/ 529 w 581"/>
                <a:gd name="T77" fmla="*/ 41 h 1581"/>
                <a:gd name="T78" fmla="*/ 545 w 581"/>
                <a:gd name="T79" fmla="*/ 67 h 1581"/>
                <a:gd name="T80" fmla="*/ 555 w 581"/>
                <a:gd name="T81" fmla="*/ 98 h 1581"/>
                <a:gd name="T82" fmla="*/ 570 w 581"/>
                <a:gd name="T83" fmla="*/ 135 h 15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1" h="1581">
                  <a:moveTo>
                    <a:pt x="0" y="1581"/>
                  </a:moveTo>
                  <a:lnTo>
                    <a:pt x="5" y="1576"/>
                  </a:lnTo>
                  <a:lnTo>
                    <a:pt x="11" y="1565"/>
                  </a:lnTo>
                  <a:lnTo>
                    <a:pt x="16" y="1560"/>
                  </a:lnTo>
                  <a:lnTo>
                    <a:pt x="21" y="1550"/>
                  </a:lnTo>
                  <a:lnTo>
                    <a:pt x="26" y="1539"/>
                  </a:lnTo>
                  <a:lnTo>
                    <a:pt x="31" y="1529"/>
                  </a:lnTo>
                  <a:lnTo>
                    <a:pt x="37" y="1519"/>
                  </a:lnTo>
                  <a:lnTo>
                    <a:pt x="37" y="1508"/>
                  </a:lnTo>
                  <a:lnTo>
                    <a:pt x="42" y="1498"/>
                  </a:lnTo>
                  <a:lnTo>
                    <a:pt x="47" y="1487"/>
                  </a:lnTo>
                  <a:lnTo>
                    <a:pt x="52" y="1477"/>
                  </a:lnTo>
                  <a:lnTo>
                    <a:pt x="57" y="1467"/>
                  </a:lnTo>
                  <a:lnTo>
                    <a:pt x="62" y="1456"/>
                  </a:lnTo>
                  <a:lnTo>
                    <a:pt x="68" y="1446"/>
                  </a:lnTo>
                  <a:lnTo>
                    <a:pt x="73" y="1430"/>
                  </a:lnTo>
                  <a:lnTo>
                    <a:pt x="73" y="1420"/>
                  </a:lnTo>
                  <a:lnTo>
                    <a:pt x="78" y="1405"/>
                  </a:lnTo>
                  <a:lnTo>
                    <a:pt x="83" y="1394"/>
                  </a:lnTo>
                  <a:lnTo>
                    <a:pt x="88" y="1379"/>
                  </a:lnTo>
                  <a:lnTo>
                    <a:pt x="94" y="1368"/>
                  </a:lnTo>
                  <a:lnTo>
                    <a:pt x="99" y="1353"/>
                  </a:lnTo>
                  <a:lnTo>
                    <a:pt x="104" y="1337"/>
                  </a:lnTo>
                  <a:lnTo>
                    <a:pt x="104" y="1322"/>
                  </a:lnTo>
                  <a:lnTo>
                    <a:pt x="109" y="1306"/>
                  </a:lnTo>
                  <a:lnTo>
                    <a:pt x="114" y="1291"/>
                  </a:lnTo>
                  <a:lnTo>
                    <a:pt x="119" y="1275"/>
                  </a:lnTo>
                  <a:lnTo>
                    <a:pt x="125" y="1259"/>
                  </a:lnTo>
                  <a:lnTo>
                    <a:pt x="130" y="1244"/>
                  </a:lnTo>
                  <a:lnTo>
                    <a:pt x="135" y="1228"/>
                  </a:lnTo>
                  <a:lnTo>
                    <a:pt x="140" y="1213"/>
                  </a:lnTo>
                  <a:lnTo>
                    <a:pt x="140" y="1192"/>
                  </a:lnTo>
                  <a:lnTo>
                    <a:pt x="145" y="1176"/>
                  </a:lnTo>
                  <a:lnTo>
                    <a:pt x="151" y="1161"/>
                  </a:lnTo>
                  <a:lnTo>
                    <a:pt x="156" y="1140"/>
                  </a:lnTo>
                  <a:lnTo>
                    <a:pt x="161" y="1125"/>
                  </a:lnTo>
                  <a:lnTo>
                    <a:pt x="166" y="1104"/>
                  </a:lnTo>
                  <a:lnTo>
                    <a:pt x="171" y="1088"/>
                  </a:lnTo>
                  <a:lnTo>
                    <a:pt x="171" y="1068"/>
                  </a:lnTo>
                  <a:lnTo>
                    <a:pt x="176" y="1047"/>
                  </a:lnTo>
                  <a:lnTo>
                    <a:pt x="182" y="1026"/>
                  </a:lnTo>
                  <a:lnTo>
                    <a:pt x="187" y="1011"/>
                  </a:lnTo>
                  <a:lnTo>
                    <a:pt x="192" y="990"/>
                  </a:lnTo>
                  <a:lnTo>
                    <a:pt x="197" y="969"/>
                  </a:lnTo>
                  <a:lnTo>
                    <a:pt x="202" y="948"/>
                  </a:lnTo>
                  <a:lnTo>
                    <a:pt x="208" y="928"/>
                  </a:lnTo>
                  <a:lnTo>
                    <a:pt x="208" y="907"/>
                  </a:lnTo>
                  <a:lnTo>
                    <a:pt x="213" y="886"/>
                  </a:lnTo>
                  <a:lnTo>
                    <a:pt x="218" y="865"/>
                  </a:lnTo>
                  <a:lnTo>
                    <a:pt x="223" y="845"/>
                  </a:lnTo>
                  <a:lnTo>
                    <a:pt x="228" y="824"/>
                  </a:lnTo>
                  <a:lnTo>
                    <a:pt x="234" y="803"/>
                  </a:lnTo>
                  <a:lnTo>
                    <a:pt x="239" y="783"/>
                  </a:lnTo>
                  <a:lnTo>
                    <a:pt x="239" y="757"/>
                  </a:lnTo>
                  <a:lnTo>
                    <a:pt x="244" y="736"/>
                  </a:lnTo>
                  <a:lnTo>
                    <a:pt x="249" y="715"/>
                  </a:lnTo>
                  <a:lnTo>
                    <a:pt x="254" y="694"/>
                  </a:lnTo>
                  <a:lnTo>
                    <a:pt x="259" y="674"/>
                  </a:lnTo>
                  <a:lnTo>
                    <a:pt x="265" y="653"/>
                  </a:lnTo>
                  <a:lnTo>
                    <a:pt x="270" y="632"/>
                  </a:lnTo>
                  <a:lnTo>
                    <a:pt x="275" y="612"/>
                  </a:lnTo>
                  <a:lnTo>
                    <a:pt x="275" y="586"/>
                  </a:lnTo>
                  <a:lnTo>
                    <a:pt x="280" y="565"/>
                  </a:lnTo>
                  <a:lnTo>
                    <a:pt x="285" y="544"/>
                  </a:lnTo>
                  <a:lnTo>
                    <a:pt x="291" y="523"/>
                  </a:lnTo>
                  <a:lnTo>
                    <a:pt x="296" y="503"/>
                  </a:lnTo>
                  <a:lnTo>
                    <a:pt x="301" y="482"/>
                  </a:lnTo>
                  <a:lnTo>
                    <a:pt x="306" y="461"/>
                  </a:lnTo>
                  <a:lnTo>
                    <a:pt x="311" y="440"/>
                  </a:lnTo>
                  <a:lnTo>
                    <a:pt x="311" y="420"/>
                  </a:lnTo>
                  <a:lnTo>
                    <a:pt x="316" y="404"/>
                  </a:lnTo>
                  <a:lnTo>
                    <a:pt x="322" y="383"/>
                  </a:lnTo>
                  <a:lnTo>
                    <a:pt x="327" y="363"/>
                  </a:lnTo>
                  <a:lnTo>
                    <a:pt x="332" y="342"/>
                  </a:lnTo>
                  <a:lnTo>
                    <a:pt x="337" y="326"/>
                  </a:lnTo>
                  <a:lnTo>
                    <a:pt x="342" y="306"/>
                  </a:lnTo>
                  <a:lnTo>
                    <a:pt x="342" y="290"/>
                  </a:lnTo>
                  <a:lnTo>
                    <a:pt x="348" y="269"/>
                  </a:lnTo>
                  <a:lnTo>
                    <a:pt x="353" y="254"/>
                  </a:lnTo>
                  <a:lnTo>
                    <a:pt x="358" y="238"/>
                  </a:lnTo>
                  <a:lnTo>
                    <a:pt x="363" y="223"/>
                  </a:lnTo>
                  <a:lnTo>
                    <a:pt x="368" y="207"/>
                  </a:lnTo>
                  <a:lnTo>
                    <a:pt x="373" y="192"/>
                  </a:lnTo>
                  <a:lnTo>
                    <a:pt x="379" y="176"/>
                  </a:lnTo>
                  <a:lnTo>
                    <a:pt x="379" y="161"/>
                  </a:lnTo>
                  <a:lnTo>
                    <a:pt x="384" y="145"/>
                  </a:lnTo>
                  <a:lnTo>
                    <a:pt x="389" y="135"/>
                  </a:lnTo>
                  <a:lnTo>
                    <a:pt x="394" y="119"/>
                  </a:lnTo>
                  <a:lnTo>
                    <a:pt x="399" y="109"/>
                  </a:lnTo>
                  <a:lnTo>
                    <a:pt x="405" y="98"/>
                  </a:lnTo>
                  <a:lnTo>
                    <a:pt x="410" y="88"/>
                  </a:lnTo>
                  <a:lnTo>
                    <a:pt x="410" y="78"/>
                  </a:lnTo>
                  <a:lnTo>
                    <a:pt x="415" y="67"/>
                  </a:lnTo>
                  <a:lnTo>
                    <a:pt x="420" y="57"/>
                  </a:lnTo>
                  <a:lnTo>
                    <a:pt x="425" y="47"/>
                  </a:lnTo>
                  <a:lnTo>
                    <a:pt x="431" y="41"/>
                  </a:lnTo>
                  <a:lnTo>
                    <a:pt x="436" y="31"/>
                  </a:lnTo>
                  <a:lnTo>
                    <a:pt x="441" y="26"/>
                  </a:lnTo>
                  <a:lnTo>
                    <a:pt x="446" y="21"/>
                  </a:lnTo>
                  <a:lnTo>
                    <a:pt x="446" y="15"/>
                  </a:lnTo>
                  <a:lnTo>
                    <a:pt x="451" y="10"/>
                  </a:lnTo>
                  <a:lnTo>
                    <a:pt x="456" y="5"/>
                  </a:lnTo>
                  <a:lnTo>
                    <a:pt x="462" y="5"/>
                  </a:lnTo>
                  <a:lnTo>
                    <a:pt x="467" y="0"/>
                  </a:lnTo>
                  <a:lnTo>
                    <a:pt x="472" y="0"/>
                  </a:lnTo>
                  <a:lnTo>
                    <a:pt x="477" y="0"/>
                  </a:lnTo>
                  <a:lnTo>
                    <a:pt x="482" y="0"/>
                  </a:lnTo>
                  <a:lnTo>
                    <a:pt x="488" y="0"/>
                  </a:lnTo>
                  <a:lnTo>
                    <a:pt x="493" y="0"/>
                  </a:lnTo>
                  <a:lnTo>
                    <a:pt x="498" y="5"/>
                  </a:lnTo>
                  <a:lnTo>
                    <a:pt x="503" y="5"/>
                  </a:lnTo>
                  <a:lnTo>
                    <a:pt x="508" y="10"/>
                  </a:lnTo>
                  <a:lnTo>
                    <a:pt x="513" y="15"/>
                  </a:lnTo>
                  <a:lnTo>
                    <a:pt x="513" y="21"/>
                  </a:lnTo>
                  <a:lnTo>
                    <a:pt x="519" y="26"/>
                  </a:lnTo>
                  <a:lnTo>
                    <a:pt x="524" y="31"/>
                  </a:lnTo>
                  <a:lnTo>
                    <a:pt x="529" y="41"/>
                  </a:lnTo>
                  <a:lnTo>
                    <a:pt x="534" y="47"/>
                  </a:lnTo>
                  <a:lnTo>
                    <a:pt x="539" y="57"/>
                  </a:lnTo>
                  <a:lnTo>
                    <a:pt x="545" y="67"/>
                  </a:lnTo>
                  <a:lnTo>
                    <a:pt x="550" y="78"/>
                  </a:lnTo>
                  <a:lnTo>
                    <a:pt x="550" y="88"/>
                  </a:lnTo>
                  <a:lnTo>
                    <a:pt x="555" y="98"/>
                  </a:lnTo>
                  <a:lnTo>
                    <a:pt x="560" y="109"/>
                  </a:lnTo>
                  <a:lnTo>
                    <a:pt x="565" y="119"/>
                  </a:lnTo>
                  <a:lnTo>
                    <a:pt x="570" y="135"/>
                  </a:lnTo>
                  <a:lnTo>
                    <a:pt x="576" y="145"/>
                  </a:lnTo>
                  <a:lnTo>
                    <a:pt x="581" y="16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58" name="Freeform 127"/>
            <p:cNvSpPr>
              <a:spLocks/>
            </p:cNvSpPr>
            <p:nvPr/>
          </p:nvSpPr>
          <p:spPr bwMode="auto">
            <a:xfrm>
              <a:off x="2960" y="1672"/>
              <a:ext cx="586" cy="1591"/>
            </a:xfrm>
            <a:custGeom>
              <a:avLst/>
              <a:gdLst>
                <a:gd name="T0" fmla="*/ 5 w 586"/>
                <a:gd name="T1" fmla="*/ 31 h 1591"/>
                <a:gd name="T2" fmla="*/ 21 w 586"/>
                <a:gd name="T3" fmla="*/ 77 h 1591"/>
                <a:gd name="T4" fmla="*/ 36 w 586"/>
                <a:gd name="T5" fmla="*/ 129 h 1591"/>
                <a:gd name="T6" fmla="*/ 46 w 586"/>
                <a:gd name="T7" fmla="*/ 181 h 1591"/>
                <a:gd name="T8" fmla="*/ 62 w 586"/>
                <a:gd name="T9" fmla="*/ 243 h 1591"/>
                <a:gd name="T10" fmla="*/ 72 w 586"/>
                <a:gd name="T11" fmla="*/ 300 h 1591"/>
                <a:gd name="T12" fmla="*/ 88 w 586"/>
                <a:gd name="T13" fmla="*/ 362 h 1591"/>
                <a:gd name="T14" fmla="*/ 104 w 586"/>
                <a:gd name="T15" fmla="*/ 425 h 1591"/>
                <a:gd name="T16" fmla="*/ 114 w 586"/>
                <a:gd name="T17" fmla="*/ 492 h 1591"/>
                <a:gd name="T18" fmla="*/ 129 w 586"/>
                <a:gd name="T19" fmla="*/ 554 h 1591"/>
                <a:gd name="T20" fmla="*/ 140 w 586"/>
                <a:gd name="T21" fmla="*/ 622 h 1591"/>
                <a:gd name="T22" fmla="*/ 155 w 586"/>
                <a:gd name="T23" fmla="*/ 684 h 1591"/>
                <a:gd name="T24" fmla="*/ 171 w 586"/>
                <a:gd name="T25" fmla="*/ 746 h 1591"/>
                <a:gd name="T26" fmla="*/ 181 w 586"/>
                <a:gd name="T27" fmla="*/ 808 h 1591"/>
                <a:gd name="T28" fmla="*/ 197 w 586"/>
                <a:gd name="T29" fmla="*/ 865 h 1591"/>
                <a:gd name="T30" fmla="*/ 207 w 586"/>
                <a:gd name="T31" fmla="*/ 927 h 1591"/>
                <a:gd name="T32" fmla="*/ 223 w 586"/>
                <a:gd name="T33" fmla="*/ 979 h 1591"/>
                <a:gd name="T34" fmla="*/ 238 w 586"/>
                <a:gd name="T35" fmla="*/ 1031 h 1591"/>
                <a:gd name="T36" fmla="*/ 249 w 586"/>
                <a:gd name="T37" fmla="*/ 1083 h 1591"/>
                <a:gd name="T38" fmla="*/ 264 w 586"/>
                <a:gd name="T39" fmla="*/ 1130 h 1591"/>
                <a:gd name="T40" fmla="*/ 275 w 586"/>
                <a:gd name="T41" fmla="*/ 1176 h 1591"/>
                <a:gd name="T42" fmla="*/ 290 w 586"/>
                <a:gd name="T43" fmla="*/ 1218 h 1591"/>
                <a:gd name="T44" fmla="*/ 306 w 586"/>
                <a:gd name="T45" fmla="*/ 1259 h 1591"/>
                <a:gd name="T46" fmla="*/ 316 w 586"/>
                <a:gd name="T47" fmla="*/ 1295 h 1591"/>
                <a:gd name="T48" fmla="*/ 332 w 586"/>
                <a:gd name="T49" fmla="*/ 1326 h 1591"/>
                <a:gd name="T50" fmla="*/ 342 w 586"/>
                <a:gd name="T51" fmla="*/ 1358 h 1591"/>
                <a:gd name="T52" fmla="*/ 358 w 586"/>
                <a:gd name="T53" fmla="*/ 1389 h 1591"/>
                <a:gd name="T54" fmla="*/ 373 w 586"/>
                <a:gd name="T55" fmla="*/ 1415 h 1591"/>
                <a:gd name="T56" fmla="*/ 383 w 586"/>
                <a:gd name="T57" fmla="*/ 1435 h 1591"/>
                <a:gd name="T58" fmla="*/ 399 w 586"/>
                <a:gd name="T59" fmla="*/ 1456 h 1591"/>
                <a:gd name="T60" fmla="*/ 409 w 586"/>
                <a:gd name="T61" fmla="*/ 1477 h 1591"/>
                <a:gd name="T62" fmla="*/ 425 w 586"/>
                <a:gd name="T63" fmla="*/ 1492 h 1591"/>
                <a:gd name="T64" fmla="*/ 440 w 586"/>
                <a:gd name="T65" fmla="*/ 1508 h 1591"/>
                <a:gd name="T66" fmla="*/ 451 w 586"/>
                <a:gd name="T67" fmla="*/ 1523 h 1591"/>
                <a:gd name="T68" fmla="*/ 466 w 586"/>
                <a:gd name="T69" fmla="*/ 1534 h 1591"/>
                <a:gd name="T70" fmla="*/ 482 w 586"/>
                <a:gd name="T71" fmla="*/ 1549 h 1591"/>
                <a:gd name="T72" fmla="*/ 497 w 586"/>
                <a:gd name="T73" fmla="*/ 1560 h 1591"/>
                <a:gd name="T74" fmla="*/ 513 w 586"/>
                <a:gd name="T75" fmla="*/ 1565 h 1591"/>
                <a:gd name="T76" fmla="*/ 529 w 586"/>
                <a:gd name="T77" fmla="*/ 1575 h 1591"/>
                <a:gd name="T78" fmla="*/ 544 w 586"/>
                <a:gd name="T79" fmla="*/ 1580 h 1591"/>
                <a:gd name="T80" fmla="*/ 560 w 586"/>
                <a:gd name="T81" fmla="*/ 1586 h 1591"/>
                <a:gd name="T82" fmla="*/ 575 w 586"/>
                <a:gd name="T83" fmla="*/ 1591 h 15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6" h="1591">
                  <a:moveTo>
                    <a:pt x="0" y="0"/>
                  </a:moveTo>
                  <a:lnTo>
                    <a:pt x="0" y="15"/>
                  </a:lnTo>
                  <a:lnTo>
                    <a:pt x="5" y="31"/>
                  </a:lnTo>
                  <a:lnTo>
                    <a:pt x="10" y="46"/>
                  </a:lnTo>
                  <a:lnTo>
                    <a:pt x="15" y="62"/>
                  </a:lnTo>
                  <a:lnTo>
                    <a:pt x="21" y="77"/>
                  </a:lnTo>
                  <a:lnTo>
                    <a:pt x="26" y="93"/>
                  </a:lnTo>
                  <a:lnTo>
                    <a:pt x="31" y="108"/>
                  </a:lnTo>
                  <a:lnTo>
                    <a:pt x="36" y="129"/>
                  </a:lnTo>
                  <a:lnTo>
                    <a:pt x="36" y="145"/>
                  </a:lnTo>
                  <a:lnTo>
                    <a:pt x="41" y="165"/>
                  </a:lnTo>
                  <a:lnTo>
                    <a:pt x="46" y="181"/>
                  </a:lnTo>
                  <a:lnTo>
                    <a:pt x="52" y="202"/>
                  </a:lnTo>
                  <a:lnTo>
                    <a:pt x="57" y="222"/>
                  </a:lnTo>
                  <a:lnTo>
                    <a:pt x="62" y="243"/>
                  </a:lnTo>
                  <a:lnTo>
                    <a:pt x="67" y="259"/>
                  </a:lnTo>
                  <a:lnTo>
                    <a:pt x="67" y="279"/>
                  </a:lnTo>
                  <a:lnTo>
                    <a:pt x="72" y="300"/>
                  </a:lnTo>
                  <a:lnTo>
                    <a:pt x="78" y="321"/>
                  </a:lnTo>
                  <a:lnTo>
                    <a:pt x="83" y="342"/>
                  </a:lnTo>
                  <a:lnTo>
                    <a:pt x="88" y="362"/>
                  </a:lnTo>
                  <a:lnTo>
                    <a:pt x="93" y="383"/>
                  </a:lnTo>
                  <a:lnTo>
                    <a:pt x="98" y="404"/>
                  </a:lnTo>
                  <a:lnTo>
                    <a:pt x="104" y="425"/>
                  </a:lnTo>
                  <a:lnTo>
                    <a:pt x="104" y="451"/>
                  </a:lnTo>
                  <a:lnTo>
                    <a:pt x="109" y="471"/>
                  </a:lnTo>
                  <a:lnTo>
                    <a:pt x="114" y="492"/>
                  </a:lnTo>
                  <a:lnTo>
                    <a:pt x="119" y="513"/>
                  </a:lnTo>
                  <a:lnTo>
                    <a:pt x="124" y="533"/>
                  </a:lnTo>
                  <a:lnTo>
                    <a:pt x="129" y="554"/>
                  </a:lnTo>
                  <a:lnTo>
                    <a:pt x="135" y="575"/>
                  </a:lnTo>
                  <a:lnTo>
                    <a:pt x="140" y="596"/>
                  </a:lnTo>
                  <a:lnTo>
                    <a:pt x="140" y="622"/>
                  </a:lnTo>
                  <a:lnTo>
                    <a:pt x="145" y="642"/>
                  </a:lnTo>
                  <a:lnTo>
                    <a:pt x="150" y="663"/>
                  </a:lnTo>
                  <a:lnTo>
                    <a:pt x="155" y="684"/>
                  </a:lnTo>
                  <a:lnTo>
                    <a:pt x="161" y="704"/>
                  </a:lnTo>
                  <a:lnTo>
                    <a:pt x="166" y="725"/>
                  </a:lnTo>
                  <a:lnTo>
                    <a:pt x="171" y="746"/>
                  </a:lnTo>
                  <a:lnTo>
                    <a:pt x="171" y="767"/>
                  </a:lnTo>
                  <a:lnTo>
                    <a:pt x="176" y="787"/>
                  </a:lnTo>
                  <a:lnTo>
                    <a:pt x="181" y="808"/>
                  </a:lnTo>
                  <a:lnTo>
                    <a:pt x="186" y="829"/>
                  </a:lnTo>
                  <a:lnTo>
                    <a:pt x="192" y="850"/>
                  </a:lnTo>
                  <a:lnTo>
                    <a:pt x="197" y="865"/>
                  </a:lnTo>
                  <a:lnTo>
                    <a:pt x="202" y="886"/>
                  </a:lnTo>
                  <a:lnTo>
                    <a:pt x="207" y="907"/>
                  </a:lnTo>
                  <a:lnTo>
                    <a:pt x="207" y="927"/>
                  </a:lnTo>
                  <a:lnTo>
                    <a:pt x="212" y="943"/>
                  </a:lnTo>
                  <a:lnTo>
                    <a:pt x="218" y="964"/>
                  </a:lnTo>
                  <a:lnTo>
                    <a:pt x="223" y="979"/>
                  </a:lnTo>
                  <a:lnTo>
                    <a:pt x="228" y="1000"/>
                  </a:lnTo>
                  <a:lnTo>
                    <a:pt x="233" y="1015"/>
                  </a:lnTo>
                  <a:lnTo>
                    <a:pt x="238" y="1031"/>
                  </a:lnTo>
                  <a:lnTo>
                    <a:pt x="238" y="1052"/>
                  </a:lnTo>
                  <a:lnTo>
                    <a:pt x="243" y="1067"/>
                  </a:lnTo>
                  <a:lnTo>
                    <a:pt x="249" y="1083"/>
                  </a:lnTo>
                  <a:lnTo>
                    <a:pt x="254" y="1098"/>
                  </a:lnTo>
                  <a:lnTo>
                    <a:pt x="259" y="1114"/>
                  </a:lnTo>
                  <a:lnTo>
                    <a:pt x="264" y="1130"/>
                  </a:lnTo>
                  <a:lnTo>
                    <a:pt x="269" y="1145"/>
                  </a:lnTo>
                  <a:lnTo>
                    <a:pt x="275" y="1161"/>
                  </a:lnTo>
                  <a:lnTo>
                    <a:pt x="275" y="1176"/>
                  </a:lnTo>
                  <a:lnTo>
                    <a:pt x="280" y="1192"/>
                  </a:lnTo>
                  <a:lnTo>
                    <a:pt x="285" y="1207"/>
                  </a:lnTo>
                  <a:lnTo>
                    <a:pt x="290" y="1218"/>
                  </a:lnTo>
                  <a:lnTo>
                    <a:pt x="295" y="1233"/>
                  </a:lnTo>
                  <a:lnTo>
                    <a:pt x="301" y="1244"/>
                  </a:lnTo>
                  <a:lnTo>
                    <a:pt x="306" y="1259"/>
                  </a:lnTo>
                  <a:lnTo>
                    <a:pt x="306" y="1269"/>
                  </a:lnTo>
                  <a:lnTo>
                    <a:pt x="311" y="1285"/>
                  </a:lnTo>
                  <a:lnTo>
                    <a:pt x="316" y="1295"/>
                  </a:lnTo>
                  <a:lnTo>
                    <a:pt x="321" y="1306"/>
                  </a:lnTo>
                  <a:lnTo>
                    <a:pt x="326" y="1316"/>
                  </a:lnTo>
                  <a:lnTo>
                    <a:pt x="332" y="1326"/>
                  </a:lnTo>
                  <a:lnTo>
                    <a:pt x="337" y="1337"/>
                  </a:lnTo>
                  <a:lnTo>
                    <a:pt x="342" y="1347"/>
                  </a:lnTo>
                  <a:lnTo>
                    <a:pt x="342" y="1358"/>
                  </a:lnTo>
                  <a:lnTo>
                    <a:pt x="347" y="1368"/>
                  </a:lnTo>
                  <a:lnTo>
                    <a:pt x="352" y="1378"/>
                  </a:lnTo>
                  <a:lnTo>
                    <a:pt x="358" y="1389"/>
                  </a:lnTo>
                  <a:lnTo>
                    <a:pt x="363" y="1399"/>
                  </a:lnTo>
                  <a:lnTo>
                    <a:pt x="368" y="1404"/>
                  </a:lnTo>
                  <a:lnTo>
                    <a:pt x="373" y="1415"/>
                  </a:lnTo>
                  <a:lnTo>
                    <a:pt x="378" y="1420"/>
                  </a:lnTo>
                  <a:lnTo>
                    <a:pt x="378" y="1430"/>
                  </a:lnTo>
                  <a:lnTo>
                    <a:pt x="383" y="1435"/>
                  </a:lnTo>
                  <a:lnTo>
                    <a:pt x="389" y="1446"/>
                  </a:lnTo>
                  <a:lnTo>
                    <a:pt x="394" y="1451"/>
                  </a:lnTo>
                  <a:lnTo>
                    <a:pt x="399" y="1456"/>
                  </a:lnTo>
                  <a:lnTo>
                    <a:pt x="404" y="1466"/>
                  </a:lnTo>
                  <a:lnTo>
                    <a:pt x="409" y="1472"/>
                  </a:lnTo>
                  <a:lnTo>
                    <a:pt x="409" y="1477"/>
                  </a:lnTo>
                  <a:lnTo>
                    <a:pt x="415" y="1482"/>
                  </a:lnTo>
                  <a:lnTo>
                    <a:pt x="420" y="1487"/>
                  </a:lnTo>
                  <a:lnTo>
                    <a:pt x="425" y="1492"/>
                  </a:lnTo>
                  <a:lnTo>
                    <a:pt x="430" y="1498"/>
                  </a:lnTo>
                  <a:lnTo>
                    <a:pt x="435" y="1503"/>
                  </a:lnTo>
                  <a:lnTo>
                    <a:pt x="440" y="1508"/>
                  </a:lnTo>
                  <a:lnTo>
                    <a:pt x="446" y="1513"/>
                  </a:lnTo>
                  <a:lnTo>
                    <a:pt x="446" y="1518"/>
                  </a:lnTo>
                  <a:lnTo>
                    <a:pt x="451" y="1523"/>
                  </a:lnTo>
                  <a:lnTo>
                    <a:pt x="456" y="1529"/>
                  </a:lnTo>
                  <a:lnTo>
                    <a:pt x="461" y="1529"/>
                  </a:lnTo>
                  <a:lnTo>
                    <a:pt x="466" y="1534"/>
                  </a:lnTo>
                  <a:lnTo>
                    <a:pt x="472" y="1539"/>
                  </a:lnTo>
                  <a:lnTo>
                    <a:pt x="477" y="1544"/>
                  </a:lnTo>
                  <a:lnTo>
                    <a:pt x="482" y="1549"/>
                  </a:lnTo>
                  <a:lnTo>
                    <a:pt x="487" y="1549"/>
                  </a:lnTo>
                  <a:lnTo>
                    <a:pt x="492" y="1555"/>
                  </a:lnTo>
                  <a:lnTo>
                    <a:pt x="497" y="1560"/>
                  </a:lnTo>
                  <a:lnTo>
                    <a:pt x="503" y="1560"/>
                  </a:lnTo>
                  <a:lnTo>
                    <a:pt x="508" y="1565"/>
                  </a:lnTo>
                  <a:lnTo>
                    <a:pt x="513" y="1565"/>
                  </a:lnTo>
                  <a:lnTo>
                    <a:pt x="518" y="1570"/>
                  </a:lnTo>
                  <a:lnTo>
                    <a:pt x="523" y="1570"/>
                  </a:lnTo>
                  <a:lnTo>
                    <a:pt x="529" y="1575"/>
                  </a:lnTo>
                  <a:lnTo>
                    <a:pt x="534" y="1575"/>
                  </a:lnTo>
                  <a:lnTo>
                    <a:pt x="539" y="1575"/>
                  </a:lnTo>
                  <a:lnTo>
                    <a:pt x="544" y="1580"/>
                  </a:lnTo>
                  <a:lnTo>
                    <a:pt x="549" y="1580"/>
                  </a:lnTo>
                  <a:lnTo>
                    <a:pt x="555" y="1586"/>
                  </a:lnTo>
                  <a:lnTo>
                    <a:pt x="560" y="1586"/>
                  </a:lnTo>
                  <a:lnTo>
                    <a:pt x="565" y="1586"/>
                  </a:lnTo>
                  <a:lnTo>
                    <a:pt x="570" y="1586"/>
                  </a:lnTo>
                  <a:lnTo>
                    <a:pt x="575" y="1591"/>
                  </a:lnTo>
                  <a:lnTo>
                    <a:pt x="580" y="1591"/>
                  </a:lnTo>
                  <a:lnTo>
                    <a:pt x="586" y="159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59" name="Freeform 128"/>
            <p:cNvSpPr>
              <a:spLocks/>
            </p:cNvSpPr>
            <p:nvPr/>
          </p:nvSpPr>
          <p:spPr bwMode="auto">
            <a:xfrm>
              <a:off x="3546" y="3263"/>
              <a:ext cx="440" cy="15"/>
            </a:xfrm>
            <a:custGeom>
              <a:avLst/>
              <a:gdLst>
                <a:gd name="T0" fmla="*/ 5 w 440"/>
                <a:gd name="T1" fmla="*/ 5 h 15"/>
                <a:gd name="T2" fmla="*/ 15 w 440"/>
                <a:gd name="T3" fmla="*/ 5 h 15"/>
                <a:gd name="T4" fmla="*/ 26 w 440"/>
                <a:gd name="T5" fmla="*/ 5 h 15"/>
                <a:gd name="T6" fmla="*/ 36 w 440"/>
                <a:gd name="T7" fmla="*/ 10 h 15"/>
                <a:gd name="T8" fmla="*/ 46 w 440"/>
                <a:gd name="T9" fmla="*/ 10 h 15"/>
                <a:gd name="T10" fmla="*/ 57 w 440"/>
                <a:gd name="T11" fmla="*/ 10 h 15"/>
                <a:gd name="T12" fmla="*/ 67 w 440"/>
                <a:gd name="T13" fmla="*/ 10 h 15"/>
                <a:gd name="T14" fmla="*/ 77 w 440"/>
                <a:gd name="T15" fmla="*/ 10 h 15"/>
                <a:gd name="T16" fmla="*/ 88 w 440"/>
                <a:gd name="T17" fmla="*/ 15 h 15"/>
                <a:gd name="T18" fmla="*/ 98 w 440"/>
                <a:gd name="T19" fmla="*/ 15 h 15"/>
                <a:gd name="T20" fmla="*/ 108 w 440"/>
                <a:gd name="T21" fmla="*/ 15 h 15"/>
                <a:gd name="T22" fmla="*/ 119 w 440"/>
                <a:gd name="T23" fmla="*/ 15 h 15"/>
                <a:gd name="T24" fmla="*/ 129 w 440"/>
                <a:gd name="T25" fmla="*/ 15 h 15"/>
                <a:gd name="T26" fmla="*/ 140 w 440"/>
                <a:gd name="T27" fmla="*/ 15 h 15"/>
                <a:gd name="T28" fmla="*/ 150 w 440"/>
                <a:gd name="T29" fmla="*/ 15 h 15"/>
                <a:gd name="T30" fmla="*/ 160 w 440"/>
                <a:gd name="T31" fmla="*/ 15 h 15"/>
                <a:gd name="T32" fmla="*/ 171 w 440"/>
                <a:gd name="T33" fmla="*/ 15 h 15"/>
                <a:gd name="T34" fmla="*/ 181 w 440"/>
                <a:gd name="T35" fmla="*/ 15 h 15"/>
                <a:gd name="T36" fmla="*/ 191 w 440"/>
                <a:gd name="T37" fmla="*/ 15 h 15"/>
                <a:gd name="T38" fmla="*/ 202 w 440"/>
                <a:gd name="T39" fmla="*/ 15 h 15"/>
                <a:gd name="T40" fmla="*/ 212 w 440"/>
                <a:gd name="T41" fmla="*/ 15 h 15"/>
                <a:gd name="T42" fmla="*/ 223 w 440"/>
                <a:gd name="T43" fmla="*/ 15 h 15"/>
                <a:gd name="T44" fmla="*/ 233 w 440"/>
                <a:gd name="T45" fmla="*/ 15 h 15"/>
                <a:gd name="T46" fmla="*/ 243 w 440"/>
                <a:gd name="T47" fmla="*/ 15 h 15"/>
                <a:gd name="T48" fmla="*/ 254 w 440"/>
                <a:gd name="T49" fmla="*/ 15 h 15"/>
                <a:gd name="T50" fmla="*/ 264 w 440"/>
                <a:gd name="T51" fmla="*/ 15 h 15"/>
                <a:gd name="T52" fmla="*/ 274 w 440"/>
                <a:gd name="T53" fmla="*/ 15 h 15"/>
                <a:gd name="T54" fmla="*/ 285 w 440"/>
                <a:gd name="T55" fmla="*/ 15 h 15"/>
                <a:gd name="T56" fmla="*/ 295 w 440"/>
                <a:gd name="T57" fmla="*/ 15 h 15"/>
                <a:gd name="T58" fmla="*/ 305 w 440"/>
                <a:gd name="T59" fmla="*/ 15 h 15"/>
                <a:gd name="T60" fmla="*/ 316 w 440"/>
                <a:gd name="T61" fmla="*/ 15 h 15"/>
                <a:gd name="T62" fmla="*/ 326 w 440"/>
                <a:gd name="T63" fmla="*/ 15 h 15"/>
                <a:gd name="T64" fmla="*/ 337 w 440"/>
                <a:gd name="T65" fmla="*/ 15 h 15"/>
                <a:gd name="T66" fmla="*/ 347 w 440"/>
                <a:gd name="T67" fmla="*/ 15 h 15"/>
                <a:gd name="T68" fmla="*/ 357 w 440"/>
                <a:gd name="T69" fmla="*/ 15 h 15"/>
                <a:gd name="T70" fmla="*/ 368 w 440"/>
                <a:gd name="T71" fmla="*/ 15 h 15"/>
                <a:gd name="T72" fmla="*/ 378 w 440"/>
                <a:gd name="T73" fmla="*/ 15 h 15"/>
                <a:gd name="T74" fmla="*/ 388 w 440"/>
                <a:gd name="T75" fmla="*/ 15 h 15"/>
                <a:gd name="T76" fmla="*/ 399 w 440"/>
                <a:gd name="T77" fmla="*/ 15 h 15"/>
                <a:gd name="T78" fmla="*/ 409 w 440"/>
                <a:gd name="T79" fmla="*/ 15 h 15"/>
                <a:gd name="T80" fmla="*/ 420 w 440"/>
                <a:gd name="T81" fmla="*/ 15 h 15"/>
                <a:gd name="T82" fmla="*/ 430 w 440"/>
                <a:gd name="T83" fmla="*/ 15 h 15"/>
                <a:gd name="T84" fmla="*/ 440 w 440"/>
                <a:gd name="T85" fmla="*/ 15 h 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0" h="15">
                  <a:moveTo>
                    <a:pt x="0" y="0"/>
                  </a:moveTo>
                  <a:lnTo>
                    <a:pt x="5" y="5"/>
                  </a:lnTo>
                  <a:lnTo>
                    <a:pt x="10" y="5"/>
                  </a:lnTo>
                  <a:lnTo>
                    <a:pt x="15" y="5"/>
                  </a:lnTo>
                  <a:lnTo>
                    <a:pt x="20" y="5"/>
                  </a:lnTo>
                  <a:lnTo>
                    <a:pt x="26" y="5"/>
                  </a:lnTo>
                  <a:lnTo>
                    <a:pt x="31" y="5"/>
                  </a:lnTo>
                  <a:lnTo>
                    <a:pt x="36" y="10"/>
                  </a:lnTo>
                  <a:lnTo>
                    <a:pt x="41" y="10"/>
                  </a:lnTo>
                  <a:lnTo>
                    <a:pt x="46" y="10"/>
                  </a:lnTo>
                  <a:lnTo>
                    <a:pt x="51" y="10"/>
                  </a:lnTo>
                  <a:lnTo>
                    <a:pt x="57" y="10"/>
                  </a:lnTo>
                  <a:lnTo>
                    <a:pt x="62" y="10"/>
                  </a:lnTo>
                  <a:lnTo>
                    <a:pt x="67" y="10"/>
                  </a:lnTo>
                  <a:lnTo>
                    <a:pt x="72" y="10"/>
                  </a:lnTo>
                  <a:lnTo>
                    <a:pt x="77" y="10"/>
                  </a:lnTo>
                  <a:lnTo>
                    <a:pt x="83" y="15"/>
                  </a:lnTo>
                  <a:lnTo>
                    <a:pt x="88" y="15"/>
                  </a:lnTo>
                  <a:lnTo>
                    <a:pt x="93" y="15"/>
                  </a:lnTo>
                  <a:lnTo>
                    <a:pt x="98" y="15"/>
                  </a:lnTo>
                  <a:lnTo>
                    <a:pt x="103" y="15"/>
                  </a:lnTo>
                  <a:lnTo>
                    <a:pt x="108" y="15"/>
                  </a:lnTo>
                  <a:lnTo>
                    <a:pt x="114" y="15"/>
                  </a:lnTo>
                  <a:lnTo>
                    <a:pt x="119" y="15"/>
                  </a:lnTo>
                  <a:lnTo>
                    <a:pt x="124" y="15"/>
                  </a:lnTo>
                  <a:lnTo>
                    <a:pt x="129" y="15"/>
                  </a:lnTo>
                  <a:lnTo>
                    <a:pt x="134" y="15"/>
                  </a:lnTo>
                  <a:lnTo>
                    <a:pt x="140" y="15"/>
                  </a:lnTo>
                  <a:lnTo>
                    <a:pt x="145" y="15"/>
                  </a:lnTo>
                  <a:lnTo>
                    <a:pt x="150" y="15"/>
                  </a:lnTo>
                  <a:lnTo>
                    <a:pt x="155" y="15"/>
                  </a:lnTo>
                  <a:lnTo>
                    <a:pt x="160" y="15"/>
                  </a:lnTo>
                  <a:lnTo>
                    <a:pt x="166" y="15"/>
                  </a:lnTo>
                  <a:lnTo>
                    <a:pt x="171" y="15"/>
                  </a:lnTo>
                  <a:lnTo>
                    <a:pt x="176" y="15"/>
                  </a:lnTo>
                  <a:lnTo>
                    <a:pt x="181" y="15"/>
                  </a:lnTo>
                  <a:lnTo>
                    <a:pt x="186" y="15"/>
                  </a:lnTo>
                  <a:lnTo>
                    <a:pt x="191" y="15"/>
                  </a:lnTo>
                  <a:lnTo>
                    <a:pt x="197" y="15"/>
                  </a:lnTo>
                  <a:lnTo>
                    <a:pt x="202" y="15"/>
                  </a:lnTo>
                  <a:lnTo>
                    <a:pt x="207" y="15"/>
                  </a:lnTo>
                  <a:lnTo>
                    <a:pt x="212" y="15"/>
                  </a:lnTo>
                  <a:lnTo>
                    <a:pt x="217" y="15"/>
                  </a:lnTo>
                  <a:lnTo>
                    <a:pt x="223" y="15"/>
                  </a:lnTo>
                  <a:lnTo>
                    <a:pt x="228" y="15"/>
                  </a:lnTo>
                  <a:lnTo>
                    <a:pt x="233" y="15"/>
                  </a:lnTo>
                  <a:lnTo>
                    <a:pt x="238" y="15"/>
                  </a:lnTo>
                  <a:lnTo>
                    <a:pt x="243" y="15"/>
                  </a:lnTo>
                  <a:lnTo>
                    <a:pt x="248" y="15"/>
                  </a:lnTo>
                  <a:lnTo>
                    <a:pt x="254" y="15"/>
                  </a:lnTo>
                  <a:lnTo>
                    <a:pt x="259" y="15"/>
                  </a:lnTo>
                  <a:lnTo>
                    <a:pt x="264" y="15"/>
                  </a:lnTo>
                  <a:lnTo>
                    <a:pt x="269" y="15"/>
                  </a:lnTo>
                  <a:lnTo>
                    <a:pt x="274" y="15"/>
                  </a:lnTo>
                  <a:lnTo>
                    <a:pt x="280" y="15"/>
                  </a:lnTo>
                  <a:lnTo>
                    <a:pt x="285" y="15"/>
                  </a:lnTo>
                  <a:lnTo>
                    <a:pt x="290" y="15"/>
                  </a:lnTo>
                  <a:lnTo>
                    <a:pt x="295" y="15"/>
                  </a:lnTo>
                  <a:lnTo>
                    <a:pt x="300" y="15"/>
                  </a:lnTo>
                  <a:lnTo>
                    <a:pt x="305" y="15"/>
                  </a:lnTo>
                  <a:lnTo>
                    <a:pt x="311" y="15"/>
                  </a:lnTo>
                  <a:lnTo>
                    <a:pt x="316" y="15"/>
                  </a:lnTo>
                  <a:lnTo>
                    <a:pt x="321" y="15"/>
                  </a:lnTo>
                  <a:lnTo>
                    <a:pt x="326" y="15"/>
                  </a:lnTo>
                  <a:lnTo>
                    <a:pt x="331" y="15"/>
                  </a:lnTo>
                  <a:lnTo>
                    <a:pt x="337" y="15"/>
                  </a:lnTo>
                  <a:lnTo>
                    <a:pt x="342" y="15"/>
                  </a:lnTo>
                  <a:lnTo>
                    <a:pt x="347" y="15"/>
                  </a:lnTo>
                  <a:lnTo>
                    <a:pt x="352" y="15"/>
                  </a:lnTo>
                  <a:lnTo>
                    <a:pt x="357" y="15"/>
                  </a:lnTo>
                  <a:lnTo>
                    <a:pt x="362" y="15"/>
                  </a:lnTo>
                  <a:lnTo>
                    <a:pt x="368" y="15"/>
                  </a:lnTo>
                  <a:lnTo>
                    <a:pt x="373" y="15"/>
                  </a:lnTo>
                  <a:lnTo>
                    <a:pt x="378" y="15"/>
                  </a:lnTo>
                  <a:lnTo>
                    <a:pt x="383" y="15"/>
                  </a:lnTo>
                  <a:lnTo>
                    <a:pt x="388" y="15"/>
                  </a:lnTo>
                  <a:lnTo>
                    <a:pt x="394" y="15"/>
                  </a:lnTo>
                  <a:lnTo>
                    <a:pt x="399" y="15"/>
                  </a:lnTo>
                  <a:lnTo>
                    <a:pt x="404" y="15"/>
                  </a:lnTo>
                  <a:lnTo>
                    <a:pt x="409" y="15"/>
                  </a:lnTo>
                  <a:lnTo>
                    <a:pt x="414" y="15"/>
                  </a:lnTo>
                  <a:lnTo>
                    <a:pt x="420" y="15"/>
                  </a:lnTo>
                  <a:lnTo>
                    <a:pt x="425" y="15"/>
                  </a:lnTo>
                  <a:lnTo>
                    <a:pt x="430" y="15"/>
                  </a:lnTo>
                  <a:lnTo>
                    <a:pt x="435" y="15"/>
                  </a:lnTo>
                  <a:lnTo>
                    <a:pt x="440" y="1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grpSp>
      <p:grpSp>
        <p:nvGrpSpPr>
          <p:cNvPr id="260" name="Group 129"/>
          <p:cNvGrpSpPr>
            <a:grpSpLocks/>
          </p:cNvGrpSpPr>
          <p:nvPr/>
        </p:nvGrpSpPr>
        <p:grpSpPr bwMode="auto">
          <a:xfrm>
            <a:off x="6480175" y="1593617"/>
            <a:ext cx="142875" cy="463550"/>
            <a:chOff x="1736" y="1511"/>
            <a:chExt cx="2250" cy="1767"/>
          </a:xfrm>
        </p:grpSpPr>
        <p:sp>
          <p:nvSpPr>
            <p:cNvPr id="261" name="Freeform 130"/>
            <p:cNvSpPr>
              <a:spLocks/>
            </p:cNvSpPr>
            <p:nvPr/>
          </p:nvSpPr>
          <p:spPr bwMode="auto">
            <a:xfrm>
              <a:off x="1736" y="3092"/>
              <a:ext cx="643" cy="186"/>
            </a:xfrm>
            <a:custGeom>
              <a:avLst/>
              <a:gdLst>
                <a:gd name="T0" fmla="*/ 11 w 643"/>
                <a:gd name="T1" fmla="*/ 186 h 186"/>
                <a:gd name="T2" fmla="*/ 26 w 643"/>
                <a:gd name="T3" fmla="*/ 186 h 186"/>
                <a:gd name="T4" fmla="*/ 42 w 643"/>
                <a:gd name="T5" fmla="*/ 186 h 186"/>
                <a:gd name="T6" fmla="*/ 57 w 643"/>
                <a:gd name="T7" fmla="*/ 186 h 186"/>
                <a:gd name="T8" fmla="*/ 73 w 643"/>
                <a:gd name="T9" fmla="*/ 186 h 186"/>
                <a:gd name="T10" fmla="*/ 89 w 643"/>
                <a:gd name="T11" fmla="*/ 186 h 186"/>
                <a:gd name="T12" fmla="*/ 104 w 643"/>
                <a:gd name="T13" fmla="*/ 186 h 186"/>
                <a:gd name="T14" fmla="*/ 120 w 643"/>
                <a:gd name="T15" fmla="*/ 186 h 186"/>
                <a:gd name="T16" fmla="*/ 135 w 643"/>
                <a:gd name="T17" fmla="*/ 186 h 186"/>
                <a:gd name="T18" fmla="*/ 151 w 643"/>
                <a:gd name="T19" fmla="*/ 186 h 186"/>
                <a:gd name="T20" fmla="*/ 166 w 643"/>
                <a:gd name="T21" fmla="*/ 186 h 186"/>
                <a:gd name="T22" fmla="*/ 182 w 643"/>
                <a:gd name="T23" fmla="*/ 186 h 186"/>
                <a:gd name="T24" fmla="*/ 197 w 643"/>
                <a:gd name="T25" fmla="*/ 186 h 186"/>
                <a:gd name="T26" fmla="*/ 213 w 643"/>
                <a:gd name="T27" fmla="*/ 186 h 186"/>
                <a:gd name="T28" fmla="*/ 229 w 643"/>
                <a:gd name="T29" fmla="*/ 186 h 186"/>
                <a:gd name="T30" fmla="*/ 244 w 643"/>
                <a:gd name="T31" fmla="*/ 186 h 186"/>
                <a:gd name="T32" fmla="*/ 260 w 643"/>
                <a:gd name="T33" fmla="*/ 186 h 186"/>
                <a:gd name="T34" fmla="*/ 275 w 643"/>
                <a:gd name="T35" fmla="*/ 186 h 186"/>
                <a:gd name="T36" fmla="*/ 291 w 643"/>
                <a:gd name="T37" fmla="*/ 186 h 186"/>
                <a:gd name="T38" fmla="*/ 306 w 643"/>
                <a:gd name="T39" fmla="*/ 186 h 186"/>
                <a:gd name="T40" fmla="*/ 322 w 643"/>
                <a:gd name="T41" fmla="*/ 186 h 186"/>
                <a:gd name="T42" fmla="*/ 337 w 643"/>
                <a:gd name="T43" fmla="*/ 186 h 186"/>
                <a:gd name="T44" fmla="*/ 353 w 643"/>
                <a:gd name="T45" fmla="*/ 186 h 186"/>
                <a:gd name="T46" fmla="*/ 368 w 643"/>
                <a:gd name="T47" fmla="*/ 181 h 186"/>
                <a:gd name="T48" fmla="*/ 384 w 643"/>
                <a:gd name="T49" fmla="*/ 181 h 186"/>
                <a:gd name="T50" fmla="*/ 400 w 643"/>
                <a:gd name="T51" fmla="*/ 181 h 186"/>
                <a:gd name="T52" fmla="*/ 415 w 643"/>
                <a:gd name="T53" fmla="*/ 176 h 186"/>
                <a:gd name="T54" fmla="*/ 431 w 643"/>
                <a:gd name="T55" fmla="*/ 176 h 186"/>
                <a:gd name="T56" fmla="*/ 446 w 643"/>
                <a:gd name="T57" fmla="*/ 171 h 186"/>
                <a:gd name="T58" fmla="*/ 462 w 643"/>
                <a:gd name="T59" fmla="*/ 166 h 186"/>
                <a:gd name="T60" fmla="*/ 477 w 643"/>
                <a:gd name="T61" fmla="*/ 160 h 186"/>
                <a:gd name="T62" fmla="*/ 493 w 643"/>
                <a:gd name="T63" fmla="*/ 155 h 186"/>
                <a:gd name="T64" fmla="*/ 508 w 643"/>
                <a:gd name="T65" fmla="*/ 145 h 186"/>
                <a:gd name="T66" fmla="*/ 524 w 643"/>
                <a:gd name="T67" fmla="*/ 140 h 186"/>
                <a:gd name="T68" fmla="*/ 540 w 643"/>
                <a:gd name="T69" fmla="*/ 129 h 186"/>
                <a:gd name="T70" fmla="*/ 555 w 643"/>
                <a:gd name="T71" fmla="*/ 114 h 186"/>
                <a:gd name="T72" fmla="*/ 571 w 643"/>
                <a:gd name="T73" fmla="*/ 103 h 186"/>
                <a:gd name="T74" fmla="*/ 581 w 643"/>
                <a:gd name="T75" fmla="*/ 88 h 186"/>
                <a:gd name="T76" fmla="*/ 597 w 643"/>
                <a:gd name="T77" fmla="*/ 72 h 186"/>
                <a:gd name="T78" fmla="*/ 612 w 643"/>
                <a:gd name="T79" fmla="*/ 57 h 186"/>
                <a:gd name="T80" fmla="*/ 622 w 643"/>
                <a:gd name="T81" fmla="*/ 36 h 186"/>
                <a:gd name="T82" fmla="*/ 638 w 643"/>
                <a:gd name="T83" fmla="*/ 15 h 1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43" h="186">
                  <a:moveTo>
                    <a:pt x="0" y="186"/>
                  </a:moveTo>
                  <a:lnTo>
                    <a:pt x="6" y="186"/>
                  </a:lnTo>
                  <a:lnTo>
                    <a:pt x="11" y="186"/>
                  </a:lnTo>
                  <a:lnTo>
                    <a:pt x="16" y="186"/>
                  </a:lnTo>
                  <a:lnTo>
                    <a:pt x="21" y="186"/>
                  </a:lnTo>
                  <a:lnTo>
                    <a:pt x="26" y="186"/>
                  </a:lnTo>
                  <a:lnTo>
                    <a:pt x="32" y="186"/>
                  </a:lnTo>
                  <a:lnTo>
                    <a:pt x="37" y="186"/>
                  </a:lnTo>
                  <a:lnTo>
                    <a:pt x="42" y="186"/>
                  </a:lnTo>
                  <a:lnTo>
                    <a:pt x="47" y="186"/>
                  </a:lnTo>
                  <a:lnTo>
                    <a:pt x="52" y="186"/>
                  </a:lnTo>
                  <a:lnTo>
                    <a:pt x="57" y="186"/>
                  </a:lnTo>
                  <a:lnTo>
                    <a:pt x="63" y="186"/>
                  </a:lnTo>
                  <a:lnTo>
                    <a:pt x="68" y="186"/>
                  </a:lnTo>
                  <a:lnTo>
                    <a:pt x="73" y="186"/>
                  </a:lnTo>
                  <a:lnTo>
                    <a:pt x="78" y="186"/>
                  </a:lnTo>
                  <a:lnTo>
                    <a:pt x="83" y="186"/>
                  </a:lnTo>
                  <a:lnTo>
                    <a:pt x="89" y="186"/>
                  </a:lnTo>
                  <a:lnTo>
                    <a:pt x="94" y="186"/>
                  </a:lnTo>
                  <a:lnTo>
                    <a:pt x="99" y="186"/>
                  </a:lnTo>
                  <a:lnTo>
                    <a:pt x="104" y="186"/>
                  </a:lnTo>
                  <a:lnTo>
                    <a:pt x="109" y="186"/>
                  </a:lnTo>
                  <a:lnTo>
                    <a:pt x="114" y="186"/>
                  </a:lnTo>
                  <a:lnTo>
                    <a:pt x="120" y="186"/>
                  </a:lnTo>
                  <a:lnTo>
                    <a:pt x="125" y="186"/>
                  </a:lnTo>
                  <a:lnTo>
                    <a:pt x="130" y="186"/>
                  </a:lnTo>
                  <a:lnTo>
                    <a:pt x="135" y="186"/>
                  </a:lnTo>
                  <a:lnTo>
                    <a:pt x="140" y="186"/>
                  </a:lnTo>
                  <a:lnTo>
                    <a:pt x="146" y="186"/>
                  </a:lnTo>
                  <a:lnTo>
                    <a:pt x="151" y="186"/>
                  </a:lnTo>
                  <a:lnTo>
                    <a:pt x="156" y="186"/>
                  </a:lnTo>
                  <a:lnTo>
                    <a:pt x="161" y="186"/>
                  </a:lnTo>
                  <a:lnTo>
                    <a:pt x="166" y="186"/>
                  </a:lnTo>
                  <a:lnTo>
                    <a:pt x="171" y="186"/>
                  </a:lnTo>
                  <a:lnTo>
                    <a:pt x="177" y="186"/>
                  </a:lnTo>
                  <a:lnTo>
                    <a:pt x="182" y="186"/>
                  </a:lnTo>
                  <a:lnTo>
                    <a:pt x="187" y="186"/>
                  </a:lnTo>
                  <a:lnTo>
                    <a:pt x="192" y="186"/>
                  </a:lnTo>
                  <a:lnTo>
                    <a:pt x="197" y="186"/>
                  </a:lnTo>
                  <a:lnTo>
                    <a:pt x="203" y="186"/>
                  </a:lnTo>
                  <a:lnTo>
                    <a:pt x="208" y="186"/>
                  </a:lnTo>
                  <a:lnTo>
                    <a:pt x="213" y="186"/>
                  </a:lnTo>
                  <a:lnTo>
                    <a:pt x="218" y="186"/>
                  </a:lnTo>
                  <a:lnTo>
                    <a:pt x="223" y="186"/>
                  </a:lnTo>
                  <a:lnTo>
                    <a:pt x="229" y="186"/>
                  </a:lnTo>
                  <a:lnTo>
                    <a:pt x="234" y="186"/>
                  </a:lnTo>
                  <a:lnTo>
                    <a:pt x="239" y="186"/>
                  </a:lnTo>
                  <a:lnTo>
                    <a:pt x="244" y="186"/>
                  </a:lnTo>
                  <a:lnTo>
                    <a:pt x="249" y="186"/>
                  </a:lnTo>
                  <a:lnTo>
                    <a:pt x="254" y="186"/>
                  </a:lnTo>
                  <a:lnTo>
                    <a:pt x="260" y="186"/>
                  </a:lnTo>
                  <a:lnTo>
                    <a:pt x="265" y="186"/>
                  </a:lnTo>
                  <a:lnTo>
                    <a:pt x="270" y="186"/>
                  </a:lnTo>
                  <a:lnTo>
                    <a:pt x="275" y="186"/>
                  </a:lnTo>
                  <a:lnTo>
                    <a:pt x="280" y="186"/>
                  </a:lnTo>
                  <a:lnTo>
                    <a:pt x="286" y="186"/>
                  </a:lnTo>
                  <a:lnTo>
                    <a:pt x="291" y="186"/>
                  </a:lnTo>
                  <a:lnTo>
                    <a:pt x="296" y="186"/>
                  </a:lnTo>
                  <a:lnTo>
                    <a:pt x="301" y="186"/>
                  </a:lnTo>
                  <a:lnTo>
                    <a:pt x="306" y="186"/>
                  </a:lnTo>
                  <a:lnTo>
                    <a:pt x="311" y="186"/>
                  </a:lnTo>
                  <a:lnTo>
                    <a:pt x="317" y="186"/>
                  </a:lnTo>
                  <a:lnTo>
                    <a:pt x="322" y="186"/>
                  </a:lnTo>
                  <a:lnTo>
                    <a:pt x="327" y="186"/>
                  </a:lnTo>
                  <a:lnTo>
                    <a:pt x="332" y="186"/>
                  </a:lnTo>
                  <a:lnTo>
                    <a:pt x="337" y="186"/>
                  </a:lnTo>
                  <a:lnTo>
                    <a:pt x="343" y="186"/>
                  </a:lnTo>
                  <a:lnTo>
                    <a:pt x="348" y="186"/>
                  </a:lnTo>
                  <a:lnTo>
                    <a:pt x="353" y="186"/>
                  </a:lnTo>
                  <a:lnTo>
                    <a:pt x="358" y="181"/>
                  </a:lnTo>
                  <a:lnTo>
                    <a:pt x="363" y="181"/>
                  </a:lnTo>
                  <a:lnTo>
                    <a:pt x="368" y="181"/>
                  </a:lnTo>
                  <a:lnTo>
                    <a:pt x="374" y="181"/>
                  </a:lnTo>
                  <a:lnTo>
                    <a:pt x="379" y="181"/>
                  </a:lnTo>
                  <a:lnTo>
                    <a:pt x="384" y="181"/>
                  </a:lnTo>
                  <a:lnTo>
                    <a:pt x="389" y="181"/>
                  </a:lnTo>
                  <a:lnTo>
                    <a:pt x="394" y="181"/>
                  </a:lnTo>
                  <a:lnTo>
                    <a:pt x="400" y="181"/>
                  </a:lnTo>
                  <a:lnTo>
                    <a:pt x="405" y="176"/>
                  </a:lnTo>
                  <a:lnTo>
                    <a:pt x="410" y="176"/>
                  </a:lnTo>
                  <a:lnTo>
                    <a:pt x="415" y="176"/>
                  </a:lnTo>
                  <a:lnTo>
                    <a:pt x="420" y="176"/>
                  </a:lnTo>
                  <a:lnTo>
                    <a:pt x="426" y="176"/>
                  </a:lnTo>
                  <a:lnTo>
                    <a:pt x="431" y="176"/>
                  </a:lnTo>
                  <a:lnTo>
                    <a:pt x="436" y="171"/>
                  </a:lnTo>
                  <a:lnTo>
                    <a:pt x="441" y="171"/>
                  </a:lnTo>
                  <a:lnTo>
                    <a:pt x="446" y="171"/>
                  </a:lnTo>
                  <a:lnTo>
                    <a:pt x="451" y="166"/>
                  </a:lnTo>
                  <a:lnTo>
                    <a:pt x="457" y="166"/>
                  </a:lnTo>
                  <a:lnTo>
                    <a:pt x="462" y="166"/>
                  </a:lnTo>
                  <a:lnTo>
                    <a:pt x="467" y="166"/>
                  </a:lnTo>
                  <a:lnTo>
                    <a:pt x="472" y="160"/>
                  </a:lnTo>
                  <a:lnTo>
                    <a:pt x="477" y="160"/>
                  </a:lnTo>
                  <a:lnTo>
                    <a:pt x="483" y="155"/>
                  </a:lnTo>
                  <a:lnTo>
                    <a:pt x="488" y="155"/>
                  </a:lnTo>
                  <a:lnTo>
                    <a:pt x="493" y="155"/>
                  </a:lnTo>
                  <a:lnTo>
                    <a:pt x="498" y="150"/>
                  </a:lnTo>
                  <a:lnTo>
                    <a:pt x="503" y="150"/>
                  </a:lnTo>
                  <a:lnTo>
                    <a:pt x="508" y="145"/>
                  </a:lnTo>
                  <a:lnTo>
                    <a:pt x="514" y="145"/>
                  </a:lnTo>
                  <a:lnTo>
                    <a:pt x="519" y="140"/>
                  </a:lnTo>
                  <a:lnTo>
                    <a:pt x="524" y="140"/>
                  </a:lnTo>
                  <a:lnTo>
                    <a:pt x="529" y="135"/>
                  </a:lnTo>
                  <a:lnTo>
                    <a:pt x="534" y="129"/>
                  </a:lnTo>
                  <a:lnTo>
                    <a:pt x="540" y="129"/>
                  </a:lnTo>
                  <a:lnTo>
                    <a:pt x="545" y="124"/>
                  </a:lnTo>
                  <a:lnTo>
                    <a:pt x="550" y="119"/>
                  </a:lnTo>
                  <a:lnTo>
                    <a:pt x="555" y="114"/>
                  </a:lnTo>
                  <a:lnTo>
                    <a:pt x="560" y="109"/>
                  </a:lnTo>
                  <a:lnTo>
                    <a:pt x="565" y="109"/>
                  </a:lnTo>
                  <a:lnTo>
                    <a:pt x="571" y="103"/>
                  </a:lnTo>
                  <a:lnTo>
                    <a:pt x="576" y="98"/>
                  </a:lnTo>
                  <a:lnTo>
                    <a:pt x="576" y="93"/>
                  </a:lnTo>
                  <a:lnTo>
                    <a:pt x="581" y="88"/>
                  </a:lnTo>
                  <a:lnTo>
                    <a:pt x="586" y="83"/>
                  </a:lnTo>
                  <a:lnTo>
                    <a:pt x="591" y="78"/>
                  </a:lnTo>
                  <a:lnTo>
                    <a:pt x="597" y="72"/>
                  </a:lnTo>
                  <a:lnTo>
                    <a:pt x="602" y="67"/>
                  </a:lnTo>
                  <a:lnTo>
                    <a:pt x="607" y="62"/>
                  </a:lnTo>
                  <a:lnTo>
                    <a:pt x="612" y="57"/>
                  </a:lnTo>
                  <a:lnTo>
                    <a:pt x="612" y="52"/>
                  </a:lnTo>
                  <a:lnTo>
                    <a:pt x="617" y="46"/>
                  </a:lnTo>
                  <a:lnTo>
                    <a:pt x="622" y="36"/>
                  </a:lnTo>
                  <a:lnTo>
                    <a:pt x="628" y="31"/>
                  </a:lnTo>
                  <a:lnTo>
                    <a:pt x="633" y="26"/>
                  </a:lnTo>
                  <a:lnTo>
                    <a:pt x="638" y="15"/>
                  </a:lnTo>
                  <a:lnTo>
                    <a:pt x="643" y="10"/>
                  </a:lnTo>
                  <a:lnTo>
                    <a:pt x="643"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62" name="Freeform 131"/>
            <p:cNvSpPr>
              <a:spLocks/>
            </p:cNvSpPr>
            <p:nvPr/>
          </p:nvSpPr>
          <p:spPr bwMode="auto">
            <a:xfrm>
              <a:off x="2379" y="1511"/>
              <a:ext cx="581" cy="1581"/>
            </a:xfrm>
            <a:custGeom>
              <a:avLst/>
              <a:gdLst>
                <a:gd name="T0" fmla="*/ 11 w 581"/>
                <a:gd name="T1" fmla="*/ 1565 h 1581"/>
                <a:gd name="T2" fmla="*/ 26 w 581"/>
                <a:gd name="T3" fmla="*/ 1539 h 1581"/>
                <a:gd name="T4" fmla="*/ 37 w 581"/>
                <a:gd name="T5" fmla="*/ 1508 h 1581"/>
                <a:gd name="T6" fmla="*/ 52 w 581"/>
                <a:gd name="T7" fmla="*/ 1477 h 1581"/>
                <a:gd name="T8" fmla="*/ 68 w 581"/>
                <a:gd name="T9" fmla="*/ 1446 h 1581"/>
                <a:gd name="T10" fmla="*/ 78 w 581"/>
                <a:gd name="T11" fmla="*/ 1405 h 1581"/>
                <a:gd name="T12" fmla="*/ 94 w 581"/>
                <a:gd name="T13" fmla="*/ 1368 h 1581"/>
                <a:gd name="T14" fmla="*/ 104 w 581"/>
                <a:gd name="T15" fmla="*/ 1322 h 1581"/>
                <a:gd name="T16" fmla="*/ 119 w 581"/>
                <a:gd name="T17" fmla="*/ 1275 h 1581"/>
                <a:gd name="T18" fmla="*/ 135 w 581"/>
                <a:gd name="T19" fmla="*/ 1228 h 1581"/>
                <a:gd name="T20" fmla="*/ 145 w 581"/>
                <a:gd name="T21" fmla="*/ 1176 h 1581"/>
                <a:gd name="T22" fmla="*/ 161 w 581"/>
                <a:gd name="T23" fmla="*/ 1125 h 1581"/>
                <a:gd name="T24" fmla="*/ 171 w 581"/>
                <a:gd name="T25" fmla="*/ 1068 h 1581"/>
                <a:gd name="T26" fmla="*/ 187 w 581"/>
                <a:gd name="T27" fmla="*/ 1011 h 1581"/>
                <a:gd name="T28" fmla="*/ 202 w 581"/>
                <a:gd name="T29" fmla="*/ 948 h 1581"/>
                <a:gd name="T30" fmla="*/ 213 w 581"/>
                <a:gd name="T31" fmla="*/ 886 h 1581"/>
                <a:gd name="T32" fmla="*/ 228 w 581"/>
                <a:gd name="T33" fmla="*/ 824 h 1581"/>
                <a:gd name="T34" fmla="*/ 239 w 581"/>
                <a:gd name="T35" fmla="*/ 757 h 1581"/>
                <a:gd name="T36" fmla="*/ 254 w 581"/>
                <a:gd name="T37" fmla="*/ 694 h 1581"/>
                <a:gd name="T38" fmla="*/ 270 w 581"/>
                <a:gd name="T39" fmla="*/ 632 h 1581"/>
                <a:gd name="T40" fmla="*/ 280 w 581"/>
                <a:gd name="T41" fmla="*/ 565 h 1581"/>
                <a:gd name="T42" fmla="*/ 296 w 581"/>
                <a:gd name="T43" fmla="*/ 503 h 1581"/>
                <a:gd name="T44" fmla="*/ 311 w 581"/>
                <a:gd name="T45" fmla="*/ 440 h 1581"/>
                <a:gd name="T46" fmla="*/ 322 w 581"/>
                <a:gd name="T47" fmla="*/ 383 h 1581"/>
                <a:gd name="T48" fmla="*/ 337 w 581"/>
                <a:gd name="T49" fmla="*/ 326 h 1581"/>
                <a:gd name="T50" fmla="*/ 348 w 581"/>
                <a:gd name="T51" fmla="*/ 269 h 1581"/>
                <a:gd name="T52" fmla="*/ 363 w 581"/>
                <a:gd name="T53" fmla="*/ 223 h 1581"/>
                <a:gd name="T54" fmla="*/ 379 w 581"/>
                <a:gd name="T55" fmla="*/ 176 h 1581"/>
                <a:gd name="T56" fmla="*/ 389 w 581"/>
                <a:gd name="T57" fmla="*/ 135 h 1581"/>
                <a:gd name="T58" fmla="*/ 405 w 581"/>
                <a:gd name="T59" fmla="*/ 98 h 1581"/>
                <a:gd name="T60" fmla="*/ 415 w 581"/>
                <a:gd name="T61" fmla="*/ 67 h 1581"/>
                <a:gd name="T62" fmla="*/ 431 w 581"/>
                <a:gd name="T63" fmla="*/ 41 h 1581"/>
                <a:gd name="T64" fmla="*/ 446 w 581"/>
                <a:gd name="T65" fmla="*/ 21 h 1581"/>
                <a:gd name="T66" fmla="*/ 456 w 581"/>
                <a:gd name="T67" fmla="*/ 5 h 1581"/>
                <a:gd name="T68" fmla="*/ 472 w 581"/>
                <a:gd name="T69" fmla="*/ 0 h 1581"/>
                <a:gd name="T70" fmla="*/ 488 w 581"/>
                <a:gd name="T71" fmla="*/ 0 h 1581"/>
                <a:gd name="T72" fmla="*/ 503 w 581"/>
                <a:gd name="T73" fmla="*/ 5 h 1581"/>
                <a:gd name="T74" fmla="*/ 513 w 581"/>
                <a:gd name="T75" fmla="*/ 21 h 1581"/>
                <a:gd name="T76" fmla="*/ 529 w 581"/>
                <a:gd name="T77" fmla="*/ 41 h 1581"/>
                <a:gd name="T78" fmla="*/ 545 w 581"/>
                <a:gd name="T79" fmla="*/ 67 h 1581"/>
                <a:gd name="T80" fmla="*/ 555 w 581"/>
                <a:gd name="T81" fmla="*/ 98 h 1581"/>
                <a:gd name="T82" fmla="*/ 570 w 581"/>
                <a:gd name="T83" fmla="*/ 135 h 15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1" h="1581">
                  <a:moveTo>
                    <a:pt x="0" y="1581"/>
                  </a:moveTo>
                  <a:lnTo>
                    <a:pt x="5" y="1576"/>
                  </a:lnTo>
                  <a:lnTo>
                    <a:pt x="11" y="1565"/>
                  </a:lnTo>
                  <a:lnTo>
                    <a:pt x="16" y="1560"/>
                  </a:lnTo>
                  <a:lnTo>
                    <a:pt x="21" y="1550"/>
                  </a:lnTo>
                  <a:lnTo>
                    <a:pt x="26" y="1539"/>
                  </a:lnTo>
                  <a:lnTo>
                    <a:pt x="31" y="1529"/>
                  </a:lnTo>
                  <a:lnTo>
                    <a:pt x="37" y="1519"/>
                  </a:lnTo>
                  <a:lnTo>
                    <a:pt x="37" y="1508"/>
                  </a:lnTo>
                  <a:lnTo>
                    <a:pt x="42" y="1498"/>
                  </a:lnTo>
                  <a:lnTo>
                    <a:pt x="47" y="1487"/>
                  </a:lnTo>
                  <a:lnTo>
                    <a:pt x="52" y="1477"/>
                  </a:lnTo>
                  <a:lnTo>
                    <a:pt x="57" y="1467"/>
                  </a:lnTo>
                  <a:lnTo>
                    <a:pt x="62" y="1456"/>
                  </a:lnTo>
                  <a:lnTo>
                    <a:pt x="68" y="1446"/>
                  </a:lnTo>
                  <a:lnTo>
                    <a:pt x="73" y="1430"/>
                  </a:lnTo>
                  <a:lnTo>
                    <a:pt x="73" y="1420"/>
                  </a:lnTo>
                  <a:lnTo>
                    <a:pt x="78" y="1405"/>
                  </a:lnTo>
                  <a:lnTo>
                    <a:pt x="83" y="1394"/>
                  </a:lnTo>
                  <a:lnTo>
                    <a:pt x="88" y="1379"/>
                  </a:lnTo>
                  <a:lnTo>
                    <a:pt x="94" y="1368"/>
                  </a:lnTo>
                  <a:lnTo>
                    <a:pt x="99" y="1353"/>
                  </a:lnTo>
                  <a:lnTo>
                    <a:pt x="104" y="1337"/>
                  </a:lnTo>
                  <a:lnTo>
                    <a:pt x="104" y="1322"/>
                  </a:lnTo>
                  <a:lnTo>
                    <a:pt x="109" y="1306"/>
                  </a:lnTo>
                  <a:lnTo>
                    <a:pt x="114" y="1291"/>
                  </a:lnTo>
                  <a:lnTo>
                    <a:pt x="119" y="1275"/>
                  </a:lnTo>
                  <a:lnTo>
                    <a:pt x="125" y="1259"/>
                  </a:lnTo>
                  <a:lnTo>
                    <a:pt x="130" y="1244"/>
                  </a:lnTo>
                  <a:lnTo>
                    <a:pt x="135" y="1228"/>
                  </a:lnTo>
                  <a:lnTo>
                    <a:pt x="140" y="1213"/>
                  </a:lnTo>
                  <a:lnTo>
                    <a:pt x="140" y="1192"/>
                  </a:lnTo>
                  <a:lnTo>
                    <a:pt x="145" y="1176"/>
                  </a:lnTo>
                  <a:lnTo>
                    <a:pt x="151" y="1161"/>
                  </a:lnTo>
                  <a:lnTo>
                    <a:pt x="156" y="1140"/>
                  </a:lnTo>
                  <a:lnTo>
                    <a:pt x="161" y="1125"/>
                  </a:lnTo>
                  <a:lnTo>
                    <a:pt x="166" y="1104"/>
                  </a:lnTo>
                  <a:lnTo>
                    <a:pt x="171" y="1088"/>
                  </a:lnTo>
                  <a:lnTo>
                    <a:pt x="171" y="1068"/>
                  </a:lnTo>
                  <a:lnTo>
                    <a:pt x="176" y="1047"/>
                  </a:lnTo>
                  <a:lnTo>
                    <a:pt x="182" y="1026"/>
                  </a:lnTo>
                  <a:lnTo>
                    <a:pt x="187" y="1011"/>
                  </a:lnTo>
                  <a:lnTo>
                    <a:pt x="192" y="990"/>
                  </a:lnTo>
                  <a:lnTo>
                    <a:pt x="197" y="969"/>
                  </a:lnTo>
                  <a:lnTo>
                    <a:pt x="202" y="948"/>
                  </a:lnTo>
                  <a:lnTo>
                    <a:pt x="208" y="928"/>
                  </a:lnTo>
                  <a:lnTo>
                    <a:pt x="208" y="907"/>
                  </a:lnTo>
                  <a:lnTo>
                    <a:pt x="213" y="886"/>
                  </a:lnTo>
                  <a:lnTo>
                    <a:pt x="218" y="865"/>
                  </a:lnTo>
                  <a:lnTo>
                    <a:pt x="223" y="845"/>
                  </a:lnTo>
                  <a:lnTo>
                    <a:pt x="228" y="824"/>
                  </a:lnTo>
                  <a:lnTo>
                    <a:pt x="234" y="803"/>
                  </a:lnTo>
                  <a:lnTo>
                    <a:pt x="239" y="783"/>
                  </a:lnTo>
                  <a:lnTo>
                    <a:pt x="239" y="757"/>
                  </a:lnTo>
                  <a:lnTo>
                    <a:pt x="244" y="736"/>
                  </a:lnTo>
                  <a:lnTo>
                    <a:pt x="249" y="715"/>
                  </a:lnTo>
                  <a:lnTo>
                    <a:pt x="254" y="694"/>
                  </a:lnTo>
                  <a:lnTo>
                    <a:pt x="259" y="674"/>
                  </a:lnTo>
                  <a:lnTo>
                    <a:pt x="265" y="653"/>
                  </a:lnTo>
                  <a:lnTo>
                    <a:pt x="270" y="632"/>
                  </a:lnTo>
                  <a:lnTo>
                    <a:pt x="275" y="612"/>
                  </a:lnTo>
                  <a:lnTo>
                    <a:pt x="275" y="586"/>
                  </a:lnTo>
                  <a:lnTo>
                    <a:pt x="280" y="565"/>
                  </a:lnTo>
                  <a:lnTo>
                    <a:pt x="285" y="544"/>
                  </a:lnTo>
                  <a:lnTo>
                    <a:pt x="291" y="523"/>
                  </a:lnTo>
                  <a:lnTo>
                    <a:pt x="296" y="503"/>
                  </a:lnTo>
                  <a:lnTo>
                    <a:pt x="301" y="482"/>
                  </a:lnTo>
                  <a:lnTo>
                    <a:pt x="306" y="461"/>
                  </a:lnTo>
                  <a:lnTo>
                    <a:pt x="311" y="440"/>
                  </a:lnTo>
                  <a:lnTo>
                    <a:pt x="311" y="420"/>
                  </a:lnTo>
                  <a:lnTo>
                    <a:pt x="316" y="404"/>
                  </a:lnTo>
                  <a:lnTo>
                    <a:pt x="322" y="383"/>
                  </a:lnTo>
                  <a:lnTo>
                    <a:pt x="327" y="363"/>
                  </a:lnTo>
                  <a:lnTo>
                    <a:pt x="332" y="342"/>
                  </a:lnTo>
                  <a:lnTo>
                    <a:pt x="337" y="326"/>
                  </a:lnTo>
                  <a:lnTo>
                    <a:pt x="342" y="306"/>
                  </a:lnTo>
                  <a:lnTo>
                    <a:pt x="342" y="290"/>
                  </a:lnTo>
                  <a:lnTo>
                    <a:pt x="348" y="269"/>
                  </a:lnTo>
                  <a:lnTo>
                    <a:pt x="353" y="254"/>
                  </a:lnTo>
                  <a:lnTo>
                    <a:pt x="358" y="238"/>
                  </a:lnTo>
                  <a:lnTo>
                    <a:pt x="363" y="223"/>
                  </a:lnTo>
                  <a:lnTo>
                    <a:pt x="368" y="207"/>
                  </a:lnTo>
                  <a:lnTo>
                    <a:pt x="373" y="192"/>
                  </a:lnTo>
                  <a:lnTo>
                    <a:pt x="379" y="176"/>
                  </a:lnTo>
                  <a:lnTo>
                    <a:pt x="379" y="161"/>
                  </a:lnTo>
                  <a:lnTo>
                    <a:pt x="384" y="145"/>
                  </a:lnTo>
                  <a:lnTo>
                    <a:pt x="389" y="135"/>
                  </a:lnTo>
                  <a:lnTo>
                    <a:pt x="394" y="119"/>
                  </a:lnTo>
                  <a:lnTo>
                    <a:pt x="399" y="109"/>
                  </a:lnTo>
                  <a:lnTo>
                    <a:pt x="405" y="98"/>
                  </a:lnTo>
                  <a:lnTo>
                    <a:pt x="410" y="88"/>
                  </a:lnTo>
                  <a:lnTo>
                    <a:pt x="410" y="78"/>
                  </a:lnTo>
                  <a:lnTo>
                    <a:pt x="415" y="67"/>
                  </a:lnTo>
                  <a:lnTo>
                    <a:pt x="420" y="57"/>
                  </a:lnTo>
                  <a:lnTo>
                    <a:pt x="425" y="47"/>
                  </a:lnTo>
                  <a:lnTo>
                    <a:pt x="431" y="41"/>
                  </a:lnTo>
                  <a:lnTo>
                    <a:pt x="436" y="31"/>
                  </a:lnTo>
                  <a:lnTo>
                    <a:pt x="441" y="26"/>
                  </a:lnTo>
                  <a:lnTo>
                    <a:pt x="446" y="21"/>
                  </a:lnTo>
                  <a:lnTo>
                    <a:pt x="446" y="15"/>
                  </a:lnTo>
                  <a:lnTo>
                    <a:pt x="451" y="10"/>
                  </a:lnTo>
                  <a:lnTo>
                    <a:pt x="456" y="5"/>
                  </a:lnTo>
                  <a:lnTo>
                    <a:pt x="462" y="5"/>
                  </a:lnTo>
                  <a:lnTo>
                    <a:pt x="467" y="0"/>
                  </a:lnTo>
                  <a:lnTo>
                    <a:pt x="472" y="0"/>
                  </a:lnTo>
                  <a:lnTo>
                    <a:pt x="477" y="0"/>
                  </a:lnTo>
                  <a:lnTo>
                    <a:pt x="482" y="0"/>
                  </a:lnTo>
                  <a:lnTo>
                    <a:pt x="488" y="0"/>
                  </a:lnTo>
                  <a:lnTo>
                    <a:pt x="493" y="0"/>
                  </a:lnTo>
                  <a:lnTo>
                    <a:pt x="498" y="5"/>
                  </a:lnTo>
                  <a:lnTo>
                    <a:pt x="503" y="5"/>
                  </a:lnTo>
                  <a:lnTo>
                    <a:pt x="508" y="10"/>
                  </a:lnTo>
                  <a:lnTo>
                    <a:pt x="513" y="15"/>
                  </a:lnTo>
                  <a:lnTo>
                    <a:pt x="513" y="21"/>
                  </a:lnTo>
                  <a:lnTo>
                    <a:pt x="519" y="26"/>
                  </a:lnTo>
                  <a:lnTo>
                    <a:pt x="524" y="31"/>
                  </a:lnTo>
                  <a:lnTo>
                    <a:pt x="529" y="41"/>
                  </a:lnTo>
                  <a:lnTo>
                    <a:pt x="534" y="47"/>
                  </a:lnTo>
                  <a:lnTo>
                    <a:pt x="539" y="57"/>
                  </a:lnTo>
                  <a:lnTo>
                    <a:pt x="545" y="67"/>
                  </a:lnTo>
                  <a:lnTo>
                    <a:pt x="550" y="78"/>
                  </a:lnTo>
                  <a:lnTo>
                    <a:pt x="550" y="88"/>
                  </a:lnTo>
                  <a:lnTo>
                    <a:pt x="555" y="98"/>
                  </a:lnTo>
                  <a:lnTo>
                    <a:pt x="560" y="109"/>
                  </a:lnTo>
                  <a:lnTo>
                    <a:pt x="565" y="119"/>
                  </a:lnTo>
                  <a:lnTo>
                    <a:pt x="570" y="135"/>
                  </a:lnTo>
                  <a:lnTo>
                    <a:pt x="576" y="145"/>
                  </a:lnTo>
                  <a:lnTo>
                    <a:pt x="581" y="16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63" name="Freeform 132"/>
            <p:cNvSpPr>
              <a:spLocks/>
            </p:cNvSpPr>
            <p:nvPr/>
          </p:nvSpPr>
          <p:spPr bwMode="auto">
            <a:xfrm>
              <a:off x="2960" y="1672"/>
              <a:ext cx="586" cy="1591"/>
            </a:xfrm>
            <a:custGeom>
              <a:avLst/>
              <a:gdLst>
                <a:gd name="T0" fmla="*/ 5 w 586"/>
                <a:gd name="T1" fmla="*/ 31 h 1591"/>
                <a:gd name="T2" fmla="*/ 21 w 586"/>
                <a:gd name="T3" fmla="*/ 77 h 1591"/>
                <a:gd name="T4" fmla="*/ 36 w 586"/>
                <a:gd name="T5" fmla="*/ 129 h 1591"/>
                <a:gd name="T6" fmla="*/ 46 w 586"/>
                <a:gd name="T7" fmla="*/ 181 h 1591"/>
                <a:gd name="T8" fmla="*/ 62 w 586"/>
                <a:gd name="T9" fmla="*/ 243 h 1591"/>
                <a:gd name="T10" fmla="*/ 72 w 586"/>
                <a:gd name="T11" fmla="*/ 300 h 1591"/>
                <a:gd name="T12" fmla="*/ 88 w 586"/>
                <a:gd name="T13" fmla="*/ 362 h 1591"/>
                <a:gd name="T14" fmla="*/ 104 w 586"/>
                <a:gd name="T15" fmla="*/ 425 h 1591"/>
                <a:gd name="T16" fmla="*/ 114 w 586"/>
                <a:gd name="T17" fmla="*/ 492 h 1591"/>
                <a:gd name="T18" fmla="*/ 129 w 586"/>
                <a:gd name="T19" fmla="*/ 554 h 1591"/>
                <a:gd name="T20" fmla="*/ 140 w 586"/>
                <a:gd name="T21" fmla="*/ 622 h 1591"/>
                <a:gd name="T22" fmla="*/ 155 w 586"/>
                <a:gd name="T23" fmla="*/ 684 h 1591"/>
                <a:gd name="T24" fmla="*/ 171 w 586"/>
                <a:gd name="T25" fmla="*/ 746 h 1591"/>
                <a:gd name="T26" fmla="*/ 181 w 586"/>
                <a:gd name="T27" fmla="*/ 808 h 1591"/>
                <a:gd name="T28" fmla="*/ 197 w 586"/>
                <a:gd name="T29" fmla="*/ 865 h 1591"/>
                <a:gd name="T30" fmla="*/ 207 w 586"/>
                <a:gd name="T31" fmla="*/ 927 h 1591"/>
                <a:gd name="T32" fmla="*/ 223 w 586"/>
                <a:gd name="T33" fmla="*/ 979 h 1591"/>
                <a:gd name="T34" fmla="*/ 238 w 586"/>
                <a:gd name="T35" fmla="*/ 1031 h 1591"/>
                <a:gd name="T36" fmla="*/ 249 w 586"/>
                <a:gd name="T37" fmla="*/ 1083 h 1591"/>
                <a:gd name="T38" fmla="*/ 264 w 586"/>
                <a:gd name="T39" fmla="*/ 1130 h 1591"/>
                <a:gd name="T40" fmla="*/ 275 w 586"/>
                <a:gd name="T41" fmla="*/ 1176 h 1591"/>
                <a:gd name="T42" fmla="*/ 290 w 586"/>
                <a:gd name="T43" fmla="*/ 1218 h 1591"/>
                <a:gd name="T44" fmla="*/ 306 w 586"/>
                <a:gd name="T45" fmla="*/ 1259 h 1591"/>
                <a:gd name="T46" fmla="*/ 316 w 586"/>
                <a:gd name="T47" fmla="*/ 1295 h 1591"/>
                <a:gd name="T48" fmla="*/ 332 w 586"/>
                <a:gd name="T49" fmla="*/ 1326 h 1591"/>
                <a:gd name="T50" fmla="*/ 342 w 586"/>
                <a:gd name="T51" fmla="*/ 1358 h 1591"/>
                <a:gd name="T52" fmla="*/ 358 w 586"/>
                <a:gd name="T53" fmla="*/ 1389 h 1591"/>
                <a:gd name="T54" fmla="*/ 373 w 586"/>
                <a:gd name="T55" fmla="*/ 1415 h 1591"/>
                <a:gd name="T56" fmla="*/ 383 w 586"/>
                <a:gd name="T57" fmla="*/ 1435 h 1591"/>
                <a:gd name="T58" fmla="*/ 399 w 586"/>
                <a:gd name="T59" fmla="*/ 1456 h 1591"/>
                <a:gd name="T60" fmla="*/ 409 w 586"/>
                <a:gd name="T61" fmla="*/ 1477 h 1591"/>
                <a:gd name="T62" fmla="*/ 425 w 586"/>
                <a:gd name="T63" fmla="*/ 1492 h 1591"/>
                <a:gd name="T64" fmla="*/ 440 w 586"/>
                <a:gd name="T65" fmla="*/ 1508 h 1591"/>
                <a:gd name="T66" fmla="*/ 451 w 586"/>
                <a:gd name="T67" fmla="*/ 1523 h 1591"/>
                <a:gd name="T68" fmla="*/ 466 w 586"/>
                <a:gd name="T69" fmla="*/ 1534 h 1591"/>
                <a:gd name="T70" fmla="*/ 482 w 586"/>
                <a:gd name="T71" fmla="*/ 1549 h 1591"/>
                <a:gd name="T72" fmla="*/ 497 w 586"/>
                <a:gd name="T73" fmla="*/ 1560 h 1591"/>
                <a:gd name="T74" fmla="*/ 513 w 586"/>
                <a:gd name="T75" fmla="*/ 1565 h 1591"/>
                <a:gd name="T76" fmla="*/ 529 w 586"/>
                <a:gd name="T77" fmla="*/ 1575 h 1591"/>
                <a:gd name="T78" fmla="*/ 544 w 586"/>
                <a:gd name="T79" fmla="*/ 1580 h 1591"/>
                <a:gd name="T80" fmla="*/ 560 w 586"/>
                <a:gd name="T81" fmla="*/ 1586 h 1591"/>
                <a:gd name="T82" fmla="*/ 575 w 586"/>
                <a:gd name="T83" fmla="*/ 1591 h 15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6" h="1591">
                  <a:moveTo>
                    <a:pt x="0" y="0"/>
                  </a:moveTo>
                  <a:lnTo>
                    <a:pt x="0" y="15"/>
                  </a:lnTo>
                  <a:lnTo>
                    <a:pt x="5" y="31"/>
                  </a:lnTo>
                  <a:lnTo>
                    <a:pt x="10" y="46"/>
                  </a:lnTo>
                  <a:lnTo>
                    <a:pt x="15" y="62"/>
                  </a:lnTo>
                  <a:lnTo>
                    <a:pt x="21" y="77"/>
                  </a:lnTo>
                  <a:lnTo>
                    <a:pt x="26" y="93"/>
                  </a:lnTo>
                  <a:lnTo>
                    <a:pt x="31" y="108"/>
                  </a:lnTo>
                  <a:lnTo>
                    <a:pt x="36" y="129"/>
                  </a:lnTo>
                  <a:lnTo>
                    <a:pt x="36" y="145"/>
                  </a:lnTo>
                  <a:lnTo>
                    <a:pt x="41" y="165"/>
                  </a:lnTo>
                  <a:lnTo>
                    <a:pt x="46" y="181"/>
                  </a:lnTo>
                  <a:lnTo>
                    <a:pt x="52" y="202"/>
                  </a:lnTo>
                  <a:lnTo>
                    <a:pt x="57" y="222"/>
                  </a:lnTo>
                  <a:lnTo>
                    <a:pt x="62" y="243"/>
                  </a:lnTo>
                  <a:lnTo>
                    <a:pt x="67" y="259"/>
                  </a:lnTo>
                  <a:lnTo>
                    <a:pt x="67" y="279"/>
                  </a:lnTo>
                  <a:lnTo>
                    <a:pt x="72" y="300"/>
                  </a:lnTo>
                  <a:lnTo>
                    <a:pt x="78" y="321"/>
                  </a:lnTo>
                  <a:lnTo>
                    <a:pt x="83" y="342"/>
                  </a:lnTo>
                  <a:lnTo>
                    <a:pt x="88" y="362"/>
                  </a:lnTo>
                  <a:lnTo>
                    <a:pt x="93" y="383"/>
                  </a:lnTo>
                  <a:lnTo>
                    <a:pt x="98" y="404"/>
                  </a:lnTo>
                  <a:lnTo>
                    <a:pt x="104" y="425"/>
                  </a:lnTo>
                  <a:lnTo>
                    <a:pt x="104" y="451"/>
                  </a:lnTo>
                  <a:lnTo>
                    <a:pt x="109" y="471"/>
                  </a:lnTo>
                  <a:lnTo>
                    <a:pt x="114" y="492"/>
                  </a:lnTo>
                  <a:lnTo>
                    <a:pt x="119" y="513"/>
                  </a:lnTo>
                  <a:lnTo>
                    <a:pt x="124" y="533"/>
                  </a:lnTo>
                  <a:lnTo>
                    <a:pt x="129" y="554"/>
                  </a:lnTo>
                  <a:lnTo>
                    <a:pt x="135" y="575"/>
                  </a:lnTo>
                  <a:lnTo>
                    <a:pt x="140" y="596"/>
                  </a:lnTo>
                  <a:lnTo>
                    <a:pt x="140" y="622"/>
                  </a:lnTo>
                  <a:lnTo>
                    <a:pt x="145" y="642"/>
                  </a:lnTo>
                  <a:lnTo>
                    <a:pt x="150" y="663"/>
                  </a:lnTo>
                  <a:lnTo>
                    <a:pt x="155" y="684"/>
                  </a:lnTo>
                  <a:lnTo>
                    <a:pt x="161" y="704"/>
                  </a:lnTo>
                  <a:lnTo>
                    <a:pt x="166" y="725"/>
                  </a:lnTo>
                  <a:lnTo>
                    <a:pt x="171" y="746"/>
                  </a:lnTo>
                  <a:lnTo>
                    <a:pt x="171" y="767"/>
                  </a:lnTo>
                  <a:lnTo>
                    <a:pt x="176" y="787"/>
                  </a:lnTo>
                  <a:lnTo>
                    <a:pt x="181" y="808"/>
                  </a:lnTo>
                  <a:lnTo>
                    <a:pt x="186" y="829"/>
                  </a:lnTo>
                  <a:lnTo>
                    <a:pt x="192" y="850"/>
                  </a:lnTo>
                  <a:lnTo>
                    <a:pt x="197" y="865"/>
                  </a:lnTo>
                  <a:lnTo>
                    <a:pt x="202" y="886"/>
                  </a:lnTo>
                  <a:lnTo>
                    <a:pt x="207" y="907"/>
                  </a:lnTo>
                  <a:lnTo>
                    <a:pt x="207" y="927"/>
                  </a:lnTo>
                  <a:lnTo>
                    <a:pt x="212" y="943"/>
                  </a:lnTo>
                  <a:lnTo>
                    <a:pt x="218" y="964"/>
                  </a:lnTo>
                  <a:lnTo>
                    <a:pt x="223" y="979"/>
                  </a:lnTo>
                  <a:lnTo>
                    <a:pt x="228" y="1000"/>
                  </a:lnTo>
                  <a:lnTo>
                    <a:pt x="233" y="1015"/>
                  </a:lnTo>
                  <a:lnTo>
                    <a:pt x="238" y="1031"/>
                  </a:lnTo>
                  <a:lnTo>
                    <a:pt x="238" y="1052"/>
                  </a:lnTo>
                  <a:lnTo>
                    <a:pt x="243" y="1067"/>
                  </a:lnTo>
                  <a:lnTo>
                    <a:pt x="249" y="1083"/>
                  </a:lnTo>
                  <a:lnTo>
                    <a:pt x="254" y="1098"/>
                  </a:lnTo>
                  <a:lnTo>
                    <a:pt x="259" y="1114"/>
                  </a:lnTo>
                  <a:lnTo>
                    <a:pt x="264" y="1130"/>
                  </a:lnTo>
                  <a:lnTo>
                    <a:pt x="269" y="1145"/>
                  </a:lnTo>
                  <a:lnTo>
                    <a:pt x="275" y="1161"/>
                  </a:lnTo>
                  <a:lnTo>
                    <a:pt x="275" y="1176"/>
                  </a:lnTo>
                  <a:lnTo>
                    <a:pt x="280" y="1192"/>
                  </a:lnTo>
                  <a:lnTo>
                    <a:pt x="285" y="1207"/>
                  </a:lnTo>
                  <a:lnTo>
                    <a:pt x="290" y="1218"/>
                  </a:lnTo>
                  <a:lnTo>
                    <a:pt x="295" y="1233"/>
                  </a:lnTo>
                  <a:lnTo>
                    <a:pt x="301" y="1244"/>
                  </a:lnTo>
                  <a:lnTo>
                    <a:pt x="306" y="1259"/>
                  </a:lnTo>
                  <a:lnTo>
                    <a:pt x="306" y="1269"/>
                  </a:lnTo>
                  <a:lnTo>
                    <a:pt x="311" y="1285"/>
                  </a:lnTo>
                  <a:lnTo>
                    <a:pt x="316" y="1295"/>
                  </a:lnTo>
                  <a:lnTo>
                    <a:pt x="321" y="1306"/>
                  </a:lnTo>
                  <a:lnTo>
                    <a:pt x="326" y="1316"/>
                  </a:lnTo>
                  <a:lnTo>
                    <a:pt x="332" y="1326"/>
                  </a:lnTo>
                  <a:lnTo>
                    <a:pt x="337" y="1337"/>
                  </a:lnTo>
                  <a:lnTo>
                    <a:pt x="342" y="1347"/>
                  </a:lnTo>
                  <a:lnTo>
                    <a:pt x="342" y="1358"/>
                  </a:lnTo>
                  <a:lnTo>
                    <a:pt x="347" y="1368"/>
                  </a:lnTo>
                  <a:lnTo>
                    <a:pt x="352" y="1378"/>
                  </a:lnTo>
                  <a:lnTo>
                    <a:pt x="358" y="1389"/>
                  </a:lnTo>
                  <a:lnTo>
                    <a:pt x="363" y="1399"/>
                  </a:lnTo>
                  <a:lnTo>
                    <a:pt x="368" y="1404"/>
                  </a:lnTo>
                  <a:lnTo>
                    <a:pt x="373" y="1415"/>
                  </a:lnTo>
                  <a:lnTo>
                    <a:pt x="378" y="1420"/>
                  </a:lnTo>
                  <a:lnTo>
                    <a:pt x="378" y="1430"/>
                  </a:lnTo>
                  <a:lnTo>
                    <a:pt x="383" y="1435"/>
                  </a:lnTo>
                  <a:lnTo>
                    <a:pt x="389" y="1446"/>
                  </a:lnTo>
                  <a:lnTo>
                    <a:pt x="394" y="1451"/>
                  </a:lnTo>
                  <a:lnTo>
                    <a:pt x="399" y="1456"/>
                  </a:lnTo>
                  <a:lnTo>
                    <a:pt x="404" y="1466"/>
                  </a:lnTo>
                  <a:lnTo>
                    <a:pt x="409" y="1472"/>
                  </a:lnTo>
                  <a:lnTo>
                    <a:pt x="409" y="1477"/>
                  </a:lnTo>
                  <a:lnTo>
                    <a:pt x="415" y="1482"/>
                  </a:lnTo>
                  <a:lnTo>
                    <a:pt x="420" y="1487"/>
                  </a:lnTo>
                  <a:lnTo>
                    <a:pt x="425" y="1492"/>
                  </a:lnTo>
                  <a:lnTo>
                    <a:pt x="430" y="1498"/>
                  </a:lnTo>
                  <a:lnTo>
                    <a:pt x="435" y="1503"/>
                  </a:lnTo>
                  <a:lnTo>
                    <a:pt x="440" y="1508"/>
                  </a:lnTo>
                  <a:lnTo>
                    <a:pt x="446" y="1513"/>
                  </a:lnTo>
                  <a:lnTo>
                    <a:pt x="446" y="1518"/>
                  </a:lnTo>
                  <a:lnTo>
                    <a:pt x="451" y="1523"/>
                  </a:lnTo>
                  <a:lnTo>
                    <a:pt x="456" y="1529"/>
                  </a:lnTo>
                  <a:lnTo>
                    <a:pt x="461" y="1529"/>
                  </a:lnTo>
                  <a:lnTo>
                    <a:pt x="466" y="1534"/>
                  </a:lnTo>
                  <a:lnTo>
                    <a:pt x="472" y="1539"/>
                  </a:lnTo>
                  <a:lnTo>
                    <a:pt x="477" y="1544"/>
                  </a:lnTo>
                  <a:lnTo>
                    <a:pt x="482" y="1549"/>
                  </a:lnTo>
                  <a:lnTo>
                    <a:pt x="487" y="1549"/>
                  </a:lnTo>
                  <a:lnTo>
                    <a:pt x="492" y="1555"/>
                  </a:lnTo>
                  <a:lnTo>
                    <a:pt x="497" y="1560"/>
                  </a:lnTo>
                  <a:lnTo>
                    <a:pt x="503" y="1560"/>
                  </a:lnTo>
                  <a:lnTo>
                    <a:pt x="508" y="1565"/>
                  </a:lnTo>
                  <a:lnTo>
                    <a:pt x="513" y="1565"/>
                  </a:lnTo>
                  <a:lnTo>
                    <a:pt x="518" y="1570"/>
                  </a:lnTo>
                  <a:lnTo>
                    <a:pt x="523" y="1570"/>
                  </a:lnTo>
                  <a:lnTo>
                    <a:pt x="529" y="1575"/>
                  </a:lnTo>
                  <a:lnTo>
                    <a:pt x="534" y="1575"/>
                  </a:lnTo>
                  <a:lnTo>
                    <a:pt x="539" y="1575"/>
                  </a:lnTo>
                  <a:lnTo>
                    <a:pt x="544" y="1580"/>
                  </a:lnTo>
                  <a:lnTo>
                    <a:pt x="549" y="1580"/>
                  </a:lnTo>
                  <a:lnTo>
                    <a:pt x="555" y="1586"/>
                  </a:lnTo>
                  <a:lnTo>
                    <a:pt x="560" y="1586"/>
                  </a:lnTo>
                  <a:lnTo>
                    <a:pt x="565" y="1586"/>
                  </a:lnTo>
                  <a:lnTo>
                    <a:pt x="570" y="1586"/>
                  </a:lnTo>
                  <a:lnTo>
                    <a:pt x="575" y="1591"/>
                  </a:lnTo>
                  <a:lnTo>
                    <a:pt x="580" y="1591"/>
                  </a:lnTo>
                  <a:lnTo>
                    <a:pt x="586" y="159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64" name="Freeform 133"/>
            <p:cNvSpPr>
              <a:spLocks/>
            </p:cNvSpPr>
            <p:nvPr/>
          </p:nvSpPr>
          <p:spPr bwMode="auto">
            <a:xfrm>
              <a:off x="3546" y="3263"/>
              <a:ext cx="440" cy="15"/>
            </a:xfrm>
            <a:custGeom>
              <a:avLst/>
              <a:gdLst>
                <a:gd name="T0" fmla="*/ 5 w 440"/>
                <a:gd name="T1" fmla="*/ 5 h 15"/>
                <a:gd name="T2" fmla="*/ 15 w 440"/>
                <a:gd name="T3" fmla="*/ 5 h 15"/>
                <a:gd name="T4" fmla="*/ 26 w 440"/>
                <a:gd name="T5" fmla="*/ 5 h 15"/>
                <a:gd name="T6" fmla="*/ 36 w 440"/>
                <a:gd name="T7" fmla="*/ 10 h 15"/>
                <a:gd name="T8" fmla="*/ 46 w 440"/>
                <a:gd name="T9" fmla="*/ 10 h 15"/>
                <a:gd name="T10" fmla="*/ 57 w 440"/>
                <a:gd name="T11" fmla="*/ 10 h 15"/>
                <a:gd name="T12" fmla="*/ 67 w 440"/>
                <a:gd name="T13" fmla="*/ 10 h 15"/>
                <a:gd name="T14" fmla="*/ 77 w 440"/>
                <a:gd name="T15" fmla="*/ 10 h 15"/>
                <a:gd name="T16" fmla="*/ 88 w 440"/>
                <a:gd name="T17" fmla="*/ 15 h 15"/>
                <a:gd name="T18" fmla="*/ 98 w 440"/>
                <a:gd name="T19" fmla="*/ 15 h 15"/>
                <a:gd name="T20" fmla="*/ 108 w 440"/>
                <a:gd name="T21" fmla="*/ 15 h 15"/>
                <a:gd name="T22" fmla="*/ 119 w 440"/>
                <a:gd name="T23" fmla="*/ 15 h 15"/>
                <a:gd name="T24" fmla="*/ 129 w 440"/>
                <a:gd name="T25" fmla="*/ 15 h 15"/>
                <a:gd name="T26" fmla="*/ 140 w 440"/>
                <a:gd name="T27" fmla="*/ 15 h 15"/>
                <a:gd name="T28" fmla="*/ 150 w 440"/>
                <a:gd name="T29" fmla="*/ 15 h 15"/>
                <a:gd name="T30" fmla="*/ 160 w 440"/>
                <a:gd name="T31" fmla="*/ 15 h 15"/>
                <a:gd name="T32" fmla="*/ 171 w 440"/>
                <a:gd name="T33" fmla="*/ 15 h 15"/>
                <a:gd name="T34" fmla="*/ 181 w 440"/>
                <a:gd name="T35" fmla="*/ 15 h 15"/>
                <a:gd name="T36" fmla="*/ 191 w 440"/>
                <a:gd name="T37" fmla="*/ 15 h 15"/>
                <a:gd name="T38" fmla="*/ 202 w 440"/>
                <a:gd name="T39" fmla="*/ 15 h 15"/>
                <a:gd name="T40" fmla="*/ 212 w 440"/>
                <a:gd name="T41" fmla="*/ 15 h 15"/>
                <a:gd name="T42" fmla="*/ 223 w 440"/>
                <a:gd name="T43" fmla="*/ 15 h 15"/>
                <a:gd name="T44" fmla="*/ 233 w 440"/>
                <a:gd name="T45" fmla="*/ 15 h 15"/>
                <a:gd name="T46" fmla="*/ 243 w 440"/>
                <a:gd name="T47" fmla="*/ 15 h 15"/>
                <a:gd name="T48" fmla="*/ 254 w 440"/>
                <a:gd name="T49" fmla="*/ 15 h 15"/>
                <a:gd name="T50" fmla="*/ 264 w 440"/>
                <a:gd name="T51" fmla="*/ 15 h 15"/>
                <a:gd name="T52" fmla="*/ 274 w 440"/>
                <a:gd name="T53" fmla="*/ 15 h 15"/>
                <a:gd name="T54" fmla="*/ 285 w 440"/>
                <a:gd name="T55" fmla="*/ 15 h 15"/>
                <a:gd name="T56" fmla="*/ 295 w 440"/>
                <a:gd name="T57" fmla="*/ 15 h 15"/>
                <a:gd name="T58" fmla="*/ 305 w 440"/>
                <a:gd name="T59" fmla="*/ 15 h 15"/>
                <a:gd name="T60" fmla="*/ 316 w 440"/>
                <a:gd name="T61" fmla="*/ 15 h 15"/>
                <a:gd name="T62" fmla="*/ 326 w 440"/>
                <a:gd name="T63" fmla="*/ 15 h 15"/>
                <a:gd name="T64" fmla="*/ 337 w 440"/>
                <a:gd name="T65" fmla="*/ 15 h 15"/>
                <a:gd name="T66" fmla="*/ 347 w 440"/>
                <a:gd name="T67" fmla="*/ 15 h 15"/>
                <a:gd name="T68" fmla="*/ 357 w 440"/>
                <a:gd name="T69" fmla="*/ 15 h 15"/>
                <a:gd name="T70" fmla="*/ 368 w 440"/>
                <a:gd name="T71" fmla="*/ 15 h 15"/>
                <a:gd name="T72" fmla="*/ 378 w 440"/>
                <a:gd name="T73" fmla="*/ 15 h 15"/>
                <a:gd name="T74" fmla="*/ 388 w 440"/>
                <a:gd name="T75" fmla="*/ 15 h 15"/>
                <a:gd name="T76" fmla="*/ 399 w 440"/>
                <a:gd name="T77" fmla="*/ 15 h 15"/>
                <a:gd name="T78" fmla="*/ 409 w 440"/>
                <a:gd name="T79" fmla="*/ 15 h 15"/>
                <a:gd name="T80" fmla="*/ 420 w 440"/>
                <a:gd name="T81" fmla="*/ 15 h 15"/>
                <a:gd name="T82" fmla="*/ 430 w 440"/>
                <a:gd name="T83" fmla="*/ 15 h 15"/>
                <a:gd name="T84" fmla="*/ 440 w 440"/>
                <a:gd name="T85" fmla="*/ 15 h 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0" h="15">
                  <a:moveTo>
                    <a:pt x="0" y="0"/>
                  </a:moveTo>
                  <a:lnTo>
                    <a:pt x="5" y="5"/>
                  </a:lnTo>
                  <a:lnTo>
                    <a:pt x="10" y="5"/>
                  </a:lnTo>
                  <a:lnTo>
                    <a:pt x="15" y="5"/>
                  </a:lnTo>
                  <a:lnTo>
                    <a:pt x="20" y="5"/>
                  </a:lnTo>
                  <a:lnTo>
                    <a:pt x="26" y="5"/>
                  </a:lnTo>
                  <a:lnTo>
                    <a:pt x="31" y="5"/>
                  </a:lnTo>
                  <a:lnTo>
                    <a:pt x="36" y="10"/>
                  </a:lnTo>
                  <a:lnTo>
                    <a:pt x="41" y="10"/>
                  </a:lnTo>
                  <a:lnTo>
                    <a:pt x="46" y="10"/>
                  </a:lnTo>
                  <a:lnTo>
                    <a:pt x="51" y="10"/>
                  </a:lnTo>
                  <a:lnTo>
                    <a:pt x="57" y="10"/>
                  </a:lnTo>
                  <a:lnTo>
                    <a:pt x="62" y="10"/>
                  </a:lnTo>
                  <a:lnTo>
                    <a:pt x="67" y="10"/>
                  </a:lnTo>
                  <a:lnTo>
                    <a:pt x="72" y="10"/>
                  </a:lnTo>
                  <a:lnTo>
                    <a:pt x="77" y="10"/>
                  </a:lnTo>
                  <a:lnTo>
                    <a:pt x="83" y="15"/>
                  </a:lnTo>
                  <a:lnTo>
                    <a:pt x="88" y="15"/>
                  </a:lnTo>
                  <a:lnTo>
                    <a:pt x="93" y="15"/>
                  </a:lnTo>
                  <a:lnTo>
                    <a:pt x="98" y="15"/>
                  </a:lnTo>
                  <a:lnTo>
                    <a:pt x="103" y="15"/>
                  </a:lnTo>
                  <a:lnTo>
                    <a:pt x="108" y="15"/>
                  </a:lnTo>
                  <a:lnTo>
                    <a:pt x="114" y="15"/>
                  </a:lnTo>
                  <a:lnTo>
                    <a:pt x="119" y="15"/>
                  </a:lnTo>
                  <a:lnTo>
                    <a:pt x="124" y="15"/>
                  </a:lnTo>
                  <a:lnTo>
                    <a:pt x="129" y="15"/>
                  </a:lnTo>
                  <a:lnTo>
                    <a:pt x="134" y="15"/>
                  </a:lnTo>
                  <a:lnTo>
                    <a:pt x="140" y="15"/>
                  </a:lnTo>
                  <a:lnTo>
                    <a:pt x="145" y="15"/>
                  </a:lnTo>
                  <a:lnTo>
                    <a:pt x="150" y="15"/>
                  </a:lnTo>
                  <a:lnTo>
                    <a:pt x="155" y="15"/>
                  </a:lnTo>
                  <a:lnTo>
                    <a:pt x="160" y="15"/>
                  </a:lnTo>
                  <a:lnTo>
                    <a:pt x="166" y="15"/>
                  </a:lnTo>
                  <a:lnTo>
                    <a:pt x="171" y="15"/>
                  </a:lnTo>
                  <a:lnTo>
                    <a:pt x="176" y="15"/>
                  </a:lnTo>
                  <a:lnTo>
                    <a:pt x="181" y="15"/>
                  </a:lnTo>
                  <a:lnTo>
                    <a:pt x="186" y="15"/>
                  </a:lnTo>
                  <a:lnTo>
                    <a:pt x="191" y="15"/>
                  </a:lnTo>
                  <a:lnTo>
                    <a:pt x="197" y="15"/>
                  </a:lnTo>
                  <a:lnTo>
                    <a:pt x="202" y="15"/>
                  </a:lnTo>
                  <a:lnTo>
                    <a:pt x="207" y="15"/>
                  </a:lnTo>
                  <a:lnTo>
                    <a:pt x="212" y="15"/>
                  </a:lnTo>
                  <a:lnTo>
                    <a:pt x="217" y="15"/>
                  </a:lnTo>
                  <a:lnTo>
                    <a:pt x="223" y="15"/>
                  </a:lnTo>
                  <a:lnTo>
                    <a:pt x="228" y="15"/>
                  </a:lnTo>
                  <a:lnTo>
                    <a:pt x="233" y="15"/>
                  </a:lnTo>
                  <a:lnTo>
                    <a:pt x="238" y="15"/>
                  </a:lnTo>
                  <a:lnTo>
                    <a:pt x="243" y="15"/>
                  </a:lnTo>
                  <a:lnTo>
                    <a:pt x="248" y="15"/>
                  </a:lnTo>
                  <a:lnTo>
                    <a:pt x="254" y="15"/>
                  </a:lnTo>
                  <a:lnTo>
                    <a:pt x="259" y="15"/>
                  </a:lnTo>
                  <a:lnTo>
                    <a:pt x="264" y="15"/>
                  </a:lnTo>
                  <a:lnTo>
                    <a:pt x="269" y="15"/>
                  </a:lnTo>
                  <a:lnTo>
                    <a:pt x="274" y="15"/>
                  </a:lnTo>
                  <a:lnTo>
                    <a:pt x="280" y="15"/>
                  </a:lnTo>
                  <a:lnTo>
                    <a:pt x="285" y="15"/>
                  </a:lnTo>
                  <a:lnTo>
                    <a:pt x="290" y="15"/>
                  </a:lnTo>
                  <a:lnTo>
                    <a:pt x="295" y="15"/>
                  </a:lnTo>
                  <a:lnTo>
                    <a:pt x="300" y="15"/>
                  </a:lnTo>
                  <a:lnTo>
                    <a:pt x="305" y="15"/>
                  </a:lnTo>
                  <a:lnTo>
                    <a:pt x="311" y="15"/>
                  </a:lnTo>
                  <a:lnTo>
                    <a:pt x="316" y="15"/>
                  </a:lnTo>
                  <a:lnTo>
                    <a:pt x="321" y="15"/>
                  </a:lnTo>
                  <a:lnTo>
                    <a:pt x="326" y="15"/>
                  </a:lnTo>
                  <a:lnTo>
                    <a:pt x="331" y="15"/>
                  </a:lnTo>
                  <a:lnTo>
                    <a:pt x="337" y="15"/>
                  </a:lnTo>
                  <a:lnTo>
                    <a:pt x="342" y="15"/>
                  </a:lnTo>
                  <a:lnTo>
                    <a:pt x="347" y="15"/>
                  </a:lnTo>
                  <a:lnTo>
                    <a:pt x="352" y="15"/>
                  </a:lnTo>
                  <a:lnTo>
                    <a:pt x="357" y="15"/>
                  </a:lnTo>
                  <a:lnTo>
                    <a:pt x="362" y="15"/>
                  </a:lnTo>
                  <a:lnTo>
                    <a:pt x="368" y="15"/>
                  </a:lnTo>
                  <a:lnTo>
                    <a:pt x="373" y="15"/>
                  </a:lnTo>
                  <a:lnTo>
                    <a:pt x="378" y="15"/>
                  </a:lnTo>
                  <a:lnTo>
                    <a:pt x="383" y="15"/>
                  </a:lnTo>
                  <a:lnTo>
                    <a:pt x="388" y="15"/>
                  </a:lnTo>
                  <a:lnTo>
                    <a:pt x="394" y="15"/>
                  </a:lnTo>
                  <a:lnTo>
                    <a:pt x="399" y="15"/>
                  </a:lnTo>
                  <a:lnTo>
                    <a:pt x="404" y="15"/>
                  </a:lnTo>
                  <a:lnTo>
                    <a:pt x="409" y="15"/>
                  </a:lnTo>
                  <a:lnTo>
                    <a:pt x="414" y="15"/>
                  </a:lnTo>
                  <a:lnTo>
                    <a:pt x="420" y="15"/>
                  </a:lnTo>
                  <a:lnTo>
                    <a:pt x="425" y="15"/>
                  </a:lnTo>
                  <a:lnTo>
                    <a:pt x="430" y="15"/>
                  </a:lnTo>
                  <a:lnTo>
                    <a:pt x="435" y="15"/>
                  </a:lnTo>
                  <a:lnTo>
                    <a:pt x="440" y="1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grpSp>
      <p:grpSp>
        <p:nvGrpSpPr>
          <p:cNvPr id="265" name="Group 134"/>
          <p:cNvGrpSpPr>
            <a:grpSpLocks/>
          </p:cNvGrpSpPr>
          <p:nvPr/>
        </p:nvGrpSpPr>
        <p:grpSpPr bwMode="auto">
          <a:xfrm>
            <a:off x="6659563" y="1593617"/>
            <a:ext cx="142875" cy="463550"/>
            <a:chOff x="1736" y="1511"/>
            <a:chExt cx="2250" cy="1767"/>
          </a:xfrm>
        </p:grpSpPr>
        <p:sp>
          <p:nvSpPr>
            <p:cNvPr id="266" name="Freeform 135"/>
            <p:cNvSpPr>
              <a:spLocks/>
            </p:cNvSpPr>
            <p:nvPr/>
          </p:nvSpPr>
          <p:spPr bwMode="auto">
            <a:xfrm>
              <a:off x="1736" y="3092"/>
              <a:ext cx="643" cy="186"/>
            </a:xfrm>
            <a:custGeom>
              <a:avLst/>
              <a:gdLst>
                <a:gd name="T0" fmla="*/ 11 w 643"/>
                <a:gd name="T1" fmla="*/ 186 h 186"/>
                <a:gd name="T2" fmla="*/ 26 w 643"/>
                <a:gd name="T3" fmla="*/ 186 h 186"/>
                <a:gd name="T4" fmla="*/ 42 w 643"/>
                <a:gd name="T5" fmla="*/ 186 h 186"/>
                <a:gd name="T6" fmla="*/ 57 w 643"/>
                <a:gd name="T7" fmla="*/ 186 h 186"/>
                <a:gd name="T8" fmla="*/ 73 w 643"/>
                <a:gd name="T9" fmla="*/ 186 h 186"/>
                <a:gd name="T10" fmla="*/ 89 w 643"/>
                <a:gd name="T11" fmla="*/ 186 h 186"/>
                <a:gd name="T12" fmla="*/ 104 w 643"/>
                <a:gd name="T13" fmla="*/ 186 h 186"/>
                <a:gd name="T14" fmla="*/ 120 w 643"/>
                <a:gd name="T15" fmla="*/ 186 h 186"/>
                <a:gd name="T16" fmla="*/ 135 w 643"/>
                <a:gd name="T17" fmla="*/ 186 h 186"/>
                <a:gd name="T18" fmla="*/ 151 w 643"/>
                <a:gd name="T19" fmla="*/ 186 h 186"/>
                <a:gd name="T20" fmla="*/ 166 w 643"/>
                <a:gd name="T21" fmla="*/ 186 h 186"/>
                <a:gd name="T22" fmla="*/ 182 w 643"/>
                <a:gd name="T23" fmla="*/ 186 h 186"/>
                <a:gd name="T24" fmla="*/ 197 w 643"/>
                <a:gd name="T25" fmla="*/ 186 h 186"/>
                <a:gd name="T26" fmla="*/ 213 w 643"/>
                <a:gd name="T27" fmla="*/ 186 h 186"/>
                <a:gd name="T28" fmla="*/ 229 w 643"/>
                <a:gd name="T29" fmla="*/ 186 h 186"/>
                <a:gd name="T30" fmla="*/ 244 w 643"/>
                <a:gd name="T31" fmla="*/ 186 h 186"/>
                <a:gd name="T32" fmla="*/ 260 w 643"/>
                <a:gd name="T33" fmla="*/ 186 h 186"/>
                <a:gd name="T34" fmla="*/ 275 w 643"/>
                <a:gd name="T35" fmla="*/ 186 h 186"/>
                <a:gd name="T36" fmla="*/ 291 w 643"/>
                <a:gd name="T37" fmla="*/ 186 h 186"/>
                <a:gd name="T38" fmla="*/ 306 w 643"/>
                <a:gd name="T39" fmla="*/ 186 h 186"/>
                <a:gd name="T40" fmla="*/ 322 w 643"/>
                <a:gd name="T41" fmla="*/ 186 h 186"/>
                <a:gd name="T42" fmla="*/ 337 w 643"/>
                <a:gd name="T43" fmla="*/ 186 h 186"/>
                <a:gd name="T44" fmla="*/ 353 w 643"/>
                <a:gd name="T45" fmla="*/ 186 h 186"/>
                <a:gd name="T46" fmla="*/ 368 w 643"/>
                <a:gd name="T47" fmla="*/ 181 h 186"/>
                <a:gd name="T48" fmla="*/ 384 w 643"/>
                <a:gd name="T49" fmla="*/ 181 h 186"/>
                <a:gd name="T50" fmla="*/ 400 w 643"/>
                <a:gd name="T51" fmla="*/ 181 h 186"/>
                <a:gd name="T52" fmla="*/ 415 w 643"/>
                <a:gd name="T53" fmla="*/ 176 h 186"/>
                <a:gd name="T54" fmla="*/ 431 w 643"/>
                <a:gd name="T55" fmla="*/ 176 h 186"/>
                <a:gd name="T56" fmla="*/ 446 w 643"/>
                <a:gd name="T57" fmla="*/ 171 h 186"/>
                <a:gd name="T58" fmla="*/ 462 w 643"/>
                <a:gd name="T59" fmla="*/ 166 h 186"/>
                <a:gd name="T60" fmla="*/ 477 w 643"/>
                <a:gd name="T61" fmla="*/ 160 h 186"/>
                <a:gd name="T62" fmla="*/ 493 w 643"/>
                <a:gd name="T63" fmla="*/ 155 h 186"/>
                <a:gd name="T64" fmla="*/ 508 w 643"/>
                <a:gd name="T65" fmla="*/ 145 h 186"/>
                <a:gd name="T66" fmla="*/ 524 w 643"/>
                <a:gd name="T67" fmla="*/ 140 h 186"/>
                <a:gd name="T68" fmla="*/ 540 w 643"/>
                <a:gd name="T69" fmla="*/ 129 h 186"/>
                <a:gd name="T70" fmla="*/ 555 w 643"/>
                <a:gd name="T71" fmla="*/ 114 h 186"/>
                <a:gd name="T72" fmla="*/ 571 w 643"/>
                <a:gd name="T73" fmla="*/ 103 h 186"/>
                <a:gd name="T74" fmla="*/ 581 w 643"/>
                <a:gd name="T75" fmla="*/ 88 h 186"/>
                <a:gd name="T76" fmla="*/ 597 w 643"/>
                <a:gd name="T77" fmla="*/ 72 h 186"/>
                <a:gd name="T78" fmla="*/ 612 w 643"/>
                <a:gd name="T79" fmla="*/ 57 h 186"/>
                <a:gd name="T80" fmla="*/ 622 w 643"/>
                <a:gd name="T81" fmla="*/ 36 h 186"/>
                <a:gd name="T82" fmla="*/ 638 w 643"/>
                <a:gd name="T83" fmla="*/ 15 h 1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43" h="186">
                  <a:moveTo>
                    <a:pt x="0" y="186"/>
                  </a:moveTo>
                  <a:lnTo>
                    <a:pt x="6" y="186"/>
                  </a:lnTo>
                  <a:lnTo>
                    <a:pt x="11" y="186"/>
                  </a:lnTo>
                  <a:lnTo>
                    <a:pt x="16" y="186"/>
                  </a:lnTo>
                  <a:lnTo>
                    <a:pt x="21" y="186"/>
                  </a:lnTo>
                  <a:lnTo>
                    <a:pt x="26" y="186"/>
                  </a:lnTo>
                  <a:lnTo>
                    <a:pt x="32" y="186"/>
                  </a:lnTo>
                  <a:lnTo>
                    <a:pt x="37" y="186"/>
                  </a:lnTo>
                  <a:lnTo>
                    <a:pt x="42" y="186"/>
                  </a:lnTo>
                  <a:lnTo>
                    <a:pt x="47" y="186"/>
                  </a:lnTo>
                  <a:lnTo>
                    <a:pt x="52" y="186"/>
                  </a:lnTo>
                  <a:lnTo>
                    <a:pt x="57" y="186"/>
                  </a:lnTo>
                  <a:lnTo>
                    <a:pt x="63" y="186"/>
                  </a:lnTo>
                  <a:lnTo>
                    <a:pt x="68" y="186"/>
                  </a:lnTo>
                  <a:lnTo>
                    <a:pt x="73" y="186"/>
                  </a:lnTo>
                  <a:lnTo>
                    <a:pt x="78" y="186"/>
                  </a:lnTo>
                  <a:lnTo>
                    <a:pt x="83" y="186"/>
                  </a:lnTo>
                  <a:lnTo>
                    <a:pt x="89" y="186"/>
                  </a:lnTo>
                  <a:lnTo>
                    <a:pt x="94" y="186"/>
                  </a:lnTo>
                  <a:lnTo>
                    <a:pt x="99" y="186"/>
                  </a:lnTo>
                  <a:lnTo>
                    <a:pt x="104" y="186"/>
                  </a:lnTo>
                  <a:lnTo>
                    <a:pt x="109" y="186"/>
                  </a:lnTo>
                  <a:lnTo>
                    <a:pt x="114" y="186"/>
                  </a:lnTo>
                  <a:lnTo>
                    <a:pt x="120" y="186"/>
                  </a:lnTo>
                  <a:lnTo>
                    <a:pt x="125" y="186"/>
                  </a:lnTo>
                  <a:lnTo>
                    <a:pt x="130" y="186"/>
                  </a:lnTo>
                  <a:lnTo>
                    <a:pt x="135" y="186"/>
                  </a:lnTo>
                  <a:lnTo>
                    <a:pt x="140" y="186"/>
                  </a:lnTo>
                  <a:lnTo>
                    <a:pt x="146" y="186"/>
                  </a:lnTo>
                  <a:lnTo>
                    <a:pt x="151" y="186"/>
                  </a:lnTo>
                  <a:lnTo>
                    <a:pt x="156" y="186"/>
                  </a:lnTo>
                  <a:lnTo>
                    <a:pt x="161" y="186"/>
                  </a:lnTo>
                  <a:lnTo>
                    <a:pt x="166" y="186"/>
                  </a:lnTo>
                  <a:lnTo>
                    <a:pt x="171" y="186"/>
                  </a:lnTo>
                  <a:lnTo>
                    <a:pt x="177" y="186"/>
                  </a:lnTo>
                  <a:lnTo>
                    <a:pt x="182" y="186"/>
                  </a:lnTo>
                  <a:lnTo>
                    <a:pt x="187" y="186"/>
                  </a:lnTo>
                  <a:lnTo>
                    <a:pt x="192" y="186"/>
                  </a:lnTo>
                  <a:lnTo>
                    <a:pt x="197" y="186"/>
                  </a:lnTo>
                  <a:lnTo>
                    <a:pt x="203" y="186"/>
                  </a:lnTo>
                  <a:lnTo>
                    <a:pt x="208" y="186"/>
                  </a:lnTo>
                  <a:lnTo>
                    <a:pt x="213" y="186"/>
                  </a:lnTo>
                  <a:lnTo>
                    <a:pt x="218" y="186"/>
                  </a:lnTo>
                  <a:lnTo>
                    <a:pt x="223" y="186"/>
                  </a:lnTo>
                  <a:lnTo>
                    <a:pt x="229" y="186"/>
                  </a:lnTo>
                  <a:lnTo>
                    <a:pt x="234" y="186"/>
                  </a:lnTo>
                  <a:lnTo>
                    <a:pt x="239" y="186"/>
                  </a:lnTo>
                  <a:lnTo>
                    <a:pt x="244" y="186"/>
                  </a:lnTo>
                  <a:lnTo>
                    <a:pt x="249" y="186"/>
                  </a:lnTo>
                  <a:lnTo>
                    <a:pt x="254" y="186"/>
                  </a:lnTo>
                  <a:lnTo>
                    <a:pt x="260" y="186"/>
                  </a:lnTo>
                  <a:lnTo>
                    <a:pt x="265" y="186"/>
                  </a:lnTo>
                  <a:lnTo>
                    <a:pt x="270" y="186"/>
                  </a:lnTo>
                  <a:lnTo>
                    <a:pt x="275" y="186"/>
                  </a:lnTo>
                  <a:lnTo>
                    <a:pt x="280" y="186"/>
                  </a:lnTo>
                  <a:lnTo>
                    <a:pt x="286" y="186"/>
                  </a:lnTo>
                  <a:lnTo>
                    <a:pt x="291" y="186"/>
                  </a:lnTo>
                  <a:lnTo>
                    <a:pt x="296" y="186"/>
                  </a:lnTo>
                  <a:lnTo>
                    <a:pt x="301" y="186"/>
                  </a:lnTo>
                  <a:lnTo>
                    <a:pt x="306" y="186"/>
                  </a:lnTo>
                  <a:lnTo>
                    <a:pt x="311" y="186"/>
                  </a:lnTo>
                  <a:lnTo>
                    <a:pt x="317" y="186"/>
                  </a:lnTo>
                  <a:lnTo>
                    <a:pt x="322" y="186"/>
                  </a:lnTo>
                  <a:lnTo>
                    <a:pt x="327" y="186"/>
                  </a:lnTo>
                  <a:lnTo>
                    <a:pt x="332" y="186"/>
                  </a:lnTo>
                  <a:lnTo>
                    <a:pt x="337" y="186"/>
                  </a:lnTo>
                  <a:lnTo>
                    <a:pt x="343" y="186"/>
                  </a:lnTo>
                  <a:lnTo>
                    <a:pt x="348" y="186"/>
                  </a:lnTo>
                  <a:lnTo>
                    <a:pt x="353" y="186"/>
                  </a:lnTo>
                  <a:lnTo>
                    <a:pt x="358" y="181"/>
                  </a:lnTo>
                  <a:lnTo>
                    <a:pt x="363" y="181"/>
                  </a:lnTo>
                  <a:lnTo>
                    <a:pt x="368" y="181"/>
                  </a:lnTo>
                  <a:lnTo>
                    <a:pt x="374" y="181"/>
                  </a:lnTo>
                  <a:lnTo>
                    <a:pt x="379" y="181"/>
                  </a:lnTo>
                  <a:lnTo>
                    <a:pt x="384" y="181"/>
                  </a:lnTo>
                  <a:lnTo>
                    <a:pt x="389" y="181"/>
                  </a:lnTo>
                  <a:lnTo>
                    <a:pt x="394" y="181"/>
                  </a:lnTo>
                  <a:lnTo>
                    <a:pt x="400" y="181"/>
                  </a:lnTo>
                  <a:lnTo>
                    <a:pt x="405" y="176"/>
                  </a:lnTo>
                  <a:lnTo>
                    <a:pt x="410" y="176"/>
                  </a:lnTo>
                  <a:lnTo>
                    <a:pt x="415" y="176"/>
                  </a:lnTo>
                  <a:lnTo>
                    <a:pt x="420" y="176"/>
                  </a:lnTo>
                  <a:lnTo>
                    <a:pt x="426" y="176"/>
                  </a:lnTo>
                  <a:lnTo>
                    <a:pt x="431" y="176"/>
                  </a:lnTo>
                  <a:lnTo>
                    <a:pt x="436" y="171"/>
                  </a:lnTo>
                  <a:lnTo>
                    <a:pt x="441" y="171"/>
                  </a:lnTo>
                  <a:lnTo>
                    <a:pt x="446" y="171"/>
                  </a:lnTo>
                  <a:lnTo>
                    <a:pt x="451" y="166"/>
                  </a:lnTo>
                  <a:lnTo>
                    <a:pt x="457" y="166"/>
                  </a:lnTo>
                  <a:lnTo>
                    <a:pt x="462" y="166"/>
                  </a:lnTo>
                  <a:lnTo>
                    <a:pt x="467" y="166"/>
                  </a:lnTo>
                  <a:lnTo>
                    <a:pt x="472" y="160"/>
                  </a:lnTo>
                  <a:lnTo>
                    <a:pt x="477" y="160"/>
                  </a:lnTo>
                  <a:lnTo>
                    <a:pt x="483" y="155"/>
                  </a:lnTo>
                  <a:lnTo>
                    <a:pt x="488" y="155"/>
                  </a:lnTo>
                  <a:lnTo>
                    <a:pt x="493" y="155"/>
                  </a:lnTo>
                  <a:lnTo>
                    <a:pt x="498" y="150"/>
                  </a:lnTo>
                  <a:lnTo>
                    <a:pt x="503" y="150"/>
                  </a:lnTo>
                  <a:lnTo>
                    <a:pt x="508" y="145"/>
                  </a:lnTo>
                  <a:lnTo>
                    <a:pt x="514" y="145"/>
                  </a:lnTo>
                  <a:lnTo>
                    <a:pt x="519" y="140"/>
                  </a:lnTo>
                  <a:lnTo>
                    <a:pt x="524" y="140"/>
                  </a:lnTo>
                  <a:lnTo>
                    <a:pt x="529" y="135"/>
                  </a:lnTo>
                  <a:lnTo>
                    <a:pt x="534" y="129"/>
                  </a:lnTo>
                  <a:lnTo>
                    <a:pt x="540" y="129"/>
                  </a:lnTo>
                  <a:lnTo>
                    <a:pt x="545" y="124"/>
                  </a:lnTo>
                  <a:lnTo>
                    <a:pt x="550" y="119"/>
                  </a:lnTo>
                  <a:lnTo>
                    <a:pt x="555" y="114"/>
                  </a:lnTo>
                  <a:lnTo>
                    <a:pt x="560" y="109"/>
                  </a:lnTo>
                  <a:lnTo>
                    <a:pt x="565" y="109"/>
                  </a:lnTo>
                  <a:lnTo>
                    <a:pt x="571" y="103"/>
                  </a:lnTo>
                  <a:lnTo>
                    <a:pt x="576" y="98"/>
                  </a:lnTo>
                  <a:lnTo>
                    <a:pt x="576" y="93"/>
                  </a:lnTo>
                  <a:lnTo>
                    <a:pt x="581" y="88"/>
                  </a:lnTo>
                  <a:lnTo>
                    <a:pt x="586" y="83"/>
                  </a:lnTo>
                  <a:lnTo>
                    <a:pt x="591" y="78"/>
                  </a:lnTo>
                  <a:lnTo>
                    <a:pt x="597" y="72"/>
                  </a:lnTo>
                  <a:lnTo>
                    <a:pt x="602" y="67"/>
                  </a:lnTo>
                  <a:lnTo>
                    <a:pt x="607" y="62"/>
                  </a:lnTo>
                  <a:lnTo>
                    <a:pt x="612" y="57"/>
                  </a:lnTo>
                  <a:lnTo>
                    <a:pt x="612" y="52"/>
                  </a:lnTo>
                  <a:lnTo>
                    <a:pt x="617" y="46"/>
                  </a:lnTo>
                  <a:lnTo>
                    <a:pt x="622" y="36"/>
                  </a:lnTo>
                  <a:lnTo>
                    <a:pt x="628" y="31"/>
                  </a:lnTo>
                  <a:lnTo>
                    <a:pt x="633" y="26"/>
                  </a:lnTo>
                  <a:lnTo>
                    <a:pt x="638" y="15"/>
                  </a:lnTo>
                  <a:lnTo>
                    <a:pt x="643" y="10"/>
                  </a:lnTo>
                  <a:lnTo>
                    <a:pt x="643"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67" name="Freeform 136"/>
            <p:cNvSpPr>
              <a:spLocks/>
            </p:cNvSpPr>
            <p:nvPr/>
          </p:nvSpPr>
          <p:spPr bwMode="auto">
            <a:xfrm>
              <a:off x="2379" y="1511"/>
              <a:ext cx="581" cy="1581"/>
            </a:xfrm>
            <a:custGeom>
              <a:avLst/>
              <a:gdLst>
                <a:gd name="T0" fmla="*/ 11 w 581"/>
                <a:gd name="T1" fmla="*/ 1565 h 1581"/>
                <a:gd name="T2" fmla="*/ 26 w 581"/>
                <a:gd name="T3" fmla="*/ 1539 h 1581"/>
                <a:gd name="T4" fmla="*/ 37 w 581"/>
                <a:gd name="T5" fmla="*/ 1508 h 1581"/>
                <a:gd name="T6" fmla="*/ 52 w 581"/>
                <a:gd name="T7" fmla="*/ 1477 h 1581"/>
                <a:gd name="T8" fmla="*/ 68 w 581"/>
                <a:gd name="T9" fmla="*/ 1446 h 1581"/>
                <a:gd name="T10" fmla="*/ 78 w 581"/>
                <a:gd name="T11" fmla="*/ 1405 h 1581"/>
                <a:gd name="T12" fmla="*/ 94 w 581"/>
                <a:gd name="T13" fmla="*/ 1368 h 1581"/>
                <a:gd name="T14" fmla="*/ 104 w 581"/>
                <a:gd name="T15" fmla="*/ 1322 h 1581"/>
                <a:gd name="T16" fmla="*/ 119 w 581"/>
                <a:gd name="T17" fmla="*/ 1275 h 1581"/>
                <a:gd name="T18" fmla="*/ 135 w 581"/>
                <a:gd name="T19" fmla="*/ 1228 h 1581"/>
                <a:gd name="T20" fmla="*/ 145 w 581"/>
                <a:gd name="T21" fmla="*/ 1176 h 1581"/>
                <a:gd name="T22" fmla="*/ 161 w 581"/>
                <a:gd name="T23" fmla="*/ 1125 h 1581"/>
                <a:gd name="T24" fmla="*/ 171 w 581"/>
                <a:gd name="T25" fmla="*/ 1068 h 1581"/>
                <a:gd name="T26" fmla="*/ 187 w 581"/>
                <a:gd name="T27" fmla="*/ 1011 h 1581"/>
                <a:gd name="T28" fmla="*/ 202 w 581"/>
                <a:gd name="T29" fmla="*/ 948 h 1581"/>
                <a:gd name="T30" fmla="*/ 213 w 581"/>
                <a:gd name="T31" fmla="*/ 886 h 1581"/>
                <a:gd name="T32" fmla="*/ 228 w 581"/>
                <a:gd name="T33" fmla="*/ 824 h 1581"/>
                <a:gd name="T34" fmla="*/ 239 w 581"/>
                <a:gd name="T35" fmla="*/ 757 h 1581"/>
                <a:gd name="T36" fmla="*/ 254 w 581"/>
                <a:gd name="T37" fmla="*/ 694 h 1581"/>
                <a:gd name="T38" fmla="*/ 270 w 581"/>
                <a:gd name="T39" fmla="*/ 632 h 1581"/>
                <a:gd name="T40" fmla="*/ 280 w 581"/>
                <a:gd name="T41" fmla="*/ 565 h 1581"/>
                <a:gd name="T42" fmla="*/ 296 w 581"/>
                <a:gd name="T43" fmla="*/ 503 h 1581"/>
                <a:gd name="T44" fmla="*/ 311 w 581"/>
                <a:gd name="T45" fmla="*/ 440 h 1581"/>
                <a:gd name="T46" fmla="*/ 322 w 581"/>
                <a:gd name="T47" fmla="*/ 383 h 1581"/>
                <a:gd name="T48" fmla="*/ 337 w 581"/>
                <a:gd name="T49" fmla="*/ 326 h 1581"/>
                <a:gd name="T50" fmla="*/ 348 w 581"/>
                <a:gd name="T51" fmla="*/ 269 h 1581"/>
                <a:gd name="T52" fmla="*/ 363 w 581"/>
                <a:gd name="T53" fmla="*/ 223 h 1581"/>
                <a:gd name="T54" fmla="*/ 379 w 581"/>
                <a:gd name="T55" fmla="*/ 176 h 1581"/>
                <a:gd name="T56" fmla="*/ 389 w 581"/>
                <a:gd name="T57" fmla="*/ 135 h 1581"/>
                <a:gd name="T58" fmla="*/ 405 w 581"/>
                <a:gd name="T59" fmla="*/ 98 h 1581"/>
                <a:gd name="T60" fmla="*/ 415 w 581"/>
                <a:gd name="T61" fmla="*/ 67 h 1581"/>
                <a:gd name="T62" fmla="*/ 431 w 581"/>
                <a:gd name="T63" fmla="*/ 41 h 1581"/>
                <a:gd name="T64" fmla="*/ 446 w 581"/>
                <a:gd name="T65" fmla="*/ 21 h 1581"/>
                <a:gd name="T66" fmla="*/ 456 w 581"/>
                <a:gd name="T67" fmla="*/ 5 h 1581"/>
                <a:gd name="T68" fmla="*/ 472 w 581"/>
                <a:gd name="T69" fmla="*/ 0 h 1581"/>
                <a:gd name="T70" fmla="*/ 488 w 581"/>
                <a:gd name="T71" fmla="*/ 0 h 1581"/>
                <a:gd name="T72" fmla="*/ 503 w 581"/>
                <a:gd name="T73" fmla="*/ 5 h 1581"/>
                <a:gd name="T74" fmla="*/ 513 w 581"/>
                <a:gd name="T75" fmla="*/ 21 h 1581"/>
                <a:gd name="T76" fmla="*/ 529 w 581"/>
                <a:gd name="T77" fmla="*/ 41 h 1581"/>
                <a:gd name="T78" fmla="*/ 545 w 581"/>
                <a:gd name="T79" fmla="*/ 67 h 1581"/>
                <a:gd name="T80" fmla="*/ 555 w 581"/>
                <a:gd name="T81" fmla="*/ 98 h 1581"/>
                <a:gd name="T82" fmla="*/ 570 w 581"/>
                <a:gd name="T83" fmla="*/ 135 h 15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1" h="1581">
                  <a:moveTo>
                    <a:pt x="0" y="1581"/>
                  </a:moveTo>
                  <a:lnTo>
                    <a:pt x="5" y="1576"/>
                  </a:lnTo>
                  <a:lnTo>
                    <a:pt x="11" y="1565"/>
                  </a:lnTo>
                  <a:lnTo>
                    <a:pt x="16" y="1560"/>
                  </a:lnTo>
                  <a:lnTo>
                    <a:pt x="21" y="1550"/>
                  </a:lnTo>
                  <a:lnTo>
                    <a:pt x="26" y="1539"/>
                  </a:lnTo>
                  <a:lnTo>
                    <a:pt x="31" y="1529"/>
                  </a:lnTo>
                  <a:lnTo>
                    <a:pt x="37" y="1519"/>
                  </a:lnTo>
                  <a:lnTo>
                    <a:pt x="37" y="1508"/>
                  </a:lnTo>
                  <a:lnTo>
                    <a:pt x="42" y="1498"/>
                  </a:lnTo>
                  <a:lnTo>
                    <a:pt x="47" y="1487"/>
                  </a:lnTo>
                  <a:lnTo>
                    <a:pt x="52" y="1477"/>
                  </a:lnTo>
                  <a:lnTo>
                    <a:pt x="57" y="1467"/>
                  </a:lnTo>
                  <a:lnTo>
                    <a:pt x="62" y="1456"/>
                  </a:lnTo>
                  <a:lnTo>
                    <a:pt x="68" y="1446"/>
                  </a:lnTo>
                  <a:lnTo>
                    <a:pt x="73" y="1430"/>
                  </a:lnTo>
                  <a:lnTo>
                    <a:pt x="73" y="1420"/>
                  </a:lnTo>
                  <a:lnTo>
                    <a:pt x="78" y="1405"/>
                  </a:lnTo>
                  <a:lnTo>
                    <a:pt x="83" y="1394"/>
                  </a:lnTo>
                  <a:lnTo>
                    <a:pt x="88" y="1379"/>
                  </a:lnTo>
                  <a:lnTo>
                    <a:pt x="94" y="1368"/>
                  </a:lnTo>
                  <a:lnTo>
                    <a:pt x="99" y="1353"/>
                  </a:lnTo>
                  <a:lnTo>
                    <a:pt x="104" y="1337"/>
                  </a:lnTo>
                  <a:lnTo>
                    <a:pt x="104" y="1322"/>
                  </a:lnTo>
                  <a:lnTo>
                    <a:pt x="109" y="1306"/>
                  </a:lnTo>
                  <a:lnTo>
                    <a:pt x="114" y="1291"/>
                  </a:lnTo>
                  <a:lnTo>
                    <a:pt x="119" y="1275"/>
                  </a:lnTo>
                  <a:lnTo>
                    <a:pt x="125" y="1259"/>
                  </a:lnTo>
                  <a:lnTo>
                    <a:pt x="130" y="1244"/>
                  </a:lnTo>
                  <a:lnTo>
                    <a:pt x="135" y="1228"/>
                  </a:lnTo>
                  <a:lnTo>
                    <a:pt x="140" y="1213"/>
                  </a:lnTo>
                  <a:lnTo>
                    <a:pt x="140" y="1192"/>
                  </a:lnTo>
                  <a:lnTo>
                    <a:pt x="145" y="1176"/>
                  </a:lnTo>
                  <a:lnTo>
                    <a:pt x="151" y="1161"/>
                  </a:lnTo>
                  <a:lnTo>
                    <a:pt x="156" y="1140"/>
                  </a:lnTo>
                  <a:lnTo>
                    <a:pt x="161" y="1125"/>
                  </a:lnTo>
                  <a:lnTo>
                    <a:pt x="166" y="1104"/>
                  </a:lnTo>
                  <a:lnTo>
                    <a:pt x="171" y="1088"/>
                  </a:lnTo>
                  <a:lnTo>
                    <a:pt x="171" y="1068"/>
                  </a:lnTo>
                  <a:lnTo>
                    <a:pt x="176" y="1047"/>
                  </a:lnTo>
                  <a:lnTo>
                    <a:pt x="182" y="1026"/>
                  </a:lnTo>
                  <a:lnTo>
                    <a:pt x="187" y="1011"/>
                  </a:lnTo>
                  <a:lnTo>
                    <a:pt x="192" y="990"/>
                  </a:lnTo>
                  <a:lnTo>
                    <a:pt x="197" y="969"/>
                  </a:lnTo>
                  <a:lnTo>
                    <a:pt x="202" y="948"/>
                  </a:lnTo>
                  <a:lnTo>
                    <a:pt x="208" y="928"/>
                  </a:lnTo>
                  <a:lnTo>
                    <a:pt x="208" y="907"/>
                  </a:lnTo>
                  <a:lnTo>
                    <a:pt x="213" y="886"/>
                  </a:lnTo>
                  <a:lnTo>
                    <a:pt x="218" y="865"/>
                  </a:lnTo>
                  <a:lnTo>
                    <a:pt x="223" y="845"/>
                  </a:lnTo>
                  <a:lnTo>
                    <a:pt x="228" y="824"/>
                  </a:lnTo>
                  <a:lnTo>
                    <a:pt x="234" y="803"/>
                  </a:lnTo>
                  <a:lnTo>
                    <a:pt x="239" y="783"/>
                  </a:lnTo>
                  <a:lnTo>
                    <a:pt x="239" y="757"/>
                  </a:lnTo>
                  <a:lnTo>
                    <a:pt x="244" y="736"/>
                  </a:lnTo>
                  <a:lnTo>
                    <a:pt x="249" y="715"/>
                  </a:lnTo>
                  <a:lnTo>
                    <a:pt x="254" y="694"/>
                  </a:lnTo>
                  <a:lnTo>
                    <a:pt x="259" y="674"/>
                  </a:lnTo>
                  <a:lnTo>
                    <a:pt x="265" y="653"/>
                  </a:lnTo>
                  <a:lnTo>
                    <a:pt x="270" y="632"/>
                  </a:lnTo>
                  <a:lnTo>
                    <a:pt x="275" y="612"/>
                  </a:lnTo>
                  <a:lnTo>
                    <a:pt x="275" y="586"/>
                  </a:lnTo>
                  <a:lnTo>
                    <a:pt x="280" y="565"/>
                  </a:lnTo>
                  <a:lnTo>
                    <a:pt x="285" y="544"/>
                  </a:lnTo>
                  <a:lnTo>
                    <a:pt x="291" y="523"/>
                  </a:lnTo>
                  <a:lnTo>
                    <a:pt x="296" y="503"/>
                  </a:lnTo>
                  <a:lnTo>
                    <a:pt x="301" y="482"/>
                  </a:lnTo>
                  <a:lnTo>
                    <a:pt x="306" y="461"/>
                  </a:lnTo>
                  <a:lnTo>
                    <a:pt x="311" y="440"/>
                  </a:lnTo>
                  <a:lnTo>
                    <a:pt x="311" y="420"/>
                  </a:lnTo>
                  <a:lnTo>
                    <a:pt x="316" y="404"/>
                  </a:lnTo>
                  <a:lnTo>
                    <a:pt x="322" y="383"/>
                  </a:lnTo>
                  <a:lnTo>
                    <a:pt x="327" y="363"/>
                  </a:lnTo>
                  <a:lnTo>
                    <a:pt x="332" y="342"/>
                  </a:lnTo>
                  <a:lnTo>
                    <a:pt x="337" y="326"/>
                  </a:lnTo>
                  <a:lnTo>
                    <a:pt x="342" y="306"/>
                  </a:lnTo>
                  <a:lnTo>
                    <a:pt x="342" y="290"/>
                  </a:lnTo>
                  <a:lnTo>
                    <a:pt x="348" y="269"/>
                  </a:lnTo>
                  <a:lnTo>
                    <a:pt x="353" y="254"/>
                  </a:lnTo>
                  <a:lnTo>
                    <a:pt x="358" y="238"/>
                  </a:lnTo>
                  <a:lnTo>
                    <a:pt x="363" y="223"/>
                  </a:lnTo>
                  <a:lnTo>
                    <a:pt x="368" y="207"/>
                  </a:lnTo>
                  <a:lnTo>
                    <a:pt x="373" y="192"/>
                  </a:lnTo>
                  <a:lnTo>
                    <a:pt x="379" y="176"/>
                  </a:lnTo>
                  <a:lnTo>
                    <a:pt x="379" y="161"/>
                  </a:lnTo>
                  <a:lnTo>
                    <a:pt x="384" y="145"/>
                  </a:lnTo>
                  <a:lnTo>
                    <a:pt x="389" y="135"/>
                  </a:lnTo>
                  <a:lnTo>
                    <a:pt x="394" y="119"/>
                  </a:lnTo>
                  <a:lnTo>
                    <a:pt x="399" y="109"/>
                  </a:lnTo>
                  <a:lnTo>
                    <a:pt x="405" y="98"/>
                  </a:lnTo>
                  <a:lnTo>
                    <a:pt x="410" y="88"/>
                  </a:lnTo>
                  <a:lnTo>
                    <a:pt x="410" y="78"/>
                  </a:lnTo>
                  <a:lnTo>
                    <a:pt x="415" y="67"/>
                  </a:lnTo>
                  <a:lnTo>
                    <a:pt x="420" y="57"/>
                  </a:lnTo>
                  <a:lnTo>
                    <a:pt x="425" y="47"/>
                  </a:lnTo>
                  <a:lnTo>
                    <a:pt x="431" y="41"/>
                  </a:lnTo>
                  <a:lnTo>
                    <a:pt x="436" y="31"/>
                  </a:lnTo>
                  <a:lnTo>
                    <a:pt x="441" y="26"/>
                  </a:lnTo>
                  <a:lnTo>
                    <a:pt x="446" y="21"/>
                  </a:lnTo>
                  <a:lnTo>
                    <a:pt x="446" y="15"/>
                  </a:lnTo>
                  <a:lnTo>
                    <a:pt x="451" y="10"/>
                  </a:lnTo>
                  <a:lnTo>
                    <a:pt x="456" y="5"/>
                  </a:lnTo>
                  <a:lnTo>
                    <a:pt x="462" y="5"/>
                  </a:lnTo>
                  <a:lnTo>
                    <a:pt x="467" y="0"/>
                  </a:lnTo>
                  <a:lnTo>
                    <a:pt x="472" y="0"/>
                  </a:lnTo>
                  <a:lnTo>
                    <a:pt x="477" y="0"/>
                  </a:lnTo>
                  <a:lnTo>
                    <a:pt x="482" y="0"/>
                  </a:lnTo>
                  <a:lnTo>
                    <a:pt x="488" y="0"/>
                  </a:lnTo>
                  <a:lnTo>
                    <a:pt x="493" y="0"/>
                  </a:lnTo>
                  <a:lnTo>
                    <a:pt x="498" y="5"/>
                  </a:lnTo>
                  <a:lnTo>
                    <a:pt x="503" y="5"/>
                  </a:lnTo>
                  <a:lnTo>
                    <a:pt x="508" y="10"/>
                  </a:lnTo>
                  <a:lnTo>
                    <a:pt x="513" y="15"/>
                  </a:lnTo>
                  <a:lnTo>
                    <a:pt x="513" y="21"/>
                  </a:lnTo>
                  <a:lnTo>
                    <a:pt x="519" y="26"/>
                  </a:lnTo>
                  <a:lnTo>
                    <a:pt x="524" y="31"/>
                  </a:lnTo>
                  <a:lnTo>
                    <a:pt x="529" y="41"/>
                  </a:lnTo>
                  <a:lnTo>
                    <a:pt x="534" y="47"/>
                  </a:lnTo>
                  <a:lnTo>
                    <a:pt x="539" y="57"/>
                  </a:lnTo>
                  <a:lnTo>
                    <a:pt x="545" y="67"/>
                  </a:lnTo>
                  <a:lnTo>
                    <a:pt x="550" y="78"/>
                  </a:lnTo>
                  <a:lnTo>
                    <a:pt x="550" y="88"/>
                  </a:lnTo>
                  <a:lnTo>
                    <a:pt x="555" y="98"/>
                  </a:lnTo>
                  <a:lnTo>
                    <a:pt x="560" y="109"/>
                  </a:lnTo>
                  <a:lnTo>
                    <a:pt x="565" y="119"/>
                  </a:lnTo>
                  <a:lnTo>
                    <a:pt x="570" y="135"/>
                  </a:lnTo>
                  <a:lnTo>
                    <a:pt x="576" y="145"/>
                  </a:lnTo>
                  <a:lnTo>
                    <a:pt x="581" y="16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68" name="Freeform 137"/>
            <p:cNvSpPr>
              <a:spLocks/>
            </p:cNvSpPr>
            <p:nvPr/>
          </p:nvSpPr>
          <p:spPr bwMode="auto">
            <a:xfrm>
              <a:off x="2960" y="1672"/>
              <a:ext cx="586" cy="1591"/>
            </a:xfrm>
            <a:custGeom>
              <a:avLst/>
              <a:gdLst>
                <a:gd name="T0" fmla="*/ 5 w 586"/>
                <a:gd name="T1" fmla="*/ 31 h 1591"/>
                <a:gd name="T2" fmla="*/ 21 w 586"/>
                <a:gd name="T3" fmla="*/ 77 h 1591"/>
                <a:gd name="T4" fmla="*/ 36 w 586"/>
                <a:gd name="T5" fmla="*/ 129 h 1591"/>
                <a:gd name="T6" fmla="*/ 46 w 586"/>
                <a:gd name="T7" fmla="*/ 181 h 1591"/>
                <a:gd name="T8" fmla="*/ 62 w 586"/>
                <a:gd name="T9" fmla="*/ 243 h 1591"/>
                <a:gd name="T10" fmla="*/ 72 w 586"/>
                <a:gd name="T11" fmla="*/ 300 h 1591"/>
                <a:gd name="T12" fmla="*/ 88 w 586"/>
                <a:gd name="T13" fmla="*/ 362 h 1591"/>
                <a:gd name="T14" fmla="*/ 104 w 586"/>
                <a:gd name="T15" fmla="*/ 425 h 1591"/>
                <a:gd name="T16" fmla="*/ 114 w 586"/>
                <a:gd name="T17" fmla="*/ 492 h 1591"/>
                <a:gd name="T18" fmla="*/ 129 w 586"/>
                <a:gd name="T19" fmla="*/ 554 h 1591"/>
                <a:gd name="T20" fmla="*/ 140 w 586"/>
                <a:gd name="T21" fmla="*/ 622 h 1591"/>
                <a:gd name="T22" fmla="*/ 155 w 586"/>
                <a:gd name="T23" fmla="*/ 684 h 1591"/>
                <a:gd name="T24" fmla="*/ 171 w 586"/>
                <a:gd name="T25" fmla="*/ 746 h 1591"/>
                <a:gd name="T26" fmla="*/ 181 w 586"/>
                <a:gd name="T27" fmla="*/ 808 h 1591"/>
                <a:gd name="T28" fmla="*/ 197 w 586"/>
                <a:gd name="T29" fmla="*/ 865 h 1591"/>
                <a:gd name="T30" fmla="*/ 207 w 586"/>
                <a:gd name="T31" fmla="*/ 927 h 1591"/>
                <a:gd name="T32" fmla="*/ 223 w 586"/>
                <a:gd name="T33" fmla="*/ 979 h 1591"/>
                <a:gd name="T34" fmla="*/ 238 w 586"/>
                <a:gd name="T35" fmla="*/ 1031 h 1591"/>
                <a:gd name="T36" fmla="*/ 249 w 586"/>
                <a:gd name="T37" fmla="*/ 1083 h 1591"/>
                <a:gd name="T38" fmla="*/ 264 w 586"/>
                <a:gd name="T39" fmla="*/ 1130 h 1591"/>
                <a:gd name="T40" fmla="*/ 275 w 586"/>
                <a:gd name="T41" fmla="*/ 1176 h 1591"/>
                <a:gd name="T42" fmla="*/ 290 w 586"/>
                <a:gd name="T43" fmla="*/ 1218 h 1591"/>
                <a:gd name="T44" fmla="*/ 306 w 586"/>
                <a:gd name="T45" fmla="*/ 1259 h 1591"/>
                <a:gd name="T46" fmla="*/ 316 w 586"/>
                <a:gd name="T47" fmla="*/ 1295 h 1591"/>
                <a:gd name="T48" fmla="*/ 332 w 586"/>
                <a:gd name="T49" fmla="*/ 1326 h 1591"/>
                <a:gd name="T50" fmla="*/ 342 w 586"/>
                <a:gd name="T51" fmla="*/ 1358 h 1591"/>
                <a:gd name="T52" fmla="*/ 358 w 586"/>
                <a:gd name="T53" fmla="*/ 1389 h 1591"/>
                <a:gd name="T54" fmla="*/ 373 w 586"/>
                <a:gd name="T55" fmla="*/ 1415 h 1591"/>
                <a:gd name="T56" fmla="*/ 383 w 586"/>
                <a:gd name="T57" fmla="*/ 1435 h 1591"/>
                <a:gd name="T58" fmla="*/ 399 w 586"/>
                <a:gd name="T59" fmla="*/ 1456 h 1591"/>
                <a:gd name="T60" fmla="*/ 409 w 586"/>
                <a:gd name="T61" fmla="*/ 1477 h 1591"/>
                <a:gd name="T62" fmla="*/ 425 w 586"/>
                <a:gd name="T63" fmla="*/ 1492 h 1591"/>
                <a:gd name="T64" fmla="*/ 440 w 586"/>
                <a:gd name="T65" fmla="*/ 1508 h 1591"/>
                <a:gd name="T66" fmla="*/ 451 w 586"/>
                <a:gd name="T67" fmla="*/ 1523 h 1591"/>
                <a:gd name="T68" fmla="*/ 466 w 586"/>
                <a:gd name="T69" fmla="*/ 1534 h 1591"/>
                <a:gd name="T70" fmla="*/ 482 w 586"/>
                <a:gd name="T71" fmla="*/ 1549 h 1591"/>
                <a:gd name="T72" fmla="*/ 497 w 586"/>
                <a:gd name="T73" fmla="*/ 1560 h 1591"/>
                <a:gd name="T74" fmla="*/ 513 w 586"/>
                <a:gd name="T75" fmla="*/ 1565 h 1591"/>
                <a:gd name="T76" fmla="*/ 529 w 586"/>
                <a:gd name="T77" fmla="*/ 1575 h 1591"/>
                <a:gd name="T78" fmla="*/ 544 w 586"/>
                <a:gd name="T79" fmla="*/ 1580 h 1591"/>
                <a:gd name="T80" fmla="*/ 560 w 586"/>
                <a:gd name="T81" fmla="*/ 1586 h 1591"/>
                <a:gd name="T82" fmla="*/ 575 w 586"/>
                <a:gd name="T83" fmla="*/ 1591 h 15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6" h="1591">
                  <a:moveTo>
                    <a:pt x="0" y="0"/>
                  </a:moveTo>
                  <a:lnTo>
                    <a:pt x="0" y="15"/>
                  </a:lnTo>
                  <a:lnTo>
                    <a:pt x="5" y="31"/>
                  </a:lnTo>
                  <a:lnTo>
                    <a:pt x="10" y="46"/>
                  </a:lnTo>
                  <a:lnTo>
                    <a:pt x="15" y="62"/>
                  </a:lnTo>
                  <a:lnTo>
                    <a:pt x="21" y="77"/>
                  </a:lnTo>
                  <a:lnTo>
                    <a:pt x="26" y="93"/>
                  </a:lnTo>
                  <a:lnTo>
                    <a:pt x="31" y="108"/>
                  </a:lnTo>
                  <a:lnTo>
                    <a:pt x="36" y="129"/>
                  </a:lnTo>
                  <a:lnTo>
                    <a:pt x="36" y="145"/>
                  </a:lnTo>
                  <a:lnTo>
                    <a:pt x="41" y="165"/>
                  </a:lnTo>
                  <a:lnTo>
                    <a:pt x="46" y="181"/>
                  </a:lnTo>
                  <a:lnTo>
                    <a:pt x="52" y="202"/>
                  </a:lnTo>
                  <a:lnTo>
                    <a:pt x="57" y="222"/>
                  </a:lnTo>
                  <a:lnTo>
                    <a:pt x="62" y="243"/>
                  </a:lnTo>
                  <a:lnTo>
                    <a:pt x="67" y="259"/>
                  </a:lnTo>
                  <a:lnTo>
                    <a:pt x="67" y="279"/>
                  </a:lnTo>
                  <a:lnTo>
                    <a:pt x="72" y="300"/>
                  </a:lnTo>
                  <a:lnTo>
                    <a:pt x="78" y="321"/>
                  </a:lnTo>
                  <a:lnTo>
                    <a:pt x="83" y="342"/>
                  </a:lnTo>
                  <a:lnTo>
                    <a:pt x="88" y="362"/>
                  </a:lnTo>
                  <a:lnTo>
                    <a:pt x="93" y="383"/>
                  </a:lnTo>
                  <a:lnTo>
                    <a:pt x="98" y="404"/>
                  </a:lnTo>
                  <a:lnTo>
                    <a:pt x="104" y="425"/>
                  </a:lnTo>
                  <a:lnTo>
                    <a:pt x="104" y="451"/>
                  </a:lnTo>
                  <a:lnTo>
                    <a:pt x="109" y="471"/>
                  </a:lnTo>
                  <a:lnTo>
                    <a:pt x="114" y="492"/>
                  </a:lnTo>
                  <a:lnTo>
                    <a:pt x="119" y="513"/>
                  </a:lnTo>
                  <a:lnTo>
                    <a:pt x="124" y="533"/>
                  </a:lnTo>
                  <a:lnTo>
                    <a:pt x="129" y="554"/>
                  </a:lnTo>
                  <a:lnTo>
                    <a:pt x="135" y="575"/>
                  </a:lnTo>
                  <a:lnTo>
                    <a:pt x="140" y="596"/>
                  </a:lnTo>
                  <a:lnTo>
                    <a:pt x="140" y="622"/>
                  </a:lnTo>
                  <a:lnTo>
                    <a:pt x="145" y="642"/>
                  </a:lnTo>
                  <a:lnTo>
                    <a:pt x="150" y="663"/>
                  </a:lnTo>
                  <a:lnTo>
                    <a:pt x="155" y="684"/>
                  </a:lnTo>
                  <a:lnTo>
                    <a:pt x="161" y="704"/>
                  </a:lnTo>
                  <a:lnTo>
                    <a:pt x="166" y="725"/>
                  </a:lnTo>
                  <a:lnTo>
                    <a:pt x="171" y="746"/>
                  </a:lnTo>
                  <a:lnTo>
                    <a:pt x="171" y="767"/>
                  </a:lnTo>
                  <a:lnTo>
                    <a:pt x="176" y="787"/>
                  </a:lnTo>
                  <a:lnTo>
                    <a:pt x="181" y="808"/>
                  </a:lnTo>
                  <a:lnTo>
                    <a:pt x="186" y="829"/>
                  </a:lnTo>
                  <a:lnTo>
                    <a:pt x="192" y="850"/>
                  </a:lnTo>
                  <a:lnTo>
                    <a:pt x="197" y="865"/>
                  </a:lnTo>
                  <a:lnTo>
                    <a:pt x="202" y="886"/>
                  </a:lnTo>
                  <a:lnTo>
                    <a:pt x="207" y="907"/>
                  </a:lnTo>
                  <a:lnTo>
                    <a:pt x="207" y="927"/>
                  </a:lnTo>
                  <a:lnTo>
                    <a:pt x="212" y="943"/>
                  </a:lnTo>
                  <a:lnTo>
                    <a:pt x="218" y="964"/>
                  </a:lnTo>
                  <a:lnTo>
                    <a:pt x="223" y="979"/>
                  </a:lnTo>
                  <a:lnTo>
                    <a:pt x="228" y="1000"/>
                  </a:lnTo>
                  <a:lnTo>
                    <a:pt x="233" y="1015"/>
                  </a:lnTo>
                  <a:lnTo>
                    <a:pt x="238" y="1031"/>
                  </a:lnTo>
                  <a:lnTo>
                    <a:pt x="238" y="1052"/>
                  </a:lnTo>
                  <a:lnTo>
                    <a:pt x="243" y="1067"/>
                  </a:lnTo>
                  <a:lnTo>
                    <a:pt x="249" y="1083"/>
                  </a:lnTo>
                  <a:lnTo>
                    <a:pt x="254" y="1098"/>
                  </a:lnTo>
                  <a:lnTo>
                    <a:pt x="259" y="1114"/>
                  </a:lnTo>
                  <a:lnTo>
                    <a:pt x="264" y="1130"/>
                  </a:lnTo>
                  <a:lnTo>
                    <a:pt x="269" y="1145"/>
                  </a:lnTo>
                  <a:lnTo>
                    <a:pt x="275" y="1161"/>
                  </a:lnTo>
                  <a:lnTo>
                    <a:pt x="275" y="1176"/>
                  </a:lnTo>
                  <a:lnTo>
                    <a:pt x="280" y="1192"/>
                  </a:lnTo>
                  <a:lnTo>
                    <a:pt x="285" y="1207"/>
                  </a:lnTo>
                  <a:lnTo>
                    <a:pt x="290" y="1218"/>
                  </a:lnTo>
                  <a:lnTo>
                    <a:pt x="295" y="1233"/>
                  </a:lnTo>
                  <a:lnTo>
                    <a:pt x="301" y="1244"/>
                  </a:lnTo>
                  <a:lnTo>
                    <a:pt x="306" y="1259"/>
                  </a:lnTo>
                  <a:lnTo>
                    <a:pt x="306" y="1269"/>
                  </a:lnTo>
                  <a:lnTo>
                    <a:pt x="311" y="1285"/>
                  </a:lnTo>
                  <a:lnTo>
                    <a:pt x="316" y="1295"/>
                  </a:lnTo>
                  <a:lnTo>
                    <a:pt x="321" y="1306"/>
                  </a:lnTo>
                  <a:lnTo>
                    <a:pt x="326" y="1316"/>
                  </a:lnTo>
                  <a:lnTo>
                    <a:pt x="332" y="1326"/>
                  </a:lnTo>
                  <a:lnTo>
                    <a:pt x="337" y="1337"/>
                  </a:lnTo>
                  <a:lnTo>
                    <a:pt x="342" y="1347"/>
                  </a:lnTo>
                  <a:lnTo>
                    <a:pt x="342" y="1358"/>
                  </a:lnTo>
                  <a:lnTo>
                    <a:pt x="347" y="1368"/>
                  </a:lnTo>
                  <a:lnTo>
                    <a:pt x="352" y="1378"/>
                  </a:lnTo>
                  <a:lnTo>
                    <a:pt x="358" y="1389"/>
                  </a:lnTo>
                  <a:lnTo>
                    <a:pt x="363" y="1399"/>
                  </a:lnTo>
                  <a:lnTo>
                    <a:pt x="368" y="1404"/>
                  </a:lnTo>
                  <a:lnTo>
                    <a:pt x="373" y="1415"/>
                  </a:lnTo>
                  <a:lnTo>
                    <a:pt x="378" y="1420"/>
                  </a:lnTo>
                  <a:lnTo>
                    <a:pt x="378" y="1430"/>
                  </a:lnTo>
                  <a:lnTo>
                    <a:pt x="383" y="1435"/>
                  </a:lnTo>
                  <a:lnTo>
                    <a:pt x="389" y="1446"/>
                  </a:lnTo>
                  <a:lnTo>
                    <a:pt x="394" y="1451"/>
                  </a:lnTo>
                  <a:lnTo>
                    <a:pt x="399" y="1456"/>
                  </a:lnTo>
                  <a:lnTo>
                    <a:pt x="404" y="1466"/>
                  </a:lnTo>
                  <a:lnTo>
                    <a:pt x="409" y="1472"/>
                  </a:lnTo>
                  <a:lnTo>
                    <a:pt x="409" y="1477"/>
                  </a:lnTo>
                  <a:lnTo>
                    <a:pt x="415" y="1482"/>
                  </a:lnTo>
                  <a:lnTo>
                    <a:pt x="420" y="1487"/>
                  </a:lnTo>
                  <a:lnTo>
                    <a:pt x="425" y="1492"/>
                  </a:lnTo>
                  <a:lnTo>
                    <a:pt x="430" y="1498"/>
                  </a:lnTo>
                  <a:lnTo>
                    <a:pt x="435" y="1503"/>
                  </a:lnTo>
                  <a:lnTo>
                    <a:pt x="440" y="1508"/>
                  </a:lnTo>
                  <a:lnTo>
                    <a:pt x="446" y="1513"/>
                  </a:lnTo>
                  <a:lnTo>
                    <a:pt x="446" y="1518"/>
                  </a:lnTo>
                  <a:lnTo>
                    <a:pt x="451" y="1523"/>
                  </a:lnTo>
                  <a:lnTo>
                    <a:pt x="456" y="1529"/>
                  </a:lnTo>
                  <a:lnTo>
                    <a:pt x="461" y="1529"/>
                  </a:lnTo>
                  <a:lnTo>
                    <a:pt x="466" y="1534"/>
                  </a:lnTo>
                  <a:lnTo>
                    <a:pt x="472" y="1539"/>
                  </a:lnTo>
                  <a:lnTo>
                    <a:pt x="477" y="1544"/>
                  </a:lnTo>
                  <a:lnTo>
                    <a:pt x="482" y="1549"/>
                  </a:lnTo>
                  <a:lnTo>
                    <a:pt x="487" y="1549"/>
                  </a:lnTo>
                  <a:lnTo>
                    <a:pt x="492" y="1555"/>
                  </a:lnTo>
                  <a:lnTo>
                    <a:pt x="497" y="1560"/>
                  </a:lnTo>
                  <a:lnTo>
                    <a:pt x="503" y="1560"/>
                  </a:lnTo>
                  <a:lnTo>
                    <a:pt x="508" y="1565"/>
                  </a:lnTo>
                  <a:lnTo>
                    <a:pt x="513" y="1565"/>
                  </a:lnTo>
                  <a:lnTo>
                    <a:pt x="518" y="1570"/>
                  </a:lnTo>
                  <a:lnTo>
                    <a:pt x="523" y="1570"/>
                  </a:lnTo>
                  <a:lnTo>
                    <a:pt x="529" y="1575"/>
                  </a:lnTo>
                  <a:lnTo>
                    <a:pt x="534" y="1575"/>
                  </a:lnTo>
                  <a:lnTo>
                    <a:pt x="539" y="1575"/>
                  </a:lnTo>
                  <a:lnTo>
                    <a:pt x="544" y="1580"/>
                  </a:lnTo>
                  <a:lnTo>
                    <a:pt x="549" y="1580"/>
                  </a:lnTo>
                  <a:lnTo>
                    <a:pt x="555" y="1586"/>
                  </a:lnTo>
                  <a:lnTo>
                    <a:pt x="560" y="1586"/>
                  </a:lnTo>
                  <a:lnTo>
                    <a:pt x="565" y="1586"/>
                  </a:lnTo>
                  <a:lnTo>
                    <a:pt x="570" y="1586"/>
                  </a:lnTo>
                  <a:lnTo>
                    <a:pt x="575" y="1591"/>
                  </a:lnTo>
                  <a:lnTo>
                    <a:pt x="580" y="1591"/>
                  </a:lnTo>
                  <a:lnTo>
                    <a:pt x="586" y="159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69" name="Freeform 138"/>
            <p:cNvSpPr>
              <a:spLocks/>
            </p:cNvSpPr>
            <p:nvPr/>
          </p:nvSpPr>
          <p:spPr bwMode="auto">
            <a:xfrm>
              <a:off x="3546" y="3263"/>
              <a:ext cx="440" cy="15"/>
            </a:xfrm>
            <a:custGeom>
              <a:avLst/>
              <a:gdLst>
                <a:gd name="T0" fmla="*/ 5 w 440"/>
                <a:gd name="T1" fmla="*/ 5 h 15"/>
                <a:gd name="T2" fmla="*/ 15 w 440"/>
                <a:gd name="T3" fmla="*/ 5 h 15"/>
                <a:gd name="T4" fmla="*/ 26 w 440"/>
                <a:gd name="T5" fmla="*/ 5 h 15"/>
                <a:gd name="T6" fmla="*/ 36 w 440"/>
                <a:gd name="T7" fmla="*/ 10 h 15"/>
                <a:gd name="T8" fmla="*/ 46 w 440"/>
                <a:gd name="T9" fmla="*/ 10 h 15"/>
                <a:gd name="T10" fmla="*/ 57 w 440"/>
                <a:gd name="T11" fmla="*/ 10 h 15"/>
                <a:gd name="T12" fmla="*/ 67 w 440"/>
                <a:gd name="T13" fmla="*/ 10 h 15"/>
                <a:gd name="T14" fmla="*/ 77 w 440"/>
                <a:gd name="T15" fmla="*/ 10 h 15"/>
                <a:gd name="T16" fmla="*/ 88 w 440"/>
                <a:gd name="T17" fmla="*/ 15 h 15"/>
                <a:gd name="T18" fmla="*/ 98 w 440"/>
                <a:gd name="T19" fmla="*/ 15 h 15"/>
                <a:gd name="T20" fmla="*/ 108 w 440"/>
                <a:gd name="T21" fmla="*/ 15 h 15"/>
                <a:gd name="T22" fmla="*/ 119 w 440"/>
                <a:gd name="T23" fmla="*/ 15 h 15"/>
                <a:gd name="T24" fmla="*/ 129 w 440"/>
                <a:gd name="T25" fmla="*/ 15 h 15"/>
                <a:gd name="T26" fmla="*/ 140 w 440"/>
                <a:gd name="T27" fmla="*/ 15 h 15"/>
                <a:gd name="T28" fmla="*/ 150 w 440"/>
                <a:gd name="T29" fmla="*/ 15 h 15"/>
                <a:gd name="T30" fmla="*/ 160 w 440"/>
                <a:gd name="T31" fmla="*/ 15 h 15"/>
                <a:gd name="T32" fmla="*/ 171 w 440"/>
                <a:gd name="T33" fmla="*/ 15 h 15"/>
                <a:gd name="T34" fmla="*/ 181 w 440"/>
                <a:gd name="T35" fmla="*/ 15 h 15"/>
                <a:gd name="T36" fmla="*/ 191 w 440"/>
                <a:gd name="T37" fmla="*/ 15 h 15"/>
                <a:gd name="T38" fmla="*/ 202 w 440"/>
                <a:gd name="T39" fmla="*/ 15 h 15"/>
                <a:gd name="T40" fmla="*/ 212 w 440"/>
                <a:gd name="T41" fmla="*/ 15 h 15"/>
                <a:gd name="T42" fmla="*/ 223 w 440"/>
                <a:gd name="T43" fmla="*/ 15 h 15"/>
                <a:gd name="T44" fmla="*/ 233 w 440"/>
                <a:gd name="T45" fmla="*/ 15 h 15"/>
                <a:gd name="T46" fmla="*/ 243 w 440"/>
                <a:gd name="T47" fmla="*/ 15 h 15"/>
                <a:gd name="T48" fmla="*/ 254 w 440"/>
                <a:gd name="T49" fmla="*/ 15 h 15"/>
                <a:gd name="T50" fmla="*/ 264 w 440"/>
                <a:gd name="T51" fmla="*/ 15 h 15"/>
                <a:gd name="T52" fmla="*/ 274 w 440"/>
                <a:gd name="T53" fmla="*/ 15 h 15"/>
                <a:gd name="T54" fmla="*/ 285 w 440"/>
                <a:gd name="T55" fmla="*/ 15 h 15"/>
                <a:gd name="T56" fmla="*/ 295 w 440"/>
                <a:gd name="T57" fmla="*/ 15 h 15"/>
                <a:gd name="T58" fmla="*/ 305 w 440"/>
                <a:gd name="T59" fmla="*/ 15 h 15"/>
                <a:gd name="T60" fmla="*/ 316 w 440"/>
                <a:gd name="T61" fmla="*/ 15 h 15"/>
                <a:gd name="T62" fmla="*/ 326 w 440"/>
                <a:gd name="T63" fmla="*/ 15 h 15"/>
                <a:gd name="T64" fmla="*/ 337 w 440"/>
                <a:gd name="T65" fmla="*/ 15 h 15"/>
                <a:gd name="T66" fmla="*/ 347 w 440"/>
                <a:gd name="T67" fmla="*/ 15 h 15"/>
                <a:gd name="T68" fmla="*/ 357 w 440"/>
                <a:gd name="T69" fmla="*/ 15 h 15"/>
                <a:gd name="T70" fmla="*/ 368 w 440"/>
                <a:gd name="T71" fmla="*/ 15 h 15"/>
                <a:gd name="T72" fmla="*/ 378 w 440"/>
                <a:gd name="T73" fmla="*/ 15 h 15"/>
                <a:gd name="T74" fmla="*/ 388 w 440"/>
                <a:gd name="T75" fmla="*/ 15 h 15"/>
                <a:gd name="T76" fmla="*/ 399 w 440"/>
                <a:gd name="T77" fmla="*/ 15 h 15"/>
                <a:gd name="T78" fmla="*/ 409 w 440"/>
                <a:gd name="T79" fmla="*/ 15 h 15"/>
                <a:gd name="T80" fmla="*/ 420 w 440"/>
                <a:gd name="T81" fmla="*/ 15 h 15"/>
                <a:gd name="T82" fmla="*/ 430 w 440"/>
                <a:gd name="T83" fmla="*/ 15 h 15"/>
                <a:gd name="T84" fmla="*/ 440 w 440"/>
                <a:gd name="T85" fmla="*/ 15 h 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0" h="15">
                  <a:moveTo>
                    <a:pt x="0" y="0"/>
                  </a:moveTo>
                  <a:lnTo>
                    <a:pt x="5" y="5"/>
                  </a:lnTo>
                  <a:lnTo>
                    <a:pt x="10" y="5"/>
                  </a:lnTo>
                  <a:lnTo>
                    <a:pt x="15" y="5"/>
                  </a:lnTo>
                  <a:lnTo>
                    <a:pt x="20" y="5"/>
                  </a:lnTo>
                  <a:lnTo>
                    <a:pt x="26" y="5"/>
                  </a:lnTo>
                  <a:lnTo>
                    <a:pt x="31" y="5"/>
                  </a:lnTo>
                  <a:lnTo>
                    <a:pt x="36" y="10"/>
                  </a:lnTo>
                  <a:lnTo>
                    <a:pt x="41" y="10"/>
                  </a:lnTo>
                  <a:lnTo>
                    <a:pt x="46" y="10"/>
                  </a:lnTo>
                  <a:lnTo>
                    <a:pt x="51" y="10"/>
                  </a:lnTo>
                  <a:lnTo>
                    <a:pt x="57" y="10"/>
                  </a:lnTo>
                  <a:lnTo>
                    <a:pt x="62" y="10"/>
                  </a:lnTo>
                  <a:lnTo>
                    <a:pt x="67" y="10"/>
                  </a:lnTo>
                  <a:lnTo>
                    <a:pt x="72" y="10"/>
                  </a:lnTo>
                  <a:lnTo>
                    <a:pt x="77" y="10"/>
                  </a:lnTo>
                  <a:lnTo>
                    <a:pt x="83" y="15"/>
                  </a:lnTo>
                  <a:lnTo>
                    <a:pt x="88" y="15"/>
                  </a:lnTo>
                  <a:lnTo>
                    <a:pt x="93" y="15"/>
                  </a:lnTo>
                  <a:lnTo>
                    <a:pt x="98" y="15"/>
                  </a:lnTo>
                  <a:lnTo>
                    <a:pt x="103" y="15"/>
                  </a:lnTo>
                  <a:lnTo>
                    <a:pt x="108" y="15"/>
                  </a:lnTo>
                  <a:lnTo>
                    <a:pt x="114" y="15"/>
                  </a:lnTo>
                  <a:lnTo>
                    <a:pt x="119" y="15"/>
                  </a:lnTo>
                  <a:lnTo>
                    <a:pt x="124" y="15"/>
                  </a:lnTo>
                  <a:lnTo>
                    <a:pt x="129" y="15"/>
                  </a:lnTo>
                  <a:lnTo>
                    <a:pt x="134" y="15"/>
                  </a:lnTo>
                  <a:lnTo>
                    <a:pt x="140" y="15"/>
                  </a:lnTo>
                  <a:lnTo>
                    <a:pt x="145" y="15"/>
                  </a:lnTo>
                  <a:lnTo>
                    <a:pt x="150" y="15"/>
                  </a:lnTo>
                  <a:lnTo>
                    <a:pt x="155" y="15"/>
                  </a:lnTo>
                  <a:lnTo>
                    <a:pt x="160" y="15"/>
                  </a:lnTo>
                  <a:lnTo>
                    <a:pt x="166" y="15"/>
                  </a:lnTo>
                  <a:lnTo>
                    <a:pt x="171" y="15"/>
                  </a:lnTo>
                  <a:lnTo>
                    <a:pt x="176" y="15"/>
                  </a:lnTo>
                  <a:lnTo>
                    <a:pt x="181" y="15"/>
                  </a:lnTo>
                  <a:lnTo>
                    <a:pt x="186" y="15"/>
                  </a:lnTo>
                  <a:lnTo>
                    <a:pt x="191" y="15"/>
                  </a:lnTo>
                  <a:lnTo>
                    <a:pt x="197" y="15"/>
                  </a:lnTo>
                  <a:lnTo>
                    <a:pt x="202" y="15"/>
                  </a:lnTo>
                  <a:lnTo>
                    <a:pt x="207" y="15"/>
                  </a:lnTo>
                  <a:lnTo>
                    <a:pt x="212" y="15"/>
                  </a:lnTo>
                  <a:lnTo>
                    <a:pt x="217" y="15"/>
                  </a:lnTo>
                  <a:lnTo>
                    <a:pt x="223" y="15"/>
                  </a:lnTo>
                  <a:lnTo>
                    <a:pt x="228" y="15"/>
                  </a:lnTo>
                  <a:lnTo>
                    <a:pt x="233" y="15"/>
                  </a:lnTo>
                  <a:lnTo>
                    <a:pt x="238" y="15"/>
                  </a:lnTo>
                  <a:lnTo>
                    <a:pt x="243" y="15"/>
                  </a:lnTo>
                  <a:lnTo>
                    <a:pt x="248" y="15"/>
                  </a:lnTo>
                  <a:lnTo>
                    <a:pt x="254" y="15"/>
                  </a:lnTo>
                  <a:lnTo>
                    <a:pt x="259" y="15"/>
                  </a:lnTo>
                  <a:lnTo>
                    <a:pt x="264" y="15"/>
                  </a:lnTo>
                  <a:lnTo>
                    <a:pt x="269" y="15"/>
                  </a:lnTo>
                  <a:lnTo>
                    <a:pt x="274" y="15"/>
                  </a:lnTo>
                  <a:lnTo>
                    <a:pt x="280" y="15"/>
                  </a:lnTo>
                  <a:lnTo>
                    <a:pt x="285" y="15"/>
                  </a:lnTo>
                  <a:lnTo>
                    <a:pt x="290" y="15"/>
                  </a:lnTo>
                  <a:lnTo>
                    <a:pt x="295" y="15"/>
                  </a:lnTo>
                  <a:lnTo>
                    <a:pt x="300" y="15"/>
                  </a:lnTo>
                  <a:lnTo>
                    <a:pt x="305" y="15"/>
                  </a:lnTo>
                  <a:lnTo>
                    <a:pt x="311" y="15"/>
                  </a:lnTo>
                  <a:lnTo>
                    <a:pt x="316" y="15"/>
                  </a:lnTo>
                  <a:lnTo>
                    <a:pt x="321" y="15"/>
                  </a:lnTo>
                  <a:lnTo>
                    <a:pt x="326" y="15"/>
                  </a:lnTo>
                  <a:lnTo>
                    <a:pt x="331" y="15"/>
                  </a:lnTo>
                  <a:lnTo>
                    <a:pt x="337" y="15"/>
                  </a:lnTo>
                  <a:lnTo>
                    <a:pt x="342" y="15"/>
                  </a:lnTo>
                  <a:lnTo>
                    <a:pt x="347" y="15"/>
                  </a:lnTo>
                  <a:lnTo>
                    <a:pt x="352" y="15"/>
                  </a:lnTo>
                  <a:lnTo>
                    <a:pt x="357" y="15"/>
                  </a:lnTo>
                  <a:lnTo>
                    <a:pt x="362" y="15"/>
                  </a:lnTo>
                  <a:lnTo>
                    <a:pt x="368" y="15"/>
                  </a:lnTo>
                  <a:lnTo>
                    <a:pt x="373" y="15"/>
                  </a:lnTo>
                  <a:lnTo>
                    <a:pt x="378" y="15"/>
                  </a:lnTo>
                  <a:lnTo>
                    <a:pt x="383" y="15"/>
                  </a:lnTo>
                  <a:lnTo>
                    <a:pt x="388" y="15"/>
                  </a:lnTo>
                  <a:lnTo>
                    <a:pt x="394" y="15"/>
                  </a:lnTo>
                  <a:lnTo>
                    <a:pt x="399" y="15"/>
                  </a:lnTo>
                  <a:lnTo>
                    <a:pt x="404" y="15"/>
                  </a:lnTo>
                  <a:lnTo>
                    <a:pt x="409" y="15"/>
                  </a:lnTo>
                  <a:lnTo>
                    <a:pt x="414" y="15"/>
                  </a:lnTo>
                  <a:lnTo>
                    <a:pt x="420" y="15"/>
                  </a:lnTo>
                  <a:lnTo>
                    <a:pt x="425" y="15"/>
                  </a:lnTo>
                  <a:lnTo>
                    <a:pt x="430" y="15"/>
                  </a:lnTo>
                  <a:lnTo>
                    <a:pt x="435" y="15"/>
                  </a:lnTo>
                  <a:lnTo>
                    <a:pt x="440" y="1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grpSp>
      <p:grpSp>
        <p:nvGrpSpPr>
          <p:cNvPr id="270" name="Group 139"/>
          <p:cNvGrpSpPr>
            <a:grpSpLocks/>
          </p:cNvGrpSpPr>
          <p:nvPr/>
        </p:nvGrpSpPr>
        <p:grpSpPr bwMode="auto">
          <a:xfrm>
            <a:off x="6840538" y="1593617"/>
            <a:ext cx="142875" cy="463550"/>
            <a:chOff x="1736" y="1511"/>
            <a:chExt cx="2250" cy="1767"/>
          </a:xfrm>
        </p:grpSpPr>
        <p:sp>
          <p:nvSpPr>
            <p:cNvPr id="271" name="Freeform 140"/>
            <p:cNvSpPr>
              <a:spLocks/>
            </p:cNvSpPr>
            <p:nvPr/>
          </p:nvSpPr>
          <p:spPr bwMode="auto">
            <a:xfrm>
              <a:off x="1736" y="3092"/>
              <a:ext cx="643" cy="186"/>
            </a:xfrm>
            <a:custGeom>
              <a:avLst/>
              <a:gdLst>
                <a:gd name="T0" fmla="*/ 11 w 643"/>
                <a:gd name="T1" fmla="*/ 186 h 186"/>
                <a:gd name="T2" fmla="*/ 26 w 643"/>
                <a:gd name="T3" fmla="*/ 186 h 186"/>
                <a:gd name="T4" fmla="*/ 42 w 643"/>
                <a:gd name="T5" fmla="*/ 186 h 186"/>
                <a:gd name="T6" fmla="*/ 57 w 643"/>
                <a:gd name="T7" fmla="*/ 186 h 186"/>
                <a:gd name="T8" fmla="*/ 73 w 643"/>
                <a:gd name="T9" fmla="*/ 186 h 186"/>
                <a:gd name="T10" fmla="*/ 89 w 643"/>
                <a:gd name="T11" fmla="*/ 186 h 186"/>
                <a:gd name="T12" fmla="*/ 104 w 643"/>
                <a:gd name="T13" fmla="*/ 186 h 186"/>
                <a:gd name="T14" fmla="*/ 120 w 643"/>
                <a:gd name="T15" fmla="*/ 186 h 186"/>
                <a:gd name="T16" fmla="*/ 135 w 643"/>
                <a:gd name="T17" fmla="*/ 186 h 186"/>
                <a:gd name="T18" fmla="*/ 151 w 643"/>
                <a:gd name="T19" fmla="*/ 186 h 186"/>
                <a:gd name="T20" fmla="*/ 166 w 643"/>
                <a:gd name="T21" fmla="*/ 186 h 186"/>
                <a:gd name="T22" fmla="*/ 182 w 643"/>
                <a:gd name="T23" fmla="*/ 186 h 186"/>
                <a:gd name="T24" fmla="*/ 197 w 643"/>
                <a:gd name="T25" fmla="*/ 186 h 186"/>
                <a:gd name="T26" fmla="*/ 213 w 643"/>
                <a:gd name="T27" fmla="*/ 186 h 186"/>
                <a:gd name="T28" fmla="*/ 229 w 643"/>
                <a:gd name="T29" fmla="*/ 186 h 186"/>
                <a:gd name="T30" fmla="*/ 244 w 643"/>
                <a:gd name="T31" fmla="*/ 186 h 186"/>
                <a:gd name="T32" fmla="*/ 260 w 643"/>
                <a:gd name="T33" fmla="*/ 186 h 186"/>
                <a:gd name="T34" fmla="*/ 275 w 643"/>
                <a:gd name="T35" fmla="*/ 186 h 186"/>
                <a:gd name="T36" fmla="*/ 291 w 643"/>
                <a:gd name="T37" fmla="*/ 186 h 186"/>
                <a:gd name="T38" fmla="*/ 306 w 643"/>
                <a:gd name="T39" fmla="*/ 186 h 186"/>
                <a:gd name="T40" fmla="*/ 322 w 643"/>
                <a:gd name="T41" fmla="*/ 186 h 186"/>
                <a:gd name="T42" fmla="*/ 337 w 643"/>
                <a:gd name="T43" fmla="*/ 186 h 186"/>
                <a:gd name="T44" fmla="*/ 353 w 643"/>
                <a:gd name="T45" fmla="*/ 186 h 186"/>
                <a:gd name="T46" fmla="*/ 368 w 643"/>
                <a:gd name="T47" fmla="*/ 181 h 186"/>
                <a:gd name="T48" fmla="*/ 384 w 643"/>
                <a:gd name="T49" fmla="*/ 181 h 186"/>
                <a:gd name="T50" fmla="*/ 400 w 643"/>
                <a:gd name="T51" fmla="*/ 181 h 186"/>
                <a:gd name="T52" fmla="*/ 415 w 643"/>
                <a:gd name="T53" fmla="*/ 176 h 186"/>
                <a:gd name="T54" fmla="*/ 431 w 643"/>
                <a:gd name="T55" fmla="*/ 176 h 186"/>
                <a:gd name="T56" fmla="*/ 446 w 643"/>
                <a:gd name="T57" fmla="*/ 171 h 186"/>
                <a:gd name="T58" fmla="*/ 462 w 643"/>
                <a:gd name="T59" fmla="*/ 166 h 186"/>
                <a:gd name="T60" fmla="*/ 477 w 643"/>
                <a:gd name="T61" fmla="*/ 160 h 186"/>
                <a:gd name="T62" fmla="*/ 493 w 643"/>
                <a:gd name="T63" fmla="*/ 155 h 186"/>
                <a:gd name="T64" fmla="*/ 508 w 643"/>
                <a:gd name="T65" fmla="*/ 145 h 186"/>
                <a:gd name="T66" fmla="*/ 524 w 643"/>
                <a:gd name="T67" fmla="*/ 140 h 186"/>
                <a:gd name="T68" fmla="*/ 540 w 643"/>
                <a:gd name="T69" fmla="*/ 129 h 186"/>
                <a:gd name="T70" fmla="*/ 555 w 643"/>
                <a:gd name="T71" fmla="*/ 114 h 186"/>
                <a:gd name="T72" fmla="*/ 571 w 643"/>
                <a:gd name="T73" fmla="*/ 103 h 186"/>
                <a:gd name="T74" fmla="*/ 581 w 643"/>
                <a:gd name="T75" fmla="*/ 88 h 186"/>
                <a:gd name="T76" fmla="*/ 597 w 643"/>
                <a:gd name="T77" fmla="*/ 72 h 186"/>
                <a:gd name="T78" fmla="*/ 612 w 643"/>
                <a:gd name="T79" fmla="*/ 57 h 186"/>
                <a:gd name="T80" fmla="*/ 622 w 643"/>
                <a:gd name="T81" fmla="*/ 36 h 186"/>
                <a:gd name="T82" fmla="*/ 638 w 643"/>
                <a:gd name="T83" fmla="*/ 15 h 1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43" h="186">
                  <a:moveTo>
                    <a:pt x="0" y="186"/>
                  </a:moveTo>
                  <a:lnTo>
                    <a:pt x="6" y="186"/>
                  </a:lnTo>
                  <a:lnTo>
                    <a:pt x="11" y="186"/>
                  </a:lnTo>
                  <a:lnTo>
                    <a:pt x="16" y="186"/>
                  </a:lnTo>
                  <a:lnTo>
                    <a:pt x="21" y="186"/>
                  </a:lnTo>
                  <a:lnTo>
                    <a:pt x="26" y="186"/>
                  </a:lnTo>
                  <a:lnTo>
                    <a:pt x="32" y="186"/>
                  </a:lnTo>
                  <a:lnTo>
                    <a:pt x="37" y="186"/>
                  </a:lnTo>
                  <a:lnTo>
                    <a:pt x="42" y="186"/>
                  </a:lnTo>
                  <a:lnTo>
                    <a:pt x="47" y="186"/>
                  </a:lnTo>
                  <a:lnTo>
                    <a:pt x="52" y="186"/>
                  </a:lnTo>
                  <a:lnTo>
                    <a:pt x="57" y="186"/>
                  </a:lnTo>
                  <a:lnTo>
                    <a:pt x="63" y="186"/>
                  </a:lnTo>
                  <a:lnTo>
                    <a:pt x="68" y="186"/>
                  </a:lnTo>
                  <a:lnTo>
                    <a:pt x="73" y="186"/>
                  </a:lnTo>
                  <a:lnTo>
                    <a:pt x="78" y="186"/>
                  </a:lnTo>
                  <a:lnTo>
                    <a:pt x="83" y="186"/>
                  </a:lnTo>
                  <a:lnTo>
                    <a:pt x="89" y="186"/>
                  </a:lnTo>
                  <a:lnTo>
                    <a:pt x="94" y="186"/>
                  </a:lnTo>
                  <a:lnTo>
                    <a:pt x="99" y="186"/>
                  </a:lnTo>
                  <a:lnTo>
                    <a:pt x="104" y="186"/>
                  </a:lnTo>
                  <a:lnTo>
                    <a:pt x="109" y="186"/>
                  </a:lnTo>
                  <a:lnTo>
                    <a:pt x="114" y="186"/>
                  </a:lnTo>
                  <a:lnTo>
                    <a:pt x="120" y="186"/>
                  </a:lnTo>
                  <a:lnTo>
                    <a:pt x="125" y="186"/>
                  </a:lnTo>
                  <a:lnTo>
                    <a:pt x="130" y="186"/>
                  </a:lnTo>
                  <a:lnTo>
                    <a:pt x="135" y="186"/>
                  </a:lnTo>
                  <a:lnTo>
                    <a:pt x="140" y="186"/>
                  </a:lnTo>
                  <a:lnTo>
                    <a:pt x="146" y="186"/>
                  </a:lnTo>
                  <a:lnTo>
                    <a:pt x="151" y="186"/>
                  </a:lnTo>
                  <a:lnTo>
                    <a:pt x="156" y="186"/>
                  </a:lnTo>
                  <a:lnTo>
                    <a:pt x="161" y="186"/>
                  </a:lnTo>
                  <a:lnTo>
                    <a:pt x="166" y="186"/>
                  </a:lnTo>
                  <a:lnTo>
                    <a:pt x="171" y="186"/>
                  </a:lnTo>
                  <a:lnTo>
                    <a:pt x="177" y="186"/>
                  </a:lnTo>
                  <a:lnTo>
                    <a:pt x="182" y="186"/>
                  </a:lnTo>
                  <a:lnTo>
                    <a:pt x="187" y="186"/>
                  </a:lnTo>
                  <a:lnTo>
                    <a:pt x="192" y="186"/>
                  </a:lnTo>
                  <a:lnTo>
                    <a:pt x="197" y="186"/>
                  </a:lnTo>
                  <a:lnTo>
                    <a:pt x="203" y="186"/>
                  </a:lnTo>
                  <a:lnTo>
                    <a:pt x="208" y="186"/>
                  </a:lnTo>
                  <a:lnTo>
                    <a:pt x="213" y="186"/>
                  </a:lnTo>
                  <a:lnTo>
                    <a:pt x="218" y="186"/>
                  </a:lnTo>
                  <a:lnTo>
                    <a:pt x="223" y="186"/>
                  </a:lnTo>
                  <a:lnTo>
                    <a:pt x="229" y="186"/>
                  </a:lnTo>
                  <a:lnTo>
                    <a:pt x="234" y="186"/>
                  </a:lnTo>
                  <a:lnTo>
                    <a:pt x="239" y="186"/>
                  </a:lnTo>
                  <a:lnTo>
                    <a:pt x="244" y="186"/>
                  </a:lnTo>
                  <a:lnTo>
                    <a:pt x="249" y="186"/>
                  </a:lnTo>
                  <a:lnTo>
                    <a:pt x="254" y="186"/>
                  </a:lnTo>
                  <a:lnTo>
                    <a:pt x="260" y="186"/>
                  </a:lnTo>
                  <a:lnTo>
                    <a:pt x="265" y="186"/>
                  </a:lnTo>
                  <a:lnTo>
                    <a:pt x="270" y="186"/>
                  </a:lnTo>
                  <a:lnTo>
                    <a:pt x="275" y="186"/>
                  </a:lnTo>
                  <a:lnTo>
                    <a:pt x="280" y="186"/>
                  </a:lnTo>
                  <a:lnTo>
                    <a:pt x="286" y="186"/>
                  </a:lnTo>
                  <a:lnTo>
                    <a:pt x="291" y="186"/>
                  </a:lnTo>
                  <a:lnTo>
                    <a:pt x="296" y="186"/>
                  </a:lnTo>
                  <a:lnTo>
                    <a:pt x="301" y="186"/>
                  </a:lnTo>
                  <a:lnTo>
                    <a:pt x="306" y="186"/>
                  </a:lnTo>
                  <a:lnTo>
                    <a:pt x="311" y="186"/>
                  </a:lnTo>
                  <a:lnTo>
                    <a:pt x="317" y="186"/>
                  </a:lnTo>
                  <a:lnTo>
                    <a:pt x="322" y="186"/>
                  </a:lnTo>
                  <a:lnTo>
                    <a:pt x="327" y="186"/>
                  </a:lnTo>
                  <a:lnTo>
                    <a:pt x="332" y="186"/>
                  </a:lnTo>
                  <a:lnTo>
                    <a:pt x="337" y="186"/>
                  </a:lnTo>
                  <a:lnTo>
                    <a:pt x="343" y="186"/>
                  </a:lnTo>
                  <a:lnTo>
                    <a:pt x="348" y="186"/>
                  </a:lnTo>
                  <a:lnTo>
                    <a:pt x="353" y="186"/>
                  </a:lnTo>
                  <a:lnTo>
                    <a:pt x="358" y="181"/>
                  </a:lnTo>
                  <a:lnTo>
                    <a:pt x="363" y="181"/>
                  </a:lnTo>
                  <a:lnTo>
                    <a:pt x="368" y="181"/>
                  </a:lnTo>
                  <a:lnTo>
                    <a:pt x="374" y="181"/>
                  </a:lnTo>
                  <a:lnTo>
                    <a:pt x="379" y="181"/>
                  </a:lnTo>
                  <a:lnTo>
                    <a:pt x="384" y="181"/>
                  </a:lnTo>
                  <a:lnTo>
                    <a:pt x="389" y="181"/>
                  </a:lnTo>
                  <a:lnTo>
                    <a:pt x="394" y="181"/>
                  </a:lnTo>
                  <a:lnTo>
                    <a:pt x="400" y="181"/>
                  </a:lnTo>
                  <a:lnTo>
                    <a:pt x="405" y="176"/>
                  </a:lnTo>
                  <a:lnTo>
                    <a:pt x="410" y="176"/>
                  </a:lnTo>
                  <a:lnTo>
                    <a:pt x="415" y="176"/>
                  </a:lnTo>
                  <a:lnTo>
                    <a:pt x="420" y="176"/>
                  </a:lnTo>
                  <a:lnTo>
                    <a:pt x="426" y="176"/>
                  </a:lnTo>
                  <a:lnTo>
                    <a:pt x="431" y="176"/>
                  </a:lnTo>
                  <a:lnTo>
                    <a:pt x="436" y="171"/>
                  </a:lnTo>
                  <a:lnTo>
                    <a:pt x="441" y="171"/>
                  </a:lnTo>
                  <a:lnTo>
                    <a:pt x="446" y="171"/>
                  </a:lnTo>
                  <a:lnTo>
                    <a:pt x="451" y="166"/>
                  </a:lnTo>
                  <a:lnTo>
                    <a:pt x="457" y="166"/>
                  </a:lnTo>
                  <a:lnTo>
                    <a:pt x="462" y="166"/>
                  </a:lnTo>
                  <a:lnTo>
                    <a:pt x="467" y="166"/>
                  </a:lnTo>
                  <a:lnTo>
                    <a:pt x="472" y="160"/>
                  </a:lnTo>
                  <a:lnTo>
                    <a:pt x="477" y="160"/>
                  </a:lnTo>
                  <a:lnTo>
                    <a:pt x="483" y="155"/>
                  </a:lnTo>
                  <a:lnTo>
                    <a:pt x="488" y="155"/>
                  </a:lnTo>
                  <a:lnTo>
                    <a:pt x="493" y="155"/>
                  </a:lnTo>
                  <a:lnTo>
                    <a:pt x="498" y="150"/>
                  </a:lnTo>
                  <a:lnTo>
                    <a:pt x="503" y="150"/>
                  </a:lnTo>
                  <a:lnTo>
                    <a:pt x="508" y="145"/>
                  </a:lnTo>
                  <a:lnTo>
                    <a:pt x="514" y="145"/>
                  </a:lnTo>
                  <a:lnTo>
                    <a:pt x="519" y="140"/>
                  </a:lnTo>
                  <a:lnTo>
                    <a:pt x="524" y="140"/>
                  </a:lnTo>
                  <a:lnTo>
                    <a:pt x="529" y="135"/>
                  </a:lnTo>
                  <a:lnTo>
                    <a:pt x="534" y="129"/>
                  </a:lnTo>
                  <a:lnTo>
                    <a:pt x="540" y="129"/>
                  </a:lnTo>
                  <a:lnTo>
                    <a:pt x="545" y="124"/>
                  </a:lnTo>
                  <a:lnTo>
                    <a:pt x="550" y="119"/>
                  </a:lnTo>
                  <a:lnTo>
                    <a:pt x="555" y="114"/>
                  </a:lnTo>
                  <a:lnTo>
                    <a:pt x="560" y="109"/>
                  </a:lnTo>
                  <a:lnTo>
                    <a:pt x="565" y="109"/>
                  </a:lnTo>
                  <a:lnTo>
                    <a:pt x="571" y="103"/>
                  </a:lnTo>
                  <a:lnTo>
                    <a:pt x="576" y="98"/>
                  </a:lnTo>
                  <a:lnTo>
                    <a:pt x="576" y="93"/>
                  </a:lnTo>
                  <a:lnTo>
                    <a:pt x="581" y="88"/>
                  </a:lnTo>
                  <a:lnTo>
                    <a:pt x="586" y="83"/>
                  </a:lnTo>
                  <a:lnTo>
                    <a:pt x="591" y="78"/>
                  </a:lnTo>
                  <a:lnTo>
                    <a:pt x="597" y="72"/>
                  </a:lnTo>
                  <a:lnTo>
                    <a:pt x="602" y="67"/>
                  </a:lnTo>
                  <a:lnTo>
                    <a:pt x="607" y="62"/>
                  </a:lnTo>
                  <a:lnTo>
                    <a:pt x="612" y="57"/>
                  </a:lnTo>
                  <a:lnTo>
                    <a:pt x="612" y="52"/>
                  </a:lnTo>
                  <a:lnTo>
                    <a:pt x="617" y="46"/>
                  </a:lnTo>
                  <a:lnTo>
                    <a:pt x="622" y="36"/>
                  </a:lnTo>
                  <a:lnTo>
                    <a:pt x="628" y="31"/>
                  </a:lnTo>
                  <a:lnTo>
                    <a:pt x="633" y="26"/>
                  </a:lnTo>
                  <a:lnTo>
                    <a:pt x="638" y="15"/>
                  </a:lnTo>
                  <a:lnTo>
                    <a:pt x="643" y="10"/>
                  </a:lnTo>
                  <a:lnTo>
                    <a:pt x="643"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72" name="Freeform 141"/>
            <p:cNvSpPr>
              <a:spLocks/>
            </p:cNvSpPr>
            <p:nvPr/>
          </p:nvSpPr>
          <p:spPr bwMode="auto">
            <a:xfrm>
              <a:off x="2379" y="1511"/>
              <a:ext cx="581" cy="1581"/>
            </a:xfrm>
            <a:custGeom>
              <a:avLst/>
              <a:gdLst>
                <a:gd name="T0" fmla="*/ 11 w 581"/>
                <a:gd name="T1" fmla="*/ 1565 h 1581"/>
                <a:gd name="T2" fmla="*/ 26 w 581"/>
                <a:gd name="T3" fmla="*/ 1539 h 1581"/>
                <a:gd name="T4" fmla="*/ 37 w 581"/>
                <a:gd name="T5" fmla="*/ 1508 h 1581"/>
                <a:gd name="T6" fmla="*/ 52 w 581"/>
                <a:gd name="T7" fmla="*/ 1477 h 1581"/>
                <a:gd name="T8" fmla="*/ 68 w 581"/>
                <a:gd name="T9" fmla="*/ 1446 h 1581"/>
                <a:gd name="T10" fmla="*/ 78 w 581"/>
                <a:gd name="T11" fmla="*/ 1405 h 1581"/>
                <a:gd name="T12" fmla="*/ 94 w 581"/>
                <a:gd name="T13" fmla="*/ 1368 h 1581"/>
                <a:gd name="T14" fmla="*/ 104 w 581"/>
                <a:gd name="T15" fmla="*/ 1322 h 1581"/>
                <a:gd name="T16" fmla="*/ 119 w 581"/>
                <a:gd name="T17" fmla="*/ 1275 h 1581"/>
                <a:gd name="T18" fmla="*/ 135 w 581"/>
                <a:gd name="T19" fmla="*/ 1228 h 1581"/>
                <a:gd name="T20" fmla="*/ 145 w 581"/>
                <a:gd name="T21" fmla="*/ 1176 h 1581"/>
                <a:gd name="T22" fmla="*/ 161 w 581"/>
                <a:gd name="T23" fmla="*/ 1125 h 1581"/>
                <a:gd name="T24" fmla="*/ 171 w 581"/>
                <a:gd name="T25" fmla="*/ 1068 h 1581"/>
                <a:gd name="T26" fmla="*/ 187 w 581"/>
                <a:gd name="T27" fmla="*/ 1011 h 1581"/>
                <a:gd name="T28" fmla="*/ 202 w 581"/>
                <a:gd name="T29" fmla="*/ 948 h 1581"/>
                <a:gd name="T30" fmla="*/ 213 w 581"/>
                <a:gd name="T31" fmla="*/ 886 h 1581"/>
                <a:gd name="T32" fmla="*/ 228 w 581"/>
                <a:gd name="T33" fmla="*/ 824 h 1581"/>
                <a:gd name="T34" fmla="*/ 239 w 581"/>
                <a:gd name="T35" fmla="*/ 757 h 1581"/>
                <a:gd name="T36" fmla="*/ 254 w 581"/>
                <a:gd name="T37" fmla="*/ 694 h 1581"/>
                <a:gd name="T38" fmla="*/ 270 w 581"/>
                <a:gd name="T39" fmla="*/ 632 h 1581"/>
                <a:gd name="T40" fmla="*/ 280 w 581"/>
                <a:gd name="T41" fmla="*/ 565 h 1581"/>
                <a:gd name="T42" fmla="*/ 296 w 581"/>
                <a:gd name="T43" fmla="*/ 503 h 1581"/>
                <a:gd name="T44" fmla="*/ 311 w 581"/>
                <a:gd name="T45" fmla="*/ 440 h 1581"/>
                <a:gd name="T46" fmla="*/ 322 w 581"/>
                <a:gd name="T47" fmla="*/ 383 h 1581"/>
                <a:gd name="T48" fmla="*/ 337 w 581"/>
                <a:gd name="T49" fmla="*/ 326 h 1581"/>
                <a:gd name="T50" fmla="*/ 348 w 581"/>
                <a:gd name="T51" fmla="*/ 269 h 1581"/>
                <a:gd name="T52" fmla="*/ 363 w 581"/>
                <a:gd name="T53" fmla="*/ 223 h 1581"/>
                <a:gd name="T54" fmla="*/ 379 w 581"/>
                <a:gd name="T55" fmla="*/ 176 h 1581"/>
                <a:gd name="T56" fmla="*/ 389 w 581"/>
                <a:gd name="T57" fmla="*/ 135 h 1581"/>
                <a:gd name="T58" fmla="*/ 405 w 581"/>
                <a:gd name="T59" fmla="*/ 98 h 1581"/>
                <a:gd name="T60" fmla="*/ 415 w 581"/>
                <a:gd name="T61" fmla="*/ 67 h 1581"/>
                <a:gd name="T62" fmla="*/ 431 w 581"/>
                <a:gd name="T63" fmla="*/ 41 h 1581"/>
                <a:gd name="T64" fmla="*/ 446 w 581"/>
                <a:gd name="T65" fmla="*/ 21 h 1581"/>
                <a:gd name="T66" fmla="*/ 456 w 581"/>
                <a:gd name="T67" fmla="*/ 5 h 1581"/>
                <a:gd name="T68" fmla="*/ 472 w 581"/>
                <a:gd name="T69" fmla="*/ 0 h 1581"/>
                <a:gd name="T70" fmla="*/ 488 w 581"/>
                <a:gd name="T71" fmla="*/ 0 h 1581"/>
                <a:gd name="T72" fmla="*/ 503 w 581"/>
                <a:gd name="T73" fmla="*/ 5 h 1581"/>
                <a:gd name="T74" fmla="*/ 513 w 581"/>
                <a:gd name="T75" fmla="*/ 21 h 1581"/>
                <a:gd name="T76" fmla="*/ 529 w 581"/>
                <a:gd name="T77" fmla="*/ 41 h 1581"/>
                <a:gd name="T78" fmla="*/ 545 w 581"/>
                <a:gd name="T79" fmla="*/ 67 h 1581"/>
                <a:gd name="T80" fmla="*/ 555 w 581"/>
                <a:gd name="T81" fmla="*/ 98 h 1581"/>
                <a:gd name="T82" fmla="*/ 570 w 581"/>
                <a:gd name="T83" fmla="*/ 135 h 15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1" h="1581">
                  <a:moveTo>
                    <a:pt x="0" y="1581"/>
                  </a:moveTo>
                  <a:lnTo>
                    <a:pt x="5" y="1576"/>
                  </a:lnTo>
                  <a:lnTo>
                    <a:pt x="11" y="1565"/>
                  </a:lnTo>
                  <a:lnTo>
                    <a:pt x="16" y="1560"/>
                  </a:lnTo>
                  <a:lnTo>
                    <a:pt x="21" y="1550"/>
                  </a:lnTo>
                  <a:lnTo>
                    <a:pt x="26" y="1539"/>
                  </a:lnTo>
                  <a:lnTo>
                    <a:pt x="31" y="1529"/>
                  </a:lnTo>
                  <a:lnTo>
                    <a:pt x="37" y="1519"/>
                  </a:lnTo>
                  <a:lnTo>
                    <a:pt x="37" y="1508"/>
                  </a:lnTo>
                  <a:lnTo>
                    <a:pt x="42" y="1498"/>
                  </a:lnTo>
                  <a:lnTo>
                    <a:pt x="47" y="1487"/>
                  </a:lnTo>
                  <a:lnTo>
                    <a:pt x="52" y="1477"/>
                  </a:lnTo>
                  <a:lnTo>
                    <a:pt x="57" y="1467"/>
                  </a:lnTo>
                  <a:lnTo>
                    <a:pt x="62" y="1456"/>
                  </a:lnTo>
                  <a:lnTo>
                    <a:pt x="68" y="1446"/>
                  </a:lnTo>
                  <a:lnTo>
                    <a:pt x="73" y="1430"/>
                  </a:lnTo>
                  <a:lnTo>
                    <a:pt x="73" y="1420"/>
                  </a:lnTo>
                  <a:lnTo>
                    <a:pt x="78" y="1405"/>
                  </a:lnTo>
                  <a:lnTo>
                    <a:pt x="83" y="1394"/>
                  </a:lnTo>
                  <a:lnTo>
                    <a:pt x="88" y="1379"/>
                  </a:lnTo>
                  <a:lnTo>
                    <a:pt x="94" y="1368"/>
                  </a:lnTo>
                  <a:lnTo>
                    <a:pt x="99" y="1353"/>
                  </a:lnTo>
                  <a:lnTo>
                    <a:pt x="104" y="1337"/>
                  </a:lnTo>
                  <a:lnTo>
                    <a:pt x="104" y="1322"/>
                  </a:lnTo>
                  <a:lnTo>
                    <a:pt x="109" y="1306"/>
                  </a:lnTo>
                  <a:lnTo>
                    <a:pt x="114" y="1291"/>
                  </a:lnTo>
                  <a:lnTo>
                    <a:pt x="119" y="1275"/>
                  </a:lnTo>
                  <a:lnTo>
                    <a:pt x="125" y="1259"/>
                  </a:lnTo>
                  <a:lnTo>
                    <a:pt x="130" y="1244"/>
                  </a:lnTo>
                  <a:lnTo>
                    <a:pt x="135" y="1228"/>
                  </a:lnTo>
                  <a:lnTo>
                    <a:pt x="140" y="1213"/>
                  </a:lnTo>
                  <a:lnTo>
                    <a:pt x="140" y="1192"/>
                  </a:lnTo>
                  <a:lnTo>
                    <a:pt x="145" y="1176"/>
                  </a:lnTo>
                  <a:lnTo>
                    <a:pt x="151" y="1161"/>
                  </a:lnTo>
                  <a:lnTo>
                    <a:pt x="156" y="1140"/>
                  </a:lnTo>
                  <a:lnTo>
                    <a:pt x="161" y="1125"/>
                  </a:lnTo>
                  <a:lnTo>
                    <a:pt x="166" y="1104"/>
                  </a:lnTo>
                  <a:lnTo>
                    <a:pt x="171" y="1088"/>
                  </a:lnTo>
                  <a:lnTo>
                    <a:pt x="171" y="1068"/>
                  </a:lnTo>
                  <a:lnTo>
                    <a:pt x="176" y="1047"/>
                  </a:lnTo>
                  <a:lnTo>
                    <a:pt x="182" y="1026"/>
                  </a:lnTo>
                  <a:lnTo>
                    <a:pt x="187" y="1011"/>
                  </a:lnTo>
                  <a:lnTo>
                    <a:pt x="192" y="990"/>
                  </a:lnTo>
                  <a:lnTo>
                    <a:pt x="197" y="969"/>
                  </a:lnTo>
                  <a:lnTo>
                    <a:pt x="202" y="948"/>
                  </a:lnTo>
                  <a:lnTo>
                    <a:pt x="208" y="928"/>
                  </a:lnTo>
                  <a:lnTo>
                    <a:pt x="208" y="907"/>
                  </a:lnTo>
                  <a:lnTo>
                    <a:pt x="213" y="886"/>
                  </a:lnTo>
                  <a:lnTo>
                    <a:pt x="218" y="865"/>
                  </a:lnTo>
                  <a:lnTo>
                    <a:pt x="223" y="845"/>
                  </a:lnTo>
                  <a:lnTo>
                    <a:pt x="228" y="824"/>
                  </a:lnTo>
                  <a:lnTo>
                    <a:pt x="234" y="803"/>
                  </a:lnTo>
                  <a:lnTo>
                    <a:pt x="239" y="783"/>
                  </a:lnTo>
                  <a:lnTo>
                    <a:pt x="239" y="757"/>
                  </a:lnTo>
                  <a:lnTo>
                    <a:pt x="244" y="736"/>
                  </a:lnTo>
                  <a:lnTo>
                    <a:pt x="249" y="715"/>
                  </a:lnTo>
                  <a:lnTo>
                    <a:pt x="254" y="694"/>
                  </a:lnTo>
                  <a:lnTo>
                    <a:pt x="259" y="674"/>
                  </a:lnTo>
                  <a:lnTo>
                    <a:pt x="265" y="653"/>
                  </a:lnTo>
                  <a:lnTo>
                    <a:pt x="270" y="632"/>
                  </a:lnTo>
                  <a:lnTo>
                    <a:pt x="275" y="612"/>
                  </a:lnTo>
                  <a:lnTo>
                    <a:pt x="275" y="586"/>
                  </a:lnTo>
                  <a:lnTo>
                    <a:pt x="280" y="565"/>
                  </a:lnTo>
                  <a:lnTo>
                    <a:pt x="285" y="544"/>
                  </a:lnTo>
                  <a:lnTo>
                    <a:pt x="291" y="523"/>
                  </a:lnTo>
                  <a:lnTo>
                    <a:pt x="296" y="503"/>
                  </a:lnTo>
                  <a:lnTo>
                    <a:pt x="301" y="482"/>
                  </a:lnTo>
                  <a:lnTo>
                    <a:pt x="306" y="461"/>
                  </a:lnTo>
                  <a:lnTo>
                    <a:pt x="311" y="440"/>
                  </a:lnTo>
                  <a:lnTo>
                    <a:pt x="311" y="420"/>
                  </a:lnTo>
                  <a:lnTo>
                    <a:pt x="316" y="404"/>
                  </a:lnTo>
                  <a:lnTo>
                    <a:pt x="322" y="383"/>
                  </a:lnTo>
                  <a:lnTo>
                    <a:pt x="327" y="363"/>
                  </a:lnTo>
                  <a:lnTo>
                    <a:pt x="332" y="342"/>
                  </a:lnTo>
                  <a:lnTo>
                    <a:pt x="337" y="326"/>
                  </a:lnTo>
                  <a:lnTo>
                    <a:pt x="342" y="306"/>
                  </a:lnTo>
                  <a:lnTo>
                    <a:pt x="342" y="290"/>
                  </a:lnTo>
                  <a:lnTo>
                    <a:pt x="348" y="269"/>
                  </a:lnTo>
                  <a:lnTo>
                    <a:pt x="353" y="254"/>
                  </a:lnTo>
                  <a:lnTo>
                    <a:pt x="358" y="238"/>
                  </a:lnTo>
                  <a:lnTo>
                    <a:pt x="363" y="223"/>
                  </a:lnTo>
                  <a:lnTo>
                    <a:pt x="368" y="207"/>
                  </a:lnTo>
                  <a:lnTo>
                    <a:pt x="373" y="192"/>
                  </a:lnTo>
                  <a:lnTo>
                    <a:pt x="379" y="176"/>
                  </a:lnTo>
                  <a:lnTo>
                    <a:pt x="379" y="161"/>
                  </a:lnTo>
                  <a:lnTo>
                    <a:pt x="384" y="145"/>
                  </a:lnTo>
                  <a:lnTo>
                    <a:pt x="389" y="135"/>
                  </a:lnTo>
                  <a:lnTo>
                    <a:pt x="394" y="119"/>
                  </a:lnTo>
                  <a:lnTo>
                    <a:pt x="399" y="109"/>
                  </a:lnTo>
                  <a:lnTo>
                    <a:pt x="405" y="98"/>
                  </a:lnTo>
                  <a:lnTo>
                    <a:pt x="410" y="88"/>
                  </a:lnTo>
                  <a:lnTo>
                    <a:pt x="410" y="78"/>
                  </a:lnTo>
                  <a:lnTo>
                    <a:pt x="415" y="67"/>
                  </a:lnTo>
                  <a:lnTo>
                    <a:pt x="420" y="57"/>
                  </a:lnTo>
                  <a:lnTo>
                    <a:pt x="425" y="47"/>
                  </a:lnTo>
                  <a:lnTo>
                    <a:pt x="431" y="41"/>
                  </a:lnTo>
                  <a:lnTo>
                    <a:pt x="436" y="31"/>
                  </a:lnTo>
                  <a:lnTo>
                    <a:pt x="441" y="26"/>
                  </a:lnTo>
                  <a:lnTo>
                    <a:pt x="446" y="21"/>
                  </a:lnTo>
                  <a:lnTo>
                    <a:pt x="446" y="15"/>
                  </a:lnTo>
                  <a:lnTo>
                    <a:pt x="451" y="10"/>
                  </a:lnTo>
                  <a:lnTo>
                    <a:pt x="456" y="5"/>
                  </a:lnTo>
                  <a:lnTo>
                    <a:pt x="462" y="5"/>
                  </a:lnTo>
                  <a:lnTo>
                    <a:pt x="467" y="0"/>
                  </a:lnTo>
                  <a:lnTo>
                    <a:pt x="472" y="0"/>
                  </a:lnTo>
                  <a:lnTo>
                    <a:pt x="477" y="0"/>
                  </a:lnTo>
                  <a:lnTo>
                    <a:pt x="482" y="0"/>
                  </a:lnTo>
                  <a:lnTo>
                    <a:pt x="488" y="0"/>
                  </a:lnTo>
                  <a:lnTo>
                    <a:pt x="493" y="0"/>
                  </a:lnTo>
                  <a:lnTo>
                    <a:pt x="498" y="5"/>
                  </a:lnTo>
                  <a:lnTo>
                    <a:pt x="503" y="5"/>
                  </a:lnTo>
                  <a:lnTo>
                    <a:pt x="508" y="10"/>
                  </a:lnTo>
                  <a:lnTo>
                    <a:pt x="513" y="15"/>
                  </a:lnTo>
                  <a:lnTo>
                    <a:pt x="513" y="21"/>
                  </a:lnTo>
                  <a:lnTo>
                    <a:pt x="519" y="26"/>
                  </a:lnTo>
                  <a:lnTo>
                    <a:pt x="524" y="31"/>
                  </a:lnTo>
                  <a:lnTo>
                    <a:pt x="529" y="41"/>
                  </a:lnTo>
                  <a:lnTo>
                    <a:pt x="534" y="47"/>
                  </a:lnTo>
                  <a:lnTo>
                    <a:pt x="539" y="57"/>
                  </a:lnTo>
                  <a:lnTo>
                    <a:pt x="545" y="67"/>
                  </a:lnTo>
                  <a:lnTo>
                    <a:pt x="550" y="78"/>
                  </a:lnTo>
                  <a:lnTo>
                    <a:pt x="550" y="88"/>
                  </a:lnTo>
                  <a:lnTo>
                    <a:pt x="555" y="98"/>
                  </a:lnTo>
                  <a:lnTo>
                    <a:pt x="560" y="109"/>
                  </a:lnTo>
                  <a:lnTo>
                    <a:pt x="565" y="119"/>
                  </a:lnTo>
                  <a:lnTo>
                    <a:pt x="570" y="135"/>
                  </a:lnTo>
                  <a:lnTo>
                    <a:pt x="576" y="145"/>
                  </a:lnTo>
                  <a:lnTo>
                    <a:pt x="581" y="16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73" name="Freeform 142"/>
            <p:cNvSpPr>
              <a:spLocks/>
            </p:cNvSpPr>
            <p:nvPr/>
          </p:nvSpPr>
          <p:spPr bwMode="auto">
            <a:xfrm>
              <a:off x="2960" y="1672"/>
              <a:ext cx="586" cy="1591"/>
            </a:xfrm>
            <a:custGeom>
              <a:avLst/>
              <a:gdLst>
                <a:gd name="T0" fmla="*/ 5 w 586"/>
                <a:gd name="T1" fmla="*/ 31 h 1591"/>
                <a:gd name="T2" fmla="*/ 21 w 586"/>
                <a:gd name="T3" fmla="*/ 77 h 1591"/>
                <a:gd name="T4" fmla="*/ 36 w 586"/>
                <a:gd name="T5" fmla="*/ 129 h 1591"/>
                <a:gd name="T6" fmla="*/ 46 w 586"/>
                <a:gd name="T7" fmla="*/ 181 h 1591"/>
                <a:gd name="T8" fmla="*/ 62 w 586"/>
                <a:gd name="T9" fmla="*/ 243 h 1591"/>
                <a:gd name="T10" fmla="*/ 72 w 586"/>
                <a:gd name="T11" fmla="*/ 300 h 1591"/>
                <a:gd name="T12" fmla="*/ 88 w 586"/>
                <a:gd name="T13" fmla="*/ 362 h 1591"/>
                <a:gd name="T14" fmla="*/ 104 w 586"/>
                <a:gd name="T15" fmla="*/ 425 h 1591"/>
                <a:gd name="T16" fmla="*/ 114 w 586"/>
                <a:gd name="T17" fmla="*/ 492 h 1591"/>
                <a:gd name="T18" fmla="*/ 129 w 586"/>
                <a:gd name="T19" fmla="*/ 554 h 1591"/>
                <a:gd name="T20" fmla="*/ 140 w 586"/>
                <a:gd name="T21" fmla="*/ 622 h 1591"/>
                <a:gd name="T22" fmla="*/ 155 w 586"/>
                <a:gd name="T23" fmla="*/ 684 h 1591"/>
                <a:gd name="T24" fmla="*/ 171 w 586"/>
                <a:gd name="T25" fmla="*/ 746 h 1591"/>
                <a:gd name="T26" fmla="*/ 181 w 586"/>
                <a:gd name="T27" fmla="*/ 808 h 1591"/>
                <a:gd name="T28" fmla="*/ 197 w 586"/>
                <a:gd name="T29" fmla="*/ 865 h 1591"/>
                <a:gd name="T30" fmla="*/ 207 w 586"/>
                <a:gd name="T31" fmla="*/ 927 h 1591"/>
                <a:gd name="T32" fmla="*/ 223 w 586"/>
                <a:gd name="T33" fmla="*/ 979 h 1591"/>
                <a:gd name="T34" fmla="*/ 238 w 586"/>
                <a:gd name="T35" fmla="*/ 1031 h 1591"/>
                <a:gd name="T36" fmla="*/ 249 w 586"/>
                <a:gd name="T37" fmla="*/ 1083 h 1591"/>
                <a:gd name="T38" fmla="*/ 264 w 586"/>
                <a:gd name="T39" fmla="*/ 1130 h 1591"/>
                <a:gd name="T40" fmla="*/ 275 w 586"/>
                <a:gd name="T41" fmla="*/ 1176 h 1591"/>
                <a:gd name="T42" fmla="*/ 290 w 586"/>
                <a:gd name="T43" fmla="*/ 1218 h 1591"/>
                <a:gd name="T44" fmla="*/ 306 w 586"/>
                <a:gd name="T45" fmla="*/ 1259 h 1591"/>
                <a:gd name="T46" fmla="*/ 316 w 586"/>
                <a:gd name="T47" fmla="*/ 1295 h 1591"/>
                <a:gd name="T48" fmla="*/ 332 w 586"/>
                <a:gd name="T49" fmla="*/ 1326 h 1591"/>
                <a:gd name="T50" fmla="*/ 342 w 586"/>
                <a:gd name="T51" fmla="*/ 1358 h 1591"/>
                <a:gd name="T52" fmla="*/ 358 w 586"/>
                <a:gd name="T53" fmla="*/ 1389 h 1591"/>
                <a:gd name="T54" fmla="*/ 373 w 586"/>
                <a:gd name="T55" fmla="*/ 1415 h 1591"/>
                <a:gd name="T56" fmla="*/ 383 w 586"/>
                <a:gd name="T57" fmla="*/ 1435 h 1591"/>
                <a:gd name="T58" fmla="*/ 399 w 586"/>
                <a:gd name="T59" fmla="*/ 1456 h 1591"/>
                <a:gd name="T60" fmla="*/ 409 w 586"/>
                <a:gd name="T61" fmla="*/ 1477 h 1591"/>
                <a:gd name="T62" fmla="*/ 425 w 586"/>
                <a:gd name="T63" fmla="*/ 1492 h 1591"/>
                <a:gd name="T64" fmla="*/ 440 w 586"/>
                <a:gd name="T65" fmla="*/ 1508 h 1591"/>
                <a:gd name="T66" fmla="*/ 451 w 586"/>
                <a:gd name="T67" fmla="*/ 1523 h 1591"/>
                <a:gd name="T68" fmla="*/ 466 w 586"/>
                <a:gd name="T69" fmla="*/ 1534 h 1591"/>
                <a:gd name="T70" fmla="*/ 482 w 586"/>
                <a:gd name="T71" fmla="*/ 1549 h 1591"/>
                <a:gd name="T72" fmla="*/ 497 w 586"/>
                <a:gd name="T73" fmla="*/ 1560 h 1591"/>
                <a:gd name="T74" fmla="*/ 513 w 586"/>
                <a:gd name="T75" fmla="*/ 1565 h 1591"/>
                <a:gd name="T76" fmla="*/ 529 w 586"/>
                <a:gd name="T77" fmla="*/ 1575 h 1591"/>
                <a:gd name="T78" fmla="*/ 544 w 586"/>
                <a:gd name="T79" fmla="*/ 1580 h 1591"/>
                <a:gd name="T80" fmla="*/ 560 w 586"/>
                <a:gd name="T81" fmla="*/ 1586 h 1591"/>
                <a:gd name="T82" fmla="*/ 575 w 586"/>
                <a:gd name="T83" fmla="*/ 1591 h 15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6" h="1591">
                  <a:moveTo>
                    <a:pt x="0" y="0"/>
                  </a:moveTo>
                  <a:lnTo>
                    <a:pt x="0" y="15"/>
                  </a:lnTo>
                  <a:lnTo>
                    <a:pt x="5" y="31"/>
                  </a:lnTo>
                  <a:lnTo>
                    <a:pt x="10" y="46"/>
                  </a:lnTo>
                  <a:lnTo>
                    <a:pt x="15" y="62"/>
                  </a:lnTo>
                  <a:lnTo>
                    <a:pt x="21" y="77"/>
                  </a:lnTo>
                  <a:lnTo>
                    <a:pt x="26" y="93"/>
                  </a:lnTo>
                  <a:lnTo>
                    <a:pt x="31" y="108"/>
                  </a:lnTo>
                  <a:lnTo>
                    <a:pt x="36" y="129"/>
                  </a:lnTo>
                  <a:lnTo>
                    <a:pt x="36" y="145"/>
                  </a:lnTo>
                  <a:lnTo>
                    <a:pt x="41" y="165"/>
                  </a:lnTo>
                  <a:lnTo>
                    <a:pt x="46" y="181"/>
                  </a:lnTo>
                  <a:lnTo>
                    <a:pt x="52" y="202"/>
                  </a:lnTo>
                  <a:lnTo>
                    <a:pt x="57" y="222"/>
                  </a:lnTo>
                  <a:lnTo>
                    <a:pt x="62" y="243"/>
                  </a:lnTo>
                  <a:lnTo>
                    <a:pt x="67" y="259"/>
                  </a:lnTo>
                  <a:lnTo>
                    <a:pt x="67" y="279"/>
                  </a:lnTo>
                  <a:lnTo>
                    <a:pt x="72" y="300"/>
                  </a:lnTo>
                  <a:lnTo>
                    <a:pt x="78" y="321"/>
                  </a:lnTo>
                  <a:lnTo>
                    <a:pt x="83" y="342"/>
                  </a:lnTo>
                  <a:lnTo>
                    <a:pt x="88" y="362"/>
                  </a:lnTo>
                  <a:lnTo>
                    <a:pt x="93" y="383"/>
                  </a:lnTo>
                  <a:lnTo>
                    <a:pt x="98" y="404"/>
                  </a:lnTo>
                  <a:lnTo>
                    <a:pt x="104" y="425"/>
                  </a:lnTo>
                  <a:lnTo>
                    <a:pt x="104" y="451"/>
                  </a:lnTo>
                  <a:lnTo>
                    <a:pt x="109" y="471"/>
                  </a:lnTo>
                  <a:lnTo>
                    <a:pt x="114" y="492"/>
                  </a:lnTo>
                  <a:lnTo>
                    <a:pt x="119" y="513"/>
                  </a:lnTo>
                  <a:lnTo>
                    <a:pt x="124" y="533"/>
                  </a:lnTo>
                  <a:lnTo>
                    <a:pt x="129" y="554"/>
                  </a:lnTo>
                  <a:lnTo>
                    <a:pt x="135" y="575"/>
                  </a:lnTo>
                  <a:lnTo>
                    <a:pt x="140" y="596"/>
                  </a:lnTo>
                  <a:lnTo>
                    <a:pt x="140" y="622"/>
                  </a:lnTo>
                  <a:lnTo>
                    <a:pt x="145" y="642"/>
                  </a:lnTo>
                  <a:lnTo>
                    <a:pt x="150" y="663"/>
                  </a:lnTo>
                  <a:lnTo>
                    <a:pt x="155" y="684"/>
                  </a:lnTo>
                  <a:lnTo>
                    <a:pt x="161" y="704"/>
                  </a:lnTo>
                  <a:lnTo>
                    <a:pt x="166" y="725"/>
                  </a:lnTo>
                  <a:lnTo>
                    <a:pt x="171" y="746"/>
                  </a:lnTo>
                  <a:lnTo>
                    <a:pt x="171" y="767"/>
                  </a:lnTo>
                  <a:lnTo>
                    <a:pt x="176" y="787"/>
                  </a:lnTo>
                  <a:lnTo>
                    <a:pt x="181" y="808"/>
                  </a:lnTo>
                  <a:lnTo>
                    <a:pt x="186" y="829"/>
                  </a:lnTo>
                  <a:lnTo>
                    <a:pt x="192" y="850"/>
                  </a:lnTo>
                  <a:lnTo>
                    <a:pt x="197" y="865"/>
                  </a:lnTo>
                  <a:lnTo>
                    <a:pt x="202" y="886"/>
                  </a:lnTo>
                  <a:lnTo>
                    <a:pt x="207" y="907"/>
                  </a:lnTo>
                  <a:lnTo>
                    <a:pt x="207" y="927"/>
                  </a:lnTo>
                  <a:lnTo>
                    <a:pt x="212" y="943"/>
                  </a:lnTo>
                  <a:lnTo>
                    <a:pt x="218" y="964"/>
                  </a:lnTo>
                  <a:lnTo>
                    <a:pt x="223" y="979"/>
                  </a:lnTo>
                  <a:lnTo>
                    <a:pt x="228" y="1000"/>
                  </a:lnTo>
                  <a:lnTo>
                    <a:pt x="233" y="1015"/>
                  </a:lnTo>
                  <a:lnTo>
                    <a:pt x="238" y="1031"/>
                  </a:lnTo>
                  <a:lnTo>
                    <a:pt x="238" y="1052"/>
                  </a:lnTo>
                  <a:lnTo>
                    <a:pt x="243" y="1067"/>
                  </a:lnTo>
                  <a:lnTo>
                    <a:pt x="249" y="1083"/>
                  </a:lnTo>
                  <a:lnTo>
                    <a:pt x="254" y="1098"/>
                  </a:lnTo>
                  <a:lnTo>
                    <a:pt x="259" y="1114"/>
                  </a:lnTo>
                  <a:lnTo>
                    <a:pt x="264" y="1130"/>
                  </a:lnTo>
                  <a:lnTo>
                    <a:pt x="269" y="1145"/>
                  </a:lnTo>
                  <a:lnTo>
                    <a:pt x="275" y="1161"/>
                  </a:lnTo>
                  <a:lnTo>
                    <a:pt x="275" y="1176"/>
                  </a:lnTo>
                  <a:lnTo>
                    <a:pt x="280" y="1192"/>
                  </a:lnTo>
                  <a:lnTo>
                    <a:pt x="285" y="1207"/>
                  </a:lnTo>
                  <a:lnTo>
                    <a:pt x="290" y="1218"/>
                  </a:lnTo>
                  <a:lnTo>
                    <a:pt x="295" y="1233"/>
                  </a:lnTo>
                  <a:lnTo>
                    <a:pt x="301" y="1244"/>
                  </a:lnTo>
                  <a:lnTo>
                    <a:pt x="306" y="1259"/>
                  </a:lnTo>
                  <a:lnTo>
                    <a:pt x="306" y="1269"/>
                  </a:lnTo>
                  <a:lnTo>
                    <a:pt x="311" y="1285"/>
                  </a:lnTo>
                  <a:lnTo>
                    <a:pt x="316" y="1295"/>
                  </a:lnTo>
                  <a:lnTo>
                    <a:pt x="321" y="1306"/>
                  </a:lnTo>
                  <a:lnTo>
                    <a:pt x="326" y="1316"/>
                  </a:lnTo>
                  <a:lnTo>
                    <a:pt x="332" y="1326"/>
                  </a:lnTo>
                  <a:lnTo>
                    <a:pt x="337" y="1337"/>
                  </a:lnTo>
                  <a:lnTo>
                    <a:pt x="342" y="1347"/>
                  </a:lnTo>
                  <a:lnTo>
                    <a:pt x="342" y="1358"/>
                  </a:lnTo>
                  <a:lnTo>
                    <a:pt x="347" y="1368"/>
                  </a:lnTo>
                  <a:lnTo>
                    <a:pt x="352" y="1378"/>
                  </a:lnTo>
                  <a:lnTo>
                    <a:pt x="358" y="1389"/>
                  </a:lnTo>
                  <a:lnTo>
                    <a:pt x="363" y="1399"/>
                  </a:lnTo>
                  <a:lnTo>
                    <a:pt x="368" y="1404"/>
                  </a:lnTo>
                  <a:lnTo>
                    <a:pt x="373" y="1415"/>
                  </a:lnTo>
                  <a:lnTo>
                    <a:pt x="378" y="1420"/>
                  </a:lnTo>
                  <a:lnTo>
                    <a:pt x="378" y="1430"/>
                  </a:lnTo>
                  <a:lnTo>
                    <a:pt x="383" y="1435"/>
                  </a:lnTo>
                  <a:lnTo>
                    <a:pt x="389" y="1446"/>
                  </a:lnTo>
                  <a:lnTo>
                    <a:pt x="394" y="1451"/>
                  </a:lnTo>
                  <a:lnTo>
                    <a:pt x="399" y="1456"/>
                  </a:lnTo>
                  <a:lnTo>
                    <a:pt x="404" y="1466"/>
                  </a:lnTo>
                  <a:lnTo>
                    <a:pt x="409" y="1472"/>
                  </a:lnTo>
                  <a:lnTo>
                    <a:pt x="409" y="1477"/>
                  </a:lnTo>
                  <a:lnTo>
                    <a:pt x="415" y="1482"/>
                  </a:lnTo>
                  <a:lnTo>
                    <a:pt x="420" y="1487"/>
                  </a:lnTo>
                  <a:lnTo>
                    <a:pt x="425" y="1492"/>
                  </a:lnTo>
                  <a:lnTo>
                    <a:pt x="430" y="1498"/>
                  </a:lnTo>
                  <a:lnTo>
                    <a:pt x="435" y="1503"/>
                  </a:lnTo>
                  <a:lnTo>
                    <a:pt x="440" y="1508"/>
                  </a:lnTo>
                  <a:lnTo>
                    <a:pt x="446" y="1513"/>
                  </a:lnTo>
                  <a:lnTo>
                    <a:pt x="446" y="1518"/>
                  </a:lnTo>
                  <a:lnTo>
                    <a:pt x="451" y="1523"/>
                  </a:lnTo>
                  <a:lnTo>
                    <a:pt x="456" y="1529"/>
                  </a:lnTo>
                  <a:lnTo>
                    <a:pt x="461" y="1529"/>
                  </a:lnTo>
                  <a:lnTo>
                    <a:pt x="466" y="1534"/>
                  </a:lnTo>
                  <a:lnTo>
                    <a:pt x="472" y="1539"/>
                  </a:lnTo>
                  <a:lnTo>
                    <a:pt x="477" y="1544"/>
                  </a:lnTo>
                  <a:lnTo>
                    <a:pt x="482" y="1549"/>
                  </a:lnTo>
                  <a:lnTo>
                    <a:pt x="487" y="1549"/>
                  </a:lnTo>
                  <a:lnTo>
                    <a:pt x="492" y="1555"/>
                  </a:lnTo>
                  <a:lnTo>
                    <a:pt x="497" y="1560"/>
                  </a:lnTo>
                  <a:lnTo>
                    <a:pt x="503" y="1560"/>
                  </a:lnTo>
                  <a:lnTo>
                    <a:pt x="508" y="1565"/>
                  </a:lnTo>
                  <a:lnTo>
                    <a:pt x="513" y="1565"/>
                  </a:lnTo>
                  <a:lnTo>
                    <a:pt x="518" y="1570"/>
                  </a:lnTo>
                  <a:lnTo>
                    <a:pt x="523" y="1570"/>
                  </a:lnTo>
                  <a:lnTo>
                    <a:pt x="529" y="1575"/>
                  </a:lnTo>
                  <a:lnTo>
                    <a:pt x="534" y="1575"/>
                  </a:lnTo>
                  <a:lnTo>
                    <a:pt x="539" y="1575"/>
                  </a:lnTo>
                  <a:lnTo>
                    <a:pt x="544" y="1580"/>
                  </a:lnTo>
                  <a:lnTo>
                    <a:pt x="549" y="1580"/>
                  </a:lnTo>
                  <a:lnTo>
                    <a:pt x="555" y="1586"/>
                  </a:lnTo>
                  <a:lnTo>
                    <a:pt x="560" y="1586"/>
                  </a:lnTo>
                  <a:lnTo>
                    <a:pt x="565" y="1586"/>
                  </a:lnTo>
                  <a:lnTo>
                    <a:pt x="570" y="1586"/>
                  </a:lnTo>
                  <a:lnTo>
                    <a:pt x="575" y="1591"/>
                  </a:lnTo>
                  <a:lnTo>
                    <a:pt x="580" y="1591"/>
                  </a:lnTo>
                  <a:lnTo>
                    <a:pt x="586" y="159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74" name="Freeform 143"/>
            <p:cNvSpPr>
              <a:spLocks/>
            </p:cNvSpPr>
            <p:nvPr/>
          </p:nvSpPr>
          <p:spPr bwMode="auto">
            <a:xfrm>
              <a:off x="3546" y="3263"/>
              <a:ext cx="440" cy="15"/>
            </a:xfrm>
            <a:custGeom>
              <a:avLst/>
              <a:gdLst>
                <a:gd name="T0" fmla="*/ 5 w 440"/>
                <a:gd name="T1" fmla="*/ 5 h 15"/>
                <a:gd name="T2" fmla="*/ 15 w 440"/>
                <a:gd name="T3" fmla="*/ 5 h 15"/>
                <a:gd name="T4" fmla="*/ 26 w 440"/>
                <a:gd name="T5" fmla="*/ 5 h 15"/>
                <a:gd name="T6" fmla="*/ 36 w 440"/>
                <a:gd name="T7" fmla="*/ 10 h 15"/>
                <a:gd name="T8" fmla="*/ 46 w 440"/>
                <a:gd name="T9" fmla="*/ 10 h 15"/>
                <a:gd name="T10" fmla="*/ 57 w 440"/>
                <a:gd name="T11" fmla="*/ 10 h 15"/>
                <a:gd name="T12" fmla="*/ 67 w 440"/>
                <a:gd name="T13" fmla="*/ 10 h 15"/>
                <a:gd name="T14" fmla="*/ 77 w 440"/>
                <a:gd name="T15" fmla="*/ 10 h 15"/>
                <a:gd name="T16" fmla="*/ 88 w 440"/>
                <a:gd name="T17" fmla="*/ 15 h 15"/>
                <a:gd name="T18" fmla="*/ 98 w 440"/>
                <a:gd name="T19" fmla="*/ 15 h 15"/>
                <a:gd name="T20" fmla="*/ 108 w 440"/>
                <a:gd name="T21" fmla="*/ 15 h 15"/>
                <a:gd name="T22" fmla="*/ 119 w 440"/>
                <a:gd name="T23" fmla="*/ 15 h 15"/>
                <a:gd name="T24" fmla="*/ 129 w 440"/>
                <a:gd name="T25" fmla="*/ 15 h 15"/>
                <a:gd name="T26" fmla="*/ 140 w 440"/>
                <a:gd name="T27" fmla="*/ 15 h 15"/>
                <a:gd name="T28" fmla="*/ 150 w 440"/>
                <a:gd name="T29" fmla="*/ 15 h 15"/>
                <a:gd name="T30" fmla="*/ 160 w 440"/>
                <a:gd name="T31" fmla="*/ 15 h 15"/>
                <a:gd name="T32" fmla="*/ 171 w 440"/>
                <a:gd name="T33" fmla="*/ 15 h 15"/>
                <a:gd name="T34" fmla="*/ 181 w 440"/>
                <a:gd name="T35" fmla="*/ 15 h 15"/>
                <a:gd name="T36" fmla="*/ 191 w 440"/>
                <a:gd name="T37" fmla="*/ 15 h 15"/>
                <a:gd name="T38" fmla="*/ 202 w 440"/>
                <a:gd name="T39" fmla="*/ 15 h 15"/>
                <a:gd name="T40" fmla="*/ 212 w 440"/>
                <a:gd name="T41" fmla="*/ 15 h 15"/>
                <a:gd name="T42" fmla="*/ 223 w 440"/>
                <a:gd name="T43" fmla="*/ 15 h 15"/>
                <a:gd name="T44" fmla="*/ 233 w 440"/>
                <a:gd name="T45" fmla="*/ 15 h 15"/>
                <a:gd name="T46" fmla="*/ 243 w 440"/>
                <a:gd name="T47" fmla="*/ 15 h 15"/>
                <a:gd name="T48" fmla="*/ 254 w 440"/>
                <a:gd name="T49" fmla="*/ 15 h 15"/>
                <a:gd name="T50" fmla="*/ 264 w 440"/>
                <a:gd name="T51" fmla="*/ 15 h 15"/>
                <a:gd name="T52" fmla="*/ 274 w 440"/>
                <a:gd name="T53" fmla="*/ 15 h 15"/>
                <a:gd name="T54" fmla="*/ 285 w 440"/>
                <a:gd name="T55" fmla="*/ 15 h 15"/>
                <a:gd name="T56" fmla="*/ 295 w 440"/>
                <a:gd name="T57" fmla="*/ 15 h 15"/>
                <a:gd name="T58" fmla="*/ 305 w 440"/>
                <a:gd name="T59" fmla="*/ 15 h 15"/>
                <a:gd name="T60" fmla="*/ 316 w 440"/>
                <a:gd name="T61" fmla="*/ 15 h 15"/>
                <a:gd name="T62" fmla="*/ 326 w 440"/>
                <a:gd name="T63" fmla="*/ 15 h 15"/>
                <a:gd name="T64" fmla="*/ 337 w 440"/>
                <a:gd name="T65" fmla="*/ 15 h 15"/>
                <a:gd name="T66" fmla="*/ 347 w 440"/>
                <a:gd name="T67" fmla="*/ 15 h 15"/>
                <a:gd name="T68" fmla="*/ 357 w 440"/>
                <a:gd name="T69" fmla="*/ 15 h 15"/>
                <a:gd name="T70" fmla="*/ 368 w 440"/>
                <a:gd name="T71" fmla="*/ 15 h 15"/>
                <a:gd name="T72" fmla="*/ 378 w 440"/>
                <a:gd name="T73" fmla="*/ 15 h 15"/>
                <a:gd name="T74" fmla="*/ 388 w 440"/>
                <a:gd name="T75" fmla="*/ 15 h 15"/>
                <a:gd name="T76" fmla="*/ 399 w 440"/>
                <a:gd name="T77" fmla="*/ 15 h 15"/>
                <a:gd name="T78" fmla="*/ 409 w 440"/>
                <a:gd name="T79" fmla="*/ 15 h 15"/>
                <a:gd name="T80" fmla="*/ 420 w 440"/>
                <a:gd name="T81" fmla="*/ 15 h 15"/>
                <a:gd name="T82" fmla="*/ 430 w 440"/>
                <a:gd name="T83" fmla="*/ 15 h 15"/>
                <a:gd name="T84" fmla="*/ 440 w 440"/>
                <a:gd name="T85" fmla="*/ 15 h 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0" h="15">
                  <a:moveTo>
                    <a:pt x="0" y="0"/>
                  </a:moveTo>
                  <a:lnTo>
                    <a:pt x="5" y="5"/>
                  </a:lnTo>
                  <a:lnTo>
                    <a:pt x="10" y="5"/>
                  </a:lnTo>
                  <a:lnTo>
                    <a:pt x="15" y="5"/>
                  </a:lnTo>
                  <a:lnTo>
                    <a:pt x="20" y="5"/>
                  </a:lnTo>
                  <a:lnTo>
                    <a:pt x="26" y="5"/>
                  </a:lnTo>
                  <a:lnTo>
                    <a:pt x="31" y="5"/>
                  </a:lnTo>
                  <a:lnTo>
                    <a:pt x="36" y="10"/>
                  </a:lnTo>
                  <a:lnTo>
                    <a:pt x="41" y="10"/>
                  </a:lnTo>
                  <a:lnTo>
                    <a:pt x="46" y="10"/>
                  </a:lnTo>
                  <a:lnTo>
                    <a:pt x="51" y="10"/>
                  </a:lnTo>
                  <a:lnTo>
                    <a:pt x="57" y="10"/>
                  </a:lnTo>
                  <a:lnTo>
                    <a:pt x="62" y="10"/>
                  </a:lnTo>
                  <a:lnTo>
                    <a:pt x="67" y="10"/>
                  </a:lnTo>
                  <a:lnTo>
                    <a:pt x="72" y="10"/>
                  </a:lnTo>
                  <a:lnTo>
                    <a:pt x="77" y="10"/>
                  </a:lnTo>
                  <a:lnTo>
                    <a:pt x="83" y="15"/>
                  </a:lnTo>
                  <a:lnTo>
                    <a:pt x="88" y="15"/>
                  </a:lnTo>
                  <a:lnTo>
                    <a:pt x="93" y="15"/>
                  </a:lnTo>
                  <a:lnTo>
                    <a:pt x="98" y="15"/>
                  </a:lnTo>
                  <a:lnTo>
                    <a:pt x="103" y="15"/>
                  </a:lnTo>
                  <a:lnTo>
                    <a:pt x="108" y="15"/>
                  </a:lnTo>
                  <a:lnTo>
                    <a:pt x="114" y="15"/>
                  </a:lnTo>
                  <a:lnTo>
                    <a:pt x="119" y="15"/>
                  </a:lnTo>
                  <a:lnTo>
                    <a:pt x="124" y="15"/>
                  </a:lnTo>
                  <a:lnTo>
                    <a:pt x="129" y="15"/>
                  </a:lnTo>
                  <a:lnTo>
                    <a:pt x="134" y="15"/>
                  </a:lnTo>
                  <a:lnTo>
                    <a:pt x="140" y="15"/>
                  </a:lnTo>
                  <a:lnTo>
                    <a:pt x="145" y="15"/>
                  </a:lnTo>
                  <a:lnTo>
                    <a:pt x="150" y="15"/>
                  </a:lnTo>
                  <a:lnTo>
                    <a:pt x="155" y="15"/>
                  </a:lnTo>
                  <a:lnTo>
                    <a:pt x="160" y="15"/>
                  </a:lnTo>
                  <a:lnTo>
                    <a:pt x="166" y="15"/>
                  </a:lnTo>
                  <a:lnTo>
                    <a:pt x="171" y="15"/>
                  </a:lnTo>
                  <a:lnTo>
                    <a:pt x="176" y="15"/>
                  </a:lnTo>
                  <a:lnTo>
                    <a:pt x="181" y="15"/>
                  </a:lnTo>
                  <a:lnTo>
                    <a:pt x="186" y="15"/>
                  </a:lnTo>
                  <a:lnTo>
                    <a:pt x="191" y="15"/>
                  </a:lnTo>
                  <a:lnTo>
                    <a:pt x="197" y="15"/>
                  </a:lnTo>
                  <a:lnTo>
                    <a:pt x="202" y="15"/>
                  </a:lnTo>
                  <a:lnTo>
                    <a:pt x="207" y="15"/>
                  </a:lnTo>
                  <a:lnTo>
                    <a:pt x="212" y="15"/>
                  </a:lnTo>
                  <a:lnTo>
                    <a:pt x="217" y="15"/>
                  </a:lnTo>
                  <a:lnTo>
                    <a:pt x="223" y="15"/>
                  </a:lnTo>
                  <a:lnTo>
                    <a:pt x="228" y="15"/>
                  </a:lnTo>
                  <a:lnTo>
                    <a:pt x="233" y="15"/>
                  </a:lnTo>
                  <a:lnTo>
                    <a:pt x="238" y="15"/>
                  </a:lnTo>
                  <a:lnTo>
                    <a:pt x="243" y="15"/>
                  </a:lnTo>
                  <a:lnTo>
                    <a:pt x="248" y="15"/>
                  </a:lnTo>
                  <a:lnTo>
                    <a:pt x="254" y="15"/>
                  </a:lnTo>
                  <a:lnTo>
                    <a:pt x="259" y="15"/>
                  </a:lnTo>
                  <a:lnTo>
                    <a:pt x="264" y="15"/>
                  </a:lnTo>
                  <a:lnTo>
                    <a:pt x="269" y="15"/>
                  </a:lnTo>
                  <a:lnTo>
                    <a:pt x="274" y="15"/>
                  </a:lnTo>
                  <a:lnTo>
                    <a:pt x="280" y="15"/>
                  </a:lnTo>
                  <a:lnTo>
                    <a:pt x="285" y="15"/>
                  </a:lnTo>
                  <a:lnTo>
                    <a:pt x="290" y="15"/>
                  </a:lnTo>
                  <a:lnTo>
                    <a:pt x="295" y="15"/>
                  </a:lnTo>
                  <a:lnTo>
                    <a:pt x="300" y="15"/>
                  </a:lnTo>
                  <a:lnTo>
                    <a:pt x="305" y="15"/>
                  </a:lnTo>
                  <a:lnTo>
                    <a:pt x="311" y="15"/>
                  </a:lnTo>
                  <a:lnTo>
                    <a:pt x="316" y="15"/>
                  </a:lnTo>
                  <a:lnTo>
                    <a:pt x="321" y="15"/>
                  </a:lnTo>
                  <a:lnTo>
                    <a:pt x="326" y="15"/>
                  </a:lnTo>
                  <a:lnTo>
                    <a:pt x="331" y="15"/>
                  </a:lnTo>
                  <a:lnTo>
                    <a:pt x="337" y="15"/>
                  </a:lnTo>
                  <a:lnTo>
                    <a:pt x="342" y="15"/>
                  </a:lnTo>
                  <a:lnTo>
                    <a:pt x="347" y="15"/>
                  </a:lnTo>
                  <a:lnTo>
                    <a:pt x="352" y="15"/>
                  </a:lnTo>
                  <a:lnTo>
                    <a:pt x="357" y="15"/>
                  </a:lnTo>
                  <a:lnTo>
                    <a:pt x="362" y="15"/>
                  </a:lnTo>
                  <a:lnTo>
                    <a:pt x="368" y="15"/>
                  </a:lnTo>
                  <a:lnTo>
                    <a:pt x="373" y="15"/>
                  </a:lnTo>
                  <a:lnTo>
                    <a:pt x="378" y="15"/>
                  </a:lnTo>
                  <a:lnTo>
                    <a:pt x="383" y="15"/>
                  </a:lnTo>
                  <a:lnTo>
                    <a:pt x="388" y="15"/>
                  </a:lnTo>
                  <a:lnTo>
                    <a:pt x="394" y="15"/>
                  </a:lnTo>
                  <a:lnTo>
                    <a:pt x="399" y="15"/>
                  </a:lnTo>
                  <a:lnTo>
                    <a:pt x="404" y="15"/>
                  </a:lnTo>
                  <a:lnTo>
                    <a:pt x="409" y="15"/>
                  </a:lnTo>
                  <a:lnTo>
                    <a:pt x="414" y="15"/>
                  </a:lnTo>
                  <a:lnTo>
                    <a:pt x="420" y="15"/>
                  </a:lnTo>
                  <a:lnTo>
                    <a:pt x="425" y="15"/>
                  </a:lnTo>
                  <a:lnTo>
                    <a:pt x="430" y="15"/>
                  </a:lnTo>
                  <a:lnTo>
                    <a:pt x="435" y="15"/>
                  </a:lnTo>
                  <a:lnTo>
                    <a:pt x="440" y="1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grpSp>
      <p:grpSp>
        <p:nvGrpSpPr>
          <p:cNvPr id="275" name="Group 144"/>
          <p:cNvGrpSpPr>
            <a:grpSpLocks/>
          </p:cNvGrpSpPr>
          <p:nvPr/>
        </p:nvGrpSpPr>
        <p:grpSpPr bwMode="auto">
          <a:xfrm>
            <a:off x="7021513" y="1593617"/>
            <a:ext cx="142875" cy="463550"/>
            <a:chOff x="1736" y="1511"/>
            <a:chExt cx="2250" cy="1767"/>
          </a:xfrm>
        </p:grpSpPr>
        <p:sp>
          <p:nvSpPr>
            <p:cNvPr id="276" name="Freeform 145"/>
            <p:cNvSpPr>
              <a:spLocks/>
            </p:cNvSpPr>
            <p:nvPr/>
          </p:nvSpPr>
          <p:spPr bwMode="auto">
            <a:xfrm>
              <a:off x="1736" y="3092"/>
              <a:ext cx="643" cy="186"/>
            </a:xfrm>
            <a:custGeom>
              <a:avLst/>
              <a:gdLst>
                <a:gd name="T0" fmla="*/ 11 w 643"/>
                <a:gd name="T1" fmla="*/ 186 h 186"/>
                <a:gd name="T2" fmla="*/ 26 w 643"/>
                <a:gd name="T3" fmla="*/ 186 h 186"/>
                <a:gd name="T4" fmla="*/ 42 w 643"/>
                <a:gd name="T5" fmla="*/ 186 h 186"/>
                <a:gd name="T6" fmla="*/ 57 w 643"/>
                <a:gd name="T7" fmla="*/ 186 h 186"/>
                <a:gd name="T8" fmla="*/ 73 w 643"/>
                <a:gd name="T9" fmla="*/ 186 h 186"/>
                <a:gd name="T10" fmla="*/ 89 w 643"/>
                <a:gd name="T11" fmla="*/ 186 h 186"/>
                <a:gd name="T12" fmla="*/ 104 w 643"/>
                <a:gd name="T13" fmla="*/ 186 h 186"/>
                <a:gd name="T14" fmla="*/ 120 w 643"/>
                <a:gd name="T15" fmla="*/ 186 h 186"/>
                <a:gd name="T16" fmla="*/ 135 w 643"/>
                <a:gd name="T17" fmla="*/ 186 h 186"/>
                <a:gd name="T18" fmla="*/ 151 w 643"/>
                <a:gd name="T19" fmla="*/ 186 h 186"/>
                <a:gd name="T20" fmla="*/ 166 w 643"/>
                <a:gd name="T21" fmla="*/ 186 h 186"/>
                <a:gd name="T22" fmla="*/ 182 w 643"/>
                <a:gd name="T23" fmla="*/ 186 h 186"/>
                <a:gd name="T24" fmla="*/ 197 w 643"/>
                <a:gd name="T25" fmla="*/ 186 h 186"/>
                <a:gd name="T26" fmla="*/ 213 w 643"/>
                <a:gd name="T27" fmla="*/ 186 h 186"/>
                <a:gd name="T28" fmla="*/ 229 w 643"/>
                <a:gd name="T29" fmla="*/ 186 h 186"/>
                <a:gd name="T30" fmla="*/ 244 w 643"/>
                <a:gd name="T31" fmla="*/ 186 h 186"/>
                <a:gd name="T32" fmla="*/ 260 w 643"/>
                <a:gd name="T33" fmla="*/ 186 h 186"/>
                <a:gd name="T34" fmla="*/ 275 w 643"/>
                <a:gd name="T35" fmla="*/ 186 h 186"/>
                <a:gd name="T36" fmla="*/ 291 w 643"/>
                <a:gd name="T37" fmla="*/ 186 h 186"/>
                <a:gd name="T38" fmla="*/ 306 w 643"/>
                <a:gd name="T39" fmla="*/ 186 h 186"/>
                <a:gd name="T40" fmla="*/ 322 w 643"/>
                <a:gd name="T41" fmla="*/ 186 h 186"/>
                <a:gd name="T42" fmla="*/ 337 w 643"/>
                <a:gd name="T43" fmla="*/ 186 h 186"/>
                <a:gd name="T44" fmla="*/ 353 w 643"/>
                <a:gd name="T45" fmla="*/ 186 h 186"/>
                <a:gd name="T46" fmla="*/ 368 w 643"/>
                <a:gd name="T47" fmla="*/ 181 h 186"/>
                <a:gd name="T48" fmla="*/ 384 w 643"/>
                <a:gd name="T49" fmla="*/ 181 h 186"/>
                <a:gd name="T50" fmla="*/ 400 w 643"/>
                <a:gd name="T51" fmla="*/ 181 h 186"/>
                <a:gd name="T52" fmla="*/ 415 w 643"/>
                <a:gd name="T53" fmla="*/ 176 h 186"/>
                <a:gd name="T54" fmla="*/ 431 w 643"/>
                <a:gd name="T55" fmla="*/ 176 h 186"/>
                <a:gd name="T56" fmla="*/ 446 w 643"/>
                <a:gd name="T57" fmla="*/ 171 h 186"/>
                <a:gd name="T58" fmla="*/ 462 w 643"/>
                <a:gd name="T59" fmla="*/ 166 h 186"/>
                <a:gd name="T60" fmla="*/ 477 w 643"/>
                <a:gd name="T61" fmla="*/ 160 h 186"/>
                <a:gd name="T62" fmla="*/ 493 w 643"/>
                <a:gd name="T63" fmla="*/ 155 h 186"/>
                <a:gd name="T64" fmla="*/ 508 w 643"/>
                <a:gd name="T65" fmla="*/ 145 h 186"/>
                <a:gd name="T66" fmla="*/ 524 w 643"/>
                <a:gd name="T67" fmla="*/ 140 h 186"/>
                <a:gd name="T68" fmla="*/ 540 w 643"/>
                <a:gd name="T69" fmla="*/ 129 h 186"/>
                <a:gd name="T70" fmla="*/ 555 w 643"/>
                <a:gd name="T71" fmla="*/ 114 h 186"/>
                <a:gd name="T72" fmla="*/ 571 w 643"/>
                <a:gd name="T73" fmla="*/ 103 h 186"/>
                <a:gd name="T74" fmla="*/ 581 w 643"/>
                <a:gd name="T75" fmla="*/ 88 h 186"/>
                <a:gd name="T76" fmla="*/ 597 w 643"/>
                <a:gd name="T77" fmla="*/ 72 h 186"/>
                <a:gd name="T78" fmla="*/ 612 w 643"/>
                <a:gd name="T79" fmla="*/ 57 h 186"/>
                <a:gd name="T80" fmla="*/ 622 w 643"/>
                <a:gd name="T81" fmla="*/ 36 h 186"/>
                <a:gd name="T82" fmla="*/ 638 w 643"/>
                <a:gd name="T83" fmla="*/ 15 h 1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43" h="186">
                  <a:moveTo>
                    <a:pt x="0" y="186"/>
                  </a:moveTo>
                  <a:lnTo>
                    <a:pt x="6" y="186"/>
                  </a:lnTo>
                  <a:lnTo>
                    <a:pt x="11" y="186"/>
                  </a:lnTo>
                  <a:lnTo>
                    <a:pt x="16" y="186"/>
                  </a:lnTo>
                  <a:lnTo>
                    <a:pt x="21" y="186"/>
                  </a:lnTo>
                  <a:lnTo>
                    <a:pt x="26" y="186"/>
                  </a:lnTo>
                  <a:lnTo>
                    <a:pt x="32" y="186"/>
                  </a:lnTo>
                  <a:lnTo>
                    <a:pt x="37" y="186"/>
                  </a:lnTo>
                  <a:lnTo>
                    <a:pt x="42" y="186"/>
                  </a:lnTo>
                  <a:lnTo>
                    <a:pt x="47" y="186"/>
                  </a:lnTo>
                  <a:lnTo>
                    <a:pt x="52" y="186"/>
                  </a:lnTo>
                  <a:lnTo>
                    <a:pt x="57" y="186"/>
                  </a:lnTo>
                  <a:lnTo>
                    <a:pt x="63" y="186"/>
                  </a:lnTo>
                  <a:lnTo>
                    <a:pt x="68" y="186"/>
                  </a:lnTo>
                  <a:lnTo>
                    <a:pt x="73" y="186"/>
                  </a:lnTo>
                  <a:lnTo>
                    <a:pt x="78" y="186"/>
                  </a:lnTo>
                  <a:lnTo>
                    <a:pt x="83" y="186"/>
                  </a:lnTo>
                  <a:lnTo>
                    <a:pt x="89" y="186"/>
                  </a:lnTo>
                  <a:lnTo>
                    <a:pt x="94" y="186"/>
                  </a:lnTo>
                  <a:lnTo>
                    <a:pt x="99" y="186"/>
                  </a:lnTo>
                  <a:lnTo>
                    <a:pt x="104" y="186"/>
                  </a:lnTo>
                  <a:lnTo>
                    <a:pt x="109" y="186"/>
                  </a:lnTo>
                  <a:lnTo>
                    <a:pt x="114" y="186"/>
                  </a:lnTo>
                  <a:lnTo>
                    <a:pt x="120" y="186"/>
                  </a:lnTo>
                  <a:lnTo>
                    <a:pt x="125" y="186"/>
                  </a:lnTo>
                  <a:lnTo>
                    <a:pt x="130" y="186"/>
                  </a:lnTo>
                  <a:lnTo>
                    <a:pt x="135" y="186"/>
                  </a:lnTo>
                  <a:lnTo>
                    <a:pt x="140" y="186"/>
                  </a:lnTo>
                  <a:lnTo>
                    <a:pt x="146" y="186"/>
                  </a:lnTo>
                  <a:lnTo>
                    <a:pt x="151" y="186"/>
                  </a:lnTo>
                  <a:lnTo>
                    <a:pt x="156" y="186"/>
                  </a:lnTo>
                  <a:lnTo>
                    <a:pt x="161" y="186"/>
                  </a:lnTo>
                  <a:lnTo>
                    <a:pt x="166" y="186"/>
                  </a:lnTo>
                  <a:lnTo>
                    <a:pt x="171" y="186"/>
                  </a:lnTo>
                  <a:lnTo>
                    <a:pt x="177" y="186"/>
                  </a:lnTo>
                  <a:lnTo>
                    <a:pt x="182" y="186"/>
                  </a:lnTo>
                  <a:lnTo>
                    <a:pt x="187" y="186"/>
                  </a:lnTo>
                  <a:lnTo>
                    <a:pt x="192" y="186"/>
                  </a:lnTo>
                  <a:lnTo>
                    <a:pt x="197" y="186"/>
                  </a:lnTo>
                  <a:lnTo>
                    <a:pt x="203" y="186"/>
                  </a:lnTo>
                  <a:lnTo>
                    <a:pt x="208" y="186"/>
                  </a:lnTo>
                  <a:lnTo>
                    <a:pt x="213" y="186"/>
                  </a:lnTo>
                  <a:lnTo>
                    <a:pt x="218" y="186"/>
                  </a:lnTo>
                  <a:lnTo>
                    <a:pt x="223" y="186"/>
                  </a:lnTo>
                  <a:lnTo>
                    <a:pt x="229" y="186"/>
                  </a:lnTo>
                  <a:lnTo>
                    <a:pt x="234" y="186"/>
                  </a:lnTo>
                  <a:lnTo>
                    <a:pt x="239" y="186"/>
                  </a:lnTo>
                  <a:lnTo>
                    <a:pt x="244" y="186"/>
                  </a:lnTo>
                  <a:lnTo>
                    <a:pt x="249" y="186"/>
                  </a:lnTo>
                  <a:lnTo>
                    <a:pt x="254" y="186"/>
                  </a:lnTo>
                  <a:lnTo>
                    <a:pt x="260" y="186"/>
                  </a:lnTo>
                  <a:lnTo>
                    <a:pt x="265" y="186"/>
                  </a:lnTo>
                  <a:lnTo>
                    <a:pt x="270" y="186"/>
                  </a:lnTo>
                  <a:lnTo>
                    <a:pt x="275" y="186"/>
                  </a:lnTo>
                  <a:lnTo>
                    <a:pt x="280" y="186"/>
                  </a:lnTo>
                  <a:lnTo>
                    <a:pt x="286" y="186"/>
                  </a:lnTo>
                  <a:lnTo>
                    <a:pt x="291" y="186"/>
                  </a:lnTo>
                  <a:lnTo>
                    <a:pt x="296" y="186"/>
                  </a:lnTo>
                  <a:lnTo>
                    <a:pt x="301" y="186"/>
                  </a:lnTo>
                  <a:lnTo>
                    <a:pt x="306" y="186"/>
                  </a:lnTo>
                  <a:lnTo>
                    <a:pt x="311" y="186"/>
                  </a:lnTo>
                  <a:lnTo>
                    <a:pt x="317" y="186"/>
                  </a:lnTo>
                  <a:lnTo>
                    <a:pt x="322" y="186"/>
                  </a:lnTo>
                  <a:lnTo>
                    <a:pt x="327" y="186"/>
                  </a:lnTo>
                  <a:lnTo>
                    <a:pt x="332" y="186"/>
                  </a:lnTo>
                  <a:lnTo>
                    <a:pt x="337" y="186"/>
                  </a:lnTo>
                  <a:lnTo>
                    <a:pt x="343" y="186"/>
                  </a:lnTo>
                  <a:lnTo>
                    <a:pt x="348" y="186"/>
                  </a:lnTo>
                  <a:lnTo>
                    <a:pt x="353" y="186"/>
                  </a:lnTo>
                  <a:lnTo>
                    <a:pt x="358" y="181"/>
                  </a:lnTo>
                  <a:lnTo>
                    <a:pt x="363" y="181"/>
                  </a:lnTo>
                  <a:lnTo>
                    <a:pt x="368" y="181"/>
                  </a:lnTo>
                  <a:lnTo>
                    <a:pt x="374" y="181"/>
                  </a:lnTo>
                  <a:lnTo>
                    <a:pt x="379" y="181"/>
                  </a:lnTo>
                  <a:lnTo>
                    <a:pt x="384" y="181"/>
                  </a:lnTo>
                  <a:lnTo>
                    <a:pt x="389" y="181"/>
                  </a:lnTo>
                  <a:lnTo>
                    <a:pt x="394" y="181"/>
                  </a:lnTo>
                  <a:lnTo>
                    <a:pt x="400" y="181"/>
                  </a:lnTo>
                  <a:lnTo>
                    <a:pt x="405" y="176"/>
                  </a:lnTo>
                  <a:lnTo>
                    <a:pt x="410" y="176"/>
                  </a:lnTo>
                  <a:lnTo>
                    <a:pt x="415" y="176"/>
                  </a:lnTo>
                  <a:lnTo>
                    <a:pt x="420" y="176"/>
                  </a:lnTo>
                  <a:lnTo>
                    <a:pt x="426" y="176"/>
                  </a:lnTo>
                  <a:lnTo>
                    <a:pt x="431" y="176"/>
                  </a:lnTo>
                  <a:lnTo>
                    <a:pt x="436" y="171"/>
                  </a:lnTo>
                  <a:lnTo>
                    <a:pt x="441" y="171"/>
                  </a:lnTo>
                  <a:lnTo>
                    <a:pt x="446" y="171"/>
                  </a:lnTo>
                  <a:lnTo>
                    <a:pt x="451" y="166"/>
                  </a:lnTo>
                  <a:lnTo>
                    <a:pt x="457" y="166"/>
                  </a:lnTo>
                  <a:lnTo>
                    <a:pt x="462" y="166"/>
                  </a:lnTo>
                  <a:lnTo>
                    <a:pt x="467" y="166"/>
                  </a:lnTo>
                  <a:lnTo>
                    <a:pt x="472" y="160"/>
                  </a:lnTo>
                  <a:lnTo>
                    <a:pt x="477" y="160"/>
                  </a:lnTo>
                  <a:lnTo>
                    <a:pt x="483" y="155"/>
                  </a:lnTo>
                  <a:lnTo>
                    <a:pt x="488" y="155"/>
                  </a:lnTo>
                  <a:lnTo>
                    <a:pt x="493" y="155"/>
                  </a:lnTo>
                  <a:lnTo>
                    <a:pt x="498" y="150"/>
                  </a:lnTo>
                  <a:lnTo>
                    <a:pt x="503" y="150"/>
                  </a:lnTo>
                  <a:lnTo>
                    <a:pt x="508" y="145"/>
                  </a:lnTo>
                  <a:lnTo>
                    <a:pt x="514" y="145"/>
                  </a:lnTo>
                  <a:lnTo>
                    <a:pt x="519" y="140"/>
                  </a:lnTo>
                  <a:lnTo>
                    <a:pt x="524" y="140"/>
                  </a:lnTo>
                  <a:lnTo>
                    <a:pt x="529" y="135"/>
                  </a:lnTo>
                  <a:lnTo>
                    <a:pt x="534" y="129"/>
                  </a:lnTo>
                  <a:lnTo>
                    <a:pt x="540" y="129"/>
                  </a:lnTo>
                  <a:lnTo>
                    <a:pt x="545" y="124"/>
                  </a:lnTo>
                  <a:lnTo>
                    <a:pt x="550" y="119"/>
                  </a:lnTo>
                  <a:lnTo>
                    <a:pt x="555" y="114"/>
                  </a:lnTo>
                  <a:lnTo>
                    <a:pt x="560" y="109"/>
                  </a:lnTo>
                  <a:lnTo>
                    <a:pt x="565" y="109"/>
                  </a:lnTo>
                  <a:lnTo>
                    <a:pt x="571" y="103"/>
                  </a:lnTo>
                  <a:lnTo>
                    <a:pt x="576" y="98"/>
                  </a:lnTo>
                  <a:lnTo>
                    <a:pt x="576" y="93"/>
                  </a:lnTo>
                  <a:lnTo>
                    <a:pt x="581" y="88"/>
                  </a:lnTo>
                  <a:lnTo>
                    <a:pt x="586" y="83"/>
                  </a:lnTo>
                  <a:lnTo>
                    <a:pt x="591" y="78"/>
                  </a:lnTo>
                  <a:lnTo>
                    <a:pt x="597" y="72"/>
                  </a:lnTo>
                  <a:lnTo>
                    <a:pt x="602" y="67"/>
                  </a:lnTo>
                  <a:lnTo>
                    <a:pt x="607" y="62"/>
                  </a:lnTo>
                  <a:lnTo>
                    <a:pt x="612" y="57"/>
                  </a:lnTo>
                  <a:lnTo>
                    <a:pt x="612" y="52"/>
                  </a:lnTo>
                  <a:lnTo>
                    <a:pt x="617" y="46"/>
                  </a:lnTo>
                  <a:lnTo>
                    <a:pt x="622" y="36"/>
                  </a:lnTo>
                  <a:lnTo>
                    <a:pt x="628" y="31"/>
                  </a:lnTo>
                  <a:lnTo>
                    <a:pt x="633" y="26"/>
                  </a:lnTo>
                  <a:lnTo>
                    <a:pt x="638" y="15"/>
                  </a:lnTo>
                  <a:lnTo>
                    <a:pt x="643" y="10"/>
                  </a:lnTo>
                  <a:lnTo>
                    <a:pt x="643"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77" name="Freeform 146"/>
            <p:cNvSpPr>
              <a:spLocks/>
            </p:cNvSpPr>
            <p:nvPr/>
          </p:nvSpPr>
          <p:spPr bwMode="auto">
            <a:xfrm>
              <a:off x="2379" y="1511"/>
              <a:ext cx="581" cy="1581"/>
            </a:xfrm>
            <a:custGeom>
              <a:avLst/>
              <a:gdLst>
                <a:gd name="T0" fmla="*/ 11 w 581"/>
                <a:gd name="T1" fmla="*/ 1565 h 1581"/>
                <a:gd name="T2" fmla="*/ 26 w 581"/>
                <a:gd name="T3" fmla="*/ 1539 h 1581"/>
                <a:gd name="T4" fmla="*/ 37 w 581"/>
                <a:gd name="T5" fmla="*/ 1508 h 1581"/>
                <a:gd name="T6" fmla="*/ 52 w 581"/>
                <a:gd name="T7" fmla="*/ 1477 h 1581"/>
                <a:gd name="T8" fmla="*/ 68 w 581"/>
                <a:gd name="T9" fmla="*/ 1446 h 1581"/>
                <a:gd name="T10" fmla="*/ 78 w 581"/>
                <a:gd name="T11" fmla="*/ 1405 h 1581"/>
                <a:gd name="T12" fmla="*/ 94 w 581"/>
                <a:gd name="T13" fmla="*/ 1368 h 1581"/>
                <a:gd name="T14" fmla="*/ 104 w 581"/>
                <a:gd name="T15" fmla="*/ 1322 h 1581"/>
                <a:gd name="T16" fmla="*/ 119 w 581"/>
                <a:gd name="T17" fmla="*/ 1275 h 1581"/>
                <a:gd name="T18" fmla="*/ 135 w 581"/>
                <a:gd name="T19" fmla="*/ 1228 h 1581"/>
                <a:gd name="T20" fmla="*/ 145 w 581"/>
                <a:gd name="T21" fmla="*/ 1176 h 1581"/>
                <a:gd name="T22" fmla="*/ 161 w 581"/>
                <a:gd name="T23" fmla="*/ 1125 h 1581"/>
                <a:gd name="T24" fmla="*/ 171 w 581"/>
                <a:gd name="T25" fmla="*/ 1068 h 1581"/>
                <a:gd name="T26" fmla="*/ 187 w 581"/>
                <a:gd name="T27" fmla="*/ 1011 h 1581"/>
                <a:gd name="T28" fmla="*/ 202 w 581"/>
                <a:gd name="T29" fmla="*/ 948 h 1581"/>
                <a:gd name="T30" fmla="*/ 213 w 581"/>
                <a:gd name="T31" fmla="*/ 886 h 1581"/>
                <a:gd name="T32" fmla="*/ 228 w 581"/>
                <a:gd name="T33" fmla="*/ 824 h 1581"/>
                <a:gd name="T34" fmla="*/ 239 w 581"/>
                <a:gd name="T35" fmla="*/ 757 h 1581"/>
                <a:gd name="T36" fmla="*/ 254 w 581"/>
                <a:gd name="T37" fmla="*/ 694 h 1581"/>
                <a:gd name="T38" fmla="*/ 270 w 581"/>
                <a:gd name="T39" fmla="*/ 632 h 1581"/>
                <a:gd name="T40" fmla="*/ 280 w 581"/>
                <a:gd name="T41" fmla="*/ 565 h 1581"/>
                <a:gd name="T42" fmla="*/ 296 w 581"/>
                <a:gd name="T43" fmla="*/ 503 h 1581"/>
                <a:gd name="T44" fmla="*/ 311 w 581"/>
                <a:gd name="T45" fmla="*/ 440 h 1581"/>
                <a:gd name="T46" fmla="*/ 322 w 581"/>
                <a:gd name="T47" fmla="*/ 383 h 1581"/>
                <a:gd name="T48" fmla="*/ 337 w 581"/>
                <a:gd name="T49" fmla="*/ 326 h 1581"/>
                <a:gd name="T50" fmla="*/ 348 w 581"/>
                <a:gd name="T51" fmla="*/ 269 h 1581"/>
                <a:gd name="T52" fmla="*/ 363 w 581"/>
                <a:gd name="T53" fmla="*/ 223 h 1581"/>
                <a:gd name="T54" fmla="*/ 379 w 581"/>
                <a:gd name="T55" fmla="*/ 176 h 1581"/>
                <a:gd name="T56" fmla="*/ 389 w 581"/>
                <a:gd name="T57" fmla="*/ 135 h 1581"/>
                <a:gd name="T58" fmla="*/ 405 w 581"/>
                <a:gd name="T59" fmla="*/ 98 h 1581"/>
                <a:gd name="T60" fmla="*/ 415 w 581"/>
                <a:gd name="T61" fmla="*/ 67 h 1581"/>
                <a:gd name="T62" fmla="*/ 431 w 581"/>
                <a:gd name="T63" fmla="*/ 41 h 1581"/>
                <a:gd name="T64" fmla="*/ 446 w 581"/>
                <a:gd name="T65" fmla="*/ 21 h 1581"/>
                <a:gd name="T66" fmla="*/ 456 w 581"/>
                <a:gd name="T67" fmla="*/ 5 h 1581"/>
                <a:gd name="T68" fmla="*/ 472 w 581"/>
                <a:gd name="T69" fmla="*/ 0 h 1581"/>
                <a:gd name="T70" fmla="*/ 488 w 581"/>
                <a:gd name="T71" fmla="*/ 0 h 1581"/>
                <a:gd name="T72" fmla="*/ 503 w 581"/>
                <a:gd name="T73" fmla="*/ 5 h 1581"/>
                <a:gd name="T74" fmla="*/ 513 w 581"/>
                <a:gd name="T75" fmla="*/ 21 h 1581"/>
                <a:gd name="T76" fmla="*/ 529 w 581"/>
                <a:gd name="T77" fmla="*/ 41 h 1581"/>
                <a:gd name="T78" fmla="*/ 545 w 581"/>
                <a:gd name="T79" fmla="*/ 67 h 1581"/>
                <a:gd name="T80" fmla="*/ 555 w 581"/>
                <a:gd name="T81" fmla="*/ 98 h 1581"/>
                <a:gd name="T82" fmla="*/ 570 w 581"/>
                <a:gd name="T83" fmla="*/ 135 h 15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1" h="1581">
                  <a:moveTo>
                    <a:pt x="0" y="1581"/>
                  </a:moveTo>
                  <a:lnTo>
                    <a:pt x="5" y="1576"/>
                  </a:lnTo>
                  <a:lnTo>
                    <a:pt x="11" y="1565"/>
                  </a:lnTo>
                  <a:lnTo>
                    <a:pt x="16" y="1560"/>
                  </a:lnTo>
                  <a:lnTo>
                    <a:pt x="21" y="1550"/>
                  </a:lnTo>
                  <a:lnTo>
                    <a:pt x="26" y="1539"/>
                  </a:lnTo>
                  <a:lnTo>
                    <a:pt x="31" y="1529"/>
                  </a:lnTo>
                  <a:lnTo>
                    <a:pt x="37" y="1519"/>
                  </a:lnTo>
                  <a:lnTo>
                    <a:pt x="37" y="1508"/>
                  </a:lnTo>
                  <a:lnTo>
                    <a:pt x="42" y="1498"/>
                  </a:lnTo>
                  <a:lnTo>
                    <a:pt x="47" y="1487"/>
                  </a:lnTo>
                  <a:lnTo>
                    <a:pt x="52" y="1477"/>
                  </a:lnTo>
                  <a:lnTo>
                    <a:pt x="57" y="1467"/>
                  </a:lnTo>
                  <a:lnTo>
                    <a:pt x="62" y="1456"/>
                  </a:lnTo>
                  <a:lnTo>
                    <a:pt x="68" y="1446"/>
                  </a:lnTo>
                  <a:lnTo>
                    <a:pt x="73" y="1430"/>
                  </a:lnTo>
                  <a:lnTo>
                    <a:pt x="73" y="1420"/>
                  </a:lnTo>
                  <a:lnTo>
                    <a:pt x="78" y="1405"/>
                  </a:lnTo>
                  <a:lnTo>
                    <a:pt x="83" y="1394"/>
                  </a:lnTo>
                  <a:lnTo>
                    <a:pt x="88" y="1379"/>
                  </a:lnTo>
                  <a:lnTo>
                    <a:pt x="94" y="1368"/>
                  </a:lnTo>
                  <a:lnTo>
                    <a:pt x="99" y="1353"/>
                  </a:lnTo>
                  <a:lnTo>
                    <a:pt x="104" y="1337"/>
                  </a:lnTo>
                  <a:lnTo>
                    <a:pt x="104" y="1322"/>
                  </a:lnTo>
                  <a:lnTo>
                    <a:pt x="109" y="1306"/>
                  </a:lnTo>
                  <a:lnTo>
                    <a:pt x="114" y="1291"/>
                  </a:lnTo>
                  <a:lnTo>
                    <a:pt x="119" y="1275"/>
                  </a:lnTo>
                  <a:lnTo>
                    <a:pt x="125" y="1259"/>
                  </a:lnTo>
                  <a:lnTo>
                    <a:pt x="130" y="1244"/>
                  </a:lnTo>
                  <a:lnTo>
                    <a:pt x="135" y="1228"/>
                  </a:lnTo>
                  <a:lnTo>
                    <a:pt x="140" y="1213"/>
                  </a:lnTo>
                  <a:lnTo>
                    <a:pt x="140" y="1192"/>
                  </a:lnTo>
                  <a:lnTo>
                    <a:pt x="145" y="1176"/>
                  </a:lnTo>
                  <a:lnTo>
                    <a:pt x="151" y="1161"/>
                  </a:lnTo>
                  <a:lnTo>
                    <a:pt x="156" y="1140"/>
                  </a:lnTo>
                  <a:lnTo>
                    <a:pt x="161" y="1125"/>
                  </a:lnTo>
                  <a:lnTo>
                    <a:pt x="166" y="1104"/>
                  </a:lnTo>
                  <a:lnTo>
                    <a:pt x="171" y="1088"/>
                  </a:lnTo>
                  <a:lnTo>
                    <a:pt x="171" y="1068"/>
                  </a:lnTo>
                  <a:lnTo>
                    <a:pt x="176" y="1047"/>
                  </a:lnTo>
                  <a:lnTo>
                    <a:pt x="182" y="1026"/>
                  </a:lnTo>
                  <a:lnTo>
                    <a:pt x="187" y="1011"/>
                  </a:lnTo>
                  <a:lnTo>
                    <a:pt x="192" y="990"/>
                  </a:lnTo>
                  <a:lnTo>
                    <a:pt x="197" y="969"/>
                  </a:lnTo>
                  <a:lnTo>
                    <a:pt x="202" y="948"/>
                  </a:lnTo>
                  <a:lnTo>
                    <a:pt x="208" y="928"/>
                  </a:lnTo>
                  <a:lnTo>
                    <a:pt x="208" y="907"/>
                  </a:lnTo>
                  <a:lnTo>
                    <a:pt x="213" y="886"/>
                  </a:lnTo>
                  <a:lnTo>
                    <a:pt x="218" y="865"/>
                  </a:lnTo>
                  <a:lnTo>
                    <a:pt x="223" y="845"/>
                  </a:lnTo>
                  <a:lnTo>
                    <a:pt x="228" y="824"/>
                  </a:lnTo>
                  <a:lnTo>
                    <a:pt x="234" y="803"/>
                  </a:lnTo>
                  <a:lnTo>
                    <a:pt x="239" y="783"/>
                  </a:lnTo>
                  <a:lnTo>
                    <a:pt x="239" y="757"/>
                  </a:lnTo>
                  <a:lnTo>
                    <a:pt x="244" y="736"/>
                  </a:lnTo>
                  <a:lnTo>
                    <a:pt x="249" y="715"/>
                  </a:lnTo>
                  <a:lnTo>
                    <a:pt x="254" y="694"/>
                  </a:lnTo>
                  <a:lnTo>
                    <a:pt x="259" y="674"/>
                  </a:lnTo>
                  <a:lnTo>
                    <a:pt x="265" y="653"/>
                  </a:lnTo>
                  <a:lnTo>
                    <a:pt x="270" y="632"/>
                  </a:lnTo>
                  <a:lnTo>
                    <a:pt x="275" y="612"/>
                  </a:lnTo>
                  <a:lnTo>
                    <a:pt x="275" y="586"/>
                  </a:lnTo>
                  <a:lnTo>
                    <a:pt x="280" y="565"/>
                  </a:lnTo>
                  <a:lnTo>
                    <a:pt x="285" y="544"/>
                  </a:lnTo>
                  <a:lnTo>
                    <a:pt x="291" y="523"/>
                  </a:lnTo>
                  <a:lnTo>
                    <a:pt x="296" y="503"/>
                  </a:lnTo>
                  <a:lnTo>
                    <a:pt x="301" y="482"/>
                  </a:lnTo>
                  <a:lnTo>
                    <a:pt x="306" y="461"/>
                  </a:lnTo>
                  <a:lnTo>
                    <a:pt x="311" y="440"/>
                  </a:lnTo>
                  <a:lnTo>
                    <a:pt x="311" y="420"/>
                  </a:lnTo>
                  <a:lnTo>
                    <a:pt x="316" y="404"/>
                  </a:lnTo>
                  <a:lnTo>
                    <a:pt x="322" y="383"/>
                  </a:lnTo>
                  <a:lnTo>
                    <a:pt x="327" y="363"/>
                  </a:lnTo>
                  <a:lnTo>
                    <a:pt x="332" y="342"/>
                  </a:lnTo>
                  <a:lnTo>
                    <a:pt x="337" y="326"/>
                  </a:lnTo>
                  <a:lnTo>
                    <a:pt x="342" y="306"/>
                  </a:lnTo>
                  <a:lnTo>
                    <a:pt x="342" y="290"/>
                  </a:lnTo>
                  <a:lnTo>
                    <a:pt x="348" y="269"/>
                  </a:lnTo>
                  <a:lnTo>
                    <a:pt x="353" y="254"/>
                  </a:lnTo>
                  <a:lnTo>
                    <a:pt x="358" y="238"/>
                  </a:lnTo>
                  <a:lnTo>
                    <a:pt x="363" y="223"/>
                  </a:lnTo>
                  <a:lnTo>
                    <a:pt x="368" y="207"/>
                  </a:lnTo>
                  <a:lnTo>
                    <a:pt x="373" y="192"/>
                  </a:lnTo>
                  <a:lnTo>
                    <a:pt x="379" y="176"/>
                  </a:lnTo>
                  <a:lnTo>
                    <a:pt x="379" y="161"/>
                  </a:lnTo>
                  <a:lnTo>
                    <a:pt x="384" y="145"/>
                  </a:lnTo>
                  <a:lnTo>
                    <a:pt x="389" y="135"/>
                  </a:lnTo>
                  <a:lnTo>
                    <a:pt x="394" y="119"/>
                  </a:lnTo>
                  <a:lnTo>
                    <a:pt x="399" y="109"/>
                  </a:lnTo>
                  <a:lnTo>
                    <a:pt x="405" y="98"/>
                  </a:lnTo>
                  <a:lnTo>
                    <a:pt x="410" y="88"/>
                  </a:lnTo>
                  <a:lnTo>
                    <a:pt x="410" y="78"/>
                  </a:lnTo>
                  <a:lnTo>
                    <a:pt x="415" y="67"/>
                  </a:lnTo>
                  <a:lnTo>
                    <a:pt x="420" y="57"/>
                  </a:lnTo>
                  <a:lnTo>
                    <a:pt x="425" y="47"/>
                  </a:lnTo>
                  <a:lnTo>
                    <a:pt x="431" y="41"/>
                  </a:lnTo>
                  <a:lnTo>
                    <a:pt x="436" y="31"/>
                  </a:lnTo>
                  <a:lnTo>
                    <a:pt x="441" y="26"/>
                  </a:lnTo>
                  <a:lnTo>
                    <a:pt x="446" y="21"/>
                  </a:lnTo>
                  <a:lnTo>
                    <a:pt x="446" y="15"/>
                  </a:lnTo>
                  <a:lnTo>
                    <a:pt x="451" y="10"/>
                  </a:lnTo>
                  <a:lnTo>
                    <a:pt x="456" y="5"/>
                  </a:lnTo>
                  <a:lnTo>
                    <a:pt x="462" y="5"/>
                  </a:lnTo>
                  <a:lnTo>
                    <a:pt x="467" y="0"/>
                  </a:lnTo>
                  <a:lnTo>
                    <a:pt x="472" y="0"/>
                  </a:lnTo>
                  <a:lnTo>
                    <a:pt x="477" y="0"/>
                  </a:lnTo>
                  <a:lnTo>
                    <a:pt x="482" y="0"/>
                  </a:lnTo>
                  <a:lnTo>
                    <a:pt x="488" y="0"/>
                  </a:lnTo>
                  <a:lnTo>
                    <a:pt x="493" y="0"/>
                  </a:lnTo>
                  <a:lnTo>
                    <a:pt x="498" y="5"/>
                  </a:lnTo>
                  <a:lnTo>
                    <a:pt x="503" y="5"/>
                  </a:lnTo>
                  <a:lnTo>
                    <a:pt x="508" y="10"/>
                  </a:lnTo>
                  <a:lnTo>
                    <a:pt x="513" y="15"/>
                  </a:lnTo>
                  <a:lnTo>
                    <a:pt x="513" y="21"/>
                  </a:lnTo>
                  <a:lnTo>
                    <a:pt x="519" y="26"/>
                  </a:lnTo>
                  <a:lnTo>
                    <a:pt x="524" y="31"/>
                  </a:lnTo>
                  <a:lnTo>
                    <a:pt x="529" y="41"/>
                  </a:lnTo>
                  <a:lnTo>
                    <a:pt x="534" y="47"/>
                  </a:lnTo>
                  <a:lnTo>
                    <a:pt x="539" y="57"/>
                  </a:lnTo>
                  <a:lnTo>
                    <a:pt x="545" y="67"/>
                  </a:lnTo>
                  <a:lnTo>
                    <a:pt x="550" y="78"/>
                  </a:lnTo>
                  <a:lnTo>
                    <a:pt x="550" y="88"/>
                  </a:lnTo>
                  <a:lnTo>
                    <a:pt x="555" y="98"/>
                  </a:lnTo>
                  <a:lnTo>
                    <a:pt x="560" y="109"/>
                  </a:lnTo>
                  <a:lnTo>
                    <a:pt x="565" y="119"/>
                  </a:lnTo>
                  <a:lnTo>
                    <a:pt x="570" y="135"/>
                  </a:lnTo>
                  <a:lnTo>
                    <a:pt x="576" y="145"/>
                  </a:lnTo>
                  <a:lnTo>
                    <a:pt x="581" y="16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78" name="Freeform 147"/>
            <p:cNvSpPr>
              <a:spLocks/>
            </p:cNvSpPr>
            <p:nvPr/>
          </p:nvSpPr>
          <p:spPr bwMode="auto">
            <a:xfrm>
              <a:off x="2960" y="1672"/>
              <a:ext cx="586" cy="1591"/>
            </a:xfrm>
            <a:custGeom>
              <a:avLst/>
              <a:gdLst>
                <a:gd name="T0" fmla="*/ 5 w 586"/>
                <a:gd name="T1" fmla="*/ 31 h 1591"/>
                <a:gd name="T2" fmla="*/ 21 w 586"/>
                <a:gd name="T3" fmla="*/ 77 h 1591"/>
                <a:gd name="T4" fmla="*/ 36 w 586"/>
                <a:gd name="T5" fmla="*/ 129 h 1591"/>
                <a:gd name="T6" fmla="*/ 46 w 586"/>
                <a:gd name="T7" fmla="*/ 181 h 1591"/>
                <a:gd name="T8" fmla="*/ 62 w 586"/>
                <a:gd name="T9" fmla="*/ 243 h 1591"/>
                <a:gd name="T10" fmla="*/ 72 w 586"/>
                <a:gd name="T11" fmla="*/ 300 h 1591"/>
                <a:gd name="T12" fmla="*/ 88 w 586"/>
                <a:gd name="T13" fmla="*/ 362 h 1591"/>
                <a:gd name="T14" fmla="*/ 104 w 586"/>
                <a:gd name="T15" fmla="*/ 425 h 1591"/>
                <a:gd name="T16" fmla="*/ 114 w 586"/>
                <a:gd name="T17" fmla="*/ 492 h 1591"/>
                <a:gd name="T18" fmla="*/ 129 w 586"/>
                <a:gd name="T19" fmla="*/ 554 h 1591"/>
                <a:gd name="T20" fmla="*/ 140 w 586"/>
                <a:gd name="T21" fmla="*/ 622 h 1591"/>
                <a:gd name="T22" fmla="*/ 155 w 586"/>
                <a:gd name="T23" fmla="*/ 684 h 1591"/>
                <a:gd name="T24" fmla="*/ 171 w 586"/>
                <a:gd name="T25" fmla="*/ 746 h 1591"/>
                <a:gd name="T26" fmla="*/ 181 w 586"/>
                <a:gd name="T27" fmla="*/ 808 h 1591"/>
                <a:gd name="T28" fmla="*/ 197 w 586"/>
                <a:gd name="T29" fmla="*/ 865 h 1591"/>
                <a:gd name="T30" fmla="*/ 207 w 586"/>
                <a:gd name="T31" fmla="*/ 927 h 1591"/>
                <a:gd name="T32" fmla="*/ 223 w 586"/>
                <a:gd name="T33" fmla="*/ 979 h 1591"/>
                <a:gd name="T34" fmla="*/ 238 w 586"/>
                <a:gd name="T35" fmla="*/ 1031 h 1591"/>
                <a:gd name="T36" fmla="*/ 249 w 586"/>
                <a:gd name="T37" fmla="*/ 1083 h 1591"/>
                <a:gd name="T38" fmla="*/ 264 w 586"/>
                <a:gd name="T39" fmla="*/ 1130 h 1591"/>
                <a:gd name="T40" fmla="*/ 275 w 586"/>
                <a:gd name="T41" fmla="*/ 1176 h 1591"/>
                <a:gd name="T42" fmla="*/ 290 w 586"/>
                <a:gd name="T43" fmla="*/ 1218 h 1591"/>
                <a:gd name="T44" fmla="*/ 306 w 586"/>
                <a:gd name="T45" fmla="*/ 1259 h 1591"/>
                <a:gd name="T46" fmla="*/ 316 w 586"/>
                <a:gd name="T47" fmla="*/ 1295 h 1591"/>
                <a:gd name="T48" fmla="*/ 332 w 586"/>
                <a:gd name="T49" fmla="*/ 1326 h 1591"/>
                <a:gd name="T50" fmla="*/ 342 w 586"/>
                <a:gd name="T51" fmla="*/ 1358 h 1591"/>
                <a:gd name="T52" fmla="*/ 358 w 586"/>
                <a:gd name="T53" fmla="*/ 1389 h 1591"/>
                <a:gd name="T54" fmla="*/ 373 w 586"/>
                <a:gd name="T55" fmla="*/ 1415 h 1591"/>
                <a:gd name="T56" fmla="*/ 383 w 586"/>
                <a:gd name="T57" fmla="*/ 1435 h 1591"/>
                <a:gd name="T58" fmla="*/ 399 w 586"/>
                <a:gd name="T59" fmla="*/ 1456 h 1591"/>
                <a:gd name="T60" fmla="*/ 409 w 586"/>
                <a:gd name="T61" fmla="*/ 1477 h 1591"/>
                <a:gd name="T62" fmla="*/ 425 w 586"/>
                <a:gd name="T63" fmla="*/ 1492 h 1591"/>
                <a:gd name="T64" fmla="*/ 440 w 586"/>
                <a:gd name="T65" fmla="*/ 1508 h 1591"/>
                <a:gd name="T66" fmla="*/ 451 w 586"/>
                <a:gd name="T67" fmla="*/ 1523 h 1591"/>
                <a:gd name="T68" fmla="*/ 466 w 586"/>
                <a:gd name="T69" fmla="*/ 1534 h 1591"/>
                <a:gd name="T70" fmla="*/ 482 w 586"/>
                <a:gd name="T71" fmla="*/ 1549 h 1591"/>
                <a:gd name="T72" fmla="*/ 497 w 586"/>
                <a:gd name="T73" fmla="*/ 1560 h 1591"/>
                <a:gd name="T74" fmla="*/ 513 w 586"/>
                <a:gd name="T75" fmla="*/ 1565 h 1591"/>
                <a:gd name="T76" fmla="*/ 529 w 586"/>
                <a:gd name="T77" fmla="*/ 1575 h 1591"/>
                <a:gd name="T78" fmla="*/ 544 w 586"/>
                <a:gd name="T79" fmla="*/ 1580 h 1591"/>
                <a:gd name="T80" fmla="*/ 560 w 586"/>
                <a:gd name="T81" fmla="*/ 1586 h 1591"/>
                <a:gd name="T82" fmla="*/ 575 w 586"/>
                <a:gd name="T83" fmla="*/ 1591 h 15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6" h="1591">
                  <a:moveTo>
                    <a:pt x="0" y="0"/>
                  </a:moveTo>
                  <a:lnTo>
                    <a:pt x="0" y="15"/>
                  </a:lnTo>
                  <a:lnTo>
                    <a:pt x="5" y="31"/>
                  </a:lnTo>
                  <a:lnTo>
                    <a:pt x="10" y="46"/>
                  </a:lnTo>
                  <a:lnTo>
                    <a:pt x="15" y="62"/>
                  </a:lnTo>
                  <a:lnTo>
                    <a:pt x="21" y="77"/>
                  </a:lnTo>
                  <a:lnTo>
                    <a:pt x="26" y="93"/>
                  </a:lnTo>
                  <a:lnTo>
                    <a:pt x="31" y="108"/>
                  </a:lnTo>
                  <a:lnTo>
                    <a:pt x="36" y="129"/>
                  </a:lnTo>
                  <a:lnTo>
                    <a:pt x="36" y="145"/>
                  </a:lnTo>
                  <a:lnTo>
                    <a:pt x="41" y="165"/>
                  </a:lnTo>
                  <a:lnTo>
                    <a:pt x="46" y="181"/>
                  </a:lnTo>
                  <a:lnTo>
                    <a:pt x="52" y="202"/>
                  </a:lnTo>
                  <a:lnTo>
                    <a:pt x="57" y="222"/>
                  </a:lnTo>
                  <a:lnTo>
                    <a:pt x="62" y="243"/>
                  </a:lnTo>
                  <a:lnTo>
                    <a:pt x="67" y="259"/>
                  </a:lnTo>
                  <a:lnTo>
                    <a:pt x="67" y="279"/>
                  </a:lnTo>
                  <a:lnTo>
                    <a:pt x="72" y="300"/>
                  </a:lnTo>
                  <a:lnTo>
                    <a:pt x="78" y="321"/>
                  </a:lnTo>
                  <a:lnTo>
                    <a:pt x="83" y="342"/>
                  </a:lnTo>
                  <a:lnTo>
                    <a:pt x="88" y="362"/>
                  </a:lnTo>
                  <a:lnTo>
                    <a:pt x="93" y="383"/>
                  </a:lnTo>
                  <a:lnTo>
                    <a:pt x="98" y="404"/>
                  </a:lnTo>
                  <a:lnTo>
                    <a:pt x="104" y="425"/>
                  </a:lnTo>
                  <a:lnTo>
                    <a:pt x="104" y="451"/>
                  </a:lnTo>
                  <a:lnTo>
                    <a:pt x="109" y="471"/>
                  </a:lnTo>
                  <a:lnTo>
                    <a:pt x="114" y="492"/>
                  </a:lnTo>
                  <a:lnTo>
                    <a:pt x="119" y="513"/>
                  </a:lnTo>
                  <a:lnTo>
                    <a:pt x="124" y="533"/>
                  </a:lnTo>
                  <a:lnTo>
                    <a:pt x="129" y="554"/>
                  </a:lnTo>
                  <a:lnTo>
                    <a:pt x="135" y="575"/>
                  </a:lnTo>
                  <a:lnTo>
                    <a:pt x="140" y="596"/>
                  </a:lnTo>
                  <a:lnTo>
                    <a:pt x="140" y="622"/>
                  </a:lnTo>
                  <a:lnTo>
                    <a:pt x="145" y="642"/>
                  </a:lnTo>
                  <a:lnTo>
                    <a:pt x="150" y="663"/>
                  </a:lnTo>
                  <a:lnTo>
                    <a:pt x="155" y="684"/>
                  </a:lnTo>
                  <a:lnTo>
                    <a:pt x="161" y="704"/>
                  </a:lnTo>
                  <a:lnTo>
                    <a:pt x="166" y="725"/>
                  </a:lnTo>
                  <a:lnTo>
                    <a:pt x="171" y="746"/>
                  </a:lnTo>
                  <a:lnTo>
                    <a:pt x="171" y="767"/>
                  </a:lnTo>
                  <a:lnTo>
                    <a:pt x="176" y="787"/>
                  </a:lnTo>
                  <a:lnTo>
                    <a:pt x="181" y="808"/>
                  </a:lnTo>
                  <a:lnTo>
                    <a:pt x="186" y="829"/>
                  </a:lnTo>
                  <a:lnTo>
                    <a:pt x="192" y="850"/>
                  </a:lnTo>
                  <a:lnTo>
                    <a:pt x="197" y="865"/>
                  </a:lnTo>
                  <a:lnTo>
                    <a:pt x="202" y="886"/>
                  </a:lnTo>
                  <a:lnTo>
                    <a:pt x="207" y="907"/>
                  </a:lnTo>
                  <a:lnTo>
                    <a:pt x="207" y="927"/>
                  </a:lnTo>
                  <a:lnTo>
                    <a:pt x="212" y="943"/>
                  </a:lnTo>
                  <a:lnTo>
                    <a:pt x="218" y="964"/>
                  </a:lnTo>
                  <a:lnTo>
                    <a:pt x="223" y="979"/>
                  </a:lnTo>
                  <a:lnTo>
                    <a:pt x="228" y="1000"/>
                  </a:lnTo>
                  <a:lnTo>
                    <a:pt x="233" y="1015"/>
                  </a:lnTo>
                  <a:lnTo>
                    <a:pt x="238" y="1031"/>
                  </a:lnTo>
                  <a:lnTo>
                    <a:pt x="238" y="1052"/>
                  </a:lnTo>
                  <a:lnTo>
                    <a:pt x="243" y="1067"/>
                  </a:lnTo>
                  <a:lnTo>
                    <a:pt x="249" y="1083"/>
                  </a:lnTo>
                  <a:lnTo>
                    <a:pt x="254" y="1098"/>
                  </a:lnTo>
                  <a:lnTo>
                    <a:pt x="259" y="1114"/>
                  </a:lnTo>
                  <a:lnTo>
                    <a:pt x="264" y="1130"/>
                  </a:lnTo>
                  <a:lnTo>
                    <a:pt x="269" y="1145"/>
                  </a:lnTo>
                  <a:lnTo>
                    <a:pt x="275" y="1161"/>
                  </a:lnTo>
                  <a:lnTo>
                    <a:pt x="275" y="1176"/>
                  </a:lnTo>
                  <a:lnTo>
                    <a:pt x="280" y="1192"/>
                  </a:lnTo>
                  <a:lnTo>
                    <a:pt x="285" y="1207"/>
                  </a:lnTo>
                  <a:lnTo>
                    <a:pt x="290" y="1218"/>
                  </a:lnTo>
                  <a:lnTo>
                    <a:pt x="295" y="1233"/>
                  </a:lnTo>
                  <a:lnTo>
                    <a:pt x="301" y="1244"/>
                  </a:lnTo>
                  <a:lnTo>
                    <a:pt x="306" y="1259"/>
                  </a:lnTo>
                  <a:lnTo>
                    <a:pt x="306" y="1269"/>
                  </a:lnTo>
                  <a:lnTo>
                    <a:pt x="311" y="1285"/>
                  </a:lnTo>
                  <a:lnTo>
                    <a:pt x="316" y="1295"/>
                  </a:lnTo>
                  <a:lnTo>
                    <a:pt x="321" y="1306"/>
                  </a:lnTo>
                  <a:lnTo>
                    <a:pt x="326" y="1316"/>
                  </a:lnTo>
                  <a:lnTo>
                    <a:pt x="332" y="1326"/>
                  </a:lnTo>
                  <a:lnTo>
                    <a:pt x="337" y="1337"/>
                  </a:lnTo>
                  <a:lnTo>
                    <a:pt x="342" y="1347"/>
                  </a:lnTo>
                  <a:lnTo>
                    <a:pt x="342" y="1358"/>
                  </a:lnTo>
                  <a:lnTo>
                    <a:pt x="347" y="1368"/>
                  </a:lnTo>
                  <a:lnTo>
                    <a:pt x="352" y="1378"/>
                  </a:lnTo>
                  <a:lnTo>
                    <a:pt x="358" y="1389"/>
                  </a:lnTo>
                  <a:lnTo>
                    <a:pt x="363" y="1399"/>
                  </a:lnTo>
                  <a:lnTo>
                    <a:pt x="368" y="1404"/>
                  </a:lnTo>
                  <a:lnTo>
                    <a:pt x="373" y="1415"/>
                  </a:lnTo>
                  <a:lnTo>
                    <a:pt x="378" y="1420"/>
                  </a:lnTo>
                  <a:lnTo>
                    <a:pt x="378" y="1430"/>
                  </a:lnTo>
                  <a:lnTo>
                    <a:pt x="383" y="1435"/>
                  </a:lnTo>
                  <a:lnTo>
                    <a:pt x="389" y="1446"/>
                  </a:lnTo>
                  <a:lnTo>
                    <a:pt x="394" y="1451"/>
                  </a:lnTo>
                  <a:lnTo>
                    <a:pt x="399" y="1456"/>
                  </a:lnTo>
                  <a:lnTo>
                    <a:pt x="404" y="1466"/>
                  </a:lnTo>
                  <a:lnTo>
                    <a:pt x="409" y="1472"/>
                  </a:lnTo>
                  <a:lnTo>
                    <a:pt x="409" y="1477"/>
                  </a:lnTo>
                  <a:lnTo>
                    <a:pt x="415" y="1482"/>
                  </a:lnTo>
                  <a:lnTo>
                    <a:pt x="420" y="1487"/>
                  </a:lnTo>
                  <a:lnTo>
                    <a:pt x="425" y="1492"/>
                  </a:lnTo>
                  <a:lnTo>
                    <a:pt x="430" y="1498"/>
                  </a:lnTo>
                  <a:lnTo>
                    <a:pt x="435" y="1503"/>
                  </a:lnTo>
                  <a:lnTo>
                    <a:pt x="440" y="1508"/>
                  </a:lnTo>
                  <a:lnTo>
                    <a:pt x="446" y="1513"/>
                  </a:lnTo>
                  <a:lnTo>
                    <a:pt x="446" y="1518"/>
                  </a:lnTo>
                  <a:lnTo>
                    <a:pt x="451" y="1523"/>
                  </a:lnTo>
                  <a:lnTo>
                    <a:pt x="456" y="1529"/>
                  </a:lnTo>
                  <a:lnTo>
                    <a:pt x="461" y="1529"/>
                  </a:lnTo>
                  <a:lnTo>
                    <a:pt x="466" y="1534"/>
                  </a:lnTo>
                  <a:lnTo>
                    <a:pt x="472" y="1539"/>
                  </a:lnTo>
                  <a:lnTo>
                    <a:pt x="477" y="1544"/>
                  </a:lnTo>
                  <a:lnTo>
                    <a:pt x="482" y="1549"/>
                  </a:lnTo>
                  <a:lnTo>
                    <a:pt x="487" y="1549"/>
                  </a:lnTo>
                  <a:lnTo>
                    <a:pt x="492" y="1555"/>
                  </a:lnTo>
                  <a:lnTo>
                    <a:pt x="497" y="1560"/>
                  </a:lnTo>
                  <a:lnTo>
                    <a:pt x="503" y="1560"/>
                  </a:lnTo>
                  <a:lnTo>
                    <a:pt x="508" y="1565"/>
                  </a:lnTo>
                  <a:lnTo>
                    <a:pt x="513" y="1565"/>
                  </a:lnTo>
                  <a:lnTo>
                    <a:pt x="518" y="1570"/>
                  </a:lnTo>
                  <a:lnTo>
                    <a:pt x="523" y="1570"/>
                  </a:lnTo>
                  <a:lnTo>
                    <a:pt x="529" y="1575"/>
                  </a:lnTo>
                  <a:lnTo>
                    <a:pt x="534" y="1575"/>
                  </a:lnTo>
                  <a:lnTo>
                    <a:pt x="539" y="1575"/>
                  </a:lnTo>
                  <a:lnTo>
                    <a:pt x="544" y="1580"/>
                  </a:lnTo>
                  <a:lnTo>
                    <a:pt x="549" y="1580"/>
                  </a:lnTo>
                  <a:lnTo>
                    <a:pt x="555" y="1586"/>
                  </a:lnTo>
                  <a:lnTo>
                    <a:pt x="560" y="1586"/>
                  </a:lnTo>
                  <a:lnTo>
                    <a:pt x="565" y="1586"/>
                  </a:lnTo>
                  <a:lnTo>
                    <a:pt x="570" y="1586"/>
                  </a:lnTo>
                  <a:lnTo>
                    <a:pt x="575" y="1591"/>
                  </a:lnTo>
                  <a:lnTo>
                    <a:pt x="580" y="1591"/>
                  </a:lnTo>
                  <a:lnTo>
                    <a:pt x="586" y="159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79" name="Freeform 148"/>
            <p:cNvSpPr>
              <a:spLocks/>
            </p:cNvSpPr>
            <p:nvPr/>
          </p:nvSpPr>
          <p:spPr bwMode="auto">
            <a:xfrm>
              <a:off x="3546" y="3263"/>
              <a:ext cx="440" cy="15"/>
            </a:xfrm>
            <a:custGeom>
              <a:avLst/>
              <a:gdLst>
                <a:gd name="T0" fmla="*/ 5 w 440"/>
                <a:gd name="T1" fmla="*/ 5 h 15"/>
                <a:gd name="T2" fmla="*/ 15 w 440"/>
                <a:gd name="T3" fmla="*/ 5 h 15"/>
                <a:gd name="T4" fmla="*/ 26 w 440"/>
                <a:gd name="T5" fmla="*/ 5 h 15"/>
                <a:gd name="T6" fmla="*/ 36 w 440"/>
                <a:gd name="T7" fmla="*/ 10 h 15"/>
                <a:gd name="T8" fmla="*/ 46 w 440"/>
                <a:gd name="T9" fmla="*/ 10 h 15"/>
                <a:gd name="T10" fmla="*/ 57 w 440"/>
                <a:gd name="T11" fmla="*/ 10 h 15"/>
                <a:gd name="T12" fmla="*/ 67 w 440"/>
                <a:gd name="T13" fmla="*/ 10 h 15"/>
                <a:gd name="T14" fmla="*/ 77 w 440"/>
                <a:gd name="T15" fmla="*/ 10 h 15"/>
                <a:gd name="T16" fmla="*/ 88 w 440"/>
                <a:gd name="T17" fmla="*/ 15 h 15"/>
                <a:gd name="T18" fmla="*/ 98 w 440"/>
                <a:gd name="T19" fmla="*/ 15 h 15"/>
                <a:gd name="T20" fmla="*/ 108 w 440"/>
                <a:gd name="T21" fmla="*/ 15 h 15"/>
                <a:gd name="T22" fmla="*/ 119 w 440"/>
                <a:gd name="T23" fmla="*/ 15 h 15"/>
                <a:gd name="T24" fmla="*/ 129 w 440"/>
                <a:gd name="T25" fmla="*/ 15 h 15"/>
                <a:gd name="T26" fmla="*/ 140 w 440"/>
                <a:gd name="T27" fmla="*/ 15 h 15"/>
                <a:gd name="T28" fmla="*/ 150 w 440"/>
                <a:gd name="T29" fmla="*/ 15 h 15"/>
                <a:gd name="T30" fmla="*/ 160 w 440"/>
                <a:gd name="T31" fmla="*/ 15 h 15"/>
                <a:gd name="T32" fmla="*/ 171 w 440"/>
                <a:gd name="T33" fmla="*/ 15 h 15"/>
                <a:gd name="T34" fmla="*/ 181 w 440"/>
                <a:gd name="T35" fmla="*/ 15 h 15"/>
                <a:gd name="T36" fmla="*/ 191 w 440"/>
                <a:gd name="T37" fmla="*/ 15 h 15"/>
                <a:gd name="T38" fmla="*/ 202 w 440"/>
                <a:gd name="T39" fmla="*/ 15 h 15"/>
                <a:gd name="T40" fmla="*/ 212 w 440"/>
                <a:gd name="T41" fmla="*/ 15 h 15"/>
                <a:gd name="T42" fmla="*/ 223 w 440"/>
                <a:gd name="T43" fmla="*/ 15 h 15"/>
                <a:gd name="T44" fmla="*/ 233 w 440"/>
                <a:gd name="T45" fmla="*/ 15 h 15"/>
                <a:gd name="T46" fmla="*/ 243 w 440"/>
                <a:gd name="T47" fmla="*/ 15 h 15"/>
                <a:gd name="T48" fmla="*/ 254 w 440"/>
                <a:gd name="T49" fmla="*/ 15 h 15"/>
                <a:gd name="T50" fmla="*/ 264 w 440"/>
                <a:gd name="T51" fmla="*/ 15 h 15"/>
                <a:gd name="T52" fmla="*/ 274 w 440"/>
                <a:gd name="T53" fmla="*/ 15 h 15"/>
                <a:gd name="T54" fmla="*/ 285 w 440"/>
                <a:gd name="T55" fmla="*/ 15 h 15"/>
                <a:gd name="T56" fmla="*/ 295 w 440"/>
                <a:gd name="T57" fmla="*/ 15 h 15"/>
                <a:gd name="T58" fmla="*/ 305 w 440"/>
                <a:gd name="T59" fmla="*/ 15 h 15"/>
                <a:gd name="T60" fmla="*/ 316 w 440"/>
                <a:gd name="T61" fmla="*/ 15 h 15"/>
                <a:gd name="T62" fmla="*/ 326 w 440"/>
                <a:gd name="T63" fmla="*/ 15 h 15"/>
                <a:gd name="T64" fmla="*/ 337 w 440"/>
                <a:gd name="T65" fmla="*/ 15 h 15"/>
                <a:gd name="T66" fmla="*/ 347 w 440"/>
                <a:gd name="T67" fmla="*/ 15 h 15"/>
                <a:gd name="T68" fmla="*/ 357 w 440"/>
                <a:gd name="T69" fmla="*/ 15 h 15"/>
                <a:gd name="T70" fmla="*/ 368 w 440"/>
                <a:gd name="T71" fmla="*/ 15 h 15"/>
                <a:gd name="T72" fmla="*/ 378 w 440"/>
                <a:gd name="T73" fmla="*/ 15 h 15"/>
                <a:gd name="T74" fmla="*/ 388 w 440"/>
                <a:gd name="T75" fmla="*/ 15 h 15"/>
                <a:gd name="T76" fmla="*/ 399 w 440"/>
                <a:gd name="T77" fmla="*/ 15 h 15"/>
                <a:gd name="T78" fmla="*/ 409 w 440"/>
                <a:gd name="T79" fmla="*/ 15 h 15"/>
                <a:gd name="T80" fmla="*/ 420 w 440"/>
                <a:gd name="T81" fmla="*/ 15 h 15"/>
                <a:gd name="T82" fmla="*/ 430 w 440"/>
                <a:gd name="T83" fmla="*/ 15 h 15"/>
                <a:gd name="T84" fmla="*/ 440 w 440"/>
                <a:gd name="T85" fmla="*/ 15 h 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0" h="15">
                  <a:moveTo>
                    <a:pt x="0" y="0"/>
                  </a:moveTo>
                  <a:lnTo>
                    <a:pt x="5" y="5"/>
                  </a:lnTo>
                  <a:lnTo>
                    <a:pt x="10" y="5"/>
                  </a:lnTo>
                  <a:lnTo>
                    <a:pt x="15" y="5"/>
                  </a:lnTo>
                  <a:lnTo>
                    <a:pt x="20" y="5"/>
                  </a:lnTo>
                  <a:lnTo>
                    <a:pt x="26" y="5"/>
                  </a:lnTo>
                  <a:lnTo>
                    <a:pt x="31" y="5"/>
                  </a:lnTo>
                  <a:lnTo>
                    <a:pt x="36" y="10"/>
                  </a:lnTo>
                  <a:lnTo>
                    <a:pt x="41" y="10"/>
                  </a:lnTo>
                  <a:lnTo>
                    <a:pt x="46" y="10"/>
                  </a:lnTo>
                  <a:lnTo>
                    <a:pt x="51" y="10"/>
                  </a:lnTo>
                  <a:lnTo>
                    <a:pt x="57" y="10"/>
                  </a:lnTo>
                  <a:lnTo>
                    <a:pt x="62" y="10"/>
                  </a:lnTo>
                  <a:lnTo>
                    <a:pt x="67" y="10"/>
                  </a:lnTo>
                  <a:lnTo>
                    <a:pt x="72" y="10"/>
                  </a:lnTo>
                  <a:lnTo>
                    <a:pt x="77" y="10"/>
                  </a:lnTo>
                  <a:lnTo>
                    <a:pt x="83" y="15"/>
                  </a:lnTo>
                  <a:lnTo>
                    <a:pt x="88" y="15"/>
                  </a:lnTo>
                  <a:lnTo>
                    <a:pt x="93" y="15"/>
                  </a:lnTo>
                  <a:lnTo>
                    <a:pt x="98" y="15"/>
                  </a:lnTo>
                  <a:lnTo>
                    <a:pt x="103" y="15"/>
                  </a:lnTo>
                  <a:lnTo>
                    <a:pt x="108" y="15"/>
                  </a:lnTo>
                  <a:lnTo>
                    <a:pt x="114" y="15"/>
                  </a:lnTo>
                  <a:lnTo>
                    <a:pt x="119" y="15"/>
                  </a:lnTo>
                  <a:lnTo>
                    <a:pt x="124" y="15"/>
                  </a:lnTo>
                  <a:lnTo>
                    <a:pt x="129" y="15"/>
                  </a:lnTo>
                  <a:lnTo>
                    <a:pt x="134" y="15"/>
                  </a:lnTo>
                  <a:lnTo>
                    <a:pt x="140" y="15"/>
                  </a:lnTo>
                  <a:lnTo>
                    <a:pt x="145" y="15"/>
                  </a:lnTo>
                  <a:lnTo>
                    <a:pt x="150" y="15"/>
                  </a:lnTo>
                  <a:lnTo>
                    <a:pt x="155" y="15"/>
                  </a:lnTo>
                  <a:lnTo>
                    <a:pt x="160" y="15"/>
                  </a:lnTo>
                  <a:lnTo>
                    <a:pt x="166" y="15"/>
                  </a:lnTo>
                  <a:lnTo>
                    <a:pt x="171" y="15"/>
                  </a:lnTo>
                  <a:lnTo>
                    <a:pt x="176" y="15"/>
                  </a:lnTo>
                  <a:lnTo>
                    <a:pt x="181" y="15"/>
                  </a:lnTo>
                  <a:lnTo>
                    <a:pt x="186" y="15"/>
                  </a:lnTo>
                  <a:lnTo>
                    <a:pt x="191" y="15"/>
                  </a:lnTo>
                  <a:lnTo>
                    <a:pt x="197" y="15"/>
                  </a:lnTo>
                  <a:lnTo>
                    <a:pt x="202" y="15"/>
                  </a:lnTo>
                  <a:lnTo>
                    <a:pt x="207" y="15"/>
                  </a:lnTo>
                  <a:lnTo>
                    <a:pt x="212" y="15"/>
                  </a:lnTo>
                  <a:lnTo>
                    <a:pt x="217" y="15"/>
                  </a:lnTo>
                  <a:lnTo>
                    <a:pt x="223" y="15"/>
                  </a:lnTo>
                  <a:lnTo>
                    <a:pt x="228" y="15"/>
                  </a:lnTo>
                  <a:lnTo>
                    <a:pt x="233" y="15"/>
                  </a:lnTo>
                  <a:lnTo>
                    <a:pt x="238" y="15"/>
                  </a:lnTo>
                  <a:lnTo>
                    <a:pt x="243" y="15"/>
                  </a:lnTo>
                  <a:lnTo>
                    <a:pt x="248" y="15"/>
                  </a:lnTo>
                  <a:lnTo>
                    <a:pt x="254" y="15"/>
                  </a:lnTo>
                  <a:lnTo>
                    <a:pt x="259" y="15"/>
                  </a:lnTo>
                  <a:lnTo>
                    <a:pt x="264" y="15"/>
                  </a:lnTo>
                  <a:lnTo>
                    <a:pt x="269" y="15"/>
                  </a:lnTo>
                  <a:lnTo>
                    <a:pt x="274" y="15"/>
                  </a:lnTo>
                  <a:lnTo>
                    <a:pt x="280" y="15"/>
                  </a:lnTo>
                  <a:lnTo>
                    <a:pt x="285" y="15"/>
                  </a:lnTo>
                  <a:lnTo>
                    <a:pt x="290" y="15"/>
                  </a:lnTo>
                  <a:lnTo>
                    <a:pt x="295" y="15"/>
                  </a:lnTo>
                  <a:lnTo>
                    <a:pt x="300" y="15"/>
                  </a:lnTo>
                  <a:lnTo>
                    <a:pt x="305" y="15"/>
                  </a:lnTo>
                  <a:lnTo>
                    <a:pt x="311" y="15"/>
                  </a:lnTo>
                  <a:lnTo>
                    <a:pt x="316" y="15"/>
                  </a:lnTo>
                  <a:lnTo>
                    <a:pt x="321" y="15"/>
                  </a:lnTo>
                  <a:lnTo>
                    <a:pt x="326" y="15"/>
                  </a:lnTo>
                  <a:lnTo>
                    <a:pt x="331" y="15"/>
                  </a:lnTo>
                  <a:lnTo>
                    <a:pt x="337" y="15"/>
                  </a:lnTo>
                  <a:lnTo>
                    <a:pt x="342" y="15"/>
                  </a:lnTo>
                  <a:lnTo>
                    <a:pt x="347" y="15"/>
                  </a:lnTo>
                  <a:lnTo>
                    <a:pt x="352" y="15"/>
                  </a:lnTo>
                  <a:lnTo>
                    <a:pt x="357" y="15"/>
                  </a:lnTo>
                  <a:lnTo>
                    <a:pt x="362" y="15"/>
                  </a:lnTo>
                  <a:lnTo>
                    <a:pt x="368" y="15"/>
                  </a:lnTo>
                  <a:lnTo>
                    <a:pt x="373" y="15"/>
                  </a:lnTo>
                  <a:lnTo>
                    <a:pt x="378" y="15"/>
                  </a:lnTo>
                  <a:lnTo>
                    <a:pt x="383" y="15"/>
                  </a:lnTo>
                  <a:lnTo>
                    <a:pt x="388" y="15"/>
                  </a:lnTo>
                  <a:lnTo>
                    <a:pt x="394" y="15"/>
                  </a:lnTo>
                  <a:lnTo>
                    <a:pt x="399" y="15"/>
                  </a:lnTo>
                  <a:lnTo>
                    <a:pt x="404" y="15"/>
                  </a:lnTo>
                  <a:lnTo>
                    <a:pt x="409" y="15"/>
                  </a:lnTo>
                  <a:lnTo>
                    <a:pt x="414" y="15"/>
                  </a:lnTo>
                  <a:lnTo>
                    <a:pt x="420" y="15"/>
                  </a:lnTo>
                  <a:lnTo>
                    <a:pt x="425" y="15"/>
                  </a:lnTo>
                  <a:lnTo>
                    <a:pt x="430" y="15"/>
                  </a:lnTo>
                  <a:lnTo>
                    <a:pt x="435" y="15"/>
                  </a:lnTo>
                  <a:lnTo>
                    <a:pt x="440" y="1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grpSp>
      <p:grpSp>
        <p:nvGrpSpPr>
          <p:cNvPr id="280" name="Group 149"/>
          <p:cNvGrpSpPr>
            <a:grpSpLocks/>
          </p:cNvGrpSpPr>
          <p:nvPr/>
        </p:nvGrpSpPr>
        <p:grpSpPr bwMode="auto">
          <a:xfrm>
            <a:off x="7199313" y="1711092"/>
            <a:ext cx="144462" cy="338137"/>
            <a:chOff x="1736" y="1511"/>
            <a:chExt cx="2250" cy="1767"/>
          </a:xfrm>
        </p:grpSpPr>
        <p:sp>
          <p:nvSpPr>
            <p:cNvPr id="281" name="Freeform 150"/>
            <p:cNvSpPr>
              <a:spLocks/>
            </p:cNvSpPr>
            <p:nvPr/>
          </p:nvSpPr>
          <p:spPr bwMode="auto">
            <a:xfrm>
              <a:off x="1736" y="3092"/>
              <a:ext cx="643" cy="186"/>
            </a:xfrm>
            <a:custGeom>
              <a:avLst/>
              <a:gdLst>
                <a:gd name="T0" fmla="*/ 11 w 643"/>
                <a:gd name="T1" fmla="*/ 186 h 186"/>
                <a:gd name="T2" fmla="*/ 26 w 643"/>
                <a:gd name="T3" fmla="*/ 186 h 186"/>
                <a:gd name="T4" fmla="*/ 42 w 643"/>
                <a:gd name="T5" fmla="*/ 186 h 186"/>
                <a:gd name="T6" fmla="*/ 57 w 643"/>
                <a:gd name="T7" fmla="*/ 186 h 186"/>
                <a:gd name="T8" fmla="*/ 73 w 643"/>
                <a:gd name="T9" fmla="*/ 186 h 186"/>
                <a:gd name="T10" fmla="*/ 89 w 643"/>
                <a:gd name="T11" fmla="*/ 186 h 186"/>
                <a:gd name="T12" fmla="*/ 104 w 643"/>
                <a:gd name="T13" fmla="*/ 186 h 186"/>
                <a:gd name="T14" fmla="*/ 120 w 643"/>
                <a:gd name="T15" fmla="*/ 186 h 186"/>
                <a:gd name="T16" fmla="*/ 135 w 643"/>
                <a:gd name="T17" fmla="*/ 186 h 186"/>
                <a:gd name="T18" fmla="*/ 151 w 643"/>
                <a:gd name="T19" fmla="*/ 186 h 186"/>
                <a:gd name="T20" fmla="*/ 166 w 643"/>
                <a:gd name="T21" fmla="*/ 186 h 186"/>
                <a:gd name="T22" fmla="*/ 182 w 643"/>
                <a:gd name="T23" fmla="*/ 186 h 186"/>
                <a:gd name="T24" fmla="*/ 197 w 643"/>
                <a:gd name="T25" fmla="*/ 186 h 186"/>
                <a:gd name="T26" fmla="*/ 213 w 643"/>
                <a:gd name="T27" fmla="*/ 186 h 186"/>
                <a:gd name="T28" fmla="*/ 229 w 643"/>
                <a:gd name="T29" fmla="*/ 186 h 186"/>
                <a:gd name="T30" fmla="*/ 244 w 643"/>
                <a:gd name="T31" fmla="*/ 186 h 186"/>
                <a:gd name="T32" fmla="*/ 260 w 643"/>
                <a:gd name="T33" fmla="*/ 186 h 186"/>
                <a:gd name="T34" fmla="*/ 275 w 643"/>
                <a:gd name="T35" fmla="*/ 186 h 186"/>
                <a:gd name="T36" fmla="*/ 291 w 643"/>
                <a:gd name="T37" fmla="*/ 186 h 186"/>
                <a:gd name="T38" fmla="*/ 306 w 643"/>
                <a:gd name="T39" fmla="*/ 186 h 186"/>
                <a:gd name="T40" fmla="*/ 322 w 643"/>
                <a:gd name="T41" fmla="*/ 186 h 186"/>
                <a:gd name="T42" fmla="*/ 337 w 643"/>
                <a:gd name="T43" fmla="*/ 186 h 186"/>
                <a:gd name="T44" fmla="*/ 353 w 643"/>
                <a:gd name="T45" fmla="*/ 186 h 186"/>
                <a:gd name="T46" fmla="*/ 368 w 643"/>
                <a:gd name="T47" fmla="*/ 181 h 186"/>
                <a:gd name="T48" fmla="*/ 384 w 643"/>
                <a:gd name="T49" fmla="*/ 181 h 186"/>
                <a:gd name="T50" fmla="*/ 400 w 643"/>
                <a:gd name="T51" fmla="*/ 181 h 186"/>
                <a:gd name="T52" fmla="*/ 415 w 643"/>
                <a:gd name="T53" fmla="*/ 176 h 186"/>
                <a:gd name="T54" fmla="*/ 431 w 643"/>
                <a:gd name="T55" fmla="*/ 176 h 186"/>
                <a:gd name="T56" fmla="*/ 446 w 643"/>
                <a:gd name="T57" fmla="*/ 171 h 186"/>
                <a:gd name="T58" fmla="*/ 462 w 643"/>
                <a:gd name="T59" fmla="*/ 166 h 186"/>
                <a:gd name="T60" fmla="*/ 477 w 643"/>
                <a:gd name="T61" fmla="*/ 160 h 186"/>
                <a:gd name="T62" fmla="*/ 493 w 643"/>
                <a:gd name="T63" fmla="*/ 155 h 186"/>
                <a:gd name="T64" fmla="*/ 508 w 643"/>
                <a:gd name="T65" fmla="*/ 145 h 186"/>
                <a:gd name="T66" fmla="*/ 524 w 643"/>
                <a:gd name="T67" fmla="*/ 140 h 186"/>
                <a:gd name="T68" fmla="*/ 540 w 643"/>
                <a:gd name="T69" fmla="*/ 129 h 186"/>
                <a:gd name="T70" fmla="*/ 555 w 643"/>
                <a:gd name="T71" fmla="*/ 114 h 186"/>
                <a:gd name="T72" fmla="*/ 571 w 643"/>
                <a:gd name="T73" fmla="*/ 103 h 186"/>
                <a:gd name="T74" fmla="*/ 581 w 643"/>
                <a:gd name="T75" fmla="*/ 88 h 186"/>
                <a:gd name="T76" fmla="*/ 597 w 643"/>
                <a:gd name="T77" fmla="*/ 72 h 186"/>
                <a:gd name="T78" fmla="*/ 612 w 643"/>
                <a:gd name="T79" fmla="*/ 57 h 186"/>
                <a:gd name="T80" fmla="*/ 622 w 643"/>
                <a:gd name="T81" fmla="*/ 36 h 186"/>
                <a:gd name="T82" fmla="*/ 638 w 643"/>
                <a:gd name="T83" fmla="*/ 15 h 1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43" h="186">
                  <a:moveTo>
                    <a:pt x="0" y="186"/>
                  </a:moveTo>
                  <a:lnTo>
                    <a:pt x="6" y="186"/>
                  </a:lnTo>
                  <a:lnTo>
                    <a:pt x="11" y="186"/>
                  </a:lnTo>
                  <a:lnTo>
                    <a:pt x="16" y="186"/>
                  </a:lnTo>
                  <a:lnTo>
                    <a:pt x="21" y="186"/>
                  </a:lnTo>
                  <a:lnTo>
                    <a:pt x="26" y="186"/>
                  </a:lnTo>
                  <a:lnTo>
                    <a:pt x="32" y="186"/>
                  </a:lnTo>
                  <a:lnTo>
                    <a:pt x="37" y="186"/>
                  </a:lnTo>
                  <a:lnTo>
                    <a:pt x="42" y="186"/>
                  </a:lnTo>
                  <a:lnTo>
                    <a:pt x="47" y="186"/>
                  </a:lnTo>
                  <a:lnTo>
                    <a:pt x="52" y="186"/>
                  </a:lnTo>
                  <a:lnTo>
                    <a:pt x="57" y="186"/>
                  </a:lnTo>
                  <a:lnTo>
                    <a:pt x="63" y="186"/>
                  </a:lnTo>
                  <a:lnTo>
                    <a:pt x="68" y="186"/>
                  </a:lnTo>
                  <a:lnTo>
                    <a:pt x="73" y="186"/>
                  </a:lnTo>
                  <a:lnTo>
                    <a:pt x="78" y="186"/>
                  </a:lnTo>
                  <a:lnTo>
                    <a:pt x="83" y="186"/>
                  </a:lnTo>
                  <a:lnTo>
                    <a:pt x="89" y="186"/>
                  </a:lnTo>
                  <a:lnTo>
                    <a:pt x="94" y="186"/>
                  </a:lnTo>
                  <a:lnTo>
                    <a:pt x="99" y="186"/>
                  </a:lnTo>
                  <a:lnTo>
                    <a:pt x="104" y="186"/>
                  </a:lnTo>
                  <a:lnTo>
                    <a:pt x="109" y="186"/>
                  </a:lnTo>
                  <a:lnTo>
                    <a:pt x="114" y="186"/>
                  </a:lnTo>
                  <a:lnTo>
                    <a:pt x="120" y="186"/>
                  </a:lnTo>
                  <a:lnTo>
                    <a:pt x="125" y="186"/>
                  </a:lnTo>
                  <a:lnTo>
                    <a:pt x="130" y="186"/>
                  </a:lnTo>
                  <a:lnTo>
                    <a:pt x="135" y="186"/>
                  </a:lnTo>
                  <a:lnTo>
                    <a:pt x="140" y="186"/>
                  </a:lnTo>
                  <a:lnTo>
                    <a:pt x="146" y="186"/>
                  </a:lnTo>
                  <a:lnTo>
                    <a:pt x="151" y="186"/>
                  </a:lnTo>
                  <a:lnTo>
                    <a:pt x="156" y="186"/>
                  </a:lnTo>
                  <a:lnTo>
                    <a:pt x="161" y="186"/>
                  </a:lnTo>
                  <a:lnTo>
                    <a:pt x="166" y="186"/>
                  </a:lnTo>
                  <a:lnTo>
                    <a:pt x="171" y="186"/>
                  </a:lnTo>
                  <a:lnTo>
                    <a:pt x="177" y="186"/>
                  </a:lnTo>
                  <a:lnTo>
                    <a:pt x="182" y="186"/>
                  </a:lnTo>
                  <a:lnTo>
                    <a:pt x="187" y="186"/>
                  </a:lnTo>
                  <a:lnTo>
                    <a:pt x="192" y="186"/>
                  </a:lnTo>
                  <a:lnTo>
                    <a:pt x="197" y="186"/>
                  </a:lnTo>
                  <a:lnTo>
                    <a:pt x="203" y="186"/>
                  </a:lnTo>
                  <a:lnTo>
                    <a:pt x="208" y="186"/>
                  </a:lnTo>
                  <a:lnTo>
                    <a:pt x="213" y="186"/>
                  </a:lnTo>
                  <a:lnTo>
                    <a:pt x="218" y="186"/>
                  </a:lnTo>
                  <a:lnTo>
                    <a:pt x="223" y="186"/>
                  </a:lnTo>
                  <a:lnTo>
                    <a:pt x="229" y="186"/>
                  </a:lnTo>
                  <a:lnTo>
                    <a:pt x="234" y="186"/>
                  </a:lnTo>
                  <a:lnTo>
                    <a:pt x="239" y="186"/>
                  </a:lnTo>
                  <a:lnTo>
                    <a:pt x="244" y="186"/>
                  </a:lnTo>
                  <a:lnTo>
                    <a:pt x="249" y="186"/>
                  </a:lnTo>
                  <a:lnTo>
                    <a:pt x="254" y="186"/>
                  </a:lnTo>
                  <a:lnTo>
                    <a:pt x="260" y="186"/>
                  </a:lnTo>
                  <a:lnTo>
                    <a:pt x="265" y="186"/>
                  </a:lnTo>
                  <a:lnTo>
                    <a:pt x="270" y="186"/>
                  </a:lnTo>
                  <a:lnTo>
                    <a:pt x="275" y="186"/>
                  </a:lnTo>
                  <a:lnTo>
                    <a:pt x="280" y="186"/>
                  </a:lnTo>
                  <a:lnTo>
                    <a:pt x="286" y="186"/>
                  </a:lnTo>
                  <a:lnTo>
                    <a:pt x="291" y="186"/>
                  </a:lnTo>
                  <a:lnTo>
                    <a:pt x="296" y="186"/>
                  </a:lnTo>
                  <a:lnTo>
                    <a:pt x="301" y="186"/>
                  </a:lnTo>
                  <a:lnTo>
                    <a:pt x="306" y="186"/>
                  </a:lnTo>
                  <a:lnTo>
                    <a:pt x="311" y="186"/>
                  </a:lnTo>
                  <a:lnTo>
                    <a:pt x="317" y="186"/>
                  </a:lnTo>
                  <a:lnTo>
                    <a:pt x="322" y="186"/>
                  </a:lnTo>
                  <a:lnTo>
                    <a:pt x="327" y="186"/>
                  </a:lnTo>
                  <a:lnTo>
                    <a:pt x="332" y="186"/>
                  </a:lnTo>
                  <a:lnTo>
                    <a:pt x="337" y="186"/>
                  </a:lnTo>
                  <a:lnTo>
                    <a:pt x="343" y="186"/>
                  </a:lnTo>
                  <a:lnTo>
                    <a:pt x="348" y="186"/>
                  </a:lnTo>
                  <a:lnTo>
                    <a:pt x="353" y="186"/>
                  </a:lnTo>
                  <a:lnTo>
                    <a:pt x="358" y="181"/>
                  </a:lnTo>
                  <a:lnTo>
                    <a:pt x="363" y="181"/>
                  </a:lnTo>
                  <a:lnTo>
                    <a:pt x="368" y="181"/>
                  </a:lnTo>
                  <a:lnTo>
                    <a:pt x="374" y="181"/>
                  </a:lnTo>
                  <a:lnTo>
                    <a:pt x="379" y="181"/>
                  </a:lnTo>
                  <a:lnTo>
                    <a:pt x="384" y="181"/>
                  </a:lnTo>
                  <a:lnTo>
                    <a:pt x="389" y="181"/>
                  </a:lnTo>
                  <a:lnTo>
                    <a:pt x="394" y="181"/>
                  </a:lnTo>
                  <a:lnTo>
                    <a:pt x="400" y="181"/>
                  </a:lnTo>
                  <a:lnTo>
                    <a:pt x="405" y="176"/>
                  </a:lnTo>
                  <a:lnTo>
                    <a:pt x="410" y="176"/>
                  </a:lnTo>
                  <a:lnTo>
                    <a:pt x="415" y="176"/>
                  </a:lnTo>
                  <a:lnTo>
                    <a:pt x="420" y="176"/>
                  </a:lnTo>
                  <a:lnTo>
                    <a:pt x="426" y="176"/>
                  </a:lnTo>
                  <a:lnTo>
                    <a:pt x="431" y="176"/>
                  </a:lnTo>
                  <a:lnTo>
                    <a:pt x="436" y="171"/>
                  </a:lnTo>
                  <a:lnTo>
                    <a:pt x="441" y="171"/>
                  </a:lnTo>
                  <a:lnTo>
                    <a:pt x="446" y="171"/>
                  </a:lnTo>
                  <a:lnTo>
                    <a:pt x="451" y="166"/>
                  </a:lnTo>
                  <a:lnTo>
                    <a:pt x="457" y="166"/>
                  </a:lnTo>
                  <a:lnTo>
                    <a:pt x="462" y="166"/>
                  </a:lnTo>
                  <a:lnTo>
                    <a:pt x="467" y="166"/>
                  </a:lnTo>
                  <a:lnTo>
                    <a:pt x="472" y="160"/>
                  </a:lnTo>
                  <a:lnTo>
                    <a:pt x="477" y="160"/>
                  </a:lnTo>
                  <a:lnTo>
                    <a:pt x="483" y="155"/>
                  </a:lnTo>
                  <a:lnTo>
                    <a:pt x="488" y="155"/>
                  </a:lnTo>
                  <a:lnTo>
                    <a:pt x="493" y="155"/>
                  </a:lnTo>
                  <a:lnTo>
                    <a:pt x="498" y="150"/>
                  </a:lnTo>
                  <a:lnTo>
                    <a:pt x="503" y="150"/>
                  </a:lnTo>
                  <a:lnTo>
                    <a:pt x="508" y="145"/>
                  </a:lnTo>
                  <a:lnTo>
                    <a:pt x="514" y="145"/>
                  </a:lnTo>
                  <a:lnTo>
                    <a:pt x="519" y="140"/>
                  </a:lnTo>
                  <a:lnTo>
                    <a:pt x="524" y="140"/>
                  </a:lnTo>
                  <a:lnTo>
                    <a:pt x="529" y="135"/>
                  </a:lnTo>
                  <a:lnTo>
                    <a:pt x="534" y="129"/>
                  </a:lnTo>
                  <a:lnTo>
                    <a:pt x="540" y="129"/>
                  </a:lnTo>
                  <a:lnTo>
                    <a:pt x="545" y="124"/>
                  </a:lnTo>
                  <a:lnTo>
                    <a:pt x="550" y="119"/>
                  </a:lnTo>
                  <a:lnTo>
                    <a:pt x="555" y="114"/>
                  </a:lnTo>
                  <a:lnTo>
                    <a:pt x="560" y="109"/>
                  </a:lnTo>
                  <a:lnTo>
                    <a:pt x="565" y="109"/>
                  </a:lnTo>
                  <a:lnTo>
                    <a:pt x="571" y="103"/>
                  </a:lnTo>
                  <a:lnTo>
                    <a:pt x="576" y="98"/>
                  </a:lnTo>
                  <a:lnTo>
                    <a:pt x="576" y="93"/>
                  </a:lnTo>
                  <a:lnTo>
                    <a:pt x="581" y="88"/>
                  </a:lnTo>
                  <a:lnTo>
                    <a:pt x="586" y="83"/>
                  </a:lnTo>
                  <a:lnTo>
                    <a:pt x="591" y="78"/>
                  </a:lnTo>
                  <a:lnTo>
                    <a:pt x="597" y="72"/>
                  </a:lnTo>
                  <a:lnTo>
                    <a:pt x="602" y="67"/>
                  </a:lnTo>
                  <a:lnTo>
                    <a:pt x="607" y="62"/>
                  </a:lnTo>
                  <a:lnTo>
                    <a:pt x="612" y="57"/>
                  </a:lnTo>
                  <a:lnTo>
                    <a:pt x="612" y="52"/>
                  </a:lnTo>
                  <a:lnTo>
                    <a:pt x="617" y="46"/>
                  </a:lnTo>
                  <a:lnTo>
                    <a:pt x="622" y="36"/>
                  </a:lnTo>
                  <a:lnTo>
                    <a:pt x="628" y="31"/>
                  </a:lnTo>
                  <a:lnTo>
                    <a:pt x="633" y="26"/>
                  </a:lnTo>
                  <a:lnTo>
                    <a:pt x="638" y="15"/>
                  </a:lnTo>
                  <a:lnTo>
                    <a:pt x="643" y="10"/>
                  </a:lnTo>
                  <a:lnTo>
                    <a:pt x="643"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82" name="Freeform 151"/>
            <p:cNvSpPr>
              <a:spLocks/>
            </p:cNvSpPr>
            <p:nvPr/>
          </p:nvSpPr>
          <p:spPr bwMode="auto">
            <a:xfrm>
              <a:off x="2379" y="1511"/>
              <a:ext cx="581" cy="1581"/>
            </a:xfrm>
            <a:custGeom>
              <a:avLst/>
              <a:gdLst>
                <a:gd name="T0" fmla="*/ 11 w 581"/>
                <a:gd name="T1" fmla="*/ 1565 h 1581"/>
                <a:gd name="T2" fmla="*/ 26 w 581"/>
                <a:gd name="T3" fmla="*/ 1539 h 1581"/>
                <a:gd name="T4" fmla="*/ 37 w 581"/>
                <a:gd name="T5" fmla="*/ 1508 h 1581"/>
                <a:gd name="T6" fmla="*/ 52 w 581"/>
                <a:gd name="T7" fmla="*/ 1477 h 1581"/>
                <a:gd name="T8" fmla="*/ 68 w 581"/>
                <a:gd name="T9" fmla="*/ 1446 h 1581"/>
                <a:gd name="T10" fmla="*/ 78 w 581"/>
                <a:gd name="T11" fmla="*/ 1405 h 1581"/>
                <a:gd name="T12" fmla="*/ 94 w 581"/>
                <a:gd name="T13" fmla="*/ 1368 h 1581"/>
                <a:gd name="T14" fmla="*/ 104 w 581"/>
                <a:gd name="T15" fmla="*/ 1322 h 1581"/>
                <a:gd name="T16" fmla="*/ 119 w 581"/>
                <a:gd name="T17" fmla="*/ 1275 h 1581"/>
                <a:gd name="T18" fmla="*/ 135 w 581"/>
                <a:gd name="T19" fmla="*/ 1228 h 1581"/>
                <a:gd name="T20" fmla="*/ 145 w 581"/>
                <a:gd name="T21" fmla="*/ 1176 h 1581"/>
                <a:gd name="T22" fmla="*/ 161 w 581"/>
                <a:gd name="T23" fmla="*/ 1125 h 1581"/>
                <a:gd name="T24" fmla="*/ 171 w 581"/>
                <a:gd name="T25" fmla="*/ 1068 h 1581"/>
                <a:gd name="T26" fmla="*/ 187 w 581"/>
                <a:gd name="T27" fmla="*/ 1011 h 1581"/>
                <a:gd name="T28" fmla="*/ 202 w 581"/>
                <a:gd name="T29" fmla="*/ 948 h 1581"/>
                <a:gd name="T30" fmla="*/ 213 w 581"/>
                <a:gd name="T31" fmla="*/ 886 h 1581"/>
                <a:gd name="T32" fmla="*/ 228 w 581"/>
                <a:gd name="T33" fmla="*/ 824 h 1581"/>
                <a:gd name="T34" fmla="*/ 239 w 581"/>
                <a:gd name="T35" fmla="*/ 757 h 1581"/>
                <a:gd name="T36" fmla="*/ 254 w 581"/>
                <a:gd name="T37" fmla="*/ 694 h 1581"/>
                <a:gd name="T38" fmla="*/ 270 w 581"/>
                <a:gd name="T39" fmla="*/ 632 h 1581"/>
                <a:gd name="T40" fmla="*/ 280 w 581"/>
                <a:gd name="T41" fmla="*/ 565 h 1581"/>
                <a:gd name="T42" fmla="*/ 296 w 581"/>
                <a:gd name="T43" fmla="*/ 503 h 1581"/>
                <a:gd name="T44" fmla="*/ 311 w 581"/>
                <a:gd name="T45" fmla="*/ 440 h 1581"/>
                <a:gd name="T46" fmla="*/ 322 w 581"/>
                <a:gd name="T47" fmla="*/ 383 h 1581"/>
                <a:gd name="T48" fmla="*/ 337 w 581"/>
                <a:gd name="T49" fmla="*/ 326 h 1581"/>
                <a:gd name="T50" fmla="*/ 348 w 581"/>
                <a:gd name="T51" fmla="*/ 269 h 1581"/>
                <a:gd name="T52" fmla="*/ 363 w 581"/>
                <a:gd name="T53" fmla="*/ 223 h 1581"/>
                <a:gd name="T54" fmla="*/ 379 w 581"/>
                <a:gd name="T55" fmla="*/ 176 h 1581"/>
                <a:gd name="T56" fmla="*/ 389 w 581"/>
                <a:gd name="T57" fmla="*/ 135 h 1581"/>
                <a:gd name="T58" fmla="*/ 405 w 581"/>
                <a:gd name="T59" fmla="*/ 98 h 1581"/>
                <a:gd name="T60" fmla="*/ 415 w 581"/>
                <a:gd name="T61" fmla="*/ 67 h 1581"/>
                <a:gd name="T62" fmla="*/ 431 w 581"/>
                <a:gd name="T63" fmla="*/ 41 h 1581"/>
                <a:gd name="T64" fmla="*/ 446 w 581"/>
                <a:gd name="T65" fmla="*/ 21 h 1581"/>
                <a:gd name="T66" fmla="*/ 456 w 581"/>
                <a:gd name="T67" fmla="*/ 5 h 1581"/>
                <a:gd name="T68" fmla="*/ 472 w 581"/>
                <a:gd name="T69" fmla="*/ 0 h 1581"/>
                <a:gd name="T70" fmla="*/ 488 w 581"/>
                <a:gd name="T71" fmla="*/ 0 h 1581"/>
                <a:gd name="T72" fmla="*/ 503 w 581"/>
                <a:gd name="T73" fmla="*/ 5 h 1581"/>
                <a:gd name="T74" fmla="*/ 513 w 581"/>
                <a:gd name="T75" fmla="*/ 21 h 1581"/>
                <a:gd name="T76" fmla="*/ 529 w 581"/>
                <a:gd name="T77" fmla="*/ 41 h 1581"/>
                <a:gd name="T78" fmla="*/ 545 w 581"/>
                <a:gd name="T79" fmla="*/ 67 h 1581"/>
                <a:gd name="T80" fmla="*/ 555 w 581"/>
                <a:gd name="T81" fmla="*/ 98 h 1581"/>
                <a:gd name="T82" fmla="*/ 570 w 581"/>
                <a:gd name="T83" fmla="*/ 135 h 15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1" h="1581">
                  <a:moveTo>
                    <a:pt x="0" y="1581"/>
                  </a:moveTo>
                  <a:lnTo>
                    <a:pt x="5" y="1576"/>
                  </a:lnTo>
                  <a:lnTo>
                    <a:pt x="11" y="1565"/>
                  </a:lnTo>
                  <a:lnTo>
                    <a:pt x="16" y="1560"/>
                  </a:lnTo>
                  <a:lnTo>
                    <a:pt x="21" y="1550"/>
                  </a:lnTo>
                  <a:lnTo>
                    <a:pt x="26" y="1539"/>
                  </a:lnTo>
                  <a:lnTo>
                    <a:pt x="31" y="1529"/>
                  </a:lnTo>
                  <a:lnTo>
                    <a:pt x="37" y="1519"/>
                  </a:lnTo>
                  <a:lnTo>
                    <a:pt x="37" y="1508"/>
                  </a:lnTo>
                  <a:lnTo>
                    <a:pt x="42" y="1498"/>
                  </a:lnTo>
                  <a:lnTo>
                    <a:pt x="47" y="1487"/>
                  </a:lnTo>
                  <a:lnTo>
                    <a:pt x="52" y="1477"/>
                  </a:lnTo>
                  <a:lnTo>
                    <a:pt x="57" y="1467"/>
                  </a:lnTo>
                  <a:lnTo>
                    <a:pt x="62" y="1456"/>
                  </a:lnTo>
                  <a:lnTo>
                    <a:pt x="68" y="1446"/>
                  </a:lnTo>
                  <a:lnTo>
                    <a:pt x="73" y="1430"/>
                  </a:lnTo>
                  <a:lnTo>
                    <a:pt x="73" y="1420"/>
                  </a:lnTo>
                  <a:lnTo>
                    <a:pt x="78" y="1405"/>
                  </a:lnTo>
                  <a:lnTo>
                    <a:pt x="83" y="1394"/>
                  </a:lnTo>
                  <a:lnTo>
                    <a:pt x="88" y="1379"/>
                  </a:lnTo>
                  <a:lnTo>
                    <a:pt x="94" y="1368"/>
                  </a:lnTo>
                  <a:lnTo>
                    <a:pt x="99" y="1353"/>
                  </a:lnTo>
                  <a:lnTo>
                    <a:pt x="104" y="1337"/>
                  </a:lnTo>
                  <a:lnTo>
                    <a:pt x="104" y="1322"/>
                  </a:lnTo>
                  <a:lnTo>
                    <a:pt x="109" y="1306"/>
                  </a:lnTo>
                  <a:lnTo>
                    <a:pt x="114" y="1291"/>
                  </a:lnTo>
                  <a:lnTo>
                    <a:pt x="119" y="1275"/>
                  </a:lnTo>
                  <a:lnTo>
                    <a:pt x="125" y="1259"/>
                  </a:lnTo>
                  <a:lnTo>
                    <a:pt x="130" y="1244"/>
                  </a:lnTo>
                  <a:lnTo>
                    <a:pt x="135" y="1228"/>
                  </a:lnTo>
                  <a:lnTo>
                    <a:pt x="140" y="1213"/>
                  </a:lnTo>
                  <a:lnTo>
                    <a:pt x="140" y="1192"/>
                  </a:lnTo>
                  <a:lnTo>
                    <a:pt x="145" y="1176"/>
                  </a:lnTo>
                  <a:lnTo>
                    <a:pt x="151" y="1161"/>
                  </a:lnTo>
                  <a:lnTo>
                    <a:pt x="156" y="1140"/>
                  </a:lnTo>
                  <a:lnTo>
                    <a:pt x="161" y="1125"/>
                  </a:lnTo>
                  <a:lnTo>
                    <a:pt x="166" y="1104"/>
                  </a:lnTo>
                  <a:lnTo>
                    <a:pt x="171" y="1088"/>
                  </a:lnTo>
                  <a:lnTo>
                    <a:pt x="171" y="1068"/>
                  </a:lnTo>
                  <a:lnTo>
                    <a:pt x="176" y="1047"/>
                  </a:lnTo>
                  <a:lnTo>
                    <a:pt x="182" y="1026"/>
                  </a:lnTo>
                  <a:lnTo>
                    <a:pt x="187" y="1011"/>
                  </a:lnTo>
                  <a:lnTo>
                    <a:pt x="192" y="990"/>
                  </a:lnTo>
                  <a:lnTo>
                    <a:pt x="197" y="969"/>
                  </a:lnTo>
                  <a:lnTo>
                    <a:pt x="202" y="948"/>
                  </a:lnTo>
                  <a:lnTo>
                    <a:pt x="208" y="928"/>
                  </a:lnTo>
                  <a:lnTo>
                    <a:pt x="208" y="907"/>
                  </a:lnTo>
                  <a:lnTo>
                    <a:pt x="213" y="886"/>
                  </a:lnTo>
                  <a:lnTo>
                    <a:pt x="218" y="865"/>
                  </a:lnTo>
                  <a:lnTo>
                    <a:pt x="223" y="845"/>
                  </a:lnTo>
                  <a:lnTo>
                    <a:pt x="228" y="824"/>
                  </a:lnTo>
                  <a:lnTo>
                    <a:pt x="234" y="803"/>
                  </a:lnTo>
                  <a:lnTo>
                    <a:pt x="239" y="783"/>
                  </a:lnTo>
                  <a:lnTo>
                    <a:pt x="239" y="757"/>
                  </a:lnTo>
                  <a:lnTo>
                    <a:pt x="244" y="736"/>
                  </a:lnTo>
                  <a:lnTo>
                    <a:pt x="249" y="715"/>
                  </a:lnTo>
                  <a:lnTo>
                    <a:pt x="254" y="694"/>
                  </a:lnTo>
                  <a:lnTo>
                    <a:pt x="259" y="674"/>
                  </a:lnTo>
                  <a:lnTo>
                    <a:pt x="265" y="653"/>
                  </a:lnTo>
                  <a:lnTo>
                    <a:pt x="270" y="632"/>
                  </a:lnTo>
                  <a:lnTo>
                    <a:pt x="275" y="612"/>
                  </a:lnTo>
                  <a:lnTo>
                    <a:pt x="275" y="586"/>
                  </a:lnTo>
                  <a:lnTo>
                    <a:pt x="280" y="565"/>
                  </a:lnTo>
                  <a:lnTo>
                    <a:pt x="285" y="544"/>
                  </a:lnTo>
                  <a:lnTo>
                    <a:pt x="291" y="523"/>
                  </a:lnTo>
                  <a:lnTo>
                    <a:pt x="296" y="503"/>
                  </a:lnTo>
                  <a:lnTo>
                    <a:pt x="301" y="482"/>
                  </a:lnTo>
                  <a:lnTo>
                    <a:pt x="306" y="461"/>
                  </a:lnTo>
                  <a:lnTo>
                    <a:pt x="311" y="440"/>
                  </a:lnTo>
                  <a:lnTo>
                    <a:pt x="311" y="420"/>
                  </a:lnTo>
                  <a:lnTo>
                    <a:pt x="316" y="404"/>
                  </a:lnTo>
                  <a:lnTo>
                    <a:pt x="322" y="383"/>
                  </a:lnTo>
                  <a:lnTo>
                    <a:pt x="327" y="363"/>
                  </a:lnTo>
                  <a:lnTo>
                    <a:pt x="332" y="342"/>
                  </a:lnTo>
                  <a:lnTo>
                    <a:pt x="337" y="326"/>
                  </a:lnTo>
                  <a:lnTo>
                    <a:pt x="342" y="306"/>
                  </a:lnTo>
                  <a:lnTo>
                    <a:pt x="342" y="290"/>
                  </a:lnTo>
                  <a:lnTo>
                    <a:pt x="348" y="269"/>
                  </a:lnTo>
                  <a:lnTo>
                    <a:pt x="353" y="254"/>
                  </a:lnTo>
                  <a:lnTo>
                    <a:pt x="358" y="238"/>
                  </a:lnTo>
                  <a:lnTo>
                    <a:pt x="363" y="223"/>
                  </a:lnTo>
                  <a:lnTo>
                    <a:pt x="368" y="207"/>
                  </a:lnTo>
                  <a:lnTo>
                    <a:pt x="373" y="192"/>
                  </a:lnTo>
                  <a:lnTo>
                    <a:pt x="379" y="176"/>
                  </a:lnTo>
                  <a:lnTo>
                    <a:pt x="379" y="161"/>
                  </a:lnTo>
                  <a:lnTo>
                    <a:pt x="384" y="145"/>
                  </a:lnTo>
                  <a:lnTo>
                    <a:pt x="389" y="135"/>
                  </a:lnTo>
                  <a:lnTo>
                    <a:pt x="394" y="119"/>
                  </a:lnTo>
                  <a:lnTo>
                    <a:pt x="399" y="109"/>
                  </a:lnTo>
                  <a:lnTo>
                    <a:pt x="405" y="98"/>
                  </a:lnTo>
                  <a:lnTo>
                    <a:pt x="410" y="88"/>
                  </a:lnTo>
                  <a:lnTo>
                    <a:pt x="410" y="78"/>
                  </a:lnTo>
                  <a:lnTo>
                    <a:pt x="415" y="67"/>
                  </a:lnTo>
                  <a:lnTo>
                    <a:pt x="420" y="57"/>
                  </a:lnTo>
                  <a:lnTo>
                    <a:pt x="425" y="47"/>
                  </a:lnTo>
                  <a:lnTo>
                    <a:pt x="431" y="41"/>
                  </a:lnTo>
                  <a:lnTo>
                    <a:pt x="436" y="31"/>
                  </a:lnTo>
                  <a:lnTo>
                    <a:pt x="441" y="26"/>
                  </a:lnTo>
                  <a:lnTo>
                    <a:pt x="446" y="21"/>
                  </a:lnTo>
                  <a:lnTo>
                    <a:pt x="446" y="15"/>
                  </a:lnTo>
                  <a:lnTo>
                    <a:pt x="451" y="10"/>
                  </a:lnTo>
                  <a:lnTo>
                    <a:pt x="456" y="5"/>
                  </a:lnTo>
                  <a:lnTo>
                    <a:pt x="462" y="5"/>
                  </a:lnTo>
                  <a:lnTo>
                    <a:pt x="467" y="0"/>
                  </a:lnTo>
                  <a:lnTo>
                    <a:pt x="472" y="0"/>
                  </a:lnTo>
                  <a:lnTo>
                    <a:pt x="477" y="0"/>
                  </a:lnTo>
                  <a:lnTo>
                    <a:pt x="482" y="0"/>
                  </a:lnTo>
                  <a:lnTo>
                    <a:pt x="488" y="0"/>
                  </a:lnTo>
                  <a:lnTo>
                    <a:pt x="493" y="0"/>
                  </a:lnTo>
                  <a:lnTo>
                    <a:pt x="498" y="5"/>
                  </a:lnTo>
                  <a:lnTo>
                    <a:pt x="503" y="5"/>
                  </a:lnTo>
                  <a:lnTo>
                    <a:pt x="508" y="10"/>
                  </a:lnTo>
                  <a:lnTo>
                    <a:pt x="513" y="15"/>
                  </a:lnTo>
                  <a:lnTo>
                    <a:pt x="513" y="21"/>
                  </a:lnTo>
                  <a:lnTo>
                    <a:pt x="519" y="26"/>
                  </a:lnTo>
                  <a:lnTo>
                    <a:pt x="524" y="31"/>
                  </a:lnTo>
                  <a:lnTo>
                    <a:pt x="529" y="41"/>
                  </a:lnTo>
                  <a:lnTo>
                    <a:pt x="534" y="47"/>
                  </a:lnTo>
                  <a:lnTo>
                    <a:pt x="539" y="57"/>
                  </a:lnTo>
                  <a:lnTo>
                    <a:pt x="545" y="67"/>
                  </a:lnTo>
                  <a:lnTo>
                    <a:pt x="550" y="78"/>
                  </a:lnTo>
                  <a:lnTo>
                    <a:pt x="550" y="88"/>
                  </a:lnTo>
                  <a:lnTo>
                    <a:pt x="555" y="98"/>
                  </a:lnTo>
                  <a:lnTo>
                    <a:pt x="560" y="109"/>
                  </a:lnTo>
                  <a:lnTo>
                    <a:pt x="565" y="119"/>
                  </a:lnTo>
                  <a:lnTo>
                    <a:pt x="570" y="135"/>
                  </a:lnTo>
                  <a:lnTo>
                    <a:pt x="576" y="145"/>
                  </a:lnTo>
                  <a:lnTo>
                    <a:pt x="581" y="16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83" name="Freeform 152"/>
            <p:cNvSpPr>
              <a:spLocks/>
            </p:cNvSpPr>
            <p:nvPr/>
          </p:nvSpPr>
          <p:spPr bwMode="auto">
            <a:xfrm>
              <a:off x="2960" y="1672"/>
              <a:ext cx="586" cy="1591"/>
            </a:xfrm>
            <a:custGeom>
              <a:avLst/>
              <a:gdLst>
                <a:gd name="T0" fmla="*/ 5 w 586"/>
                <a:gd name="T1" fmla="*/ 31 h 1591"/>
                <a:gd name="T2" fmla="*/ 21 w 586"/>
                <a:gd name="T3" fmla="*/ 77 h 1591"/>
                <a:gd name="T4" fmla="*/ 36 w 586"/>
                <a:gd name="T5" fmla="*/ 129 h 1591"/>
                <a:gd name="T6" fmla="*/ 46 w 586"/>
                <a:gd name="T7" fmla="*/ 181 h 1591"/>
                <a:gd name="T8" fmla="*/ 62 w 586"/>
                <a:gd name="T9" fmla="*/ 243 h 1591"/>
                <a:gd name="T10" fmla="*/ 72 w 586"/>
                <a:gd name="T11" fmla="*/ 300 h 1591"/>
                <a:gd name="T12" fmla="*/ 88 w 586"/>
                <a:gd name="T13" fmla="*/ 362 h 1591"/>
                <a:gd name="T14" fmla="*/ 104 w 586"/>
                <a:gd name="T15" fmla="*/ 425 h 1591"/>
                <a:gd name="T16" fmla="*/ 114 w 586"/>
                <a:gd name="T17" fmla="*/ 492 h 1591"/>
                <a:gd name="T18" fmla="*/ 129 w 586"/>
                <a:gd name="T19" fmla="*/ 554 h 1591"/>
                <a:gd name="T20" fmla="*/ 140 w 586"/>
                <a:gd name="T21" fmla="*/ 622 h 1591"/>
                <a:gd name="T22" fmla="*/ 155 w 586"/>
                <a:gd name="T23" fmla="*/ 684 h 1591"/>
                <a:gd name="T24" fmla="*/ 171 w 586"/>
                <a:gd name="T25" fmla="*/ 746 h 1591"/>
                <a:gd name="T26" fmla="*/ 181 w 586"/>
                <a:gd name="T27" fmla="*/ 808 h 1591"/>
                <a:gd name="T28" fmla="*/ 197 w 586"/>
                <a:gd name="T29" fmla="*/ 865 h 1591"/>
                <a:gd name="T30" fmla="*/ 207 w 586"/>
                <a:gd name="T31" fmla="*/ 927 h 1591"/>
                <a:gd name="T32" fmla="*/ 223 w 586"/>
                <a:gd name="T33" fmla="*/ 979 h 1591"/>
                <a:gd name="T34" fmla="*/ 238 w 586"/>
                <a:gd name="T35" fmla="*/ 1031 h 1591"/>
                <a:gd name="T36" fmla="*/ 249 w 586"/>
                <a:gd name="T37" fmla="*/ 1083 h 1591"/>
                <a:gd name="T38" fmla="*/ 264 w 586"/>
                <a:gd name="T39" fmla="*/ 1130 h 1591"/>
                <a:gd name="T40" fmla="*/ 275 w 586"/>
                <a:gd name="T41" fmla="*/ 1176 h 1591"/>
                <a:gd name="T42" fmla="*/ 290 w 586"/>
                <a:gd name="T43" fmla="*/ 1218 h 1591"/>
                <a:gd name="T44" fmla="*/ 306 w 586"/>
                <a:gd name="T45" fmla="*/ 1259 h 1591"/>
                <a:gd name="T46" fmla="*/ 316 w 586"/>
                <a:gd name="T47" fmla="*/ 1295 h 1591"/>
                <a:gd name="T48" fmla="*/ 332 w 586"/>
                <a:gd name="T49" fmla="*/ 1326 h 1591"/>
                <a:gd name="T50" fmla="*/ 342 w 586"/>
                <a:gd name="T51" fmla="*/ 1358 h 1591"/>
                <a:gd name="T52" fmla="*/ 358 w 586"/>
                <a:gd name="T53" fmla="*/ 1389 h 1591"/>
                <a:gd name="T54" fmla="*/ 373 w 586"/>
                <a:gd name="T55" fmla="*/ 1415 h 1591"/>
                <a:gd name="T56" fmla="*/ 383 w 586"/>
                <a:gd name="T57" fmla="*/ 1435 h 1591"/>
                <a:gd name="T58" fmla="*/ 399 w 586"/>
                <a:gd name="T59" fmla="*/ 1456 h 1591"/>
                <a:gd name="T60" fmla="*/ 409 w 586"/>
                <a:gd name="T61" fmla="*/ 1477 h 1591"/>
                <a:gd name="T62" fmla="*/ 425 w 586"/>
                <a:gd name="T63" fmla="*/ 1492 h 1591"/>
                <a:gd name="T64" fmla="*/ 440 w 586"/>
                <a:gd name="T65" fmla="*/ 1508 h 1591"/>
                <a:gd name="T66" fmla="*/ 451 w 586"/>
                <a:gd name="T67" fmla="*/ 1523 h 1591"/>
                <a:gd name="T68" fmla="*/ 466 w 586"/>
                <a:gd name="T69" fmla="*/ 1534 h 1591"/>
                <a:gd name="T70" fmla="*/ 482 w 586"/>
                <a:gd name="T71" fmla="*/ 1549 h 1591"/>
                <a:gd name="T72" fmla="*/ 497 w 586"/>
                <a:gd name="T73" fmla="*/ 1560 h 1591"/>
                <a:gd name="T74" fmla="*/ 513 w 586"/>
                <a:gd name="T75" fmla="*/ 1565 h 1591"/>
                <a:gd name="T76" fmla="*/ 529 w 586"/>
                <a:gd name="T77" fmla="*/ 1575 h 1591"/>
                <a:gd name="T78" fmla="*/ 544 w 586"/>
                <a:gd name="T79" fmla="*/ 1580 h 1591"/>
                <a:gd name="T80" fmla="*/ 560 w 586"/>
                <a:gd name="T81" fmla="*/ 1586 h 1591"/>
                <a:gd name="T82" fmla="*/ 575 w 586"/>
                <a:gd name="T83" fmla="*/ 1591 h 15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6" h="1591">
                  <a:moveTo>
                    <a:pt x="0" y="0"/>
                  </a:moveTo>
                  <a:lnTo>
                    <a:pt x="0" y="15"/>
                  </a:lnTo>
                  <a:lnTo>
                    <a:pt x="5" y="31"/>
                  </a:lnTo>
                  <a:lnTo>
                    <a:pt x="10" y="46"/>
                  </a:lnTo>
                  <a:lnTo>
                    <a:pt x="15" y="62"/>
                  </a:lnTo>
                  <a:lnTo>
                    <a:pt x="21" y="77"/>
                  </a:lnTo>
                  <a:lnTo>
                    <a:pt x="26" y="93"/>
                  </a:lnTo>
                  <a:lnTo>
                    <a:pt x="31" y="108"/>
                  </a:lnTo>
                  <a:lnTo>
                    <a:pt x="36" y="129"/>
                  </a:lnTo>
                  <a:lnTo>
                    <a:pt x="36" y="145"/>
                  </a:lnTo>
                  <a:lnTo>
                    <a:pt x="41" y="165"/>
                  </a:lnTo>
                  <a:lnTo>
                    <a:pt x="46" y="181"/>
                  </a:lnTo>
                  <a:lnTo>
                    <a:pt x="52" y="202"/>
                  </a:lnTo>
                  <a:lnTo>
                    <a:pt x="57" y="222"/>
                  </a:lnTo>
                  <a:lnTo>
                    <a:pt x="62" y="243"/>
                  </a:lnTo>
                  <a:lnTo>
                    <a:pt x="67" y="259"/>
                  </a:lnTo>
                  <a:lnTo>
                    <a:pt x="67" y="279"/>
                  </a:lnTo>
                  <a:lnTo>
                    <a:pt x="72" y="300"/>
                  </a:lnTo>
                  <a:lnTo>
                    <a:pt x="78" y="321"/>
                  </a:lnTo>
                  <a:lnTo>
                    <a:pt x="83" y="342"/>
                  </a:lnTo>
                  <a:lnTo>
                    <a:pt x="88" y="362"/>
                  </a:lnTo>
                  <a:lnTo>
                    <a:pt x="93" y="383"/>
                  </a:lnTo>
                  <a:lnTo>
                    <a:pt x="98" y="404"/>
                  </a:lnTo>
                  <a:lnTo>
                    <a:pt x="104" y="425"/>
                  </a:lnTo>
                  <a:lnTo>
                    <a:pt x="104" y="451"/>
                  </a:lnTo>
                  <a:lnTo>
                    <a:pt x="109" y="471"/>
                  </a:lnTo>
                  <a:lnTo>
                    <a:pt x="114" y="492"/>
                  </a:lnTo>
                  <a:lnTo>
                    <a:pt x="119" y="513"/>
                  </a:lnTo>
                  <a:lnTo>
                    <a:pt x="124" y="533"/>
                  </a:lnTo>
                  <a:lnTo>
                    <a:pt x="129" y="554"/>
                  </a:lnTo>
                  <a:lnTo>
                    <a:pt x="135" y="575"/>
                  </a:lnTo>
                  <a:lnTo>
                    <a:pt x="140" y="596"/>
                  </a:lnTo>
                  <a:lnTo>
                    <a:pt x="140" y="622"/>
                  </a:lnTo>
                  <a:lnTo>
                    <a:pt x="145" y="642"/>
                  </a:lnTo>
                  <a:lnTo>
                    <a:pt x="150" y="663"/>
                  </a:lnTo>
                  <a:lnTo>
                    <a:pt x="155" y="684"/>
                  </a:lnTo>
                  <a:lnTo>
                    <a:pt x="161" y="704"/>
                  </a:lnTo>
                  <a:lnTo>
                    <a:pt x="166" y="725"/>
                  </a:lnTo>
                  <a:lnTo>
                    <a:pt x="171" y="746"/>
                  </a:lnTo>
                  <a:lnTo>
                    <a:pt x="171" y="767"/>
                  </a:lnTo>
                  <a:lnTo>
                    <a:pt x="176" y="787"/>
                  </a:lnTo>
                  <a:lnTo>
                    <a:pt x="181" y="808"/>
                  </a:lnTo>
                  <a:lnTo>
                    <a:pt x="186" y="829"/>
                  </a:lnTo>
                  <a:lnTo>
                    <a:pt x="192" y="850"/>
                  </a:lnTo>
                  <a:lnTo>
                    <a:pt x="197" y="865"/>
                  </a:lnTo>
                  <a:lnTo>
                    <a:pt x="202" y="886"/>
                  </a:lnTo>
                  <a:lnTo>
                    <a:pt x="207" y="907"/>
                  </a:lnTo>
                  <a:lnTo>
                    <a:pt x="207" y="927"/>
                  </a:lnTo>
                  <a:lnTo>
                    <a:pt x="212" y="943"/>
                  </a:lnTo>
                  <a:lnTo>
                    <a:pt x="218" y="964"/>
                  </a:lnTo>
                  <a:lnTo>
                    <a:pt x="223" y="979"/>
                  </a:lnTo>
                  <a:lnTo>
                    <a:pt x="228" y="1000"/>
                  </a:lnTo>
                  <a:lnTo>
                    <a:pt x="233" y="1015"/>
                  </a:lnTo>
                  <a:lnTo>
                    <a:pt x="238" y="1031"/>
                  </a:lnTo>
                  <a:lnTo>
                    <a:pt x="238" y="1052"/>
                  </a:lnTo>
                  <a:lnTo>
                    <a:pt x="243" y="1067"/>
                  </a:lnTo>
                  <a:lnTo>
                    <a:pt x="249" y="1083"/>
                  </a:lnTo>
                  <a:lnTo>
                    <a:pt x="254" y="1098"/>
                  </a:lnTo>
                  <a:lnTo>
                    <a:pt x="259" y="1114"/>
                  </a:lnTo>
                  <a:lnTo>
                    <a:pt x="264" y="1130"/>
                  </a:lnTo>
                  <a:lnTo>
                    <a:pt x="269" y="1145"/>
                  </a:lnTo>
                  <a:lnTo>
                    <a:pt x="275" y="1161"/>
                  </a:lnTo>
                  <a:lnTo>
                    <a:pt x="275" y="1176"/>
                  </a:lnTo>
                  <a:lnTo>
                    <a:pt x="280" y="1192"/>
                  </a:lnTo>
                  <a:lnTo>
                    <a:pt x="285" y="1207"/>
                  </a:lnTo>
                  <a:lnTo>
                    <a:pt x="290" y="1218"/>
                  </a:lnTo>
                  <a:lnTo>
                    <a:pt x="295" y="1233"/>
                  </a:lnTo>
                  <a:lnTo>
                    <a:pt x="301" y="1244"/>
                  </a:lnTo>
                  <a:lnTo>
                    <a:pt x="306" y="1259"/>
                  </a:lnTo>
                  <a:lnTo>
                    <a:pt x="306" y="1269"/>
                  </a:lnTo>
                  <a:lnTo>
                    <a:pt x="311" y="1285"/>
                  </a:lnTo>
                  <a:lnTo>
                    <a:pt x="316" y="1295"/>
                  </a:lnTo>
                  <a:lnTo>
                    <a:pt x="321" y="1306"/>
                  </a:lnTo>
                  <a:lnTo>
                    <a:pt x="326" y="1316"/>
                  </a:lnTo>
                  <a:lnTo>
                    <a:pt x="332" y="1326"/>
                  </a:lnTo>
                  <a:lnTo>
                    <a:pt x="337" y="1337"/>
                  </a:lnTo>
                  <a:lnTo>
                    <a:pt x="342" y="1347"/>
                  </a:lnTo>
                  <a:lnTo>
                    <a:pt x="342" y="1358"/>
                  </a:lnTo>
                  <a:lnTo>
                    <a:pt x="347" y="1368"/>
                  </a:lnTo>
                  <a:lnTo>
                    <a:pt x="352" y="1378"/>
                  </a:lnTo>
                  <a:lnTo>
                    <a:pt x="358" y="1389"/>
                  </a:lnTo>
                  <a:lnTo>
                    <a:pt x="363" y="1399"/>
                  </a:lnTo>
                  <a:lnTo>
                    <a:pt x="368" y="1404"/>
                  </a:lnTo>
                  <a:lnTo>
                    <a:pt x="373" y="1415"/>
                  </a:lnTo>
                  <a:lnTo>
                    <a:pt x="378" y="1420"/>
                  </a:lnTo>
                  <a:lnTo>
                    <a:pt x="378" y="1430"/>
                  </a:lnTo>
                  <a:lnTo>
                    <a:pt x="383" y="1435"/>
                  </a:lnTo>
                  <a:lnTo>
                    <a:pt x="389" y="1446"/>
                  </a:lnTo>
                  <a:lnTo>
                    <a:pt x="394" y="1451"/>
                  </a:lnTo>
                  <a:lnTo>
                    <a:pt x="399" y="1456"/>
                  </a:lnTo>
                  <a:lnTo>
                    <a:pt x="404" y="1466"/>
                  </a:lnTo>
                  <a:lnTo>
                    <a:pt x="409" y="1472"/>
                  </a:lnTo>
                  <a:lnTo>
                    <a:pt x="409" y="1477"/>
                  </a:lnTo>
                  <a:lnTo>
                    <a:pt x="415" y="1482"/>
                  </a:lnTo>
                  <a:lnTo>
                    <a:pt x="420" y="1487"/>
                  </a:lnTo>
                  <a:lnTo>
                    <a:pt x="425" y="1492"/>
                  </a:lnTo>
                  <a:lnTo>
                    <a:pt x="430" y="1498"/>
                  </a:lnTo>
                  <a:lnTo>
                    <a:pt x="435" y="1503"/>
                  </a:lnTo>
                  <a:lnTo>
                    <a:pt x="440" y="1508"/>
                  </a:lnTo>
                  <a:lnTo>
                    <a:pt x="446" y="1513"/>
                  </a:lnTo>
                  <a:lnTo>
                    <a:pt x="446" y="1518"/>
                  </a:lnTo>
                  <a:lnTo>
                    <a:pt x="451" y="1523"/>
                  </a:lnTo>
                  <a:lnTo>
                    <a:pt x="456" y="1529"/>
                  </a:lnTo>
                  <a:lnTo>
                    <a:pt x="461" y="1529"/>
                  </a:lnTo>
                  <a:lnTo>
                    <a:pt x="466" y="1534"/>
                  </a:lnTo>
                  <a:lnTo>
                    <a:pt x="472" y="1539"/>
                  </a:lnTo>
                  <a:lnTo>
                    <a:pt x="477" y="1544"/>
                  </a:lnTo>
                  <a:lnTo>
                    <a:pt x="482" y="1549"/>
                  </a:lnTo>
                  <a:lnTo>
                    <a:pt x="487" y="1549"/>
                  </a:lnTo>
                  <a:lnTo>
                    <a:pt x="492" y="1555"/>
                  </a:lnTo>
                  <a:lnTo>
                    <a:pt x="497" y="1560"/>
                  </a:lnTo>
                  <a:lnTo>
                    <a:pt x="503" y="1560"/>
                  </a:lnTo>
                  <a:lnTo>
                    <a:pt x="508" y="1565"/>
                  </a:lnTo>
                  <a:lnTo>
                    <a:pt x="513" y="1565"/>
                  </a:lnTo>
                  <a:lnTo>
                    <a:pt x="518" y="1570"/>
                  </a:lnTo>
                  <a:lnTo>
                    <a:pt x="523" y="1570"/>
                  </a:lnTo>
                  <a:lnTo>
                    <a:pt x="529" y="1575"/>
                  </a:lnTo>
                  <a:lnTo>
                    <a:pt x="534" y="1575"/>
                  </a:lnTo>
                  <a:lnTo>
                    <a:pt x="539" y="1575"/>
                  </a:lnTo>
                  <a:lnTo>
                    <a:pt x="544" y="1580"/>
                  </a:lnTo>
                  <a:lnTo>
                    <a:pt x="549" y="1580"/>
                  </a:lnTo>
                  <a:lnTo>
                    <a:pt x="555" y="1586"/>
                  </a:lnTo>
                  <a:lnTo>
                    <a:pt x="560" y="1586"/>
                  </a:lnTo>
                  <a:lnTo>
                    <a:pt x="565" y="1586"/>
                  </a:lnTo>
                  <a:lnTo>
                    <a:pt x="570" y="1586"/>
                  </a:lnTo>
                  <a:lnTo>
                    <a:pt x="575" y="1591"/>
                  </a:lnTo>
                  <a:lnTo>
                    <a:pt x="580" y="1591"/>
                  </a:lnTo>
                  <a:lnTo>
                    <a:pt x="586" y="159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84" name="Freeform 153"/>
            <p:cNvSpPr>
              <a:spLocks/>
            </p:cNvSpPr>
            <p:nvPr/>
          </p:nvSpPr>
          <p:spPr bwMode="auto">
            <a:xfrm>
              <a:off x="3546" y="3263"/>
              <a:ext cx="440" cy="15"/>
            </a:xfrm>
            <a:custGeom>
              <a:avLst/>
              <a:gdLst>
                <a:gd name="T0" fmla="*/ 5 w 440"/>
                <a:gd name="T1" fmla="*/ 5 h 15"/>
                <a:gd name="T2" fmla="*/ 15 w 440"/>
                <a:gd name="T3" fmla="*/ 5 h 15"/>
                <a:gd name="T4" fmla="*/ 26 w 440"/>
                <a:gd name="T5" fmla="*/ 5 h 15"/>
                <a:gd name="T6" fmla="*/ 36 w 440"/>
                <a:gd name="T7" fmla="*/ 10 h 15"/>
                <a:gd name="T8" fmla="*/ 46 w 440"/>
                <a:gd name="T9" fmla="*/ 10 h 15"/>
                <a:gd name="T10" fmla="*/ 57 w 440"/>
                <a:gd name="T11" fmla="*/ 10 h 15"/>
                <a:gd name="T12" fmla="*/ 67 w 440"/>
                <a:gd name="T13" fmla="*/ 10 h 15"/>
                <a:gd name="T14" fmla="*/ 77 w 440"/>
                <a:gd name="T15" fmla="*/ 10 h 15"/>
                <a:gd name="T16" fmla="*/ 88 w 440"/>
                <a:gd name="T17" fmla="*/ 15 h 15"/>
                <a:gd name="T18" fmla="*/ 98 w 440"/>
                <a:gd name="T19" fmla="*/ 15 h 15"/>
                <a:gd name="T20" fmla="*/ 108 w 440"/>
                <a:gd name="T21" fmla="*/ 15 h 15"/>
                <a:gd name="T22" fmla="*/ 119 w 440"/>
                <a:gd name="T23" fmla="*/ 15 h 15"/>
                <a:gd name="T24" fmla="*/ 129 w 440"/>
                <a:gd name="T25" fmla="*/ 15 h 15"/>
                <a:gd name="T26" fmla="*/ 140 w 440"/>
                <a:gd name="T27" fmla="*/ 15 h 15"/>
                <a:gd name="T28" fmla="*/ 150 w 440"/>
                <a:gd name="T29" fmla="*/ 15 h 15"/>
                <a:gd name="T30" fmla="*/ 160 w 440"/>
                <a:gd name="T31" fmla="*/ 15 h 15"/>
                <a:gd name="T32" fmla="*/ 171 w 440"/>
                <a:gd name="T33" fmla="*/ 15 h 15"/>
                <a:gd name="T34" fmla="*/ 181 w 440"/>
                <a:gd name="T35" fmla="*/ 15 h 15"/>
                <a:gd name="T36" fmla="*/ 191 w 440"/>
                <a:gd name="T37" fmla="*/ 15 h 15"/>
                <a:gd name="T38" fmla="*/ 202 w 440"/>
                <a:gd name="T39" fmla="*/ 15 h 15"/>
                <a:gd name="T40" fmla="*/ 212 w 440"/>
                <a:gd name="T41" fmla="*/ 15 h 15"/>
                <a:gd name="T42" fmla="*/ 223 w 440"/>
                <a:gd name="T43" fmla="*/ 15 h 15"/>
                <a:gd name="T44" fmla="*/ 233 w 440"/>
                <a:gd name="T45" fmla="*/ 15 h 15"/>
                <a:gd name="T46" fmla="*/ 243 w 440"/>
                <a:gd name="T47" fmla="*/ 15 h 15"/>
                <a:gd name="T48" fmla="*/ 254 w 440"/>
                <a:gd name="T49" fmla="*/ 15 h 15"/>
                <a:gd name="T50" fmla="*/ 264 w 440"/>
                <a:gd name="T51" fmla="*/ 15 h 15"/>
                <a:gd name="T52" fmla="*/ 274 w 440"/>
                <a:gd name="T53" fmla="*/ 15 h 15"/>
                <a:gd name="T54" fmla="*/ 285 w 440"/>
                <a:gd name="T55" fmla="*/ 15 h 15"/>
                <a:gd name="T56" fmla="*/ 295 w 440"/>
                <a:gd name="T57" fmla="*/ 15 h 15"/>
                <a:gd name="T58" fmla="*/ 305 w 440"/>
                <a:gd name="T59" fmla="*/ 15 h 15"/>
                <a:gd name="T60" fmla="*/ 316 w 440"/>
                <a:gd name="T61" fmla="*/ 15 h 15"/>
                <a:gd name="T62" fmla="*/ 326 w 440"/>
                <a:gd name="T63" fmla="*/ 15 h 15"/>
                <a:gd name="T64" fmla="*/ 337 w 440"/>
                <a:gd name="T65" fmla="*/ 15 h 15"/>
                <a:gd name="T66" fmla="*/ 347 w 440"/>
                <a:gd name="T67" fmla="*/ 15 h 15"/>
                <a:gd name="T68" fmla="*/ 357 w 440"/>
                <a:gd name="T69" fmla="*/ 15 h 15"/>
                <a:gd name="T70" fmla="*/ 368 w 440"/>
                <a:gd name="T71" fmla="*/ 15 h 15"/>
                <a:gd name="T72" fmla="*/ 378 w 440"/>
                <a:gd name="T73" fmla="*/ 15 h 15"/>
                <a:gd name="T74" fmla="*/ 388 w 440"/>
                <a:gd name="T75" fmla="*/ 15 h 15"/>
                <a:gd name="T76" fmla="*/ 399 w 440"/>
                <a:gd name="T77" fmla="*/ 15 h 15"/>
                <a:gd name="T78" fmla="*/ 409 w 440"/>
                <a:gd name="T79" fmla="*/ 15 h 15"/>
                <a:gd name="T80" fmla="*/ 420 w 440"/>
                <a:gd name="T81" fmla="*/ 15 h 15"/>
                <a:gd name="T82" fmla="*/ 430 w 440"/>
                <a:gd name="T83" fmla="*/ 15 h 15"/>
                <a:gd name="T84" fmla="*/ 440 w 440"/>
                <a:gd name="T85" fmla="*/ 15 h 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0" h="15">
                  <a:moveTo>
                    <a:pt x="0" y="0"/>
                  </a:moveTo>
                  <a:lnTo>
                    <a:pt x="5" y="5"/>
                  </a:lnTo>
                  <a:lnTo>
                    <a:pt x="10" y="5"/>
                  </a:lnTo>
                  <a:lnTo>
                    <a:pt x="15" y="5"/>
                  </a:lnTo>
                  <a:lnTo>
                    <a:pt x="20" y="5"/>
                  </a:lnTo>
                  <a:lnTo>
                    <a:pt x="26" y="5"/>
                  </a:lnTo>
                  <a:lnTo>
                    <a:pt x="31" y="5"/>
                  </a:lnTo>
                  <a:lnTo>
                    <a:pt x="36" y="10"/>
                  </a:lnTo>
                  <a:lnTo>
                    <a:pt x="41" y="10"/>
                  </a:lnTo>
                  <a:lnTo>
                    <a:pt x="46" y="10"/>
                  </a:lnTo>
                  <a:lnTo>
                    <a:pt x="51" y="10"/>
                  </a:lnTo>
                  <a:lnTo>
                    <a:pt x="57" y="10"/>
                  </a:lnTo>
                  <a:lnTo>
                    <a:pt x="62" y="10"/>
                  </a:lnTo>
                  <a:lnTo>
                    <a:pt x="67" y="10"/>
                  </a:lnTo>
                  <a:lnTo>
                    <a:pt x="72" y="10"/>
                  </a:lnTo>
                  <a:lnTo>
                    <a:pt x="77" y="10"/>
                  </a:lnTo>
                  <a:lnTo>
                    <a:pt x="83" y="15"/>
                  </a:lnTo>
                  <a:lnTo>
                    <a:pt x="88" y="15"/>
                  </a:lnTo>
                  <a:lnTo>
                    <a:pt x="93" y="15"/>
                  </a:lnTo>
                  <a:lnTo>
                    <a:pt x="98" y="15"/>
                  </a:lnTo>
                  <a:lnTo>
                    <a:pt x="103" y="15"/>
                  </a:lnTo>
                  <a:lnTo>
                    <a:pt x="108" y="15"/>
                  </a:lnTo>
                  <a:lnTo>
                    <a:pt x="114" y="15"/>
                  </a:lnTo>
                  <a:lnTo>
                    <a:pt x="119" y="15"/>
                  </a:lnTo>
                  <a:lnTo>
                    <a:pt x="124" y="15"/>
                  </a:lnTo>
                  <a:lnTo>
                    <a:pt x="129" y="15"/>
                  </a:lnTo>
                  <a:lnTo>
                    <a:pt x="134" y="15"/>
                  </a:lnTo>
                  <a:lnTo>
                    <a:pt x="140" y="15"/>
                  </a:lnTo>
                  <a:lnTo>
                    <a:pt x="145" y="15"/>
                  </a:lnTo>
                  <a:lnTo>
                    <a:pt x="150" y="15"/>
                  </a:lnTo>
                  <a:lnTo>
                    <a:pt x="155" y="15"/>
                  </a:lnTo>
                  <a:lnTo>
                    <a:pt x="160" y="15"/>
                  </a:lnTo>
                  <a:lnTo>
                    <a:pt x="166" y="15"/>
                  </a:lnTo>
                  <a:lnTo>
                    <a:pt x="171" y="15"/>
                  </a:lnTo>
                  <a:lnTo>
                    <a:pt x="176" y="15"/>
                  </a:lnTo>
                  <a:lnTo>
                    <a:pt x="181" y="15"/>
                  </a:lnTo>
                  <a:lnTo>
                    <a:pt x="186" y="15"/>
                  </a:lnTo>
                  <a:lnTo>
                    <a:pt x="191" y="15"/>
                  </a:lnTo>
                  <a:lnTo>
                    <a:pt x="197" y="15"/>
                  </a:lnTo>
                  <a:lnTo>
                    <a:pt x="202" y="15"/>
                  </a:lnTo>
                  <a:lnTo>
                    <a:pt x="207" y="15"/>
                  </a:lnTo>
                  <a:lnTo>
                    <a:pt x="212" y="15"/>
                  </a:lnTo>
                  <a:lnTo>
                    <a:pt x="217" y="15"/>
                  </a:lnTo>
                  <a:lnTo>
                    <a:pt x="223" y="15"/>
                  </a:lnTo>
                  <a:lnTo>
                    <a:pt x="228" y="15"/>
                  </a:lnTo>
                  <a:lnTo>
                    <a:pt x="233" y="15"/>
                  </a:lnTo>
                  <a:lnTo>
                    <a:pt x="238" y="15"/>
                  </a:lnTo>
                  <a:lnTo>
                    <a:pt x="243" y="15"/>
                  </a:lnTo>
                  <a:lnTo>
                    <a:pt x="248" y="15"/>
                  </a:lnTo>
                  <a:lnTo>
                    <a:pt x="254" y="15"/>
                  </a:lnTo>
                  <a:lnTo>
                    <a:pt x="259" y="15"/>
                  </a:lnTo>
                  <a:lnTo>
                    <a:pt x="264" y="15"/>
                  </a:lnTo>
                  <a:lnTo>
                    <a:pt x="269" y="15"/>
                  </a:lnTo>
                  <a:lnTo>
                    <a:pt x="274" y="15"/>
                  </a:lnTo>
                  <a:lnTo>
                    <a:pt x="280" y="15"/>
                  </a:lnTo>
                  <a:lnTo>
                    <a:pt x="285" y="15"/>
                  </a:lnTo>
                  <a:lnTo>
                    <a:pt x="290" y="15"/>
                  </a:lnTo>
                  <a:lnTo>
                    <a:pt x="295" y="15"/>
                  </a:lnTo>
                  <a:lnTo>
                    <a:pt x="300" y="15"/>
                  </a:lnTo>
                  <a:lnTo>
                    <a:pt x="305" y="15"/>
                  </a:lnTo>
                  <a:lnTo>
                    <a:pt x="311" y="15"/>
                  </a:lnTo>
                  <a:lnTo>
                    <a:pt x="316" y="15"/>
                  </a:lnTo>
                  <a:lnTo>
                    <a:pt x="321" y="15"/>
                  </a:lnTo>
                  <a:lnTo>
                    <a:pt x="326" y="15"/>
                  </a:lnTo>
                  <a:lnTo>
                    <a:pt x="331" y="15"/>
                  </a:lnTo>
                  <a:lnTo>
                    <a:pt x="337" y="15"/>
                  </a:lnTo>
                  <a:lnTo>
                    <a:pt x="342" y="15"/>
                  </a:lnTo>
                  <a:lnTo>
                    <a:pt x="347" y="15"/>
                  </a:lnTo>
                  <a:lnTo>
                    <a:pt x="352" y="15"/>
                  </a:lnTo>
                  <a:lnTo>
                    <a:pt x="357" y="15"/>
                  </a:lnTo>
                  <a:lnTo>
                    <a:pt x="362" y="15"/>
                  </a:lnTo>
                  <a:lnTo>
                    <a:pt x="368" y="15"/>
                  </a:lnTo>
                  <a:lnTo>
                    <a:pt x="373" y="15"/>
                  </a:lnTo>
                  <a:lnTo>
                    <a:pt x="378" y="15"/>
                  </a:lnTo>
                  <a:lnTo>
                    <a:pt x="383" y="15"/>
                  </a:lnTo>
                  <a:lnTo>
                    <a:pt x="388" y="15"/>
                  </a:lnTo>
                  <a:lnTo>
                    <a:pt x="394" y="15"/>
                  </a:lnTo>
                  <a:lnTo>
                    <a:pt x="399" y="15"/>
                  </a:lnTo>
                  <a:lnTo>
                    <a:pt x="404" y="15"/>
                  </a:lnTo>
                  <a:lnTo>
                    <a:pt x="409" y="15"/>
                  </a:lnTo>
                  <a:lnTo>
                    <a:pt x="414" y="15"/>
                  </a:lnTo>
                  <a:lnTo>
                    <a:pt x="420" y="15"/>
                  </a:lnTo>
                  <a:lnTo>
                    <a:pt x="425" y="15"/>
                  </a:lnTo>
                  <a:lnTo>
                    <a:pt x="430" y="15"/>
                  </a:lnTo>
                  <a:lnTo>
                    <a:pt x="435" y="15"/>
                  </a:lnTo>
                  <a:lnTo>
                    <a:pt x="440" y="1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grpSp>
      <p:grpSp>
        <p:nvGrpSpPr>
          <p:cNvPr id="285" name="Group 154"/>
          <p:cNvGrpSpPr>
            <a:grpSpLocks/>
          </p:cNvGrpSpPr>
          <p:nvPr/>
        </p:nvGrpSpPr>
        <p:grpSpPr bwMode="auto">
          <a:xfrm>
            <a:off x="7380288" y="1890479"/>
            <a:ext cx="144462" cy="158750"/>
            <a:chOff x="1736" y="1511"/>
            <a:chExt cx="2250" cy="1767"/>
          </a:xfrm>
        </p:grpSpPr>
        <p:sp>
          <p:nvSpPr>
            <p:cNvPr id="286" name="Freeform 155"/>
            <p:cNvSpPr>
              <a:spLocks/>
            </p:cNvSpPr>
            <p:nvPr/>
          </p:nvSpPr>
          <p:spPr bwMode="auto">
            <a:xfrm>
              <a:off x="1736" y="3092"/>
              <a:ext cx="643" cy="186"/>
            </a:xfrm>
            <a:custGeom>
              <a:avLst/>
              <a:gdLst>
                <a:gd name="T0" fmla="*/ 11 w 643"/>
                <a:gd name="T1" fmla="*/ 186 h 186"/>
                <a:gd name="T2" fmla="*/ 26 w 643"/>
                <a:gd name="T3" fmla="*/ 186 h 186"/>
                <a:gd name="T4" fmla="*/ 42 w 643"/>
                <a:gd name="T5" fmla="*/ 186 h 186"/>
                <a:gd name="T6" fmla="*/ 57 w 643"/>
                <a:gd name="T7" fmla="*/ 186 h 186"/>
                <a:gd name="T8" fmla="*/ 73 w 643"/>
                <a:gd name="T9" fmla="*/ 186 h 186"/>
                <a:gd name="T10" fmla="*/ 89 w 643"/>
                <a:gd name="T11" fmla="*/ 186 h 186"/>
                <a:gd name="T12" fmla="*/ 104 w 643"/>
                <a:gd name="T13" fmla="*/ 186 h 186"/>
                <a:gd name="T14" fmla="*/ 120 w 643"/>
                <a:gd name="T15" fmla="*/ 186 h 186"/>
                <a:gd name="T16" fmla="*/ 135 w 643"/>
                <a:gd name="T17" fmla="*/ 186 h 186"/>
                <a:gd name="T18" fmla="*/ 151 w 643"/>
                <a:gd name="T19" fmla="*/ 186 h 186"/>
                <a:gd name="T20" fmla="*/ 166 w 643"/>
                <a:gd name="T21" fmla="*/ 186 h 186"/>
                <a:gd name="T22" fmla="*/ 182 w 643"/>
                <a:gd name="T23" fmla="*/ 186 h 186"/>
                <a:gd name="T24" fmla="*/ 197 w 643"/>
                <a:gd name="T25" fmla="*/ 186 h 186"/>
                <a:gd name="T26" fmla="*/ 213 w 643"/>
                <a:gd name="T27" fmla="*/ 186 h 186"/>
                <a:gd name="T28" fmla="*/ 229 w 643"/>
                <a:gd name="T29" fmla="*/ 186 h 186"/>
                <a:gd name="T30" fmla="*/ 244 w 643"/>
                <a:gd name="T31" fmla="*/ 186 h 186"/>
                <a:gd name="T32" fmla="*/ 260 w 643"/>
                <a:gd name="T33" fmla="*/ 186 h 186"/>
                <a:gd name="T34" fmla="*/ 275 w 643"/>
                <a:gd name="T35" fmla="*/ 186 h 186"/>
                <a:gd name="T36" fmla="*/ 291 w 643"/>
                <a:gd name="T37" fmla="*/ 186 h 186"/>
                <a:gd name="T38" fmla="*/ 306 w 643"/>
                <a:gd name="T39" fmla="*/ 186 h 186"/>
                <a:gd name="T40" fmla="*/ 322 w 643"/>
                <a:gd name="T41" fmla="*/ 186 h 186"/>
                <a:gd name="T42" fmla="*/ 337 w 643"/>
                <a:gd name="T43" fmla="*/ 186 h 186"/>
                <a:gd name="T44" fmla="*/ 353 w 643"/>
                <a:gd name="T45" fmla="*/ 186 h 186"/>
                <a:gd name="T46" fmla="*/ 368 w 643"/>
                <a:gd name="T47" fmla="*/ 181 h 186"/>
                <a:gd name="T48" fmla="*/ 384 w 643"/>
                <a:gd name="T49" fmla="*/ 181 h 186"/>
                <a:gd name="T50" fmla="*/ 400 w 643"/>
                <a:gd name="T51" fmla="*/ 181 h 186"/>
                <a:gd name="T52" fmla="*/ 415 w 643"/>
                <a:gd name="T53" fmla="*/ 176 h 186"/>
                <a:gd name="T54" fmla="*/ 431 w 643"/>
                <a:gd name="T55" fmla="*/ 176 h 186"/>
                <a:gd name="T56" fmla="*/ 446 w 643"/>
                <a:gd name="T57" fmla="*/ 171 h 186"/>
                <a:gd name="T58" fmla="*/ 462 w 643"/>
                <a:gd name="T59" fmla="*/ 166 h 186"/>
                <a:gd name="T60" fmla="*/ 477 w 643"/>
                <a:gd name="T61" fmla="*/ 160 h 186"/>
                <a:gd name="T62" fmla="*/ 493 w 643"/>
                <a:gd name="T63" fmla="*/ 155 h 186"/>
                <a:gd name="T64" fmla="*/ 508 w 643"/>
                <a:gd name="T65" fmla="*/ 145 h 186"/>
                <a:gd name="T66" fmla="*/ 524 w 643"/>
                <a:gd name="T67" fmla="*/ 140 h 186"/>
                <a:gd name="T68" fmla="*/ 540 w 643"/>
                <a:gd name="T69" fmla="*/ 129 h 186"/>
                <a:gd name="T70" fmla="*/ 555 w 643"/>
                <a:gd name="T71" fmla="*/ 114 h 186"/>
                <a:gd name="T72" fmla="*/ 571 w 643"/>
                <a:gd name="T73" fmla="*/ 103 h 186"/>
                <a:gd name="T74" fmla="*/ 581 w 643"/>
                <a:gd name="T75" fmla="*/ 88 h 186"/>
                <a:gd name="T76" fmla="*/ 597 w 643"/>
                <a:gd name="T77" fmla="*/ 72 h 186"/>
                <a:gd name="T78" fmla="*/ 612 w 643"/>
                <a:gd name="T79" fmla="*/ 57 h 186"/>
                <a:gd name="T80" fmla="*/ 622 w 643"/>
                <a:gd name="T81" fmla="*/ 36 h 186"/>
                <a:gd name="T82" fmla="*/ 638 w 643"/>
                <a:gd name="T83" fmla="*/ 15 h 1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43" h="186">
                  <a:moveTo>
                    <a:pt x="0" y="186"/>
                  </a:moveTo>
                  <a:lnTo>
                    <a:pt x="6" y="186"/>
                  </a:lnTo>
                  <a:lnTo>
                    <a:pt x="11" y="186"/>
                  </a:lnTo>
                  <a:lnTo>
                    <a:pt x="16" y="186"/>
                  </a:lnTo>
                  <a:lnTo>
                    <a:pt x="21" y="186"/>
                  </a:lnTo>
                  <a:lnTo>
                    <a:pt x="26" y="186"/>
                  </a:lnTo>
                  <a:lnTo>
                    <a:pt x="32" y="186"/>
                  </a:lnTo>
                  <a:lnTo>
                    <a:pt x="37" y="186"/>
                  </a:lnTo>
                  <a:lnTo>
                    <a:pt x="42" y="186"/>
                  </a:lnTo>
                  <a:lnTo>
                    <a:pt x="47" y="186"/>
                  </a:lnTo>
                  <a:lnTo>
                    <a:pt x="52" y="186"/>
                  </a:lnTo>
                  <a:lnTo>
                    <a:pt x="57" y="186"/>
                  </a:lnTo>
                  <a:lnTo>
                    <a:pt x="63" y="186"/>
                  </a:lnTo>
                  <a:lnTo>
                    <a:pt x="68" y="186"/>
                  </a:lnTo>
                  <a:lnTo>
                    <a:pt x="73" y="186"/>
                  </a:lnTo>
                  <a:lnTo>
                    <a:pt x="78" y="186"/>
                  </a:lnTo>
                  <a:lnTo>
                    <a:pt x="83" y="186"/>
                  </a:lnTo>
                  <a:lnTo>
                    <a:pt x="89" y="186"/>
                  </a:lnTo>
                  <a:lnTo>
                    <a:pt x="94" y="186"/>
                  </a:lnTo>
                  <a:lnTo>
                    <a:pt x="99" y="186"/>
                  </a:lnTo>
                  <a:lnTo>
                    <a:pt x="104" y="186"/>
                  </a:lnTo>
                  <a:lnTo>
                    <a:pt x="109" y="186"/>
                  </a:lnTo>
                  <a:lnTo>
                    <a:pt x="114" y="186"/>
                  </a:lnTo>
                  <a:lnTo>
                    <a:pt x="120" y="186"/>
                  </a:lnTo>
                  <a:lnTo>
                    <a:pt x="125" y="186"/>
                  </a:lnTo>
                  <a:lnTo>
                    <a:pt x="130" y="186"/>
                  </a:lnTo>
                  <a:lnTo>
                    <a:pt x="135" y="186"/>
                  </a:lnTo>
                  <a:lnTo>
                    <a:pt x="140" y="186"/>
                  </a:lnTo>
                  <a:lnTo>
                    <a:pt x="146" y="186"/>
                  </a:lnTo>
                  <a:lnTo>
                    <a:pt x="151" y="186"/>
                  </a:lnTo>
                  <a:lnTo>
                    <a:pt x="156" y="186"/>
                  </a:lnTo>
                  <a:lnTo>
                    <a:pt x="161" y="186"/>
                  </a:lnTo>
                  <a:lnTo>
                    <a:pt x="166" y="186"/>
                  </a:lnTo>
                  <a:lnTo>
                    <a:pt x="171" y="186"/>
                  </a:lnTo>
                  <a:lnTo>
                    <a:pt x="177" y="186"/>
                  </a:lnTo>
                  <a:lnTo>
                    <a:pt x="182" y="186"/>
                  </a:lnTo>
                  <a:lnTo>
                    <a:pt x="187" y="186"/>
                  </a:lnTo>
                  <a:lnTo>
                    <a:pt x="192" y="186"/>
                  </a:lnTo>
                  <a:lnTo>
                    <a:pt x="197" y="186"/>
                  </a:lnTo>
                  <a:lnTo>
                    <a:pt x="203" y="186"/>
                  </a:lnTo>
                  <a:lnTo>
                    <a:pt x="208" y="186"/>
                  </a:lnTo>
                  <a:lnTo>
                    <a:pt x="213" y="186"/>
                  </a:lnTo>
                  <a:lnTo>
                    <a:pt x="218" y="186"/>
                  </a:lnTo>
                  <a:lnTo>
                    <a:pt x="223" y="186"/>
                  </a:lnTo>
                  <a:lnTo>
                    <a:pt x="229" y="186"/>
                  </a:lnTo>
                  <a:lnTo>
                    <a:pt x="234" y="186"/>
                  </a:lnTo>
                  <a:lnTo>
                    <a:pt x="239" y="186"/>
                  </a:lnTo>
                  <a:lnTo>
                    <a:pt x="244" y="186"/>
                  </a:lnTo>
                  <a:lnTo>
                    <a:pt x="249" y="186"/>
                  </a:lnTo>
                  <a:lnTo>
                    <a:pt x="254" y="186"/>
                  </a:lnTo>
                  <a:lnTo>
                    <a:pt x="260" y="186"/>
                  </a:lnTo>
                  <a:lnTo>
                    <a:pt x="265" y="186"/>
                  </a:lnTo>
                  <a:lnTo>
                    <a:pt x="270" y="186"/>
                  </a:lnTo>
                  <a:lnTo>
                    <a:pt x="275" y="186"/>
                  </a:lnTo>
                  <a:lnTo>
                    <a:pt x="280" y="186"/>
                  </a:lnTo>
                  <a:lnTo>
                    <a:pt x="286" y="186"/>
                  </a:lnTo>
                  <a:lnTo>
                    <a:pt x="291" y="186"/>
                  </a:lnTo>
                  <a:lnTo>
                    <a:pt x="296" y="186"/>
                  </a:lnTo>
                  <a:lnTo>
                    <a:pt x="301" y="186"/>
                  </a:lnTo>
                  <a:lnTo>
                    <a:pt x="306" y="186"/>
                  </a:lnTo>
                  <a:lnTo>
                    <a:pt x="311" y="186"/>
                  </a:lnTo>
                  <a:lnTo>
                    <a:pt x="317" y="186"/>
                  </a:lnTo>
                  <a:lnTo>
                    <a:pt x="322" y="186"/>
                  </a:lnTo>
                  <a:lnTo>
                    <a:pt x="327" y="186"/>
                  </a:lnTo>
                  <a:lnTo>
                    <a:pt x="332" y="186"/>
                  </a:lnTo>
                  <a:lnTo>
                    <a:pt x="337" y="186"/>
                  </a:lnTo>
                  <a:lnTo>
                    <a:pt x="343" y="186"/>
                  </a:lnTo>
                  <a:lnTo>
                    <a:pt x="348" y="186"/>
                  </a:lnTo>
                  <a:lnTo>
                    <a:pt x="353" y="186"/>
                  </a:lnTo>
                  <a:lnTo>
                    <a:pt x="358" y="181"/>
                  </a:lnTo>
                  <a:lnTo>
                    <a:pt x="363" y="181"/>
                  </a:lnTo>
                  <a:lnTo>
                    <a:pt x="368" y="181"/>
                  </a:lnTo>
                  <a:lnTo>
                    <a:pt x="374" y="181"/>
                  </a:lnTo>
                  <a:lnTo>
                    <a:pt x="379" y="181"/>
                  </a:lnTo>
                  <a:lnTo>
                    <a:pt x="384" y="181"/>
                  </a:lnTo>
                  <a:lnTo>
                    <a:pt x="389" y="181"/>
                  </a:lnTo>
                  <a:lnTo>
                    <a:pt x="394" y="181"/>
                  </a:lnTo>
                  <a:lnTo>
                    <a:pt x="400" y="181"/>
                  </a:lnTo>
                  <a:lnTo>
                    <a:pt x="405" y="176"/>
                  </a:lnTo>
                  <a:lnTo>
                    <a:pt x="410" y="176"/>
                  </a:lnTo>
                  <a:lnTo>
                    <a:pt x="415" y="176"/>
                  </a:lnTo>
                  <a:lnTo>
                    <a:pt x="420" y="176"/>
                  </a:lnTo>
                  <a:lnTo>
                    <a:pt x="426" y="176"/>
                  </a:lnTo>
                  <a:lnTo>
                    <a:pt x="431" y="176"/>
                  </a:lnTo>
                  <a:lnTo>
                    <a:pt x="436" y="171"/>
                  </a:lnTo>
                  <a:lnTo>
                    <a:pt x="441" y="171"/>
                  </a:lnTo>
                  <a:lnTo>
                    <a:pt x="446" y="171"/>
                  </a:lnTo>
                  <a:lnTo>
                    <a:pt x="451" y="166"/>
                  </a:lnTo>
                  <a:lnTo>
                    <a:pt x="457" y="166"/>
                  </a:lnTo>
                  <a:lnTo>
                    <a:pt x="462" y="166"/>
                  </a:lnTo>
                  <a:lnTo>
                    <a:pt x="467" y="166"/>
                  </a:lnTo>
                  <a:lnTo>
                    <a:pt x="472" y="160"/>
                  </a:lnTo>
                  <a:lnTo>
                    <a:pt x="477" y="160"/>
                  </a:lnTo>
                  <a:lnTo>
                    <a:pt x="483" y="155"/>
                  </a:lnTo>
                  <a:lnTo>
                    <a:pt x="488" y="155"/>
                  </a:lnTo>
                  <a:lnTo>
                    <a:pt x="493" y="155"/>
                  </a:lnTo>
                  <a:lnTo>
                    <a:pt x="498" y="150"/>
                  </a:lnTo>
                  <a:lnTo>
                    <a:pt x="503" y="150"/>
                  </a:lnTo>
                  <a:lnTo>
                    <a:pt x="508" y="145"/>
                  </a:lnTo>
                  <a:lnTo>
                    <a:pt x="514" y="145"/>
                  </a:lnTo>
                  <a:lnTo>
                    <a:pt x="519" y="140"/>
                  </a:lnTo>
                  <a:lnTo>
                    <a:pt x="524" y="140"/>
                  </a:lnTo>
                  <a:lnTo>
                    <a:pt x="529" y="135"/>
                  </a:lnTo>
                  <a:lnTo>
                    <a:pt x="534" y="129"/>
                  </a:lnTo>
                  <a:lnTo>
                    <a:pt x="540" y="129"/>
                  </a:lnTo>
                  <a:lnTo>
                    <a:pt x="545" y="124"/>
                  </a:lnTo>
                  <a:lnTo>
                    <a:pt x="550" y="119"/>
                  </a:lnTo>
                  <a:lnTo>
                    <a:pt x="555" y="114"/>
                  </a:lnTo>
                  <a:lnTo>
                    <a:pt x="560" y="109"/>
                  </a:lnTo>
                  <a:lnTo>
                    <a:pt x="565" y="109"/>
                  </a:lnTo>
                  <a:lnTo>
                    <a:pt x="571" y="103"/>
                  </a:lnTo>
                  <a:lnTo>
                    <a:pt x="576" y="98"/>
                  </a:lnTo>
                  <a:lnTo>
                    <a:pt x="576" y="93"/>
                  </a:lnTo>
                  <a:lnTo>
                    <a:pt x="581" y="88"/>
                  </a:lnTo>
                  <a:lnTo>
                    <a:pt x="586" y="83"/>
                  </a:lnTo>
                  <a:lnTo>
                    <a:pt x="591" y="78"/>
                  </a:lnTo>
                  <a:lnTo>
                    <a:pt x="597" y="72"/>
                  </a:lnTo>
                  <a:lnTo>
                    <a:pt x="602" y="67"/>
                  </a:lnTo>
                  <a:lnTo>
                    <a:pt x="607" y="62"/>
                  </a:lnTo>
                  <a:lnTo>
                    <a:pt x="612" y="57"/>
                  </a:lnTo>
                  <a:lnTo>
                    <a:pt x="612" y="52"/>
                  </a:lnTo>
                  <a:lnTo>
                    <a:pt x="617" y="46"/>
                  </a:lnTo>
                  <a:lnTo>
                    <a:pt x="622" y="36"/>
                  </a:lnTo>
                  <a:lnTo>
                    <a:pt x="628" y="31"/>
                  </a:lnTo>
                  <a:lnTo>
                    <a:pt x="633" y="26"/>
                  </a:lnTo>
                  <a:lnTo>
                    <a:pt x="638" y="15"/>
                  </a:lnTo>
                  <a:lnTo>
                    <a:pt x="643" y="10"/>
                  </a:lnTo>
                  <a:lnTo>
                    <a:pt x="643"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87" name="Freeform 156"/>
            <p:cNvSpPr>
              <a:spLocks/>
            </p:cNvSpPr>
            <p:nvPr/>
          </p:nvSpPr>
          <p:spPr bwMode="auto">
            <a:xfrm>
              <a:off x="2379" y="1511"/>
              <a:ext cx="581" cy="1581"/>
            </a:xfrm>
            <a:custGeom>
              <a:avLst/>
              <a:gdLst>
                <a:gd name="T0" fmla="*/ 11 w 581"/>
                <a:gd name="T1" fmla="*/ 1565 h 1581"/>
                <a:gd name="T2" fmla="*/ 26 w 581"/>
                <a:gd name="T3" fmla="*/ 1539 h 1581"/>
                <a:gd name="T4" fmla="*/ 37 w 581"/>
                <a:gd name="T5" fmla="*/ 1508 h 1581"/>
                <a:gd name="T6" fmla="*/ 52 w 581"/>
                <a:gd name="T7" fmla="*/ 1477 h 1581"/>
                <a:gd name="T8" fmla="*/ 68 w 581"/>
                <a:gd name="T9" fmla="*/ 1446 h 1581"/>
                <a:gd name="T10" fmla="*/ 78 w 581"/>
                <a:gd name="T11" fmla="*/ 1405 h 1581"/>
                <a:gd name="T12" fmla="*/ 94 w 581"/>
                <a:gd name="T13" fmla="*/ 1368 h 1581"/>
                <a:gd name="T14" fmla="*/ 104 w 581"/>
                <a:gd name="T15" fmla="*/ 1322 h 1581"/>
                <a:gd name="T16" fmla="*/ 119 w 581"/>
                <a:gd name="T17" fmla="*/ 1275 h 1581"/>
                <a:gd name="T18" fmla="*/ 135 w 581"/>
                <a:gd name="T19" fmla="*/ 1228 h 1581"/>
                <a:gd name="T20" fmla="*/ 145 w 581"/>
                <a:gd name="T21" fmla="*/ 1176 h 1581"/>
                <a:gd name="T22" fmla="*/ 161 w 581"/>
                <a:gd name="T23" fmla="*/ 1125 h 1581"/>
                <a:gd name="T24" fmla="*/ 171 w 581"/>
                <a:gd name="T25" fmla="*/ 1068 h 1581"/>
                <a:gd name="T26" fmla="*/ 187 w 581"/>
                <a:gd name="T27" fmla="*/ 1011 h 1581"/>
                <a:gd name="T28" fmla="*/ 202 w 581"/>
                <a:gd name="T29" fmla="*/ 948 h 1581"/>
                <a:gd name="T30" fmla="*/ 213 w 581"/>
                <a:gd name="T31" fmla="*/ 886 h 1581"/>
                <a:gd name="T32" fmla="*/ 228 w 581"/>
                <a:gd name="T33" fmla="*/ 824 h 1581"/>
                <a:gd name="T34" fmla="*/ 239 w 581"/>
                <a:gd name="T35" fmla="*/ 757 h 1581"/>
                <a:gd name="T36" fmla="*/ 254 w 581"/>
                <a:gd name="T37" fmla="*/ 694 h 1581"/>
                <a:gd name="T38" fmla="*/ 270 w 581"/>
                <a:gd name="T39" fmla="*/ 632 h 1581"/>
                <a:gd name="T40" fmla="*/ 280 w 581"/>
                <a:gd name="T41" fmla="*/ 565 h 1581"/>
                <a:gd name="T42" fmla="*/ 296 w 581"/>
                <a:gd name="T43" fmla="*/ 503 h 1581"/>
                <a:gd name="T44" fmla="*/ 311 w 581"/>
                <a:gd name="T45" fmla="*/ 440 h 1581"/>
                <a:gd name="T46" fmla="*/ 322 w 581"/>
                <a:gd name="T47" fmla="*/ 383 h 1581"/>
                <a:gd name="T48" fmla="*/ 337 w 581"/>
                <a:gd name="T49" fmla="*/ 326 h 1581"/>
                <a:gd name="T50" fmla="*/ 348 w 581"/>
                <a:gd name="T51" fmla="*/ 269 h 1581"/>
                <a:gd name="T52" fmla="*/ 363 w 581"/>
                <a:gd name="T53" fmla="*/ 223 h 1581"/>
                <a:gd name="T54" fmla="*/ 379 w 581"/>
                <a:gd name="T55" fmla="*/ 176 h 1581"/>
                <a:gd name="T56" fmla="*/ 389 w 581"/>
                <a:gd name="T57" fmla="*/ 135 h 1581"/>
                <a:gd name="T58" fmla="*/ 405 w 581"/>
                <a:gd name="T59" fmla="*/ 98 h 1581"/>
                <a:gd name="T60" fmla="*/ 415 w 581"/>
                <a:gd name="T61" fmla="*/ 67 h 1581"/>
                <a:gd name="T62" fmla="*/ 431 w 581"/>
                <a:gd name="T63" fmla="*/ 41 h 1581"/>
                <a:gd name="T64" fmla="*/ 446 w 581"/>
                <a:gd name="T65" fmla="*/ 21 h 1581"/>
                <a:gd name="T66" fmla="*/ 456 w 581"/>
                <a:gd name="T67" fmla="*/ 5 h 1581"/>
                <a:gd name="T68" fmla="*/ 472 w 581"/>
                <a:gd name="T69" fmla="*/ 0 h 1581"/>
                <a:gd name="T70" fmla="*/ 488 w 581"/>
                <a:gd name="T71" fmla="*/ 0 h 1581"/>
                <a:gd name="T72" fmla="*/ 503 w 581"/>
                <a:gd name="T73" fmla="*/ 5 h 1581"/>
                <a:gd name="T74" fmla="*/ 513 w 581"/>
                <a:gd name="T75" fmla="*/ 21 h 1581"/>
                <a:gd name="T76" fmla="*/ 529 w 581"/>
                <a:gd name="T77" fmla="*/ 41 h 1581"/>
                <a:gd name="T78" fmla="*/ 545 w 581"/>
                <a:gd name="T79" fmla="*/ 67 h 1581"/>
                <a:gd name="T80" fmla="*/ 555 w 581"/>
                <a:gd name="T81" fmla="*/ 98 h 1581"/>
                <a:gd name="T82" fmla="*/ 570 w 581"/>
                <a:gd name="T83" fmla="*/ 135 h 15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1" h="1581">
                  <a:moveTo>
                    <a:pt x="0" y="1581"/>
                  </a:moveTo>
                  <a:lnTo>
                    <a:pt x="5" y="1576"/>
                  </a:lnTo>
                  <a:lnTo>
                    <a:pt x="11" y="1565"/>
                  </a:lnTo>
                  <a:lnTo>
                    <a:pt x="16" y="1560"/>
                  </a:lnTo>
                  <a:lnTo>
                    <a:pt x="21" y="1550"/>
                  </a:lnTo>
                  <a:lnTo>
                    <a:pt x="26" y="1539"/>
                  </a:lnTo>
                  <a:lnTo>
                    <a:pt x="31" y="1529"/>
                  </a:lnTo>
                  <a:lnTo>
                    <a:pt x="37" y="1519"/>
                  </a:lnTo>
                  <a:lnTo>
                    <a:pt x="37" y="1508"/>
                  </a:lnTo>
                  <a:lnTo>
                    <a:pt x="42" y="1498"/>
                  </a:lnTo>
                  <a:lnTo>
                    <a:pt x="47" y="1487"/>
                  </a:lnTo>
                  <a:lnTo>
                    <a:pt x="52" y="1477"/>
                  </a:lnTo>
                  <a:lnTo>
                    <a:pt x="57" y="1467"/>
                  </a:lnTo>
                  <a:lnTo>
                    <a:pt x="62" y="1456"/>
                  </a:lnTo>
                  <a:lnTo>
                    <a:pt x="68" y="1446"/>
                  </a:lnTo>
                  <a:lnTo>
                    <a:pt x="73" y="1430"/>
                  </a:lnTo>
                  <a:lnTo>
                    <a:pt x="73" y="1420"/>
                  </a:lnTo>
                  <a:lnTo>
                    <a:pt x="78" y="1405"/>
                  </a:lnTo>
                  <a:lnTo>
                    <a:pt x="83" y="1394"/>
                  </a:lnTo>
                  <a:lnTo>
                    <a:pt x="88" y="1379"/>
                  </a:lnTo>
                  <a:lnTo>
                    <a:pt x="94" y="1368"/>
                  </a:lnTo>
                  <a:lnTo>
                    <a:pt x="99" y="1353"/>
                  </a:lnTo>
                  <a:lnTo>
                    <a:pt x="104" y="1337"/>
                  </a:lnTo>
                  <a:lnTo>
                    <a:pt x="104" y="1322"/>
                  </a:lnTo>
                  <a:lnTo>
                    <a:pt x="109" y="1306"/>
                  </a:lnTo>
                  <a:lnTo>
                    <a:pt x="114" y="1291"/>
                  </a:lnTo>
                  <a:lnTo>
                    <a:pt x="119" y="1275"/>
                  </a:lnTo>
                  <a:lnTo>
                    <a:pt x="125" y="1259"/>
                  </a:lnTo>
                  <a:lnTo>
                    <a:pt x="130" y="1244"/>
                  </a:lnTo>
                  <a:lnTo>
                    <a:pt x="135" y="1228"/>
                  </a:lnTo>
                  <a:lnTo>
                    <a:pt x="140" y="1213"/>
                  </a:lnTo>
                  <a:lnTo>
                    <a:pt x="140" y="1192"/>
                  </a:lnTo>
                  <a:lnTo>
                    <a:pt x="145" y="1176"/>
                  </a:lnTo>
                  <a:lnTo>
                    <a:pt x="151" y="1161"/>
                  </a:lnTo>
                  <a:lnTo>
                    <a:pt x="156" y="1140"/>
                  </a:lnTo>
                  <a:lnTo>
                    <a:pt x="161" y="1125"/>
                  </a:lnTo>
                  <a:lnTo>
                    <a:pt x="166" y="1104"/>
                  </a:lnTo>
                  <a:lnTo>
                    <a:pt x="171" y="1088"/>
                  </a:lnTo>
                  <a:lnTo>
                    <a:pt x="171" y="1068"/>
                  </a:lnTo>
                  <a:lnTo>
                    <a:pt x="176" y="1047"/>
                  </a:lnTo>
                  <a:lnTo>
                    <a:pt x="182" y="1026"/>
                  </a:lnTo>
                  <a:lnTo>
                    <a:pt x="187" y="1011"/>
                  </a:lnTo>
                  <a:lnTo>
                    <a:pt x="192" y="990"/>
                  </a:lnTo>
                  <a:lnTo>
                    <a:pt x="197" y="969"/>
                  </a:lnTo>
                  <a:lnTo>
                    <a:pt x="202" y="948"/>
                  </a:lnTo>
                  <a:lnTo>
                    <a:pt x="208" y="928"/>
                  </a:lnTo>
                  <a:lnTo>
                    <a:pt x="208" y="907"/>
                  </a:lnTo>
                  <a:lnTo>
                    <a:pt x="213" y="886"/>
                  </a:lnTo>
                  <a:lnTo>
                    <a:pt x="218" y="865"/>
                  </a:lnTo>
                  <a:lnTo>
                    <a:pt x="223" y="845"/>
                  </a:lnTo>
                  <a:lnTo>
                    <a:pt x="228" y="824"/>
                  </a:lnTo>
                  <a:lnTo>
                    <a:pt x="234" y="803"/>
                  </a:lnTo>
                  <a:lnTo>
                    <a:pt x="239" y="783"/>
                  </a:lnTo>
                  <a:lnTo>
                    <a:pt x="239" y="757"/>
                  </a:lnTo>
                  <a:lnTo>
                    <a:pt x="244" y="736"/>
                  </a:lnTo>
                  <a:lnTo>
                    <a:pt x="249" y="715"/>
                  </a:lnTo>
                  <a:lnTo>
                    <a:pt x="254" y="694"/>
                  </a:lnTo>
                  <a:lnTo>
                    <a:pt x="259" y="674"/>
                  </a:lnTo>
                  <a:lnTo>
                    <a:pt x="265" y="653"/>
                  </a:lnTo>
                  <a:lnTo>
                    <a:pt x="270" y="632"/>
                  </a:lnTo>
                  <a:lnTo>
                    <a:pt x="275" y="612"/>
                  </a:lnTo>
                  <a:lnTo>
                    <a:pt x="275" y="586"/>
                  </a:lnTo>
                  <a:lnTo>
                    <a:pt x="280" y="565"/>
                  </a:lnTo>
                  <a:lnTo>
                    <a:pt x="285" y="544"/>
                  </a:lnTo>
                  <a:lnTo>
                    <a:pt x="291" y="523"/>
                  </a:lnTo>
                  <a:lnTo>
                    <a:pt x="296" y="503"/>
                  </a:lnTo>
                  <a:lnTo>
                    <a:pt x="301" y="482"/>
                  </a:lnTo>
                  <a:lnTo>
                    <a:pt x="306" y="461"/>
                  </a:lnTo>
                  <a:lnTo>
                    <a:pt x="311" y="440"/>
                  </a:lnTo>
                  <a:lnTo>
                    <a:pt x="311" y="420"/>
                  </a:lnTo>
                  <a:lnTo>
                    <a:pt x="316" y="404"/>
                  </a:lnTo>
                  <a:lnTo>
                    <a:pt x="322" y="383"/>
                  </a:lnTo>
                  <a:lnTo>
                    <a:pt x="327" y="363"/>
                  </a:lnTo>
                  <a:lnTo>
                    <a:pt x="332" y="342"/>
                  </a:lnTo>
                  <a:lnTo>
                    <a:pt x="337" y="326"/>
                  </a:lnTo>
                  <a:lnTo>
                    <a:pt x="342" y="306"/>
                  </a:lnTo>
                  <a:lnTo>
                    <a:pt x="342" y="290"/>
                  </a:lnTo>
                  <a:lnTo>
                    <a:pt x="348" y="269"/>
                  </a:lnTo>
                  <a:lnTo>
                    <a:pt x="353" y="254"/>
                  </a:lnTo>
                  <a:lnTo>
                    <a:pt x="358" y="238"/>
                  </a:lnTo>
                  <a:lnTo>
                    <a:pt x="363" y="223"/>
                  </a:lnTo>
                  <a:lnTo>
                    <a:pt x="368" y="207"/>
                  </a:lnTo>
                  <a:lnTo>
                    <a:pt x="373" y="192"/>
                  </a:lnTo>
                  <a:lnTo>
                    <a:pt x="379" y="176"/>
                  </a:lnTo>
                  <a:lnTo>
                    <a:pt x="379" y="161"/>
                  </a:lnTo>
                  <a:lnTo>
                    <a:pt x="384" y="145"/>
                  </a:lnTo>
                  <a:lnTo>
                    <a:pt x="389" y="135"/>
                  </a:lnTo>
                  <a:lnTo>
                    <a:pt x="394" y="119"/>
                  </a:lnTo>
                  <a:lnTo>
                    <a:pt x="399" y="109"/>
                  </a:lnTo>
                  <a:lnTo>
                    <a:pt x="405" y="98"/>
                  </a:lnTo>
                  <a:lnTo>
                    <a:pt x="410" y="88"/>
                  </a:lnTo>
                  <a:lnTo>
                    <a:pt x="410" y="78"/>
                  </a:lnTo>
                  <a:lnTo>
                    <a:pt x="415" y="67"/>
                  </a:lnTo>
                  <a:lnTo>
                    <a:pt x="420" y="57"/>
                  </a:lnTo>
                  <a:lnTo>
                    <a:pt x="425" y="47"/>
                  </a:lnTo>
                  <a:lnTo>
                    <a:pt x="431" y="41"/>
                  </a:lnTo>
                  <a:lnTo>
                    <a:pt x="436" y="31"/>
                  </a:lnTo>
                  <a:lnTo>
                    <a:pt x="441" y="26"/>
                  </a:lnTo>
                  <a:lnTo>
                    <a:pt x="446" y="21"/>
                  </a:lnTo>
                  <a:lnTo>
                    <a:pt x="446" y="15"/>
                  </a:lnTo>
                  <a:lnTo>
                    <a:pt x="451" y="10"/>
                  </a:lnTo>
                  <a:lnTo>
                    <a:pt x="456" y="5"/>
                  </a:lnTo>
                  <a:lnTo>
                    <a:pt x="462" y="5"/>
                  </a:lnTo>
                  <a:lnTo>
                    <a:pt x="467" y="0"/>
                  </a:lnTo>
                  <a:lnTo>
                    <a:pt x="472" y="0"/>
                  </a:lnTo>
                  <a:lnTo>
                    <a:pt x="477" y="0"/>
                  </a:lnTo>
                  <a:lnTo>
                    <a:pt x="482" y="0"/>
                  </a:lnTo>
                  <a:lnTo>
                    <a:pt x="488" y="0"/>
                  </a:lnTo>
                  <a:lnTo>
                    <a:pt x="493" y="0"/>
                  </a:lnTo>
                  <a:lnTo>
                    <a:pt x="498" y="5"/>
                  </a:lnTo>
                  <a:lnTo>
                    <a:pt x="503" y="5"/>
                  </a:lnTo>
                  <a:lnTo>
                    <a:pt x="508" y="10"/>
                  </a:lnTo>
                  <a:lnTo>
                    <a:pt x="513" y="15"/>
                  </a:lnTo>
                  <a:lnTo>
                    <a:pt x="513" y="21"/>
                  </a:lnTo>
                  <a:lnTo>
                    <a:pt x="519" y="26"/>
                  </a:lnTo>
                  <a:lnTo>
                    <a:pt x="524" y="31"/>
                  </a:lnTo>
                  <a:lnTo>
                    <a:pt x="529" y="41"/>
                  </a:lnTo>
                  <a:lnTo>
                    <a:pt x="534" y="47"/>
                  </a:lnTo>
                  <a:lnTo>
                    <a:pt x="539" y="57"/>
                  </a:lnTo>
                  <a:lnTo>
                    <a:pt x="545" y="67"/>
                  </a:lnTo>
                  <a:lnTo>
                    <a:pt x="550" y="78"/>
                  </a:lnTo>
                  <a:lnTo>
                    <a:pt x="550" y="88"/>
                  </a:lnTo>
                  <a:lnTo>
                    <a:pt x="555" y="98"/>
                  </a:lnTo>
                  <a:lnTo>
                    <a:pt x="560" y="109"/>
                  </a:lnTo>
                  <a:lnTo>
                    <a:pt x="565" y="119"/>
                  </a:lnTo>
                  <a:lnTo>
                    <a:pt x="570" y="135"/>
                  </a:lnTo>
                  <a:lnTo>
                    <a:pt x="576" y="145"/>
                  </a:lnTo>
                  <a:lnTo>
                    <a:pt x="581" y="16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88" name="Freeform 157"/>
            <p:cNvSpPr>
              <a:spLocks/>
            </p:cNvSpPr>
            <p:nvPr/>
          </p:nvSpPr>
          <p:spPr bwMode="auto">
            <a:xfrm>
              <a:off x="2960" y="1672"/>
              <a:ext cx="586" cy="1591"/>
            </a:xfrm>
            <a:custGeom>
              <a:avLst/>
              <a:gdLst>
                <a:gd name="T0" fmla="*/ 5 w 586"/>
                <a:gd name="T1" fmla="*/ 31 h 1591"/>
                <a:gd name="T2" fmla="*/ 21 w 586"/>
                <a:gd name="T3" fmla="*/ 77 h 1591"/>
                <a:gd name="T4" fmla="*/ 36 w 586"/>
                <a:gd name="T5" fmla="*/ 129 h 1591"/>
                <a:gd name="T6" fmla="*/ 46 w 586"/>
                <a:gd name="T7" fmla="*/ 181 h 1591"/>
                <a:gd name="T8" fmla="*/ 62 w 586"/>
                <a:gd name="T9" fmla="*/ 243 h 1591"/>
                <a:gd name="T10" fmla="*/ 72 w 586"/>
                <a:gd name="T11" fmla="*/ 300 h 1591"/>
                <a:gd name="T12" fmla="*/ 88 w 586"/>
                <a:gd name="T13" fmla="*/ 362 h 1591"/>
                <a:gd name="T14" fmla="*/ 104 w 586"/>
                <a:gd name="T15" fmla="*/ 425 h 1591"/>
                <a:gd name="T16" fmla="*/ 114 w 586"/>
                <a:gd name="T17" fmla="*/ 492 h 1591"/>
                <a:gd name="T18" fmla="*/ 129 w 586"/>
                <a:gd name="T19" fmla="*/ 554 h 1591"/>
                <a:gd name="T20" fmla="*/ 140 w 586"/>
                <a:gd name="T21" fmla="*/ 622 h 1591"/>
                <a:gd name="T22" fmla="*/ 155 w 586"/>
                <a:gd name="T23" fmla="*/ 684 h 1591"/>
                <a:gd name="T24" fmla="*/ 171 w 586"/>
                <a:gd name="T25" fmla="*/ 746 h 1591"/>
                <a:gd name="T26" fmla="*/ 181 w 586"/>
                <a:gd name="T27" fmla="*/ 808 h 1591"/>
                <a:gd name="T28" fmla="*/ 197 w 586"/>
                <a:gd name="T29" fmla="*/ 865 h 1591"/>
                <a:gd name="T30" fmla="*/ 207 w 586"/>
                <a:gd name="T31" fmla="*/ 927 h 1591"/>
                <a:gd name="T32" fmla="*/ 223 w 586"/>
                <a:gd name="T33" fmla="*/ 979 h 1591"/>
                <a:gd name="T34" fmla="*/ 238 w 586"/>
                <a:gd name="T35" fmla="*/ 1031 h 1591"/>
                <a:gd name="T36" fmla="*/ 249 w 586"/>
                <a:gd name="T37" fmla="*/ 1083 h 1591"/>
                <a:gd name="T38" fmla="*/ 264 w 586"/>
                <a:gd name="T39" fmla="*/ 1130 h 1591"/>
                <a:gd name="T40" fmla="*/ 275 w 586"/>
                <a:gd name="T41" fmla="*/ 1176 h 1591"/>
                <a:gd name="T42" fmla="*/ 290 w 586"/>
                <a:gd name="T43" fmla="*/ 1218 h 1591"/>
                <a:gd name="T44" fmla="*/ 306 w 586"/>
                <a:gd name="T45" fmla="*/ 1259 h 1591"/>
                <a:gd name="T46" fmla="*/ 316 w 586"/>
                <a:gd name="T47" fmla="*/ 1295 h 1591"/>
                <a:gd name="T48" fmla="*/ 332 w 586"/>
                <a:gd name="T49" fmla="*/ 1326 h 1591"/>
                <a:gd name="T50" fmla="*/ 342 w 586"/>
                <a:gd name="T51" fmla="*/ 1358 h 1591"/>
                <a:gd name="T52" fmla="*/ 358 w 586"/>
                <a:gd name="T53" fmla="*/ 1389 h 1591"/>
                <a:gd name="T54" fmla="*/ 373 w 586"/>
                <a:gd name="T55" fmla="*/ 1415 h 1591"/>
                <a:gd name="T56" fmla="*/ 383 w 586"/>
                <a:gd name="T57" fmla="*/ 1435 h 1591"/>
                <a:gd name="T58" fmla="*/ 399 w 586"/>
                <a:gd name="T59" fmla="*/ 1456 h 1591"/>
                <a:gd name="T60" fmla="*/ 409 w 586"/>
                <a:gd name="T61" fmla="*/ 1477 h 1591"/>
                <a:gd name="T62" fmla="*/ 425 w 586"/>
                <a:gd name="T63" fmla="*/ 1492 h 1591"/>
                <a:gd name="T64" fmla="*/ 440 w 586"/>
                <a:gd name="T65" fmla="*/ 1508 h 1591"/>
                <a:gd name="T66" fmla="*/ 451 w 586"/>
                <a:gd name="T67" fmla="*/ 1523 h 1591"/>
                <a:gd name="T68" fmla="*/ 466 w 586"/>
                <a:gd name="T69" fmla="*/ 1534 h 1591"/>
                <a:gd name="T70" fmla="*/ 482 w 586"/>
                <a:gd name="T71" fmla="*/ 1549 h 1591"/>
                <a:gd name="T72" fmla="*/ 497 w 586"/>
                <a:gd name="T73" fmla="*/ 1560 h 1591"/>
                <a:gd name="T74" fmla="*/ 513 w 586"/>
                <a:gd name="T75" fmla="*/ 1565 h 1591"/>
                <a:gd name="T76" fmla="*/ 529 w 586"/>
                <a:gd name="T77" fmla="*/ 1575 h 1591"/>
                <a:gd name="T78" fmla="*/ 544 w 586"/>
                <a:gd name="T79" fmla="*/ 1580 h 1591"/>
                <a:gd name="T80" fmla="*/ 560 w 586"/>
                <a:gd name="T81" fmla="*/ 1586 h 1591"/>
                <a:gd name="T82" fmla="*/ 575 w 586"/>
                <a:gd name="T83" fmla="*/ 1591 h 15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6" h="1591">
                  <a:moveTo>
                    <a:pt x="0" y="0"/>
                  </a:moveTo>
                  <a:lnTo>
                    <a:pt x="0" y="15"/>
                  </a:lnTo>
                  <a:lnTo>
                    <a:pt x="5" y="31"/>
                  </a:lnTo>
                  <a:lnTo>
                    <a:pt x="10" y="46"/>
                  </a:lnTo>
                  <a:lnTo>
                    <a:pt x="15" y="62"/>
                  </a:lnTo>
                  <a:lnTo>
                    <a:pt x="21" y="77"/>
                  </a:lnTo>
                  <a:lnTo>
                    <a:pt x="26" y="93"/>
                  </a:lnTo>
                  <a:lnTo>
                    <a:pt x="31" y="108"/>
                  </a:lnTo>
                  <a:lnTo>
                    <a:pt x="36" y="129"/>
                  </a:lnTo>
                  <a:lnTo>
                    <a:pt x="36" y="145"/>
                  </a:lnTo>
                  <a:lnTo>
                    <a:pt x="41" y="165"/>
                  </a:lnTo>
                  <a:lnTo>
                    <a:pt x="46" y="181"/>
                  </a:lnTo>
                  <a:lnTo>
                    <a:pt x="52" y="202"/>
                  </a:lnTo>
                  <a:lnTo>
                    <a:pt x="57" y="222"/>
                  </a:lnTo>
                  <a:lnTo>
                    <a:pt x="62" y="243"/>
                  </a:lnTo>
                  <a:lnTo>
                    <a:pt x="67" y="259"/>
                  </a:lnTo>
                  <a:lnTo>
                    <a:pt x="67" y="279"/>
                  </a:lnTo>
                  <a:lnTo>
                    <a:pt x="72" y="300"/>
                  </a:lnTo>
                  <a:lnTo>
                    <a:pt x="78" y="321"/>
                  </a:lnTo>
                  <a:lnTo>
                    <a:pt x="83" y="342"/>
                  </a:lnTo>
                  <a:lnTo>
                    <a:pt x="88" y="362"/>
                  </a:lnTo>
                  <a:lnTo>
                    <a:pt x="93" y="383"/>
                  </a:lnTo>
                  <a:lnTo>
                    <a:pt x="98" y="404"/>
                  </a:lnTo>
                  <a:lnTo>
                    <a:pt x="104" y="425"/>
                  </a:lnTo>
                  <a:lnTo>
                    <a:pt x="104" y="451"/>
                  </a:lnTo>
                  <a:lnTo>
                    <a:pt x="109" y="471"/>
                  </a:lnTo>
                  <a:lnTo>
                    <a:pt x="114" y="492"/>
                  </a:lnTo>
                  <a:lnTo>
                    <a:pt x="119" y="513"/>
                  </a:lnTo>
                  <a:lnTo>
                    <a:pt x="124" y="533"/>
                  </a:lnTo>
                  <a:lnTo>
                    <a:pt x="129" y="554"/>
                  </a:lnTo>
                  <a:lnTo>
                    <a:pt x="135" y="575"/>
                  </a:lnTo>
                  <a:lnTo>
                    <a:pt x="140" y="596"/>
                  </a:lnTo>
                  <a:lnTo>
                    <a:pt x="140" y="622"/>
                  </a:lnTo>
                  <a:lnTo>
                    <a:pt x="145" y="642"/>
                  </a:lnTo>
                  <a:lnTo>
                    <a:pt x="150" y="663"/>
                  </a:lnTo>
                  <a:lnTo>
                    <a:pt x="155" y="684"/>
                  </a:lnTo>
                  <a:lnTo>
                    <a:pt x="161" y="704"/>
                  </a:lnTo>
                  <a:lnTo>
                    <a:pt x="166" y="725"/>
                  </a:lnTo>
                  <a:lnTo>
                    <a:pt x="171" y="746"/>
                  </a:lnTo>
                  <a:lnTo>
                    <a:pt x="171" y="767"/>
                  </a:lnTo>
                  <a:lnTo>
                    <a:pt x="176" y="787"/>
                  </a:lnTo>
                  <a:lnTo>
                    <a:pt x="181" y="808"/>
                  </a:lnTo>
                  <a:lnTo>
                    <a:pt x="186" y="829"/>
                  </a:lnTo>
                  <a:lnTo>
                    <a:pt x="192" y="850"/>
                  </a:lnTo>
                  <a:lnTo>
                    <a:pt x="197" y="865"/>
                  </a:lnTo>
                  <a:lnTo>
                    <a:pt x="202" y="886"/>
                  </a:lnTo>
                  <a:lnTo>
                    <a:pt x="207" y="907"/>
                  </a:lnTo>
                  <a:lnTo>
                    <a:pt x="207" y="927"/>
                  </a:lnTo>
                  <a:lnTo>
                    <a:pt x="212" y="943"/>
                  </a:lnTo>
                  <a:lnTo>
                    <a:pt x="218" y="964"/>
                  </a:lnTo>
                  <a:lnTo>
                    <a:pt x="223" y="979"/>
                  </a:lnTo>
                  <a:lnTo>
                    <a:pt x="228" y="1000"/>
                  </a:lnTo>
                  <a:lnTo>
                    <a:pt x="233" y="1015"/>
                  </a:lnTo>
                  <a:lnTo>
                    <a:pt x="238" y="1031"/>
                  </a:lnTo>
                  <a:lnTo>
                    <a:pt x="238" y="1052"/>
                  </a:lnTo>
                  <a:lnTo>
                    <a:pt x="243" y="1067"/>
                  </a:lnTo>
                  <a:lnTo>
                    <a:pt x="249" y="1083"/>
                  </a:lnTo>
                  <a:lnTo>
                    <a:pt x="254" y="1098"/>
                  </a:lnTo>
                  <a:lnTo>
                    <a:pt x="259" y="1114"/>
                  </a:lnTo>
                  <a:lnTo>
                    <a:pt x="264" y="1130"/>
                  </a:lnTo>
                  <a:lnTo>
                    <a:pt x="269" y="1145"/>
                  </a:lnTo>
                  <a:lnTo>
                    <a:pt x="275" y="1161"/>
                  </a:lnTo>
                  <a:lnTo>
                    <a:pt x="275" y="1176"/>
                  </a:lnTo>
                  <a:lnTo>
                    <a:pt x="280" y="1192"/>
                  </a:lnTo>
                  <a:lnTo>
                    <a:pt x="285" y="1207"/>
                  </a:lnTo>
                  <a:lnTo>
                    <a:pt x="290" y="1218"/>
                  </a:lnTo>
                  <a:lnTo>
                    <a:pt x="295" y="1233"/>
                  </a:lnTo>
                  <a:lnTo>
                    <a:pt x="301" y="1244"/>
                  </a:lnTo>
                  <a:lnTo>
                    <a:pt x="306" y="1259"/>
                  </a:lnTo>
                  <a:lnTo>
                    <a:pt x="306" y="1269"/>
                  </a:lnTo>
                  <a:lnTo>
                    <a:pt x="311" y="1285"/>
                  </a:lnTo>
                  <a:lnTo>
                    <a:pt x="316" y="1295"/>
                  </a:lnTo>
                  <a:lnTo>
                    <a:pt x="321" y="1306"/>
                  </a:lnTo>
                  <a:lnTo>
                    <a:pt x="326" y="1316"/>
                  </a:lnTo>
                  <a:lnTo>
                    <a:pt x="332" y="1326"/>
                  </a:lnTo>
                  <a:lnTo>
                    <a:pt x="337" y="1337"/>
                  </a:lnTo>
                  <a:lnTo>
                    <a:pt x="342" y="1347"/>
                  </a:lnTo>
                  <a:lnTo>
                    <a:pt x="342" y="1358"/>
                  </a:lnTo>
                  <a:lnTo>
                    <a:pt x="347" y="1368"/>
                  </a:lnTo>
                  <a:lnTo>
                    <a:pt x="352" y="1378"/>
                  </a:lnTo>
                  <a:lnTo>
                    <a:pt x="358" y="1389"/>
                  </a:lnTo>
                  <a:lnTo>
                    <a:pt x="363" y="1399"/>
                  </a:lnTo>
                  <a:lnTo>
                    <a:pt x="368" y="1404"/>
                  </a:lnTo>
                  <a:lnTo>
                    <a:pt x="373" y="1415"/>
                  </a:lnTo>
                  <a:lnTo>
                    <a:pt x="378" y="1420"/>
                  </a:lnTo>
                  <a:lnTo>
                    <a:pt x="378" y="1430"/>
                  </a:lnTo>
                  <a:lnTo>
                    <a:pt x="383" y="1435"/>
                  </a:lnTo>
                  <a:lnTo>
                    <a:pt x="389" y="1446"/>
                  </a:lnTo>
                  <a:lnTo>
                    <a:pt x="394" y="1451"/>
                  </a:lnTo>
                  <a:lnTo>
                    <a:pt x="399" y="1456"/>
                  </a:lnTo>
                  <a:lnTo>
                    <a:pt x="404" y="1466"/>
                  </a:lnTo>
                  <a:lnTo>
                    <a:pt x="409" y="1472"/>
                  </a:lnTo>
                  <a:lnTo>
                    <a:pt x="409" y="1477"/>
                  </a:lnTo>
                  <a:lnTo>
                    <a:pt x="415" y="1482"/>
                  </a:lnTo>
                  <a:lnTo>
                    <a:pt x="420" y="1487"/>
                  </a:lnTo>
                  <a:lnTo>
                    <a:pt x="425" y="1492"/>
                  </a:lnTo>
                  <a:lnTo>
                    <a:pt x="430" y="1498"/>
                  </a:lnTo>
                  <a:lnTo>
                    <a:pt x="435" y="1503"/>
                  </a:lnTo>
                  <a:lnTo>
                    <a:pt x="440" y="1508"/>
                  </a:lnTo>
                  <a:lnTo>
                    <a:pt x="446" y="1513"/>
                  </a:lnTo>
                  <a:lnTo>
                    <a:pt x="446" y="1518"/>
                  </a:lnTo>
                  <a:lnTo>
                    <a:pt x="451" y="1523"/>
                  </a:lnTo>
                  <a:lnTo>
                    <a:pt x="456" y="1529"/>
                  </a:lnTo>
                  <a:lnTo>
                    <a:pt x="461" y="1529"/>
                  </a:lnTo>
                  <a:lnTo>
                    <a:pt x="466" y="1534"/>
                  </a:lnTo>
                  <a:lnTo>
                    <a:pt x="472" y="1539"/>
                  </a:lnTo>
                  <a:lnTo>
                    <a:pt x="477" y="1544"/>
                  </a:lnTo>
                  <a:lnTo>
                    <a:pt x="482" y="1549"/>
                  </a:lnTo>
                  <a:lnTo>
                    <a:pt x="487" y="1549"/>
                  </a:lnTo>
                  <a:lnTo>
                    <a:pt x="492" y="1555"/>
                  </a:lnTo>
                  <a:lnTo>
                    <a:pt x="497" y="1560"/>
                  </a:lnTo>
                  <a:lnTo>
                    <a:pt x="503" y="1560"/>
                  </a:lnTo>
                  <a:lnTo>
                    <a:pt x="508" y="1565"/>
                  </a:lnTo>
                  <a:lnTo>
                    <a:pt x="513" y="1565"/>
                  </a:lnTo>
                  <a:lnTo>
                    <a:pt x="518" y="1570"/>
                  </a:lnTo>
                  <a:lnTo>
                    <a:pt x="523" y="1570"/>
                  </a:lnTo>
                  <a:lnTo>
                    <a:pt x="529" y="1575"/>
                  </a:lnTo>
                  <a:lnTo>
                    <a:pt x="534" y="1575"/>
                  </a:lnTo>
                  <a:lnTo>
                    <a:pt x="539" y="1575"/>
                  </a:lnTo>
                  <a:lnTo>
                    <a:pt x="544" y="1580"/>
                  </a:lnTo>
                  <a:lnTo>
                    <a:pt x="549" y="1580"/>
                  </a:lnTo>
                  <a:lnTo>
                    <a:pt x="555" y="1586"/>
                  </a:lnTo>
                  <a:lnTo>
                    <a:pt x="560" y="1586"/>
                  </a:lnTo>
                  <a:lnTo>
                    <a:pt x="565" y="1586"/>
                  </a:lnTo>
                  <a:lnTo>
                    <a:pt x="570" y="1586"/>
                  </a:lnTo>
                  <a:lnTo>
                    <a:pt x="575" y="1591"/>
                  </a:lnTo>
                  <a:lnTo>
                    <a:pt x="580" y="1591"/>
                  </a:lnTo>
                  <a:lnTo>
                    <a:pt x="586" y="159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89" name="Freeform 158"/>
            <p:cNvSpPr>
              <a:spLocks/>
            </p:cNvSpPr>
            <p:nvPr/>
          </p:nvSpPr>
          <p:spPr bwMode="auto">
            <a:xfrm>
              <a:off x="3546" y="3263"/>
              <a:ext cx="440" cy="15"/>
            </a:xfrm>
            <a:custGeom>
              <a:avLst/>
              <a:gdLst>
                <a:gd name="T0" fmla="*/ 5 w 440"/>
                <a:gd name="T1" fmla="*/ 5 h 15"/>
                <a:gd name="T2" fmla="*/ 15 w 440"/>
                <a:gd name="T3" fmla="*/ 5 h 15"/>
                <a:gd name="T4" fmla="*/ 26 w 440"/>
                <a:gd name="T5" fmla="*/ 5 h 15"/>
                <a:gd name="T6" fmla="*/ 36 w 440"/>
                <a:gd name="T7" fmla="*/ 10 h 15"/>
                <a:gd name="T8" fmla="*/ 46 w 440"/>
                <a:gd name="T9" fmla="*/ 10 h 15"/>
                <a:gd name="T10" fmla="*/ 57 w 440"/>
                <a:gd name="T11" fmla="*/ 10 h 15"/>
                <a:gd name="T12" fmla="*/ 67 w 440"/>
                <a:gd name="T13" fmla="*/ 10 h 15"/>
                <a:gd name="T14" fmla="*/ 77 w 440"/>
                <a:gd name="T15" fmla="*/ 10 h 15"/>
                <a:gd name="T16" fmla="*/ 88 w 440"/>
                <a:gd name="T17" fmla="*/ 15 h 15"/>
                <a:gd name="T18" fmla="*/ 98 w 440"/>
                <a:gd name="T19" fmla="*/ 15 h 15"/>
                <a:gd name="T20" fmla="*/ 108 w 440"/>
                <a:gd name="T21" fmla="*/ 15 h 15"/>
                <a:gd name="T22" fmla="*/ 119 w 440"/>
                <a:gd name="T23" fmla="*/ 15 h 15"/>
                <a:gd name="T24" fmla="*/ 129 w 440"/>
                <a:gd name="T25" fmla="*/ 15 h 15"/>
                <a:gd name="T26" fmla="*/ 140 w 440"/>
                <a:gd name="T27" fmla="*/ 15 h 15"/>
                <a:gd name="T28" fmla="*/ 150 w 440"/>
                <a:gd name="T29" fmla="*/ 15 h 15"/>
                <a:gd name="T30" fmla="*/ 160 w 440"/>
                <a:gd name="T31" fmla="*/ 15 h 15"/>
                <a:gd name="T32" fmla="*/ 171 w 440"/>
                <a:gd name="T33" fmla="*/ 15 h 15"/>
                <a:gd name="T34" fmla="*/ 181 w 440"/>
                <a:gd name="T35" fmla="*/ 15 h 15"/>
                <a:gd name="T36" fmla="*/ 191 w 440"/>
                <a:gd name="T37" fmla="*/ 15 h 15"/>
                <a:gd name="T38" fmla="*/ 202 w 440"/>
                <a:gd name="T39" fmla="*/ 15 h 15"/>
                <a:gd name="T40" fmla="*/ 212 w 440"/>
                <a:gd name="T41" fmla="*/ 15 h 15"/>
                <a:gd name="T42" fmla="*/ 223 w 440"/>
                <a:gd name="T43" fmla="*/ 15 h 15"/>
                <a:gd name="T44" fmla="*/ 233 w 440"/>
                <a:gd name="T45" fmla="*/ 15 h 15"/>
                <a:gd name="T46" fmla="*/ 243 w 440"/>
                <a:gd name="T47" fmla="*/ 15 h 15"/>
                <a:gd name="T48" fmla="*/ 254 w 440"/>
                <a:gd name="T49" fmla="*/ 15 h 15"/>
                <a:gd name="T50" fmla="*/ 264 w 440"/>
                <a:gd name="T51" fmla="*/ 15 h 15"/>
                <a:gd name="T52" fmla="*/ 274 w 440"/>
                <a:gd name="T53" fmla="*/ 15 h 15"/>
                <a:gd name="T54" fmla="*/ 285 w 440"/>
                <a:gd name="T55" fmla="*/ 15 h 15"/>
                <a:gd name="T56" fmla="*/ 295 w 440"/>
                <a:gd name="T57" fmla="*/ 15 h 15"/>
                <a:gd name="T58" fmla="*/ 305 w 440"/>
                <a:gd name="T59" fmla="*/ 15 h 15"/>
                <a:gd name="T60" fmla="*/ 316 w 440"/>
                <a:gd name="T61" fmla="*/ 15 h 15"/>
                <a:gd name="T62" fmla="*/ 326 w 440"/>
                <a:gd name="T63" fmla="*/ 15 h 15"/>
                <a:gd name="T64" fmla="*/ 337 w 440"/>
                <a:gd name="T65" fmla="*/ 15 h 15"/>
                <a:gd name="T66" fmla="*/ 347 w 440"/>
                <a:gd name="T67" fmla="*/ 15 h 15"/>
                <a:gd name="T68" fmla="*/ 357 w 440"/>
                <a:gd name="T69" fmla="*/ 15 h 15"/>
                <a:gd name="T70" fmla="*/ 368 w 440"/>
                <a:gd name="T71" fmla="*/ 15 h 15"/>
                <a:gd name="T72" fmla="*/ 378 w 440"/>
                <a:gd name="T73" fmla="*/ 15 h 15"/>
                <a:gd name="T74" fmla="*/ 388 w 440"/>
                <a:gd name="T75" fmla="*/ 15 h 15"/>
                <a:gd name="T76" fmla="*/ 399 w 440"/>
                <a:gd name="T77" fmla="*/ 15 h 15"/>
                <a:gd name="T78" fmla="*/ 409 w 440"/>
                <a:gd name="T79" fmla="*/ 15 h 15"/>
                <a:gd name="T80" fmla="*/ 420 w 440"/>
                <a:gd name="T81" fmla="*/ 15 h 15"/>
                <a:gd name="T82" fmla="*/ 430 w 440"/>
                <a:gd name="T83" fmla="*/ 15 h 15"/>
                <a:gd name="T84" fmla="*/ 440 w 440"/>
                <a:gd name="T85" fmla="*/ 15 h 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0" h="15">
                  <a:moveTo>
                    <a:pt x="0" y="0"/>
                  </a:moveTo>
                  <a:lnTo>
                    <a:pt x="5" y="5"/>
                  </a:lnTo>
                  <a:lnTo>
                    <a:pt x="10" y="5"/>
                  </a:lnTo>
                  <a:lnTo>
                    <a:pt x="15" y="5"/>
                  </a:lnTo>
                  <a:lnTo>
                    <a:pt x="20" y="5"/>
                  </a:lnTo>
                  <a:lnTo>
                    <a:pt x="26" y="5"/>
                  </a:lnTo>
                  <a:lnTo>
                    <a:pt x="31" y="5"/>
                  </a:lnTo>
                  <a:lnTo>
                    <a:pt x="36" y="10"/>
                  </a:lnTo>
                  <a:lnTo>
                    <a:pt x="41" y="10"/>
                  </a:lnTo>
                  <a:lnTo>
                    <a:pt x="46" y="10"/>
                  </a:lnTo>
                  <a:lnTo>
                    <a:pt x="51" y="10"/>
                  </a:lnTo>
                  <a:lnTo>
                    <a:pt x="57" y="10"/>
                  </a:lnTo>
                  <a:lnTo>
                    <a:pt x="62" y="10"/>
                  </a:lnTo>
                  <a:lnTo>
                    <a:pt x="67" y="10"/>
                  </a:lnTo>
                  <a:lnTo>
                    <a:pt x="72" y="10"/>
                  </a:lnTo>
                  <a:lnTo>
                    <a:pt x="77" y="10"/>
                  </a:lnTo>
                  <a:lnTo>
                    <a:pt x="83" y="15"/>
                  </a:lnTo>
                  <a:lnTo>
                    <a:pt x="88" y="15"/>
                  </a:lnTo>
                  <a:lnTo>
                    <a:pt x="93" y="15"/>
                  </a:lnTo>
                  <a:lnTo>
                    <a:pt x="98" y="15"/>
                  </a:lnTo>
                  <a:lnTo>
                    <a:pt x="103" y="15"/>
                  </a:lnTo>
                  <a:lnTo>
                    <a:pt x="108" y="15"/>
                  </a:lnTo>
                  <a:lnTo>
                    <a:pt x="114" y="15"/>
                  </a:lnTo>
                  <a:lnTo>
                    <a:pt x="119" y="15"/>
                  </a:lnTo>
                  <a:lnTo>
                    <a:pt x="124" y="15"/>
                  </a:lnTo>
                  <a:lnTo>
                    <a:pt x="129" y="15"/>
                  </a:lnTo>
                  <a:lnTo>
                    <a:pt x="134" y="15"/>
                  </a:lnTo>
                  <a:lnTo>
                    <a:pt x="140" y="15"/>
                  </a:lnTo>
                  <a:lnTo>
                    <a:pt x="145" y="15"/>
                  </a:lnTo>
                  <a:lnTo>
                    <a:pt x="150" y="15"/>
                  </a:lnTo>
                  <a:lnTo>
                    <a:pt x="155" y="15"/>
                  </a:lnTo>
                  <a:lnTo>
                    <a:pt x="160" y="15"/>
                  </a:lnTo>
                  <a:lnTo>
                    <a:pt x="166" y="15"/>
                  </a:lnTo>
                  <a:lnTo>
                    <a:pt x="171" y="15"/>
                  </a:lnTo>
                  <a:lnTo>
                    <a:pt x="176" y="15"/>
                  </a:lnTo>
                  <a:lnTo>
                    <a:pt x="181" y="15"/>
                  </a:lnTo>
                  <a:lnTo>
                    <a:pt x="186" y="15"/>
                  </a:lnTo>
                  <a:lnTo>
                    <a:pt x="191" y="15"/>
                  </a:lnTo>
                  <a:lnTo>
                    <a:pt x="197" y="15"/>
                  </a:lnTo>
                  <a:lnTo>
                    <a:pt x="202" y="15"/>
                  </a:lnTo>
                  <a:lnTo>
                    <a:pt x="207" y="15"/>
                  </a:lnTo>
                  <a:lnTo>
                    <a:pt x="212" y="15"/>
                  </a:lnTo>
                  <a:lnTo>
                    <a:pt x="217" y="15"/>
                  </a:lnTo>
                  <a:lnTo>
                    <a:pt x="223" y="15"/>
                  </a:lnTo>
                  <a:lnTo>
                    <a:pt x="228" y="15"/>
                  </a:lnTo>
                  <a:lnTo>
                    <a:pt x="233" y="15"/>
                  </a:lnTo>
                  <a:lnTo>
                    <a:pt x="238" y="15"/>
                  </a:lnTo>
                  <a:lnTo>
                    <a:pt x="243" y="15"/>
                  </a:lnTo>
                  <a:lnTo>
                    <a:pt x="248" y="15"/>
                  </a:lnTo>
                  <a:lnTo>
                    <a:pt x="254" y="15"/>
                  </a:lnTo>
                  <a:lnTo>
                    <a:pt x="259" y="15"/>
                  </a:lnTo>
                  <a:lnTo>
                    <a:pt x="264" y="15"/>
                  </a:lnTo>
                  <a:lnTo>
                    <a:pt x="269" y="15"/>
                  </a:lnTo>
                  <a:lnTo>
                    <a:pt x="274" y="15"/>
                  </a:lnTo>
                  <a:lnTo>
                    <a:pt x="280" y="15"/>
                  </a:lnTo>
                  <a:lnTo>
                    <a:pt x="285" y="15"/>
                  </a:lnTo>
                  <a:lnTo>
                    <a:pt x="290" y="15"/>
                  </a:lnTo>
                  <a:lnTo>
                    <a:pt x="295" y="15"/>
                  </a:lnTo>
                  <a:lnTo>
                    <a:pt x="300" y="15"/>
                  </a:lnTo>
                  <a:lnTo>
                    <a:pt x="305" y="15"/>
                  </a:lnTo>
                  <a:lnTo>
                    <a:pt x="311" y="15"/>
                  </a:lnTo>
                  <a:lnTo>
                    <a:pt x="316" y="15"/>
                  </a:lnTo>
                  <a:lnTo>
                    <a:pt x="321" y="15"/>
                  </a:lnTo>
                  <a:lnTo>
                    <a:pt x="326" y="15"/>
                  </a:lnTo>
                  <a:lnTo>
                    <a:pt x="331" y="15"/>
                  </a:lnTo>
                  <a:lnTo>
                    <a:pt x="337" y="15"/>
                  </a:lnTo>
                  <a:lnTo>
                    <a:pt x="342" y="15"/>
                  </a:lnTo>
                  <a:lnTo>
                    <a:pt x="347" y="15"/>
                  </a:lnTo>
                  <a:lnTo>
                    <a:pt x="352" y="15"/>
                  </a:lnTo>
                  <a:lnTo>
                    <a:pt x="357" y="15"/>
                  </a:lnTo>
                  <a:lnTo>
                    <a:pt x="362" y="15"/>
                  </a:lnTo>
                  <a:lnTo>
                    <a:pt x="368" y="15"/>
                  </a:lnTo>
                  <a:lnTo>
                    <a:pt x="373" y="15"/>
                  </a:lnTo>
                  <a:lnTo>
                    <a:pt x="378" y="15"/>
                  </a:lnTo>
                  <a:lnTo>
                    <a:pt x="383" y="15"/>
                  </a:lnTo>
                  <a:lnTo>
                    <a:pt x="388" y="15"/>
                  </a:lnTo>
                  <a:lnTo>
                    <a:pt x="394" y="15"/>
                  </a:lnTo>
                  <a:lnTo>
                    <a:pt x="399" y="15"/>
                  </a:lnTo>
                  <a:lnTo>
                    <a:pt x="404" y="15"/>
                  </a:lnTo>
                  <a:lnTo>
                    <a:pt x="409" y="15"/>
                  </a:lnTo>
                  <a:lnTo>
                    <a:pt x="414" y="15"/>
                  </a:lnTo>
                  <a:lnTo>
                    <a:pt x="420" y="15"/>
                  </a:lnTo>
                  <a:lnTo>
                    <a:pt x="425" y="15"/>
                  </a:lnTo>
                  <a:lnTo>
                    <a:pt x="430" y="15"/>
                  </a:lnTo>
                  <a:lnTo>
                    <a:pt x="435" y="15"/>
                  </a:lnTo>
                  <a:lnTo>
                    <a:pt x="440" y="1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grpSp>
      <p:grpSp>
        <p:nvGrpSpPr>
          <p:cNvPr id="290" name="Group 159"/>
          <p:cNvGrpSpPr>
            <a:grpSpLocks/>
          </p:cNvGrpSpPr>
          <p:nvPr/>
        </p:nvGrpSpPr>
        <p:grpSpPr bwMode="auto">
          <a:xfrm>
            <a:off x="7561263" y="1998429"/>
            <a:ext cx="142875" cy="50800"/>
            <a:chOff x="1736" y="1511"/>
            <a:chExt cx="2250" cy="1767"/>
          </a:xfrm>
        </p:grpSpPr>
        <p:sp>
          <p:nvSpPr>
            <p:cNvPr id="291" name="Freeform 160"/>
            <p:cNvSpPr>
              <a:spLocks/>
            </p:cNvSpPr>
            <p:nvPr/>
          </p:nvSpPr>
          <p:spPr bwMode="auto">
            <a:xfrm>
              <a:off x="1736" y="3092"/>
              <a:ext cx="643" cy="186"/>
            </a:xfrm>
            <a:custGeom>
              <a:avLst/>
              <a:gdLst>
                <a:gd name="T0" fmla="*/ 11 w 643"/>
                <a:gd name="T1" fmla="*/ 186 h 186"/>
                <a:gd name="T2" fmla="*/ 26 w 643"/>
                <a:gd name="T3" fmla="*/ 186 h 186"/>
                <a:gd name="T4" fmla="*/ 42 w 643"/>
                <a:gd name="T5" fmla="*/ 186 h 186"/>
                <a:gd name="T6" fmla="*/ 57 w 643"/>
                <a:gd name="T7" fmla="*/ 186 h 186"/>
                <a:gd name="T8" fmla="*/ 73 w 643"/>
                <a:gd name="T9" fmla="*/ 186 h 186"/>
                <a:gd name="T10" fmla="*/ 89 w 643"/>
                <a:gd name="T11" fmla="*/ 186 h 186"/>
                <a:gd name="T12" fmla="*/ 104 w 643"/>
                <a:gd name="T13" fmla="*/ 186 h 186"/>
                <a:gd name="T14" fmla="*/ 120 w 643"/>
                <a:gd name="T15" fmla="*/ 186 h 186"/>
                <a:gd name="T16" fmla="*/ 135 w 643"/>
                <a:gd name="T17" fmla="*/ 186 h 186"/>
                <a:gd name="T18" fmla="*/ 151 w 643"/>
                <a:gd name="T19" fmla="*/ 186 h 186"/>
                <a:gd name="T20" fmla="*/ 166 w 643"/>
                <a:gd name="T21" fmla="*/ 186 h 186"/>
                <a:gd name="T22" fmla="*/ 182 w 643"/>
                <a:gd name="T23" fmla="*/ 186 h 186"/>
                <a:gd name="T24" fmla="*/ 197 w 643"/>
                <a:gd name="T25" fmla="*/ 186 h 186"/>
                <a:gd name="T26" fmla="*/ 213 w 643"/>
                <a:gd name="T27" fmla="*/ 186 h 186"/>
                <a:gd name="T28" fmla="*/ 229 w 643"/>
                <a:gd name="T29" fmla="*/ 186 h 186"/>
                <a:gd name="T30" fmla="*/ 244 w 643"/>
                <a:gd name="T31" fmla="*/ 186 h 186"/>
                <a:gd name="T32" fmla="*/ 260 w 643"/>
                <a:gd name="T33" fmla="*/ 186 h 186"/>
                <a:gd name="T34" fmla="*/ 275 w 643"/>
                <a:gd name="T35" fmla="*/ 186 h 186"/>
                <a:gd name="T36" fmla="*/ 291 w 643"/>
                <a:gd name="T37" fmla="*/ 186 h 186"/>
                <a:gd name="T38" fmla="*/ 306 w 643"/>
                <a:gd name="T39" fmla="*/ 186 h 186"/>
                <a:gd name="T40" fmla="*/ 322 w 643"/>
                <a:gd name="T41" fmla="*/ 186 h 186"/>
                <a:gd name="T42" fmla="*/ 337 w 643"/>
                <a:gd name="T43" fmla="*/ 186 h 186"/>
                <a:gd name="T44" fmla="*/ 353 w 643"/>
                <a:gd name="T45" fmla="*/ 186 h 186"/>
                <a:gd name="T46" fmla="*/ 368 w 643"/>
                <a:gd name="T47" fmla="*/ 181 h 186"/>
                <a:gd name="T48" fmla="*/ 384 w 643"/>
                <a:gd name="T49" fmla="*/ 181 h 186"/>
                <a:gd name="T50" fmla="*/ 400 w 643"/>
                <a:gd name="T51" fmla="*/ 181 h 186"/>
                <a:gd name="T52" fmla="*/ 415 w 643"/>
                <a:gd name="T53" fmla="*/ 176 h 186"/>
                <a:gd name="T54" fmla="*/ 431 w 643"/>
                <a:gd name="T55" fmla="*/ 176 h 186"/>
                <a:gd name="T56" fmla="*/ 446 w 643"/>
                <a:gd name="T57" fmla="*/ 171 h 186"/>
                <a:gd name="T58" fmla="*/ 462 w 643"/>
                <a:gd name="T59" fmla="*/ 166 h 186"/>
                <a:gd name="T60" fmla="*/ 477 w 643"/>
                <a:gd name="T61" fmla="*/ 160 h 186"/>
                <a:gd name="T62" fmla="*/ 493 w 643"/>
                <a:gd name="T63" fmla="*/ 155 h 186"/>
                <a:gd name="T64" fmla="*/ 508 w 643"/>
                <a:gd name="T65" fmla="*/ 145 h 186"/>
                <a:gd name="T66" fmla="*/ 524 w 643"/>
                <a:gd name="T67" fmla="*/ 140 h 186"/>
                <a:gd name="T68" fmla="*/ 540 w 643"/>
                <a:gd name="T69" fmla="*/ 129 h 186"/>
                <a:gd name="T70" fmla="*/ 555 w 643"/>
                <a:gd name="T71" fmla="*/ 114 h 186"/>
                <a:gd name="T72" fmla="*/ 571 w 643"/>
                <a:gd name="T73" fmla="*/ 103 h 186"/>
                <a:gd name="T74" fmla="*/ 581 w 643"/>
                <a:gd name="T75" fmla="*/ 88 h 186"/>
                <a:gd name="T76" fmla="*/ 597 w 643"/>
                <a:gd name="T77" fmla="*/ 72 h 186"/>
                <a:gd name="T78" fmla="*/ 612 w 643"/>
                <a:gd name="T79" fmla="*/ 57 h 186"/>
                <a:gd name="T80" fmla="*/ 622 w 643"/>
                <a:gd name="T81" fmla="*/ 36 h 186"/>
                <a:gd name="T82" fmla="*/ 638 w 643"/>
                <a:gd name="T83" fmla="*/ 15 h 1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43" h="186">
                  <a:moveTo>
                    <a:pt x="0" y="186"/>
                  </a:moveTo>
                  <a:lnTo>
                    <a:pt x="6" y="186"/>
                  </a:lnTo>
                  <a:lnTo>
                    <a:pt x="11" y="186"/>
                  </a:lnTo>
                  <a:lnTo>
                    <a:pt x="16" y="186"/>
                  </a:lnTo>
                  <a:lnTo>
                    <a:pt x="21" y="186"/>
                  </a:lnTo>
                  <a:lnTo>
                    <a:pt x="26" y="186"/>
                  </a:lnTo>
                  <a:lnTo>
                    <a:pt x="32" y="186"/>
                  </a:lnTo>
                  <a:lnTo>
                    <a:pt x="37" y="186"/>
                  </a:lnTo>
                  <a:lnTo>
                    <a:pt x="42" y="186"/>
                  </a:lnTo>
                  <a:lnTo>
                    <a:pt x="47" y="186"/>
                  </a:lnTo>
                  <a:lnTo>
                    <a:pt x="52" y="186"/>
                  </a:lnTo>
                  <a:lnTo>
                    <a:pt x="57" y="186"/>
                  </a:lnTo>
                  <a:lnTo>
                    <a:pt x="63" y="186"/>
                  </a:lnTo>
                  <a:lnTo>
                    <a:pt x="68" y="186"/>
                  </a:lnTo>
                  <a:lnTo>
                    <a:pt x="73" y="186"/>
                  </a:lnTo>
                  <a:lnTo>
                    <a:pt x="78" y="186"/>
                  </a:lnTo>
                  <a:lnTo>
                    <a:pt x="83" y="186"/>
                  </a:lnTo>
                  <a:lnTo>
                    <a:pt x="89" y="186"/>
                  </a:lnTo>
                  <a:lnTo>
                    <a:pt x="94" y="186"/>
                  </a:lnTo>
                  <a:lnTo>
                    <a:pt x="99" y="186"/>
                  </a:lnTo>
                  <a:lnTo>
                    <a:pt x="104" y="186"/>
                  </a:lnTo>
                  <a:lnTo>
                    <a:pt x="109" y="186"/>
                  </a:lnTo>
                  <a:lnTo>
                    <a:pt x="114" y="186"/>
                  </a:lnTo>
                  <a:lnTo>
                    <a:pt x="120" y="186"/>
                  </a:lnTo>
                  <a:lnTo>
                    <a:pt x="125" y="186"/>
                  </a:lnTo>
                  <a:lnTo>
                    <a:pt x="130" y="186"/>
                  </a:lnTo>
                  <a:lnTo>
                    <a:pt x="135" y="186"/>
                  </a:lnTo>
                  <a:lnTo>
                    <a:pt x="140" y="186"/>
                  </a:lnTo>
                  <a:lnTo>
                    <a:pt x="146" y="186"/>
                  </a:lnTo>
                  <a:lnTo>
                    <a:pt x="151" y="186"/>
                  </a:lnTo>
                  <a:lnTo>
                    <a:pt x="156" y="186"/>
                  </a:lnTo>
                  <a:lnTo>
                    <a:pt x="161" y="186"/>
                  </a:lnTo>
                  <a:lnTo>
                    <a:pt x="166" y="186"/>
                  </a:lnTo>
                  <a:lnTo>
                    <a:pt x="171" y="186"/>
                  </a:lnTo>
                  <a:lnTo>
                    <a:pt x="177" y="186"/>
                  </a:lnTo>
                  <a:lnTo>
                    <a:pt x="182" y="186"/>
                  </a:lnTo>
                  <a:lnTo>
                    <a:pt x="187" y="186"/>
                  </a:lnTo>
                  <a:lnTo>
                    <a:pt x="192" y="186"/>
                  </a:lnTo>
                  <a:lnTo>
                    <a:pt x="197" y="186"/>
                  </a:lnTo>
                  <a:lnTo>
                    <a:pt x="203" y="186"/>
                  </a:lnTo>
                  <a:lnTo>
                    <a:pt x="208" y="186"/>
                  </a:lnTo>
                  <a:lnTo>
                    <a:pt x="213" y="186"/>
                  </a:lnTo>
                  <a:lnTo>
                    <a:pt x="218" y="186"/>
                  </a:lnTo>
                  <a:lnTo>
                    <a:pt x="223" y="186"/>
                  </a:lnTo>
                  <a:lnTo>
                    <a:pt x="229" y="186"/>
                  </a:lnTo>
                  <a:lnTo>
                    <a:pt x="234" y="186"/>
                  </a:lnTo>
                  <a:lnTo>
                    <a:pt x="239" y="186"/>
                  </a:lnTo>
                  <a:lnTo>
                    <a:pt x="244" y="186"/>
                  </a:lnTo>
                  <a:lnTo>
                    <a:pt x="249" y="186"/>
                  </a:lnTo>
                  <a:lnTo>
                    <a:pt x="254" y="186"/>
                  </a:lnTo>
                  <a:lnTo>
                    <a:pt x="260" y="186"/>
                  </a:lnTo>
                  <a:lnTo>
                    <a:pt x="265" y="186"/>
                  </a:lnTo>
                  <a:lnTo>
                    <a:pt x="270" y="186"/>
                  </a:lnTo>
                  <a:lnTo>
                    <a:pt x="275" y="186"/>
                  </a:lnTo>
                  <a:lnTo>
                    <a:pt x="280" y="186"/>
                  </a:lnTo>
                  <a:lnTo>
                    <a:pt x="286" y="186"/>
                  </a:lnTo>
                  <a:lnTo>
                    <a:pt x="291" y="186"/>
                  </a:lnTo>
                  <a:lnTo>
                    <a:pt x="296" y="186"/>
                  </a:lnTo>
                  <a:lnTo>
                    <a:pt x="301" y="186"/>
                  </a:lnTo>
                  <a:lnTo>
                    <a:pt x="306" y="186"/>
                  </a:lnTo>
                  <a:lnTo>
                    <a:pt x="311" y="186"/>
                  </a:lnTo>
                  <a:lnTo>
                    <a:pt x="317" y="186"/>
                  </a:lnTo>
                  <a:lnTo>
                    <a:pt x="322" y="186"/>
                  </a:lnTo>
                  <a:lnTo>
                    <a:pt x="327" y="186"/>
                  </a:lnTo>
                  <a:lnTo>
                    <a:pt x="332" y="186"/>
                  </a:lnTo>
                  <a:lnTo>
                    <a:pt x="337" y="186"/>
                  </a:lnTo>
                  <a:lnTo>
                    <a:pt x="343" y="186"/>
                  </a:lnTo>
                  <a:lnTo>
                    <a:pt x="348" y="186"/>
                  </a:lnTo>
                  <a:lnTo>
                    <a:pt x="353" y="186"/>
                  </a:lnTo>
                  <a:lnTo>
                    <a:pt x="358" y="181"/>
                  </a:lnTo>
                  <a:lnTo>
                    <a:pt x="363" y="181"/>
                  </a:lnTo>
                  <a:lnTo>
                    <a:pt x="368" y="181"/>
                  </a:lnTo>
                  <a:lnTo>
                    <a:pt x="374" y="181"/>
                  </a:lnTo>
                  <a:lnTo>
                    <a:pt x="379" y="181"/>
                  </a:lnTo>
                  <a:lnTo>
                    <a:pt x="384" y="181"/>
                  </a:lnTo>
                  <a:lnTo>
                    <a:pt x="389" y="181"/>
                  </a:lnTo>
                  <a:lnTo>
                    <a:pt x="394" y="181"/>
                  </a:lnTo>
                  <a:lnTo>
                    <a:pt x="400" y="181"/>
                  </a:lnTo>
                  <a:lnTo>
                    <a:pt x="405" y="176"/>
                  </a:lnTo>
                  <a:lnTo>
                    <a:pt x="410" y="176"/>
                  </a:lnTo>
                  <a:lnTo>
                    <a:pt x="415" y="176"/>
                  </a:lnTo>
                  <a:lnTo>
                    <a:pt x="420" y="176"/>
                  </a:lnTo>
                  <a:lnTo>
                    <a:pt x="426" y="176"/>
                  </a:lnTo>
                  <a:lnTo>
                    <a:pt x="431" y="176"/>
                  </a:lnTo>
                  <a:lnTo>
                    <a:pt x="436" y="171"/>
                  </a:lnTo>
                  <a:lnTo>
                    <a:pt x="441" y="171"/>
                  </a:lnTo>
                  <a:lnTo>
                    <a:pt x="446" y="171"/>
                  </a:lnTo>
                  <a:lnTo>
                    <a:pt x="451" y="166"/>
                  </a:lnTo>
                  <a:lnTo>
                    <a:pt x="457" y="166"/>
                  </a:lnTo>
                  <a:lnTo>
                    <a:pt x="462" y="166"/>
                  </a:lnTo>
                  <a:lnTo>
                    <a:pt x="467" y="166"/>
                  </a:lnTo>
                  <a:lnTo>
                    <a:pt x="472" y="160"/>
                  </a:lnTo>
                  <a:lnTo>
                    <a:pt x="477" y="160"/>
                  </a:lnTo>
                  <a:lnTo>
                    <a:pt x="483" y="155"/>
                  </a:lnTo>
                  <a:lnTo>
                    <a:pt x="488" y="155"/>
                  </a:lnTo>
                  <a:lnTo>
                    <a:pt x="493" y="155"/>
                  </a:lnTo>
                  <a:lnTo>
                    <a:pt x="498" y="150"/>
                  </a:lnTo>
                  <a:lnTo>
                    <a:pt x="503" y="150"/>
                  </a:lnTo>
                  <a:lnTo>
                    <a:pt x="508" y="145"/>
                  </a:lnTo>
                  <a:lnTo>
                    <a:pt x="514" y="145"/>
                  </a:lnTo>
                  <a:lnTo>
                    <a:pt x="519" y="140"/>
                  </a:lnTo>
                  <a:lnTo>
                    <a:pt x="524" y="140"/>
                  </a:lnTo>
                  <a:lnTo>
                    <a:pt x="529" y="135"/>
                  </a:lnTo>
                  <a:lnTo>
                    <a:pt x="534" y="129"/>
                  </a:lnTo>
                  <a:lnTo>
                    <a:pt x="540" y="129"/>
                  </a:lnTo>
                  <a:lnTo>
                    <a:pt x="545" y="124"/>
                  </a:lnTo>
                  <a:lnTo>
                    <a:pt x="550" y="119"/>
                  </a:lnTo>
                  <a:lnTo>
                    <a:pt x="555" y="114"/>
                  </a:lnTo>
                  <a:lnTo>
                    <a:pt x="560" y="109"/>
                  </a:lnTo>
                  <a:lnTo>
                    <a:pt x="565" y="109"/>
                  </a:lnTo>
                  <a:lnTo>
                    <a:pt x="571" y="103"/>
                  </a:lnTo>
                  <a:lnTo>
                    <a:pt x="576" y="98"/>
                  </a:lnTo>
                  <a:lnTo>
                    <a:pt x="576" y="93"/>
                  </a:lnTo>
                  <a:lnTo>
                    <a:pt x="581" y="88"/>
                  </a:lnTo>
                  <a:lnTo>
                    <a:pt x="586" y="83"/>
                  </a:lnTo>
                  <a:lnTo>
                    <a:pt x="591" y="78"/>
                  </a:lnTo>
                  <a:lnTo>
                    <a:pt x="597" y="72"/>
                  </a:lnTo>
                  <a:lnTo>
                    <a:pt x="602" y="67"/>
                  </a:lnTo>
                  <a:lnTo>
                    <a:pt x="607" y="62"/>
                  </a:lnTo>
                  <a:lnTo>
                    <a:pt x="612" y="57"/>
                  </a:lnTo>
                  <a:lnTo>
                    <a:pt x="612" y="52"/>
                  </a:lnTo>
                  <a:lnTo>
                    <a:pt x="617" y="46"/>
                  </a:lnTo>
                  <a:lnTo>
                    <a:pt x="622" y="36"/>
                  </a:lnTo>
                  <a:lnTo>
                    <a:pt x="628" y="31"/>
                  </a:lnTo>
                  <a:lnTo>
                    <a:pt x="633" y="26"/>
                  </a:lnTo>
                  <a:lnTo>
                    <a:pt x="638" y="15"/>
                  </a:lnTo>
                  <a:lnTo>
                    <a:pt x="643" y="10"/>
                  </a:lnTo>
                  <a:lnTo>
                    <a:pt x="643" y="0"/>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92" name="Freeform 161"/>
            <p:cNvSpPr>
              <a:spLocks/>
            </p:cNvSpPr>
            <p:nvPr/>
          </p:nvSpPr>
          <p:spPr bwMode="auto">
            <a:xfrm>
              <a:off x="2379" y="1511"/>
              <a:ext cx="581" cy="1581"/>
            </a:xfrm>
            <a:custGeom>
              <a:avLst/>
              <a:gdLst>
                <a:gd name="T0" fmla="*/ 11 w 581"/>
                <a:gd name="T1" fmla="*/ 1565 h 1581"/>
                <a:gd name="T2" fmla="*/ 26 w 581"/>
                <a:gd name="T3" fmla="*/ 1539 h 1581"/>
                <a:gd name="T4" fmla="*/ 37 w 581"/>
                <a:gd name="T5" fmla="*/ 1508 h 1581"/>
                <a:gd name="T6" fmla="*/ 52 w 581"/>
                <a:gd name="T7" fmla="*/ 1477 h 1581"/>
                <a:gd name="T8" fmla="*/ 68 w 581"/>
                <a:gd name="T9" fmla="*/ 1446 h 1581"/>
                <a:gd name="T10" fmla="*/ 78 w 581"/>
                <a:gd name="T11" fmla="*/ 1405 h 1581"/>
                <a:gd name="T12" fmla="*/ 94 w 581"/>
                <a:gd name="T13" fmla="*/ 1368 h 1581"/>
                <a:gd name="T14" fmla="*/ 104 w 581"/>
                <a:gd name="T15" fmla="*/ 1322 h 1581"/>
                <a:gd name="T16" fmla="*/ 119 w 581"/>
                <a:gd name="T17" fmla="*/ 1275 h 1581"/>
                <a:gd name="T18" fmla="*/ 135 w 581"/>
                <a:gd name="T19" fmla="*/ 1228 h 1581"/>
                <a:gd name="T20" fmla="*/ 145 w 581"/>
                <a:gd name="T21" fmla="*/ 1176 h 1581"/>
                <a:gd name="T22" fmla="*/ 161 w 581"/>
                <a:gd name="T23" fmla="*/ 1125 h 1581"/>
                <a:gd name="T24" fmla="*/ 171 w 581"/>
                <a:gd name="T25" fmla="*/ 1068 h 1581"/>
                <a:gd name="T26" fmla="*/ 187 w 581"/>
                <a:gd name="T27" fmla="*/ 1011 h 1581"/>
                <a:gd name="T28" fmla="*/ 202 w 581"/>
                <a:gd name="T29" fmla="*/ 948 h 1581"/>
                <a:gd name="T30" fmla="*/ 213 w 581"/>
                <a:gd name="T31" fmla="*/ 886 h 1581"/>
                <a:gd name="T32" fmla="*/ 228 w 581"/>
                <a:gd name="T33" fmla="*/ 824 h 1581"/>
                <a:gd name="T34" fmla="*/ 239 w 581"/>
                <a:gd name="T35" fmla="*/ 757 h 1581"/>
                <a:gd name="T36" fmla="*/ 254 w 581"/>
                <a:gd name="T37" fmla="*/ 694 h 1581"/>
                <a:gd name="T38" fmla="*/ 270 w 581"/>
                <a:gd name="T39" fmla="*/ 632 h 1581"/>
                <a:gd name="T40" fmla="*/ 280 w 581"/>
                <a:gd name="T41" fmla="*/ 565 h 1581"/>
                <a:gd name="T42" fmla="*/ 296 w 581"/>
                <a:gd name="T43" fmla="*/ 503 h 1581"/>
                <a:gd name="T44" fmla="*/ 311 w 581"/>
                <a:gd name="T45" fmla="*/ 440 h 1581"/>
                <a:gd name="T46" fmla="*/ 322 w 581"/>
                <a:gd name="T47" fmla="*/ 383 h 1581"/>
                <a:gd name="T48" fmla="*/ 337 w 581"/>
                <a:gd name="T49" fmla="*/ 326 h 1581"/>
                <a:gd name="T50" fmla="*/ 348 w 581"/>
                <a:gd name="T51" fmla="*/ 269 h 1581"/>
                <a:gd name="T52" fmla="*/ 363 w 581"/>
                <a:gd name="T53" fmla="*/ 223 h 1581"/>
                <a:gd name="T54" fmla="*/ 379 w 581"/>
                <a:gd name="T55" fmla="*/ 176 h 1581"/>
                <a:gd name="T56" fmla="*/ 389 w 581"/>
                <a:gd name="T57" fmla="*/ 135 h 1581"/>
                <a:gd name="T58" fmla="*/ 405 w 581"/>
                <a:gd name="T59" fmla="*/ 98 h 1581"/>
                <a:gd name="T60" fmla="*/ 415 w 581"/>
                <a:gd name="T61" fmla="*/ 67 h 1581"/>
                <a:gd name="T62" fmla="*/ 431 w 581"/>
                <a:gd name="T63" fmla="*/ 41 h 1581"/>
                <a:gd name="T64" fmla="*/ 446 w 581"/>
                <a:gd name="T65" fmla="*/ 21 h 1581"/>
                <a:gd name="T66" fmla="*/ 456 w 581"/>
                <a:gd name="T67" fmla="*/ 5 h 1581"/>
                <a:gd name="T68" fmla="*/ 472 w 581"/>
                <a:gd name="T69" fmla="*/ 0 h 1581"/>
                <a:gd name="T70" fmla="*/ 488 w 581"/>
                <a:gd name="T71" fmla="*/ 0 h 1581"/>
                <a:gd name="T72" fmla="*/ 503 w 581"/>
                <a:gd name="T73" fmla="*/ 5 h 1581"/>
                <a:gd name="T74" fmla="*/ 513 w 581"/>
                <a:gd name="T75" fmla="*/ 21 h 1581"/>
                <a:gd name="T76" fmla="*/ 529 w 581"/>
                <a:gd name="T77" fmla="*/ 41 h 1581"/>
                <a:gd name="T78" fmla="*/ 545 w 581"/>
                <a:gd name="T79" fmla="*/ 67 h 1581"/>
                <a:gd name="T80" fmla="*/ 555 w 581"/>
                <a:gd name="T81" fmla="*/ 98 h 1581"/>
                <a:gd name="T82" fmla="*/ 570 w 581"/>
                <a:gd name="T83" fmla="*/ 135 h 15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1" h="1581">
                  <a:moveTo>
                    <a:pt x="0" y="1581"/>
                  </a:moveTo>
                  <a:lnTo>
                    <a:pt x="5" y="1576"/>
                  </a:lnTo>
                  <a:lnTo>
                    <a:pt x="11" y="1565"/>
                  </a:lnTo>
                  <a:lnTo>
                    <a:pt x="16" y="1560"/>
                  </a:lnTo>
                  <a:lnTo>
                    <a:pt x="21" y="1550"/>
                  </a:lnTo>
                  <a:lnTo>
                    <a:pt x="26" y="1539"/>
                  </a:lnTo>
                  <a:lnTo>
                    <a:pt x="31" y="1529"/>
                  </a:lnTo>
                  <a:lnTo>
                    <a:pt x="37" y="1519"/>
                  </a:lnTo>
                  <a:lnTo>
                    <a:pt x="37" y="1508"/>
                  </a:lnTo>
                  <a:lnTo>
                    <a:pt x="42" y="1498"/>
                  </a:lnTo>
                  <a:lnTo>
                    <a:pt x="47" y="1487"/>
                  </a:lnTo>
                  <a:lnTo>
                    <a:pt x="52" y="1477"/>
                  </a:lnTo>
                  <a:lnTo>
                    <a:pt x="57" y="1467"/>
                  </a:lnTo>
                  <a:lnTo>
                    <a:pt x="62" y="1456"/>
                  </a:lnTo>
                  <a:lnTo>
                    <a:pt x="68" y="1446"/>
                  </a:lnTo>
                  <a:lnTo>
                    <a:pt x="73" y="1430"/>
                  </a:lnTo>
                  <a:lnTo>
                    <a:pt x="73" y="1420"/>
                  </a:lnTo>
                  <a:lnTo>
                    <a:pt x="78" y="1405"/>
                  </a:lnTo>
                  <a:lnTo>
                    <a:pt x="83" y="1394"/>
                  </a:lnTo>
                  <a:lnTo>
                    <a:pt x="88" y="1379"/>
                  </a:lnTo>
                  <a:lnTo>
                    <a:pt x="94" y="1368"/>
                  </a:lnTo>
                  <a:lnTo>
                    <a:pt x="99" y="1353"/>
                  </a:lnTo>
                  <a:lnTo>
                    <a:pt x="104" y="1337"/>
                  </a:lnTo>
                  <a:lnTo>
                    <a:pt x="104" y="1322"/>
                  </a:lnTo>
                  <a:lnTo>
                    <a:pt x="109" y="1306"/>
                  </a:lnTo>
                  <a:lnTo>
                    <a:pt x="114" y="1291"/>
                  </a:lnTo>
                  <a:lnTo>
                    <a:pt x="119" y="1275"/>
                  </a:lnTo>
                  <a:lnTo>
                    <a:pt x="125" y="1259"/>
                  </a:lnTo>
                  <a:lnTo>
                    <a:pt x="130" y="1244"/>
                  </a:lnTo>
                  <a:lnTo>
                    <a:pt x="135" y="1228"/>
                  </a:lnTo>
                  <a:lnTo>
                    <a:pt x="140" y="1213"/>
                  </a:lnTo>
                  <a:lnTo>
                    <a:pt x="140" y="1192"/>
                  </a:lnTo>
                  <a:lnTo>
                    <a:pt x="145" y="1176"/>
                  </a:lnTo>
                  <a:lnTo>
                    <a:pt x="151" y="1161"/>
                  </a:lnTo>
                  <a:lnTo>
                    <a:pt x="156" y="1140"/>
                  </a:lnTo>
                  <a:lnTo>
                    <a:pt x="161" y="1125"/>
                  </a:lnTo>
                  <a:lnTo>
                    <a:pt x="166" y="1104"/>
                  </a:lnTo>
                  <a:lnTo>
                    <a:pt x="171" y="1088"/>
                  </a:lnTo>
                  <a:lnTo>
                    <a:pt x="171" y="1068"/>
                  </a:lnTo>
                  <a:lnTo>
                    <a:pt x="176" y="1047"/>
                  </a:lnTo>
                  <a:lnTo>
                    <a:pt x="182" y="1026"/>
                  </a:lnTo>
                  <a:lnTo>
                    <a:pt x="187" y="1011"/>
                  </a:lnTo>
                  <a:lnTo>
                    <a:pt x="192" y="990"/>
                  </a:lnTo>
                  <a:lnTo>
                    <a:pt x="197" y="969"/>
                  </a:lnTo>
                  <a:lnTo>
                    <a:pt x="202" y="948"/>
                  </a:lnTo>
                  <a:lnTo>
                    <a:pt x="208" y="928"/>
                  </a:lnTo>
                  <a:lnTo>
                    <a:pt x="208" y="907"/>
                  </a:lnTo>
                  <a:lnTo>
                    <a:pt x="213" y="886"/>
                  </a:lnTo>
                  <a:lnTo>
                    <a:pt x="218" y="865"/>
                  </a:lnTo>
                  <a:lnTo>
                    <a:pt x="223" y="845"/>
                  </a:lnTo>
                  <a:lnTo>
                    <a:pt x="228" y="824"/>
                  </a:lnTo>
                  <a:lnTo>
                    <a:pt x="234" y="803"/>
                  </a:lnTo>
                  <a:lnTo>
                    <a:pt x="239" y="783"/>
                  </a:lnTo>
                  <a:lnTo>
                    <a:pt x="239" y="757"/>
                  </a:lnTo>
                  <a:lnTo>
                    <a:pt x="244" y="736"/>
                  </a:lnTo>
                  <a:lnTo>
                    <a:pt x="249" y="715"/>
                  </a:lnTo>
                  <a:lnTo>
                    <a:pt x="254" y="694"/>
                  </a:lnTo>
                  <a:lnTo>
                    <a:pt x="259" y="674"/>
                  </a:lnTo>
                  <a:lnTo>
                    <a:pt x="265" y="653"/>
                  </a:lnTo>
                  <a:lnTo>
                    <a:pt x="270" y="632"/>
                  </a:lnTo>
                  <a:lnTo>
                    <a:pt x="275" y="612"/>
                  </a:lnTo>
                  <a:lnTo>
                    <a:pt x="275" y="586"/>
                  </a:lnTo>
                  <a:lnTo>
                    <a:pt x="280" y="565"/>
                  </a:lnTo>
                  <a:lnTo>
                    <a:pt x="285" y="544"/>
                  </a:lnTo>
                  <a:lnTo>
                    <a:pt x="291" y="523"/>
                  </a:lnTo>
                  <a:lnTo>
                    <a:pt x="296" y="503"/>
                  </a:lnTo>
                  <a:lnTo>
                    <a:pt x="301" y="482"/>
                  </a:lnTo>
                  <a:lnTo>
                    <a:pt x="306" y="461"/>
                  </a:lnTo>
                  <a:lnTo>
                    <a:pt x="311" y="440"/>
                  </a:lnTo>
                  <a:lnTo>
                    <a:pt x="311" y="420"/>
                  </a:lnTo>
                  <a:lnTo>
                    <a:pt x="316" y="404"/>
                  </a:lnTo>
                  <a:lnTo>
                    <a:pt x="322" y="383"/>
                  </a:lnTo>
                  <a:lnTo>
                    <a:pt x="327" y="363"/>
                  </a:lnTo>
                  <a:lnTo>
                    <a:pt x="332" y="342"/>
                  </a:lnTo>
                  <a:lnTo>
                    <a:pt x="337" y="326"/>
                  </a:lnTo>
                  <a:lnTo>
                    <a:pt x="342" y="306"/>
                  </a:lnTo>
                  <a:lnTo>
                    <a:pt x="342" y="290"/>
                  </a:lnTo>
                  <a:lnTo>
                    <a:pt x="348" y="269"/>
                  </a:lnTo>
                  <a:lnTo>
                    <a:pt x="353" y="254"/>
                  </a:lnTo>
                  <a:lnTo>
                    <a:pt x="358" y="238"/>
                  </a:lnTo>
                  <a:lnTo>
                    <a:pt x="363" y="223"/>
                  </a:lnTo>
                  <a:lnTo>
                    <a:pt x="368" y="207"/>
                  </a:lnTo>
                  <a:lnTo>
                    <a:pt x="373" y="192"/>
                  </a:lnTo>
                  <a:lnTo>
                    <a:pt x="379" y="176"/>
                  </a:lnTo>
                  <a:lnTo>
                    <a:pt x="379" y="161"/>
                  </a:lnTo>
                  <a:lnTo>
                    <a:pt x="384" y="145"/>
                  </a:lnTo>
                  <a:lnTo>
                    <a:pt x="389" y="135"/>
                  </a:lnTo>
                  <a:lnTo>
                    <a:pt x="394" y="119"/>
                  </a:lnTo>
                  <a:lnTo>
                    <a:pt x="399" y="109"/>
                  </a:lnTo>
                  <a:lnTo>
                    <a:pt x="405" y="98"/>
                  </a:lnTo>
                  <a:lnTo>
                    <a:pt x="410" y="88"/>
                  </a:lnTo>
                  <a:lnTo>
                    <a:pt x="410" y="78"/>
                  </a:lnTo>
                  <a:lnTo>
                    <a:pt x="415" y="67"/>
                  </a:lnTo>
                  <a:lnTo>
                    <a:pt x="420" y="57"/>
                  </a:lnTo>
                  <a:lnTo>
                    <a:pt x="425" y="47"/>
                  </a:lnTo>
                  <a:lnTo>
                    <a:pt x="431" y="41"/>
                  </a:lnTo>
                  <a:lnTo>
                    <a:pt x="436" y="31"/>
                  </a:lnTo>
                  <a:lnTo>
                    <a:pt x="441" y="26"/>
                  </a:lnTo>
                  <a:lnTo>
                    <a:pt x="446" y="21"/>
                  </a:lnTo>
                  <a:lnTo>
                    <a:pt x="446" y="15"/>
                  </a:lnTo>
                  <a:lnTo>
                    <a:pt x="451" y="10"/>
                  </a:lnTo>
                  <a:lnTo>
                    <a:pt x="456" y="5"/>
                  </a:lnTo>
                  <a:lnTo>
                    <a:pt x="462" y="5"/>
                  </a:lnTo>
                  <a:lnTo>
                    <a:pt x="467" y="0"/>
                  </a:lnTo>
                  <a:lnTo>
                    <a:pt x="472" y="0"/>
                  </a:lnTo>
                  <a:lnTo>
                    <a:pt x="477" y="0"/>
                  </a:lnTo>
                  <a:lnTo>
                    <a:pt x="482" y="0"/>
                  </a:lnTo>
                  <a:lnTo>
                    <a:pt x="488" y="0"/>
                  </a:lnTo>
                  <a:lnTo>
                    <a:pt x="493" y="0"/>
                  </a:lnTo>
                  <a:lnTo>
                    <a:pt x="498" y="5"/>
                  </a:lnTo>
                  <a:lnTo>
                    <a:pt x="503" y="5"/>
                  </a:lnTo>
                  <a:lnTo>
                    <a:pt x="508" y="10"/>
                  </a:lnTo>
                  <a:lnTo>
                    <a:pt x="513" y="15"/>
                  </a:lnTo>
                  <a:lnTo>
                    <a:pt x="513" y="21"/>
                  </a:lnTo>
                  <a:lnTo>
                    <a:pt x="519" y="26"/>
                  </a:lnTo>
                  <a:lnTo>
                    <a:pt x="524" y="31"/>
                  </a:lnTo>
                  <a:lnTo>
                    <a:pt x="529" y="41"/>
                  </a:lnTo>
                  <a:lnTo>
                    <a:pt x="534" y="47"/>
                  </a:lnTo>
                  <a:lnTo>
                    <a:pt x="539" y="57"/>
                  </a:lnTo>
                  <a:lnTo>
                    <a:pt x="545" y="67"/>
                  </a:lnTo>
                  <a:lnTo>
                    <a:pt x="550" y="78"/>
                  </a:lnTo>
                  <a:lnTo>
                    <a:pt x="550" y="88"/>
                  </a:lnTo>
                  <a:lnTo>
                    <a:pt x="555" y="98"/>
                  </a:lnTo>
                  <a:lnTo>
                    <a:pt x="560" y="109"/>
                  </a:lnTo>
                  <a:lnTo>
                    <a:pt x="565" y="119"/>
                  </a:lnTo>
                  <a:lnTo>
                    <a:pt x="570" y="135"/>
                  </a:lnTo>
                  <a:lnTo>
                    <a:pt x="576" y="145"/>
                  </a:lnTo>
                  <a:lnTo>
                    <a:pt x="581" y="16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93" name="Freeform 162"/>
            <p:cNvSpPr>
              <a:spLocks/>
            </p:cNvSpPr>
            <p:nvPr/>
          </p:nvSpPr>
          <p:spPr bwMode="auto">
            <a:xfrm>
              <a:off x="2960" y="1672"/>
              <a:ext cx="586" cy="1591"/>
            </a:xfrm>
            <a:custGeom>
              <a:avLst/>
              <a:gdLst>
                <a:gd name="T0" fmla="*/ 5 w 586"/>
                <a:gd name="T1" fmla="*/ 31 h 1591"/>
                <a:gd name="T2" fmla="*/ 21 w 586"/>
                <a:gd name="T3" fmla="*/ 77 h 1591"/>
                <a:gd name="T4" fmla="*/ 36 w 586"/>
                <a:gd name="T5" fmla="*/ 129 h 1591"/>
                <a:gd name="T6" fmla="*/ 46 w 586"/>
                <a:gd name="T7" fmla="*/ 181 h 1591"/>
                <a:gd name="T8" fmla="*/ 62 w 586"/>
                <a:gd name="T9" fmla="*/ 243 h 1591"/>
                <a:gd name="T10" fmla="*/ 72 w 586"/>
                <a:gd name="T11" fmla="*/ 300 h 1591"/>
                <a:gd name="T12" fmla="*/ 88 w 586"/>
                <a:gd name="T13" fmla="*/ 362 h 1591"/>
                <a:gd name="T14" fmla="*/ 104 w 586"/>
                <a:gd name="T15" fmla="*/ 425 h 1591"/>
                <a:gd name="T16" fmla="*/ 114 w 586"/>
                <a:gd name="T17" fmla="*/ 492 h 1591"/>
                <a:gd name="T18" fmla="*/ 129 w 586"/>
                <a:gd name="T19" fmla="*/ 554 h 1591"/>
                <a:gd name="T20" fmla="*/ 140 w 586"/>
                <a:gd name="T21" fmla="*/ 622 h 1591"/>
                <a:gd name="T22" fmla="*/ 155 w 586"/>
                <a:gd name="T23" fmla="*/ 684 h 1591"/>
                <a:gd name="T24" fmla="*/ 171 w 586"/>
                <a:gd name="T25" fmla="*/ 746 h 1591"/>
                <a:gd name="T26" fmla="*/ 181 w 586"/>
                <a:gd name="T27" fmla="*/ 808 h 1591"/>
                <a:gd name="T28" fmla="*/ 197 w 586"/>
                <a:gd name="T29" fmla="*/ 865 h 1591"/>
                <a:gd name="T30" fmla="*/ 207 w 586"/>
                <a:gd name="T31" fmla="*/ 927 h 1591"/>
                <a:gd name="T32" fmla="*/ 223 w 586"/>
                <a:gd name="T33" fmla="*/ 979 h 1591"/>
                <a:gd name="T34" fmla="*/ 238 w 586"/>
                <a:gd name="T35" fmla="*/ 1031 h 1591"/>
                <a:gd name="T36" fmla="*/ 249 w 586"/>
                <a:gd name="T37" fmla="*/ 1083 h 1591"/>
                <a:gd name="T38" fmla="*/ 264 w 586"/>
                <a:gd name="T39" fmla="*/ 1130 h 1591"/>
                <a:gd name="T40" fmla="*/ 275 w 586"/>
                <a:gd name="T41" fmla="*/ 1176 h 1591"/>
                <a:gd name="T42" fmla="*/ 290 w 586"/>
                <a:gd name="T43" fmla="*/ 1218 h 1591"/>
                <a:gd name="T44" fmla="*/ 306 w 586"/>
                <a:gd name="T45" fmla="*/ 1259 h 1591"/>
                <a:gd name="T46" fmla="*/ 316 w 586"/>
                <a:gd name="T47" fmla="*/ 1295 h 1591"/>
                <a:gd name="T48" fmla="*/ 332 w 586"/>
                <a:gd name="T49" fmla="*/ 1326 h 1591"/>
                <a:gd name="T50" fmla="*/ 342 w 586"/>
                <a:gd name="T51" fmla="*/ 1358 h 1591"/>
                <a:gd name="T52" fmla="*/ 358 w 586"/>
                <a:gd name="T53" fmla="*/ 1389 h 1591"/>
                <a:gd name="T54" fmla="*/ 373 w 586"/>
                <a:gd name="T55" fmla="*/ 1415 h 1591"/>
                <a:gd name="T56" fmla="*/ 383 w 586"/>
                <a:gd name="T57" fmla="*/ 1435 h 1591"/>
                <a:gd name="T58" fmla="*/ 399 w 586"/>
                <a:gd name="T59" fmla="*/ 1456 h 1591"/>
                <a:gd name="T60" fmla="*/ 409 w 586"/>
                <a:gd name="T61" fmla="*/ 1477 h 1591"/>
                <a:gd name="T62" fmla="*/ 425 w 586"/>
                <a:gd name="T63" fmla="*/ 1492 h 1591"/>
                <a:gd name="T64" fmla="*/ 440 w 586"/>
                <a:gd name="T65" fmla="*/ 1508 h 1591"/>
                <a:gd name="T66" fmla="*/ 451 w 586"/>
                <a:gd name="T67" fmla="*/ 1523 h 1591"/>
                <a:gd name="T68" fmla="*/ 466 w 586"/>
                <a:gd name="T69" fmla="*/ 1534 h 1591"/>
                <a:gd name="T70" fmla="*/ 482 w 586"/>
                <a:gd name="T71" fmla="*/ 1549 h 1591"/>
                <a:gd name="T72" fmla="*/ 497 w 586"/>
                <a:gd name="T73" fmla="*/ 1560 h 1591"/>
                <a:gd name="T74" fmla="*/ 513 w 586"/>
                <a:gd name="T75" fmla="*/ 1565 h 1591"/>
                <a:gd name="T76" fmla="*/ 529 w 586"/>
                <a:gd name="T77" fmla="*/ 1575 h 1591"/>
                <a:gd name="T78" fmla="*/ 544 w 586"/>
                <a:gd name="T79" fmla="*/ 1580 h 1591"/>
                <a:gd name="T80" fmla="*/ 560 w 586"/>
                <a:gd name="T81" fmla="*/ 1586 h 1591"/>
                <a:gd name="T82" fmla="*/ 575 w 586"/>
                <a:gd name="T83" fmla="*/ 1591 h 15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6" h="1591">
                  <a:moveTo>
                    <a:pt x="0" y="0"/>
                  </a:moveTo>
                  <a:lnTo>
                    <a:pt x="0" y="15"/>
                  </a:lnTo>
                  <a:lnTo>
                    <a:pt x="5" y="31"/>
                  </a:lnTo>
                  <a:lnTo>
                    <a:pt x="10" y="46"/>
                  </a:lnTo>
                  <a:lnTo>
                    <a:pt x="15" y="62"/>
                  </a:lnTo>
                  <a:lnTo>
                    <a:pt x="21" y="77"/>
                  </a:lnTo>
                  <a:lnTo>
                    <a:pt x="26" y="93"/>
                  </a:lnTo>
                  <a:lnTo>
                    <a:pt x="31" y="108"/>
                  </a:lnTo>
                  <a:lnTo>
                    <a:pt x="36" y="129"/>
                  </a:lnTo>
                  <a:lnTo>
                    <a:pt x="36" y="145"/>
                  </a:lnTo>
                  <a:lnTo>
                    <a:pt x="41" y="165"/>
                  </a:lnTo>
                  <a:lnTo>
                    <a:pt x="46" y="181"/>
                  </a:lnTo>
                  <a:lnTo>
                    <a:pt x="52" y="202"/>
                  </a:lnTo>
                  <a:lnTo>
                    <a:pt x="57" y="222"/>
                  </a:lnTo>
                  <a:lnTo>
                    <a:pt x="62" y="243"/>
                  </a:lnTo>
                  <a:lnTo>
                    <a:pt x="67" y="259"/>
                  </a:lnTo>
                  <a:lnTo>
                    <a:pt x="67" y="279"/>
                  </a:lnTo>
                  <a:lnTo>
                    <a:pt x="72" y="300"/>
                  </a:lnTo>
                  <a:lnTo>
                    <a:pt x="78" y="321"/>
                  </a:lnTo>
                  <a:lnTo>
                    <a:pt x="83" y="342"/>
                  </a:lnTo>
                  <a:lnTo>
                    <a:pt x="88" y="362"/>
                  </a:lnTo>
                  <a:lnTo>
                    <a:pt x="93" y="383"/>
                  </a:lnTo>
                  <a:lnTo>
                    <a:pt x="98" y="404"/>
                  </a:lnTo>
                  <a:lnTo>
                    <a:pt x="104" y="425"/>
                  </a:lnTo>
                  <a:lnTo>
                    <a:pt x="104" y="451"/>
                  </a:lnTo>
                  <a:lnTo>
                    <a:pt x="109" y="471"/>
                  </a:lnTo>
                  <a:lnTo>
                    <a:pt x="114" y="492"/>
                  </a:lnTo>
                  <a:lnTo>
                    <a:pt x="119" y="513"/>
                  </a:lnTo>
                  <a:lnTo>
                    <a:pt x="124" y="533"/>
                  </a:lnTo>
                  <a:lnTo>
                    <a:pt x="129" y="554"/>
                  </a:lnTo>
                  <a:lnTo>
                    <a:pt x="135" y="575"/>
                  </a:lnTo>
                  <a:lnTo>
                    <a:pt x="140" y="596"/>
                  </a:lnTo>
                  <a:lnTo>
                    <a:pt x="140" y="622"/>
                  </a:lnTo>
                  <a:lnTo>
                    <a:pt x="145" y="642"/>
                  </a:lnTo>
                  <a:lnTo>
                    <a:pt x="150" y="663"/>
                  </a:lnTo>
                  <a:lnTo>
                    <a:pt x="155" y="684"/>
                  </a:lnTo>
                  <a:lnTo>
                    <a:pt x="161" y="704"/>
                  </a:lnTo>
                  <a:lnTo>
                    <a:pt x="166" y="725"/>
                  </a:lnTo>
                  <a:lnTo>
                    <a:pt x="171" y="746"/>
                  </a:lnTo>
                  <a:lnTo>
                    <a:pt x="171" y="767"/>
                  </a:lnTo>
                  <a:lnTo>
                    <a:pt x="176" y="787"/>
                  </a:lnTo>
                  <a:lnTo>
                    <a:pt x="181" y="808"/>
                  </a:lnTo>
                  <a:lnTo>
                    <a:pt x="186" y="829"/>
                  </a:lnTo>
                  <a:lnTo>
                    <a:pt x="192" y="850"/>
                  </a:lnTo>
                  <a:lnTo>
                    <a:pt x="197" y="865"/>
                  </a:lnTo>
                  <a:lnTo>
                    <a:pt x="202" y="886"/>
                  </a:lnTo>
                  <a:lnTo>
                    <a:pt x="207" y="907"/>
                  </a:lnTo>
                  <a:lnTo>
                    <a:pt x="207" y="927"/>
                  </a:lnTo>
                  <a:lnTo>
                    <a:pt x="212" y="943"/>
                  </a:lnTo>
                  <a:lnTo>
                    <a:pt x="218" y="964"/>
                  </a:lnTo>
                  <a:lnTo>
                    <a:pt x="223" y="979"/>
                  </a:lnTo>
                  <a:lnTo>
                    <a:pt x="228" y="1000"/>
                  </a:lnTo>
                  <a:lnTo>
                    <a:pt x="233" y="1015"/>
                  </a:lnTo>
                  <a:lnTo>
                    <a:pt x="238" y="1031"/>
                  </a:lnTo>
                  <a:lnTo>
                    <a:pt x="238" y="1052"/>
                  </a:lnTo>
                  <a:lnTo>
                    <a:pt x="243" y="1067"/>
                  </a:lnTo>
                  <a:lnTo>
                    <a:pt x="249" y="1083"/>
                  </a:lnTo>
                  <a:lnTo>
                    <a:pt x="254" y="1098"/>
                  </a:lnTo>
                  <a:lnTo>
                    <a:pt x="259" y="1114"/>
                  </a:lnTo>
                  <a:lnTo>
                    <a:pt x="264" y="1130"/>
                  </a:lnTo>
                  <a:lnTo>
                    <a:pt x="269" y="1145"/>
                  </a:lnTo>
                  <a:lnTo>
                    <a:pt x="275" y="1161"/>
                  </a:lnTo>
                  <a:lnTo>
                    <a:pt x="275" y="1176"/>
                  </a:lnTo>
                  <a:lnTo>
                    <a:pt x="280" y="1192"/>
                  </a:lnTo>
                  <a:lnTo>
                    <a:pt x="285" y="1207"/>
                  </a:lnTo>
                  <a:lnTo>
                    <a:pt x="290" y="1218"/>
                  </a:lnTo>
                  <a:lnTo>
                    <a:pt x="295" y="1233"/>
                  </a:lnTo>
                  <a:lnTo>
                    <a:pt x="301" y="1244"/>
                  </a:lnTo>
                  <a:lnTo>
                    <a:pt x="306" y="1259"/>
                  </a:lnTo>
                  <a:lnTo>
                    <a:pt x="306" y="1269"/>
                  </a:lnTo>
                  <a:lnTo>
                    <a:pt x="311" y="1285"/>
                  </a:lnTo>
                  <a:lnTo>
                    <a:pt x="316" y="1295"/>
                  </a:lnTo>
                  <a:lnTo>
                    <a:pt x="321" y="1306"/>
                  </a:lnTo>
                  <a:lnTo>
                    <a:pt x="326" y="1316"/>
                  </a:lnTo>
                  <a:lnTo>
                    <a:pt x="332" y="1326"/>
                  </a:lnTo>
                  <a:lnTo>
                    <a:pt x="337" y="1337"/>
                  </a:lnTo>
                  <a:lnTo>
                    <a:pt x="342" y="1347"/>
                  </a:lnTo>
                  <a:lnTo>
                    <a:pt x="342" y="1358"/>
                  </a:lnTo>
                  <a:lnTo>
                    <a:pt x="347" y="1368"/>
                  </a:lnTo>
                  <a:lnTo>
                    <a:pt x="352" y="1378"/>
                  </a:lnTo>
                  <a:lnTo>
                    <a:pt x="358" y="1389"/>
                  </a:lnTo>
                  <a:lnTo>
                    <a:pt x="363" y="1399"/>
                  </a:lnTo>
                  <a:lnTo>
                    <a:pt x="368" y="1404"/>
                  </a:lnTo>
                  <a:lnTo>
                    <a:pt x="373" y="1415"/>
                  </a:lnTo>
                  <a:lnTo>
                    <a:pt x="378" y="1420"/>
                  </a:lnTo>
                  <a:lnTo>
                    <a:pt x="378" y="1430"/>
                  </a:lnTo>
                  <a:lnTo>
                    <a:pt x="383" y="1435"/>
                  </a:lnTo>
                  <a:lnTo>
                    <a:pt x="389" y="1446"/>
                  </a:lnTo>
                  <a:lnTo>
                    <a:pt x="394" y="1451"/>
                  </a:lnTo>
                  <a:lnTo>
                    <a:pt x="399" y="1456"/>
                  </a:lnTo>
                  <a:lnTo>
                    <a:pt x="404" y="1466"/>
                  </a:lnTo>
                  <a:lnTo>
                    <a:pt x="409" y="1472"/>
                  </a:lnTo>
                  <a:lnTo>
                    <a:pt x="409" y="1477"/>
                  </a:lnTo>
                  <a:lnTo>
                    <a:pt x="415" y="1482"/>
                  </a:lnTo>
                  <a:lnTo>
                    <a:pt x="420" y="1487"/>
                  </a:lnTo>
                  <a:lnTo>
                    <a:pt x="425" y="1492"/>
                  </a:lnTo>
                  <a:lnTo>
                    <a:pt x="430" y="1498"/>
                  </a:lnTo>
                  <a:lnTo>
                    <a:pt x="435" y="1503"/>
                  </a:lnTo>
                  <a:lnTo>
                    <a:pt x="440" y="1508"/>
                  </a:lnTo>
                  <a:lnTo>
                    <a:pt x="446" y="1513"/>
                  </a:lnTo>
                  <a:lnTo>
                    <a:pt x="446" y="1518"/>
                  </a:lnTo>
                  <a:lnTo>
                    <a:pt x="451" y="1523"/>
                  </a:lnTo>
                  <a:lnTo>
                    <a:pt x="456" y="1529"/>
                  </a:lnTo>
                  <a:lnTo>
                    <a:pt x="461" y="1529"/>
                  </a:lnTo>
                  <a:lnTo>
                    <a:pt x="466" y="1534"/>
                  </a:lnTo>
                  <a:lnTo>
                    <a:pt x="472" y="1539"/>
                  </a:lnTo>
                  <a:lnTo>
                    <a:pt x="477" y="1544"/>
                  </a:lnTo>
                  <a:lnTo>
                    <a:pt x="482" y="1549"/>
                  </a:lnTo>
                  <a:lnTo>
                    <a:pt x="487" y="1549"/>
                  </a:lnTo>
                  <a:lnTo>
                    <a:pt x="492" y="1555"/>
                  </a:lnTo>
                  <a:lnTo>
                    <a:pt x="497" y="1560"/>
                  </a:lnTo>
                  <a:lnTo>
                    <a:pt x="503" y="1560"/>
                  </a:lnTo>
                  <a:lnTo>
                    <a:pt x="508" y="1565"/>
                  </a:lnTo>
                  <a:lnTo>
                    <a:pt x="513" y="1565"/>
                  </a:lnTo>
                  <a:lnTo>
                    <a:pt x="518" y="1570"/>
                  </a:lnTo>
                  <a:lnTo>
                    <a:pt x="523" y="1570"/>
                  </a:lnTo>
                  <a:lnTo>
                    <a:pt x="529" y="1575"/>
                  </a:lnTo>
                  <a:lnTo>
                    <a:pt x="534" y="1575"/>
                  </a:lnTo>
                  <a:lnTo>
                    <a:pt x="539" y="1575"/>
                  </a:lnTo>
                  <a:lnTo>
                    <a:pt x="544" y="1580"/>
                  </a:lnTo>
                  <a:lnTo>
                    <a:pt x="549" y="1580"/>
                  </a:lnTo>
                  <a:lnTo>
                    <a:pt x="555" y="1586"/>
                  </a:lnTo>
                  <a:lnTo>
                    <a:pt x="560" y="1586"/>
                  </a:lnTo>
                  <a:lnTo>
                    <a:pt x="565" y="1586"/>
                  </a:lnTo>
                  <a:lnTo>
                    <a:pt x="570" y="1586"/>
                  </a:lnTo>
                  <a:lnTo>
                    <a:pt x="575" y="1591"/>
                  </a:lnTo>
                  <a:lnTo>
                    <a:pt x="580" y="1591"/>
                  </a:lnTo>
                  <a:lnTo>
                    <a:pt x="586" y="1591"/>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sp>
          <p:nvSpPr>
            <p:cNvPr id="294" name="Freeform 163"/>
            <p:cNvSpPr>
              <a:spLocks/>
            </p:cNvSpPr>
            <p:nvPr/>
          </p:nvSpPr>
          <p:spPr bwMode="auto">
            <a:xfrm>
              <a:off x="3546" y="3263"/>
              <a:ext cx="440" cy="15"/>
            </a:xfrm>
            <a:custGeom>
              <a:avLst/>
              <a:gdLst>
                <a:gd name="T0" fmla="*/ 5 w 440"/>
                <a:gd name="T1" fmla="*/ 5 h 15"/>
                <a:gd name="T2" fmla="*/ 15 w 440"/>
                <a:gd name="T3" fmla="*/ 5 h 15"/>
                <a:gd name="T4" fmla="*/ 26 w 440"/>
                <a:gd name="T5" fmla="*/ 5 h 15"/>
                <a:gd name="T6" fmla="*/ 36 w 440"/>
                <a:gd name="T7" fmla="*/ 10 h 15"/>
                <a:gd name="T8" fmla="*/ 46 w 440"/>
                <a:gd name="T9" fmla="*/ 10 h 15"/>
                <a:gd name="T10" fmla="*/ 57 w 440"/>
                <a:gd name="T11" fmla="*/ 10 h 15"/>
                <a:gd name="T12" fmla="*/ 67 w 440"/>
                <a:gd name="T13" fmla="*/ 10 h 15"/>
                <a:gd name="T14" fmla="*/ 77 w 440"/>
                <a:gd name="T15" fmla="*/ 10 h 15"/>
                <a:gd name="T16" fmla="*/ 88 w 440"/>
                <a:gd name="T17" fmla="*/ 15 h 15"/>
                <a:gd name="T18" fmla="*/ 98 w 440"/>
                <a:gd name="T19" fmla="*/ 15 h 15"/>
                <a:gd name="T20" fmla="*/ 108 w 440"/>
                <a:gd name="T21" fmla="*/ 15 h 15"/>
                <a:gd name="T22" fmla="*/ 119 w 440"/>
                <a:gd name="T23" fmla="*/ 15 h 15"/>
                <a:gd name="T24" fmla="*/ 129 w 440"/>
                <a:gd name="T25" fmla="*/ 15 h 15"/>
                <a:gd name="T26" fmla="*/ 140 w 440"/>
                <a:gd name="T27" fmla="*/ 15 h 15"/>
                <a:gd name="T28" fmla="*/ 150 w 440"/>
                <a:gd name="T29" fmla="*/ 15 h 15"/>
                <a:gd name="T30" fmla="*/ 160 w 440"/>
                <a:gd name="T31" fmla="*/ 15 h 15"/>
                <a:gd name="T32" fmla="*/ 171 w 440"/>
                <a:gd name="T33" fmla="*/ 15 h 15"/>
                <a:gd name="T34" fmla="*/ 181 w 440"/>
                <a:gd name="T35" fmla="*/ 15 h 15"/>
                <a:gd name="T36" fmla="*/ 191 w 440"/>
                <a:gd name="T37" fmla="*/ 15 h 15"/>
                <a:gd name="T38" fmla="*/ 202 w 440"/>
                <a:gd name="T39" fmla="*/ 15 h 15"/>
                <a:gd name="T40" fmla="*/ 212 w 440"/>
                <a:gd name="T41" fmla="*/ 15 h 15"/>
                <a:gd name="T42" fmla="*/ 223 w 440"/>
                <a:gd name="T43" fmla="*/ 15 h 15"/>
                <a:gd name="T44" fmla="*/ 233 w 440"/>
                <a:gd name="T45" fmla="*/ 15 h 15"/>
                <a:gd name="T46" fmla="*/ 243 w 440"/>
                <a:gd name="T47" fmla="*/ 15 h 15"/>
                <a:gd name="T48" fmla="*/ 254 w 440"/>
                <a:gd name="T49" fmla="*/ 15 h 15"/>
                <a:gd name="T50" fmla="*/ 264 w 440"/>
                <a:gd name="T51" fmla="*/ 15 h 15"/>
                <a:gd name="T52" fmla="*/ 274 w 440"/>
                <a:gd name="T53" fmla="*/ 15 h 15"/>
                <a:gd name="T54" fmla="*/ 285 w 440"/>
                <a:gd name="T55" fmla="*/ 15 h 15"/>
                <a:gd name="T56" fmla="*/ 295 w 440"/>
                <a:gd name="T57" fmla="*/ 15 h 15"/>
                <a:gd name="T58" fmla="*/ 305 w 440"/>
                <a:gd name="T59" fmla="*/ 15 h 15"/>
                <a:gd name="T60" fmla="*/ 316 w 440"/>
                <a:gd name="T61" fmla="*/ 15 h 15"/>
                <a:gd name="T62" fmla="*/ 326 w 440"/>
                <a:gd name="T63" fmla="*/ 15 h 15"/>
                <a:gd name="T64" fmla="*/ 337 w 440"/>
                <a:gd name="T65" fmla="*/ 15 h 15"/>
                <a:gd name="T66" fmla="*/ 347 w 440"/>
                <a:gd name="T67" fmla="*/ 15 h 15"/>
                <a:gd name="T68" fmla="*/ 357 w 440"/>
                <a:gd name="T69" fmla="*/ 15 h 15"/>
                <a:gd name="T70" fmla="*/ 368 w 440"/>
                <a:gd name="T71" fmla="*/ 15 h 15"/>
                <a:gd name="T72" fmla="*/ 378 w 440"/>
                <a:gd name="T73" fmla="*/ 15 h 15"/>
                <a:gd name="T74" fmla="*/ 388 w 440"/>
                <a:gd name="T75" fmla="*/ 15 h 15"/>
                <a:gd name="T76" fmla="*/ 399 w 440"/>
                <a:gd name="T77" fmla="*/ 15 h 15"/>
                <a:gd name="T78" fmla="*/ 409 w 440"/>
                <a:gd name="T79" fmla="*/ 15 h 15"/>
                <a:gd name="T80" fmla="*/ 420 w 440"/>
                <a:gd name="T81" fmla="*/ 15 h 15"/>
                <a:gd name="T82" fmla="*/ 430 w 440"/>
                <a:gd name="T83" fmla="*/ 15 h 15"/>
                <a:gd name="T84" fmla="*/ 440 w 440"/>
                <a:gd name="T85" fmla="*/ 15 h 1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0" h="15">
                  <a:moveTo>
                    <a:pt x="0" y="0"/>
                  </a:moveTo>
                  <a:lnTo>
                    <a:pt x="5" y="5"/>
                  </a:lnTo>
                  <a:lnTo>
                    <a:pt x="10" y="5"/>
                  </a:lnTo>
                  <a:lnTo>
                    <a:pt x="15" y="5"/>
                  </a:lnTo>
                  <a:lnTo>
                    <a:pt x="20" y="5"/>
                  </a:lnTo>
                  <a:lnTo>
                    <a:pt x="26" y="5"/>
                  </a:lnTo>
                  <a:lnTo>
                    <a:pt x="31" y="5"/>
                  </a:lnTo>
                  <a:lnTo>
                    <a:pt x="36" y="10"/>
                  </a:lnTo>
                  <a:lnTo>
                    <a:pt x="41" y="10"/>
                  </a:lnTo>
                  <a:lnTo>
                    <a:pt x="46" y="10"/>
                  </a:lnTo>
                  <a:lnTo>
                    <a:pt x="51" y="10"/>
                  </a:lnTo>
                  <a:lnTo>
                    <a:pt x="57" y="10"/>
                  </a:lnTo>
                  <a:lnTo>
                    <a:pt x="62" y="10"/>
                  </a:lnTo>
                  <a:lnTo>
                    <a:pt x="67" y="10"/>
                  </a:lnTo>
                  <a:lnTo>
                    <a:pt x="72" y="10"/>
                  </a:lnTo>
                  <a:lnTo>
                    <a:pt x="77" y="10"/>
                  </a:lnTo>
                  <a:lnTo>
                    <a:pt x="83" y="15"/>
                  </a:lnTo>
                  <a:lnTo>
                    <a:pt x="88" y="15"/>
                  </a:lnTo>
                  <a:lnTo>
                    <a:pt x="93" y="15"/>
                  </a:lnTo>
                  <a:lnTo>
                    <a:pt x="98" y="15"/>
                  </a:lnTo>
                  <a:lnTo>
                    <a:pt x="103" y="15"/>
                  </a:lnTo>
                  <a:lnTo>
                    <a:pt x="108" y="15"/>
                  </a:lnTo>
                  <a:lnTo>
                    <a:pt x="114" y="15"/>
                  </a:lnTo>
                  <a:lnTo>
                    <a:pt x="119" y="15"/>
                  </a:lnTo>
                  <a:lnTo>
                    <a:pt x="124" y="15"/>
                  </a:lnTo>
                  <a:lnTo>
                    <a:pt x="129" y="15"/>
                  </a:lnTo>
                  <a:lnTo>
                    <a:pt x="134" y="15"/>
                  </a:lnTo>
                  <a:lnTo>
                    <a:pt x="140" y="15"/>
                  </a:lnTo>
                  <a:lnTo>
                    <a:pt x="145" y="15"/>
                  </a:lnTo>
                  <a:lnTo>
                    <a:pt x="150" y="15"/>
                  </a:lnTo>
                  <a:lnTo>
                    <a:pt x="155" y="15"/>
                  </a:lnTo>
                  <a:lnTo>
                    <a:pt x="160" y="15"/>
                  </a:lnTo>
                  <a:lnTo>
                    <a:pt x="166" y="15"/>
                  </a:lnTo>
                  <a:lnTo>
                    <a:pt x="171" y="15"/>
                  </a:lnTo>
                  <a:lnTo>
                    <a:pt x="176" y="15"/>
                  </a:lnTo>
                  <a:lnTo>
                    <a:pt x="181" y="15"/>
                  </a:lnTo>
                  <a:lnTo>
                    <a:pt x="186" y="15"/>
                  </a:lnTo>
                  <a:lnTo>
                    <a:pt x="191" y="15"/>
                  </a:lnTo>
                  <a:lnTo>
                    <a:pt x="197" y="15"/>
                  </a:lnTo>
                  <a:lnTo>
                    <a:pt x="202" y="15"/>
                  </a:lnTo>
                  <a:lnTo>
                    <a:pt x="207" y="15"/>
                  </a:lnTo>
                  <a:lnTo>
                    <a:pt x="212" y="15"/>
                  </a:lnTo>
                  <a:lnTo>
                    <a:pt x="217" y="15"/>
                  </a:lnTo>
                  <a:lnTo>
                    <a:pt x="223" y="15"/>
                  </a:lnTo>
                  <a:lnTo>
                    <a:pt x="228" y="15"/>
                  </a:lnTo>
                  <a:lnTo>
                    <a:pt x="233" y="15"/>
                  </a:lnTo>
                  <a:lnTo>
                    <a:pt x="238" y="15"/>
                  </a:lnTo>
                  <a:lnTo>
                    <a:pt x="243" y="15"/>
                  </a:lnTo>
                  <a:lnTo>
                    <a:pt x="248" y="15"/>
                  </a:lnTo>
                  <a:lnTo>
                    <a:pt x="254" y="15"/>
                  </a:lnTo>
                  <a:lnTo>
                    <a:pt x="259" y="15"/>
                  </a:lnTo>
                  <a:lnTo>
                    <a:pt x="264" y="15"/>
                  </a:lnTo>
                  <a:lnTo>
                    <a:pt x="269" y="15"/>
                  </a:lnTo>
                  <a:lnTo>
                    <a:pt x="274" y="15"/>
                  </a:lnTo>
                  <a:lnTo>
                    <a:pt x="280" y="15"/>
                  </a:lnTo>
                  <a:lnTo>
                    <a:pt x="285" y="15"/>
                  </a:lnTo>
                  <a:lnTo>
                    <a:pt x="290" y="15"/>
                  </a:lnTo>
                  <a:lnTo>
                    <a:pt x="295" y="15"/>
                  </a:lnTo>
                  <a:lnTo>
                    <a:pt x="300" y="15"/>
                  </a:lnTo>
                  <a:lnTo>
                    <a:pt x="305" y="15"/>
                  </a:lnTo>
                  <a:lnTo>
                    <a:pt x="311" y="15"/>
                  </a:lnTo>
                  <a:lnTo>
                    <a:pt x="316" y="15"/>
                  </a:lnTo>
                  <a:lnTo>
                    <a:pt x="321" y="15"/>
                  </a:lnTo>
                  <a:lnTo>
                    <a:pt x="326" y="15"/>
                  </a:lnTo>
                  <a:lnTo>
                    <a:pt x="331" y="15"/>
                  </a:lnTo>
                  <a:lnTo>
                    <a:pt x="337" y="15"/>
                  </a:lnTo>
                  <a:lnTo>
                    <a:pt x="342" y="15"/>
                  </a:lnTo>
                  <a:lnTo>
                    <a:pt x="347" y="15"/>
                  </a:lnTo>
                  <a:lnTo>
                    <a:pt x="352" y="15"/>
                  </a:lnTo>
                  <a:lnTo>
                    <a:pt x="357" y="15"/>
                  </a:lnTo>
                  <a:lnTo>
                    <a:pt x="362" y="15"/>
                  </a:lnTo>
                  <a:lnTo>
                    <a:pt x="368" y="15"/>
                  </a:lnTo>
                  <a:lnTo>
                    <a:pt x="373" y="15"/>
                  </a:lnTo>
                  <a:lnTo>
                    <a:pt x="378" y="15"/>
                  </a:lnTo>
                  <a:lnTo>
                    <a:pt x="383" y="15"/>
                  </a:lnTo>
                  <a:lnTo>
                    <a:pt x="388" y="15"/>
                  </a:lnTo>
                  <a:lnTo>
                    <a:pt x="394" y="15"/>
                  </a:lnTo>
                  <a:lnTo>
                    <a:pt x="399" y="15"/>
                  </a:lnTo>
                  <a:lnTo>
                    <a:pt x="404" y="15"/>
                  </a:lnTo>
                  <a:lnTo>
                    <a:pt x="409" y="15"/>
                  </a:lnTo>
                  <a:lnTo>
                    <a:pt x="414" y="15"/>
                  </a:lnTo>
                  <a:lnTo>
                    <a:pt x="420" y="15"/>
                  </a:lnTo>
                  <a:lnTo>
                    <a:pt x="425" y="15"/>
                  </a:lnTo>
                  <a:lnTo>
                    <a:pt x="430" y="15"/>
                  </a:lnTo>
                  <a:lnTo>
                    <a:pt x="435" y="15"/>
                  </a:lnTo>
                  <a:lnTo>
                    <a:pt x="440" y="1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dirty="0">
                <a:solidFill>
                  <a:srgbClr val="000000"/>
                </a:solidFill>
              </a:endParaRPr>
            </a:p>
          </p:txBody>
        </p:sp>
      </p:grpSp>
      <p:sp>
        <p:nvSpPr>
          <p:cNvPr id="295" name="Line 165"/>
          <p:cNvSpPr>
            <a:spLocks noChangeShapeType="1"/>
          </p:cNvSpPr>
          <p:nvPr/>
        </p:nvSpPr>
        <p:spPr bwMode="auto">
          <a:xfrm flipH="1">
            <a:off x="7308850" y="1746017"/>
            <a:ext cx="32385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296" name="Text Box 166"/>
          <p:cNvSpPr txBox="1">
            <a:spLocks noChangeArrowheads="1"/>
          </p:cNvSpPr>
          <p:nvPr/>
        </p:nvSpPr>
        <p:spPr bwMode="auto">
          <a:xfrm>
            <a:off x="7559675" y="1615842"/>
            <a:ext cx="110158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buFont typeface="Wingdings" pitchFamily="2" charset="2"/>
              <a:buNone/>
              <a:defRPr/>
            </a:pPr>
            <a:r>
              <a:rPr lang="en-US" sz="1200" b="1" kern="0" dirty="0" smtClean="0">
                <a:solidFill>
                  <a:srgbClr val="000000"/>
                </a:solidFill>
                <a:latin typeface="Calibri"/>
              </a:rPr>
              <a:t>Bandwidth PD</a:t>
            </a:r>
            <a:endParaRPr lang="en-US" sz="1200" b="1" kern="0" dirty="0">
              <a:solidFill>
                <a:srgbClr val="000000"/>
              </a:solidFill>
              <a:latin typeface="Calibri"/>
            </a:endParaRPr>
          </a:p>
        </p:txBody>
      </p:sp>
      <p:sp>
        <p:nvSpPr>
          <p:cNvPr id="297" name="Text Box 167"/>
          <p:cNvSpPr txBox="1">
            <a:spLocks noChangeArrowheads="1"/>
          </p:cNvSpPr>
          <p:nvPr/>
        </p:nvSpPr>
        <p:spPr bwMode="auto">
          <a:xfrm>
            <a:off x="5571074" y="1324909"/>
            <a:ext cx="37542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buFont typeface="Wingdings" pitchFamily="2" charset="2"/>
              <a:buNone/>
              <a:defRPr/>
            </a:pPr>
            <a:r>
              <a:rPr lang="en-US" sz="1200" b="1" i="1" kern="0" dirty="0" err="1" smtClean="0">
                <a:solidFill>
                  <a:srgbClr val="000000"/>
                </a:solidFill>
                <a:latin typeface="Calibri"/>
              </a:rPr>
              <a:t>f</a:t>
            </a:r>
            <a:r>
              <a:rPr lang="en-US" sz="1200" b="1" i="1" kern="0" baseline="-25000" dirty="0" err="1" smtClean="0">
                <a:solidFill>
                  <a:srgbClr val="000000"/>
                </a:solidFill>
                <a:latin typeface="Calibri"/>
              </a:rPr>
              <a:t>rep</a:t>
            </a:r>
            <a:endParaRPr lang="en-US" sz="1200" b="1" i="1" kern="0" baseline="-25000" dirty="0">
              <a:solidFill>
                <a:srgbClr val="000000"/>
              </a:solidFill>
              <a:latin typeface="Calibri"/>
            </a:endParaRPr>
          </a:p>
        </p:txBody>
      </p:sp>
      <p:sp>
        <p:nvSpPr>
          <p:cNvPr id="298" name="Line 168"/>
          <p:cNvSpPr>
            <a:spLocks noChangeShapeType="1"/>
          </p:cNvSpPr>
          <p:nvPr/>
        </p:nvSpPr>
        <p:spPr bwMode="auto">
          <a:xfrm>
            <a:off x="5651500" y="1616675"/>
            <a:ext cx="180975" cy="0"/>
          </a:xfrm>
          <a:prstGeom prst="line">
            <a:avLst/>
          </a:prstGeom>
          <a:noFill/>
          <a:ln w="9525">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299" name="Text Box 169"/>
          <p:cNvSpPr txBox="1">
            <a:spLocks noChangeArrowheads="1"/>
          </p:cNvSpPr>
          <p:nvPr/>
        </p:nvSpPr>
        <p:spPr bwMode="auto">
          <a:xfrm>
            <a:off x="2901310" y="1422167"/>
            <a:ext cx="52931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buFont typeface="Wingdings" pitchFamily="2" charset="2"/>
              <a:buNone/>
              <a:defRPr/>
            </a:pPr>
            <a:r>
              <a:rPr lang="en-US" sz="1200" b="1" kern="0" dirty="0" smtClean="0">
                <a:solidFill>
                  <a:srgbClr val="000000"/>
                </a:solidFill>
                <a:latin typeface="Calibri"/>
              </a:rPr>
              <a:t>100fs</a:t>
            </a:r>
            <a:endParaRPr lang="en-US" sz="1200" b="1" kern="0" baseline="-25000" dirty="0">
              <a:solidFill>
                <a:srgbClr val="000000"/>
              </a:solidFill>
              <a:latin typeface="Calibri"/>
            </a:endParaRPr>
          </a:p>
        </p:txBody>
      </p:sp>
      <p:sp>
        <p:nvSpPr>
          <p:cNvPr id="300" name="Line 171"/>
          <p:cNvSpPr>
            <a:spLocks noChangeShapeType="1"/>
          </p:cNvSpPr>
          <p:nvPr/>
        </p:nvSpPr>
        <p:spPr bwMode="auto">
          <a:xfrm>
            <a:off x="7062788" y="1530117"/>
            <a:ext cx="0" cy="2889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301" name="Line 172"/>
          <p:cNvSpPr>
            <a:spLocks noChangeShapeType="1"/>
          </p:cNvSpPr>
          <p:nvPr/>
        </p:nvSpPr>
        <p:spPr bwMode="auto">
          <a:xfrm>
            <a:off x="7118350" y="1520592"/>
            <a:ext cx="0" cy="2889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302" name="Line 173"/>
          <p:cNvSpPr>
            <a:spLocks noChangeShapeType="1"/>
          </p:cNvSpPr>
          <p:nvPr/>
        </p:nvSpPr>
        <p:spPr bwMode="auto">
          <a:xfrm>
            <a:off x="6811963" y="1566629"/>
            <a:ext cx="250825"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303" name="Line 174"/>
          <p:cNvSpPr>
            <a:spLocks noChangeShapeType="1"/>
          </p:cNvSpPr>
          <p:nvPr/>
        </p:nvSpPr>
        <p:spPr bwMode="auto">
          <a:xfrm flipH="1">
            <a:off x="7118350" y="1566629"/>
            <a:ext cx="2159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defRPr/>
            </a:pPr>
            <a:endParaRPr lang="en-US" kern="0" dirty="0">
              <a:solidFill>
                <a:srgbClr val="000000"/>
              </a:solidFill>
            </a:endParaRPr>
          </a:p>
        </p:txBody>
      </p:sp>
      <p:sp>
        <p:nvSpPr>
          <p:cNvPr id="304" name="Text Box 175"/>
          <p:cNvSpPr txBox="1">
            <a:spLocks noChangeArrowheads="1"/>
          </p:cNvSpPr>
          <p:nvPr/>
        </p:nvSpPr>
        <p:spPr bwMode="auto">
          <a:xfrm>
            <a:off x="7127875" y="1350729"/>
            <a:ext cx="94128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fontAlgn="base" hangingPunct="1">
              <a:spcBef>
                <a:spcPct val="0"/>
              </a:spcBef>
              <a:spcAft>
                <a:spcPct val="0"/>
              </a:spcAft>
              <a:buFont typeface="Wingdings" pitchFamily="2" charset="2"/>
              <a:buNone/>
              <a:defRPr/>
            </a:pPr>
            <a:r>
              <a:rPr lang="en-US" sz="1200" b="1" kern="0" dirty="0" smtClean="0">
                <a:solidFill>
                  <a:srgbClr val="000000"/>
                </a:solidFill>
                <a:latin typeface="Calibri"/>
              </a:rPr>
              <a:t>Phase noise</a:t>
            </a:r>
            <a:endParaRPr lang="en-US" sz="1200" b="1" kern="0" dirty="0">
              <a:solidFill>
                <a:srgbClr val="000000"/>
              </a:solidFill>
              <a:latin typeface="Calibri"/>
            </a:endParaRPr>
          </a:p>
        </p:txBody>
      </p:sp>
      <p:pic>
        <p:nvPicPr>
          <p:cNvPr id="305" name="Picture 176"/>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151"/>
          <a:stretch/>
        </p:blipFill>
        <p:spPr bwMode="auto">
          <a:xfrm>
            <a:off x="5306652" y="4124385"/>
            <a:ext cx="3322637" cy="2185988"/>
          </a:xfrm>
          <a:prstGeom prst="rect">
            <a:avLst/>
          </a:prstGeom>
          <a:noFill/>
          <a:ln>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6" name="Text Box 184"/>
          <p:cNvSpPr txBox="1">
            <a:spLocks noChangeArrowheads="1"/>
          </p:cNvSpPr>
          <p:nvPr/>
        </p:nvSpPr>
        <p:spPr bwMode="auto">
          <a:xfrm>
            <a:off x="335783" y="4003615"/>
            <a:ext cx="4878156"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algn="ctr" eaLnBrk="1" fontAlgn="base" hangingPunct="1">
              <a:spcBef>
                <a:spcPct val="0"/>
              </a:spcBef>
              <a:spcAft>
                <a:spcPct val="0"/>
              </a:spcAft>
            </a:pPr>
            <a:r>
              <a:rPr lang="en-US" sz="1600" b="1" kern="0" dirty="0">
                <a:solidFill>
                  <a:srgbClr val="000000"/>
                </a:solidFill>
                <a:latin typeface="Calibri"/>
              </a:rPr>
              <a:t>Phase detection between RF and Laser – </a:t>
            </a:r>
            <a:endParaRPr lang="en-US" sz="1600" b="1" kern="0" dirty="0" smtClean="0">
              <a:solidFill>
                <a:srgbClr val="000000"/>
              </a:solidFill>
              <a:latin typeface="Calibri"/>
            </a:endParaRPr>
          </a:p>
          <a:p>
            <a:pPr algn="ctr" eaLnBrk="1" fontAlgn="base" hangingPunct="1">
              <a:spcBef>
                <a:spcPct val="0"/>
              </a:spcBef>
            </a:pPr>
            <a:r>
              <a:rPr lang="en-US" sz="1600" b="1" kern="0" dirty="0" smtClean="0">
                <a:solidFill>
                  <a:srgbClr val="000000"/>
                </a:solidFill>
                <a:latin typeface="Calibri"/>
              </a:rPr>
              <a:t>Sagnac </a:t>
            </a:r>
            <a:r>
              <a:rPr lang="en-US" sz="1600" b="1" kern="0" dirty="0">
                <a:solidFill>
                  <a:srgbClr val="000000"/>
                </a:solidFill>
                <a:latin typeface="Calibri"/>
              </a:rPr>
              <a:t>Loop </a:t>
            </a:r>
            <a:r>
              <a:rPr lang="en-US" sz="1600" b="1" kern="0" dirty="0" smtClean="0">
                <a:solidFill>
                  <a:srgbClr val="000000"/>
                </a:solidFill>
                <a:latin typeface="Calibri"/>
              </a:rPr>
              <a:t>Interferometer or BOM-PD</a:t>
            </a:r>
          </a:p>
          <a:p>
            <a:pPr algn="ctr" eaLnBrk="1" fontAlgn="base" hangingPunct="1">
              <a:spcBef>
                <a:spcPct val="0"/>
              </a:spcBef>
              <a:spcAft>
                <a:spcPts val="600"/>
              </a:spcAft>
            </a:pPr>
            <a:r>
              <a:rPr lang="en-US" sz="1600" b="1" kern="0" dirty="0" smtClean="0">
                <a:solidFill>
                  <a:srgbClr val="000000"/>
                </a:solidFill>
                <a:latin typeface="Calibri"/>
              </a:rPr>
              <a:t> </a:t>
            </a:r>
            <a:r>
              <a:rPr lang="en-US" sz="1600" i="1" kern="0" dirty="0" smtClean="0">
                <a:solidFill>
                  <a:srgbClr val="000000"/>
                </a:solidFill>
                <a:latin typeface="Calibri"/>
              </a:rPr>
              <a:t>(Balanced Optical Microwave Phase Detector)</a:t>
            </a:r>
            <a:endParaRPr lang="en-US" sz="1600" i="1" kern="0" dirty="0">
              <a:solidFill>
                <a:srgbClr val="000000"/>
              </a:solidFill>
              <a:latin typeface="Calibri"/>
            </a:endParaRPr>
          </a:p>
          <a:p>
            <a:pPr algn="just" eaLnBrk="1" fontAlgn="base" hangingPunct="1">
              <a:spcBef>
                <a:spcPct val="0"/>
              </a:spcBef>
              <a:spcAft>
                <a:spcPts val="600"/>
              </a:spcAft>
            </a:pPr>
            <a:r>
              <a:rPr lang="en-US" sz="1400" kern="0" dirty="0">
                <a:solidFill>
                  <a:srgbClr val="000000"/>
                </a:solidFill>
                <a:latin typeface="Calibri"/>
              </a:rPr>
              <a:t>Recently </a:t>
            </a:r>
            <a:r>
              <a:rPr lang="en-US" sz="1400" kern="0" dirty="0" smtClean="0">
                <a:solidFill>
                  <a:srgbClr val="000000"/>
                </a:solidFill>
                <a:latin typeface="Calibri"/>
              </a:rPr>
              <a:t>(≈ </a:t>
            </a:r>
            <a:r>
              <a:rPr lang="en-US" sz="1400" kern="0" dirty="0">
                <a:solidFill>
                  <a:srgbClr val="000000"/>
                </a:solidFill>
                <a:latin typeface="Calibri"/>
              </a:rPr>
              <a:t>10 years) special devices to perform direct measurements of the relative phase between an RF voltage and a train of short laser pulses </a:t>
            </a:r>
            <a:r>
              <a:rPr lang="en-US" sz="1400" kern="0" dirty="0" smtClean="0">
                <a:solidFill>
                  <a:srgbClr val="000000"/>
                </a:solidFill>
                <a:latin typeface="Calibri"/>
              </a:rPr>
              <a:t>have been developed</a:t>
            </a:r>
            <a:endParaRPr lang="en-US" sz="1400" b="1" kern="0" dirty="0" smtClean="0">
              <a:solidFill>
                <a:srgbClr val="000000"/>
              </a:solidFill>
              <a:latin typeface="Calibri"/>
            </a:endParaRPr>
          </a:p>
          <a:p>
            <a:pPr eaLnBrk="1" fontAlgn="base" hangingPunct="1">
              <a:spcBef>
                <a:spcPct val="0"/>
              </a:spcBef>
              <a:spcAft>
                <a:spcPct val="0"/>
              </a:spcAft>
              <a:defRPr/>
            </a:pPr>
            <a:r>
              <a:rPr lang="en-US" sz="1200" kern="0" dirty="0" smtClean="0">
                <a:solidFill>
                  <a:srgbClr val="000000"/>
                </a:solidFill>
                <a:latin typeface="Calibri"/>
              </a:rPr>
              <a:t>balanced </a:t>
            </a:r>
            <a:r>
              <a:rPr lang="en-US" sz="1200" kern="0" dirty="0">
                <a:solidFill>
                  <a:srgbClr val="000000"/>
                </a:solidFill>
                <a:latin typeface="Calibri"/>
              </a:rPr>
              <a:t>optical mixer to lock RF osc.</a:t>
            </a:r>
          </a:p>
          <a:p>
            <a:pPr eaLnBrk="1" fontAlgn="base" hangingPunct="1">
              <a:spcBef>
                <a:spcPct val="0"/>
              </a:spcBef>
              <a:spcAft>
                <a:spcPct val="0"/>
              </a:spcAft>
              <a:buFont typeface="Arial" charset="0"/>
              <a:buChar char="–"/>
              <a:defRPr/>
            </a:pPr>
            <a:r>
              <a:rPr lang="en-US" sz="1200" kern="0" dirty="0">
                <a:solidFill>
                  <a:srgbClr val="000000"/>
                </a:solidFill>
                <a:latin typeface="Calibri"/>
              </a:rPr>
              <a:t> insensitive against laser fluctuation </a:t>
            </a:r>
          </a:p>
          <a:p>
            <a:pPr eaLnBrk="1" fontAlgn="base" hangingPunct="1">
              <a:spcBef>
                <a:spcPct val="0"/>
              </a:spcBef>
              <a:spcAft>
                <a:spcPts val="600"/>
              </a:spcAft>
              <a:buFont typeface="Arial" charset="0"/>
              <a:buChar char="–"/>
              <a:defRPr/>
            </a:pPr>
            <a:r>
              <a:rPr lang="en-US" sz="1200" kern="0" dirty="0">
                <a:solidFill>
                  <a:srgbClr val="000000"/>
                </a:solidFill>
                <a:latin typeface="Calibri"/>
              </a:rPr>
              <a:t> Very low temperature drifts</a:t>
            </a:r>
            <a:r>
              <a:rPr lang="en-US" sz="1400" kern="0" dirty="0">
                <a:solidFill>
                  <a:srgbClr val="000000"/>
                </a:solidFill>
                <a:latin typeface="Calibri"/>
              </a:rPr>
              <a:t> </a:t>
            </a:r>
          </a:p>
          <a:p>
            <a:pPr eaLnBrk="1" fontAlgn="base" hangingPunct="1">
              <a:spcBef>
                <a:spcPct val="0"/>
              </a:spcBef>
              <a:spcAft>
                <a:spcPct val="0"/>
              </a:spcAft>
              <a:buFont typeface="Arial" charset="0"/>
              <a:buNone/>
              <a:defRPr/>
            </a:pPr>
            <a:r>
              <a:rPr lang="en-US" sz="1400" b="1" kern="0" dirty="0">
                <a:solidFill>
                  <a:srgbClr val="000000"/>
                </a:solidFill>
                <a:latin typeface="Calibri"/>
              </a:rPr>
              <a:t>Results:</a:t>
            </a:r>
            <a:r>
              <a:rPr lang="en-US" sz="1400" kern="0" dirty="0">
                <a:solidFill>
                  <a:srgbClr val="000000"/>
                </a:solidFill>
                <a:latin typeface="Calibri"/>
              </a:rPr>
              <a:t> </a:t>
            </a:r>
            <a:r>
              <a:rPr lang="en-US" sz="1400" kern="0" dirty="0" smtClean="0">
                <a:solidFill>
                  <a:srgbClr val="000000"/>
                </a:solidFill>
                <a:latin typeface="Calibri"/>
              </a:rPr>
              <a:t>f=1.3GHz </a:t>
            </a:r>
            <a:r>
              <a:rPr lang="en-US" sz="1400" kern="0" dirty="0">
                <a:solidFill>
                  <a:srgbClr val="000000"/>
                </a:solidFill>
                <a:latin typeface="Calibri"/>
              </a:rPr>
              <a:t>jitter &amp; drift </a:t>
            </a:r>
            <a:r>
              <a:rPr lang="en-US" sz="1400" kern="0" dirty="0">
                <a:solidFill>
                  <a:srgbClr val="FF0000"/>
                </a:solidFill>
                <a:latin typeface="Calibri"/>
              </a:rPr>
              <a:t>&lt; 10 fs</a:t>
            </a:r>
            <a:r>
              <a:rPr lang="en-US" sz="1400" kern="0" dirty="0">
                <a:solidFill>
                  <a:srgbClr val="000000"/>
                </a:solidFill>
                <a:latin typeface="Calibri"/>
              </a:rPr>
              <a:t> rms </a:t>
            </a:r>
            <a:r>
              <a:rPr lang="en-US" sz="1400" kern="0" dirty="0" smtClean="0">
                <a:solidFill>
                  <a:srgbClr val="000000"/>
                </a:solidFill>
                <a:latin typeface="Calibri"/>
              </a:rPr>
              <a:t> </a:t>
            </a:r>
            <a:r>
              <a:rPr lang="en-US" sz="1400" b="1" i="1" kern="0" dirty="0" smtClean="0">
                <a:solidFill>
                  <a:srgbClr val="33CC33"/>
                </a:solidFill>
                <a:latin typeface="Calibri"/>
              </a:rPr>
              <a:t>limited </a:t>
            </a:r>
            <a:r>
              <a:rPr lang="en-US" sz="1400" b="1" i="1" kern="0" dirty="0">
                <a:solidFill>
                  <a:srgbClr val="33CC33"/>
                </a:solidFill>
                <a:latin typeface="Calibri"/>
              </a:rPr>
              <a:t>by </a:t>
            </a:r>
            <a:r>
              <a:rPr lang="en-US" sz="1400" b="1" i="1" kern="0" dirty="0" smtClean="0">
                <a:solidFill>
                  <a:srgbClr val="33CC33"/>
                </a:solidFill>
                <a:latin typeface="Calibri"/>
              </a:rPr>
              <a:t>detection!</a:t>
            </a:r>
            <a:endParaRPr lang="en-US" sz="1400" b="1" i="1" kern="0" dirty="0">
              <a:solidFill>
                <a:srgbClr val="33CC33"/>
              </a:solidFill>
              <a:latin typeface="Calibri"/>
            </a:endParaRPr>
          </a:p>
        </p:txBody>
      </p:sp>
      <p:grpSp>
        <p:nvGrpSpPr>
          <p:cNvPr id="307" name="Group 188"/>
          <p:cNvGrpSpPr>
            <a:grpSpLocks/>
          </p:cNvGrpSpPr>
          <p:nvPr/>
        </p:nvGrpSpPr>
        <p:grpSpPr bwMode="auto">
          <a:xfrm>
            <a:off x="6119821" y="1574567"/>
            <a:ext cx="323851" cy="1212849"/>
            <a:chOff x="3855" y="1031"/>
            <a:chExt cx="204" cy="764"/>
          </a:xfrm>
        </p:grpSpPr>
        <p:sp>
          <p:nvSpPr>
            <p:cNvPr id="308" name="Rectangle 186"/>
            <p:cNvSpPr>
              <a:spLocks noChangeArrowheads="1"/>
            </p:cNvSpPr>
            <p:nvPr/>
          </p:nvSpPr>
          <p:spPr bwMode="auto">
            <a:xfrm>
              <a:off x="3969" y="1031"/>
              <a:ext cx="90" cy="340"/>
            </a:xfrm>
            <a:prstGeom prst="rect">
              <a:avLst/>
            </a:prstGeom>
            <a:noFill/>
            <a:ln w="12700">
              <a:solidFill>
                <a:srgbClr val="FF000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buFont typeface="Wingdings" pitchFamily="2" charset="2"/>
                <a:buNone/>
              </a:pPr>
              <a:endParaRPr lang="en-US" dirty="0">
                <a:solidFill>
                  <a:srgbClr val="000000"/>
                </a:solidFill>
              </a:endParaRPr>
            </a:p>
          </p:txBody>
        </p:sp>
        <p:sp>
          <p:nvSpPr>
            <p:cNvPr id="309" name="Line 187"/>
            <p:cNvSpPr>
              <a:spLocks noChangeShapeType="1"/>
            </p:cNvSpPr>
            <p:nvPr/>
          </p:nvSpPr>
          <p:spPr bwMode="auto">
            <a:xfrm flipH="1">
              <a:off x="3855" y="1366"/>
              <a:ext cx="114" cy="429"/>
            </a:xfrm>
            <a:prstGeom prst="line">
              <a:avLst/>
            </a:prstGeom>
            <a:noFill/>
            <a:ln w="12700">
              <a:solidFill>
                <a:srgbClr val="FF0000"/>
              </a:solidFill>
              <a:prstDash val="dash"/>
              <a:round/>
              <a:headEnd/>
              <a:tailEnd type="stealth"/>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dirty="0">
                <a:solidFill>
                  <a:srgbClr val="000000"/>
                </a:solidFill>
              </a:endParaRPr>
            </a:p>
          </p:txBody>
        </p:sp>
      </p:grpSp>
      <p:grpSp>
        <p:nvGrpSpPr>
          <p:cNvPr id="8" name="Group 7"/>
          <p:cNvGrpSpPr/>
          <p:nvPr/>
        </p:nvGrpSpPr>
        <p:grpSpPr>
          <a:xfrm>
            <a:off x="7383380" y="2722574"/>
            <a:ext cx="886671" cy="532866"/>
            <a:chOff x="7383380" y="2722574"/>
            <a:chExt cx="886671" cy="532866"/>
          </a:xfrm>
        </p:grpSpPr>
        <p:sp>
          <p:nvSpPr>
            <p:cNvPr id="312" name="Freeform 33"/>
            <p:cNvSpPr>
              <a:spLocks/>
            </p:cNvSpPr>
            <p:nvPr/>
          </p:nvSpPr>
          <p:spPr bwMode="auto">
            <a:xfrm>
              <a:off x="7383380" y="2728521"/>
              <a:ext cx="179907" cy="369331"/>
            </a:xfrm>
            <a:custGeom>
              <a:avLst/>
              <a:gdLst>
                <a:gd name="T0" fmla="*/ 0 w 384"/>
                <a:gd name="T1" fmla="*/ 2147483647 h 288"/>
                <a:gd name="T2" fmla="*/ 2147483647 w 384"/>
                <a:gd name="T3" fmla="*/ 0 h 288"/>
                <a:gd name="T4" fmla="*/ 2147483647 w 384"/>
                <a:gd name="T5" fmla="*/ 2147483647 h 288"/>
                <a:gd name="T6" fmla="*/ 0 60000 65536"/>
                <a:gd name="T7" fmla="*/ 0 60000 65536"/>
                <a:gd name="T8" fmla="*/ 0 60000 65536"/>
              </a:gdLst>
              <a:ahLst/>
              <a:cxnLst>
                <a:cxn ang="T6">
                  <a:pos x="T0" y="T1"/>
                </a:cxn>
                <a:cxn ang="T7">
                  <a:pos x="T2" y="T3"/>
                </a:cxn>
                <a:cxn ang="T8">
                  <a:pos x="T4" y="T5"/>
                </a:cxn>
              </a:cxnLst>
              <a:rect l="0" t="0" r="r" b="b"/>
              <a:pathLst>
                <a:path w="384" h="288">
                  <a:moveTo>
                    <a:pt x="0" y="288"/>
                  </a:moveTo>
                  <a:cubicBezTo>
                    <a:pt x="64" y="144"/>
                    <a:pt x="128" y="0"/>
                    <a:pt x="192" y="0"/>
                  </a:cubicBezTo>
                  <a:cubicBezTo>
                    <a:pt x="256" y="0"/>
                    <a:pt x="352" y="240"/>
                    <a:pt x="384" y="288"/>
                  </a:cubicBezTo>
                </a:path>
              </a:pathLst>
            </a:custGeom>
            <a:noFill/>
            <a:ln w="25400" cap="flat" cmpd="sng">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dirty="0">
                <a:solidFill>
                  <a:prstClr val="white"/>
                </a:solidFill>
              </a:endParaRPr>
            </a:p>
          </p:txBody>
        </p:sp>
        <p:sp>
          <p:nvSpPr>
            <p:cNvPr id="313" name="Freeform 34"/>
            <p:cNvSpPr>
              <a:spLocks/>
            </p:cNvSpPr>
            <p:nvPr/>
          </p:nvSpPr>
          <p:spPr bwMode="auto">
            <a:xfrm rot="10800000">
              <a:off x="7522955" y="2886109"/>
              <a:ext cx="179906" cy="369331"/>
            </a:xfrm>
            <a:custGeom>
              <a:avLst/>
              <a:gdLst>
                <a:gd name="T0" fmla="*/ 0 w 384"/>
                <a:gd name="T1" fmla="*/ 2147483647 h 288"/>
                <a:gd name="T2" fmla="*/ 2147483647 w 384"/>
                <a:gd name="T3" fmla="*/ 0 h 288"/>
                <a:gd name="T4" fmla="*/ 2147483647 w 384"/>
                <a:gd name="T5" fmla="*/ 2147483647 h 288"/>
                <a:gd name="T6" fmla="*/ 0 60000 65536"/>
                <a:gd name="T7" fmla="*/ 0 60000 65536"/>
                <a:gd name="T8" fmla="*/ 0 60000 65536"/>
              </a:gdLst>
              <a:ahLst/>
              <a:cxnLst>
                <a:cxn ang="T6">
                  <a:pos x="T0" y="T1"/>
                </a:cxn>
                <a:cxn ang="T7">
                  <a:pos x="T2" y="T3"/>
                </a:cxn>
                <a:cxn ang="T8">
                  <a:pos x="T4" y="T5"/>
                </a:cxn>
              </a:cxnLst>
              <a:rect l="0" t="0" r="r" b="b"/>
              <a:pathLst>
                <a:path w="384" h="288">
                  <a:moveTo>
                    <a:pt x="0" y="288"/>
                  </a:moveTo>
                  <a:cubicBezTo>
                    <a:pt x="64" y="144"/>
                    <a:pt x="128" y="0"/>
                    <a:pt x="192" y="0"/>
                  </a:cubicBezTo>
                  <a:cubicBezTo>
                    <a:pt x="256" y="0"/>
                    <a:pt x="352" y="240"/>
                    <a:pt x="384" y="288"/>
                  </a:cubicBezTo>
                </a:path>
              </a:pathLst>
            </a:custGeom>
            <a:noFill/>
            <a:ln w="25400" cap="flat" cmpd="sng">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dirty="0">
                <a:solidFill>
                  <a:prstClr val="white"/>
                </a:solidFill>
              </a:endParaRPr>
            </a:p>
          </p:txBody>
        </p:sp>
        <p:sp>
          <p:nvSpPr>
            <p:cNvPr id="314" name="Freeform 36"/>
            <p:cNvSpPr>
              <a:spLocks/>
            </p:cNvSpPr>
            <p:nvPr/>
          </p:nvSpPr>
          <p:spPr bwMode="auto">
            <a:xfrm>
              <a:off x="7667042" y="2728521"/>
              <a:ext cx="179907" cy="369332"/>
            </a:xfrm>
            <a:custGeom>
              <a:avLst/>
              <a:gdLst>
                <a:gd name="T0" fmla="*/ 0 w 384"/>
                <a:gd name="T1" fmla="*/ 2147483647 h 288"/>
                <a:gd name="T2" fmla="*/ 2147483647 w 384"/>
                <a:gd name="T3" fmla="*/ 0 h 288"/>
                <a:gd name="T4" fmla="*/ 2147483647 w 384"/>
                <a:gd name="T5" fmla="*/ 2147483647 h 288"/>
                <a:gd name="T6" fmla="*/ 0 60000 65536"/>
                <a:gd name="T7" fmla="*/ 0 60000 65536"/>
                <a:gd name="T8" fmla="*/ 0 60000 65536"/>
              </a:gdLst>
              <a:ahLst/>
              <a:cxnLst>
                <a:cxn ang="T6">
                  <a:pos x="T0" y="T1"/>
                </a:cxn>
                <a:cxn ang="T7">
                  <a:pos x="T2" y="T3"/>
                </a:cxn>
                <a:cxn ang="T8">
                  <a:pos x="T4" y="T5"/>
                </a:cxn>
              </a:cxnLst>
              <a:rect l="0" t="0" r="r" b="b"/>
              <a:pathLst>
                <a:path w="384" h="288">
                  <a:moveTo>
                    <a:pt x="0" y="288"/>
                  </a:moveTo>
                  <a:cubicBezTo>
                    <a:pt x="64" y="144"/>
                    <a:pt x="128" y="0"/>
                    <a:pt x="192" y="0"/>
                  </a:cubicBezTo>
                  <a:cubicBezTo>
                    <a:pt x="256" y="0"/>
                    <a:pt x="352" y="240"/>
                    <a:pt x="384" y="288"/>
                  </a:cubicBezTo>
                </a:path>
              </a:pathLst>
            </a:custGeom>
            <a:noFill/>
            <a:ln w="25400" cap="flat" cmpd="sng">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dirty="0">
                <a:solidFill>
                  <a:prstClr val="white"/>
                </a:solidFill>
              </a:endParaRPr>
            </a:p>
          </p:txBody>
        </p:sp>
        <p:sp>
          <p:nvSpPr>
            <p:cNvPr id="315" name="Freeform 37"/>
            <p:cNvSpPr>
              <a:spLocks/>
            </p:cNvSpPr>
            <p:nvPr/>
          </p:nvSpPr>
          <p:spPr bwMode="auto">
            <a:xfrm rot="10800000">
              <a:off x="7806482" y="2884707"/>
              <a:ext cx="179906" cy="369332"/>
            </a:xfrm>
            <a:custGeom>
              <a:avLst/>
              <a:gdLst>
                <a:gd name="T0" fmla="*/ 0 w 384"/>
                <a:gd name="T1" fmla="*/ 2147483647 h 288"/>
                <a:gd name="T2" fmla="*/ 2147483647 w 384"/>
                <a:gd name="T3" fmla="*/ 0 h 288"/>
                <a:gd name="T4" fmla="*/ 2147483647 w 384"/>
                <a:gd name="T5" fmla="*/ 2147483647 h 288"/>
                <a:gd name="T6" fmla="*/ 0 60000 65536"/>
                <a:gd name="T7" fmla="*/ 0 60000 65536"/>
                <a:gd name="T8" fmla="*/ 0 60000 65536"/>
              </a:gdLst>
              <a:ahLst/>
              <a:cxnLst>
                <a:cxn ang="T6">
                  <a:pos x="T0" y="T1"/>
                </a:cxn>
                <a:cxn ang="T7">
                  <a:pos x="T2" y="T3"/>
                </a:cxn>
                <a:cxn ang="T8">
                  <a:pos x="T4" y="T5"/>
                </a:cxn>
              </a:cxnLst>
              <a:rect l="0" t="0" r="r" b="b"/>
              <a:pathLst>
                <a:path w="384" h="288">
                  <a:moveTo>
                    <a:pt x="0" y="288"/>
                  </a:moveTo>
                  <a:cubicBezTo>
                    <a:pt x="64" y="144"/>
                    <a:pt x="128" y="0"/>
                    <a:pt x="192" y="0"/>
                  </a:cubicBezTo>
                  <a:cubicBezTo>
                    <a:pt x="256" y="0"/>
                    <a:pt x="352" y="240"/>
                    <a:pt x="384" y="288"/>
                  </a:cubicBezTo>
                </a:path>
              </a:pathLst>
            </a:custGeom>
            <a:noFill/>
            <a:ln w="25400" cap="flat" cmpd="sng">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dirty="0">
                <a:solidFill>
                  <a:prstClr val="white"/>
                </a:solidFill>
              </a:endParaRPr>
            </a:p>
          </p:txBody>
        </p:sp>
        <p:sp>
          <p:nvSpPr>
            <p:cNvPr id="316" name="Freeform 39"/>
            <p:cNvSpPr>
              <a:spLocks/>
            </p:cNvSpPr>
            <p:nvPr/>
          </p:nvSpPr>
          <p:spPr bwMode="auto">
            <a:xfrm>
              <a:off x="7950705" y="2722574"/>
              <a:ext cx="179907" cy="369332"/>
            </a:xfrm>
            <a:custGeom>
              <a:avLst/>
              <a:gdLst>
                <a:gd name="T0" fmla="*/ 0 w 384"/>
                <a:gd name="T1" fmla="*/ 2147483647 h 288"/>
                <a:gd name="T2" fmla="*/ 2147483647 w 384"/>
                <a:gd name="T3" fmla="*/ 0 h 288"/>
                <a:gd name="T4" fmla="*/ 2147483647 w 384"/>
                <a:gd name="T5" fmla="*/ 2147483647 h 288"/>
                <a:gd name="T6" fmla="*/ 0 60000 65536"/>
                <a:gd name="T7" fmla="*/ 0 60000 65536"/>
                <a:gd name="T8" fmla="*/ 0 60000 65536"/>
              </a:gdLst>
              <a:ahLst/>
              <a:cxnLst>
                <a:cxn ang="T6">
                  <a:pos x="T0" y="T1"/>
                </a:cxn>
                <a:cxn ang="T7">
                  <a:pos x="T2" y="T3"/>
                </a:cxn>
                <a:cxn ang="T8">
                  <a:pos x="T4" y="T5"/>
                </a:cxn>
              </a:cxnLst>
              <a:rect l="0" t="0" r="r" b="b"/>
              <a:pathLst>
                <a:path w="384" h="288">
                  <a:moveTo>
                    <a:pt x="0" y="288"/>
                  </a:moveTo>
                  <a:cubicBezTo>
                    <a:pt x="64" y="144"/>
                    <a:pt x="128" y="0"/>
                    <a:pt x="192" y="0"/>
                  </a:cubicBezTo>
                  <a:cubicBezTo>
                    <a:pt x="256" y="0"/>
                    <a:pt x="352" y="240"/>
                    <a:pt x="384" y="288"/>
                  </a:cubicBezTo>
                </a:path>
              </a:pathLst>
            </a:custGeom>
            <a:noFill/>
            <a:ln w="25400" cap="flat" cmpd="sng">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dirty="0">
                <a:solidFill>
                  <a:prstClr val="white"/>
                </a:solidFill>
              </a:endParaRPr>
            </a:p>
          </p:txBody>
        </p:sp>
        <p:sp>
          <p:nvSpPr>
            <p:cNvPr id="317" name="Freeform 40"/>
            <p:cNvSpPr>
              <a:spLocks/>
            </p:cNvSpPr>
            <p:nvPr/>
          </p:nvSpPr>
          <p:spPr bwMode="auto">
            <a:xfrm rot="10800000">
              <a:off x="8090145" y="2878801"/>
              <a:ext cx="179906" cy="369332"/>
            </a:xfrm>
            <a:custGeom>
              <a:avLst/>
              <a:gdLst>
                <a:gd name="T0" fmla="*/ 0 w 384"/>
                <a:gd name="T1" fmla="*/ 2147483647 h 288"/>
                <a:gd name="T2" fmla="*/ 2147483647 w 384"/>
                <a:gd name="T3" fmla="*/ 0 h 288"/>
                <a:gd name="T4" fmla="*/ 2147483647 w 384"/>
                <a:gd name="T5" fmla="*/ 2147483647 h 288"/>
                <a:gd name="T6" fmla="*/ 0 60000 65536"/>
                <a:gd name="T7" fmla="*/ 0 60000 65536"/>
                <a:gd name="T8" fmla="*/ 0 60000 65536"/>
              </a:gdLst>
              <a:ahLst/>
              <a:cxnLst>
                <a:cxn ang="T6">
                  <a:pos x="T0" y="T1"/>
                </a:cxn>
                <a:cxn ang="T7">
                  <a:pos x="T2" y="T3"/>
                </a:cxn>
                <a:cxn ang="T8">
                  <a:pos x="T4" y="T5"/>
                </a:cxn>
              </a:cxnLst>
              <a:rect l="0" t="0" r="r" b="b"/>
              <a:pathLst>
                <a:path w="384" h="288">
                  <a:moveTo>
                    <a:pt x="0" y="288"/>
                  </a:moveTo>
                  <a:cubicBezTo>
                    <a:pt x="64" y="144"/>
                    <a:pt x="128" y="0"/>
                    <a:pt x="192" y="0"/>
                  </a:cubicBezTo>
                  <a:cubicBezTo>
                    <a:pt x="256" y="0"/>
                    <a:pt x="352" y="240"/>
                    <a:pt x="384" y="288"/>
                  </a:cubicBezTo>
                </a:path>
              </a:pathLst>
            </a:custGeom>
            <a:noFill/>
            <a:ln w="25400" cap="flat" cmpd="sng">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dirty="0">
                <a:solidFill>
                  <a:prstClr val="white"/>
                </a:solidFill>
              </a:endParaRPr>
            </a:p>
          </p:txBody>
        </p:sp>
      </p:grpSp>
      <p:sp>
        <p:nvSpPr>
          <p:cNvPr id="5" name="TextBox 4"/>
          <p:cNvSpPr txBox="1"/>
          <p:nvPr/>
        </p:nvSpPr>
        <p:spPr>
          <a:xfrm>
            <a:off x="6316219" y="6380723"/>
            <a:ext cx="1693092" cy="307777"/>
          </a:xfrm>
          <a:prstGeom prst="rect">
            <a:avLst/>
          </a:prstGeom>
          <a:solidFill>
            <a:schemeClr val="tx1"/>
          </a:solidFill>
        </p:spPr>
        <p:txBody>
          <a:bodyPr wrap="none" rtlCol="0">
            <a:spAutoFit/>
          </a:bodyPr>
          <a:lstStyle/>
          <a:p>
            <a:r>
              <a:rPr lang="en-US" sz="1400" i="1" dirty="0">
                <a:solidFill>
                  <a:prstClr val="black"/>
                </a:solidFill>
              </a:rPr>
              <a:t>Slide from </a:t>
            </a:r>
            <a:r>
              <a:rPr lang="en-US" sz="1400" b="1" i="1" dirty="0">
                <a:solidFill>
                  <a:prstClr val="black"/>
                </a:solidFill>
              </a:rPr>
              <a:t>H. </a:t>
            </a:r>
            <a:r>
              <a:rPr lang="en-US" sz="1400" b="1" i="1" dirty="0" err="1">
                <a:solidFill>
                  <a:prstClr val="black"/>
                </a:solidFill>
              </a:rPr>
              <a:t>Schlarb</a:t>
            </a:r>
            <a:endParaRPr lang="en-US" sz="1400" b="1" i="1" dirty="0">
              <a:solidFill>
                <a:prstClr val="black"/>
              </a:solidFill>
            </a:endParaRPr>
          </a:p>
        </p:txBody>
      </p:sp>
    </p:spTree>
    <p:extLst>
      <p:ext uri="{BB962C8B-B14F-4D97-AF65-F5344CB8AC3E}">
        <p14:creationId xmlns:p14="http://schemas.microsoft.com/office/powerpoint/2010/main" val="2045887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0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 grpId="0" animBg="1"/>
      <p:bldP spid="306" grpId="0"/>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89247" y="1657679"/>
            <a:ext cx="7073603" cy="2295196"/>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1091419" y="114549"/>
            <a:ext cx="7418894" cy="551900"/>
          </a:xfrm>
        </p:spPr>
        <p:txBody>
          <a:bodyPr/>
          <a:lstStyle/>
          <a:p>
            <a:r>
              <a:rPr lang="en-US" sz="1600" i="1" dirty="0">
                <a:solidFill>
                  <a:prstClr val="white">
                    <a:lumMod val="85000"/>
                  </a:prstClr>
                </a:solidFill>
              </a:rPr>
              <a:t>BASICS</a:t>
            </a:r>
            <a:r>
              <a:rPr lang="en-US" sz="1600" i="1" dirty="0" smtClean="0">
                <a:solidFill>
                  <a:prstClr val="white">
                    <a:lumMod val="85000"/>
                  </a:prstClr>
                </a:solidFill>
              </a:rPr>
              <a:t>: </a:t>
            </a:r>
            <a:r>
              <a:rPr lang="en-US" sz="1600" dirty="0">
                <a:solidFill>
                  <a:prstClr val="white">
                    <a:lumMod val="85000"/>
                  </a:prstClr>
                </a:solidFill>
              </a:rPr>
              <a:t>Phase Detectors </a:t>
            </a:r>
            <a:r>
              <a:rPr lang="en-US" sz="2500" dirty="0">
                <a:solidFill>
                  <a:prstClr val="white">
                    <a:lumMod val="85000"/>
                  </a:prstClr>
                </a:solidFill>
              </a:rPr>
              <a:t/>
            </a:r>
            <a:br>
              <a:rPr lang="en-US" sz="2500" dirty="0">
                <a:solidFill>
                  <a:prstClr val="white">
                    <a:lumMod val="85000"/>
                  </a:prstClr>
                </a:solidFill>
              </a:rPr>
            </a:br>
            <a:r>
              <a:rPr lang="en-US" sz="2400" dirty="0" smtClean="0">
                <a:solidFill>
                  <a:prstClr val="white">
                    <a:lumMod val="85000"/>
                  </a:prstClr>
                </a:solidFill>
              </a:rPr>
              <a:t> Optical vs</a:t>
            </a:r>
            <a:r>
              <a:rPr lang="en-US" sz="2400" dirty="0">
                <a:solidFill>
                  <a:prstClr val="white">
                    <a:lumMod val="85000"/>
                  </a:prstClr>
                </a:solidFill>
              </a:rPr>
              <a:t>. Optical</a:t>
            </a:r>
            <a:endParaRPr lang="en-US" sz="26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33</a:t>
            </a:fld>
            <a:endParaRPr lang="en-US" dirty="0">
              <a:solidFill>
                <a:srgbClr val="4F81BD">
                  <a:lumMod val="75000"/>
                </a:srgbClr>
              </a:solidFill>
            </a:endParaRPr>
          </a:p>
        </p:txBody>
      </p:sp>
      <mc:AlternateContent xmlns:mc="http://schemas.openxmlformats.org/markup-compatibility/2006" xmlns:a14="http://schemas.microsoft.com/office/drawing/2010/main">
        <mc:Choice Requires="a14">
          <p:sp>
            <p:nvSpPr>
              <p:cNvPr id="23" name="Text Box 11"/>
              <p:cNvSpPr txBox="1">
                <a:spLocks noChangeArrowheads="1"/>
              </p:cNvSpPr>
              <p:nvPr/>
            </p:nvSpPr>
            <p:spPr bwMode="auto">
              <a:xfrm>
                <a:off x="313899" y="1072904"/>
                <a:ext cx="8434315" cy="584775"/>
              </a:xfrm>
              <a:prstGeom prst="rect">
                <a:avLst/>
              </a:prstGeom>
              <a:noFill/>
              <a:ln w="9525">
                <a:noFill/>
                <a:miter lim="800000"/>
                <a:headEnd/>
                <a:tailEnd/>
              </a:ln>
            </p:spPr>
            <p:txBody>
              <a:bodyPr wrap="square">
                <a:spAutoFit/>
              </a:bodyPr>
              <a:lstStyle/>
              <a:p>
                <a:pPr marL="82550" algn="just">
                  <a:spcAft>
                    <a:spcPts val="900"/>
                  </a:spcAft>
                </a:pPr>
                <a:r>
                  <a:rPr lang="en-US" sz="1600" b="1" i="1" dirty="0">
                    <a:solidFill>
                      <a:prstClr val="black"/>
                    </a:solidFill>
                  </a:rPr>
                  <a:t>Balanced cross correlation </a:t>
                </a:r>
                <a:r>
                  <a:rPr lang="en-US" sz="1600" dirty="0">
                    <a:solidFill>
                      <a:prstClr val="black"/>
                    </a:solidFill>
                  </a:rPr>
                  <a:t>of very short optical pulses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ea typeface="Cambria Math"/>
                          </a:rPr>
                          <m:t>𝜎</m:t>
                        </m:r>
                      </m:e>
                      <m:sub>
                        <m:r>
                          <a:rPr lang="en-US" sz="1600" i="1">
                            <a:solidFill>
                              <a:prstClr val="black"/>
                            </a:solidFill>
                            <a:latin typeface="Cambria Math"/>
                          </a:rPr>
                          <m:t>𝑡</m:t>
                        </m:r>
                      </m:sub>
                    </m:sSub>
                    <m:r>
                      <a:rPr lang="en-US" sz="1600" i="1">
                        <a:solidFill>
                          <a:prstClr val="black"/>
                        </a:solidFill>
                        <a:latin typeface="Cambria Math"/>
                        <a:ea typeface="Cambria Math"/>
                      </a:rPr>
                      <m:t>≈200 </m:t>
                    </m:r>
                    <m:r>
                      <a:rPr lang="en-US" sz="1600" i="1">
                        <a:solidFill>
                          <a:prstClr val="black"/>
                        </a:solidFill>
                        <a:latin typeface="Cambria Math"/>
                        <a:ea typeface="Cambria Math"/>
                      </a:rPr>
                      <m:t>𝑓𝑠</m:t>
                    </m:r>
                  </m:oMath>
                </a14:m>
                <a:r>
                  <a:rPr lang="en-US" sz="1600" dirty="0">
                    <a:solidFill>
                      <a:prstClr val="black"/>
                    </a:solidFill>
                  </a:rPr>
                  <a:t>) provides an </a:t>
                </a:r>
                <a:r>
                  <a:rPr lang="en-US" sz="1600" b="1" i="1" dirty="0">
                    <a:solidFill>
                      <a:prstClr val="black"/>
                    </a:solidFill>
                  </a:rPr>
                  <a:t>extremely sensitive</a:t>
                </a:r>
                <a:r>
                  <a:rPr lang="en-US" sz="1600" dirty="0">
                    <a:solidFill>
                      <a:prstClr val="black"/>
                    </a:solidFill>
                  </a:rPr>
                  <a:t> measurement of the </a:t>
                </a:r>
                <a:r>
                  <a:rPr lang="en-US" sz="1600" b="1" i="1" dirty="0">
                    <a:solidFill>
                      <a:prstClr val="black"/>
                    </a:solidFill>
                  </a:rPr>
                  <a:t>relative delay between </a:t>
                </a:r>
                <a:r>
                  <a:rPr lang="en-US" sz="1600" dirty="0">
                    <a:solidFill>
                      <a:prstClr val="black"/>
                    </a:solidFill>
                  </a:rPr>
                  <a:t>2 pulses.</a:t>
                </a:r>
              </a:p>
            </p:txBody>
          </p:sp>
        </mc:Choice>
        <mc:Fallback xmlns="">
          <p:sp>
            <p:nvSpPr>
              <p:cNvPr id="23" name="Text Box 11"/>
              <p:cNvSpPr txBox="1">
                <a:spLocks noRot="1" noChangeAspect="1" noMove="1" noResize="1" noEditPoints="1" noAdjustHandles="1" noChangeArrowheads="1" noChangeShapeType="1" noTextEdit="1"/>
              </p:cNvSpPr>
              <p:nvPr/>
            </p:nvSpPr>
            <p:spPr bwMode="auto">
              <a:xfrm>
                <a:off x="313899" y="1072904"/>
                <a:ext cx="8434315" cy="584775"/>
              </a:xfrm>
              <a:prstGeom prst="rect">
                <a:avLst/>
              </a:prstGeom>
              <a:blipFill rotWithShape="1">
                <a:blip r:embed="rId2"/>
                <a:stretch>
                  <a:fillRect t="-3125" r="-361" b="-12500"/>
                </a:stretch>
              </a:blipFill>
              <a:ln w="9525">
                <a:noFill/>
                <a:miter lim="800000"/>
                <a:headEnd/>
                <a:tailEnd/>
              </a:ln>
            </p:spPr>
            <p:txBody>
              <a:bodyPr/>
              <a:lstStyle/>
              <a:p>
                <a:r>
                  <a:rPr lang="en-US">
                    <a:noFill/>
                  </a:rPr>
                  <a:t> </a:t>
                </a:r>
              </a:p>
            </p:txBody>
          </p:sp>
        </mc:Fallback>
      </mc:AlternateContent>
      <p:sp>
        <p:nvSpPr>
          <p:cNvPr id="58" name="TextBox 57"/>
          <p:cNvSpPr txBox="1"/>
          <p:nvPr/>
        </p:nvSpPr>
        <p:spPr>
          <a:xfrm>
            <a:off x="5631343" y="5867387"/>
            <a:ext cx="3216984" cy="584775"/>
          </a:xfrm>
          <a:prstGeom prst="rect">
            <a:avLst/>
          </a:prstGeom>
          <a:solidFill>
            <a:srgbClr val="CCFFCC"/>
          </a:solidFill>
        </p:spPr>
        <p:txBody>
          <a:bodyPr wrap="square" rtlCol="0">
            <a:spAutoFit/>
          </a:bodyPr>
          <a:lstStyle/>
          <a:p>
            <a:pPr algn="just"/>
            <a:r>
              <a:rPr lang="en-US" sz="1600" dirty="0">
                <a:solidFill>
                  <a:srgbClr val="8064A2">
                    <a:lumMod val="75000"/>
                  </a:srgbClr>
                </a:solidFill>
              </a:rPr>
              <a:t>Detection sensitivity up to 10 mV/fs achievable with ultra-short pulses!!!</a:t>
            </a:r>
          </a:p>
        </p:txBody>
      </p:sp>
      <p:grpSp>
        <p:nvGrpSpPr>
          <p:cNvPr id="69" name="Group 68"/>
          <p:cNvGrpSpPr/>
          <p:nvPr/>
        </p:nvGrpSpPr>
        <p:grpSpPr>
          <a:xfrm>
            <a:off x="651172" y="1806376"/>
            <a:ext cx="6684483" cy="1959697"/>
            <a:chOff x="161510" y="1507590"/>
            <a:chExt cx="6340994" cy="1858996"/>
          </a:xfrm>
        </p:grpSpPr>
        <p:grpSp>
          <p:nvGrpSpPr>
            <p:cNvPr id="4" name="Group 3"/>
            <p:cNvGrpSpPr/>
            <p:nvPr/>
          </p:nvGrpSpPr>
          <p:grpSpPr>
            <a:xfrm>
              <a:off x="161510" y="1507590"/>
              <a:ext cx="4977312" cy="1858996"/>
              <a:chOff x="161510" y="1507590"/>
              <a:chExt cx="7470830" cy="2790310"/>
            </a:xfrm>
          </p:grpSpPr>
          <p:sp>
            <p:nvSpPr>
              <p:cNvPr id="6" name="Rectangle 5"/>
              <p:cNvSpPr/>
              <p:nvPr/>
            </p:nvSpPr>
            <p:spPr>
              <a:xfrm rot="2713524">
                <a:off x="1042807" y="2315215"/>
                <a:ext cx="813903" cy="143229"/>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solidFill>
                    <a:prstClr val="black"/>
                  </a:solidFill>
                </a:endParaRPr>
              </a:p>
            </p:txBody>
          </p:sp>
          <p:cxnSp>
            <p:nvCxnSpPr>
              <p:cNvPr id="7" name="Straight Arrow Connector 6"/>
              <p:cNvCxnSpPr>
                <a:endCxn id="6" idx="2"/>
              </p:cNvCxnSpPr>
              <p:nvPr/>
            </p:nvCxnSpPr>
            <p:spPr>
              <a:xfrm>
                <a:off x="161510" y="2420278"/>
                <a:ext cx="1237411" cy="1610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8" name="Elbow Connector 7"/>
              <p:cNvCxnSpPr>
                <a:stCxn id="6" idx="2"/>
                <a:endCxn id="9" idx="1"/>
              </p:cNvCxnSpPr>
              <p:nvPr/>
            </p:nvCxnSpPr>
            <p:spPr>
              <a:xfrm rot="10800000" flipH="1" flipV="1">
                <a:off x="1398921" y="2430619"/>
                <a:ext cx="426065" cy="1533806"/>
              </a:xfrm>
              <a:prstGeom prst="bentConnector3">
                <a:avLst>
                  <a:gd name="adj1" fmla="val -2585"/>
                </a:avLst>
              </a:prstGeom>
              <a:ln>
                <a:tailEnd type="arrow"/>
              </a:ln>
            </p:spPr>
            <p:style>
              <a:lnRef idx="2">
                <a:schemeClr val="accent2"/>
              </a:lnRef>
              <a:fillRef idx="0">
                <a:schemeClr val="accent2"/>
              </a:fillRef>
              <a:effectRef idx="1">
                <a:schemeClr val="accent2"/>
              </a:effectRef>
              <a:fontRef idx="minor">
                <a:schemeClr val="tx1"/>
              </a:fontRef>
            </p:style>
          </p:cxnSp>
          <p:sp>
            <p:nvSpPr>
              <p:cNvPr id="9" name="Rectangle 8"/>
              <p:cNvSpPr/>
              <p:nvPr/>
            </p:nvSpPr>
            <p:spPr>
              <a:xfrm>
                <a:off x="1824986" y="3630951"/>
                <a:ext cx="869648" cy="666949"/>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dirty="0">
                    <a:solidFill>
                      <a:srgbClr val="00B050"/>
                    </a:solidFill>
                  </a:rPr>
                  <a:t>Delay 1</a:t>
                </a:r>
              </a:p>
              <a:p>
                <a:pPr algn="ctr"/>
                <a:r>
                  <a:rPr lang="en-US" sz="1100" dirty="0">
                    <a:solidFill>
                      <a:srgbClr val="FF0000"/>
                    </a:solidFill>
                  </a:rPr>
                  <a:t>Delay 2</a:t>
                </a:r>
              </a:p>
            </p:txBody>
          </p:sp>
          <p:sp>
            <p:nvSpPr>
              <p:cNvPr id="10" name="Rectangle 9"/>
              <p:cNvSpPr/>
              <p:nvPr/>
            </p:nvSpPr>
            <p:spPr>
              <a:xfrm>
                <a:off x="3437525" y="3630952"/>
                <a:ext cx="869648" cy="66694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solidFill>
                      <a:prstClr val="black"/>
                    </a:solidFill>
                  </a:rPr>
                  <a:t>SFG</a:t>
                </a:r>
              </a:p>
            </p:txBody>
          </p:sp>
          <p:cxnSp>
            <p:nvCxnSpPr>
              <p:cNvPr id="11" name="Straight Arrow Connector 10"/>
              <p:cNvCxnSpPr>
                <a:stCxn id="9" idx="3"/>
                <a:endCxn id="10" idx="1"/>
              </p:cNvCxnSpPr>
              <p:nvPr/>
            </p:nvCxnSpPr>
            <p:spPr>
              <a:xfrm>
                <a:off x="2694634" y="3964426"/>
                <a:ext cx="742891"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2" name="Straight Arrow Connector 11"/>
              <p:cNvCxnSpPr>
                <a:stCxn id="10" idx="3"/>
                <a:endCxn id="13" idx="1"/>
              </p:cNvCxnSpPr>
              <p:nvPr/>
            </p:nvCxnSpPr>
            <p:spPr>
              <a:xfrm flipV="1">
                <a:off x="4307173" y="3956385"/>
                <a:ext cx="845161" cy="8041"/>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3" name="Rectangle 12"/>
              <p:cNvSpPr/>
              <p:nvPr/>
            </p:nvSpPr>
            <p:spPr>
              <a:xfrm>
                <a:off x="5152334" y="3622910"/>
                <a:ext cx="869648" cy="66694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dirty="0">
                    <a:solidFill>
                      <a:prstClr val="black"/>
                    </a:solidFill>
                  </a:rPr>
                  <a:t>Pass Band</a:t>
                </a:r>
              </a:p>
            </p:txBody>
          </p:sp>
          <p:sp>
            <p:nvSpPr>
              <p:cNvPr id="14" name="Rectangle 13"/>
              <p:cNvSpPr/>
              <p:nvPr/>
            </p:nvSpPr>
            <p:spPr>
              <a:xfrm>
                <a:off x="3436743" y="2105187"/>
                <a:ext cx="869648" cy="66694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solidFill>
                      <a:prstClr val="black"/>
                    </a:solidFill>
                  </a:rPr>
                  <a:t>SFG</a:t>
                </a:r>
              </a:p>
            </p:txBody>
          </p:sp>
          <p:cxnSp>
            <p:nvCxnSpPr>
              <p:cNvPr id="15" name="Straight Arrow Connector 14"/>
              <p:cNvCxnSpPr>
                <a:stCxn id="14" idx="3"/>
                <a:endCxn id="16" idx="1"/>
              </p:cNvCxnSpPr>
              <p:nvPr/>
            </p:nvCxnSpPr>
            <p:spPr>
              <a:xfrm flipV="1">
                <a:off x="4306391" y="2430620"/>
                <a:ext cx="832431" cy="8041"/>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6" name="Rectangle 15"/>
              <p:cNvSpPr/>
              <p:nvPr/>
            </p:nvSpPr>
            <p:spPr>
              <a:xfrm>
                <a:off x="5138822" y="2097146"/>
                <a:ext cx="869648" cy="66694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dirty="0">
                    <a:solidFill>
                      <a:prstClr val="black"/>
                    </a:solidFill>
                  </a:rPr>
                  <a:t>Pass Band</a:t>
                </a:r>
              </a:p>
            </p:txBody>
          </p:sp>
          <p:cxnSp>
            <p:nvCxnSpPr>
              <p:cNvPr id="17" name="Straight Arrow Connector 16"/>
              <p:cNvCxnSpPr>
                <a:stCxn id="6" idx="2"/>
              </p:cNvCxnSpPr>
              <p:nvPr/>
            </p:nvCxnSpPr>
            <p:spPr>
              <a:xfrm flipV="1">
                <a:off x="1398921" y="2420278"/>
                <a:ext cx="2014117" cy="10342"/>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nvGrpSpPr>
              <p:cNvPr id="18" name="Gruppo 160"/>
              <p:cNvGrpSpPr>
                <a:grpSpLocks/>
              </p:cNvGrpSpPr>
              <p:nvPr/>
            </p:nvGrpSpPr>
            <p:grpSpPr bwMode="auto">
              <a:xfrm>
                <a:off x="6519180" y="3778325"/>
                <a:ext cx="517135" cy="359773"/>
                <a:chOff x="2331368" y="4565301"/>
                <a:chExt cx="701423" cy="584198"/>
              </a:xfrm>
            </p:grpSpPr>
            <p:sp>
              <p:nvSpPr>
                <p:cNvPr id="49" name="Rettangolo 161"/>
                <p:cNvSpPr/>
                <p:nvPr/>
              </p:nvSpPr>
              <p:spPr>
                <a:xfrm>
                  <a:off x="2371041" y="4565301"/>
                  <a:ext cx="622077" cy="584198"/>
                </a:xfrm>
                <a:prstGeom prst="rect">
                  <a:avLst/>
                </a:prstGeom>
                <a:ln/>
              </p:spPr>
              <p:style>
                <a:lnRef idx="1">
                  <a:schemeClr val="dk1"/>
                </a:lnRef>
                <a:fillRef idx="2">
                  <a:schemeClr val="dk1"/>
                </a:fillRef>
                <a:effectRef idx="1">
                  <a:schemeClr val="dk1"/>
                </a:effectRef>
                <a:fontRef idx="minor">
                  <a:schemeClr val="dk1"/>
                </a:fontRef>
              </p:style>
              <p:txBody>
                <a:bodyPr anchor="ctr"/>
                <a:lstStyle/>
                <a:p>
                  <a:pPr algn="ctr">
                    <a:defRPr/>
                  </a:pPr>
                  <a:endParaRPr lang="en-US" sz="1600" dirty="0">
                    <a:solidFill>
                      <a:prstClr val="black"/>
                    </a:solidFill>
                  </a:endParaRPr>
                </a:p>
              </p:txBody>
            </p:sp>
            <p:grpSp>
              <p:nvGrpSpPr>
                <p:cNvPr id="50" name="Gruppo 162"/>
                <p:cNvGrpSpPr>
                  <a:grpSpLocks/>
                </p:cNvGrpSpPr>
                <p:nvPr/>
              </p:nvGrpSpPr>
              <p:grpSpPr bwMode="auto">
                <a:xfrm>
                  <a:off x="2508546" y="4636341"/>
                  <a:ext cx="344983" cy="463057"/>
                  <a:chOff x="2508546" y="4636341"/>
                  <a:chExt cx="344983" cy="463057"/>
                </a:xfrm>
              </p:grpSpPr>
              <p:sp>
                <p:nvSpPr>
                  <p:cNvPr id="55" name="Triangolo isoscele 168"/>
                  <p:cNvSpPr/>
                  <p:nvPr/>
                </p:nvSpPr>
                <p:spPr>
                  <a:xfrm rot="16200000">
                    <a:off x="2470147" y="4676391"/>
                    <a:ext cx="423862" cy="342777"/>
                  </a:xfrm>
                  <a:prstGeom prst="triangle">
                    <a:avLst/>
                  </a:prstGeom>
                  <a:ln>
                    <a:solidFill>
                      <a:srgbClr val="7030A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sz="1600" dirty="0">
                      <a:solidFill>
                        <a:prstClr val="black"/>
                      </a:solidFill>
                    </a:endParaRPr>
                  </a:p>
                </p:txBody>
              </p:sp>
              <p:cxnSp>
                <p:nvCxnSpPr>
                  <p:cNvPr id="56" name="Connettore 1 169"/>
                  <p:cNvCxnSpPr/>
                  <p:nvPr/>
                </p:nvCxnSpPr>
                <p:spPr>
                  <a:xfrm>
                    <a:off x="2509104" y="4637436"/>
                    <a:ext cx="1586" cy="461961"/>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51" name="Gruppo 164"/>
                <p:cNvGrpSpPr>
                  <a:grpSpLocks/>
                </p:cNvGrpSpPr>
                <p:nvPr/>
              </p:nvGrpSpPr>
              <p:grpSpPr bwMode="auto">
                <a:xfrm rot="2700000">
                  <a:off x="2642392" y="4472633"/>
                  <a:ext cx="79375" cy="701423"/>
                  <a:chOff x="5292725" y="3937002"/>
                  <a:chExt cx="79375" cy="701423"/>
                </a:xfrm>
              </p:grpSpPr>
              <p:cxnSp>
                <p:nvCxnSpPr>
                  <p:cNvPr id="52" name="Connettore 2 165"/>
                  <p:cNvCxnSpPr/>
                  <p:nvPr/>
                </p:nvCxnSpPr>
                <p:spPr>
                  <a:xfrm flipV="1">
                    <a:off x="5366528" y="3937267"/>
                    <a:ext cx="0" cy="44592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3" name="Connettore 1 166"/>
                  <p:cNvCxnSpPr/>
                  <p:nvPr/>
                </p:nvCxnSpPr>
                <p:spPr>
                  <a:xfrm>
                    <a:off x="5286429" y="4325000"/>
                    <a:ext cx="79375" cy="5871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Connettore 1 167"/>
                  <p:cNvCxnSpPr/>
                  <p:nvPr/>
                </p:nvCxnSpPr>
                <p:spPr>
                  <a:xfrm>
                    <a:off x="5288512" y="4324613"/>
                    <a:ext cx="0" cy="31421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19" name="Gruppo 160"/>
              <p:cNvGrpSpPr>
                <a:grpSpLocks/>
              </p:cNvGrpSpPr>
              <p:nvPr/>
            </p:nvGrpSpPr>
            <p:grpSpPr bwMode="auto">
              <a:xfrm>
                <a:off x="6519180" y="2258775"/>
                <a:ext cx="517135" cy="359773"/>
                <a:chOff x="2331368" y="4565301"/>
                <a:chExt cx="701423" cy="584198"/>
              </a:xfrm>
            </p:grpSpPr>
            <p:sp>
              <p:nvSpPr>
                <p:cNvPr id="41" name="Rettangolo 161"/>
                <p:cNvSpPr/>
                <p:nvPr/>
              </p:nvSpPr>
              <p:spPr>
                <a:xfrm>
                  <a:off x="2371041" y="4565301"/>
                  <a:ext cx="622077" cy="584198"/>
                </a:xfrm>
                <a:prstGeom prst="rect">
                  <a:avLst/>
                </a:prstGeom>
                <a:ln/>
              </p:spPr>
              <p:style>
                <a:lnRef idx="1">
                  <a:schemeClr val="dk1"/>
                </a:lnRef>
                <a:fillRef idx="2">
                  <a:schemeClr val="dk1"/>
                </a:fillRef>
                <a:effectRef idx="1">
                  <a:schemeClr val="dk1"/>
                </a:effectRef>
                <a:fontRef idx="minor">
                  <a:schemeClr val="dk1"/>
                </a:fontRef>
              </p:style>
              <p:txBody>
                <a:bodyPr anchor="ctr"/>
                <a:lstStyle/>
                <a:p>
                  <a:pPr algn="ctr">
                    <a:defRPr/>
                  </a:pPr>
                  <a:endParaRPr lang="en-US" sz="1600" dirty="0">
                    <a:solidFill>
                      <a:prstClr val="black"/>
                    </a:solidFill>
                  </a:endParaRPr>
                </a:p>
              </p:txBody>
            </p:sp>
            <p:grpSp>
              <p:nvGrpSpPr>
                <p:cNvPr id="42" name="Gruppo 162"/>
                <p:cNvGrpSpPr>
                  <a:grpSpLocks/>
                </p:cNvGrpSpPr>
                <p:nvPr/>
              </p:nvGrpSpPr>
              <p:grpSpPr bwMode="auto">
                <a:xfrm>
                  <a:off x="2508546" y="4636341"/>
                  <a:ext cx="344983" cy="463057"/>
                  <a:chOff x="2508546" y="4636341"/>
                  <a:chExt cx="344983" cy="463057"/>
                </a:xfrm>
              </p:grpSpPr>
              <p:sp>
                <p:nvSpPr>
                  <p:cNvPr id="47" name="Triangolo isoscele 168"/>
                  <p:cNvSpPr/>
                  <p:nvPr/>
                </p:nvSpPr>
                <p:spPr>
                  <a:xfrm rot="16200000">
                    <a:off x="2470147" y="4676391"/>
                    <a:ext cx="423862" cy="342777"/>
                  </a:xfrm>
                  <a:prstGeom prst="triangle">
                    <a:avLst/>
                  </a:prstGeom>
                  <a:ln>
                    <a:solidFill>
                      <a:srgbClr val="7030A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sz="1600" dirty="0">
                      <a:solidFill>
                        <a:prstClr val="black"/>
                      </a:solidFill>
                    </a:endParaRPr>
                  </a:p>
                </p:txBody>
              </p:sp>
              <p:cxnSp>
                <p:nvCxnSpPr>
                  <p:cNvPr id="48" name="Connettore 1 169"/>
                  <p:cNvCxnSpPr/>
                  <p:nvPr/>
                </p:nvCxnSpPr>
                <p:spPr>
                  <a:xfrm>
                    <a:off x="2509104" y="4637436"/>
                    <a:ext cx="1586" cy="461961"/>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43" name="Gruppo 164"/>
                <p:cNvGrpSpPr>
                  <a:grpSpLocks/>
                </p:cNvGrpSpPr>
                <p:nvPr/>
              </p:nvGrpSpPr>
              <p:grpSpPr bwMode="auto">
                <a:xfrm rot="2700000">
                  <a:off x="2642392" y="4472633"/>
                  <a:ext cx="79375" cy="701423"/>
                  <a:chOff x="5292725" y="3937002"/>
                  <a:chExt cx="79375" cy="701423"/>
                </a:xfrm>
              </p:grpSpPr>
              <p:cxnSp>
                <p:nvCxnSpPr>
                  <p:cNvPr id="44" name="Connettore 2 165"/>
                  <p:cNvCxnSpPr/>
                  <p:nvPr/>
                </p:nvCxnSpPr>
                <p:spPr>
                  <a:xfrm flipV="1">
                    <a:off x="5366528" y="3937267"/>
                    <a:ext cx="0" cy="44592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Connettore 1 166"/>
                  <p:cNvCxnSpPr/>
                  <p:nvPr/>
                </p:nvCxnSpPr>
                <p:spPr>
                  <a:xfrm>
                    <a:off x="5286429" y="4325000"/>
                    <a:ext cx="79375" cy="5871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Connettore 1 167"/>
                  <p:cNvCxnSpPr/>
                  <p:nvPr/>
                </p:nvCxnSpPr>
                <p:spPr>
                  <a:xfrm>
                    <a:off x="5288512" y="4324613"/>
                    <a:ext cx="0" cy="31421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sp>
            <p:nvSpPr>
              <p:cNvPr id="20" name="Oval 19"/>
              <p:cNvSpPr/>
              <p:nvPr/>
            </p:nvSpPr>
            <p:spPr>
              <a:xfrm>
                <a:off x="7133995" y="2937246"/>
                <a:ext cx="498345" cy="520553"/>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solidFill>
                    <a:prstClr val="black"/>
                  </a:solidFill>
                </a:endParaRPr>
              </a:p>
            </p:txBody>
          </p:sp>
          <p:cxnSp>
            <p:nvCxnSpPr>
              <p:cNvPr id="21" name="Straight Connector 20"/>
              <p:cNvCxnSpPr/>
              <p:nvPr/>
            </p:nvCxnSpPr>
            <p:spPr>
              <a:xfrm>
                <a:off x="7258173" y="3197522"/>
                <a:ext cx="24998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Elbow Connector 21"/>
              <p:cNvCxnSpPr>
                <a:stCxn id="41" idx="3"/>
                <a:endCxn id="20" idx="0"/>
              </p:cNvCxnSpPr>
              <p:nvPr/>
            </p:nvCxnSpPr>
            <p:spPr>
              <a:xfrm>
                <a:off x="7007065" y="2438662"/>
                <a:ext cx="376102" cy="498584"/>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Elbow Connector 23"/>
              <p:cNvCxnSpPr>
                <a:stCxn id="49" idx="3"/>
                <a:endCxn id="20" idx="4"/>
              </p:cNvCxnSpPr>
              <p:nvPr/>
            </p:nvCxnSpPr>
            <p:spPr>
              <a:xfrm flipV="1">
                <a:off x="7007065" y="3457799"/>
                <a:ext cx="376102" cy="500413"/>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a:stCxn id="16" idx="3"/>
                <a:endCxn id="41" idx="1"/>
              </p:cNvCxnSpPr>
              <p:nvPr/>
            </p:nvCxnSpPr>
            <p:spPr>
              <a:xfrm>
                <a:off x="6008470" y="2430620"/>
                <a:ext cx="539959" cy="8041"/>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6" name="Straight Arrow Connector 25"/>
              <p:cNvCxnSpPr>
                <a:stCxn id="13" idx="3"/>
                <a:endCxn id="49" idx="1"/>
              </p:cNvCxnSpPr>
              <p:nvPr/>
            </p:nvCxnSpPr>
            <p:spPr>
              <a:xfrm>
                <a:off x="6021982" y="3956385"/>
                <a:ext cx="526447" cy="1827"/>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27" name="Isosceles Triangle 26"/>
              <p:cNvSpPr/>
              <p:nvPr/>
            </p:nvSpPr>
            <p:spPr>
              <a:xfrm>
                <a:off x="2141500" y="1507590"/>
                <a:ext cx="236618" cy="859713"/>
              </a:xfrm>
              <a:prstGeom prst="triangl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solidFill>
                    <a:prstClr val="black"/>
                  </a:solidFill>
                </a:endParaRPr>
              </a:p>
            </p:txBody>
          </p:sp>
          <p:sp>
            <p:nvSpPr>
              <p:cNvPr id="28" name="Isosceles Triangle 27"/>
              <p:cNvSpPr/>
              <p:nvPr/>
            </p:nvSpPr>
            <p:spPr>
              <a:xfrm>
                <a:off x="2320709" y="1507590"/>
                <a:ext cx="236618" cy="859713"/>
              </a:xfrm>
              <a:prstGeom prst="triangl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solidFill>
                    <a:prstClr val="black"/>
                  </a:solidFill>
                </a:endParaRPr>
              </a:p>
            </p:txBody>
          </p:sp>
          <p:sp>
            <p:nvSpPr>
              <p:cNvPr id="29" name="Isosceles Triangle 28"/>
              <p:cNvSpPr/>
              <p:nvPr/>
            </p:nvSpPr>
            <p:spPr>
              <a:xfrm>
                <a:off x="4585690" y="1507590"/>
                <a:ext cx="236618" cy="859713"/>
              </a:xfrm>
              <a:prstGeom prst="triangl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0" name="Isosceles Triangle 29"/>
              <p:cNvSpPr/>
              <p:nvPr/>
            </p:nvSpPr>
            <p:spPr>
              <a:xfrm>
                <a:off x="4479909" y="1891773"/>
                <a:ext cx="236618" cy="485285"/>
              </a:xfrm>
              <a:prstGeom prst="triangl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solidFill>
                    <a:prstClr val="black"/>
                  </a:solidFill>
                </a:endParaRPr>
              </a:p>
            </p:txBody>
          </p:sp>
          <p:sp>
            <p:nvSpPr>
              <p:cNvPr id="31" name="Isosceles Triangle 30"/>
              <p:cNvSpPr/>
              <p:nvPr/>
            </p:nvSpPr>
            <p:spPr>
              <a:xfrm>
                <a:off x="4695829" y="1889438"/>
                <a:ext cx="236618" cy="485285"/>
              </a:xfrm>
              <a:prstGeom prst="triangl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solidFill>
                    <a:prstClr val="black"/>
                  </a:solidFill>
                </a:endParaRPr>
              </a:p>
            </p:txBody>
          </p:sp>
          <p:sp>
            <p:nvSpPr>
              <p:cNvPr id="32" name="Isosceles Triangle 31"/>
              <p:cNvSpPr/>
              <p:nvPr/>
            </p:nvSpPr>
            <p:spPr>
              <a:xfrm>
                <a:off x="6160141" y="1507590"/>
                <a:ext cx="236618" cy="859713"/>
              </a:xfrm>
              <a:prstGeom prst="triangl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3" name="Isosceles Triangle 32"/>
              <p:cNvSpPr/>
              <p:nvPr/>
            </p:nvSpPr>
            <p:spPr>
              <a:xfrm flipH="1">
                <a:off x="3018126" y="3034982"/>
                <a:ext cx="236618" cy="859713"/>
              </a:xfrm>
              <a:prstGeom prst="triangl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solidFill>
                    <a:prstClr val="black"/>
                  </a:solidFill>
                </a:endParaRPr>
              </a:p>
            </p:txBody>
          </p:sp>
          <p:sp>
            <p:nvSpPr>
              <p:cNvPr id="34" name="Isosceles Triangle 33"/>
              <p:cNvSpPr/>
              <p:nvPr/>
            </p:nvSpPr>
            <p:spPr>
              <a:xfrm flipH="1">
                <a:off x="2838917" y="3034982"/>
                <a:ext cx="236618" cy="859713"/>
              </a:xfrm>
              <a:prstGeom prst="triangl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solidFill>
                    <a:prstClr val="black"/>
                  </a:solidFill>
                </a:endParaRPr>
              </a:p>
            </p:txBody>
          </p:sp>
          <p:sp>
            <p:nvSpPr>
              <p:cNvPr id="35" name="Isosceles Triangle 34"/>
              <p:cNvSpPr/>
              <p:nvPr/>
            </p:nvSpPr>
            <p:spPr>
              <a:xfrm flipH="1">
                <a:off x="4615793" y="3034982"/>
                <a:ext cx="236618" cy="859713"/>
              </a:xfrm>
              <a:prstGeom prst="triangl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6" name="Isosceles Triangle 35"/>
              <p:cNvSpPr/>
              <p:nvPr/>
            </p:nvSpPr>
            <p:spPr>
              <a:xfrm flipH="1">
                <a:off x="4721574" y="3419165"/>
                <a:ext cx="236618" cy="485285"/>
              </a:xfrm>
              <a:prstGeom prst="triangl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solidFill>
                    <a:prstClr val="black"/>
                  </a:solidFill>
                </a:endParaRPr>
              </a:p>
            </p:txBody>
          </p:sp>
          <p:sp>
            <p:nvSpPr>
              <p:cNvPr id="37" name="Isosceles Triangle 36"/>
              <p:cNvSpPr/>
              <p:nvPr/>
            </p:nvSpPr>
            <p:spPr>
              <a:xfrm flipH="1">
                <a:off x="4505654" y="3416830"/>
                <a:ext cx="236618" cy="485285"/>
              </a:xfrm>
              <a:prstGeom prst="triangl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solidFill>
                    <a:prstClr val="black"/>
                  </a:solidFill>
                </a:endParaRPr>
              </a:p>
            </p:txBody>
          </p:sp>
          <p:sp>
            <p:nvSpPr>
              <p:cNvPr id="38" name="Isosceles Triangle 37"/>
              <p:cNvSpPr/>
              <p:nvPr/>
            </p:nvSpPr>
            <p:spPr>
              <a:xfrm>
                <a:off x="463798" y="1517345"/>
                <a:ext cx="236618" cy="859713"/>
              </a:xfrm>
              <a:prstGeom prst="triangl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solidFill>
                    <a:prstClr val="black"/>
                  </a:solidFill>
                </a:endParaRPr>
              </a:p>
            </p:txBody>
          </p:sp>
          <p:sp>
            <p:nvSpPr>
              <p:cNvPr id="39" name="Isosceles Triangle 38"/>
              <p:cNvSpPr/>
              <p:nvPr/>
            </p:nvSpPr>
            <p:spPr>
              <a:xfrm>
                <a:off x="643007" y="1517345"/>
                <a:ext cx="236618" cy="859713"/>
              </a:xfrm>
              <a:prstGeom prst="triangl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solidFill>
                    <a:prstClr val="black"/>
                  </a:solidFill>
                </a:endParaRPr>
              </a:p>
            </p:txBody>
          </p:sp>
          <p:sp>
            <p:nvSpPr>
              <p:cNvPr id="40" name="Isosceles Triangle 39"/>
              <p:cNvSpPr/>
              <p:nvPr/>
            </p:nvSpPr>
            <p:spPr>
              <a:xfrm>
                <a:off x="6166896" y="3034982"/>
                <a:ext cx="236618" cy="859713"/>
              </a:xfrm>
              <a:prstGeom prst="triangl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cxnSp>
          <p:nvCxnSpPr>
            <p:cNvPr id="57" name="Elbow Connector 56"/>
            <p:cNvCxnSpPr>
              <a:stCxn id="20" idx="6"/>
              <a:endCxn id="60" idx="1"/>
            </p:cNvCxnSpPr>
            <p:nvPr/>
          </p:nvCxnSpPr>
          <p:spPr>
            <a:xfrm flipV="1">
              <a:off x="5138822" y="2629248"/>
              <a:ext cx="520069" cy="4231"/>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grpSp>
          <p:nvGrpSpPr>
            <p:cNvPr id="59" name="Group 58"/>
            <p:cNvGrpSpPr/>
            <p:nvPr/>
          </p:nvGrpSpPr>
          <p:grpSpPr>
            <a:xfrm>
              <a:off x="5658893" y="2054089"/>
              <a:ext cx="843611" cy="1088172"/>
              <a:chOff x="5168326" y="4164787"/>
              <a:chExt cx="1619593" cy="2089107"/>
            </a:xfrm>
          </p:grpSpPr>
          <p:pic>
            <p:nvPicPr>
              <p:cNvPr id="6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8326" y="4284095"/>
                <a:ext cx="1608919" cy="1969799"/>
              </a:xfrm>
              <a:prstGeom prst="rect">
                <a:avLst/>
              </a:prstGeom>
              <a:ln>
                <a:noFill/>
              </a:ln>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Lst>
            </p:spPr>
          </p:pic>
          <p:cxnSp>
            <p:nvCxnSpPr>
              <p:cNvPr id="61" name="Straight Connector 60"/>
              <p:cNvCxnSpPr/>
              <p:nvPr/>
            </p:nvCxnSpPr>
            <p:spPr>
              <a:xfrm flipV="1">
                <a:off x="5204871" y="5274205"/>
                <a:ext cx="1527369" cy="5211"/>
              </a:xfrm>
              <a:prstGeom prst="line">
                <a:avLst/>
              </a:prstGeom>
              <a:ln>
                <a:headEnd type="none" w="med" len="med"/>
                <a:tailEnd type="arrow" w="med" len="med"/>
              </a:ln>
            </p:spPr>
            <p:style>
              <a:lnRef idx="1">
                <a:schemeClr val="accent4"/>
              </a:lnRef>
              <a:fillRef idx="0">
                <a:schemeClr val="accent4"/>
              </a:fillRef>
              <a:effectRef idx="0">
                <a:schemeClr val="accent4"/>
              </a:effectRef>
              <a:fontRef idx="minor">
                <a:schemeClr val="tx1"/>
              </a:fontRef>
            </p:style>
          </p:cxnSp>
          <p:cxnSp>
            <p:nvCxnSpPr>
              <p:cNvPr id="62" name="Straight Connector 61"/>
              <p:cNvCxnSpPr/>
              <p:nvPr/>
            </p:nvCxnSpPr>
            <p:spPr>
              <a:xfrm rot="16200000" flipV="1">
                <a:off x="5000460" y="5270437"/>
                <a:ext cx="1848117" cy="4737"/>
              </a:xfrm>
              <a:prstGeom prst="line">
                <a:avLst/>
              </a:prstGeom>
              <a:ln>
                <a:headEnd type="none" w="med" len="med"/>
                <a:tailEnd type="arrow" w="med" len="med"/>
              </a:ln>
            </p:spPr>
            <p:style>
              <a:lnRef idx="1">
                <a:schemeClr val="accent4"/>
              </a:lnRef>
              <a:fillRef idx="0">
                <a:schemeClr val="accent4"/>
              </a:fillRef>
              <a:effectRef idx="0">
                <a:schemeClr val="accent4"/>
              </a:effectRef>
              <a:fontRef idx="minor">
                <a:schemeClr val="tx1"/>
              </a:fontRef>
            </p:style>
          </p:cxnSp>
          <p:sp>
            <p:nvSpPr>
              <p:cNvPr id="63" name="TextBox 62"/>
              <p:cNvSpPr txBox="1"/>
              <p:nvPr/>
            </p:nvSpPr>
            <p:spPr>
              <a:xfrm>
                <a:off x="6156752" y="5264914"/>
                <a:ext cx="631167" cy="560517"/>
              </a:xfrm>
              <a:prstGeom prst="rect">
                <a:avLst/>
              </a:prstGeom>
              <a:noFill/>
            </p:spPr>
            <p:txBody>
              <a:bodyPr wrap="none" rtlCol="0">
                <a:spAutoFit/>
              </a:bodyPr>
              <a:lstStyle/>
              <a:p>
                <a:r>
                  <a:rPr lang="en-US" sz="1400" dirty="0" err="1">
                    <a:solidFill>
                      <a:srgbClr val="8064A2">
                        <a:lumMod val="75000"/>
                      </a:srgbClr>
                    </a:solidFill>
                  </a:rPr>
                  <a:t>Δt</a:t>
                </a:r>
                <a:endParaRPr lang="en-US" sz="1400" dirty="0">
                  <a:solidFill>
                    <a:srgbClr val="8064A2">
                      <a:lumMod val="75000"/>
                    </a:srgbClr>
                  </a:solidFill>
                </a:endParaRPr>
              </a:p>
            </p:txBody>
          </p:sp>
          <p:sp>
            <p:nvSpPr>
              <p:cNvPr id="64" name="TextBox 63"/>
              <p:cNvSpPr txBox="1"/>
              <p:nvPr/>
            </p:nvSpPr>
            <p:spPr>
              <a:xfrm>
                <a:off x="5402585" y="4164787"/>
                <a:ext cx="523149" cy="560517"/>
              </a:xfrm>
              <a:prstGeom prst="rect">
                <a:avLst/>
              </a:prstGeom>
              <a:noFill/>
            </p:spPr>
            <p:txBody>
              <a:bodyPr wrap="none" rtlCol="0">
                <a:spAutoFit/>
              </a:bodyPr>
              <a:lstStyle/>
              <a:p>
                <a:r>
                  <a:rPr lang="en-US" sz="1400" dirty="0">
                    <a:solidFill>
                      <a:srgbClr val="8064A2">
                        <a:lumMod val="75000"/>
                      </a:srgbClr>
                    </a:solidFill>
                  </a:rPr>
                  <a:t>V</a:t>
                </a:r>
              </a:p>
            </p:txBody>
          </p:sp>
        </p:grpSp>
        <mc:AlternateContent xmlns:mc="http://schemas.openxmlformats.org/markup-compatibility/2006" xmlns:a14="http://schemas.microsoft.com/office/drawing/2010/main">
          <mc:Choice Requires="a14">
            <p:sp>
              <p:nvSpPr>
                <p:cNvPr id="65" name="TextBox 64"/>
                <p:cNvSpPr txBox="1"/>
                <p:nvPr/>
              </p:nvSpPr>
              <p:spPr>
                <a:xfrm>
                  <a:off x="5191392" y="1509077"/>
                  <a:ext cx="1301013" cy="49238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14:m>
                    <m:oMath xmlns:m="http://schemas.openxmlformats.org/officeDocument/2006/math">
                      <m:f>
                        <m:fPr>
                          <m:ctrlPr>
                            <a:rPr lang="en-US" i="1">
                              <a:solidFill>
                                <a:srgbClr val="8064A2">
                                  <a:lumMod val="75000"/>
                                </a:srgbClr>
                              </a:solidFill>
                              <a:latin typeface="Cambria Math"/>
                            </a:rPr>
                          </m:ctrlPr>
                        </m:fPr>
                        <m:num>
                          <m:r>
                            <a:rPr lang="en-US" i="1">
                              <a:solidFill>
                                <a:srgbClr val="8064A2">
                                  <a:lumMod val="75000"/>
                                </a:srgbClr>
                              </a:solidFill>
                              <a:latin typeface="Cambria Math"/>
                            </a:rPr>
                            <m:t>1</m:t>
                          </m:r>
                        </m:num>
                        <m:den>
                          <m:sSub>
                            <m:sSubPr>
                              <m:ctrlPr>
                                <a:rPr lang="en-US" i="1">
                                  <a:solidFill>
                                    <a:srgbClr val="8064A2">
                                      <a:lumMod val="75000"/>
                                    </a:srgbClr>
                                  </a:solidFill>
                                  <a:latin typeface="Cambria Math"/>
                                </a:rPr>
                              </m:ctrlPr>
                            </m:sSubPr>
                            <m:e>
                              <m:r>
                                <m:rPr>
                                  <m:sty m:val="p"/>
                                </m:rPr>
                                <a:rPr lang="en-US" i="1">
                                  <a:solidFill>
                                    <a:srgbClr val="8064A2">
                                      <a:lumMod val="75000"/>
                                    </a:srgbClr>
                                  </a:solidFill>
                                  <a:latin typeface="Cambria Math"/>
                                </a:rPr>
                                <m:t>λ</m:t>
                              </m:r>
                            </m:e>
                            <m:sub>
                              <m:r>
                                <a:rPr lang="en-US" i="1">
                                  <a:solidFill>
                                    <a:srgbClr val="8064A2">
                                      <a:lumMod val="75000"/>
                                    </a:srgbClr>
                                  </a:solidFill>
                                  <a:latin typeface="Cambria Math"/>
                                </a:rPr>
                                <m:t>3</m:t>
                              </m:r>
                            </m:sub>
                          </m:sSub>
                        </m:den>
                      </m:f>
                      <m:r>
                        <a:rPr lang="en-US" i="1">
                          <a:solidFill>
                            <a:srgbClr val="8064A2">
                              <a:lumMod val="75000"/>
                            </a:srgbClr>
                          </a:solidFill>
                          <a:latin typeface="Cambria Math"/>
                        </a:rPr>
                        <m:t>=</m:t>
                      </m:r>
                      <m:f>
                        <m:fPr>
                          <m:ctrlPr>
                            <a:rPr lang="en-US" i="1">
                              <a:solidFill>
                                <a:srgbClr val="8064A2">
                                  <a:lumMod val="75000"/>
                                </a:srgbClr>
                              </a:solidFill>
                              <a:latin typeface="Cambria Math"/>
                            </a:rPr>
                          </m:ctrlPr>
                        </m:fPr>
                        <m:num>
                          <m:r>
                            <a:rPr lang="en-US" i="1">
                              <a:solidFill>
                                <a:srgbClr val="8064A2">
                                  <a:lumMod val="75000"/>
                                </a:srgbClr>
                              </a:solidFill>
                              <a:latin typeface="Cambria Math"/>
                            </a:rPr>
                            <m:t>1</m:t>
                          </m:r>
                        </m:num>
                        <m:den>
                          <m:sSub>
                            <m:sSubPr>
                              <m:ctrlPr>
                                <a:rPr lang="en-US" i="1">
                                  <a:solidFill>
                                    <a:srgbClr val="8064A2">
                                      <a:lumMod val="75000"/>
                                    </a:srgbClr>
                                  </a:solidFill>
                                  <a:latin typeface="Cambria Math"/>
                                </a:rPr>
                              </m:ctrlPr>
                            </m:sSubPr>
                            <m:e>
                              <m:r>
                                <m:rPr>
                                  <m:sty m:val="p"/>
                                </m:rPr>
                                <a:rPr lang="en-US" i="1">
                                  <a:solidFill>
                                    <a:srgbClr val="8064A2">
                                      <a:lumMod val="75000"/>
                                    </a:srgbClr>
                                  </a:solidFill>
                                  <a:latin typeface="Cambria Math"/>
                                </a:rPr>
                                <m:t>λ</m:t>
                              </m:r>
                            </m:e>
                            <m:sub>
                              <m:r>
                                <a:rPr lang="en-US" i="1">
                                  <a:solidFill>
                                    <a:srgbClr val="8064A2">
                                      <a:lumMod val="75000"/>
                                    </a:srgbClr>
                                  </a:solidFill>
                                  <a:latin typeface="Cambria Math"/>
                                </a:rPr>
                                <m:t>1</m:t>
                              </m:r>
                            </m:sub>
                          </m:sSub>
                        </m:den>
                      </m:f>
                    </m:oMath>
                  </a14:m>
                  <a:r>
                    <a:rPr lang="en-US" dirty="0">
                      <a:solidFill>
                        <a:srgbClr val="8064A2">
                          <a:lumMod val="75000"/>
                        </a:srgbClr>
                      </a:solidFill>
                    </a:rPr>
                    <a:t> + </a:t>
                  </a:r>
                  <a14:m>
                    <m:oMath xmlns:m="http://schemas.openxmlformats.org/officeDocument/2006/math">
                      <m:f>
                        <m:fPr>
                          <m:ctrlPr>
                            <a:rPr lang="en-US" i="1">
                              <a:solidFill>
                                <a:srgbClr val="8064A2">
                                  <a:lumMod val="75000"/>
                                </a:srgbClr>
                              </a:solidFill>
                              <a:latin typeface="Cambria Math"/>
                            </a:rPr>
                          </m:ctrlPr>
                        </m:fPr>
                        <m:num>
                          <m:r>
                            <a:rPr lang="en-US" i="1">
                              <a:solidFill>
                                <a:srgbClr val="8064A2">
                                  <a:lumMod val="75000"/>
                                </a:srgbClr>
                              </a:solidFill>
                              <a:latin typeface="Cambria Math"/>
                            </a:rPr>
                            <m:t>1</m:t>
                          </m:r>
                        </m:num>
                        <m:den>
                          <m:sSub>
                            <m:sSubPr>
                              <m:ctrlPr>
                                <a:rPr lang="en-US" i="1">
                                  <a:solidFill>
                                    <a:srgbClr val="8064A2">
                                      <a:lumMod val="75000"/>
                                    </a:srgbClr>
                                  </a:solidFill>
                                  <a:latin typeface="Cambria Math"/>
                                </a:rPr>
                              </m:ctrlPr>
                            </m:sSubPr>
                            <m:e>
                              <m:r>
                                <m:rPr>
                                  <m:sty m:val="p"/>
                                </m:rPr>
                                <a:rPr lang="en-US" i="1">
                                  <a:solidFill>
                                    <a:srgbClr val="8064A2">
                                      <a:lumMod val="75000"/>
                                    </a:srgbClr>
                                  </a:solidFill>
                                  <a:latin typeface="Cambria Math"/>
                                </a:rPr>
                                <m:t>λ</m:t>
                              </m:r>
                            </m:e>
                            <m:sub>
                              <m:r>
                                <a:rPr lang="en-US" i="1">
                                  <a:solidFill>
                                    <a:srgbClr val="8064A2">
                                      <a:lumMod val="75000"/>
                                    </a:srgbClr>
                                  </a:solidFill>
                                  <a:latin typeface="Cambria Math"/>
                                </a:rPr>
                                <m:t>2</m:t>
                              </m:r>
                            </m:sub>
                          </m:sSub>
                        </m:den>
                      </m:f>
                    </m:oMath>
                  </a14:m>
                  <a:endParaRPr lang="en-US" dirty="0">
                    <a:solidFill>
                      <a:srgbClr val="8064A2">
                        <a:lumMod val="75000"/>
                      </a:srgbClr>
                    </a:solidFill>
                  </a:endParaRPr>
                </a:p>
              </p:txBody>
            </p:sp>
          </mc:Choice>
          <mc:Fallback xmlns="">
            <p:sp>
              <p:nvSpPr>
                <p:cNvPr id="65" name="TextBox 64"/>
                <p:cNvSpPr txBox="1">
                  <a:spLocks noRot="1" noChangeAspect="1" noMove="1" noResize="1" noEditPoints="1" noAdjustHandles="1" noChangeArrowheads="1" noChangeShapeType="1" noTextEdit="1"/>
                </p:cNvSpPr>
                <p:nvPr/>
              </p:nvSpPr>
              <p:spPr>
                <a:xfrm>
                  <a:off x="5191392" y="1509077"/>
                  <a:ext cx="1301013" cy="519053"/>
                </a:xfrm>
                <a:prstGeom prst="rect">
                  <a:avLst/>
                </a:prstGeom>
                <a:blipFill rotWithShape="1">
                  <a:blip r:embed="rId4"/>
                  <a:stretch>
                    <a:fillRect/>
                  </a:stretch>
                </a:blipFill>
              </p:spPr>
              <p:txBody>
                <a:bodyPr/>
                <a:lstStyle/>
                <a:p>
                  <a:r>
                    <a:rPr lang="en-US">
                      <a:noFill/>
                    </a:rPr>
                    <a:t> </a:t>
                  </a:r>
                </a:p>
              </p:txBody>
            </p:sp>
          </mc:Fallback>
        </mc:AlternateContent>
      </p:grpSp>
      <p:pic>
        <p:nvPicPr>
          <p:cNvPr id="1536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00526" y="4036098"/>
            <a:ext cx="3047688" cy="1752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77" name="Text Box 11"/>
              <p:cNvSpPr txBox="1">
                <a:spLocks noChangeArrowheads="1"/>
              </p:cNvSpPr>
              <p:nvPr/>
            </p:nvSpPr>
            <p:spPr bwMode="auto">
              <a:xfrm>
                <a:off x="313897" y="4042332"/>
                <a:ext cx="5234207" cy="2477601"/>
              </a:xfrm>
              <a:prstGeom prst="rect">
                <a:avLst/>
              </a:prstGeom>
              <a:noFill/>
              <a:ln w="9525">
                <a:noFill/>
                <a:miter lim="800000"/>
                <a:headEnd/>
                <a:tailEnd/>
              </a:ln>
            </p:spPr>
            <p:txBody>
              <a:bodyPr wrap="square">
                <a:spAutoFit/>
              </a:bodyPr>
              <a:lstStyle/>
              <a:p>
                <a:pPr marL="82550" algn="just">
                  <a:spcAft>
                    <a:spcPts val="900"/>
                  </a:spcAft>
                </a:pPr>
                <a:r>
                  <a:rPr lang="en-US" sz="1400" dirty="0">
                    <a:solidFill>
                      <a:prstClr val="black"/>
                    </a:solidFill>
                  </a:rPr>
                  <a:t>The two pulses have orthogonal polarization and generate a shorter wavelength pulse proportional to their time overlap in each branch by means of non-linear crystal.</a:t>
                </a:r>
              </a:p>
              <a:p>
                <a:pPr marL="82550" algn="just">
                  <a:spcAft>
                    <a:spcPts val="900"/>
                  </a:spcAft>
                </a:pPr>
                <a:r>
                  <a:rPr lang="en-US" sz="1400" dirty="0">
                    <a:solidFill>
                      <a:prstClr val="black"/>
                    </a:solidFill>
                  </a:rPr>
                  <a:t>In a second branch the two polarizations experience a differential delay </a:t>
                </a:r>
                <a14:m>
                  <m:oMath xmlns:m="http://schemas.openxmlformats.org/officeDocument/2006/math">
                    <m:r>
                      <a:rPr lang="en-US" sz="1400" i="1">
                        <a:solidFill>
                          <a:prstClr val="black"/>
                        </a:solidFill>
                        <a:latin typeface="Cambria Math"/>
                        <a:ea typeface="Cambria Math"/>
                      </a:rPr>
                      <m:t>∆</m:t>
                    </m:r>
                    <m:r>
                      <a:rPr lang="en-US" sz="1400" i="1">
                        <a:solidFill>
                          <a:prstClr val="black"/>
                        </a:solidFill>
                        <a:latin typeface="Cambria Math"/>
                        <a:ea typeface="Cambria Math"/>
                      </a:rPr>
                      <m:t>𝑇</m:t>
                    </m:r>
                    <m:r>
                      <a:rPr lang="en-US" sz="1400" i="1">
                        <a:solidFill>
                          <a:prstClr val="black"/>
                        </a:solidFill>
                        <a:latin typeface="Cambria Math"/>
                        <a:ea typeface="Cambria Math"/>
                      </a:rPr>
                      <m:t>=</m:t>
                    </m:r>
                    <m:sSub>
                      <m:sSubPr>
                        <m:ctrlPr>
                          <a:rPr lang="en-US" sz="1400" i="1">
                            <a:solidFill>
                              <a:prstClr val="black"/>
                            </a:solidFill>
                            <a:latin typeface="Cambria Math"/>
                            <a:ea typeface="Cambria Math"/>
                          </a:rPr>
                        </m:ctrlPr>
                      </m:sSubPr>
                      <m:e>
                        <m:r>
                          <a:rPr lang="en-US" sz="1400" i="1">
                            <a:solidFill>
                              <a:prstClr val="black"/>
                            </a:solidFill>
                            <a:latin typeface="Cambria Math"/>
                            <a:ea typeface="Cambria Math"/>
                          </a:rPr>
                          <m:t>𝑇</m:t>
                        </m:r>
                      </m:e>
                      <m:sub>
                        <m:r>
                          <a:rPr lang="en-US" sz="1400" i="1">
                            <a:solidFill>
                              <a:prstClr val="black"/>
                            </a:solidFill>
                            <a:latin typeface="Cambria Math"/>
                            <a:ea typeface="Cambria Math"/>
                          </a:rPr>
                          <m:t>1</m:t>
                        </m:r>
                      </m:sub>
                    </m:sSub>
                    <m:r>
                      <a:rPr lang="en-US" sz="1400" i="1">
                        <a:solidFill>
                          <a:prstClr val="black"/>
                        </a:solidFill>
                        <a:latin typeface="Cambria Math"/>
                        <a:ea typeface="Cambria Math"/>
                      </a:rPr>
                      <m:t>−</m:t>
                    </m:r>
                    <m:sSub>
                      <m:sSubPr>
                        <m:ctrlPr>
                          <a:rPr lang="en-US" sz="1400" i="1">
                            <a:solidFill>
                              <a:prstClr val="black"/>
                            </a:solidFill>
                            <a:latin typeface="Cambria Math"/>
                            <a:ea typeface="Cambria Math"/>
                          </a:rPr>
                        </m:ctrlPr>
                      </m:sSubPr>
                      <m:e>
                        <m:r>
                          <a:rPr lang="en-US" sz="1400" i="1">
                            <a:solidFill>
                              <a:prstClr val="black"/>
                            </a:solidFill>
                            <a:latin typeface="Cambria Math"/>
                            <a:ea typeface="Cambria Math"/>
                          </a:rPr>
                          <m:t>𝑇</m:t>
                        </m:r>
                      </m:e>
                      <m:sub>
                        <m:r>
                          <a:rPr lang="en-US" sz="1400" i="1">
                            <a:solidFill>
                              <a:prstClr val="black"/>
                            </a:solidFill>
                            <a:latin typeface="Cambria Math"/>
                            <a:ea typeface="Cambria Math"/>
                          </a:rPr>
                          <m:t>2</m:t>
                        </m:r>
                      </m:sub>
                    </m:sSub>
                    <m:r>
                      <a:rPr lang="en-US" sz="1400" i="1">
                        <a:solidFill>
                          <a:prstClr val="black"/>
                        </a:solidFill>
                        <a:latin typeface="Cambria Math"/>
                        <a:ea typeface="Cambria Math"/>
                      </a:rPr>
                      <m:t>≈</m:t>
                    </m:r>
                    <m:sSub>
                      <m:sSubPr>
                        <m:ctrlPr>
                          <a:rPr lang="en-US" sz="1400" i="1">
                            <a:solidFill>
                              <a:prstClr val="black"/>
                            </a:solidFill>
                            <a:latin typeface="Cambria Math"/>
                            <a:ea typeface="Cambria Math"/>
                          </a:rPr>
                        </m:ctrlPr>
                      </m:sSubPr>
                      <m:e>
                        <m:r>
                          <a:rPr lang="en-US" sz="1400" i="1">
                            <a:solidFill>
                              <a:prstClr val="black"/>
                            </a:solidFill>
                            <a:latin typeface="Cambria Math"/>
                            <a:ea typeface="Cambria Math"/>
                          </a:rPr>
                          <m:t>𝜎</m:t>
                        </m:r>
                      </m:e>
                      <m:sub>
                        <m:r>
                          <a:rPr lang="en-US" sz="1400" i="1">
                            <a:solidFill>
                              <a:prstClr val="black"/>
                            </a:solidFill>
                            <a:latin typeface="Cambria Math"/>
                            <a:ea typeface="Cambria Math"/>
                          </a:rPr>
                          <m:t>𝑡</m:t>
                        </m:r>
                      </m:sub>
                    </m:sSub>
                  </m:oMath>
                </a14:m>
                <a:r>
                  <a:rPr lang="en-US" sz="1400" dirty="0">
                    <a:solidFill>
                      <a:prstClr val="black"/>
                    </a:solidFill>
                  </a:rPr>
                  <a:t>. The amplitudes of the interaction radiation pulses are converted to voltages by  photodiodes and their difference is taken as the detector output </a:t>
                </a:r>
                <a14:m>
                  <m:oMath xmlns:m="http://schemas.openxmlformats.org/officeDocument/2006/math">
                    <m:sSub>
                      <m:sSubPr>
                        <m:ctrlPr>
                          <a:rPr lang="en-US" sz="1400" i="1">
                            <a:solidFill>
                              <a:prstClr val="black"/>
                            </a:solidFill>
                            <a:latin typeface="Cambria Math"/>
                          </a:rPr>
                        </m:ctrlPr>
                      </m:sSubPr>
                      <m:e>
                        <m:r>
                          <a:rPr lang="en-US" sz="1400" i="1">
                            <a:solidFill>
                              <a:prstClr val="black"/>
                            </a:solidFill>
                            <a:latin typeface="Cambria Math"/>
                          </a:rPr>
                          <m:t>𝑉</m:t>
                        </m:r>
                      </m:e>
                      <m:sub>
                        <m:r>
                          <a:rPr lang="en-US" sz="1400" i="1">
                            <a:solidFill>
                              <a:prstClr val="black"/>
                            </a:solidFill>
                            <a:latin typeface="Cambria Math"/>
                          </a:rPr>
                          <m:t>0</m:t>
                        </m:r>
                      </m:sub>
                    </m:sSub>
                  </m:oMath>
                </a14:m>
                <a:r>
                  <a:rPr lang="en-US" sz="1400" dirty="0">
                    <a:solidFill>
                      <a:prstClr val="black"/>
                    </a:solidFill>
                  </a:rPr>
                  <a:t>.</a:t>
                </a:r>
              </a:p>
              <a:p>
                <a:pPr marL="82550" algn="just">
                  <a:spcAft>
                    <a:spcPts val="900"/>
                  </a:spcAft>
                </a:pPr>
                <a:r>
                  <a:rPr lang="en-US" sz="1400" dirty="0">
                    <a:solidFill>
                      <a:prstClr val="black"/>
                    </a:solidFill>
                  </a:rPr>
                  <a:t>If the initial time delay between the pulses is exactly </a:t>
                </a:r>
                <a14:m>
                  <m:oMath xmlns:m="http://schemas.openxmlformats.org/officeDocument/2006/math">
                    <m:f>
                      <m:fPr>
                        <m:type m:val="lin"/>
                        <m:ctrlPr>
                          <a:rPr lang="en-US" sz="1400" i="1">
                            <a:solidFill>
                              <a:prstClr val="black"/>
                            </a:solidFill>
                            <a:latin typeface="Cambria Math"/>
                          </a:rPr>
                        </m:ctrlPr>
                      </m:fPr>
                      <m:num>
                        <m:r>
                          <a:rPr lang="en-US" sz="1400" i="1">
                            <a:solidFill>
                              <a:prstClr val="black"/>
                            </a:solidFill>
                            <a:latin typeface="Cambria Math"/>
                            <a:ea typeface="Cambria Math"/>
                          </a:rPr>
                          <m:t>∆</m:t>
                        </m:r>
                        <m:r>
                          <a:rPr lang="en-US" sz="1400" i="1">
                            <a:solidFill>
                              <a:prstClr val="black"/>
                            </a:solidFill>
                            <a:latin typeface="Cambria Math"/>
                            <a:ea typeface="Cambria Math"/>
                          </a:rPr>
                          <m:t>𝑇</m:t>
                        </m:r>
                      </m:num>
                      <m:den>
                        <m:r>
                          <a:rPr lang="en-US" sz="1400" i="1">
                            <a:solidFill>
                              <a:prstClr val="black"/>
                            </a:solidFill>
                            <a:latin typeface="Cambria Math"/>
                          </a:rPr>
                          <m:t>2</m:t>
                        </m:r>
                      </m:den>
                    </m:f>
                  </m:oMath>
                </a14:m>
                <a:r>
                  <a:rPr lang="en-US" sz="1400" dirty="0">
                    <a:solidFill>
                      <a:prstClr val="black"/>
                    </a:solidFill>
                  </a:rPr>
                  <a:t> then clearly </a:t>
                </a:r>
                <a14:m>
                  <m:oMath xmlns:m="http://schemas.openxmlformats.org/officeDocument/2006/math">
                    <m:sSub>
                      <m:sSubPr>
                        <m:ctrlPr>
                          <a:rPr lang="en-US" sz="1400" i="1">
                            <a:solidFill>
                              <a:prstClr val="black"/>
                            </a:solidFill>
                            <a:latin typeface="Cambria Math"/>
                          </a:rPr>
                        </m:ctrlPr>
                      </m:sSubPr>
                      <m:e>
                        <m:r>
                          <a:rPr lang="en-US" sz="1400" i="1">
                            <a:solidFill>
                              <a:prstClr val="black"/>
                            </a:solidFill>
                            <a:latin typeface="Cambria Math"/>
                          </a:rPr>
                          <m:t>𝑉</m:t>
                        </m:r>
                      </m:e>
                      <m:sub>
                        <m:r>
                          <a:rPr lang="en-US" sz="1400" i="1">
                            <a:solidFill>
                              <a:prstClr val="black"/>
                            </a:solidFill>
                            <a:latin typeface="Cambria Math"/>
                          </a:rPr>
                          <m:t>0</m:t>
                        </m:r>
                      </m:sub>
                    </m:sSub>
                    <m:r>
                      <a:rPr lang="en-US" sz="1400" i="1">
                        <a:solidFill>
                          <a:prstClr val="black"/>
                        </a:solidFill>
                        <a:latin typeface="Cambria Math"/>
                        <a:ea typeface="Cambria Math"/>
                      </a:rPr>
                      <m:t>≈0</m:t>
                    </m:r>
                  </m:oMath>
                </a14:m>
                <a:r>
                  <a:rPr lang="en-US" sz="1400" dirty="0">
                    <a:solidFill>
                      <a:prstClr val="black"/>
                    </a:solidFill>
                  </a:rPr>
                  <a:t> (balance), while it grows rapidly as soon as initial delay deviates.</a:t>
                </a:r>
              </a:p>
            </p:txBody>
          </p:sp>
        </mc:Choice>
        <mc:Fallback xmlns="">
          <p:sp>
            <p:nvSpPr>
              <p:cNvPr id="77" name="Text Box 11"/>
              <p:cNvSpPr txBox="1">
                <a:spLocks noRot="1" noChangeAspect="1" noMove="1" noResize="1" noEditPoints="1" noAdjustHandles="1" noChangeArrowheads="1" noChangeShapeType="1" noTextEdit="1"/>
              </p:cNvSpPr>
              <p:nvPr/>
            </p:nvSpPr>
            <p:spPr bwMode="auto">
              <a:xfrm>
                <a:off x="313897" y="4042332"/>
                <a:ext cx="5234207" cy="2477601"/>
              </a:xfrm>
              <a:prstGeom prst="rect">
                <a:avLst/>
              </a:prstGeom>
              <a:blipFill rotWithShape="1">
                <a:blip r:embed="rId6"/>
                <a:stretch>
                  <a:fillRect t="-246" r="-349" b="-1474"/>
                </a:stretch>
              </a:blipFill>
              <a:ln w="9525">
                <a:noFill/>
                <a:miter lim="800000"/>
                <a:headEnd/>
                <a:tailEnd/>
              </a:ln>
            </p:spPr>
            <p:txBody>
              <a:bodyPr/>
              <a:lstStyle/>
              <a:p>
                <a:r>
                  <a:rPr lang="en-GB">
                    <a:noFill/>
                  </a:rPr>
                  <a:t> </a:t>
                </a:r>
              </a:p>
            </p:txBody>
          </p:sp>
        </mc:Fallback>
      </mc:AlternateContent>
    </p:spTree>
    <p:extLst>
      <p:ext uri="{BB962C8B-B14F-4D97-AF65-F5344CB8AC3E}">
        <p14:creationId xmlns:p14="http://schemas.microsoft.com/office/powerpoint/2010/main" val="14226238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8217" y="3798356"/>
            <a:ext cx="4338638" cy="2739260"/>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6" name="Rectangle 95"/>
          <p:cNvSpPr/>
          <p:nvPr/>
        </p:nvSpPr>
        <p:spPr>
          <a:xfrm>
            <a:off x="4751117" y="3798356"/>
            <a:ext cx="4004752" cy="274904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989815" y="4477"/>
            <a:ext cx="7418894" cy="689785"/>
          </a:xfrm>
        </p:spPr>
        <p:txBody>
          <a:bodyPr>
            <a:normAutofit fontScale="90000"/>
          </a:bodyPr>
          <a:lstStyle/>
          <a:p>
            <a:r>
              <a:rPr lang="en-US" sz="1800" i="1" dirty="0" smtClean="0">
                <a:solidFill>
                  <a:prstClr val="white">
                    <a:lumMod val="85000"/>
                  </a:prstClr>
                </a:solidFill>
              </a:rPr>
              <a:t>BASICS:</a:t>
            </a:r>
            <a:r>
              <a:rPr lang="en-US" sz="1800" dirty="0" smtClean="0">
                <a:solidFill>
                  <a:prstClr val="white">
                    <a:lumMod val="85000"/>
                  </a:prstClr>
                </a:solidFill>
              </a:rPr>
              <a:t> </a:t>
            </a:r>
            <a:r>
              <a:rPr lang="en-US" sz="1800" i="1" dirty="0">
                <a:solidFill>
                  <a:prstClr val="white">
                    <a:lumMod val="85000"/>
                  </a:prstClr>
                </a:solidFill>
              </a:rPr>
              <a:t>Phase Locked Loops for</a:t>
            </a:r>
            <a:r>
              <a:rPr lang="en-US" sz="1800" dirty="0">
                <a:solidFill>
                  <a:prstClr val="white">
                    <a:lumMod val="85000"/>
                  </a:prstClr>
                </a:solidFill>
              </a:rPr>
              <a:t> </a:t>
            </a:r>
            <a:r>
              <a:rPr lang="en-US" sz="2800" dirty="0" smtClean="0">
                <a:solidFill>
                  <a:prstClr val="white">
                    <a:lumMod val="85000"/>
                  </a:prstClr>
                </a:solidFill>
              </a:rPr>
              <a:t> </a:t>
            </a:r>
            <a:r>
              <a:rPr lang="en-US" sz="2800" dirty="0">
                <a:solidFill>
                  <a:prstClr val="white">
                    <a:lumMod val="85000"/>
                  </a:prstClr>
                </a:solidFill>
              </a:rPr>
              <a:t/>
            </a:r>
            <a:br>
              <a:rPr lang="en-US" sz="2800" dirty="0">
                <a:solidFill>
                  <a:prstClr val="white">
                    <a:lumMod val="85000"/>
                  </a:prstClr>
                </a:solidFill>
              </a:rPr>
            </a:br>
            <a:r>
              <a:rPr lang="en-US" sz="2700" dirty="0" smtClean="0">
                <a:solidFill>
                  <a:prstClr val="white">
                    <a:lumMod val="85000"/>
                  </a:prstClr>
                </a:solidFill>
              </a:rPr>
              <a:t>Client Synchronization</a:t>
            </a:r>
            <a:endParaRPr lang="en-US" sz="32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34</a:t>
            </a:fld>
            <a:endParaRPr lang="en-US" dirty="0">
              <a:solidFill>
                <a:srgbClr val="4F81BD">
                  <a:lumMod val="75000"/>
                </a:srgbClr>
              </a:solidFill>
            </a:endParaRPr>
          </a:p>
        </p:txBody>
      </p:sp>
      <p:sp>
        <p:nvSpPr>
          <p:cNvPr id="41" name="Text Box 11"/>
          <p:cNvSpPr txBox="1">
            <a:spLocks noChangeArrowheads="1"/>
          </p:cNvSpPr>
          <p:nvPr/>
        </p:nvSpPr>
        <p:spPr bwMode="auto">
          <a:xfrm>
            <a:off x="273874" y="1078166"/>
            <a:ext cx="8539925" cy="2693045"/>
          </a:xfrm>
          <a:prstGeom prst="rect">
            <a:avLst/>
          </a:prstGeom>
          <a:noFill/>
          <a:ln w="9525">
            <a:noFill/>
            <a:miter lim="800000"/>
            <a:headEnd/>
            <a:tailEnd/>
          </a:ln>
        </p:spPr>
        <p:txBody>
          <a:bodyPr wrap="square">
            <a:spAutoFit/>
          </a:bodyPr>
          <a:lstStyle/>
          <a:p>
            <a:pPr marL="82550" algn="just">
              <a:spcBef>
                <a:spcPts val="600"/>
              </a:spcBef>
            </a:pPr>
            <a:r>
              <a:rPr lang="en-US" sz="1600" dirty="0">
                <a:solidFill>
                  <a:prstClr val="black"/>
                </a:solidFill>
              </a:rPr>
              <a:t>What is </a:t>
            </a:r>
            <a:r>
              <a:rPr lang="en-US" sz="1600" b="1" i="1" dirty="0">
                <a:solidFill>
                  <a:prstClr val="black"/>
                </a:solidFill>
              </a:rPr>
              <a:t>peculiar</a:t>
            </a:r>
            <a:r>
              <a:rPr lang="en-US" sz="1600" dirty="0">
                <a:solidFill>
                  <a:prstClr val="black"/>
                </a:solidFill>
              </a:rPr>
              <a:t> in </a:t>
            </a:r>
            <a:r>
              <a:rPr lang="en-US" sz="1600" b="1" i="1" dirty="0">
                <a:solidFill>
                  <a:prstClr val="black"/>
                </a:solidFill>
              </a:rPr>
              <a:t>PLLs</a:t>
            </a:r>
            <a:r>
              <a:rPr lang="en-US" sz="1600" dirty="0">
                <a:solidFill>
                  <a:prstClr val="black"/>
                </a:solidFill>
              </a:rPr>
              <a:t> for clients of a </a:t>
            </a:r>
            <a:r>
              <a:rPr lang="en-US" sz="1600" b="1" i="1" dirty="0">
                <a:solidFill>
                  <a:prstClr val="black"/>
                </a:solidFill>
              </a:rPr>
              <a:t>stabilization system</a:t>
            </a:r>
            <a:r>
              <a:rPr lang="en-US" sz="1600" dirty="0">
                <a:solidFill>
                  <a:prstClr val="black"/>
                </a:solidFill>
              </a:rPr>
              <a:t> of a Particle Accelerator facility ?</a:t>
            </a:r>
          </a:p>
          <a:p>
            <a:pPr marL="368300" indent="-285750" algn="just">
              <a:spcBef>
                <a:spcPts val="600"/>
              </a:spcBef>
              <a:buFont typeface="Wingdings" panose="05000000000000000000" pitchFamily="2" charset="2"/>
              <a:buChar char="ü"/>
            </a:pPr>
            <a:r>
              <a:rPr lang="en-US" sz="1600" dirty="0">
                <a:solidFill>
                  <a:prstClr val="black"/>
                </a:solidFill>
              </a:rPr>
              <a:t>Both the reference and client oscillators can be either RF VCOs or laser cavities. Phase detectors are chosen consequently;</a:t>
            </a:r>
          </a:p>
          <a:p>
            <a:pPr marL="368300" indent="-285750" algn="just">
              <a:spcBef>
                <a:spcPts val="600"/>
              </a:spcBef>
              <a:buFont typeface="Wingdings" panose="05000000000000000000" pitchFamily="2" charset="2"/>
              <a:buChar char="ü"/>
            </a:pPr>
            <a:r>
              <a:rPr lang="en-US" sz="1600" dirty="0">
                <a:solidFill>
                  <a:prstClr val="black"/>
                </a:solidFill>
              </a:rPr>
              <a:t>Laser oscillators behave as VCOs by trimming the cavity length through a piezo controlled mirror.</a:t>
            </a:r>
          </a:p>
          <a:p>
            <a:pPr marL="825500" lvl="1" indent="-285750" algn="just">
              <a:spcBef>
                <a:spcPts val="600"/>
              </a:spcBef>
              <a:buFont typeface="Wingdings" panose="05000000000000000000" pitchFamily="2" charset="2"/>
              <a:buChar char="Ø"/>
            </a:pPr>
            <a:r>
              <a:rPr lang="en-US" sz="1600" dirty="0">
                <a:solidFill>
                  <a:prstClr val="black"/>
                </a:solidFill>
              </a:rPr>
              <a:t> Limited modulation bandwidth (</a:t>
            </a:r>
            <a:r>
              <a:rPr lang="en-US" sz="1600" i="1" dirty="0">
                <a:solidFill>
                  <a:prstClr val="black"/>
                </a:solidFill>
              </a:rPr>
              <a:t>≈ few kHz typical</a:t>
            </a:r>
            <a:r>
              <a:rPr lang="en-US" sz="1600" dirty="0">
                <a:solidFill>
                  <a:prstClr val="black"/>
                </a:solidFill>
              </a:rPr>
              <a:t>);</a:t>
            </a:r>
          </a:p>
          <a:p>
            <a:pPr marL="825500" lvl="1" indent="-285750" algn="just">
              <a:spcBef>
                <a:spcPts val="600"/>
              </a:spcBef>
              <a:buFont typeface="Wingdings" panose="05000000000000000000" pitchFamily="2" charset="2"/>
              <a:buChar char="Ø"/>
            </a:pPr>
            <a:r>
              <a:rPr lang="en-US" sz="1600" dirty="0">
                <a:solidFill>
                  <a:prstClr val="black"/>
                </a:solidFill>
              </a:rPr>
              <a:t>Limited dynamic range (</a:t>
            </a:r>
            <a:r>
              <a:rPr lang="en-US" sz="1600" i="1" dirty="0" err="1">
                <a:solidFill>
                  <a:prstClr val="black"/>
                </a:solidFill>
                <a:latin typeface="Symbol" panose="05050102010706020507" pitchFamily="18" charset="2"/>
              </a:rPr>
              <a:t>D</a:t>
            </a:r>
            <a:r>
              <a:rPr lang="en-US" sz="1600" i="1" dirty="0" err="1">
                <a:solidFill>
                  <a:prstClr val="black"/>
                </a:solidFill>
              </a:rPr>
              <a:t>f</a:t>
            </a:r>
            <a:r>
              <a:rPr lang="en-US" sz="1600" i="1" dirty="0">
                <a:solidFill>
                  <a:prstClr val="black"/>
                </a:solidFill>
              </a:rPr>
              <a:t>/f ≈ 10</a:t>
            </a:r>
            <a:r>
              <a:rPr lang="en-US" sz="1600" i="1" baseline="30000" dirty="0">
                <a:solidFill>
                  <a:prstClr val="black"/>
                </a:solidFill>
              </a:rPr>
              <a:t>-6</a:t>
            </a:r>
            <a:r>
              <a:rPr lang="en-US" sz="1600" dirty="0">
                <a:solidFill>
                  <a:prstClr val="black"/>
                </a:solidFill>
              </a:rPr>
              <a:t>), overcome by adding motorized translational stages to enlarge the mirror positioning range;</a:t>
            </a:r>
          </a:p>
          <a:p>
            <a:pPr marL="825500" lvl="1" indent="-285750" algn="just">
              <a:spcBef>
                <a:spcPts val="600"/>
              </a:spcBef>
              <a:buFont typeface="Wingdings" panose="05000000000000000000" pitchFamily="2" charset="2"/>
              <a:buChar char="Ø"/>
            </a:pPr>
            <a:r>
              <a:rPr lang="en-US" sz="1600" dirty="0">
                <a:solidFill>
                  <a:prstClr val="black"/>
                </a:solidFill>
              </a:rPr>
              <a:t>At frequencies beyond PLL bandwidth (</a:t>
            </a:r>
            <a:r>
              <a:rPr lang="en-US" sz="1600" i="1" dirty="0">
                <a:solidFill>
                  <a:prstClr val="black"/>
                </a:solidFill>
              </a:rPr>
              <a:t>f &gt; 1 kHz</a:t>
            </a:r>
            <a:r>
              <a:rPr lang="en-US" sz="1600" dirty="0">
                <a:solidFill>
                  <a:prstClr val="black"/>
                </a:solidFill>
              </a:rPr>
              <a:t>) mode-locked lasers exhibit excellent low-phase noise spectrum.</a:t>
            </a:r>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742" y="3817406"/>
            <a:ext cx="4338638" cy="2739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 name="Picture 5" descr="C:\Users\marco\Documents\LNF\measurements\Synchrolock\ComparisonAll\SpectrumAll.JPG"/>
          <p:cNvPicPr>
            <a:picLocks noChangeAspect="1" noChangeArrowheads="1"/>
          </p:cNvPicPr>
          <p:nvPr/>
        </p:nvPicPr>
        <p:blipFill rotWithShape="1">
          <a:blip r:embed="rId3">
            <a:extLst>
              <a:ext uri="{28A0092B-C50C-407E-A947-70E740481C1C}">
                <a14:useLocalDpi xmlns:a14="http://schemas.microsoft.com/office/drawing/2010/main" val="0"/>
              </a:ext>
            </a:extLst>
          </a:blip>
          <a:srcRect l="9861" t="5070" b="7007"/>
          <a:stretch/>
        </p:blipFill>
        <p:spPr bwMode="auto">
          <a:xfrm>
            <a:off x="4895046" y="3862502"/>
            <a:ext cx="2679727" cy="2330867"/>
          </a:xfrm>
          <a:prstGeom prst="rect">
            <a:avLst/>
          </a:prstGeom>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rgbClr val="FFFFFF"/>
                </a:solidFill>
              </a14:hiddenFill>
            </a:ext>
          </a:extLst>
        </p:spPr>
      </p:pic>
      <p:sp>
        <p:nvSpPr>
          <p:cNvPr id="100" name="TextBox 99"/>
          <p:cNvSpPr txBox="1"/>
          <p:nvPr/>
        </p:nvSpPr>
        <p:spPr>
          <a:xfrm>
            <a:off x="7587623" y="3870286"/>
            <a:ext cx="1229824" cy="2323713"/>
          </a:xfrm>
          <a:prstGeom prst="rect">
            <a:avLst/>
          </a:prstGeom>
          <a:noFill/>
        </p:spPr>
        <p:txBody>
          <a:bodyPr wrap="none" rtlCol="0">
            <a:spAutoFit/>
          </a:bodyPr>
          <a:lstStyle/>
          <a:p>
            <a:r>
              <a:rPr lang="en-US" sz="1200" b="1" i="1" dirty="0">
                <a:solidFill>
                  <a:srgbClr val="FF0000"/>
                </a:solidFill>
              </a:rPr>
              <a:t>RMO</a:t>
            </a:r>
            <a:r>
              <a:rPr lang="en-US" sz="1200" i="1" dirty="0">
                <a:solidFill>
                  <a:srgbClr val="FF0000"/>
                </a:solidFill>
              </a:rPr>
              <a:t> </a:t>
            </a:r>
          </a:p>
          <a:p>
            <a:r>
              <a:rPr lang="en-US" sz="1200" i="1" dirty="0">
                <a:solidFill>
                  <a:srgbClr val="FF0000"/>
                </a:solidFill>
                <a:latin typeface="Symbol" panose="05050102010706020507" pitchFamily="18" charset="2"/>
              </a:rPr>
              <a:t>  </a:t>
            </a:r>
            <a:r>
              <a:rPr lang="en-US" sz="1200" i="1" dirty="0" err="1">
                <a:solidFill>
                  <a:srgbClr val="FF0000"/>
                </a:solidFill>
                <a:latin typeface="Symbol" panose="05050102010706020507" pitchFamily="18" charset="2"/>
              </a:rPr>
              <a:t>s</a:t>
            </a:r>
            <a:r>
              <a:rPr lang="en-US" sz="1200" i="1" baseline="-25000" dirty="0" err="1">
                <a:solidFill>
                  <a:srgbClr val="FF0000"/>
                </a:solidFill>
              </a:rPr>
              <a:t>t</a:t>
            </a:r>
            <a:r>
              <a:rPr lang="en-US" sz="1200" i="1" dirty="0">
                <a:solidFill>
                  <a:srgbClr val="FF0000"/>
                </a:solidFill>
              </a:rPr>
              <a:t> ≈ 85 fs</a:t>
            </a:r>
          </a:p>
          <a:p>
            <a:pPr>
              <a:spcAft>
                <a:spcPts val="900"/>
              </a:spcAft>
            </a:pPr>
            <a:r>
              <a:rPr lang="en-US" sz="1200" i="1" dirty="0">
                <a:solidFill>
                  <a:srgbClr val="FF0000"/>
                </a:solidFill>
              </a:rPr>
              <a:t>10 Hz – 10 MHz</a:t>
            </a:r>
          </a:p>
          <a:p>
            <a:pPr algn="ctr">
              <a:spcAft>
                <a:spcPts val="600"/>
              </a:spcAft>
            </a:pPr>
            <a:r>
              <a:rPr lang="en-US" sz="1200" b="1" i="1" dirty="0">
                <a:solidFill>
                  <a:srgbClr val="FF00FF"/>
                </a:solidFill>
              </a:rPr>
              <a:t>Laser:</a:t>
            </a:r>
            <a:endParaRPr lang="en-US" sz="1200" i="1" dirty="0">
              <a:solidFill>
                <a:srgbClr val="FF00FF"/>
              </a:solidFill>
            </a:endParaRPr>
          </a:p>
          <a:p>
            <a:r>
              <a:rPr lang="en-US" sz="1200" i="1" dirty="0">
                <a:solidFill>
                  <a:srgbClr val="0066FF"/>
                </a:solidFill>
              </a:rPr>
              <a:t>PLL flat</a:t>
            </a:r>
          </a:p>
          <a:p>
            <a:pPr>
              <a:spcAft>
                <a:spcPts val="600"/>
              </a:spcAft>
            </a:pPr>
            <a:r>
              <a:rPr lang="en-US" sz="1200" i="1" dirty="0">
                <a:solidFill>
                  <a:srgbClr val="0066FF"/>
                </a:solidFill>
              </a:rPr>
              <a:t>  </a:t>
            </a:r>
            <a:r>
              <a:rPr lang="en-US" sz="1200" i="1" dirty="0" err="1">
                <a:solidFill>
                  <a:srgbClr val="0066FF"/>
                </a:solidFill>
                <a:latin typeface="Symbol" panose="05050102010706020507" pitchFamily="18" charset="2"/>
              </a:rPr>
              <a:t>s</a:t>
            </a:r>
            <a:r>
              <a:rPr lang="en-US" sz="1200" i="1" baseline="-25000" dirty="0" err="1">
                <a:solidFill>
                  <a:srgbClr val="0066FF"/>
                </a:solidFill>
              </a:rPr>
              <a:t>t</a:t>
            </a:r>
            <a:r>
              <a:rPr lang="en-US" sz="1200" i="1" dirty="0">
                <a:solidFill>
                  <a:srgbClr val="0066FF"/>
                </a:solidFill>
              </a:rPr>
              <a:t> ≈ 230 fs</a:t>
            </a:r>
          </a:p>
          <a:p>
            <a:r>
              <a:rPr lang="en-US" sz="1200" i="1" dirty="0">
                <a:solidFill>
                  <a:srgbClr val="006600"/>
                </a:solidFill>
              </a:rPr>
              <a:t>PLL + 1 s=0 pole</a:t>
            </a:r>
          </a:p>
          <a:p>
            <a:pPr>
              <a:spcAft>
                <a:spcPts val="600"/>
              </a:spcAft>
            </a:pPr>
            <a:r>
              <a:rPr lang="en-US" sz="1200" i="1" dirty="0">
                <a:solidFill>
                  <a:srgbClr val="006600"/>
                </a:solidFill>
                <a:latin typeface="Symbol" panose="05050102010706020507" pitchFamily="18" charset="2"/>
              </a:rPr>
              <a:t>  </a:t>
            </a:r>
            <a:r>
              <a:rPr lang="en-US" sz="1200" i="1" dirty="0" err="1">
                <a:solidFill>
                  <a:srgbClr val="006600"/>
                </a:solidFill>
                <a:latin typeface="Symbol" panose="05050102010706020507" pitchFamily="18" charset="2"/>
              </a:rPr>
              <a:t>s</a:t>
            </a:r>
            <a:r>
              <a:rPr lang="en-US" sz="1200" i="1" baseline="-25000" dirty="0" err="1">
                <a:solidFill>
                  <a:srgbClr val="006600"/>
                </a:solidFill>
              </a:rPr>
              <a:t>t</a:t>
            </a:r>
            <a:r>
              <a:rPr lang="en-US" sz="1200" i="1" dirty="0">
                <a:solidFill>
                  <a:srgbClr val="006600"/>
                </a:solidFill>
              </a:rPr>
              <a:t> ≈ 85 fs</a:t>
            </a:r>
          </a:p>
          <a:p>
            <a:r>
              <a:rPr lang="en-US" sz="1200" i="1" dirty="0">
                <a:solidFill>
                  <a:prstClr val="black"/>
                </a:solidFill>
              </a:rPr>
              <a:t>PLL + 2 s=0 poles</a:t>
            </a:r>
          </a:p>
          <a:p>
            <a:r>
              <a:rPr lang="en-US" sz="1200" i="1" dirty="0">
                <a:solidFill>
                  <a:prstClr val="black"/>
                </a:solidFill>
                <a:latin typeface="Symbol" panose="05050102010706020507" pitchFamily="18" charset="2"/>
              </a:rPr>
              <a:t>  </a:t>
            </a:r>
            <a:r>
              <a:rPr lang="en-US" sz="1200" i="1" dirty="0" err="1">
                <a:solidFill>
                  <a:prstClr val="black"/>
                </a:solidFill>
                <a:latin typeface="Symbol" panose="05050102010706020507" pitchFamily="18" charset="2"/>
              </a:rPr>
              <a:t>s</a:t>
            </a:r>
            <a:r>
              <a:rPr lang="en-US" sz="1200" i="1" baseline="-25000" dirty="0" err="1">
                <a:solidFill>
                  <a:prstClr val="black"/>
                </a:solidFill>
              </a:rPr>
              <a:t>t</a:t>
            </a:r>
            <a:r>
              <a:rPr lang="en-US" sz="1200" i="1" dirty="0">
                <a:solidFill>
                  <a:prstClr val="black"/>
                </a:solidFill>
              </a:rPr>
              <a:t> ≈ 70 fs</a:t>
            </a:r>
          </a:p>
        </p:txBody>
      </p:sp>
      <p:sp>
        <p:nvSpPr>
          <p:cNvPr id="5" name="TextBox 4"/>
          <p:cNvSpPr txBox="1"/>
          <p:nvPr/>
        </p:nvSpPr>
        <p:spPr>
          <a:xfrm>
            <a:off x="4854834" y="6248400"/>
            <a:ext cx="3852273" cy="276999"/>
          </a:xfrm>
          <a:prstGeom prst="rect">
            <a:avLst/>
          </a:prstGeom>
          <a:noFill/>
        </p:spPr>
        <p:txBody>
          <a:bodyPr wrap="none" rtlCol="0">
            <a:spAutoFit/>
          </a:bodyPr>
          <a:lstStyle/>
          <a:p>
            <a:r>
              <a:rPr lang="it-IT" sz="1200" b="1" i="1" dirty="0">
                <a:solidFill>
                  <a:prstClr val="black"/>
                </a:solidFill>
              </a:rPr>
              <a:t>SSB phase noise of a locked OMO for different loop filters</a:t>
            </a:r>
            <a:endParaRPr lang="en-US" sz="1200" b="1" i="1" dirty="0">
              <a:solidFill>
                <a:prstClr val="black"/>
              </a:solidFill>
            </a:endParaRPr>
          </a:p>
        </p:txBody>
      </p:sp>
    </p:spTree>
    <p:extLst>
      <p:ext uri="{BB962C8B-B14F-4D97-AF65-F5344CB8AC3E}">
        <p14:creationId xmlns:p14="http://schemas.microsoft.com/office/powerpoint/2010/main" val="3014374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ounded Rectangle 40"/>
          <p:cNvSpPr/>
          <p:nvPr/>
        </p:nvSpPr>
        <p:spPr>
          <a:xfrm>
            <a:off x="4675808" y="4526855"/>
            <a:ext cx="4370286" cy="1994534"/>
          </a:xfrm>
          <a:prstGeom prst="roundRect">
            <a:avLst>
              <a:gd name="adj" fmla="val 19055"/>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8" name="Rectangle 37"/>
          <p:cNvSpPr/>
          <p:nvPr/>
        </p:nvSpPr>
        <p:spPr>
          <a:xfrm>
            <a:off x="5366495" y="1989673"/>
            <a:ext cx="3359886" cy="187876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989815" y="-12456"/>
            <a:ext cx="7418894" cy="706718"/>
          </a:xfrm>
        </p:spPr>
        <p:txBody>
          <a:bodyPr>
            <a:normAutofit fontScale="90000"/>
          </a:bodyPr>
          <a:lstStyle/>
          <a:p>
            <a:r>
              <a:rPr lang="en-US" sz="1800" i="1" dirty="0">
                <a:solidFill>
                  <a:prstClr val="white">
                    <a:lumMod val="85000"/>
                  </a:prstClr>
                </a:solidFill>
              </a:rPr>
              <a:t>BASICS:</a:t>
            </a:r>
            <a:r>
              <a:rPr lang="en-US" sz="2800" dirty="0">
                <a:solidFill>
                  <a:prstClr val="white">
                    <a:lumMod val="85000"/>
                  </a:prstClr>
                </a:solidFill>
              </a:rPr>
              <a:t> </a:t>
            </a:r>
            <a:br>
              <a:rPr lang="en-US" sz="2800" dirty="0">
                <a:solidFill>
                  <a:prstClr val="white">
                    <a:lumMod val="85000"/>
                  </a:prstClr>
                </a:solidFill>
              </a:rPr>
            </a:br>
            <a:r>
              <a:rPr lang="en-US" sz="2700" dirty="0"/>
              <a:t>Phase Locked Loops</a:t>
            </a:r>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35</a:t>
            </a:fld>
            <a:endParaRPr lang="en-US" dirty="0">
              <a:solidFill>
                <a:srgbClr val="4F81BD">
                  <a:lumMod val="75000"/>
                </a:srgbClr>
              </a:solidFill>
            </a:endParaRPr>
          </a:p>
        </p:txBody>
      </p:sp>
      <p:pic>
        <p:nvPicPr>
          <p:cNvPr id="4" name="Picture 4"/>
          <p:cNvPicPr>
            <a:picLocks noChangeAspect="1" noChangeArrowheads="1"/>
          </p:cNvPicPr>
          <p:nvPr/>
        </p:nvPicPr>
        <p:blipFill>
          <a:blip r:embed="rId3" cstate="print"/>
          <a:srcRect/>
          <a:stretch>
            <a:fillRect/>
          </a:stretch>
        </p:blipFill>
        <p:spPr bwMode="auto">
          <a:xfrm>
            <a:off x="5456892" y="2053148"/>
            <a:ext cx="3186146" cy="1749867"/>
          </a:xfrm>
          <a:prstGeom prst="rect">
            <a:avLst/>
          </a:prstGeom>
          <a:noFill/>
          <a:ln w="9525">
            <a:noFill/>
            <a:miter lim="800000"/>
            <a:headEnd/>
            <a:tailEnd/>
          </a:ln>
          <a:effectLst/>
        </p:spPr>
      </p:pic>
      <p:graphicFrame>
        <p:nvGraphicFramePr>
          <p:cNvPr id="7" name="Object 2"/>
          <p:cNvGraphicFramePr>
            <a:graphicFrameLocks noChangeAspect="1"/>
          </p:cNvGraphicFramePr>
          <p:nvPr>
            <p:extLst>
              <p:ext uri="{D42A27DB-BD31-4B8C-83A1-F6EECF244321}">
                <p14:modId xmlns:p14="http://schemas.microsoft.com/office/powerpoint/2010/main" val="4075122951"/>
              </p:ext>
            </p:extLst>
          </p:nvPr>
        </p:nvGraphicFramePr>
        <p:xfrm>
          <a:off x="4787901" y="4786313"/>
          <a:ext cx="4054475" cy="1339850"/>
        </p:xfrm>
        <a:graphic>
          <a:graphicData uri="http://schemas.openxmlformats.org/presentationml/2006/ole">
            <mc:AlternateContent xmlns:mc="http://schemas.openxmlformats.org/markup-compatibility/2006">
              <mc:Choice xmlns:v="urn:schemas-microsoft-com:vml" Requires="v">
                <p:oleObj spid="_x0000_s50322" name="Equation" r:id="rId4" imgW="2692080" imgH="888840" progId="Equation.3">
                  <p:embed/>
                </p:oleObj>
              </mc:Choice>
              <mc:Fallback>
                <p:oleObj name="Equation" r:id="rId4" imgW="2692080" imgH="888840" progId="Equation.3">
                  <p:embed/>
                  <p:pic>
                    <p:nvPicPr>
                      <p:cNvPr id="0" name=""/>
                      <p:cNvPicPr>
                        <a:picLocks noChangeAspect="1" noChangeArrowheads="1"/>
                      </p:cNvPicPr>
                      <p:nvPr/>
                    </p:nvPicPr>
                    <p:blipFill>
                      <a:blip r:embed="rId5"/>
                      <a:srcRect/>
                      <a:stretch>
                        <a:fillRect/>
                      </a:stretch>
                    </p:blipFill>
                    <p:spPr bwMode="auto">
                      <a:xfrm>
                        <a:off x="4787901" y="4786313"/>
                        <a:ext cx="4054475" cy="1339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0" name="Group 39"/>
          <p:cNvGrpSpPr/>
          <p:nvPr/>
        </p:nvGrpSpPr>
        <p:grpSpPr>
          <a:xfrm>
            <a:off x="355590" y="3930718"/>
            <a:ext cx="3869329" cy="2453124"/>
            <a:chOff x="601133" y="3930718"/>
            <a:chExt cx="3869329" cy="2453124"/>
          </a:xfrm>
        </p:grpSpPr>
        <p:sp>
          <p:nvSpPr>
            <p:cNvPr id="39" name="Rectangle 38"/>
            <p:cNvSpPr/>
            <p:nvPr/>
          </p:nvSpPr>
          <p:spPr>
            <a:xfrm>
              <a:off x="601133" y="3930718"/>
              <a:ext cx="3869329" cy="24531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8" name="Gruppo 33"/>
            <p:cNvGrpSpPr/>
            <p:nvPr/>
          </p:nvGrpSpPr>
          <p:grpSpPr>
            <a:xfrm>
              <a:off x="614863" y="3996651"/>
              <a:ext cx="3835016" cy="2344229"/>
              <a:chOff x="614863" y="1097179"/>
              <a:chExt cx="3835016" cy="2344229"/>
            </a:xfrm>
            <a:solidFill>
              <a:schemeClr val="tx1"/>
            </a:solidFill>
          </p:grpSpPr>
          <p:pic>
            <p:nvPicPr>
              <p:cNvPr id="9" name="Picture 27"/>
              <p:cNvPicPr>
                <a:picLocks noChangeAspect="1" noChangeArrowheads="1"/>
              </p:cNvPicPr>
              <p:nvPr/>
            </p:nvPicPr>
            <p:blipFill>
              <a:blip r:embed="rId6" cstate="print"/>
              <a:srcRect/>
              <a:stretch>
                <a:fillRect/>
              </a:stretch>
            </p:blipFill>
            <p:spPr bwMode="auto">
              <a:xfrm>
                <a:off x="775079" y="1106196"/>
                <a:ext cx="3651250" cy="2335212"/>
              </a:xfrm>
              <a:prstGeom prst="rect">
                <a:avLst/>
              </a:prstGeom>
              <a:grpFill/>
              <a:ln w="9525">
                <a:noFill/>
                <a:miter lim="800000"/>
                <a:headEnd/>
                <a:tailEnd/>
              </a:ln>
              <a:effectLst/>
            </p:spPr>
          </p:pic>
          <p:graphicFrame>
            <p:nvGraphicFramePr>
              <p:cNvPr id="10" name="Oggetto 35"/>
              <p:cNvGraphicFramePr>
                <a:graphicFrameLocks noChangeAspect="1"/>
              </p:cNvGraphicFramePr>
              <p:nvPr>
                <p:extLst>
                  <p:ext uri="{D42A27DB-BD31-4B8C-83A1-F6EECF244321}">
                    <p14:modId xmlns:p14="http://schemas.microsoft.com/office/powerpoint/2010/main" val="1228239371"/>
                  </p:ext>
                </p:extLst>
              </p:nvPr>
            </p:nvGraphicFramePr>
            <p:xfrm>
              <a:off x="614863" y="2940316"/>
              <a:ext cx="328613" cy="311150"/>
            </p:xfrm>
            <a:graphic>
              <a:graphicData uri="http://schemas.openxmlformats.org/presentationml/2006/ole">
                <mc:AlternateContent xmlns:mc="http://schemas.openxmlformats.org/markup-compatibility/2006">
                  <mc:Choice xmlns:v="urn:schemas-microsoft-com:vml" Requires="v">
                    <p:oleObj spid="_x0000_s50323" name="Equazione" r:id="rId7" imgW="253800" imgH="241200" progId="Equation.3">
                      <p:embed/>
                    </p:oleObj>
                  </mc:Choice>
                  <mc:Fallback>
                    <p:oleObj name="Equazione" r:id="rId7" imgW="25380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4863" y="2940316"/>
                            <a:ext cx="328613" cy="311150"/>
                          </a:xfrm>
                          <a:prstGeom prst="rect">
                            <a:avLst/>
                          </a:prstGeom>
                          <a:solidFill>
                            <a:schemeClr val="tx1"/>
                          </a:solidFill>
                        </p:spPr>
                      </p:pic>
                    </p:oleObj>
                  </mc:Fallback>
                </mc:AlternateContent>
              </a:graphicData>
            </a:graphic>
          </p:graphicFrame>
          <p:graphicFrame>
            <p:nvGraphicFramePr>
              <p:cNvPr id="11" name="Oggetto 36"/>
              <p:cNvGraphicFramePr>
                <a:graphicFrameLocks noChangeAspect="1"/>
              </p:cNvGraphicFramePr>
              <p:nvPr>
                <p:extLst>
                  <p:ext uri="{D42A27DB-BD31-4B8C-83A1-F6EECF244321}">
                    <p14:modId xmlns:p14="http://schemas.microsoft.com/office/powerpoint/2010/main" val="1800485019"/>
                  </p:ext>
                </p:extLst>
              </p:nvPr>
            </p:nvGraphicFramePr>
            <p:xfrm>
              <a:off x="3696098" y="2012927"/>
              <a:ext cx="328612" cy="295275"/>
            </p:xfrm>
            <a:graphic>
              <a:graphicData uri="http://schemas.openxmlformats.org/presentationml/2006/ole">
                <mc:AlternateContent xmlns:mc="http://schemas.openxmlformats.org/markup-compatibility/2006">
                  <mc:Choice xmlns:v="urn:schemas-microsoft-com:vml" Requires="v">
                    <p:oleObj spid="_x0000_s50324" name="Equazione" r:id="rId9" imgW="253800" imgH="228600" progId="Equation.3">
                      <p:embed/>
                    </p:oleObj>
                  </mc:Choice>
                  <mc:Fallback>
                    <p:oleObj name="Equazione" r:id="rId9" imgW="25380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96098" y="2012927"/>
                            <a:ext cx="328612" cy="295275"/>
                          </a:xfrm>
                          <a:prstGeom prst="rect">
                            <a:avLst/>
                          </a:prstGeom>
                          <a:solidFill>
                            <a:schemeClr val="tx1"/>
                          </a:solidFill>
                        </p:spPr>
                      </p:pic>
                    </p:oleObj>
                  </mc:Fallback>
                </mc:AlternateContent>
              </a:graphicData>
            </a:graphic>
          </p:graphicFrame>
          <p:graphicFrame>
            <p:nvGraphicFramePr>
              <p:cNvPr id="12" name="Oggetto 37"/>
              <p:cNvGraphicFramePr>
                <a:graphicFrameLocks noChangeAspect="1"/>
              </p:cNvGraphicFramePr>
              <p:nvPr>
                <p:extLst>
                  <p:ext uri="{D42A27DB-BD31-4B8C-83A1-F6EECF244321}">
                    <p14:modId xmlns:p14="http://schemas.microsoft.com/office/powerpoint/2010/main" val="1139799867"/>
                  </p:ext>
                </p:extLst>
              </p:nvPr>
            </p:nvGraphicFramePr>
            <p:xfrm>
              <a:off x="2389170" y="2821347"/>
              <a:ext cx="938212" cy="295275"/>
            </p:xfrm>
            <a:graphic>
              <a:graphicData uri="http://schemas.openxmlformats.org/presentationml/2006/ole">
                <mc:AlternateContent xmlns:mc="http://schemas.openxmlformats.org/markup-compatibility/2006">
                  <mc:Choice xmlns:v="urn:schemas-microsoft-com:vml" Requires="v">
                    <p:oleObj spid="_x0000_s50325" name="Equation" r:id="rId11" imgW="723600" imgH="228600" progId="Equation.3">
                      <p:embed/>
                    </p:oleObj>
                  </mc:Choice>
                  <mc:Fallback>
                    <p:oleObj name="Equation" r:id="rId11" imgW="723600" imgH="228600" progId="Equation.3">
                      <p:embed/>
                      <p:pic>
                        <p:nvPicPr>
                          <p:cNvPr id="0" name=""/>
                          <p:cNvPicPr>
                            <a:picLocks noChangeAspect="1" noChangeArrowheads="1"/>
                          </p:cNvPicPr>
                          <p:nvPr/>
                        </p:nvPicPr>
                        <p:blipFill>
                          <a:blip r:embed="rId12"/>
                          <a:srcRect/>
                          <a:stretch>
                            <a:fillRect/>
                          </a:stretch>
                        </p:blipFill>
                        <p:spPr bwMode="auto">
                          <a:xfrm>
                            <a:off x="2389170" y="2821347"/>
                            <a:ext cx="938212" cy="295275"/>
                          </a:xfrm>
                          <a:prstGeom prst="rect">
                            <a:avLst/>
                          </a:prstGeom>
                          <a:solidFill>
                            <a:schemeClr val="tx1"/>
                          </a:solidFill>
                        </p:spPr>
                      </p:pic>
                    </p:oleObj>
                  </mc:Fallback>
                </mc:AlternateContent>
              </a:graphicData>
            </a:graphic>
          </p:graphicFrame>
          <p:graphicFrame>
            <p:nvGraphicFramePr>
              <p:cNvPr id="13" name="Object 2"/>
              <p:cNvGraphicFramePr>
                <a:graphicFrameLocks noChangeAspect="1"/>
              </p:cNvGraphicFramePr>
              <p:nvPr>
                <p:extLst>
                  <p:ext uri="{D42A27DB-BD31-4B8C-83A1-F6EECF244321}">
                    <p14:modId xmlns:p14="http://schemas.microsoft.com/office/powerpoint/2010/main" val="1412444537"/>
                  </p:ext>
                </p:extLst>
              </p:nvPr>
            </p:nvGraphicFramePr>
            <p:xfrm>
              <a:off x="3386138" y="2458341"/>
              <a:ext cx="411162" cy="246062"/>
            </p:xfrm>
            <a:graphic>
              <a:graphicData uri="http://schemas.openxmlformats.org/presentationml/2006/ole">
                <mc:AlternateContent xmlns:mc="http://schemas.openxmlformats.org/markup-compatibility/2006">
                  <mc:Choice xmlns:v="urn:schemas-microsoft-com:vml" Requires="v">
                    <p:oleObj spid="_x0000_s50326" name="Equation" r:id="rId13" imgW="355320" imgH="215640" progId="Equation.3">
                      <p:embed/>
                    </p:oleObj>
                  </mc:Choice>
                  <mc:Fallback>
                    <p:oleObj name="Equation" r:id="rId13" imgW="355320" imgH="215640" progId="Equation.3">
                      <p:embed/>
                      <p:pic>
                        <p:nvPicPr>
                          <p:cNvPr id="0" name=""/>
                          <p:cNvPicPr>
                            <a:picLocks noChangeAspect="1" noChangeArrowheads="1"/>
                          </p:cNvPicPr>
                          <p:nvPr/>
                        </p:nvPicPr>
                        <p:blipFill>
                          <a:blip r:embed="rId14"/>
                          <a:srcRect/>
                          <a:stretch>
                            <a:fillRect/>
                          </a:stretch>
                        </p:blipFill>
                        <p:spPr bwMode="auto">
                          <a:xfrm>
                            <a:off x="3386138" y="2458341"/>
                            <a:ext cx="411162" cy="246062"/>
                          </a:xfrm>
                          <a:prstGeom prst="rect">
                            <a:avLst/>
                          </a:prstGeom>
                          <a:noFill/>
                        </p:spPr>
                      </p:pic>
                    </p:oleObj>
                  </mc:Fallback>
                </mc:AlternateContent>
              </a:graphicData>
            </a:graphic>
          </p:graphicFrame>
          <p:graphicFrame>
            <p:nvGraphicFramePr>
              <p:cNvPr id="14" name="Object 2"/>
              <p:cNvGraphicFramePr>
                <a:graphicFrameLocks noChangeAspect="1"/>
              </p:cNvGraphicFramePr>
              <p:nvPr>
                <p:extLst>
                  <p:ext uri="{D42A27DB-BD31-4B8C-83A1-F6EECF244321}">
                    <p14:modId xmlns:p14="http://schemas.microsoft.com/office/powerpoint/2010/main" val="47005278"/>
                  </p:ext>
                </p:extLst>
              </p:nvPr>
            </p:nvGraphicFramePr>
            <p:xfrm>
              <a:off x="1423013" y="1738110"/>
              <a:ext cx="411162" cy="277812"/>
            </p:xfrm>
            <a:graphic>
              <a:graphicData uri="http://schemas.openxmlformats.org/presentationml/2006/ole">
                <mc:AlternateContent xmlns:mc="http://schemas.openxmlformats.org/markup-compatibility/2006">
                  <mc:Choice xmlns:v="urn:schemas-microsoft-com:vml" Requires="v">
                    <p:oleObj spid="_x0000_s50327" name="Equazione" r:id="rId15" imgW="317160" imgH="215640" progId="Equation.3">
                      <p:embed/>
                    </p:oleObj>
                  </mc:Choice>
                  <mc:Fallback>
                    <p:oleObj name="Equazione" r:id="rId15" imgW="317160" imgH="21564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423013" y="1738110"/>
                            <a:ext cx="411162" cy="277812"/>
                          </a:xfrm>
                          <a:prstGeom prst="rect">
                            <a:avLst/>
                          </a:prstGeom>
                          <a:solidFill>
                            <a:schemeClr val="tx1"/>
                          </a:solidFill>
                        </p:spPr>
                      </p:pic>
                    </p:oleObj>
                  </mc:Fallback>
                </mc:AlternateContent>
              </a:graphicData>
            </a:graphic>
          </p:graphicFrame>
          <p:graphicFrame>
            <p:nvGraphicFramePr>
              <p:cNvPr id="15" name="Oggetto 40"/>
              <p:cNvGraphicFramePr>
                <a:graphicFrameLocks noChangeAspect="1"/>
              </p:cNvGraphicFramePr>
              <p:nvPr>
                <p:extLst>
                  <p:ext uri="{D42A27DB-BD31-4B8C-83A1-F6EECF244321}">
                    <p14:modId xmlns:p14="http://schemas.microsoft.com/office/powerpoint/2010/main" val="380192043"/>
                  </p:ext>
                </p:extLst>
              </p:nvPr>
            </p:nvGraphicFramePr>
            <p:xfrm>
              <a:off x="1295830" y="2329593"/>
              <a:ext cx="312738" cy="295275"/>
            </p:xfrm>
            <a:graphic>
              <a:graphicData uri="http://schemas.openxmlformats.org/presentationml/2006/ole">
                <mc:AlternateContent xmlns:mc="http://schemas.openxmlformats.org/markup-compatibility/2006">
                  <mc:Choice xmlns:v="urn:schemas-microsoft-com:vml" Requires="v">
                    <p:oleObj spid="_x0000_s50328" name="Equazione" r:id="rId17" imgW="241200" imgH="228600" progId="Equation.3">
                      <p:embed/>
                    </p:oleObj>
                  </mc:Choice>
                  <mc:Fallback>
                    <p:oleObj name="Equazione" r:id="rId17" imgW="241200" imgH="2286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295830" y="2329593"/>
                            <a:ext cx="312738" cy="295275"/>
                          </a:xfrm>
                          <a:prstGeom prst="rect">
                            <a:avLst/>
                          </a:prstGeom>
                          <a:solidFill>
                            <a:schemeClr val="tx1"/>
                          </a:solidFill>
                        </p:spPr>
                      </p:pic>
                    </p:oleObj>
                  </mc:Fallback>
                </mc:AlternateContent>
              </a:graphicData>
            </a:graphic>
          </p:graphicFrame>
          <p:graphicFrame>
            <p:nvGraphicFramePr>
              <p:cNvPr id="16" name="Oggetto 41"/>
              <p:cNvGraphicFramePr>
                <a:graphicFrameLocks noChangeAspect="1"/>
              </p:cNvGraphicFramePr>
              <p:nvPr>
                <p:extLst>
                  <p:ext uri="{D42A27DB-BD31-4B8C-83A1-F6EECF244321}">
                    <p14:modId xmlns:p14="http://schemas.microsoft.com/office/powerpoint/2010/main" val="2238222506"/>
                  </p:ext>
                </p:extLst>
              </p:nvPr>
            </p:nvGraphicFramePr>
            <p:xfrm>
              <a:off x="1896872" y="1978658"/>
              <a:ext cx="214312" cy="295275"/>
            </p:xfrm>
            <a:graphic>
              <a:graphicData uri="http://schemas.openxmlformats.org/presentationml/2006/ole">
                <mc:AlternateContent xmlns:mc="http://schemas.openxmlformats.org/markup-compatibility/2006">
                  <mc:Choice xmlns:v="urn:schemas-microsoft-com:vml" Requires="v">
                    <p:oleObj spid="_x0000_s50329" name="Equazione" r:id="rId19" imgW="164880" imgH="228600" progId="Equation.3">
                      <p:embed/>
                    </p:oleObj>
                  </mc:Choice>
                  <mc:Fallback>
                    <p:oleObj name="Equazione" r:id="rId19" imgW="164880" imgH="22860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896872" y="1978658"/>
                            <a:ext cx="214312" cy="295275"/>
                          </a:xfrm>
                          <a:prstGeom prst="rect">
                            <a:avLst/>
                          </a:prstGeom>
                          <a:solidFill>
                            <a:schemeClr val="tx1"/>
                          </a:solidFill>
                        </p:spPr>
                      </p:pic>
                    </p:oleObj>
                  </mc:Fallback>
                </mc:AlternateContent>
              </a:graphicData>
            </a:graphic>
          </p:graphicFrame>
          <p:sp>
            <p:nvSpPr>
              <p:cNvPr id="17" name="Ovale 42"/>
              <p:cNvSpPr/>
              <p:nvPr/>
            </p:nvSpPr>
            <p:spPr>
              <a:xfrm>
                <a:off x="1236835" y="2661314"/>
                <a:ext cx="750495" cy="75049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aphicFrame>
            <p:nvGraphicFramePr>
              <p:cNvPr id="18" name="Object 2"/>
              <p:cNvGraphicFramePr>
                <a:graphicFrameLocks noChangeAspect="1"/>
              </p:cNvGraphicFramePr>
              <p:nvPr/>
            </p:nvGraphicFramePr>
            <p:xfrm>
              <a:off x="1234072" y="2773458"/>
              <a:ext cx="694694" cy="517584"/>
            </p:xfrm>
            <a:graphic>
              <a:graphicData uri="http://schemas.openxmlformats.org/presentationml/2006/ole">
                <mc:AlternateContent xmlns:mc="http://schemas.openxmlformats.org/markup-compatibility/2006">
                  <mc:Choice xmlns:v="urn:schemas-microsoft-com:vml" Requires="v">
                    <p:oleObj spid="_x0000_s50330" name="Equazione" r:id="rId21" imgW="558720" imgH="419040" progId="Equation.3">
                      <p:embed/>
                    </p:oleObj>
                  </mc:Choice>
                  <mc:Fallback>
                    <p:oleObj name="Equazione" r:id="rId21" imgW="558720" imgH="41904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234072" y="2773458"/>
                            <a:ext cx="694694" cy="517584"/>
                          </a:xfrm>
                          <a:prstGeom prst="rect">
                            <a:avLst/>
                          </a:prstGeom>
                          <a:noFill/>
                          <a:extLst>
                            <a:ext uri="{909E8E84-426E-40DD-AFC4-6F175D3DCCD1}">
                              <a14:hiddenFill xmlns:a14="http://schemas.microsoft.com/office/drawing/2010/main">
                                <a:solidFill>
                                  <a:schemeClr val="bg1"/>
                                </a:solidFill>
                              </a14:hiddenFill>
                            </a:ext>
                          </a:extLst>
                        </p:spPr>
                      </p:pic>
                    </p:oleObj>
                  </mc:Fallback>
                </mc:AlternateContent>
              </a:graphicData>
            </a:graphic>
          </p:graphicFrame>
          <p:graphicFrame>
            <p:nvGraphicFramePr>
              <p:cNvPr id="19" name="Oggetto 44"/>
              <p:cNvGraphicFramePr>
                <a:graphicFrameLocks noChangeAspect="1"/>
              </p:cNvGraphicFramePr>
              <p:nvPr/>
            </p:nvGraphicFramePr>
            <p:xfrm>
              <a:off x="995828" y="2735949"/>
              <a:ext cx="249366" cy="247178"/>
            </p:xfrm>
            <a:graphic>
              <a:graphicData uri="http://schemas.openxmlformats.org/presentationml/2006/ole">
                <mc:AlternateContent xmlns:mc="http://schemas.openxmlformats.org/markup-compatibility/2006">
                  <mc:Choice xmlns:v="urn:schemas-microsoft-com:vml" Requires="v">
                    <p:oleObj spid="_x0000_s50331" name="Equazione" r:id="rId23" imgW="139680" imgH="139680" progId="Equation.3">
                      <p:embed/>
                    </p:oleObj>
                  </mc:Choice>
                  <mc:Fallback>
                    <p:oleObj name="Equazione" r:id="rId23" imgW="139680" imgH="139680"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995828" y="2735949"/>
                            <a:ext cx="249366" cy="247178"/>
                          </a:xfrm>
                          <a:prstGeom prst="rect">
                            <a:avLst/>
                          </a:prstGeom>
                          <a:noFill/>
                          <a:extLst>
                            <a:ext uri="{909E8E84-426E-40DD-AFC4-6F175D3DCCD1}">
                              <a14:hiddenFill xmlns:a14="http://schemas.microsoft.com/office/drawing/2010/main">
                                <a:solidFill>
                                  <a:schemeClr val="bg1"/>
                                </a:solidFill>
                              </a14:hiddenFill>
                            </a:ext>
                          </a:extLst>
                        </p:spPr>
                      </p:pic>
                    </p:oleObj>
                  </mc:Fallback>
                </mc:AlternateContent>
              </a:graphicData>
            </a:graphic>
          </p:graphicFrame>
          <p:graphicFrame>
            <p:nvGraphicFramePr>
              <p:cNvPr id="20" name="Oggetto 45"/>
              <p:cNvGraphicFramePr>
                <a:graphicFrameLocks noChangeAspect="1"/>
              </p:cNvGraphicFramePr>
              <p:nvPr>
                <p:extLst>
                  <p:ext uri="{D42A27DB-BD31-4B8C-83A1-F6EECF244321}">
                    <p14:modId xmlns:p14="http://schemas.microsoft.com/office/powerpoint/2010/main" val="1511931192"/>
                  </p:ext>
                </p:extLst>
              </p:nvPr>
            </p:nvGraphicFramePr>
            <p:xfrm>
              <a:off x="2010000" y="2803717"/>
              <a:ext cx="227492" cy="135620"/>
            </p:xfrm>
            <a:graphic>
              <a:graphicData uri="http://schemas.openxmlformats.org/presentationml/2006/ole">
                <mc:AlternateContent xmlns:mc="http://schemas.openxmlformats.org/markup-compatibility/2006">
                  <mc:Choice xmlns:v="urn:schemas-microsoft-com:vml" Requires="v">
                    <p:oleObj spid="_x0000_s50332" name="Equazione" r:id="rId25" imgW="126720" imgH="75960" progId="Equation.3">
                      <p:embed/>
                    </p:oleObj>
                  </mc:Choice>
                  <mc:Fallback>
                    <p:oleObj name="Equazione" r:id="rId25" imgW="126720" imgH="75960" progId="Equation.3">
                      <p:embed/>
                      <p:pic>
                        <p:nvPicPr>
                          <p:cNvPr id="0" name=""/>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2010000" y="2803717"/>
                            <a:ext cx="227492" cy="135620"/>
                          </a:xfrm>
                          <a:prstGeom prst="rect">
                            <a:avLst/>
                          </a:prstGeom>
                          <a:solidFill>
                            <a:schemeClr val="tx1"/>
                          </a:solidFill>
                        </p:spPr>
                      </p:pic>
                    </p:oleObj>
                  </mc:Fallback>
                </mc:AlternateContent>
              </a:graphicData>
            </a:graphic>
          </p:graphicFrame>
          <p:graphicFrame>
            <p:nvGraphicFramePr>
              <p:cNvPr id="21" name="Object 2"/>
              <p:cNvGraphicFramePr>
                <a:graphicFrameLocks noChangeAspect="1"/>
              </p:cNvGraphicFramePr>
              <p:nvPr>
                <p:extLst>
                  <p:ext uri="{D42A27DB-BD31-4B8C-83A1-F6EECF244321}">
                    <p14:modId xmlns:p14="http://schemas.microsoft.com/office/powerpoint/2010/main" val="3749331267"/>
                  </p:ext>
                </p:extLst>
              </p:nvPr>
            </p:nvGraphicFramePr>
            <p:xfrm>
              <a:off x="2217173" y="1624747"/>
              <a:ext cx="739775" cy="504825"/>
            </p:xfrm>
            <a:graphic>
              <a:graphicData uri="http://schemas.openxmlformats.org/presentationml/2006/ole">
                <mc:AlternateContent xmlns:mc="http://schemas.openxmlformats.org/markup-compatibility/2006">
                  <mc:Choice xmlns:v="urn:schemas-microsoft-com:vml" Requires="v">
                    <p:oleObj spid="_x0000_s50333" name="Equazione" r:id="rId27" imgW="571320" imgH="393480" progId="Equation.3">
                      <p:embed/>
                    </p:oleObj>
                  </mc:Choice>
                  <mc:Fallback>
                    <p:oleObj name="Equazione" r:id="rId27" imgW="571320" imgH="393480" progId="Equation.3">
                      <p:embed/>
                      <p:pic>
                        <p:nvPicPr>
                          <p:cNvPr id="0" name=""/>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2217173" y="1624747"/>
                            <a:ext cx="739775" cy="504825"/>
                          </a:xfrm>
                          <a:prstGeom prst="rect">
                            <a:avLst/>
                          </a:prstGeom>
                          <a:solidFill>
                            <a:schemeClr val="tx1"/>
                          </a:solidFill>
                        </p:spPr>
                      </p:pic>
                    </p:oleObj>
                  </mc:Fallback>
                </mc:AlternateContent>
              </a:graphicData>
            </a:graphic>
          </p:graphicFrame>
          <p:graphicFrame>
            <p:nvGraphicFramePr>
              <p:cNvPr id="22" name="Object 2"/>
              <p:cNvGraphicFramePr>
                <a:graphicFrameLocks noChangeAspect="1"/>
              </p:cNvGraphicFramePr>
              <p:nvPr>
                <p:extLst>
                  <p:ext uri="{D42A27DB-BD31-4B8C-83A1-F6EECF244321}">
                    <p14:modId xmlns:p14="http://schemas.microsoft.com/office/powerpoint/2010/main" val="3802854744"/>
                  </p:ext>
                </p:extLst>
              </p:nvPr>
            </p:nvGraphicFramePr>
            <p:xfrm>
              <a:off x="3198929" y="1097179"/>
              <a:ext cx="1250950" cy="292100"/>
            </p:xfrm>
            <a:graphic>
              <a:graphicData uri="http://schemas.openxmlformats.org/presentationml/2006/ole">
                <mc:AlternateContent xmlns:mc="http://schemas.openxmlformats.org/markup-compatibility/2006">
                  <mc:Choice xmlns:v="urn:schemas-microsoft-com:vml" Requires="v">
                    <p:oleObj spid="_x0000_s50334" name="Equazione" r:id="rId29" imgW="965160" imgH="228600" progId="Equation.3">
                      <p:embed/>
                    </p:oleObj>
                  </mc:Choice>
                  <mc:Fallback>
                    <p:oleObj name="Equazione" r:id="rId29" imgW="965160" imgH="228600" progId="Equation.3">
                      <p:embed/>
                      <p:pic>
                        <p:nvPicPr>
                          <p:cNvPr id="0" name=""/>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3198929" y="1097179"/>
                            <a:ext cx="1250950" cy="292100"/>
                          </a:xfrm>
                          <a:prstGeom prst="rect">
                            <a:avLst/>
                          </a:prstGeom>
                          <a:solidFill>
                            <a:schemeClr val="tx1"/>
                          </a:solidFill>
                        </p:spPr>
                      </p:pic>
                    </p:oleObj>
                  </mc:Fallback>
                </mc:AlternateContent>
              </a:graphicData>
            </a:graphic>
          </p:graphicFrame>
          <p:cxnSp>
            <p:nvCxnSpPr>
              <p:cNvPr id="23" name="Connettore 2 48"/>
              <p:cNvCxnSpPr/>
              <p:nvPr/>
            </p:nvCxnSpPr>
            <p:spPr>
              <a:xfrm rot="10800000" flipV="1">
                <a:off x="2436027" y="1297641"/>
                <a:ext cx="724032" cy="440120"/>
              </a:xfrm>
              <a:prstGeom prst="straightConnector1">
                <a:avLst/>
              </a:prstGeom>
              <a:grpFill/>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4" name="Oggetto 49"/>
              <p:cNvGraphicFramePr>
                <a:graphicFrameLocks noChangeAspect="1"/>
              </p:cNvGraphicFramePr>
              <p:nvPr/>
            </p:nvGraphicFramePr>
            <p:xfrm>
              <a:off x="2909705" y="2084479"/>
              <a:ext cx="230187" cy="295275"/>
            </p:xfrm>
            <a:graphic>
              <a:graphicData uri="http://schemas.openxmlformats.org/presentationml/2006/ole">
                <mc:AlternateContent xmlns:mc="http://schemas.openxmlformats.org/markup-compatibility/2006">
                  <mc:Choice xmlns:v="urn:schemas-microsoft-com:vml" Requires="v">
                    <p:oleObj spid="_x0000_s50335" name="Equazione" r:id="rId31" imgW="177480" imgH="228600" progId="Equation.3">
                      <p:embed/>
                    </p:oleObj>
                  </mc:Choice>
                  <mc:Fallback>
                    <p:oleObj name="Equazione" r:id="rId31" imgW="177480" imgH="228600" progId="Equation.3">
                      <p:embed/>
                      <p:pic>
                        <p:nvPicPr>
                          <p:cNvPr id="0" name=""/>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2909705" y="2084479"/>
                            <a:ext cx="230187" cy="295275"/>
                          </a:xfrm>
                          <a:prstGeom prst="rect">
                            <a:avLst/>
                          </a:prstGeom>
                          <a:noFill/>
                          <a:extLst>
                            <a:ext uri="{909E8E84-426E-40DD-AFC4-6F175D3DCCD1}">
                              <a14:hiddenFill xmlns:a14="http://schemas.microsoft.com/office/drawing/2010/main">
                                <a:solidFill>
                                  <a:schemeClr val="bg1"/>
                                </a:solidFill>
                              </a14:hiddenFill>
                            </a:ext>
                          </a:extLst>
                        </p:spPr>
                      </p:pic>
                    </p:oleObj>
                  </mc:Fallback>
                </mc:AlternateContent>
              </a:graphicData>
            </a:graphic>
          </p:graphicFrame>
          <p:graphicFrame>
            <p:nvGraphicFramePr>
              <p:cNvPr id="25" name="Oggetto 50"/>
              <p:cNvGraphicFramePr>
                <a:graphicFrameLocks noChangeAspect="1"/>
              </p:cNvGraphicFramePr>
              <p:nvPr/>
            </p:nvGraphicFramePr>
            <p:xfrm>
              <a:off x="3003924" y="1701052"/>
              <a:ext cx="171958" cy="170449"/>
            </p:xfrm>
            <a:graphic>
              <a:graphicData uri="http://schemas.openxmlformats.org/presentationml/2006/ole">
                <mc:AlternateContent xmlns:mc="http://schemas.openxmlformats.org/markup-compatibility/2006">
                  <mc:Choice xmlns:v="urn:schemas-microsoft-com:vml" Requires="v">
                    <p:oleObj spid="_x0000_s50336" name="Equazione" r:id="rId33" imgW="139680" imgH="139680" progId="Equation.3">
                      <p:embed/>
                    </p:oleObj>
                  </mc:Choice>
                  <mc:Fallback>
                    <p:oleObj name="Equazione" r:id="rId33" imgW="139680" imgH="139680"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003924" y="1701052"/>
                            <a:ext cx="171958" cy="170449"/>
                          </a:xfrm>
                          <a:prstGeom prst="rect">
                            <a:avLst/>
                          </a:prstGeom>
                          <a:noFill/>
                          <a:extLst>
                            <a:ext uri="{909E8E84-426E-40DD-AFC4-6F175D3DCCD1}">
                              <a14:hiddenFill xmlns:a14="http://schemas.microsoft.com/office/drawing/2010/main">
                                <a:solidFill>
                                  <a:schemeClr val="bg1"/>
                                </a:solidFill>
                              </a14:hiddenFill>
                            </a:ext>
                          </a:extLst>
                        </p:spPr>
                      </p:pic>
                    </p:oleObj>
                  </mc:Fallback>
                </mc:AlternateContent>
              </a:graphicData>
            </a:graphic>
          </p:graphicFrame>
          <p:graphicFrame>
            <p:nvGraphicFramePr>
              <p:cNvPr id="26" name="Oggetto 51"/>
              <p:cNvGraphicFramePr>
                <a:graphicFrameLocks noChangeAspect="1"/>
              </p:cNvGraphicFramePr>
              <p:nvPr/>
            </p:nvGraphicFramePr>
            <p:xfrm>
              <a:off x="3196668" y="1880348"/>
              <a:ext cx="171958" cy="170449"/>
            </p:xfrm>
            <a:graphic>
              <a:graphicData uri="http://schemas.openxmlformats.org/presentationml/2006/ole">
                <mc:AlternateContent xmlns:mc="http://schemas.openxmlformats.org/markup-compatibility/2006">
                  <mc:Choice xmlns:v="urn:schemas-microsoft-com:vml" Requires="v">
                    <p:oleObj spid="_x0000_s50337" name="Equazione" r:id="rId34" imgW="139680" imgH="139680" progId="Equation.3">
                      <p:embed/>
                    </p:oleObj>
                  </mc:Choice>
                  <mc:Fallback>
                    <p:oleObj name="Equazione" r:id="rId34" imgW="139680" imgH="139680"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196668" y="1880348"/>
                            <a:ext cx="171958" cy="170449"/>
                          </a:xfrm>
                          <a:prstGeom prst="rect">
                            <a:avLst/>
                          </a:prstGeom>
                          <a:noFill/>
                          <a:extLst>
                            <a:ext uri="{909E8E84-426E-40DD-AFC4-6F175D3DCCD1}">
                              <a14:hiddenFill xmlns:a14="http://schemas.microsoft.com/office/drawing/2010/main">
                                <a:solidFill>
                                  <a:schemeClr val="bg1"/>
                                </a:solidFill>
                              </a14:hiddenFill>
                            </a:ext>
                          </a:extLst>
                        </p:spPr>
                      </p:pic>
                    </p:oleObj>
                  </mc:Fallback>
                </mc:AlternateContent>
              </a:graphicData>
            </a:graphic>
          </p:graphicFrame>
        </p:grpSp>
      </p:grpSp>
      <p:sp>
        <p:nvSpPr>
          <p:cNvPr id="27" name="Freccia in giù 54"/>
          <p:cNvSpPr/>
          <p:nvPr/>
        </p:nvSpPr>
        <p:spPr>
          <a:xfrm>
            <a:off x="5485033" y="3930717"/>
            <a:ext cx="3189768" cy="786809"/>
          </a:xfrm>
          <a:prstGeom prst="downArrow">
            <a:avLst>
              <a:gd name="adj1" fmla="val 61334"/>
              <a:gd name="adj2" fmla="val 50000"/>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8" name="Text Box 11"/>
          <p:cNvSpPr txBox="1">
            <a:spLocks noChangeArrowheads="1"/>
          </p:cNvSpPr>
          <p:nvPr/>
        </p:nvSpPr>
        <p:spPr bwMode="auto">
          <a:xfrm>
            <a:off x="6099339" y="3905732"/>
            <a:ext cx="1936909" cy="723275"/>
          </a:xfrm>
          <a:prstGeom prst="rect">
            <a:avLst/>
          </a:prstGeom>
          <a:noFill/>
          <a:ln w="9525">
            <a:noFill/>
            <a:miter lim="800000"/>
            <a:headEnd/>
            <a:tailEnd/>
          </a:ln>
        </p:spPr>
        <p:txBody>
          <a:bodyPr wrap="square">
            <a:spAutoFit/>
          </a:bodyPr>
          <a:lstStyle/>
          <a:p>
            <a:pPr marL="82550" algn="ctr">
              <a:spcBef>
                <a:spcPts val="600"/>
              </a:spcBef>
            </a:pPr>
            <a:r>
              <a:rPr lang="en-US" b="1" i="1" dirty="0">
                <a:solidFill>
                  <a:srgbClr val="FFFF00"/>
                </a:solidFill>
              </a:rPr>
              <a:t>PLL transfer</a:t>
            </a:r>
          </a:p>
          <a:p>
            <a:pPr marL="82550" algn="ctr">
              <a:spcBef>
                <a:spcPts val="600"/>
              </a:spcBef>
            </a:pPr>
            <a:r>
              <a:rPr lang="en-US" b="1" i="1" dirty="0">
                <a:solidFill>
                  <a:srgbClr val="FFFF00"/>
                </a:solidFill>
              </a:rPr>
              <a:t>function</a:t>
            </a:r>
          </a:p>
        </p:txBody>
      </p:sp>
      <p:sp>
        <p:nvSpPr>
          <p:cNvPr id="29" name="Freccia in giù 56"/>
          <p:cNvSpPr/>
          <p:nvPr/>
        </p:nvSpPr>
        <p:spPr>
          <a:xfrm rot="16200000">
            <a:off x="3572841" y="4983634"/>
            <a:ext cx="1853600" cy="449518"/>
          </a:xfrm>
          <a:prstGeom prst="downArrow">
            <a:avLst>
              <a:gd name="adj1" fmla="val 53350"/>
              <a:gd name="adj2" fmla="val 58276"/>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0" name="Ovale 57"/>
          <p:cNvSpPr/>
          <p:nvPr/>
        </p:nvSpPr>
        <p:spPr>
          <a:xfrm>
            <a:off x="8272128" y="4817647"/>
            <a:ext cx="552893" cy="595425"/>
          </a:xfrm>
          <a:prstGeom prst="ellipse">
            <a:avLst/>
          </a:prstGeom>
          <a:noFill/>
          <a:ln w="31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1" name="Ovale 58"/>
          <p:cNvSpPr/>
          <p:nvPr/>
        </p:nvSpPr>
        <p:spPr>
          <a:xfrm>
            <a:off x="7849197" y="5480410"/>
            <a:ext cx="506821" cy="595425"/>
          </a:xfrm>
          <a:prstGeom prst="ellipse">
            <a:avLst/>
          </a:prstGeom>
          <a:noFill/>
          <a:ln w="31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2" name="Ovale 59"/>
          <p:cNvSpPr/>
          <p:nvPr/>
        </p:nvSpPr>
        <p:spPr>
          <a:xfrm>
            <a:off x="7363646" y="5483955"/>
            <a:ext cx="506821" cy="595425"/>
          </a:xfrm>
          <a:prstGeom prst="ellipse">
            <a:avLst/>
          </a:prstGeom>
          <a:noFill/>
          <a:ln w="31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3" name="Ovale 60"/>
          <p:cNvSpPr/>
          <p:nvPr/>
        </p:nvSpPr>
        <p:spPr>
          <a:xfrm>
            <a:off x="7080502" y="5806477"/>
            <a:ext cx="170122" cy="340218"/>
          </a:xfrm>
          <a:prstGeom prst="ellipse">
            <a:avLst/>
          </a:prstGeom>
          <a:noFill/>
          <a:ln w="31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4" name="Text Box 11"/>
          <p:cNvSpPr txBox="1">
            <a:spLocks noChangeArrowheads="1"/>
          </p:cNvSpPr>
          <p:nvPr/>
        </p:nvSpPr>
        <p:spPr bwMode="auto">
          <a:xfrm>
            <a:off x="7914457" y="4574479"/>
            <a:ext cx="1150687" cy="307777"/>
          </a:xfrm>
          <a:prstGeom prst="rect">
            <a:avLst/>
          </a:prstGeom>
          <a:noFill/>
          <a:ln w="9525">
            <a:noFill/>
            <a:miter lim="800000"/>
            <a:headEnd/>
            <a:tailEnd/>
          </a:ln>
        </p:spPr>
        <p:txBody>
          <a:bodyPr wrap="square">
            <a:spAutoFit/>
          </a:bodyPr>
          <a:lstStyle/>
          <a:p>
            <a:pPr marL="82550" algn="just"/>
            <a:r>
              <a:rPr lang="en-US" sz="1400" i="1" dirty="0">
                <a:solidFill>
                  <a:srgbClr val="C00000"/>
                </a:solidFill>
              </a:rPr>
              <a:t>VCO noise</a:t>
            </a:r>
          </a:p>
        </p:txBody>
      </p:sp>
      <p:sp>
        <p:nvSpPr>
          <p:cNvPr id="35" name="Text Box 11"/>
          <p:cNvSpPr txBox="1">
            <a:spLocks noChangeArrowheads="1"/>
          </p:cNvSpPr>
          <p:nvPr/>
        </p:nvSpPr>
        <p:spPr bwMode="auto">
          <a:xfrm>
            <a:off x="7834976" y="6018508"/>
            <a:ext cx="1129435" cy="523220"/>
          </a:xfrm>
          <a:prstGeom prst="rect">
            <a:avLst/>
          </a:prstGeom>
          <a:noFill/>
          <a:ln w="9525">
            <a:noFill/>
            <a:miter lim="800000"/>
            <a:headEnd/>
            <a:tailEnd/>
          </a:ln>
        </p:spPr>
        <p:txBody>
          <a:bodyPr wrap="square">
            <a:spAutoFit/>
          </a:bodyPr>
          <a:lstStyle/>
          <a:p>
            <a:pPr marL="82550" algn="just"/>
            <a:r>
              <a:rPr lang="en-US" sz="1400" i="1" dirty="0">
                <a:solidFill>
                  <a:srgbClr val="C00000"/>
                </a:solidFill>
              </a:rPr>
              <a:t>VCO mod.</a:t>
            </a:r>
          </a:p>
          <a:p>
            <a:pPr marL="82550" algn="just"/>
            <a:r>
              <a:rPr lang="en-US" sz="1400" i="1" dirty="0">
                <a:solidFill>
                  <a:srgbClr val="C00000"/>
                </a:solidFill>
              </a:rPr>
              <a:t>bandwidth</a:t>
            </a:r>
          </a:p>
        </p:txBody>
      </p:sp>
      <p:sp>
        <p:nvSpPr>
          <p:cNvPr id="36" name="Text Box 11"/>
          <p:cNvSpPr txBox="1">
            <a:spLocks noChangeArrowheads="1"/>
          </p:cNvSpPr>
          <p:nvPr/>
        </p:nvSpPr>
        <p:spPr bwMode="auto">
          <a:xfrm>
            <a:off x="7338571" y="6029746"/>
            <a:ext cx="753753" cy="523220"/>
          </a:xfrm>
          <a:prstGeom prst="rect">
            <a:avLst/>
          </a:prstGeom>
          <a:noFill/>
          <a:ln w="9525">
            <a:noFill/>
            <a:miter lim="800000"/>
            <a:headEnd/>
            <a:tailEnd/>
          </a:ln>
        </p:spPr>
        <p:txBody>
          <a:bodyPr wrap="square">
            <a:spAutoFit/>
          </a:bodyPr>
          <a:lstStyle/>
          <a:p>
            <a:pPr marL="82550" algn="just"/>
            <a:r>
              <a:rPr lang="en-US" sz="1400" i="1" dirty="0">
                <a:solidFill>
                  <a:srgbClr val="C00000"/>
                </a:solidFill>
              </a:rPr>
              <a:t>loop</a:t>
            </a:r>
          </a:p>
          <a:p>
            <a:pPr marL="82550" algn="just"/>
            <a:r>
              <a:rPr lang="en-US" sz="1400" i="1" dirty="0">
                <a:solidFill>
                  <a:srgbClr val="C00000"/>
                </a:solidFill>
              </a:rPr>
              <a:t>filter</a:t>
            </a:r>
          </a:p>
        </p:txBody>
      </p:sp>
      <p:sp>
        <p:nvSpPr>
          <p:cNvPr id="37" name="Text Box 11"/>
          <p:cNvSpPr txBox="1">
            <a:spLocks noChangeArrowheads="1"/>
          </p:cNvSpPr>
          <p:nvPr/>
        </p:nvSpPr>
        <p:spPr bwMode="auto">
          <a:xfrm>
            <a:off x="5626287" y="6043922"/>
            <a:ext cx="1600810" cy="523220"/>
          </a:xfrm>
          <a:prstGeom prst="rect">
            <a:avLst/>
          </a:prstGeom>
          <a:noFill/>
          <a:ln w="9525">
            <a:noFill/>
            <a:miter lim="800000"/>
            <a:headEnd/>
            <a:tailEnd/>
          </a:ln>
        </p:spPr>
        <p:txBody>
          <a:bodyPr wrap="square">
            <a:spAutoFit/>
          </a:bodyPr>
          <a:lstStyle/>
          <a:p>
            <a:pPr marL="82550" algn="r"/>
            <a:r>
              <a:rPr lang="en-US" sz="1400" i="1" dirty="0" err="1">
                <a:solidFill>
                  <a:srgbClr val="C00000"/>
                </a:solidFill>
              </a:rPr>
              <a:t>freq</a:t>
            </a:r>
            <a:r>
              <a:rPr lang="en-US" sz="1400" i="1" dirty="0">
                <a:solidFill>
                  <a:srgbClr val="C00000"/>
                </a:solidFill>
              </a:rPr>
              <a:t>-to-phase</a:t>
            </a:r>
          </a:p>
          <a:p>
            <a:pPr marL="82550" algn="r"/>
            <a:r>
              <a:rPr lang="en-US" sz="1400" i="1" dirty="0">
                <a:solidFill>
                  <a:srgbClr val="C00000"/>
                </a:solidFill>
              </a:rPr>
              <a:t>conversion </a:t>
            </a:r>
          </a:p>
        </p:txBody>
      </p:sp>
      <mc:AlternateContent xmlns:mc="http://schemas.openxmlformats.org/markup-compatibility/2006" xmlns:a14="http://schemas.microsoft.com/office/drawing/2010/main">
        <mc:Choice Requires="a14">
          <p:sp>
            <p:nvSpPr>
              <p:cNvPr id="5" name="Text Box 11"/>
              <p:cNvSpPr txBox="1">
                <a:spLocks noChangeArrowheads="1"/>
              </p:cNvSpPr>
              <p:nvPr/>
            </p:nvSpPr>
            <p:spPr bwMode="auto">
              <a:xfrm>
                <a:off x="273875" y="1053758"/>
                <a:ext cx="8551145" cy="2862322"/>
              </a:xfrm>
              <a:prstGeom prst="rect">
                <a:avLst/>
              </a:prstGeom>
              <a:noFill/>
              <a:ln w="9525">
                <a:noFill/>
                <a:miter lim="800000"/>
                <a:headEnd/>
                <a:tailEnd/>
              </a:ln>
            </p:spPr>
            <p:txBody>
              <a:bodyPr wrap="square">
                <a:spAutoFit/>
              </a:bodyPr>
              <a:lstStyle/>
              <a:p>
                <a:pPr marL="82550" algn="just">
                  <a:spcBef>
                    <a:spcPts val="600"/>
                  </a:spcBef>
                </a:pPr>
                <a:r>
                  <a:rPr lang="en-US" sz="1600" b="1" dirty="0">
                    <a:solidFill>
                      <a:prstClr val="black"/>
                    </a:solidFill>
                  </a:rPr>
                  <a:t>PLLs</a:t>
                </a:r>
                <a:r>
                  <a:rPr lang="en-US" sz="1600" dirty="0">
                    <a:solidFill>
                      <a:prstClr val="black"/>
                    </a:solidFill>
                  </a:rPr>
                  <a:t> are a very </a:t>
                </a:r>
                <a:r>
                  <a:rPr lang="en-US" sz="1600" b="1" dirty="0">
                    <a:solidFill>
                      <a:prstClr val="black"/>
                    </a:solidFill>
                  </a:rPr>
                  <a:t>general subject </a:t>
                </a:r>
                <a:r>
                  <a:rPr lang="en-US" sz="1600" dirty="0">
                    <a:solidFill>
                      <a:prstClr val="black"/>
                    </a:solidFill>
                  </a:rPr>
                  <a:t>in RF electronics, used </a:t>
                </a:r>
                <a:r>
                  <a:rPr lang="en-US" sz="1600" b="1" dirty="0">
                    <a:solidFill>
                      <a:prstClr val="black"/>
                    </a:solidFill>
                  </a:rPr>
                  <a:t>to synchronize oscillators</a:t>
                </a:r>
                <a:r>
                  <a:rPr lang="en-US" sz="1600" dirty="0">
                    <a:solidFill>
                      <a:prstClr val="black"/>
                    </a:solidFill>
                  </a:rPr>
                  <a:t> to a </a:t>
                </a:r>
                <a:r>
                  <a:rPr lang="en-US" sz="1600" b="1" dirty="0">
                    <a:solidFill>
                      <a:prstClr val="black"/>
                    </a:solidFill>
                  </a:rPr>
                  <a:t>common reference </a:t>
                </a:r>
                <a:r>
                  <a:rPr lang="en-US" sz="1600" dirty="0">
                    <a:solidFill>
                      <a:prstClr val="black"/>
                    </a:solidFill>
                  </a:rPr>
                  <a:t>or to </a:t>
                </a:r>
                <a:r>
                  <a:rPr lang="en-US" sz="1600" b="1" dirty="0">
                    <a:solidFill>
                      <a:prstClr val="black"/>
                    </a:solidFill>
                  </a:rPr>
                  <a:t>extract the carrier </a:t>
                </a:r>
                <a:r>
                  <a:rPr lang="en-US" sz="1600" dirty="0">
                    <a:solidFill>
                      <a:prstClr val="black"/>
                    </a:solidFill>
                  </a:rPr>
                  <a:t>from a </a:t>
                </a:r>
                <a:r>
                  <a:rPr lang="en-US" sz="1600" b="1" dirty="0">
                    <a:solidFill>
                      <a:prstClr val="black"/>
                    </a:solidFill>
                  </a:rPr>
                  <a:t>modulated signal</a:t>
                </a:r>
                <a:r>
                  <a:rPr lang="en-US" sz="1600" dirty="0">
                    <a:solidFill>
                      <a:prstClr val="black"/>
                    </a:solidFill>
                  </a:rPr>
                  <a:t> (FM tuning). In our context PLLs are used to </a:t>
                </a:r>
                <a:r>
                  <a:rPr lang="en-US" sz="1600" b="1" i="1" dirty="0">
                    <a:solidFill>
                      <a:prstClr val="black"/>
                    </a:solidFill>
                  </a:rPr>
                  <a:t>phase-lock the clients </a:t>
                </a:r>
                <a:r>
                  <a:rPr lang="en-US" sz="1600" dirty="0">
                    <a:solidFill>
                      <a:prstClr val="black"/>
                    </a:solidFill>
                  </a:rPr>
                  <a:t>of the synchronization system </a:t>
                </a:r>
                <a:r>
                  <a:rPr lang="en-US" sz="1600" b="1" i="1" dirty="0">
                    <a:solidFill>
                      <a:prstClr val="black"/>
                    </a:solidFill>
                  </a:rPr>
                  <a:t>to the master clock </a:t>
                </a:r>
                <a:r>
                  <a:rPr lang="en-US" sz="1600" dirty="0">
                    <a:solidFill>
                      <a:prstClr val="black"/>
                    </a:solidFill>
                  </a:rPr>
                  <a:t>(RMO or OMO). The building blocks are:</a:t>
                </a:r>
              </a:p>
              <a:p>
                <a:pPr marL="185738" indent="-103188" algn="just" defTabSz="185738">
                  <a:spcBef>
                    <a:spcPts val="600"/>
                  </a:spcBef>
                  <a:buFont typeface="Arial" charset="0"/>
                  <a:buChar char="•"/>
                </a:pPr>
                <a:r>
                  <a:rPr lang="en-US" sz="1600" dirty="0">
                    <a:solidFill>
                      <a:prstClr val="black"/>
                    </a:solidFill>
                  </a:rPr>
                  <a:t>A VCO, whose frequency range includes </a:t>
                </a:r>
                <a:r>
                  <a:rPr lang="en-US" sz="1600" i="1" dirty="0">
                    <a:solidFill>
                      <a:prstClr val="black"/>
                    </a:solidFill>
                  </a:rPr>
                  <a:t>(D/N) </a:t>
                </a:r>
                <a:r>
                  <a:rPr lang="en-US" sz="1600" i="1" dirty="0" err="1">
                    <a:solidFill>
                      <a:prstClr val="black"/>
                    </a:solidFill>
                  </a:rPr>
                  <a:t>f</a:t>
                </a:r>
                <a:r>
                  <a:rPr lang="en-US" sz="1600" i="1" baseline="-25000" dirty="0" err="1">
                    <a:solidFill>
                      <a:prstClr val="black"/>
                    </a:solidFill>
                  </a:rPr>
                  <a:t>ref</a:t>
                </a:r>
                <a:r>
                  <a:rPr lang="en-US" sz="1600" i="1" baseline="-25000" dirty="0">
                    <a:solidFill>
                      <a:prstClr val="black"/>
                    </a:solidFill>
                  </a:rPr>
                  <a:t> </a:t>
                </a:r>
                <a:r>
                  <a:rPr lang="en-US" sz="1600" dirty="0">
                    <a:solidFill>
                      <a:prstClr val="black"/>
                    </a:solidFill>
                  </a:rPr>
                  <a:t>;</a:t>
                </a:r>
              </a:p>
              <a:p>
                <a:pPr marL="185738" indent="-103188" algn="just" defTabSz="185738">
                  <a:spcBef>
                    <a:spcPts val="600"/>
                  </a:spcBef>
                  <a:buFont typeface="Arial" charset="0"/>
                  <a:buChar char="•"/>
                </a:pPr>
                <a:r>
                  <a:rPr lang="en-US" sz="1600" dirty="0">
                    <a:solidFill>
                      <a:prstClr val="black"/>
                    </a:solidFill>
                  </a:rPr>
                  <a:t>A phase detector, to compare the scaled VCO phase </a:t>
                </a:r>
              </a:p>
              <a:p>
                <a:pPr marL="82550" algn="just" defTabSz="185738"/>
                <a:r>
                  <a:rPr lang="en-US" sz="1600" dirty="0">
                    <a:solidFill>
                      <a:prstClr val="black"/>
                    </a:solidFill>
                  </a:rPr>
                  <a:t>	to the reference;</a:t>
                </a:r>
              </a:p>
              <a:p>
                <a:pPr marL="185738" indent="-103188" algn="just" defTabSz="185738">
                  <a:spcBef>
                    <a:spcPts val="600"/>
                  </a:spcBef>
                  <a:buFont typeface="Arial" charset="0"/>
                  <a:buChar char="•"/>
                </a:pPr>
                <a:r>
                  <a:rPr lang="en-US" sz="1600" dirty="0">
                    <a:solidFill>
                      <a:prstClr val="black"/>
                    </a:solidFill>
                  </a:rPr>
                  <a:t>A loop filter, which sets the lock bandwidth;</a:t>
                </a:r>
              </a:p>
              <a:p>
                <a:pPr marL="185738" indent="-103188" algn="just" defTabSz="185738">
                  <a:spcBef>
                    <a:spcPts val="600"/>
                  </a:spcBef>
                  <a:buFont typeface="Arial" charset="0"/>
                  <a:buChar char="•"/>
                </a:pPr>
                <a:r>
                  <a:rPr lang="en-US" sz="1600" dirty="0">
                    <a:solidFill>
                      <a:prstClr val="black"/>
                    </a:solidFill>
                  </a:rPr>
                  <a:t>A </a:t>
                </a:r>
                <a:r>
                  <a:rPr lang="en-US" sz="1600" dirty="0" err="1">
                    <a:solidFill>
                      <a:prstClr val="black"/>
                    </a:solidFill>
                  </a:rPr>
                  <a:t>prescalers</a:t>
                </a:r>
                <a:r>
                  <a:rPr lang="en-US" sz="1600" dirty="0">
                    <a:solidFill>
                      <a:prstClr val="black"/>
                    </a:solidFill>
                  </a:rPr>
                  <a:t> or synthesizer (</a:t>
                </a:r>
                <a14:m>
                  <m:oMath xmlns:m="http://schemas.openxmlformats.org/officeDocument/2006/math">
                    <m:f>
                      <m:fPr>
                        <m:type m:val="lin"/>
                        <m:ctrlPr>
                          <a:rPr lang="en-US" sz="1600" i="1">
                            <a:solidFill>
                              <a:prstClr val="black"/>
                            </a:solidFill>
                            <a:latin typeface="Cambria Math"/>
                          </a:rPr>
                        </m:ctrlPr>
                      </m:fPr>
                      <m:num>
                        <m:r>
                          <a:rPr lang="en-US" sz="1600" i="1">
                            <a:solidFill>
                              <a:prstClr val="black"/>
                            </a:solidFill>
                            <a:latin typeface="Cambria Math"/>
                          </a:rPr>
                          <m:t>𝑁</m:t>
                        </m:r>
                      </m:num>
                      <m:den>
                        <m:r>
                          <a:rPr lang="en-US" sz="1600" i="1">
                            <a:solidFill>
                              <a:prstClr val="black"/>
                            </a:solidFill>
                            <a:latin typeface="Cambria Math"/>
                          </a:rPr>
                          <m:t>𝐷</m:t>
                        </m:r>
                      </m:den>
                    </m:f>
                  </m:oMath>
                </a14:m>
                <a:r>
                  <a:rPr lang="en-US" sz="1600" dirty="0">
                    <a:solidFill>
                      <a:prstClr val="black"/>
                    </a:solidFill>
                  </a:rPr>
                  <a:t> frequency multiplier, </a:t>
                </a:r>
                <a14:m>
                  <m:oMath xmlns:m="http://schemas.openxmlformats.org/officeDocument/2006/math">
                    <m:r>
                      <a:rPr lang="en-US" sz="1600" i="1">
                        <a:solidFill>
                          <a:prstClr val="black"/>
                        </a:solidFill>
                        <a:latin typeface="Cambria Math"/>
                      </a:rPr>
                      <m:t>𝑁</m:t>
                    </m:r>
                  </m:oMath>
                </a14:m>
                <a:endParaRPr lang="en-US" sz="1600" dirty="0">
                  <a:solidFill>
                    <a:prstClr val="black"/>
                  </a:solidFill>
                </a:endParaRPr>
              </a:p>
              <a:p>
                <a:pPr marL="185738" indent="-103188" algn="just" defTabSz="185738"/>
                <a:r>
                  <a:rPr lang="en-US" sz="1600" dirty="0">
                    <a:solidFill>
                      <a:prstClr val="black"/>
                    </a:solidFill>
                  </a:rPr>
                  <a:t>	and </a:t>
                </a:r>
                <a14:m>
                  <m:oMath xmlns:m="http://schemas.openxmlformats.org/officeDocument/2006/math">
                    <m:r>
                      <a:rPr lang="en-US" sz="1600" i="1">
                        <a:solidFill>
                          <a:prstClr val="black"/>
                        </a:solidFill>
                        <a:latin typeface="Cambria Math"/>
                      </a:rPr>
                      <m:t>𝐷</m:t>
                    </m:r>
                  </m:oMath>
                </a14:m>
                <a:r>
                  <a:rPr lang="en-US" sz="1600" dirty="0">
                    <a:solidFill>
                      <a:prstClr val="black"/>
                    </a:solidFill>
                  </a:rPr>
                  <a:t> integers) if different frequencies are required.</a:t>
                </a:r>
              </a:p>
            </p:txBody>
          </p:sp>
        </mc:Choice>
        <mc:Fallback xmlns="">
          <p:sp>
            <p:nvSpPr>
              <p:cNvPr id="5" name="Text Box 11"/>
              <p:cNvSpPr txBox="1">
                <a:spLocks noRot="1" noChangeAspect="1" noMove="1" noResize="1" noEditPoints="1" noAdjustHandles="1" noChangeArrowheads="1" noChangeShapeType="1" noTextEdit="1"/>
              </p:cNvSpPr>
              <p:nvPr/>
            </p:nvSpPr>
            <p:spPr bwMode="auto">
              <a:xfrm>
                <a:off x="273875" y="1053758"/>
                <a:ext cx="8551145" cy="2862322"/>
              </a:xfrm>
              <a:prstGeom prst="rect">
                <a:avLst/>
              </a:prstGeom>
              <a:blipFill rotWithShape="1">
                <a:blip r:embed="rId35"/>
                <a:stretch>
                  <a:fillRect t="-640" r="-356" b="-10235"/>
                </a:stretch>
              </a:blipFill>
              <a:ln w="9525">
                <a:noFill/>
                <a:miter lim="800000"/>
                <a:headEnd/>
                <a:tailEnd/>
              </a:ln>
            </p:spPr>
            <p:txBody>
              <a:bodyPr/>
              <a:lstStyle/>
              <a:p>
                <a:r>
                  <a:rPr lang="en-US">
                    <a:noFill/>
                  </a:rPr>
                  <a:t> </a:t>
                </a:r>
              </a:p>
            </p:txBody>
          </p:sp>
        </mc:Fallback>
      </mc:AlternateContent>
      <p:sp>
        <p:nvSpPr>
          <p:cNvPr id="42" name="Rectangle 41"/>
          <p:cNvSpPr/>
          <p:nvPr/>
        </p:nvSpPr>
        <p:spPr>
          <a:xfrm>
            <a:off x="7747199" y="2844800"/>
            <a:ext cx="406210" cy="304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8313" name="Picture 121"/>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7725934" y="2902681"/>
            <a:ext cx="452876" cy="217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11"/>
          <p:cNvSpPr txBox="1">
            <a:spLocks noChangeArrowheads="1"/>
          </p:cNvSpPr>
          <p:nvPr/>
        </p:nvSpPr>
        <p:spPr bwMode="auto">
          <a:xfrm>
            <a:off x="2288010" y="6261068"/>
            <a:ext cx="1936909" cy="338554"/>
          </a:xfrm>
          <a:prstGeom prst="rect">
            <a:avLst/>
          </a:prstGeom>
          <a:solidFill>
            <a:schemeClr val="tx1"/>
          </a:solidFill>
          <a:ln w="9525">
            <a:noFill/>
            <a:miter lim="800000"/>
            <a:headEnd/>
            <a:tailEnd/>
          </a:ln>
        </p:spPr>
        <p:txBody>
          <a:bodyPr wrap="square">
            <a:spAutoFit/>
          </a:bodyPr>
          <a:lstStyle/>
          <a:p>
            <a:pPr marL="82550" algn="just">
              <a:spcBef>
                <a:spcPts val="600"/>
              </a:spcBef>
            </a:pPr>
            <a:r>
              <a:rPr lang="en-US" sz="1600" b="1" i="1" dirty="0">
                <a:solidFill>
                  <a:srgbClr val="C00000"/>
                </a:solidFill>
              </a:rPr>
              <a:t>PLL linear model</a:t>
            </a:r>
          </a:p>
        </p:txBody>
      </p:sp>
    </p:spTree>
    <p:extLst>
      <p:ext uri="{BB962C8B-B14F-4D97-AF65-F5344CB8AC3E}">
        <p14:creationId xmlns:p14="http://schemas.microsoft.com/office/powerpoint/2010/main" val="2801430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27" grpId="0" animBg="1"/>
      <p:bldP spid="28" grpId="0"/>
      <p:bldP spid="29" grpId="0" animBg="1"/>
      <p:bldP spid="30" grpId="0" animBg="1"/>
      <p:bldP spid="31" grpId="0" animBg="1"/>
      <p:bldP spid="32" grpId="0" animBg="1"/>
      <p:bldP spid="33" grpId="0" animBg="1"/>
      <p:bldP spid="34" grpId="0"/>
      <p:bldP spid="35" grpId="0"/>
      <p:bldP spid="36" grpId="0"/>
      <p:bldP spid="37" grpId="0"/>
      <p:bldP spid="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343615" y="4143375"/>
            <a:ext cx="5676185" cy="435348"/>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4" name="Rectangle 33"/>
          <p:cNvSpPr/>
          <p:nvPr/>
        </p:nvSpPr>
        <p:spPr>
          <a:xfrm>
            <a:off x="4543424" y="5673879"/>
            <a:ext cx="1730375" cy="887653"/>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3" name="Rectangle 32"/>
          <p:cNvSpPr/>
          <p:nvPr/>
        </p:nvSpPr>
        <p:spPr>
          <a:xfrm>
            <a:off x="6238874" y="3904808"/>
            <a:ext cx="2752367" cy="2653087"/>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9" name="Rectangle 28"/>
          <p:cNvSpPr/>
          <p:nvPr/>
        </p:nvSpPr>
        <p:spPr>
          <a:xfrm>
            <a:off x="3741733" y="4637708"/>
            <a:ext cx="2049467" cy="983906"/>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7" name="Rectangle 26"/>
          <p:cNvSpPr/>
          <p:nvPr/>
        </p:nvSpPr>
        <p:spPr>
          <a:xfrm>
            <a:off x="236525" y="4637708"/>
            <a:ext cx="3992576" cy="1967813"/>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 name="Rectangle 5"/>
          <p:cNvSpPr/>
          <p:nvPr/>
        </p:nvSpPr>
        <p:spPr>
          <a:xfrm>
            <a:off x="343615" y="3429525"/>
            <a:ext cx="5676185" cy="656700"/>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989815" y="21411"/>
            <a:ext cx="7418894" cy="672851"/>
          </a:xfrm>
        </p:spPr>
        <p:txBody>
          <a:bodyPr>
            <a:normAutofit fontScale="90000"/>
          </a:bodyPr>
          <a:lstStyle/>
          <a:p>
            <a:r>
              <a:rPr lang="en-US" sz="1800" i="1" dirty="0">
                <a:solidFill>
                  <a:prstClr val="white">
                    <a:lumMod val="85000"/>
                  </a:prstClr>
                </a:solidFill>
              </a:rPr>
              <a:t>BASICS:</a:t>
            </a:r>
            <a:r>
              <a:rPr lang="en-US" sz="2800" dirty="0">
                <a:solidFill>
                  <a:prstClr val="white">
                    <a:lumMod val="85000"/>
                  </a:prstClr>
                </a:solidFill>
              </a:rPr>
              <a:t> </a:t>
            </a:r>
            <a:br>
              <a:rPr lang="en-US" sz="2800" dirty="0">
                <a:solidFill>
                  <a:prstClr val="white">
                    <a:lumMod val="85000"/>
                  </a:prstClr>
                </a:solidFill>
              </a:rPr>
            </a:br>
            <a:r>
              <a:rPr lang="en-US" sz="2700" dirty="0">
                <a:solidFill>
                  <a:prstClr val="white">
                    <a:lumMod val="85000"/>
                  </a:prstClr>
                </a:solidFill>
              </a:rPr>
              <a:t>Phase Locked Loops</a:t>
            </a:r>
            <a:endParaRPr lang="en-US" sz="32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36</a:t>
            </a:fld>
            <a:endParaRPr lang="en-US" dirty="0">
              <a:solidFill>
                <a:srgbClr val="4F81BD">
                  <a:lumMod val="75000"/>
                </a:srgbClr>
              </a:solidFill>
            </a:endParaRPr>
          </a:p>
        </p:txBody>
      </p:sp>
      <p:sp>
        <p:nvSpPr>
          <p:cNvPr id="41" name="Text Box 11"/>
          <p:cNvSpPr txBox="1">
            <a:spLocks noChangeArrowheads="1"/>
          </p:cNvSpPr>
          <p:nvPr/>
        </p:nvSpPr>
        <p:spPr bwMode="auto">
          <a:xfrm>
            <a:off x="273874" y="1114777"/>
            <a:ext cx="5999925" cy="1969770"/>
          </a:xfrm>
          <a:prstGeom prst="rect">
            <a:avLst/>
          </a:prstGeom>
          <a:noFill/>
          <a:ln w="9525">
            <a:noFill/>
            <a:miter lim="800000"/>
            <a:headEnd/>
            <a:tailEnd/>
          </a:ln>
        </p:spPr>
        <p:txBody>
          <a:bodyPr wrap="square">
            <a:spAutoFit/>
          </a:bodyPr>
          <a:lstStyle/>
          <a:p>
            <a:pPr marL="82550" algn="just">
              <a:spcBef>
                <a:spcPts val="600"/>
              </a:spcBef>
            </a:pPr>
            <a:r>
              <a:rPr lang="en-US" sz="1600" b="1" dirty="0">
                <a:solidFill>
                  <a:prstClr val="black"/>
                </a:solidFill>
              </a:rPr>
              <a:t>Loop filters </a:t>
            </a:r>
            <a:r>
              <a:rPr lang="en-US" sz="1600" dirty="0">
                <a:solidFill>
                  <a:prstClr val="black"/>
                </a:solidFill>
              </a:rPr>
              <a:t>provide </a:t>
            </a:r>
            <a:r>
              <a:rPr lang="en-US" sz="1600" b="1" dirty="0">
                <a:solidFill>
                  <a:prstClr val="black"/>
                </a:solidFill>
              </a:rPr>
              <a:t>PLL stability</a:t>
            </a:r>
            <a:r>
              <a:rPr lang="en-US" sz="1600" dirty="0">
                <a:solidFill>
                  <a:prstClr val="black"/>
                </a:solidFill>
              </a:rPr>
              <a:t>, tailoring the frequency response,  and </a:t>
            </a:r>
            <a:r>
              <a:rPr lang="en-US" sz="1600" b="1" dirty="0">
                <a:solidFill>
                  <a:prstClr val="black"/>
                </a:solidFill>
              </a:rPr>
              <a:t>set loop gain </a:t>
            </a:r>
            <a:r>
              <a:rPr lang="en-US" sz="1600" dirty="0">
                <a:solidFill>
                  <a:prstClr val="black"/>
                </a:solidFill>
              </a:rPr>
              <a:t>and </a:t>
            </a:r>
            <a:r>
              <a:rPr lang="en-US" sz="1600" b="1" dirty="0">
                <a:solidFill>
                  <a:prstClr val="black"/>
                </a:solidFill>
              </a:rPr>
              <a:t>cut-off frequency</a:t>
            </a:r>
            <a:r>
              <a:rPr lang="en-US" sz="1600" dirty="0">
                <a:solidFill>
                  <a:prstClr val="black"/>
                </a:solidFill>
              </a:rPr>
              <a:t>.</a:t>
            </a:r>
          </a:p>
          <a:p>
            <a:pPr marL="82550" algn="just">
              <a:spcBef>
                <a:spcPts val="600"/>
              </a:spcBef>
            </a:pPr>
            <a:r>
              <a:rPr lang="en-US" sz="1600" dirty="0">
                <a:solidFill>
                  <a:prstClr val="black"/>
                </a:solidFill>
              </a:rPr>
              <a:t>The </a:t>
            </a:r>
            <a:r>
              <a:rPr lang="en-US" sz="1600" b="1" dirty="0">
                <a:solidFill>
                  <a:prstClr val="black"/>
                </a:solidFill>
              </a:rPr>
              <a:t>output phase </a:t>
            </a:r>
            <a:r>
              <a:rPr lang="en-US" sz="1600" dirty="0">
                <a:solidFill>
                  <a:prstClr val="black"/>
                </a:solidFill>
              </a:rPr>
              <a:t>spectrum is </a:t>
            </a:r>
            <a:r>
              <a:rPr lang="en-US" sz="1600" b="1" dirty="0">
                <a:solidFill>
                  <a:prstClr val="black"/>
                </a:solidFill>
              </a:rPr>
              <a:t>locked</a:t>
            </a:r>
            <a:r>
              <a:rPr lang="en-US" sz="1600" dirty="0">
                <a:solidFill>
                  <a:prstClr val="black"/>
                </a:solidFill>
              </a:rPr>
              <a:t> to the </a:t>
            </a:r>
            <a:r>
              <a:rPr lang="en-US" sz="1600" b="1" dirty="0">
                <a:solidFill>
                  <a:prstClr val="black"/>
                </a:solidFill>
              </a:rPr>
              <a:t>reference</a:t>
            </a:r>
            <a:r>
              <a:rPr lang="en-US" sz="1600" dirty="0">
                <a:solidFill>
                  <a:prstClr val="black"/>
                </a:solidFill>
              </a:rPr>
              <a:t> if </a:t>
            </a:r>
            <a:r>
              <a:rPr lang="en-US" sz="1600" b="1" dirty="0">
                <a:solidFill>
                  <a:prstClr val="black"/>
                </a:solidFill>
              </a:rPr>
              <a:t>|H(</a:t>
            </a:r>
            <a:r>
              <a:rPr lang="en-US" sz="1600" b="1" dirty="0" err="1">
                <a:solidFill>
                  <a:prstClr val="black"/>
                </a:solidFill>
              </a:rPr>
              <a:t>jω</a:t>
            </a:r>
            <a:r>
              <a:rPr lang="en-US" sz="1600" b="1" dirty="0">
                <a:solidFill>
                  <a:prstClr val="black"/>
                </a:solidFill>
              </a:rPr>
              <a:t>)|&gt;&gt;1</a:t>
            </a:r>
            <a:r>
              <a:rPr lang="en-US" sz="1600" dirty="0">
                <a:solidFill>
                  <a:prstClr val="black"/>
                </a:solidFill>
              </a:rPr>
              <a:t>, while it returns similar to the </a:t>
            </a:r>
            <a:r>
              <a:rPr lang="en-US" sz="1600" b="1" dirty="0">
                <a:solidFill>
                  <a:prstClr val="black"/>
                </a:solidFill>
              </a:rPr>
              <a:t>free run VCO </a:t>
            </a:r>
            <a:r>
              <a:rPr lang="en-US" sz="1600" dirty="0">
                <a:solidFill>
                  <a:prstClr val="black"/>
                </a:solidFill>
              </a:rPr>
              <a:t>if |</a:t>
            </a:r>
            <a:r>
              <a:rPr lang="en-US" sz="1600" b="1" dirty="0">
                <a:solidFill>
                  <a:prstClr val="black"/>
                </a:solidFill>
              </a:rPr>
              <a:t>H(</a:t>
            </a:r>
            <a:r>
              <a:rPr lang="en-US" sz="1600" b="1" dirty="0" err="1">
                <a:solidFill>
                  <a:prstClr val="black"/>
                </a:solidFill>
              </a:rPr>
              <a:t>jω</a:t>
            </a:r>
            <a:r>
              <a:rPr lang="en-US" sz="1600" b="1" dirty="0">
                <a:solidFill>
                  <a:prstClr val="black"/>
                </a:solidFill>
              </a:rPr>
              <a:t>)|&lt;1</a:t>
            </a:r>
            <a:r>
              <a:rPr lang="en-US" sz="1600" dirty="0">
                <a:solidFill>
                  <a:prstClr val="black"/>
                </a:solidFill>
              </a:rPr>
              <a:t>.</a:t>
            </a:r>
          </a:p>
          <a:p>
            <a:pPr marL="82550" algn="just">
              <a:spcBef>
                <a:spcPts val="600"/>
              </a:spcBef>
            </a:pPr>
            <a:r>
              <a:rPr lang="en-US" sz="1600" dirty="0">
                <a:solidFill>
                  <a:prstClr val="black"/>
                </a:solidFill>
              </a:rPr>
              <a:t>A flat-frequency response loop filter gives already a pure integrator loop transfer function thanks to a pole in the origin (</a:t>
            </a:r>
            <a:r>
              <a:rPr lang="en-US" sz="1600" i="1" dirty="0">
                <a:solidFill>
                  <a:prstClr val="black"/>
                </a:solidFill>
              </a:rPr>
              <a:t>f=0 </a:t>
            </a:r>
            <a:r>
              <a:rPr lang="en-US" sz="1600" dirty="0">
                <a:solidFill>
                  <a:prstClr val="black"/>
                </a:solidFill>
              </a:rPr>
              <a:t>) provided by the dc frequency control of the VCO.</a:t>
            </a:r>
          </a:p>
        </p:txBody>
      </p:sp>
      <p:pic>
        <p:nvPicPr>
          <p:cNvPr id="42" name="Immagine 52" descr="PLL_Bode.JPG"/>
          <p:cNvPicPr>
            <a:picLocks noChangeAspect="1"/>
          </p:cNvPicPr>
          <p:nvPr/>
        </p:nvPicPr>
        <p:blipFill>
          <a:blip r:embed="rId2" cstate="print"/>
          <a:srcRect r="5084"/>
          <a:stretch>
            <a:fillRect/>
          </a:stretch>
        </p:blipFill>
        <p:spPr>
          <a:xfrm>
            <a:off x="343615" y="4686405"/>
            <a:ext cx="1942376" cy="1682102"/>
          </a:xfrm>
          <a:prstGeom prst="rect">
            <a:avLst/>
          </a:prstGeom>
        </p:spPr>
      </p:pic>
      <p:sp>
        <p:nvSpPr>
          <p:cNvPr id="46" name="Text Box 11"/>
          <p:cNvSpPr txBox="1">
            <a:spLocks noChangeArrowheads="1"/>
          </p:cNvSpPr>
          <p:nvPr/>
        </p:nvSpPr>
        <p:spPr bwMode="auto">
          <a:xfrm>
            <a:off x="266782" y="3102604"/>
            <a:ext cx="5753018" cy="1538883"/>
          </a:xfrm>
          <a:prstGeom prst="rect">
            <a:avLst/>
          </a:prstGeom>
          <a:noFill/>
          <a:ln w="9525">
            <a:noFill/>
            <a:miter lim="800000"/>
            <a:headEnd/>
            <a:tailEnd/>
          </a:ln>
        </p:spPr>
        <p:txBody>
          <a:bodyPr wrap="square">
            <a:spAutoFit/>
          </a:bodyPr>
          <a:lstStyle/>
          <a:p>
            <a:pPr marL="82550" algn="just">
              <a:spcBef>
                <a:spcPts val="600"/>
              </a:spcBef>
            </a:pPr>
            <a:r>
              <a:rPr lang="en-US" sz="1400" dirty="0">
                <a:solidFill>
                  <a:prstClr val="black"/>
                </a:solidFill>
              </a:rPr>
              <a:t>Loop filters properly designed can improve the PLL performance:</a:t>
            </a:r>
          </a:p>
          <a:p>
            <a:pPr marL="355600" indent="-273050" algn="just">
              <a:spcBef>
                <a:spcPts val="600"/>
              </a:spcBef>
              <a:buFont typeface="Wingdings" panose="05000000000000000000" pitchFamily="2" charset="2"/>
              <a:buChar char="ü"/>
            </a:pPr>
            <a:r>
              <a:rPr lang="en-US" sz="1400" dirty="0">
                <a:solidFill>
                  <a:prstClr val="black"/>
                </a:solidFill>
              </a:rPr>
              <a:t>By furtherly increasing the low-frequency gain and remove phase err. offsets due to systematic VCO frequency errors, by means of extra poles in the origin (integrators) compensated by zeroes properly placed;</a:t>
            </a:r>
          </a:p>
          <a:p>
            <a:pPr marL="355600" indent="-273050" algn="just">
              <a:spcBef>
                <a:spcPts val="600"/>
              </a:spcBef>
              <a:buFont typeface="Wingdings" panose="05000000000000000000" pitchFamily="2" charset="2"/>
              <a:buChar char="ü"/>
            </a:pPr>
            <a:r>
              <a:rPr lang="en-US" sz="1400" dirty="0">
                <a:solidFill>
                  <a:prstClr val="black"/>
                </a:solidFill>
              </a:rPr>
              <a:t>By enlarging the PLL BW through equalization of the frequency response of the VCO modulation port.</a:t>
            </a:r>
          </a:p>
        </p:txBody>
      </p:sp>
      <p:sp>
        <p:nvSpPr>
          <p:cNvPr id="47" name="Text Box 11"/>
          <p:cNvSpPr txBox="1">
            <a:spLocks noChangeArrowheads="1"/>
          </p:cNvSpPr>
          <p:nvPr/>
        </p:nvSpPr>
        <p:spPr bwMode="auto">
          <a:xfrm>
            <a:off x="3888694" y="4608252"/>
            <a:ext cx="1902506" cy="1015663"/>
          </a:xfrm>
          <a:prstGeom prst="rect">
            <a:avLst/>
          </a:prstGeom>
          <a:noFill/>
          <a:ln w="9525">
            <a:noFill/>
            <a:miter lim="800000"/>
            <a:headEnd/>
            <a:tailEnd/>
          </a:ln>
        </p:spPr>
        <p:txBody>
          <a:bodyPr wrap="square">
            <a:spAutoFit/>
          </a:bodyPr>
          <a:lstStyle/>
          <a:p>
            <a:pPr marL="82550" algn="just">
              <a:spcBef>
                <a:spcPts val="600"/>
              </a:spcBef>
            </a:pPr>
            <a:r>
              <a:rPr lang="en-US" sz="1200" dirty="0">
                <a:solidFill>
                  <a:prstClr val="black"/>
                </a:solidFill>
              </a:rPr>
              <a:t>A very steep frequency response can be obtained (slope = 40 dB/decade) in stable conditions (see Nyquist plot).</a:t>
            </a:r>
          </a:p>
        </p:txBody>
      </p:sp>
      <p:sp>
        <p:nvSpPr>
          <p:cNvPr id="48" name="Text Box 11"/>
          <p:cNvSpPr txBox="1">
            <a:spLocks noChangeArrowheads="1"/>
          </p:cNvSpPr>
          <p:nvPr/>
        </p:nvSpPr>
        <p:spPr bwMode="auto">
          <a:xfrm>
            <a:off x="236524" y="6338046"/>
            <a:ext cx="2254755" cy="276999"/>
          </a:xfrm>
          <a:prstGeom prst="rect">
            <a:avLst/>
          </a:prstGeom>
          <a:noFill/>
          <a:ln w="9525">
            <a:noFill/>
            <a:miter lim="800000"/>
            <a:headEnd/>
            <a:tailEnd/>
          </a:ln>
        </p:spPr>
        <p:txBody>
          <a:bodyPr wrap="square">
            <a:spAutoFit/>
          </a:bodyPr>
          <a:lstStyle/>
          <a:p>
            <a:pPr algn="just">
              <a:spcBef>
                <a:spcPts val="600"/>
              </a:spcBef>
            </a:pPr>
            <a:r>
              <a:rPr lang="en-US" sz="1200" b="1" i="1" dirty="0">
                <a:solidFill>
                  <a:srgbClr val="4F81BD">
                    <a:lumMod val="75000"/>
                  </a:srgbClr>
                </a:solidFill>
              </a:rPr>
              <a:t>Bode plot of the PLL loop gain</a:t>
            </a:r>
          </a:p>
        </p:txBody>
      </p:sp>
      <p:grpSp>
        <p:nvGrpSpPr>
          <p:cNvPr id="16" name="Group 15"/>
          <p:cNvGrpSpPr/>
          <p:nvPr/>
        </p:nvGrpSpPr>
        <p:grpSpPr>
          <a:xfrm>
            <a:off x="6350004" y="1247079"/>
            <a:ext cx="2565400" cy="2267446"/>
            <a:chOff x="6060753" y="1276087"/>
            <a:chExt cx="2761514" cy="2440783"/>
          </a:xfrm>
        </p:grpSpPr>
        <p:sp>
          <p:nvSpPr>
            <p:cNvPr id="17" name="Rectangle 16"/>
            <p:cNvSpPr/>
            <p:nvPr/>
          </p:nvSpPr>
          <p:spPr>
            <a:xfrm>
              <a:off x="6060753" y="1276087"/>
              <a:ext cx="2761514" cy="244078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18" name="Immagine 65" descr="PLL_noise.JPG"/>
            <p:cNvPicPr>
              <a:picLocks noChangeAspect="1"/>
            </p:cNvPicPr>
            <p:nvPr/>
          </p:nvPicPr>
          <p:blipFill>
            <a:blip r:embed="rId3" cstate="print"/>
            <a:srcRect t="5668"/>
            <a:stretch>
              <a:fillRect/>
            </a:stretch>
          </p:blipFill>
          <p:spPr>
            <a:xfrm>
              <a:off x="6103087" y="1343551"/>
              <a:ext cx="2645387" cy="2292074"/>
            </a:xfrm>
            <a:prstGeom prst="rect">
              <a:avLst/>
            </a:prstGeom>
          </p:spPr>
        </p:pic>
      </p:grpSp>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1279" y="4683839"/>
            <a:ext cx="1502190" cy="1684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 name="Text Box 11"/>
          <p:cNvSpPr txBox="1">
            <a:spLocks noChangeArrowheads="1"/>
          </p:cNvSpPr>
          <p:nvPr/>
        </p:nvSpPr>
        <p:spPr bwMode="auto">
          <a:xfrm>
            <a:off x="2698062" y="6328523"/>
            <a:ext cx="1126067" cy="276999"/>
          </a:xfrm>
          <a:prstGeom prst="rect">
            <a:avLst/>
          </a:prstGeom>
          <a:noFill/>
          <a:ln w="9525">
            <a:noFill/>
            <a:miter lim="800000"/>
            <a:headEnd/>
            <a:tailEnd/>
          </a:ln>
        </p:spPr>
        <p:txBody>
          <a:bodyPr wrap="square">
            <a:spAutoFit/>
          </a:bodyPr>
          <a:lstStyle/>
          <a:p>
            <a:pPr algn="just">
              <a:spcBef>
                <a:spcPts val="600"/>
              </a:spcBef>
            </a:pPr>
            <a:r>
              <a:rPr lang="en-US" sz="1200" b="1" i="1" dirty="0">
                <a:solidFill>
                  <a:srgbClr val="4F81BD">
                    <a:lumMod val="75000"/>
                  </a:srgbClr>
                </a:solidFill>
              </a:rPr>
              <a:t>Nyquist locus</a:t>
            </a: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50005" y="3972464"/>
            <a:ext cx="2565400" cy="2483176"/>
          </a:xfrm>
          <a:prstGeom prst="rect">
            <a:avLst/>
          </a:prstGeom>
        </p:spPr>
      </p:pic>
      <p:sp>
        <p:nvSpPr>
          <p:cNvPr id="4" name="TextBox 3"/>
          <p:cNvSpPr txBox="1"/>
          <p:nvPr/>
        </p:nvSpPr>
        <p:spPr>
          <a:xfrm>
            <a:off x="6927871" y="5114634"/>
            <a:ext cx="848309" cy="246221"/>
          </a:xfrm>
          <a:prstGeom prst="rect">
            <a:avLst/>
          </a:prstGeom>
          <a:solidFill>
            <a:srgbClr val="FF0000"/>
          </a:solidFill>
        </p:spPr>
        <p:txBody>
          <a:bodyPr wrap="none" rtlCol="0">
            <a:spAutoFit/>
          </a:bodyPr>
          <a:lstStyle/>
          <a:p>
            <a:r>
              <a:rPr lang="en-US" sz="1000" dirty="0" err="1">
                <a:solidFill>
                  <a:prstClr val="white"/>
                </a:solidFill>
              </a:rPr>
              <a:t>unequalized</a:t>
            </a:r>
            <a:endParaRPr lang="en-US" sz="1000" dirty="0">
              <a:solidFill>
                <a:prstClr val="white"/>
              </a:solidFill>
            </a:endParaRPr>
          </a:p>
        </p:txBody>
      </p:sp>
      <p:sp>
        <p:nvSpPr>
          <p:cNvPr id="19" name="TextBox 18"/>
          <p:cNvSpPr txBox="1"/>
          <p:nvPr/>
        </p:nvSpPr>
        <p:spPr>
          <a:xfrm>
            <a:off x="7734309" y="4416889"/>
            <a:ext cx="684803" cy="246221"/>
          </a:xfrm>
          <a:prstGeom prst="rect">
            <a:avLst/>
          </a:prstGeom>
          <a:solidFill>
            <a:srgbClr val="00B050"/>
          </a:solidFill>
          <a:ln>
            <a:noFill/>
          </a:ln>
        </p:spPr>
        <p:txBody>
          <a:bodyPr wrap="none" rtlCol="0">
            <a:spAutoFit/>
          </a:bodyPr>
          <a:lstStyle/>
          <a:p>
            <a:r>
              <a:rPr lang="en-US" sz="1000" dirty="0">
                <a:solidFill>
                  <a:prstClr val="white"/>
                </a:solidFill>
              </a:rPr>
              <a:t>equalized</a:t>
            </a:r>
          </a:p>
        </p:txBody>
      </p:sp>
      <p:cxnSp>
        <p:nvCxnSpPr>
          <p:cNvPr id="7" name="Straight Arrow Connector 6"/>
          <p:cNvCxnSpPr/>
          <p:nvPr/>
        </p:nvCxnSpPr>
        <p:spPr>
          <a:xfrm flipH="1">
            <a:off x="8009467" y="4637709"/>
            <a:ext cx="185865" cy="863063"/>
          </a:xfrm>
          <a:prstGeom prst="straightConnector1">
            <a:avLst/>
          </a:prstGeom>
          <a:ln>
            <a:solidFill>
              <a:srgbClr val="00B050"/>
            </a:solidFill>
            <a:tailEnd type="stealth" w="med" len="sm"/>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9" idx="1"/>
          </p:cNvCxnSpPr>
          <p:nvPr/>
        </p:nvCxnSpPr>
        <p:spPr>
          <a:xfrm flipH="1">
            <a:off x="7368169" y="4540000"/>
            <a:ext cx="366140" cy="11104"/>
          </a:xfrm>
          <a:prstGeom prst="straightConnector1">
            <a:avLst/>
          </a:prstGeom>
          <a:ln>
            <a:solidFill>
              <a:srgbClr val="00B050"/>
            </a:solidFill>
            <a:tailEnd type="stealth" w="med" len="sm"/>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7776644" y="5246211"/>
            <a:ext cx="190490" cy="114644"/>
          </a:xfrm>
          <a:prstGeom prst="straightConnector1">
            <a:avLst/>
          </a:prstGeom>
          <a:ln>
            <a:solidFill>
              <a:srgbClr val="FF0000"/>
            </a:solidFill>
            <a:tailEnd type="stealth" w="med" len="sm"/>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7275032" y="4811123"/>
            <a:ext cx="0" cy="329371"/>
          </a:xfrm>
          <a:prstGeom prst="straightConnector1">
            <a:avLst/>
          </a:prstGeom>
          <a:ln>
            <a:solidFill>
              <a:srgbClr val="FF0000"/>
            </a:solidFill>
            <a:tailEnd type="stealth" w="med"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869474" y="5690367"/>
            <a:ext cx="997389" cy="400110"/>
          </a:xfrm>
          <a:prstGeom prst="rect">
            <a:avLst/>
          </a:prstGeom>
          <a:solidFill>
            <a:schemeClr val="tx1"/>
          </a:solidFill>
        </p:spPr>
        <p:txBody>
          <a:bodyPr wrap="none" rtlCol="0">
            <a:spAutoFit/>
          </a:bodyPr>
          <a:lstStyle/>
          <a:p>
            <a:r>
              <a:rPr lang="en-US" sz="1000" dirty="0">
                <a:solidFill>
                  <a:prstClr val="black"/>
                </a:solidFill>
              </a:rPr>
              <a:t>          Loop gain</a:t>
            </a:r>
          </a:p>
          <a:p>
            <a:r>
              <a:rPr lang="en-US" sz="1000" dirty="0">
                <a:solidFill>
                  <a:prstClr val="black"/>
                </a:solidFill>
              </a:rPr>
              <a:t>          Mod port </a:t>
            </a:r>
          </a:p>
        </p:txBody>
      </p:sp>
      <p:cxnSp>
        <p:nvCxnSpPr>
          <p:cNvPr id="30" name="Straight Connector 29"/>
          <p:cNvCxnSpPr/>
          <p:nvPr/>
        </p:nvCxnSpPr>
        <p:spPr>
          <a:xfrm>
            <a:off x="6986591" y="5822642"/>
            <a:ext cx="2210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6986575" y="5970279"/>
            <a:ext cx="221024"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8076257" y="6167308"/>
            <a:ext cx="587020" cy="276999"/>
          </a:xfrm>
          <a:prstGeom prst="rect">
            <a:avLst/>
          </a:prstGeom>
        </p:spPr>
        <p:txBody>
          <a:bodyPr wrap="none">
            <a:spAutoFit/>
          </a:bodyPr>
          <a:lstStyle/>
          <a:p>
            <a:r>
              <a:rPr lang="en-US" sz="1200" i="1" dirty="0">
                <a:solidFill>
                  <a:prstClr val="black"/>
                </a:solidFill>
              </a:rPr>
              <a:t>f [kHz]</a:t>
            </a:r>
          </a:p>
        </p:txBody>
      </p:sp>
      <p:sp>
        <p:nvSpPr>
          <p:cNvPr id="50" name="Text Box 11"/>
          <p:cNvSpPr txBox="1">
            <a:spLocks noChangeArrowheads="1"/>
          </p:cNvSpPr>
          <p:nvPr/>
        </p:nvSpPr>
        <p:spPr bwMode="auto">
          <a:xfrm>
            <a:off x="4419600" y="5632142"/>
            <a:ext cx="1960205" cy="830997"/>
          </a:xfrm>
          <a:prstGeom prst="rect">
            <a:avLst/>
          </a:prstGeom>
          <a:noFill/>
          <a:ln w="9525">
            <a:noFill/>
            <a:miter lim="800000"/>
            <a:headEnd/>
            <a:tailEnd/>
          </a:ln>
        </p:spPr>
        <p:txBody>
          <a:bodyPr wrap="square">
            <a:spAutoFit/>
          </a:bodyPr>
          <a:lstStyle/>
          <a:p>
            <a:pPr marL="82550" algn="just">
              <a:spcBef>
                <a:spcPts val="600"/>
              </a:spcBef>
            </a:pPr>
            <a:r>
              <a:rPr lang="en-US" sz="1200" dirty="0">
                <a:solidFill>
                  <a:prstClr val="black"/>
                </a:solidFill>
              </a:rPr>
              <a:t>Equalization of the VCO modulation port frequency response allows increasing the loop gain.</a:t>
            </a:r>
          </a:p>
        </p:txBody>
      </p:sp>
    </p:spTree>
    <p:extLst>
      <p:ext uri="{BB962C8B-B14F-4D97-AF65-F5344CB8AC3E}">
        <p14:creationId xmlns:p14="http://schemas.microsoft.com/office/powerpoint/2010/main" val="190801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2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6">
                                            <p:txEl>
                                              <p:pRg st="2" end="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8"/>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4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4" grpId="0" animBg="1"/>
      <p:bldP spid="33" grpId="0" animBg="1"/>
      <p:bldP spid="29" grpId="0" animBg="1"/>
      <p:bldP spid="27" grpId="0" animBg="1"/>
      <p:bldP spid="6" grpId="0" animBg="1"/>
      <p:bldP spid="3" grpId="0"/>
      <p:bldP spid="46" grpId="0" build="p"/>
      <p:bldP spid="47" grpId="0"/>
      <p:bldP spid="48" grpId="0"/>
      <p:bldP spid="49" grpId="0"/>
      <p:bldP spid="4" grpId="0" animBg="1"/>
      <p:bldP spid="19" grpId="0" animBg="1"/>
      <p:bldP spid="37" grpId="0" animBg="1"/>
      <p:bldP spid="36" grpId="0"/>
      <p:bldP spid="5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IV</a:t>
            </a:r>
            <a:endParaRPr lang="en-US" dirty="0"/>
          </a:p>
        </p:txBody>
      </p:sp>
      <p:sp>
        <p:nvSpPr>
          <p:cNvPr id="6" name="TextBox 5"/>
          <p:cNvSpPr txBox="1"/>
          <p:nvPr/>
        </p:nvSpPr>
        <p:spPr>
          <a:xfrm>
            <a:off x="723107" y="1924050"/>
            <a:ext cx="7783606" cy="3216265"/>
          </a:xfrm>
          <a:prstGeom prst="rect">
            <a:avLst/>
          </a:prstGeom>
          <a:solidFill>
            <a:srgbClr val="CCFFCC"/>
          </a:solidFill>
        </p:spPr>
        <p:txBody>
          <a:bodyPr wrap="none" rtlCol="0">
            <a:spAutoFit/>
          </a:bodyPr>
          <a:lstStyle/>
          <a:p>
            <a:pPr algn="ctr"/>
            <a:r>
              <a:rPr lang="it-IT" sz="5400" b="1" i="1" dirty="0">
                <a:solidFill>
                  <a:prstClr val="black"/>
                </a:solidFill>
              </a:rPr>
              <a:t>Performances of</a:t>
            </a:r>
          </a:p>
          <a:p>
            <a:pPr algn="ctr">
              <a:spcAft>
                <a:spcPts val="1200"/>
              </a:spcAft>
            </a:pPr>
            <a:r>
              <a:rPr lang="it-IT" sz="5400" b="1" i="1" dirty="0">
                <a:solidFill>
                  <a:prstClr val="black"/>
                </a:solidFill>
              </a:rPr>
              <a:t>Synchronization  Systems</a:t>
            </a:r>
            <a:r>
              <a:rPr lang="it-IT" sz="4000" b="1" i="1" dirty="0">
                <a:solidFill>
                  <a:prstClr val="black"/>
                </a:solidFill>
              </a:rPr>
              <a:t> </a:t>
            </a:r>
            <a:endParaRPr lang="en-US" sz="4000" b="1" i="1" dirty="0">
              <a:solidFill>
                <a:prstClr val="black"/>
              </a:solidFill>
            </a:endParaRPr>
          </a:p>
          <a:p>
            <a:pPr marL="685800" indent="-685800">
              <a:spcAft>
                <a:spcPts val="600"/>
              </a:spcAft>
              <a:buFont typeface="Arial" panose="020B0604020202020204" pitchFamily="34" charset="0"/>
              <a:buChar char="•"/>
            </a:pPr>
            <a:r>
              <a:rPr lang="en-US" sz="4000" b="1" i="1" dirty="0">
                <a:solidFill>
                  <a:prstClr val="black"/>
                </a:solidFill>
              </a:rPr>
              <a:t>Client Residual Jitter</a:t>
            </a:r>
          </a:p>
          <a:p>
            <a:pPr marL="685800" indent="-685800">
              <a:buFont typeface="Arial" panose="020B0604020202020204" pitchFamily="34" charset="0"/>
              <a:buChar char="•"/>
            </a:pPr>
            <a:r>
              <a:rPr lang="en-US" sz="4000" b="1" i="1" dirty="0">
                <a:solidFill>
                  <a:prstClr val="black"/>
                </a:solidFill>
              </a:rPr>
              <a:t>Stabilized Reference Distribution</a:t>
            </a:r>
          </a:p>
        </p:txBody>
      </p:sp>
    </p:spTree>
    <p:extLst>
      <p:ext uri="{BB962C8B-B14F-4D97-AF65-F5344CB8AC3E}">
        <p14:creationId xmlns:p14="http://schemas.microsoft.com/office/powerpoint/2010/main" val="37185652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958788" y="5619749"/>
            <a:ext cx="2837493" cy="504826"/>
          </a:xfrm>
          <a:prstGeom prst="roundRect">
            <a:avLst>
              <a:gd name="adj" fmla="val 500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4" name="Rectangle 53"/>
          <p:cNvSpPr/>
          <p:nvPr/>
        </p:nvSpPr>
        <p:spPr>
          <a:xfrm>
            <a:off x="4787441" y="5478515"/>
            <a:ext cx="3848105" cy="1169935"/>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2" name="Title 1"/>
          <p:cNvSpPr>
            <a:spLocks noGrp="1"/>
          </p:cNvSpPr>
          <p:nvPr>
            <p:ph type="title"/>
          </p:nvPr>
        </p:nvSpPr>
        <p:spPr>
          <a:xfrm>
            <a:off x="1003320" y="6757"/>
            <a:ext cx="7418894" cy="729837"/>
          </a:xfrm>
        </p:spPr>
        <p:txBody>
          <a:bodyPr>
            <a:normAutofit fontScale="90000"/>
          </a:bodyPr>
          <a:lstStyle/>
          <a:p>
            <a:r>
              <a:rPr lang="it-IT" sz="1800" i="1" dirty="0">
                <a:solidFill>
                  <a:schemeClr val="tx1"/>
                </a:solidFill>
              </a:rPr>
              <a:t>Performances </a:t>
            </a:r>
            <a:r>
              <a:rPr lang="it-IT" sz="1800" i="1" dirty="0" smtClean="0">
                <a:solidFill>
                  <a:schemeClr val="tx1"/>
                </a:solidFill>
              </a:rPr>
              <a:t>of </a:t>
            </a:r>
            <a:r>
              <a:rPr lang="it-IT" sz="1800" i="1" dirty="0" err="1" smtClean="0">
                <a:solidFill>
                  <a:schemeClr val="tx1"/>
                </a:solidFill>
              </a:rPr>
              <a:t>Synchronization</a:t>
            </a:r>
            <a:r>
              <a:rPr lang="it-IT" sz="1800" i="1" dirty="0" smtClean="0">
                <a:solidFill>
                  <a:schemeClr val="tx1"/>
                </a:solidFill>
              </a:rPr>
              <a:t> Systems</a:t>
            </a:r>
            <a:r>
              <a:rPr lang="en-US" sz="1800" i="1" dirty="0" smtClean="0">
                <a:solidFill>
                  <a:prstClr val="white">
                    <a:lumMod val="85000"/>
                  </a:prstClr>
                </a:solidFill>
              </a:rPr>
              <a:t>:</a:t>
            </a:r>
            <a:r>
              <a:rPr lang="en-US" sz="2800" dirty="0" smtClean="0">
                <a:solidFill>
                  <a:prstClr val="white">
                    <a:lumMod val="85000"/>
                  </a:prstClr>
                </a:solidFill>
              </a:rPr>
              <a:t> </a:t>
            </a:r>
            <a:r>
              <a:rPr lang="en-US" sz="2800" dirty="0">
                <a:solidFill>
                  <a:prstClr val="white">
                    <a:lumMod val="85000"/>
                  </a:prstClr>
                </a:solidFill>
              </a:rPr>
              <a:t/>
            </a:r>
            <a:br>
              <a:rPr lang="en-US" sz="2800" dirty="0">
                <a:solidFill>
                  <a:prstClr val="white">
                    <a:lumMod val="85000"/>
                  </a:prstClr>
                </a:solidFill>
              </a:rPr>
            </a:br>
            <a:r>
              <a:rPr lang="en-US" sz="2700" dirty="0"/>
              <a:t>Residual </a:t>
            </a:r>
            <a:r>
              <a:rPr lang="en-US" sz="2700" dirty="0" smtClean="0"/>
              <a:t>Jitter </a:t>
            </a:r>
            <a:r>
              <a:rPr lang="en-US" sz="2700" dirty="0"/>
              <a:t>of C</a:t>
            </a:r>
            <a:r>
              <a:rPr lang="en-US" sz="2700" dirty="0" smtClean="0"/>
              <a:t>lients</a:t>
            </a:r>
            <a:endParaRPr lang="en-US" sz="27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38</a:t>
            </a:fld>
            <a:endParaRPr lang="en-US" dirty="0">
              <a:solidFill>
                <a:srgbClr val="4F81BD">
                  <a:lumMod val="75000"/>
                </a:srgbClr>
              </a:solidFill>
            </a:endParaRPr>
          </a:p>
        </p:txBody>
      </p:sp>
      <p:grpSp>
        <p:nvGrpSpPr>
          <p:cNvPr id="33" name="Group 32"/>
          <p:cNvGrpSpPr/>
          <p:nvPr/>
        </p:nvGrpSpPr>
        <p:grpSpPr>
          <a:xfrm>
            <a:off x="1470257" y="-171038"/>
            <a:ext cx="7583493" cy="4008538"/>
            <a:chOff x="68054" y="-151988"/>
            <a:chExt cx="7583493" cy="4008538"/>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054" y="1242397"/>
              <a:ext cx="5998653" cy="2373184"/>
            </a:xfrm>
            <a:prstGeom prst="rect">
              <a:avLst/>
            </a:prstGeom>
          </p:spPr>
        </p:pic>
        <p:sp>
          <p:nvSpPr>
            <p:cNvPr id="22" name="Oval 21"/>
            <p:cNvSpPr/>
            <p:nvPr/>
          </p:nvSpPr>
          <p:spPr>
            <a:xfrm>
              <a:off x="2484332" y="1433795"/>
              <a:ext cx="733096" cy="31128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3" name="Oval 22"/>
            <p:cNvSpPr/>
            <p:nvPr/>
          </p:nvSpPr>
          <p:spPr>
            <a:xfrm>
              <a:off x="3655918" y="1426937"/>
              <a:ext cx="777546" cy="31128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4" name="Oval 23"/>
            <p:cNvSpPr/>
            <p:nvPr/>
          </p:nvSpPr>
          <p:spPr>
            <a:xfrm>
              <a:off x="1488579" y="1444464"/>
              <a:ext cx="777546" cy="31128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7" name="Picture 2" descr="http://iconbug.com/data/48/256/84503963522ec59f51b3cb5305764d2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9065" y="1495231"/>
              <a:ext cx="215456" cy="215455"/>
            </a:xfrm>
            <a:prstGeom prst="rect">
              <a:avLst/>
            </a:prstGeom>
            <a:solidFill>
              <a:srgbClr val="FF7C80"/>
            </a:solidFill>
          </p:spPr>
        </p:pic>
        <p:pic>
          <p:nvPicPr>
            <p:cNvPr id="8" name="Picture 2" descr="http://iconbug.com/data/48/256/84503963522ec59f51b3cb5305764d2b.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55238" y="1489042"/>
              <a:ext cx="212472" cy="212471"/>
            </a:xfrm>
            <a:prstGeom prst="rect">
              <a:avLst/>
            </a:prstGeom>
            <a:solidFill>
              <a:srgbClr val="66FFFF"/>
            </a:solidFill>
          </p:spPr>
        </p:pic>
        <p:pic>
          <p:nvPicPr>
            <p:cNvPr id="9" name="Picture 2" descr="http://iconbug.com/data/48/256/84503963522ec59f51b3cb5305764d2b.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47330" y="1480845"/>
              <a:ext cx="200421" cy="200420"/>
            </a:xfrm>
            <a:prstGeom prst="rect">
              <a:avLst/>
            </a:prstGeom>
            <a:solidFill>
              <a:schemeClr val="bg2">
                <a:lumMod val="40000"/>
                <a:lumOff val="60000"/>
              </a:schemeClr>
            </a:solidFill>
          </p:spPr>
        </p:pic>
        <p:pic>
          <p:nvPicPr>
            <p:cNvPr id="6" name="Picture 2" descr="http://iconbug.com/data/48/256/84503963522ec59f51b3cb5305764d2b.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65249" y="3177997"/>
              <a:ext cx="200560" cy="200560"/>
            </a:xfrm>
            <a:prstGeom prst="rect">
              <a:avLst/>
            </a:prstGeom>
            <a:solidFill>
              <a:srgbClr val="FFFF00"/>
            </a:solidFill>
          </p:spPr>
        </p:pic>
        <p:sp>
          <p:nvSpPr>
            <p:cNvPr id="25" name="Oval 24"/>
            <p:cNvSpPr/>
            <p:nvPr/>
          </p:nvSpPr>
          <p:spPr>
            <a:xfrm>
              <a:off x="1761630" y="1723864"/>
              <a:ext cx="260992" cy="10448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6" name="Oval 25"/>
            <p:cNvSpPr/>
            <p:nvPr/>
          </p:nvSpPr>
          <p:spPr>
            <a:xfrm>
              <a:off x="2729838" y="1703503"/>
              <a:ext cx="260992" cy="10448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7" name="Oval 26"/>
            <p:cNvSpPr/>
            <p:nvPr/>
          </p:nvSpPr>
          <p:spPr>
            <a:xfrm>
              <a:off x="3805996" y="1727592"/>
              <a:ext cx="260992" cy="10448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8" name="Oval 27"/>
            <p:cNvSpPr/>
            <p:nvPr/>
          </p:nvSpPr>
          <p:spPr>
            <a:xfrm>
              <a:off x="2605482" y="3101644"/>
              <a:ext cx="212727" cy="8516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2" name="Oval 31"/>
            <p:cNvSpPr/>
            <p:nvPr/>
          </p:nvSpPr>
          <p:spPr>
            <a:xfrm>
              <a:off x="3161742" y="2922126"/>
              <a:ext cx="243896" cy="14645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14" name="Group 13"/>
            <p:cNvGrpSpPr/>
            <p:nvPr/>
          </p:nvGrpSpPr>
          <p:grpSpPr>
            <a:xfrm>
              <a:off x="1577479" y="-151988"/>
              <a:ext cx="6074068" cy="4008538"/>
              <a:chOff x="202749" y="-2120286"/>
              <a:chExt cx="11926110" cy="7870548"/>
            </a:xfrm>
          </p:grpSpPr>
          <p:grpSp>
            <p:nvGrpSpPr>
              <p:cNvPr id="15" name="Group 14"/>
              <p:cNvGrpSpPr/>
              <p:nvPr/>
            </p:nvGrpSpPr>
            <p:grpSpPr>
              <a:xfrm>
                <a:off x="790431" y="-2120286"/>
                <a:ext cx="11338428" cy="7870548"/>
                <a:chOff x="790431" y="-2120286"/>
                <a:chExt cx="11338428" cy="7870548"/>
              </a:xfrm>
            </p:grpSpPr>
            <p:pic>
              <p:nvPicPr>
                <p:cNvPr id="17" name="Picture 2" descr="http://iconbug.com/data/48/256/84503963522ec59f51b3cb5305764d2b.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73871" y="3915571"/>
                  <a:ext cx="900624" cy="900624"/>
                </a:xfrm>
                <a:prstGeom prst="rect">
                  <a:avLst/>
                </a:prstGeom>
                <a:solidFill>
                  <a:srgbClr val="00B050"/>
                </a:solidFill>
              </p:spPr>
            </p:pic>
            <p:sp>
              <p:nvSpPr>
                <p:cNvPr id="18" name="Arc 17"/>
                <p:cNvSpPr/>
                <p:nvPr/>
              </p:nvSpPr>
              <p:spPr>
                <a:xfrm flipH="1" flipV="1">
                  <a:off x="4623190" y="617513"/>
                  <a:ext cx="3752835" cy="3789086"/>
                </a:xfrm>
                <a:prstGeom prst="arc">
                  <a:avLst>
                    <a:gd name="adj1" fmla="val 16216244"/>
                    <a:gd name="adj2" fmla="val 1792458"/>
                  </a:avLst>
                </a:prstGeom>
                <a:noFill/>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19" name="Arc 18"/>
                <p:cNvSpPr/>
                <p:nvPr/>
              </p:nvSpPr>
              <p:spPr>
                <a:xfrm flipH="1" flipV="1">
                  <a:off x="2702999" y="-2120286"/>
                  <a:ext cx="7468397" cy="6526885"/>
                </a:xfrm>
                <a:prstGeom prst="arc">
                  <a:avLst>
                    <a:gd name="adj1" fmla="val 16223825"/>
                    <a:gd name="adj2" fmla="val 21200438"/>
                  </a:avLst>
                </a:prstGeom>
                <a:noFill/>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21" name="Arc 20"/>
                <p:cNvSpPr/>
                <p:nvPr/>
              </p:nvSpPr>
              <p:spPr>
                <a:xfrm rot="5400000" flipH="1">
                  <a:off x="3033558" y="2982415"/>
                  <a:ext cx="1759890" cy="3775803"/>
                </a:xfrm>
                <a:prstGeom prst="arc">
                  <a:avLst>
                    <a:gd name="adj1" fmla="val 18168633"/>
                    <a:gd name="adj2" fmla="val 4431122"/>
                  </a:avLst>
                </a:prstGeom>
                <a:noFill/>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20" name="Arc 19"/>
                <p:cNvSpPr/>
                <p:nvPr/>
              </p:nvSpPr>
              <p:spPr>
                <a:xfrm flipH="1" flipV="1">
                  <a:off x="790431" y="-1521827"/>
                  <a:ext cx="11338428" cy="5919937"/>
                </a:xfrm>
                <a:prstGeom prst="arc">
                  <a:avLst>
                    <a:gd name="adj1" fmla="val 16223825"/>
                    <a:gd name="adj2" fmla="val 21524453"/>
                  </a:avLst>
                </a:prstGeom>
                <a:noFill/>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grpSp>
          <p:sp>
            <p:nvSpPr>
              <p:cNvPr id="16" name="TextBox 15"/>
              <p:cNvSpPr txBox="1"/>
              <p:nvPr/>
            </p:nvSpPr>
            <p:spPr>
              <a:xfrm>
                <a:off x="5286672" y="4698303"/>
                <a:ext cx="3413518" cy="604304"/>
              </a:xfrm>
              <a:prstGeom prst="rect">
                <a:avLst/>
              </a:prstGeom>
              <a:noFill/>
            </p:spPr>
            <p:txBody>
              <a:bodyPr wrap="square" rtlCol="0">
                <a:spAutoFit/>
              </a:bodyPr>
              <a:lstStyle/>
              <a:p>
                <a:r>
                  <a:rPr lang="en-US" sz="1400" b="1" i="1" dirty="0">
                    <a:solidFill>
                      <a:srgbClr val="00B050"/>
                    </a:solidFill>
                  </a:rPr>
                  <a:t>Facility Master Clock</a:t>
                </a:r>
              </a:p>
            </p:txBody>
          </p:sp>
          <p:sp>
            <p:nvSpPr>
              <p:cNvPr id="29" name="TextBox 28"/>
              <p:cNvSpPr txBox="1"/>
              <p:nvPr/>
            </p:nvSpPr>
            <p:spPr>
              <a:xfrm>
                <a:off x="202749" y="558746"/>
                <a:ext cx="1228660" cy="483442"/>
              </a:xfrm>
              <a:prstGeom prst="rect">
                <a:avLst/>
              </a:prstGeom>
              <a:noFill/>
            </p:spPr>
            <p:txBody>
              <a:bodyPr wrap="square" rtlCol="0">
                <a:spAutoFit/>
              </a:bodyPr>
              <a:lstStyle/>
              <a:p>
                <a:pPr algn="ctr"/>
                <a:r>
                  <a:rPr lang="en-US" sz="1000" b="1" i="1" dirty="0">
                    <a:solidFill>
                      <a:prstClr val="black"/>
                    </a:solidFill>
                  </a:rPr>
                  <a:t>PC Laser</a:t>
                </a:r>
              </a:p>
            </p:txBody>
          </p:sp>
          <p:sp>
            <p:nvSpPr>
              <p:cNvPr id="30" name="TextBox 29"/>
              <p:cNvSpPr txBox="1"/>
              <p:nvPr/>
            </p:nvSpPr>
            <p:spPr>
              <a:xfrm>
                <a:off x="1806098" y="541907"/>
                <a:ext cx="1795706" cy="483442"/>
              </a:xfrm>
              <a:prstGeom prst="rect">
                <a:avLst/>
              </a:prstGeom>
              <a:noFill/>
            </p:spPr>
            <p:txBody>
              <a:bodyPr wrap="square" rtlCol="0">
                <a:spAutoFit/>
              </a:bodyPr>
              <a:lstStyle/>
              <a:p>
                <a:pPr algn="ctr"/>
                <a:r>
                  <a:rPr lang="en-US" sz="1000" b="1" i="1" dirty="0">
                    <a:solidFill>
                      <a:prstClr val="black"/>
                    </a:solidFill>
                  </a:rPr>
                  <a:t>Seeding Laser</a:t>
                </a:r>
              </a:p>
            </p:txBody>
          </p:sp>
          <p:sp>
            <p:nvSpPr>
              <p:cNvPr id="31" name="TextBox 30"/>
              <p:cNvSpPr txBox="1"/>
              <p:nvPr/>
            </p:nvSpPr>
            <p:spPr>
              <a:xfrm>
                <a:off x="4192915" y="524558"/>
                <a:ext cx="1795706" cy="483442"/>
              </a:xfrm>
              <a:prstGeom prst="rect">
                <a:avLst/>
              </a:prstGeom>
              <a:noFill/>
            </p:spPr>
            <p:txBody>
              <a:bodyPr wrap="square" rtlCol="0">
                <a:spAutoFit/>
              </a:bodyPr>
              <a:lstStyle/>
              <a:p>
                <a:pPr algn="ctr"/>
                <a:r>
                  <a:rPr lang="en-US" sz="1000" b="1" i="1" dirty="0">
                    <a:solidFill>
                      <a:prstClr val="black"/>
                    </a:solidFill>
                  </a:rPr>
                  <a:t>Pump Laser</a:t>
                </a:r>
              </a:p>
            </p:txBody>
          </p:sp>
        </p:grpSp>
      </p:grpSp>
      <mc:AlternateContent xmlns:mc="http://schemas.openxmlformats.org/markup-compatibility/2006" xmlns:a14="http://schemas.microsoft.com/office/drawing/2010/main">
        <mc:Choice Requires="a14">
          <p:sp>
            <p:nvSpPr>
              <p:cNvPr id="34" name="TextBox 33"/>
              <p:cNvSpPr txBox="1"/>
              <p:nvPr/>
            </p:nvSpPr>
            <p:spPr>
              <a:xfrm>
                <a:off x="461726" y="4655370"/>
                <a:ext cx="7039106" cy="627992"/>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ea typeface="Cambria Math"/>
                            </a:rPr>
                            <m:t>𝑖</m:t>
                          </m:r>
                        </m:sub>
                      </m:sSub>
                      <m:r>
                        <a:rPr lang="en-US" sz="1600" i="1">
                          <a:solidFill>
                            <a:prstClr val="black"/>
                          </a:solidFill>
                          <a:latin typeface="Cambria Math"/>
                        </a:rPr>
                        <m:t>=</m:t>
                      </m:r>
                      <m:f>
                        <m:fPr>
                          <m:ctrlPr>
                            <a:rPr lang="en-US" sz="1600" i="1">
                              <a:solidFill>
                                <a:prstClr val="black"/>
                              </a:solidFill>
                              <a:latin typeface="Cambria Math"/>
                            </a:rPr>
                          </m:ctrlPr>
                        </m:fPr>
                        <m:num>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𝑖</m:t>
                              </m:r>
                            </m:sub>
                          </m:sSub>
                        </m:num>
                        <m:den>
                          <m:r>
                            <a:rPr lang="en-US" sz="1600" i="1">
                              <a:solidFill>
                                <a:prstClr val="black"/>
                              </a:solidFill>
                              <a:latin typeface="Cambria Math"/>
                            </a:rPr>
                            <m:t>1+</m:t>
                          </m:r>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𝑖</m:t>
                              </m:r>
                            </m:sub>
                          </m:sSub>
                        </m:den>
                      </m:f>
                      <m:sSub>
                        <m:sSubPr>
                          <m:ctrlPr>
                            <a:rPr lang="en-US" sz="1600" i="1">
                              <a:solidFill>
                                <a:prstClr val="black"/>
                              </a:solidFill>
                              <a:latin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rPr>
                            <m:t>𝑟𝑒𝑓</m:t>
                          </m:r>
                        </m:sub>
                      </m:sSub>
                      <m:r>
                        <a:rPr lang="en-US" sz="1600" i="1">
                          <a:solidFill>
                            <a:prstClr val="black"/>
                          </a:solidFill>
                          <a:latin typeface="Cambria Math"/>
                        </a:rPr>
                        <m:t>+</m:t>
                      </m:r>
                      <m:f>
                        <m:fPr>
                          <m:ctrlPr>
                            <a:rPr lang="en-US" sz="1600" i="1">
                              <a:solidFill>
                                <a:prstClr val="black"/>
                              </a:solidFill>
                              <a:latin typeface="Cambria Math"/>
                            </a:rPr>
                          </m:ctrlPr>
                        </m:fPr>
                        <m:num>
                          <m:r>
                            <a:rPr lang="en-US" sz="1600" i="1">
                              <a:solidFill>
                                <a:prstClr val="black"/>
                              </a:solidFill>
                              <a:latin typeface="Cambria Math"/>
                            </a:rPr>
                            <m:t>1</m:t>
                          </m:r>
                        </m:num>
                        <m:den>
                          <m:r>
                            <a:rPr lang="en-US" sz="1600" i="1">
                              <a:solidFill>
                                <a:prstClr val="black"/>
                              </a:solidFill>
                              <a:latin typeface="Cambria Math"/>
                            </a:rPr>
                            <m:t>1+</m:t>
                          </m:r>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𝑖</m:t>
                              </m:r>
                            </m:sub>
                          </m:sSub>
                        </m:den>
                      </m:f>
                      <m:sSub>
                        <m:sSubPr>
                          <m:ctrlPr>
                            <a:rPr lang="en-US" sz="1600" i="1">
                              <a:solidFill>
                                <a:prstClr val="black"/>
                              </a:solidFill>
                              <a:latin typeface="Cambria Math"/>
                            </a:rPr>
                          </m:ctrlPr>
                        </m:sSubPr>
                        <m:e>
                          <m:r>
                            <a:rPr lang="en-US" sz="1600" i="1">
                              <a:solidFill>
                                <a:prstClr val="black"/>
                              </a:solidFill>
                              <a:latin typeface="Cambria Math"/>
                              <a:ea typeface="Cambria Math"/>
                            </a:rPr>
                            <m:t>𝜑</m:t>
                          </m:r>
                        </m:e>
                        <m:sub>
                          <m:sSub>
                            <m:sSubPr>
                              <m:ctrlPr>
                                <a:rPr lang="en-US" sz="1600" i="1">
                                  <a:solidFill>
                                    <a:prstClr val="black"/>
                                  </a:solidFill>
                                  <a:latin typeface="Cambria Math"/>
                                </a:rPr>
                              </m:ctrlPr>
                            </m:sSubPr>
                            <m:e>
                              <m:r>
                                <a:rPr lang="en-US" sz="1600" i="1">
                                  <a:solidFill>
                                    <a:prstClr val="black"/>
                                  </a:solidFill>
                                  <a:latin typeface="Cambria Math"/>
                                </a:rPr>
                                <m:t>𝑖</m:t>
                              </m:r>
                            </m:e>
                            <m:sub>
                              <m:r>
                                <a:rPr lang="en-US" sz="1600" i="1">
                                  <a:solidFill>
                                    <a:prstClr val="black"/>
                                  </a:solidFill>
                                  <a:latin typeface="Cambria Math"/>
                                </a:rPr>
                                <m:t>0</m:t>
                              </m:r>
                            </m:sub>
                          </m:sSub>
                        </m:sub>
                      </m:sSub>
                      <m:r>
                        <a:rPr lang="en-US" sz="1600" i="1">
                          <a:solidFill>
                            <a:prstClr val="black"/>
                          </a:solidFill>
                          <a:latin typeface="Cambria Math"/>
                          <a:ea typeface="Cambria Math"/>
                        </a:rPr>
                        <m:t>→</m:t>
                      </m:r>
                      <m:r>
                        <a:rPr lang="en-US" sz="1600" i="1">
                          <a:solidFill>
                            <a:prstClr val="black"/>
                          </a:solidFill>
                          <a:latin typeface="Cambria Math"/>
                        </a:rPr>
                        <m:t>   </m:t>
                      </m:r>
                      <m:sSub>
                        <m:sSubPr>
                          <m:ctrlPr>
                            <a:rPr lang="en-US" sz="1600" i="1">
                              <a:solidFill>
                                <a:prstClr val="black"/>
                              </a:solidFill>
                              <a:latin typeface="Cambria Math"/>
                            </a:rPr>
                          </m:ctrlPr>
                        </m:sSubPr>
                        <m:e>
                          <m:r>
                            <a:rPr lang="en-US" sz="1600" i="1">
                              <a:solidFill>
                                <a:prstClr val="black"/>
                              </a:solidFill>
                              <a:latin typeface="Cambria Math"/>
                            </a:rPr>
                            <m:t>𝑆</m:t>
                          </m:r>
                        </m:e>
                        <m:sub>
                          <m:r>
                            <a:rPr lang="en-US" sz="1600" i="1">
                              <a:solidFill>
                                <a:prstClr val="black"/>
                              </a:solidFill>
                              <a:latin typeface="Cambria Math"/>
                            </a:rPr>
                            <m:t>𝑖</m:t>
                          </m:r>
                        </m:sub>
                      </m:sSub>
                      <m:d>
                        <m:dPr>
                          <m:ctrlPr>
                            <a:rPr lang="en-US" sz="1600" i="1">
                              <a:solidFill>
                                <a:prstClr val="black"/>
                              </a:solidFill>
                              <a:latin typeface="Cambria Math"/>
                            </a:rPr>
                          </m:ctrlPr>
                        </m:dPr>
                        <m:e>
                          <m:r>
                            <a:rPr lang="en-US" sz="1600" i="1">
                              <a:solidFill>
                                <a:prstClr val="black"/>
                              </a:solidFill>
                              <a:latin typeface="Cambria Math"/>
                            </a:rPr>
                            <m:t>𝑓</m:t>
                          </m:r>
                        </m:e>
                      </m:d>
                      <m:r>
                        <a:rPr lang="en-US" sz="1600" i="1">
                          <a:solidFill>
                            <a:prstClr val="black"/>
                          </a:solidFill>
                          <a:latin typeface="Cambria Math"/>
                        </a:rPr>
                        <m:t>=</m:t>
                      </m:r>
                      <m:f>
                        <m:fPr>
                          <m:ctrlPr>
                            <a:rPr lang="en-US" sz="1600" i="1">
                              <a:solidFill>
                                <a:prstClr val="black"/>
                              </a:solidFill>
                              <a:latin typeface="Cambria Math"/>
                            </a:rPr>
                          </m:ctrlPr>
                        </m:fPr>
                        <m:num>
                          <m:sSup>
                            <m:sSupPr>
                              <m:ctrlPr>
                                <a:rPr lang="en-US" sz="1600" i="1">
                                  <a:solidFill>
                                    <a:prstClr val="black"/>
                                  </a:solidFill>
                                  <a:latin typeface="Cambria Math"/>
                                </a:rPr>
                              </m:ctrlPr>
                            </m:sSupPr>
                            <m:e>
                              <m:d>
                                <m:dPr>
                                  <m:begChr m:val="|"/>
                                  <m:endChr m:val="|"/>
                                  <m:ctrlPr>
                                    <a:rPr lang="en-US" sz="1600" i="1">
                                      <a:solidFill>
                                        <a:prstClr val="black"/>
                                      </a:solidFill>
                                      <a:latin typeface="Cambria Math"/>
                                    </a:rPr>
                                  </m:ctrlPr>
                                </m:dPr>
                                <m:e>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𝑖</m:t>
                                      </m:r>
                                    </m:sub>
                                  </m:sSub>
                                </m:e>
                              </m:d>
                            </m:e>
                            <m:sup>
                              <m:r>
                                <a:rPr lang="en-US" sz="1600" i="1">
                                  <a:solidFill>
                                    <a:prstClr val="black"/>
                                  </a:solidFill>
                                  <a:latin typeface="Cambria Math"/>
                                </a:rPr>
                                <m:t>2</m:t>
                              </m:r>
                            </m:sup>
                          </m:sSup>
                        </m:num>
                        <m:den>
                          <m:sSup>
                            <m:sSupPr>
                              <m:ctrlPr>
                                <a:rPr lang="en-US" sz="1600" i="1">
                                  <a:solidFill>
                                    <a:prstClr val="black"/>
                                  </a:solidFill>
                                  <a:latin typeface="Cambria Math"/>
                                </a:rPr>
                              </m:ctrlPr>
                            </m:sSupPr>
                            <m:e>
                              <m:d>
                                <m:dPr>
                                  <m:begChr m:val="|"/>
                                  <m:endChr m:val="|"/>
                                  <m:ctrlPr>
                                    <a:rPr lang="en-US" sz="1600" i="1">
                                      <a:solidFill>
                                        <a:prstClr val="black"/>
                                      </a:solidFill>
                                      <a:latin typeface="Cambria Math"/>
                                    </a:rPr>
                                  </m:ctrlPr>
                                </m:dPr>
                                <m:e>
                                  <m:r>
                                    <a:rPr lang="en-US" sz="1600" i="1">
                                      <a:solidFill>
                                        <a:prstClr val="black"/>
                                      </a:solidFill>
                                      <a:latin typeface="Cambria Math"/>
                                    </a:rPr>
                                    <m:t>1+</m:t>
                                  </m:r>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𝑖</m:t>
                                      </m:r>
                                    </m:sub>
                                  </m:sSub>
                                </m:e>
                              </m:d>
                            </m:e>
                            <m:sup>
                              <m:r>
                                <a:rPr lang="en-US" sz="1600" i="1">
                                  <a:solidFill>
                                    <a:prstClr val="black"/>
                                  </a:solidFill>
                                  <a:latin typeface="Cambria Math"/>
                                </a:rPr>
                                <m:t>2</m:t>
                              </m:r>
                            </m:sup>
                          </m:sSup>
                        </m:den>
                      </m:f>
                      <m:sSub>
                        <m:sSubPr>
                          <m:ctrlPr>
                            <a:rPr lang="en-US" sz="1600" i="1">
                              <a:solidFill>
                                <a:prstClr val="black"/>
                              </a:solidFill>
                              <a:latin typeface="Cambria Math"/>
                            </a:rPr>
                          </m:ctrlPr>
                        </m:sSubPr>
                        <m:e>
                          <m:r>
                            <a:rPr lang="en-US" sz="1600" i="1">
                              <a:solidFill>
                                <a:prstClr val="black"/>
                              </a:solidFill>
                              <a:latin typeface="Cambria Math"/>
                            </a:rPr>
                            <m:t>𝑆</m:t>
                          </m:r>
                        </m:e>
                        <m:sub>
                          <m:r>
                            <a:rPr lang="en-US" sz="1600" i="1">
                              <a:solidFill>
                                <a:prstClr val="black"/>
                              </a:solidFill>
                              <a:latin typeface="Cambria Math"/>
                            </a:rPr>
                            <m:t>𝑟𝑒𝑓</m:t>
                          </m:r>
                        </m:sub>
                      </m:sSub>
                      <m:d>
                        <m:dPr>
                          <m:ctrlPr>
                            <a:rPr lang="en-US" sz="1600" i="1">
                              <a:solidFill>
                                <a:prstClr val="black"/>
                              </a:solidFill>
                              <a:latin typeface="Cambria Math"/>
                            </a:rPr>
                          </m:ctrlPr>
                        </m:dPr>
                        <m:e>
                          <m:r>
                            <a:rPr lang="en-US" sz="1600" i="1">
                              <a:solidFill>
                                <a:prstClr val="black"/>
                              </a:solidFill>
                              <a:latin typeface="Cambria Math"/>
                            </a:rPr>
                            <m:t>𝑓</m:t>
                          </m:r>
                        </m:e>
                      </m:d>
                      <m:r>
                        <a:rPr lang="it-IT" sz="1600" i="1">
                          <a:solidFill>
                            <a:prstClr val="black"/>
                          </a:solidFill>
                          <a:latin typeface="Cambria Math"/>
                        </a:rPr>
                        <m:t>+</m:t>
                      </m:r>
                      <m:f>
                        <m:fPr>
                          <m:ctrlPr>
                            <a:rPr lang="en-US" sz="1600" i="1">
                              <a:solidFill>
                                <a:prstClr val="black"/>
                              </a:solidFill>
                              <a:latin typeface="Cambria Math"/>
                            </a:rPr>
                          </m:ctrlPr>
                        </m:fPr>
                        <m:num>
                          <m:r>
                            <a:rPr lang="it-IT" sz="1600" i="1">
                              <a:solidFill>
                                <a:prstClr val="black"/>
                              </a:solidFill>
                              <a:latin typeface="Cambria Math"/>
                            </a:rPr>
                            <m:t>1</m:t>
                          </m:r>
                        </m:num>
                        <m:den>
                          <m:sSup>
                            <m:sSupPr>
                              <m:ctrlPr>
                                <a:rPr lang="en-US" sz="1600" i="1">
                                  <a:solidFill>
                                    <a:prstClr val="black"/>
                                  </a:solidFill>
                                  <a:latin typeface="Cambria Math"/>
                                </a:rPr>
                              </m:ctrlPr>
                            </m:sSupPr>
                            <m:e>
                              <m:d>
                                <m:dPr>
                                  <m:begChr m:val="|"/>
                                  <m:endChr m:val="|"/>
                                  <m:ctrlPr>
                                    <a:rPr lang="en-US" sz="1600" i="1">
                                      <a:solidFill>
                                        <a:prstClr val="black"/>
                                      </a:solidFill>
                                      <a:latin typeface="Cambria Math"/>
                                    </a:rPr>
                                  </m:ctrlPr>
                                </m:dPr>
                                <m:e>
                                  <m:r>
                                    <a:rPr lang="en-US" sz="1600" i="1">
                                      <a:solidFill>
                                        <a:prstClr val="black"/>
                                      </a:solidFill>
                                      <a:latin typeface="Cambria Math"/>
                                    </a:rPr>
                                    <m:t>1+</m:t>
                                  </m:r>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𝑖</m:t>
                                      </m:r>
                                    </m:sub>
                                  </m:sSub>
                                </m:e>
                              </m:d>
                            </m:e>
                            <m:sup>
                              <m:r>
                                <a:rPr lang="en-US" sz="1600" i="1">
                                  <a:solidFill>
                                    <a:prstClr val="black"/>
                                  </a:solidFill>
                                  <a:latin typeface="Cambria Math"/>
                                </a:rPr>
                                <m:t>2</m:t>
                              </m:r>
                            </m:sup>
                          </m:sSup>
                        </m:den>
                      </m:f>
                      <m:sSub>
                        <m:sSubPr>
                          <m:ctrlPr>
                            <a:rPr lang="en-US" sz="1600" i="1">
                              <a:solidFill>
                                <a:prstClr val="black"/>
                              </a:solidFill>
                              <a:latin typeface="Cambria Math"/>
                            </a:rPr>
                          </m:ctrlPr>
                        </m:sSubPr>
                        <m:e>
                          <m:r>
                            <a:rPr lang="en-US" sz="1600" i="1">
                              <a:solidFill>
                                <a:prstClr val="black"/>
                              </a:solidFill>
                              <a:latin typeface="Cambria Math"/>
                            </a:rPr>
                            <m:t>𝑆</m:t>
                          </m:r>
                        </m:e>
                        <m:sub>
                          <m:sSub>
                            <m:sSubPr>
                              <m:ctrlPr>
                                <a:rPr lang="en-US" sz="1600" i="1">
                                  <a:solidFill>
                                    <a:prstClr val="black"/>
                                  </a:solidFill>
                                  <a:latin typeface="Cambria Math"/>
                                </a:rPr>
                              </m:ctrlPr>
                            </m:sSubPr>
                            <m:e>
                              <m:r>
                                <a:rPr lang="en-US" sz="1600" i="1">
                                  <a:solidFill>
                                    <a:prstClr val="black"/>
                                  </a:solidFill>
                                  <a:latin typeface="Cambria Math"/>
                                </a:rPr>
                                <m:t>𝑖</m:t>
                              </m:r>
                            </m:e>
                            <m:sub>
                              <m:r>
                                <a:rPr lang="en-US" sz="1600" i="1">
                                  <a:solidFill>
                                    <a:prstClr val="black"/>
                                  </a:solidFill>
                                  <a:latin typeface="Cambria Math"/>
                                </a:rPr>
                                <m:t>0</m:t>
                              </m:r>
                            </m:sub>
                          </m:sSub>
                        </m:sub>
                      </m:sSub>
                      <m:d>
                        <m:dPr>
                          <m:ctrlPr>
                            <a:rPr lang="en-US" sz="1600" i="1">
                              <a:solidFill>
                                <a:prstClr val="black"/>
                              </a:solidFill>
                              <a:latin typeface="Cambria Math"/>
                            </a:rPr>
                          </m:ctrlPr>
                        </m:dPr>
                        <m:e>
                          <m:r>
                            <a:rPr lang="en-US" sz="1600" i="1">
                              <a:solidFill>
                                <a:prstClr val="black"/>
                              </a:solidFill>
                              <a:latin typeface="Cambria Math"/>
                            </a:rPr>
                            <m:t>𝑓</m:t>
                          </m:r>
                        </m:e>
                      </m:d>
                    </m:oMath>
                  </m:oMathPara>
                </a14:m>
                <a:endParaRPr lang="en-US" sz="1600" dirty="0">
                  <a:solidFill>
                    <a:prstClr val="black"/>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461726" y="4655370"/>
                <a:ext cx="7039106" cy="627992"/>
              </a:xfrm>
              <a:prstGeom prst="rect">
                <a:avLst/>
              </a:prstGeom>
              <a:blipFill rotWithShape="1">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p:cNvSpPr txBox="1"/>
              <p:nvPr/>
            </p:nvSpPr>
            <p:spPr>
              <a:xfrm>
                <a:off x="349200" y="3962968"/>
                <a:ext cx="8518575" cy="607282"/>
              </a:xfrm>
              <a:prstGeom prst="rect">
                <a:avLst/>
              </a:prstGeom>
              <a:noFill/>
            </p:spPr>
            <p:txBody>
              <a:bodyPr wrap="square" rtlCol="0">
                <a:spAutoFit/>
              </a:bodyPr>
              <a:lstStyle/>
              <a:p>
                <a:pPr algn="just"/>
                <a:r>
                  <a:rPr lang="en-US" sz="1600" dirty="0">
                    <a:solidFill>
                      <a:prstClr val="black"/>
                    </a:solidFill>
                  </a:rPr>
                  <a:t>A client with a free-run phase noise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ea typeface="Cambria Math"/>
                          </a:rPr>
                          <m:t>𝜑</m:t>
                        </m:r>
                      </m:e>
                      <m:sub>
                        <m:sSub>
                          <m:sSubPr>
                            <m:ctrlPr>
                              <a:rPr lang="en-US" sz="1600" i="1">
                                <a:solidFill>
                                  <a:prstClr val="black"/>
                                </a:solidFill>
                                <a:latin typeface="Cambria Math"/>
                              </a:rPr>
                            </m:ctrlPr>
                          </m:sSubPr>
                          <m:e>
                            <m:r>
                              <a:rPr lang="en-US" sz="1600" i="1">
                                <a:solidFill>
                                  <a:prstClr val="black"/>
                                </a:solidFill>
                                <a:latin typeface="Cambria Math"/>
                              </a:rPr>
                              <m:t>𝑖</m:t>
                            </m:r>
                          </m:e>
                          <m:sub>
                            <m:r>
                              <a:rPr lang="en-US" sz="1600" i="1">
                                <a:solidFill>
                                  <a:prstClr val="black"/>
                                </a:solidFill>
                                <a:latin typeface="Cambria Math"/>
                              </a:rPr>
                              <m:t>0</m:t>
                            </m:r>
                          </m:sub>
                        </m:sSub>
                      </m:sub>
                    </m:sSub>
                  </m:oMath>
                </a14:m>
                <a:r>
                  <a:rPr lang="en-US" sz="1600" dirty="0">
                    <a:solidFill>
                      <a:prstClr val="black"/>
                    </a:solidFill>
                  </a:rPr>
                  <a:t> once being PLL locked to the reference with a loop gain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𝑖</m:t>
                        </m:r>
                      </m:sub>
                    </m:sSub>
                    <m:d>
                      <m:dPr>
                        <m:ctrlPr>
                          <a:rPr lang="en-US" sz="1600" i="1">
                            <a:solidFill>
                              <a:prstClr val="black"/>
                            </a:solidFill>
                            <a:latin typeface="Cambria Math"/>
                          </a:rPr>
                        </m:ctrlPr>
                      </m:dPr>
                      <m:e>
                        <m:r>
                          <a:rPr lang="en-US" sz="1600" i="1">
                            <a:solidFill>
                              <a:prstClr val="black"/>
                            </a:solidFill>
                            <a:latin typeface="Cambria Math"/>
                          </a:rPr>
                          <m:t>𝑗</m:t>
                        </m:r>
                        <m:r>
                          <a:rPr lang="en-US" sz="1600" i="1">
                            <a:solidFill>
                              <a:prstClr val="black"/>
                            </a:solidFill>
                            <a:latin typeface="Cambria Math"/>
                          </a:rPr>
                          <m:t>2</m:t>
                        </m:r>
                        <m:r>
                          <a:rPr lang="en-US" sz="1600" i="1">
                            <a:solidFill>
                              <a:prstClr val="black"/>
                            </a:solidFill>
                            <a:latin typeface="Cambria Math"/>
                            <a:ea typeface="Cambria Math"/>
                          </a:rPr>
                          <m:t>𝜋</m:t>
                        </m:r>
                        <m:r>
                          <a:rPr lang="en-US" sz="1600" i="1">
                            <a:solidFill>
                              <a:prstClr val="black"/>
                            </a:solidFill>
                            <a:latin typeface="Cambria Math"/>
                          </a:rPr>
                          <m:t>𝑓</m:t>
                        </m:r>
                      </m:e>
                    </m:d>
                  </m:oMath>
                </a14:m>
                <a:r>
                  <a:rPr lang="en-US" sz="1600" dirty="0">
                    <a:solidFill>
                      <a:prstClr val="black"/>
                    </a:solidFill>
                  </a:rPr>
                  <a:t> will show a residual phase jitter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ea typeface="Cambria Math"/>
                          </a:rPr>
                          <m:t>𝑖</m:t>
                        </m:r>
                      </m:sub>
                    </m:sSub>
                    <m:r>
                      <a:rPr lang="en-US" sz="1600" i="1">
                        <a:solidFill>
                          <a:prstClr val="black"/>
                        </a:solidFill>
                        <a:latin typeface="Cambria Math"/>
                        <a:ea typeface="Cambria Math"/>
                      </a:rPr>
                      <m:t> </m:t>
                    </m:r>
                  </m:oMath>
                </a14:m>
                <a:r>
                  <a:rPr lang="en-US" sz="1600" dirty="0">
                    <a:solidFill>
                      <a:prstClr val="black"/>
                    </a:solidFill>
                  </a:rPr>
                  <a:t>and a phase noise power spectrum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𝑆</m:t>
                        </m:r>
                      </m:e>
                      <m:sub>
                        <m:r>
                          <a:rPr lang="en-US" sz="1600" i="1">
                            <a:solidFill>
                              <a:prstClr val="black"/>
                            </a:solidFill>
                            <a:latin typeface="Cambria Math"/>
                            <a:ea typeface="Cambria Math"/>
                          </a:rPr>
                          <m:t>𝑖</m:t>
                        </m:r>
                      </m:sub>
                    </m:sSub>
                    <m:r>
                      <a:rPr lang="en-US" sz="1600" i="1">
                        <a:solidFill>
                          <a:prstClr val="black"/>
                        </a:solidFill>
                        <a:latin typeface="Cambria Math"/>
                        <a:ea typeface="Cambria Math"/>
                      </a:rPr>
                      <m:t> </m:t>
                    </m:r>
                  </m:oMath>
                </a14:m>
                <a:r>
                  <a:rPr lang="en-US" sz="1600" dirty="0">
                    <a:solidFill>
                      <a:prstClr val="black"/>
                    </a:solidFill>
                  </a:rPr>
                  <a:t>according to:</a:t>
                </a:r>
              </a:p>
            </p:txBody>
          </p:sp>
        </mc:Choice>
        <mc:Fallback xmlns="">
          <p:sp>
            <p:nvSpPr>
              <p:cNvPr id="35" name="TextBox 34"/>
              <p:cNvSpPr txBox="1">
                <a:spLocks noRot="1" noChangeAspect="1" noMove="1" noResize="1" noEditPoints="1" noAdjustHandles="1" noChangeArrowheads="1" noChangeShapeType="1" noTextEdit="1"/>
              </p:cNvSpPr>
              <p:nvPr/>
            </p:nvSpPr>
            <p:spPr>
              <a:xfrm>
                <a:off x="349200" y="3962968"/>
                <a:ext cx="8518575" cy="607282"/>
              </a:xfrm>
              <a:prstGeom prst="rect">
                <a:avLst/>
              </a:prstGeom>
              <a:blipFill rotWithShape="1">
                <a:blip r:embed="rId8"/>
                <a:stretch>
                  <a:fillRect l="-358" t="-2000" r="-358" b="-12000"/>
                </a:stretch>
              </a:blipFill>
            </p:spPr>
            <p:txBody>
              <a:bodyPr/>
              <a:lstStyle/>
              <a:p>
                <a:r>
                  <a:rPr lang="en-US">
                    <a:noFill/>
                  </a:rPr>
                  <a:t> </a:t>
                </a:r>
              </a:p>
            </p:txBody>
          </p:sp>
        </mc:Fallback>
      </mc:AlternateContent>
      <p:sp>
        <p:nvSpPr>
          <p:cNvPr id="36" name="TextBox 35"/>
          <p:cNvSpPr txBox="1"/>
          <p:nvPr/>
        </p:nvSpPr>
        <p:spPr>
          <a:xfrm>
            <a:off x="1034220" y="5686425"/>
            <a:ext cx="2770630" cy="338554"/>
          </a:xfrm>
          <a:prstGeom prst="rect">
            <a:avLst/>
          </a:prstGeom>
          <a:noFill/>
        </p:spPr>
        <p:txBody>
          <a:bodyPr wrap="none" rtlCol="0">
            <a:spAutoFit/>
          </a:bodyPr>
          <a:lstStyle/>
          <a:p>
            <a:r>
              <a:rPr lang="en-US" sz="1600" b="1" i="1" dirty="0">
                <a:solidFill>
                  <a:prstClr val="black"/>
                </a:solidFill>
              </a:rPr>
              <a:t>Incoherent noise contributions</a:t>
            </a:r>
          </a:p>
        </p:txBody>
      </p:sp>
      <p:cxnSp>
        <p:nvCxnSpPr>
          <p:cNvPr id="39" name="Straight Arrow Connector 38"/>
          <p:cNvCxnSpPr/>
          <p:nvPr/>
        </p:nvCxnSpPr>
        <p:spPr>
          <a:xfrm>
            <a:off x="1876425" y="5133976"/>
            <a:ext cx="225325" cy="45719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2738675" y="5133976"/>
            <a:ext cx="241007" cy="45719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3804850" y="5133975"/>
            <a:ext cx="352591" cy="48577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2" name="Rectangle 51"/>
              <p:cNvSpPr/>
              <p:nvPr/>
            </p:nvSpPr>
            <p:spPr>
              <a:xfrm>
                <a:off x="4739816" y="5888090"/>
                <a:ext cx="4015651" cy="7142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600" i="1">
                          <a:solidFill>
                            <a:prstClr val="black"/>
                          </a:solidFill>
                          <a:latin typeface="Cambria Math"/>
                          <a:ea typeface="Cambria Math"/>
                        </a:rPr>
                        <m:t>𝜎</m:t>
                      </m:r>
                      <m:sPre>
                        <m:sPrePr>
                          <m:ctrlPr>
                            <a:rPr lang="en-US" sz="1600" i="1">
                              <a:solidFill>
                                <a:prstClr val="black"/>
                              </a:solidFill>
                              <a:latin typeface="Cambria Math"/>
                            </a:rPr>
                          </m:ctrlPr>
                        </m:sPrePr>
                        <m:sub>
                          <m:sSub>
                            <m:sSubPr>
                              <m:ctrlPr>
                                <a:rPr lang="en-US" sz="1600" i="1">
                                  <a:solidFill>
                                    <a:prstClr val="black"/>
                                  </a:solidFill>
                                  <a:latin typeface="Cambria Math"/>
                                </a:rPr>
                              </m:ctrlPr>
                            </m:sSubPr>
                            <m:e>
                              <m:r>
                                <a:rPr lang="en-US" sz="1600" i="1">
                                  <a:solidFill>
                                    <a:prstClr val="black"/>
                                  </a:solidFill>
                                  <a:latin typeface="Cambria Math"/>
                                </a:rPr>
                                <m:t>𝑡</m:t>
                              </m:r>
                            </m:e>
                            <m:sub>
                              <m:r>
                                <a:rPr lang="en-US" sz="1600" i="1">
                                  <a:solidFill>
                                    <a:prstClr val="black"/>
                                  </a:solidFill>
                                  <a:latin typeface="Cambria Math"/>
                                </a:rPr>
                                <m:t>𝑖</m:t>
                              </m:r>
                            </m:sub>
                          </m:sSub>
                        </m:sub>
                        <m:sup>
                          <m:r>
                            <a:rPr lang="en-US" sz="1600" i="1">
                              <a:solidFill>
                                <a:prstClr val="black"/>
                              </a:solidFill>
                              <a:latin typeface="Cambria Math"/>
                            </a:rPr>
                            <m:t>2 </m:t>
                          </m:r>
                        </m:sup>
                        <m:e>
                          <m:r>
                            <a:rPr lang="en-US" sz="1600" i="1">
                              <a:solidFill>
                                <a:prstClr val="black"/>
                              </a:solidFill>
                              <a:latin typeface="Cambria Math"/>
                            </a:rPr>
                            <m:t> </m:t>
                          </m:r>
                        </m:e>
                      </m:sPre>
                      <m:r>
                        <a:rPr lang="en-US" sz="1600" i="1">
                          <a:solidFill>
                            <a:prstClr val="black"/>
                          </a:solidFill>
                          <a:latin typeface="Cambria Math"/>
                        </a:rPr>
                        <m:t>=</m:t>
                      </m:r>
                      <m:f>
                        <m:fPr>
                          <m:ctrlPr>
                            <a:rPr lang="en-US" sz="1600" i="1">
                              <a:solidFill>
                                <a:prstClr val="black"/>
                              </a:solidFill>
                              <a:latin typeface="Cambria Math"/>
                              <a:ea typeface="Cambria Math"/>
                            </a:rPr>
                          </m:ctrlPr>
                        </m:fPr>
                        <m:num>
                          <m:r>
                            <a:rPr lang="en-US" sz="1600" i="1">
                              <a:solidFill>
                                <a:prstClr val="black"/>
                              </a:solidFill>
                              <a:latin typeface="Cambria Math"/>
                              <a:ea typeface="Cambria Math"/>
                            </a:rPr>
                            <m:t>1</m:t>
                          </m:r>
                        </m:num>
                        <m:den>
                          <m:r>
                            <a:rPr lang="en-US" sz="1600" i="1">
                              <a:solidFill>
                                <a:prstClr val="black"/>
                              </a:solidFill>
                              <a:latin typeface="Cambria Math"/>
                              <a:ea typeface="Cambria Math"/>
                            </a:rPr>
                            <m:t>𝜔</m:t>
                          </m:r>
                          <m:sPre>
                            <m:sPrePr>
                              <m:ctrlPr>
                                <a:rPr lang="en-US" sz="1600" i="1">
                                  <a:solidFill>
                                    <a:prstClr val="black"/>
                                  </a:solidFill>
                                  <a:latin typeface="Cambria Math"/>
                                </a:rPr>
                              </m:ctrlPr>
                            </m:sPrePr>
                            <m:sub>
                              <m:r>
                                <a:rPr lang="en-US" sz="1600" i="1">
                                  <a:solidFill>
                                    <a:prstClr val="black"/>
                                  </a:solidFill>
                                  <a:latin typeface="Cambria Math"/>
                                </a:rPr>
                                <m:t>𝑟𝑒𝑓</m:t>
                              </m:r>
                            </m:sub>
                            <m:sup>
                              <m:r>
                                <a:rPr lang="en-US" sz="1600" i="1">
                                  <a:solidFill>
                                    <a:prstClr val="black"/>
                                  </a:solidFill>
                                  <a:latin typeface="Cambria Math"/>
                                </a:rPr>
                                <m:t>2     </m:t>
                              </m:r>
                            </m:sup>
                            <m:e>
                              <m:r>
                                <a:rPr lang="en-US" sz="1600" i="1">
                                  <a:solidFill>
                                    <a:prstClr val="black"/>
                                  </a:solidFill>
                                  <a:latin typeface="Cambria Math"/>
                                </a:rPr>
                                <m:t> </m:t>
                              </m:r>
                            </m:e>
                          </m:sPre>
                        </m:den>
                      </m:f>
                      <m:nary>
                        <m:naryPr>
                          <m:ctrlPr>
                            <a:rPr lang="en-US" sz="1600" i="1">
                              <a:solidFill>
                                <a:prstClr val="black"/>
                              </a:solidFill>
                              <a:latin typeface="Cambria Math"/>
                            </a:rPr>
                          </m:ctrlPr>
                        </m:naryPr>
                        <m:sub>
                          <m:sSub>
                            <m:sSubPr>
                              <m:ctrlPr>
                                <a:rPr lang="en-US" sz="1600" i="1">
                                  <a:solidFill>
                                    <a:prstClr val="black"/>
                                  </a:solidFill>
                                  <a:latin typeface="Cambria Math"/>
                                </a:rPr>
                              </m:ctrlPr>
                            </m:sSubPr>
                            <m:e>
                              <m:r>
                                <a:rPr lang="en-US" sz="1600" i="1">
                                  <a:solidFill>
                                    <a:prstClr val="black"/>
                                  </a:solidFill>
                                  <a:latin typeface="Cambria Math"/>
                                </a:rPr>
                                <m:t>𝑓</m:t>
                              </m:r>
                            </m:e>
                            <m:sub>
                              <m:r>
                                <a:rPr lang="en-US" sz="1600" i="1">
                                  <a:solidFill>
                                    <a:prstClr val="black"/>
                                  </a:solidFill>
                                  <a:latin typeface="Cambria Math"/>
                                </a:rPr>
                                <m:t>𝑚𝑖𝑛</m:t>
                              </m:r>
                            </m:sub>
                          </m:sSub>
                        </m:sub>
                        <m:sup>
                          <m:r>
                            <a:rPr lang="en-US" sz="1600" i="1">
                              <a:solidFill>
                                <a:prstClr val="black"/>
                              </a:solidFill>
                              <a:latin typeface="Cambria Math"/>
                            </a:rPr>
                            <m:t>+</m:t>
                          </m:r>
                          <m:r>
                            <a:rPr lang="en-US" sz="1600" i="1">
                              <a:solidFill>
                                <a:prstClr val="black"/>
                              </a:solidFill>
                              <a:latin typeface="Cambria Math"/>
                              <a:ea typeface="Cambria Math"/>
                            </a:rPr>
                            <m:t>∞</m:t>
                          </m:r>
                        </m:sup>
                        <m:e>
                          <m:f>
                            <m:fPr>
                              <m:ctrlPr>
                                <a:rPr lang="en-US" sz="1600" i="1">
                                  <a:solidFill>
                                    <a:prstClr val="black"/>
                                  </a:solidFill>
                                  <a:latin typeface="Cambria Math"/>
                                </a:rPr>
                              </m:ctrlPr>
                            </m:fPr>
                            <m:num>
                              <m:sSup>
                                <m:sSupPr>
                                  <m:ctrlPr>
                                    <a:rPr lang="en-US" sz="1600" i="1">
                                      <a:solidFill>
                                        <a:prstClr val="black"/>
                                      </a:solidFill>
                                      <a:latin typeface="Cambria Math"/>
                                    </a:rPr>
                                  </m:ctrlPr>
                                </m:sSupPr>
                                <m:e>
                                  <m:d>
                                    <m:dPr>
                                      <m:begChr m:val="|"/>
                                      <m:endChr m:val="|"/>
                                      <m:ctrlPr>
                                        <a:rPr lang="en-US" sz="1600" i="1">
                                          <a:solidFill>
                                            <a:prstClr val="black"/>
                                          </a:solidFill>
                                          <a:latin typeface="Cambria Math"/>
                                        </a:rPr>
                                      </m:ctrlPr>
                                    </m:dPr>
                                    <m:e>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𝑖</m:t>
                                          </m:r>
                                        </m:sub>
                                      </m:sSub>
                                    </m:e>
                                  </m:d>
                                </m:e>
                                <m:sup>
                                  <m:r>
                                    <a:rPr lang="en-US" sz="1600" i="1">
                                      <a:solidFill>
                                        <a:prstClr val="black"/>
                                      </a:solidFill>
                                      <a:latin typeface="Cambria Math"/>
                                    </a:rPr>
                                    <m:t>2</m:t>
                                  </m:r>
                                </m:sup>
                              </m:sSup>
                              <m:sSub>
                                <m:sSubPr>
                                  <m:ctrlPr>
                                    <a:rPr lang="en-US" sz="1600" i="1">
                                      <a:solidFill>
                                        <a:prstClr val="black"/>
                                      </a:solidFill>
                                      <a:latin typeface="Cambria Math"/>
                                    </a:rPr>
                                  </m:ctrlPr>
                                </m:sSubPr>
                                <m:e>
                                  <m:r>
                                    <a:rPr lang="en-US" sz="1600" i="1">
                                      <a:solidFill>
                                        <a:prstClr val="black"/>
                                      </a:solidFill>
                                      <a:latin typeface="Cambria Math"/>
                                    </a:rPr>
                                    <m:t>𝑆</m:t>
                                  </m:r>
                                </m:e>
                                <m:sub>
                                  <m:r>
                                    <a:rPr lang="en-US" sz="1600" i="1">
                                      <a:solidFill>
                                        <a:prstClr val="black"/>
                                      </a:solidFill>
                                      <a:latin typeface="Cambria Math"/>
                                    </a:rPr>
                                    <m:t>𝑟𝑒𝑓</m:t>
                                  </m:r>
                                </m:sub>
                              </m:sSub>
                              <m:d>
                                <m:dPr>
                                  <m:ctrlPr>
                                    <a:rPr lang="en-US" sz="1600" i="1">
                                      <a:solidFill>
                                        <a:prstClr val="black"/>
                                      </a:solidFill>
                                      <a:latin typeface="Cambria Math"/>
                                    </a:rPr>
                                  </m:ctrlPr>
                                </m:dPr>
                                <m:e>
                                  <m:r>
                                    <a:rPr lang="en-US" sz="1600" i="1">
                                      <a:solidFill>
                                        <a:prstClr val="black"/>
                                      </a:solidFill>
                                      <a:latin typeface="Cambria Math"/>
                                    </a:rPr>
                                    <m:t>𝑓</m:t>
                                  </m:r>
                                </m:e>
                              </m:d>
                              <m:r>
                                <a:rPr lang="en-US" sz="1600" i="1">
                                  <a:solidFill>
                                    <a:prstClr val="black"/>
                                  </a:solidFill>
                                  <a:latin typeface="Cambria Math"/>
                                </a:rPr>
                                <m:t>+</m:t>
                              </m:r>
                              <m:sSub>
                                <m:sSubPr>
                                  <m:ctrlPr>
                                    <a:rPr lang="en-US" sz="1600" i="1">
                                      <a:solidFill>
                                        <a:prstClr val="black"/>
                                      </a:solidFill>
                                      <a:latin typeface="Cambria Math"/>
                                    </a:rPr>
                                  </m:ctrlPr>
                                </m:sSubPr>
                                <m:e>
                                  <m:r>
                                    <a:rPr lang="en-US" sz="1600" i="1">
                                      <a:solidFill>
                                        <a:prstClr val="black"/>
                                      </a:solidFill>
                                      <a:latin typeface="Cambria Math"/>
                                    </a:rPr>
                                    <m:t>𝑆</m:t>
                                  </m:r>
                                </m:e>
                                <m:sub>
                                  <m:sSub>
                                    <m:sSubPr>
                                      <m:ctrlPr>
                                        <a:rPr lang="en-US" sz="1600" i="1">
                                          <a:solidFill>
                                            <a:prstClr val="black"/>
                                          </a:solidFill>
                                          <a:latin typeface="Cambria Math"/>
                                        </a:rPr>
                                      </m:ctrlPr>
                                    </m:sSubPr>
                                    <m:e>
                                      <m:r>
                                        <a:rPr lang="en-US" sz="1600" i="1">
                                          <a:solidFill>
                                            <a:prstClr val="black"/>
                                          </a:solidFill>
                                          <a:latin typeface="Cambria Math"/>
                                        </a:rPr>
                                        <m:t>𝑖</m:t>
                                      </m:r>
                                    </m:e>
                                    <m:sub>
                                      <m:r>
                                        <a:rPr lang="en-US" sz="1600" i="1">
                                          <a:solidFill>
                                            <a:prstClr val="black"/>
                                          </a:solidFill>
                                          <a:latin typeface="Cambria Math"/>
                                        </a:rPr>
                                        <m:t>0</m:t>
                                      </m:r>
                                    </m:sub>
                                  </m:sSub>
                                </m:sub>
                              </m:sSub>
                              <m:d>
                                <m:dPr>
                                  <m:ctrlPr>
                                    <a:rPr lang="en-US" sz="1600" i="1">
                                      <a:solidFill>
                                        <a:prstClr val="black"/>
                                      </a:solidFill>
                                      <a:latin typeface="Cambria Math"/>
                                    </a:rPr>
                                  </m:ctrlPr>
                                </m:dPr>
                                <m:e>
                                  <m:r>
                                    <a:rPr lang="en-US" sz="1600" i="1">
                                      <a:solidFill>
                                        <a:prstClr val="black"/>
                                      </a:solidFill>
                                      <a:latin typeface="Cambria Math"/>
                                    </a:rPr>
                                    <m:t>𝑓</m:t>
                                  </m:r>
                                </m:e>
                              </m:d>
                            </m:num>
                            <m:den>
                              <m:sSup>
                                <m:sSupPr>
                                  <m:ctrlPr>
                                    <a:rPr lang="en-US" sz="1600" i="1">
                                      <a:solidFill>
                                        <a:prstClr val="black"/>
                                      </a:solidFill>
                                      <a:latin typeface="Cambria Math"/>
                                    </a:rPr>
                                  </m:ctrlPr>
                                </m:sSupPr>
                                <m:e>
                                  <m:d>
                                    <m:dPr>
                                      <m:begChr m:val="|"/>
                                      <m:endChr m:val="|"/>
                                      <m:ctrlPr>
                                        <a:rPr lang="en-US" sz="1600" i="1">
                                          <a:solidFill>
                                            <a:prstClr val="black"/>
                                          </a:solidFill>
                                          <a:latin typeface="Cambria Math"/>
                                        </a:rPr>
                                      </m:ctrlPr>
                                    </m:dPr>
                                    <m:e>
                                      <m:r>
                                        <a:rPr lang="en-US" sz="1600" i="1">
                                          <a:solidFill>
                                            <a:prstClr val="black"/>
                                          </a:solidFill>
                                          <a:latin typeface="Cambria Math"/>
                                        </a:rPr>
                                        <m:t>1+</m:t>
                                      </m:r>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𝑖</m:t>
                                          </m:r>
                                        </m:sub>
                                      </m:sSub>
                                    </m:e>
                                  </m:d>
                                </m:e>
                                <m:sup>
                                  <m:r>
                                    <a:rPr lang="en-US" sz="1600" i="1">
                                      <a:solidFill>
                                        <a:prstClr val="black"/>
                                      </a:solidFill>
                                      <a:latin typeface="Cambria Math"/>
                                    </a:rPr>
                                    <m:t>2</m:t>
                                  </m:r>
                                </m:sup>
                              </m:sSup>
                            </m:den>
                          </m:f>
                        </m:e>
                      </m:nary>
                      <m:r>
                        <a:rPr lang="en-US" sz="1600" i="1">
                          <a:solidFill>
                            <a:prstClr val="black"/>
                          </a:solidFill>
                          <a:latin typeface="Cambria Math"/>
                        </a:rPr>
                        <m:t>𝑑𝑓</m:t>
                      </m:r>
                      <m:r>
                        <a:rPr lang="en-US" sz="1600" i="1">
                          <a:solidFill>
                            <a:prstClr val="black"/>
                          </a:solidFill>
                          <a:latin typeface="Cambria Math"/>
                        </a:rPr>
                        <m:t> </m:t>
                      </m:r>
                    </m:oMath>
                  </m:oMathPara>
                </a14:m>
                <a:endParaRPr lang="en-US" sz="1600" dirty="0">
                  <a:solidFill>
                    <a:prstClr val="white"/>
                  </a:solidFill>
                </a:endParaRPr>
              </a:p>
            </p:txBody>
          </p:sp>
        </mc:Choice>
        <mc:Fallback xmlns="">
          <p:sp>
            <p:nvSpPr>
              <p:cNvPr id="52" name="Rectangle 51"/>
              <p:cNvSpPr>
                <a:spLocks noRot="1" noChangeAspect="1" noMove="1" noResize="1" noEditPoints="1" noAdjustHandles="1" noChangeArrowheads="1" noChangeShapeType="1" noTextEdit="1"/>
              </p:cNvSpPr>
              <p:nvPr/>
            </p:nvSpPr>
            <p:spPr>
              <a:xfrm>
                <a:off x="4739816" y="5888090"/>
                <a:ext cx="4015651" cy="714298"/>
              </a:xfrm>
              <a:prstGeom prst="rect">
                <a:avLst/>
              </a:prstGeom>
              <a:blipFill rotWithShape="1">
                <a:blip r:embed="rId9"/>
                <a:stretch>
                  <a:fillRect/>
                </a:stretch>
              </a:blipFill>
            </p:spPr>
            <p:txBody>
              <a:bodyPr/>
              <a:lstStyle/>
              <a:p>
                <a:r>
                  <a:rPr lang="en-US">
                    <a:noFill/>
                  </a:rPr>
                  <a:t> </a:t>
                </a:r>
              </a:p>
            </p:txBody>
          </p:sp>
        </mc:Fallback>
      </mc:AlternateContent>
      <p:sp>
        <p:nvSpPr>
          <p:cNvPr id="55" name="Rectangle 54"/>
          <p:cNvSpPr/>
          <p:nvPr/>
        </p:nvSpPr>
        <p:spPr>
          <a:xfrm>
            <a:off x="5008394" y="5521879"/>
            <a:ext cx="3368103" cy="369332"/>
          </a:xfrm>
          <a:prstGeom prst="rect">
            <a:avLst/>
          </a:prstGeom>
        </p:spPr>
        <p:txBody>
          <a:bodyPr wrap="none">
            <a:spAutoFit/>
          </a:bodyPr>
          <a:lstStyle/>
          <a:p>
            <a:pPr algn="ctr"/>
            <a:r>
              <a:rPr lang="en-US" dirty="0">
                <a:solidFill>
                  <a:prstClr val="black"/>
                </a:solidFill>
              </a:rPr>
              <a:t>Client absolute residual time jitter</a:t>
            </a:r>
          </a:p>
        </p:txBody>
      </p:sp>
      <p:cxnSp>
        <p:nvCxnSpPr>
          <p:cNvPr id="56" name="Straight Arrow Connector 55"/>
          <p:cNvCxnSpPr/>
          <p:nvPr/>
        </p:nvCxnSpPr>
        <p:spPr>
          <a:xfrm>
            <a:off x="3867452" y="5993397"/>
            <a:ext cx="752179" cy="9307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4995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2" grpId="0"/>
      <p:bldP spid="55" grpId="0"/>
    </p:bld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4" name="Rectangle 73"/>
          <p:cNvSpPr/>
          <p:nvPr/>
        </p:nvSpPr>
        <p:spPr>
          <a:xfrm>
            <a:off x="372663" y="4818068"/>
            <a:ext cx="2854449" cy="166476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46" name="Rounded Rectangle 45"/>
          <p:cNvSpPr/>
          <p:nvPr/>
        </p:nvSpPr>
        <p:spPr>
          <a:xfrm>
            <a:off x="5429952" y="1311562"/>
            <a:ext cx="1189892" cy="55153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4" name="Rectangle 53"/>
          <p:cNvSpPr/>
          <p:nvPr/>
        </p:nvSpPr>
        <p:spPr>
          <a:xfrm>
            <a:off x="349202" y="2937183"/>
            <a:ext cx="8481226" cy="777051"/>
          </a:xfrm>
          <a:prstGeom prst="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sp>
        <p:nvSpPr>
          <p:cNvPr id="2" name="Title 1"/>
          <p:cNvSpPr>
            <a:spLocks noGrp="1"/>
          </p:cNvSpPr>
          <p:nvPr>
            <p:ph type="title"/>
          </p:nvPr>
        </p:nvSpPr>
        <p:spPr>
          <a:xfrm>
            <a:off x="961535" y="16784"/>
            <a:ext cx="7418894" cy="677477"/>
          </a:xfrm>
        </p:spPr>
        <p:txBody>
          <a:bodyPr>
            <a:noAutofit/>
          </a:bodyPr>
          <a:lstStyle/>
          <a:p>
            <a:r>
              <a:rPr lang="it-IT" sz="1600" i="1" dirty="0">
                <a:solidFill>
                  <a:prstClr val="white"/>
                </a:solidFill>
              </a:rPr>
              <a:t>Performances of </a:t>
            </a:r>
            <a:r>
              <a:rPr lang="it-IT" sz="1600" i="1" dirty="0" err="1">
                <a:solidFill>
                  <a:prstClr val="white"/>
                </a:solidFill>
              </a:rPr>
              <a:t>Synchronization</a:t>
            </a:r>
            <a:r>
              <a:rPr lang="it-IT" sz="1600" i="1" dirty="0">
                <a:solidFill>
                  <a:prstClr val="white"/>
                </a:solidFill>
              </a:rPr>
              <a:t> Systems</a:t>
            </a:r>
            <a:r>
              <a:rPr lang="en-US" sz="1600" i="1" dirty="0">
                <a:solidFill>
                  <a:prstClr val="white">
                    <a:lumMod val="85000"/>
                  </a:prstClr>
                </a:solidFill>
              </a:rPr>
              <a:t>:</a:t>
            </a:r>
            <a:r>
              <a:rPr lang="en-US" sz="2500" dirty="0">
                <a:solidFill>
                  <a:prstClr val="white">
                    <a:lumMod val="85000"/>
                  </a:prstClr>
                </a:solidFill>
              </a:rPr>
              <a:t> </a:t>
            </a:r>
            <a:br>
              <a:rPr lang="en-US" sz="2500" dirty="0">
                <a:solidFill>
                  <a:prstClr val="white">
                    <a:lumMod val="85000"/>
                  </a:prstClr>
                </a:solidFill>
              </a:rPr>
            </a:br>
            <a:r>
              <a:rPr lang="en-US" sz="2400" dirty="0">
                <a:solidFill>
                  <a:prstClr val="white">
                    <a:lumMod val="85000"/>
                  </a:prstClr>
                </a:solidFill>
              </a:rPr>
              <a:t>Residual Jitter of Clients</a:t>
            </a:r>
            <a:endParaRPr lang="en-US" sz="32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39</a:t>
            </a:fld>
            <a:endParaRPr lang="en-US" dirty="0">
              <a:solidFill>
                <a:srgbClr val="4F81BD">
                  <a:lumMod val="75000"/>
                </a:srgbClr>
              </a:solidFill>
            </a:endParaRPr>
          </a:p>
        </p:txBody>
      </p:sp>
      <p:sp>
        <p:nvSpPr>
          <p:cNvPr id="24" name="Oval 23"/>
          <p:cNvSpPr/>
          <p:nvPr/>
        </p:nvSpPr>
        <p:spPr>
          <a:xfrm>
            <a:off x="6993083" y="1471935"/>
            <a:ext cx="778722" cy="3876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7" name="Picture 2" descr="http://iconbug.com/data/48/256/84503963522ec59f51b3cb5305764d2b.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0120" y="1534426"/>
            <a:ext cx="268290" cy="268289"/>
          </a:xfrm>
          <a:prstGeom prst="rect">
            <a:avLst/>
          </a:prstGeom>
          <a:solidFill>
            <a:srgbClr val="FF7C80"/>
          </a:solidFill>
        </p:spPr>
      </p:pic>
      <p:pic>
        <p:nvPicPr>
          <p:cNvPr id="17" name="Picture 2" descr="http://iconbug.com/data/48/256/84503963522ec59f51b3cb5305764d2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51246" y="1346734"/>
            <a:ext cx="458695" cy="458696"/>
          </a:xfrm>
          <a:prstGeom prst="rect">
            <a:avLst/>
          </a:prstGeom>
          <a:solidFill>
            <a:srgbClr val="00B050"/>
          </a:solidFill>
        </p:spPr>
      </p:pic>
      <p:sp>
        <p:nvSpPr>
          <p:cNvPr id="18" name="Arc 17"/>
          <p:cNvSpPr/>
          <p:nvPr/>
        </p:nvSpPr>
        <p:spPr>
          <a:xfrm flipH="1" flipV="1">
            <a:off x="6316578" y="1609810"/>
            <a:ext cx="692174" cy="417052"/>
          </a:xfrm>
          <a:prstGeom prst="arc">
            <a:avLst>
              <a:gd name="adj1" fmla="val 16417213"/>
              <a:gd name="adj2" fmla="val 36808"/>
            </a:avLst>
          </a:prstGeom>
          <a:noFill/>
          <a:ln w="19050">
            <a:solidFill>
              <a:srgbClr val="00B05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16" name="TextBox 15"/>
          <p:cNvSpPr txBox="1"/>
          <p:nvPr/>
        </p:nvSpPr>
        <p:spPr>
          <a:xfrm>
            <a:off x="5290054" y="1272578"/>
            <a:ext cx="867004" cy="646331"/>
          </a:xfrm>
          <a:prstGeom prst="rect">
            <a:avLst/>
          </a:prstGeom>
          <a:noFill/>
        </p:spPr>
        <p:txBody>
          <a:bodyPr wrap="square" rtlCol="0">
            <a:spAutoFit/>
          </a:bodyPr>
          <a:lstStyle/>
          <a:p>
            <a:pPr algn="ctr"/>
            <a:r>
              <a:rPr lang="en-US" sz="1200" b="1" i="1" dirty="0">
                <a:solidFill>
                  <a:srgbClr val="00B050"/>
                </a:solidFill>
              </a:rPr>
              <a:t>Facility </a:t>
            </a:r>
          </a:p>
          <a:p>
            <a:pPr algn="ctr"/>
            <a:r>
              <a:rPr lang="en-US" sz="1200" b="1" i="1" dirty="0">
                <a:solidFill>
                  <a:srgbClr val="00B050"/>
                </a:solidFill>
              </a:rPr>
              <a:t>Master </a:t>
            </a:r>
          </a:p>
          <a:p>
            <a:pPr algn="ctr"/>
            <a:r>
              <a:rPr lang="en-US" sz="1200" b="1" i="1" dirty="0">
                <a:solidFill>
                  <a:srgbClr val="00B050"/>
                </a:solidFill>
              </a:rPr>
              <a:t>Clock</a:t>
            </a:r>
          </a:p>
        </p:txBody>
      </p:sp>
      <p:sp>
        <p:nvSpPr>
          <p:cNvPr id="29" name="TextBox 28"/>
          <p:cNvSpPr txBox="1"/>
          <p:nvPr/>
        </p:nvSpPr>
        <p:spPr>
          <a:xfrm>
            <a:off x="6955463" y="1213257"/>
            <a:ext cx="835072" cy="276999"/>
          </a:xfrm>
          <a:prstGeom prst="rect">
            <a:avLst/>
          </a:prstGeom>
          <a:noFill/>
        </p:spPr>
        <p:txBody>
          <a:bodyPr wrap="square" rtlCol="0">
            <a:spAutoFit/>
          </a:bodyPr>
          <a:lstStyle/>
          <a:p>
            <a:pPr algn="ctr"/>
            <a:r>
              <a:rPr lang="en-US" sz="1200" b="1" i="1" dirty="0">
                <a:solidFill>
                  <a:prstClr val="black"/>
                </a:solidFill>
              </a:rPr>
              <a:t>Client # </a:t>
            </a:r>
            <a:r>
              <a:rPr lang="en-US" sz="1200" b="1" i="1" dirty="0" err="1">
                <a:solidFill>
                  <a:prstClr val="black"/>
                </a:solidFill>
              </a:rPr>
              <a:t>i</a:t>
            </a:r>
            <a:endParaRPr lang="en-US" sz="1200" b="1" i="1" dirty="0">
              <a:solidFill>
                <a:prstClr val="black"/>
              </a:solidFill>
            </a:endParaRPr>
          </a:p>
        </p:txBody>
      </p:sp>
      <mc:AlternateContent xmlns:mc="http://schemas.openxmlformats.org/markup-compatibility/2006" xmlns:a14="http://schemas.microsoft.com/office/drawing/2010/main">
        <mc:Choice Requires="a14">
          <p:sp>
            <p:nvSpPr>
              <p:cNvPr id="34" name="TextBox 33"/>
              <p:cNvSpPr txBox="1"/>
              <p:nvPr/>
            </p:nvSpPr>
            <p:spPr>
              <a:xfrm>
                <a:off x="349201" y="2221770"/>
                <a:ext cx="4542013" cy="621517"/>
              </a:xfrm>
              <a:prstGeom prst="rect">
                <a:avLst/>
              </a:prstGeom>
              <a:solidFill>
                <a:srgbClr val="FFCCFF"/>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ea typeface="Cambria Math"/>
                            </a:rPr>
                            <m:t>𝑖</m:t>
                          </m:r>
                          <m:r>
                            <a:rPr lang="en-US" sz="1600" i="1">
                              <a:solidFill>
                                <a:prstClr val="black"/>
                              </a:solidFill>
                              <a:latin typeface="Cambria Math"/>
                              <a:ea typeface="Cambria Math"/>
                            </a:rPr>
                            <m:t>−</m:t>
                          </m:r>
                          <m:r>
                            <a:rPr lang="en-US" sz="1600" i="1">
                              <a:solidFill>
                                <a:prstClr val="black"/>
                              </a:solidFill>
                              <a:latin typeface="Cambria Math"/>
                              <a:ea typeface="Cambria Math"/>
                            </a:rPr>
                            <m:t>𝑟</m:t>
                          </m:r>
                        </m:sub>
                      </m:sSub>
                      <m:r>
                        <a:rPr lang="en-US" sz="1600" i="1">
                          <a:solidFill>
                            <a:prstClr val="black"/>
                          </a:solidFill>
                          <a:latin typeface="Cambria Math"/>
                        </a:rPr>
                        <m:t>=</m:t>
                      </m:r>
                      <m:f>
                        <m:fPr>
                          <m:ctrlPr>
                            <a:rPr lang="en-US" sz="1600" i="1">
                              <a:solidFill>
                                <a:prstClr val="black"/>
                              </a:solidFill>
                              <a:latin typeface="Cambria Math"/>
                            </a:rPr>
                          </m:ctrlPr>
                        </m:fPr>
                        <m:num>
                          <m:sSub>
                            <m:sSubPr>
                              <m:ctrlPr>
                                <a:rPr lang="en-US" sz="1600" i="1">
                                  <a:solidFill>
                                    <a:prstClr val="black"/>
                                  </a:solidFill>
                                  <a:latin typeface="Cambria Math"/>
                                </a:rPr>
                              </m:ctrlPr>
                            </m:sSubPr>
                            <m:e>
                              <m:r>
                                <a:rPr lang="en-US" sz="1600" i="1">
                                  <a:solidFill>
                                    <a:prstClr val="black"/>
                                  </a:solidFill>
                                  <a:latin typeface="Cambria Math"/>
                                  <a:ea typeface="Cambria Math"/>
                                </a:rPr>
                                <m:t>𝜑</m:t>
                              </m:r>
                            </m:e>
                            <m:sub>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𝑖</m:t>
                                  </m:r>
                                </m:e>
                                <m:sub>
                                  <m:r>
                                    <a:rPr lang="en-US" sz="1600" i="1">
                                      <a:solidFill>
                                        <a:prstClr val="black"/>
                                      </a:solidFill>
                                      <a:latin typeface="Cambria Math"/>
                                      <a:ea typeface="Cambria Math"/>
                                    </a:rPr>
                                    <m:t>0</m:t>
                                  </m:r>
                                </m:sub>
                              </m:sSub>
                            </m:sub>
                          </m:sSub>
                          <m:r>
                            <a:rPr lang="en-US" sz="1600" i="1">
                              <a:solidFill>
                                <a:prstClr val="black"/>
                              </a:solidFill>
                              <a:latin typeface="Cambria Math"/>
                              <a:ea typeface="Cambria Math"/>
                            </a:rPr>
                            <m:t>−</m:t>
                          </m:r>
                          <m:sSub>
                            <m:sSubPr>
                              <m:ctrlPr>
                                <a:rPr lang="en-US" sz="1600" i="1">
                                  <a:solidFill>
                                    <a:prstClr val="black"/>
                                  </a:solidFill>
                                  <a:latin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rPr>
                                <m:t>𝑟𝑒𝑓</m:t>
                              </m:r>
                            </m:sub>
                          </m:sSub>
                        </m:num>
                        <m:den>
                          <m:r>
                            <a:rPr lang="en-US" sz="1600" i="1">
                              <a:solidFill>
                                <a:prstClr val="black"/>
                              </a:solidFill>
                              <a:latin typeface="Cambria Math"/>
                            </a:rPr>
                            <m:t>1+</m:t>
                          </m:r>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𝑖</m:t>
                              </m:r>
                            </m:sub>
                          </m:sSub>
                        </m:den>
                      </m:f>
                      <m:r>
                        <a:rPr lang="en-US" sz="1600" i="1">
                          <a:solidFill>
                            <a:prstClr val="black"/>
                          </a:solidFill>
                          <a:latin typeface="Cambria Math"/>
                        </a:rPr>
                        <m:t> </m:t>
                      </m:r>
                      <m:r>
                        <a:rPr lang="en-US" sz="1600" i="1">
                          <a:solidFill>
                            <a:prstClr val="black"/>
                          </a:solidFill>
                          <a:latin typeface="Cambria Math"/>
                          <a:ea typeface="Cambria Math"/>
                        </a:rPr>
                        <m:t>→</m:t>
                      </m:r>
                      <m:r>
                        <a:rPr lang="en-US" sz="1600" i="1">
                          <a:solidFill>
                            <a:prstClr val="black"/>
                          </a:solidFill>
                          <a:latin typeface="Cambria Math"/>
                        </a:rPr>
                        <m:t> </m:t>
                      </m:r>
                      <m:sSub>
                        <m:sSubPr>
                          <m:ctrlPr>
                            <a:rPr lang="en-US" sz="1600" i="1">
                              <a:solidFill>
                                <a:prstClr val="black"/>
                              </a:solidFill>
                              <a:latin typeface="Cambria Math"/>
                            </a:rPr>
                          </m:ctrlPr>
                        </m:sSubPr>
                        <m:e>
                          <m:r>
                            <a:rPr lang="en-US" sz="1600" i="1">
                              <a:solidFill>
                                <a:prstClr val="black"/>
                              </a:solidFill>
                              <a:latin typeface="Cambria Math"/>
                            </a:rPr>
                            <m:t>𝑆</m:t>
                          </m:r>
                        </m:e>
                        <m:sub>
                          <m:r>
                            <a:rPr lang="en-US" sz="1600" i="1">
                              <a:solidFill>
                                <a:prstClr val="black"/>
                              </a:solidFill>
                              <a:latin typeface="Cambria Math"/>
                            </a:rPr>
                            <m:t>𝑖</m:t>
                          </m:r>
                          <m:r>
                            <a:rPr lang="it-IT" sz="1600" i="1">
                              <a:solidFill>
                                <a:prstClr val="black"/>
                              </a:solidFill>
                              <a:latin typeface="Cambria Math"/>
                            </a:rPr>
                            <m:t>−</m:t>
                          </m:r>
                          <m:r>
                            <a:rPr lang="it-IT" sz="1600" i="1">
                              <a:solidFill>
                                <a:prstClr val="black"/>
                              </a:solidFill>
                              <a:latin typeface="Cambria Math"/>
                            </a:rPr>
                            <m:t>𝑟</m:t>
                          </m:r>
                        </m:sub>
                      </m:sSub>
                      <m:d>
                        <m:dPr>
                          <m:ctrlPr>
                            <a:rPr lang="en-US" sz="1600" i="1">
                              <a:solidFill>
                                <a:prstClr val="black"/>
                              </a:solidFill>
                              <a:latin typeface="Cambria Math"/>
                            </a:rPr>
                          </m:ctrlPr>
                        </m:dPr>
                        <m:e>
                          <m:r>
                            <a:rPr lang="en-US" sz="1600" i="1">
                              <a:solidFill>
                                <a:prstClr val="black"/>
                              </a:solidFill>
                              <a:latin typeface="Cambria Math"/>
                            </a:rPr>
                            <m:t>𝑓</m:t>
                          </m:r>
                        </m:e>
                      </m:d>
                      <m:r>
                        <a:rPr lang="en-US" sz="1600" i="1">
                          <a:solidFill>
                            <a:prstClr val="black"/>
                          </a:solidFill>
                          <a:latin typeface="Cambria Math"/>
                        </a:rPr>
                        <m:t>=</m:t>
                      </m:r>
                      <m:f>
                        <m:fPr>
                          <m:ctrlPr>
                            <a:rPr lang="en-US" sz="1600" i="1">
                              <a:solidFill>
                                <a:prstClr val="black"/>
                              </a:solidFill>
                              <a:latin typeface="Cambria Math"/>
                            </a:rPr>
                          </m:ctrlPr>
                        </m:fPr>
                        <m:num>
                          <m:sSub>
                            <m:sSubPr>
                              <m:ctrlPr>
                                <a:rPr lang="en-US" sz="1600" i="1">
                                  <a:solidFill>
                                    <a:prstClr val="black"/>
                                  </a:solidFill>
                                  <a:latin typeface="Cambria Math"/>
                                </a:rPr>
                              </m:ctrlPr>
                            </m:sSubPr>
                            <m:e>
                              <m:sSub>
                                <m:sSubPr>
                                  <m:ctrlPr>
                                    <a:rPr lang="en-US" sz="1600" i="1">
                                      <a:solidFill>
                                        <a:prstClr val="black"/>
                                      </a:solidFill>
                                      <a:latin typeface="Cambria Math"/>
                                    </a:rPr>
                                  </m:ctrlPr>
                                </m:sSubPr>
                                <m:e>
                                  <m:r>
                                    <a:rPr lang="en-US" sz="1600" i="1">
                                      <a:solidFill>
                                        <a:prstClr val="black"/>
                                      </a:solidFill>
                                      <a:latin typeface="Cambria Math"/>
                                    </a:rPr>
                                    <m:t>𝑆</m:t>
                                  </m:r>
                                </m:e>
                                <m:sub>
                                  <m:sSub>
                                    <m:sSubPr>
                                      <m:ctrlPr>
                                        <a:rPr lang="en-US" sz="1600" i="1">
                                          <a:solidFill>
                                            <a:prstClr val="black"/>
                                          </a:solidFill>
                                          <a:latin typeface="Cambria Math"/>
                                        </a:rPr>
                                      </m:ctrlPr>
                                    </m:sSubPr>
                                    <m:e>
                                      <m:r>
                                        <a:rPr lang="en-US" sz="1600" i="1">
                                          <a:solidFill>
                                            <a:prstClr val="black"/>
                                          </a:solidFill>
                                          <a:latin typeface="Cambria Math"/>
                                        </a:rPr>
                                        <m:t>𝑖</m:t>
                                      </m:r>
                                    </m:e>
                                    <m:sub>
                                      <m:r>
                                        <a:rPr lang="en-US" sz="1600" i="1">
                                          <a:solidFill>
                                            <a:prstClr val="black"/>
                                          </a:solidFill>
                                          <a:latin typeface="Cambria Math"/>
                                        </a:rPr>
                                        <m:t>0</m:t>
                                      </m:r>
                                    </m:sub>
                                  </m:sSub>
                                </m:sub>
                              </m:sSub>
                              <m:d>
                                <m:dPr>
                                  <m:ctrlPr>
                                    <a:rPr lang="en-US" sz="1600" i="1">
                                      <a:solidFill>
                                        <a:prstClr val="black"/>
                                      </a:solidFill>
                                      <a:latin typeface="Cambria Math"/>
                                    </a:rPr>
                                  </m:ctrlPr>
                                </m:dPr>
                                <m:e>
                                  <m:r>
                                    <a:rPr lang="en-US" sz="1600" i="1">
                                      <a:solidFill>
                                        <a:prstClr val="black"/>
                                      </a:solidFill>
                                      <a:latin typeface="Cambria Math"/>
                                    </a:rPr>
                                    <m:t>𝑓</m:t>
                                  </m:r>
                                </m:e>
                              </m:d>
                              <m:r>
                                <a:rPr lang="en-US" sz="1600" i="1">
                                  <a:solidFill>
                                    <a:prstClr val="black"/>
                                  </a:solidFill>
                                  <a:latin typeface="Cambria Math"/>
                                </a:rPr>
                                <m:t>+</m:t>
                              </m:r>
                              <m:r>
                                <a:rPr lang="en-US" sz="1600" i="1">
                                  <a:solidFill>
                                    <a:prstClr val="black"/>
                                  </a:solidFill>
                                  <a:latin typeface="Cambria Math"/>
                                </a:rPr>
                                <m:t>𝑆</m:t>
                              </m:r>
                            </m:e>
                            <m:sub>
                              <m:r>
                                <a:rPr lang="en-US" sz="1600" i="1">
                                  <a:solidFill>
                                    <a:prstClr val="black"/>
                                  </a:solidFill>
                                  <a:latin typeface="Cambria Math"/>
                                </a:rPr>
                                <m:t>𝑟𝑒𝑓</m:t>
                              </m:r>
                            </m:sub>
                          </m:sSub>
                          <m:d>
                            <m:dPr>
                              <m:ctrlPr>
                                <a:rPr lang="en-US" sz="1600" i="1">
                                  <a:solidFill>
                                    <a:prstClr val="black"/>
                                  </a:solidFill>
                                  <a:latin typeface="Cambria Math"/>
                                </a:rPr>
                              </m:ctrlPr>
                            </m:dPr>
                            <m:e>
                              <m:r>
                                <a:rPr lang="en-US" sz="1600" i="1">
                                  <a:solidFill>
                                    <a:prstClr val="black"/>
                                  </a:solidFill>
                                  <a:latin typeface="Cambria Math"/>
                                </a:rPr>
                                <m:t>𝑓</m:t>
                              </m:r>
                            </m:e>
                          </m:d>
                        </m:num>
                        <m:den>
                          <m:sSup>
                            <m:sSupPr>
                              <m:ctrlPr>
                                <a:rPr lang="en-US" sz="1600" i="1">
                                  <a:solidFill>
                                    <a:prstClr val="black"/>
                                  </a:solidFill>
                                  <a:latin typeface="Cambria Math"/>
                                </a:rPr>
                              </m:ctrlPr>
                            </m:sSupPr>
                            <m:e>
                              <m:d>
                                <m:dPr>
                                  <m:begChr m:val="|"/>
                                  <m:endChr m:val="|"/>
                                  <m:ctrlPr>
                                    <a:rPr lang="en-US" sz="1600" i="1">
                                      <a:solidFill>
                                        <a:prstClr val="black"/>
                                      </a:solidFill>
                                      <a:latin typeface="Cambria Math"/>
                                    </a:rPr>
                                  </m:ctrlPr>
                                </m:dPr>
                                <m:e>
                                  <m:r>
                                    <a:rPr lang="en-US" sz="1600" i="1">
                                      <a:solidFill>
                                        <a:prstClr val="black"/>
                                      </a:solidFill>
                                      <a:latin typeface="Cambria Math"/>
                                    </a:rPr>
                                    <m:t>1+</m:t>
                                  </m:r>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𝑖</m:t>
                                      </m:r>
                                    </m:sub>
                                  </m:sSub>
                                </m:e>
                              </m:d>
                            </m:e>
                            <m:sup>
                              <m:r>
                                <a:rPr lang="en-US" sz="1600" i="1">
                                  <a:solidFill>
                                    <a:prstClr val="black"/>
                                  </a:solidFill>
                                  <a:latin typeface="Cambria Math"/>
                                </a:rPr>
                                <m:t>2</m:t>
                              </m:r>
                            </m:sup>
                          </m:sSup>
                        </m:den>
                      </m:f>
                    </m:oMath>
                  </m:oMathPara>
                </a14:m>
                <a:endParaRPr lang="en-US" sz="1600" dirty="0">
                  <a:solidFill>
                    <a:prstClr val="black"/>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349201" y="2221770"/>
                <a:ext cx="4542013" cy="621517"/>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p:cNvSpPr txBox="1"/>
              <p:nvPr/>
            </p:nvSpPr>
            <p:spPr>
              <a:xfrm>
                <a:off x="349201" y="1277330"/>
                <a:ext cx="4834224" cy="870559"/>
              </a:xfrm>
              <a:prstGeom prst="rect">
                <a:avLst/>
              </a:prstGeom>
              <a:noFill/>
            </p:spPr>
            <p:txBody>
              <a:bodyPr wrap="square" rtlCol="0">
                <a:spAutoFit/>
              </a:bodyPr>
              <a:lstStyle/>
              <a:p>
                <a:pPr algn="just"/>
                <a:r>
                  <a:rPr lang="en-US" sz="1600" dirty="0">
                    <a:solidFill>
                      <a:prstClr val="black"/>
                    </a:solidFill>
                  </a:rPr>
                  <a:t>But we are finally interested in relative jitter between clients and reference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ea typeface="Cambria Math"/>
                          </a:rPr>
                          <m:t>𝑖</m:t>
                        </m:r>
                        <m:r>
                          <a:rPr lang="en-US" sz="1600" i="1">
                            <a:solidFill>
                              <a:prstClr val="black"/>
                            </a:solidFill>
                            <a:latin typeface="Cambria Math"/>
                            <a:ea typeface="Cambria Math"/>
                          </a:rPr>
                          <m:t>−</m:t>
                        </m:r>
                        <m:r>
                          <a:rPr lang="en-US" sz="1600" i="1">
                            <a:solidFill>
                              <a:prstClr val="black"/>
                            </a:solidFill>
                            <a:latin typeface="Cambria Math"/>
                            <a:ea typeface="Cambria Math"/>
                          </a:rPr>
                          <m:t>𝑟</m:t>
                        </m:r>
                      </m:sub>
                    </m:sSub>
                    <m:r>
                      <a:rPr lang="en-US" sz="1600" i="1">
                        <a:solidFill>
                          <a:prstClr val="black"/>
                        </a:solidFill>
                        <a:latin typeface="Cambria Math"/>
                      </a:rPr>
                      <m:t>=</m:t>
                    </m:r>
                    <m:sSub>
                      <m:sSubPr>
                        <m:ctrlPr>
                          <a:rPr lang="en-US" sz="1600" i="1">
                            <a:solidFill>
                              <a:prstClr val="black"/>
                            </a:solidFill>
                            <a:latin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ea typeface="Cambria Math"/>
                          </a:rPr>
                          <m:t>𝑖</m:t>
                        </m:r>
                      </m:sub>
                    </m:sSub>
                    <m:r>
                      <a:rPr lang="en-US" sz="1600" i="1">
                        <a:solidFill>
                          <a:prstClr val="black"/>
                        </a:solidFill>
                        <a:latin typeface="Cambria Math"/>
                        <a:ea typeface="Cambria Math"/>
                      </a:rPr>
                      <m:t>−</m:t>
                    </m:r>
                    <m:sSub>
                      <m:sSubPr>
                        <m:ctrlPr>
                          <a:rPr lang="en-US" sz="1600" i="1">
                            <a:solidFill>
                              <a:prstClr val="black"/>
                            </a:solidFill>
                            <a:latin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ea typeface="Cambria Math"/>
                          </a:rPr>
                          <m:t>𝑟𝑒𝑓</m:t>
                        </m:r>
                      </m:sub>
                    </m:sSub>
                  </m:oMath>
                </a14:m>
                <a:r>
                  <a:rPr lang="en-US" sz="1600" dirty="0">
                    <a:solidFill>
                      <a:prstClr val="black"/>
                    </a:solidFill>
                  </a:rPr>
                  <a:t>, and among different clients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ea typeface="Cambria Math"/>
                          </a:rPr>
                          <m:t>𝑖</m:t>
                        </m:r>
                        <m:r>
                          <a:rPr lang="en-US" sz="1600" i="1">
                            <a:solidFill>
                              <a:prstClr val="black"/>
                            </a:solidFill>
                            <a:latin typeface="Cambria Math"/>
                            <a:ea typeface="Cambria Math"/>
                          </a:rPr>
                          <m:t>−</m:t>
                        </m:r>
                        <m:r>
                          <a:rPr lang="en-US" sz="1600" i="1">
                            <a:solidFill>
                              <a:prstClr val="black"/>
                            </a:solidFill>
                            <a:latin typeface="Cambria Math"/>
                            <a:ea typeface="Cambria Math"/>
                          </a:rPr>
                          <m:t>𝑗</m:t>
                        </m:r>
                      </m:sub>
                    </m:sSub>
                    <m:r>
                      <a:rPr lang="en-US" sz="1600" i="1">
                        <a:solidFill>
                          <a:prstClr val="black"/>
                        </a:solidFill>
                        <a:latin typeface="Cambria Math"/>
                      </a:rPr>
                      <m:t>=</m:t>
                    </m:r>
                    <m:sSub>
                      <m:sSubPr>
                        <m:ctrlPr>
                          <a:rPr lang="en-US" sz="1600" i="1">
                            <a:solidFill>
                              <a:prstClr val="black"/>
                            </a:solidFill>
                            <a:latin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ea typeface="Cambria Math"/>
                          </a:rPr>
                          <m:t>𝑖</m:t>
                        </m:r>
                      </m:sub>
                    </m:sSub>
                    <m:r>
                      <a:rPr lang="en-US" sz="1600" i="1">
                        <a:solidFill>
                          <a:prstClr val="black"/>
                        </a:solidFill>
                        <a:latin typeface="Cambria Math"/>
                        <a:ea typeface="Cambria Math"/>
                      </a:rPr>
                      <m:t>−</m:t>
                    </m:r>
                    <m:sSub>
                      <m:sSubPr>
                        <m:ctrlPr>
                          <a:rPr lang="en-US" sz="1600" i="1">
                            <a:solidFill>
                              <a:prstClr val="black"/>
                            </a:solidFill>
                            <a:latin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ea typeface="Cambria Math"/>
                          </a:rPr>
                          <m:t>𝑗</m:t>
                        </m:r>
                      </m:sub>
                    </m:sSub>
                  </m:oMath>
                </a14:m>
                <a:r>
                  <a:rPr lang="en-US" sz="1600" dirty="0">
                    <a:solidFill>
                      <a:prstClr val="black"/>
                    </a:solidFill>
                  </a:rPr>
                  <a:t>:</a:t>
                </a:r>
              </a:p>
            </p:txBody>
          </p:sp>
        </mc:Choice>
        <mc:Fallback xmlns="">
          <p:sp>
            <p:nvSpPr>
              <p:cNvPr id="35" name="TextBox 34"/>
              <p:cNvSpPr txBox="1">
                <a:spLocks noRot="1" noChangeAspect="1" noMove="1" noResize="1" noEditPoints="1" noAdjustHandles="1" noChangeArrowheads="1" noChangeShapeType="1" noTextEdit="1"/>
              </p:cNvSpPr>
              <p:nvPr/>
            </p:nvSpPr>
            <p:spPr>
              <a:xfrm>
                <a:off x="349201" y="1277330"/>
                <a:ext cx="4834224" cy="870559"/>
              </a:xfrm>
              <a:prstGeom prst="rect">
                <a:avLst/>
              </a:prstGeom>
              <a:blipFill rotWithShape="1">
                <a:blip r:embed="rId5"/>
                <a:stretch>
                  <a:fillRect l="-631" t="-2113" r="-757" b="-70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Rectangle 51"/>
              <p:cNvSpPr/>
              <p:nvPr/>
            </p:nvSpPr>
            <p:spPr>
              <a:xfrm>
                <a:off x="4173499" y="2966468"/>
                <a:ext cx="3685561" cy="69820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600" i="1">
                          <a:solidFill>
                            <a:prstClr val="black"/>
                          </a:solidFill>
                          <a:latin typeface="Cambria Math"/>
                          <a:ea typeface="Cambria Math"/>
                        </a:rPr>
                        <m:t>𝜎</m:t>
                      </m:r>
                      <m:sPre>
                        <m:sPrePr>
                          <m:ctrlPr>
                            <a:rPr lang="en-US" sz="1600" i="1">
                              <a:solidFill>
                                <a:prstClr val="black"/>
                              </a:solidFill>
                              <a:latin typeface="Cambria Math"/>
                            </a:rPr>
                          </m:ctrlPr>
                        </m:sPrePr>
                        <m:sub>
                          <m:sSub>
                            <m:sSubPr>
                              <m:ctrlPr>
                                <a:rPr lang="en-US" sz="1600" i="1">
                                  <a:solidFill>
                                    <a:prstClr val="black"/>
                                  </a:solidFill>
                                  <a:latin typeface="Cambria Math"/>
                                </a:rPr>
                              </m:ctrlPr>
                            </m:sSubPr>
                            <m:e>
                              <m:r>
                                <a:rPr lang="en-US" sz="1600" i="1">
                                  <a:solidFill>
                                    <a:prstClr val="black"/>
                                  </a:solidFill>
                                  <a:latin typeface="Cambria Math"/>
                                </a:rPr>
                                <m:t>𝑡</m:t>
                              </m:r>
                            </m:e>
                            <m:sub>
                              <m:r>
                                <a:rPr lang="en-US" sz="1600" i="1">
                                  <a:solidFill>
                                    <a:prstClr val="black"/>
                                  </a:solidFill>
                                  <a:latin typeface="Cambria Math"/>
                                </a:rPr>
                                <m:t>𝑖</m:t>
                              </m:r>
                              <m:r>
                                <a:rPr lang="en-US" sz="1600" i="1">
                                  <a:solidFill>
                                    <a:prstClr val="black"/>
                                  </a:solidFill>
                                  <a:latin typeface="Cambria Math"/>
                                </a:rPr>
                                <m:t>−</m:t>
                              </m:r>
                              <m:r>
                                <a:rPr lang="en-US" sz="1600" i="1">
                                  <a:solidFill>
                                    <a:prstClr val="black"/>
                                  </a:solidFill>
                                  <a:latin typeface="Cambria Math"/>
                                </a:rPr>
                                <m:t>𝑟</m:t>
                              </m:r>
                            </m:sub>
                          </m:sSub>
                        </m:sub>
                        <m:sup>
                          <m:r>
                            <a:rPr lang="en-US" sz="1600" i="1">
                              <a:solidFill>
                                <a:prstClr val="black"/>
                              </a:solidFill>
                              <a:latin typeface="Cambria Math"/>
                            </a:rPr>
                            <m:t>2      </m:t>
                          </m:r>
                        </m:sup>
                        <m:e>
                          <m:r>
                            <a:rPr lang="en-US" sz="1600" i="1">
                              <a:solidFill>
                                <a:prstClr val="black"/>
                              </a:solidFill>
                              <a:latin typeface="Cambria Math"/>
                            </a:rPr>
                            <m:t> </m:t>
                          </m:r>
                        </m:e>
                      </m:sPre>
                      <m:r>
                        <a:rPr lang="en-US" sz="1600" i="1">
                          <a:solidFill>
                            <a:prstClr val="black"/>
                          </a:solidFill>
                          <a:latin typeface="Cambria Math"/>
                        </a:rPr>
                        <m:t>=</m:t>
                      </m:r>
                      <m:f>
                        <m:fPr>
                          <m:ctrlPr>
                            <a:rPr lang="en-US" sz="1600" i="1">
                              <a:solidFill>
                                <a:prstClr val="black"/>
                              </a:solidFill>
                              <a:latin typeface="Cambria Math"/>
                              <a:ea typeface="Cambria Math"/>
                            </a:rPr>
                          </m:ctrlPr>
                        </m:fPr>
                        <m:num>
                          <m:r>
                            <a:rPr lang="en-US" sz="1600" i="1">
                              <a:solidFill>
                                <a:prstClr val="black"/>
                              </a:solidFill>
                              <a:latin typeface="Cambria Math"/>
                              <a:ea typeface="Cambria Math"/>
                            </a:rPr>
                            <m:t>1</m:t>
                          </m:r>
                        </m:num>
                        <m:den>
                          <m:r>
                            <a:rPr lang="en-US" sz="1600" i="1">
                              <a:solidFill>
                                <a:prstClr val="black"/>
                              </a:solidFill>
                              <a:latin typeface="Cambria Math"/>
                              <a:ea typeface="Cambria Math"/>
                            </a:rPr>
                            <m:t>𝜔</m:t>
                          </m:r>
                          <m:sPre>
                            <m:sPrePr>
                              <m:ctrlPr>
                                <a:rPr lang="en-US" sz="1600" i="1">
                                  <a:solidFill>
                                    <a:prstClr val="black"/>
                                  </a:solidFill>
                                  <a:latin typeface="Cambria Math"/>
                                </a:rPr>
                              </m:ctrlPr>
                            </m:sPrePr>
                            <m:sub>
                              <m:r>
                                <a:rPr lang="en-US" sz="1600" i="1">
                                  <a:solidFill>
                                    <a:prstClr val="black"/>
                                  </a:solidFill>
                                  <a:latin typeface="Cambria Math"/>
                                </a:rPr>
                                <m:t>𝑟𝑒𝑓</m:t>
                              </m:r>
                            </m:sub>
                            <m:sup>
                              <m:r>
                                <a:rPr lang="en-US" sz="1600" i="1">
                                  <a:solidFill>
                                    <a:prstClr val="black"/>
                                  </a:solidFill>
                                  <a:latin typeface="Cambria Math"/>
                                </a:rPr>
                                <m:t>2     </m:t>
                              </m:r>
                            </m:sup>
                            <m:e>
                              <m:r>
                                <a:rPr lang="en-US" sz="1600" i="1">
                                  <a:solidFill>
                                    <a:prstClr val="black"/>
                                  </a:solidFill>
                                  <a:latin typeface="Cambria Math"/>
                                </a:rPr>
                                <m:t> </m:t>
                              </m:r>
                            </m:e>
                          </m:sPre>
                        </m:den>
                      </m:f>
                      <m:nary>
                        <m:naryPr>
                          <m:ctrlPr>
                            <a:rPr lang="en-US" sz="1600" i="1">
                              <a:solidFill>
                                <a:prstClr val="black"/>
                              </a:solidFill>
                              <a:latin typeface="Cambria Math"/>
                            </a:rPr>
                          </m:ctrlPr>
                        </m:naryPr>
                        <m:sub>
                          <m:sSub>
                            <m:sSubPr>
                              <m:ctrlPr>
                                <a:rPr lang="en-US" sz="1600" i="1">
                                  <a:solidFill>
                                    <a:prstClr val="black"/>
                                  </a:solidFill>
                                  <a:latin typeface="Cambria Math"/>
                                </a:rPr>
                              </m:ctrlPr>
                            </m:sSubPr>
                            <m:e>
                              <m:r>
                                <a:rPr lang="en-US" sz="1600" i="1">
                                  <a:solidFill>
                                    <a:prstClr val="black"/>
                                  </a:solidFill>
                                  <a:latin typeface="Cambria Math"/>
                                </a:rPr>
                                <m:t>𝑓</m:t>
                              </m:r>
                            </m:e>
                            <m:sub>
                              <m:r>
                                <a:rPr lang="en-US" sz="1600" i="1">
                                  <a:solidFill>
                                    <a:prstClr val="black"/>
                                  </a:solidFill>
                                  <a:latin typeface="Cambria Math"/>
                                </a:rPr>
                                <m:t>𝑚𝑖𝑛</m:t>
                              </m:r>
                            </m:sub>
                          </m:sSub>
                        </m:sub>
                        <m:sup>
                          <m:r>
                            <a:rPr lang="en-US" sz="1600" i="1">
                              <a:solidFill>
                                <a:prstClr val="black"/>
                              </a:solidFill>
                              <a:latin typeface="Cambria Math"/>
                            </a:rPr>
                            <m:t>+</m:t>
                          </m:r>
                          <m:r>
                            <a:rPr lang="en-US" sz="1600" i="1">
                              <a:solidFill>
                                <a:prstClr val="black"/>
                              </a:solidFill>
                              <a:latin typeface="Cambria Math"/>
                              <a:ea typeface="Cambria Math"/>
                            </a:rPr>
                            <m:t>∞</m:t>
                          </m:r>
                        </m:sup>
                        <m:e>
                          <m:f>
                            <m:fPr>
                              <m:ctrlPr>
                                <a:rPr lang="en-US" sz="1600" i="1">
                                  <a:solidFill>
                                    <a:prstClr val="black"/>
                                  </a:solidFill>
                                  <a:latin typeface="Cambria Math"/>
                                </a:rPr>
                              </m:ctrlPr>
                            </m:fPr>
                            <m:num>
                              <m:sSub>
                                <m:sSubPr>
                                  <m:ctrlPr>
                                    <a:rPr lang="en-US" sz="1600" i="1">
                                      <a:solidFill>
                                        <a:prstClr val="black"/>
                                      </a:solidFill>
                                      <a:latin typeface="Cambria Math"/>
                                    </a:rPr>
                                  </m:ctrlPr>
                                </m:sSubPr>
                                <m:e>
                                  <m:r>
                                    <a:rPr lang="en-US" sz="1600" i="1">
                                      <a:solidFill>
                                        <a:prstClr val="black"/>
                                      </a:solidFill>
                                      <a:latin typeface="Cambria Math"/>
                                    </a:rPr>
                                    <m:t>𝑆</m:t>
                                  </m:r>
                                </m:e>
                                <m:sub>
                                  <m:r>
                                    <a:rPr lang="en-US" sz="1600" i="1">
                                      <a:solidFill>
                                        <a:prstClr val="black"/>
                                      </a:solidFill>
                                      <a:latin typeface="Cambria Math"/>
                                    </a:rPr>
                                    <m:t>𝑟𝑒𝑓</m:t>
                                  </m:r>
                                </m:sub>
                              </m:sSub>
                              <m:d>
                                <m:dPr>
                                  <m:ctrlPr>
                                    <a:rPr lang="en-US" sz="1600" i="1">
                                      <a:solidFill>
                                        <a:prstClr val="black"/>
                                      </a:solidFill>
                                      <a:latin typeface="Cambria Math"/>
                                    </a:rPr>
                                  </m:ctrlPr>
                                </m:dPr>
                                <m:e>
                                  <m:r>
                                    <a:rPr lang="en-US" sz="1600" i="1">
                                      <a:solidFill>
                                        <a:prstClr val="black"/>
                                      </a:solidFill>
                                      <a:latin typeface="Cambria Math"/>
                                    </a:rPr>
                                    <m:t>𝑓</m:t>
                                  </m:r>
                                </m:e>
                              </m:d>
                              <m:r>
                                <a:rPr lang="en-US" sz="1600" i="1">
                                  <a:solidFill>
                                    <a:prstClr val="black"/>
                                  </a:solidFill>
                                  <a:latin typeface="Cambria Math"/>
                                </a:rPr>
                                <m:t>+</m:t>
                              </m:r>
                              <m:sSub>
                                <m:sSubPr>
                                  <m:ctrlPr>
                                    <a:rPr lang="en-US" sz="1600" i="1">
                                      <a:solidFill>
                                        <a:prstClr val="black"/>
                                      </a:solidFill>
                                      <a:latin typeface="Cambria Math"/>
                                    </a:rPr>
                                  </m:ctrlPr>
                                </m:sSubPr>
                                <m:e>
                                  <m:r>
                                    <a:rPr lang="en-US" sz="1600" i="1">
                                      <a:solidFill>
                                        <a:prstClr val="black"/>
                                      </a:solidFill>
                                      <a:latin typeface="Cambria Math"/>
                                    </a:rPr>
                                    <m:t>𝑆</m:t>
                                  </m:r>
                                </m:e>
                                <m:sub>
                                  <m:sSub>
                                    <m:sSubPr>
                                      <m:ctrlPr>
                                        <a:rPr lang="en-US" sz="1600" i="1">
                                          <a:solidFill>
                                            <a:prstClr val="black"/>
                                          </a:solidFill>
                                          <a:latin typeface="Cambria Math"/>
                                        </a:rPr>
                                      </m:ctrlPr>
                                    </m:sSubPr>
                                    <m:e>
                                      <m:r>
                                        <a:rPr lang="en-US" sz="1600" i="1">
                                          <a:solidFill>
                                            <a:prstClr val="black"/>
                                          </a:solidFill>
                                          <a:latin typeface="Cambria Math"/>
                                        </a:rPr>
                                        <m:t>𝑖</m:t>
                                      </m:r>
                                    </m:e>
                                    <m:sub>
                                      <m:r>
                                        <a:rPr lang="en-US" sz="1600" i="1">
                                          <a:solidFill>
                                            <a:prstClr val="black"/>
                                          </a:solidFill>
                                          <a:latin typeface="Cambria Math"/>
                                        </a:rPr>
                                        <m:t>0</m:t>
                                      </m:r>
                                    </m:sub>
                                  </m:sSub>
                                </m:sub>
                              </m:sSub>
                              <m:d>
                                <m:dPr>
                                  <m:ctrlPr>
                                    <a:rPr lang="en-US" sz="1600" i="1">
                                      <a:solidFill>
                                        <a:prstClr val="black"/>
                                      </a:solidFill>
                                      <a:latin typeface="Cambria Math"/>
                                    </a:rPr>
                                  </m:ctrlPr>
                                </m:dPr>
                                <m:e>
                                  <m:r>
                                    <a:rPr lang="en-US" sz="1600" i="1">
                                      <a:solidFill>
                                        <a:prstClr val="black"/>
                                      </a:solidFill>
                                      <a:latin typeface="Cambria Math"/>
                                    </a:rPr>
                                    <m:t>𝑓</m:t>
                                  </m:r>
                                </m:e>
                              </m:d>
                            </m:num>
                            <m:den>
                              <m:sSup>
                                <m:sSupPr>
                                  <m:ctrlPr>
                                    <a:rPr lang="en-US" sz="1600" i="1">
                                      <a:solidFill>
                                        <a:prstClr val="black"/>
                                      </a:solidFill>
                                      <a:latin typeface="Cambria Math"/>
                                    </a:rPr>
                                  </m:ctrlPr>
                                </m:sSupPr>
                                <m:e>
                                  <m:d>
                                    <m:dPr>
                                      <m:begChr m:val="|"/>
                                      <m:endChr m:val="|"/>
                                      <m:ctrlPr>
                                        <a:rPr lang="en-US" sz="1600" i="1">
                                          <a:solidFill>
                                            <a:prstClr val="black"/>
                                          </a:solidFill>
                                          <a:latin typeface="Cambria Math"/>
                                        </a:rPr>
                                      </m:ctrlPr>
                                    </m:dPr>
                                    <m:e>
                                      <m:r>
                                        <a:rPr lang="en-US" sz="1600" i="1">
                                          <a:solidFill>
                                            <a:prstClr val="black"/>
                                          </a:solidFill>
                                          <a:latin typeface="Cambria Math"/>
                                        </a:rPr>
                                        <m:t>1+</m:t>
                                      </m:r>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𝑖</m:t>
                                          </m:r>
                                        </m:sub>
                                      </m:sSub>
                                    </m:e>
                                  </m:d>
                                </m:e>
                                <m:sup>
                                  <m:r>
                                    <a:rPr lang="en-US" sz="1600" i="1">
                                      <a:solidFill>
                                        <a:prstClr val="black"/>
                                      </a:solidFill>
                                      <a:latin typeface="Cambria Math"/>
                                    </a:rPr>
                                    <m:t>2</m:t>
                                  </m:r>
                                </m:sup>
                              </m:sSup>
                            </m:den>
                          </m:f>
                        </m:e>
                      </m:nary>
                      <m:r>
                        <a:rPr lang="en-US" sz="1600" i="1">
                          <a:solidFill>
                            <a:prstClr val="black"/>
                          </a:solidFill>
                          <a:latin typeface="Cambria Math"/>
                        </a:rPr>
                        <m:t>𝑑𝑓</m:t>
                      </m:r>
                      <m:r>
                        <a:rPr lang="en-US" sz="1600" i="1">
                          <a:solidFill>
                            <a:prstClr val="black"/>
                          </a:solidFill>
                          <a:latin typeface="Cambria Math"/>
                        </a:rPr>
                        <m:t> </m:t>
                      </m:r>
                    </m:oMath>
                  </m:oMathPara>
                </a14:m>
                <a:endParaRPr lang="en-US" sz="1600" dirty="0">
                  <a:solidFill>
                    <a:prstClr val="white"/>
                  </a:solidFill>
                </a:endParaRPr>
              </a:p>
            </p:txBody>
          </p:sp>
        </mc:Choice>
        <mc:Fallback xmlns="">
          <p:sp>
            <p:nvSpPr>
              <p:cNvPr id="52" name="Rectangle 51"/>
              <p:cNvSpPr>
                <a:spLocks noRot="1" noChangeAspect="1" noMove="1" noResize="1" noEditPoints="1" noAdjustHandles="1" noChangeArrowheads="1" noChangeShapeType="1" noTextEdit="1"/>
              </p:cNvSpPr>
              <p:nvPr/>
            </p:nvSpPr>
            <p:spPr>
              <a:xfrm>
                <a:off x="4173499" y="2966468"/>
                <a:ext cx="3685561" cy="698204"/>
              </a:xfrm>
              <a:prstGeom prst="rect">
                <a:avLst/>
              </a:prstGeom>
              <a:blipFill rotWithShape="1">
                <a:blip r:embed="rId6"/>
                <a:stretch>
                  <a:fillRect/>
                </a:stretch>
              </a:blipFill>
            </p:spPr>
            <p:txBody>
              <a:bodyPr/>
              <a:lstStyle/>
              <a:p>
                <a:r>
                  <a:rPr lang="en-US">
                    <a:noFill/>
                  </a:rPr>
                  <a:t> </a:t>
                </a:r>
              </a:p>
            </p:txBody>
          </p:sp>
        </mc:Fallback>
      </mc:AlternateContent>
      <p:sp>
        <p:nvSpPr>
          <p:cNvPr id="55" name="Rectangle 54"/>
          <p:cNvSpPr/>
          <p:nvPr/>
        </p:nvSpPr>
        <p:spPr>
          <a:xfrm>
            <a:off x="498208" y="3130904"/>
            <a:ext cx="3314690" cy="369332"/>
          </a:xfrm>
          <a:prstGeom prst="rect">
            <a:avLst/>
          </a:prstGeom>
        </p:spPr>
        <p:txBody>
          <a:bodyPr wrap="none">
            <a:spAutoFit/>
          </a:bodyPr>
          <a:lstStyle/>
          <a:p>
            <a:pPr algn="ctr"/>
            <a:r>
              <a:rPr lang="en-US" dirty="0">
                <a:solidFill>
                  <a:prstClr val="black"/>
                </a:solidFill>
              </a:rPr>
              <a:t>Client  residual relative time jitter</a:t>
            </a:r>
          </a:p>
        </p:txBody>
      </p:sp>
      <mc:AlternateContent xmlns:mc="http://schemas.openxmlformats.org/markup-compatibility/2006" xmlns:a14="http://schemas.microsoft.com/office/drawing/2010/main">
        <mc:Choice Requires="a14">
          <p:sp>
            <p:nvSpPr>
              <p:cNvPr id="42" name="TextBox 41"/>
              <p:cNvSpPr txBox="1"/>
              <p:nvPr/>
            </p:nvSpPr>
            <p:spPr>
              <a:xfrm>
                <a:off x="252176" y="3841992"/>
                <a:ext cx="8773747" cy="810158"/>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ea typeface="Cambria Math"/>
                            </a:rPr>
                            <m:t>𝑖</m:t>
                          </m:r>
                          <m:r>
                            <a:rPr lang="en-US" sz="1600" i="1">
                              <a:solidFill>
                                <a:prstClr val="black"/>
                              </a:solidFill>
                              <a:latin typeface="Cambria Math"/>
                              <a:ea typeface="Cambria Math"/>
                            </a:rPr>
                            <m:t>−</m:t>
                          </m:r>
                          <m:r>
                            <a:rPr lang="en-US" sz="1600" i="1">
                              <a:solidFill>
                                <a:prstClr val="black"/>
                              </a:solidFill>
                              <a:latin typeface="Cambria Math"/>
                              <a:ea typeface="Cambria Math"/>
                            </a:rPr>
                            <m:t>𝑗</m:t>
                          </m:r>
                        </m:sub>
                      </m:sSub>
                      <m:r>
                        <a:rPr lang="en-US" sz="1600" i="1">
                          <a:solidFill>
                            <a:prstClr val="black"/>
                          </a:solidFill>
                          <a:latin typeface="Cambria Math"/>
                        </a:rPr>
                        <m:t>=</m:t>
                      </m:r>
                      <m:f>
                        <m:fPr>
                          <m:ctrlPr>
                            <a:rPr lang="en-US" sz="1600" i="1">
                              <a:solidFill>
                                <a:prstClr val="black"/>
                              </a:solidFill>
                              <a:latin typeface="Cambria Math"/>
                            </a:rPr>
                          </m:ctrlPr>
                        </m:fPr>
                        <m:num>
                          <m:sSub>
                            <m:sSubPr>
                              <m:ctrlPr>
                                <a:rPr lang="en-US" sz="1600" i="1">
                                  <a:solidFill>
                                    <a:prstClr val="black"/>
                                  </a:solidFill>
                                  <a:latin typeface="Cambria Math"/>
                                </a:rPr>
                              </m:ctrlPr>
                            </m:sSubPr>
                            <m:e>
                              <m:r>
                                <a:rPr lang="en-US" sz="1600" i="1">
                                  <a:solidFill>
                                    <a:prstClr val="black"/>
                                  </a:solidFill>
                                  <a:latin typeface="Cambria Math"/>
                                  <a:ea typeface="Cambria Math"/>
                                </a:rPr>
                                <m:t>𝜑</m:t>
                              </m:r>
                            </m:e>
                            <m:sub>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𝑖</m:t>
                                  </m:r>
                                </m:e>
                                <m:sub>
                                  <m:r>
                                    <a:rPr lang="en-US" sz="1600" i="1">
                                      <a:solidFill>
                                        <a:prstClr val="black"/>
                                      </a:solidFill>
                                      <a:latin typeface="Cambria Math"/>
                                      <a:ea typeface="Cambria Math"/>
                                    </a:rPr>
                                    <m:t>0</m:t>
                                  </m:r>
                                </m:sub>
                              </m:sSub>
                            </m:sub>
                          </m:sSub>
                          <m:r>
                            <a:rPr lang="en-US" sz="1600" i="1">
                              <a:solidFill>
                                <a:prstClr val="black"/>
                              </a:solidFill>
                              <a:latin typeface="Cambria Math"/>
                              <a:ea typeface="Cambria Math"/>
                            </a:rPr>
                            <m:t>−</m:t>
                          </m:r>
                          <m:sSub>
                            <m:sSubPr>
                              <m:ctrlPr>
                                <a:rPr lang="en-US" sz="1600" i="1">
                                  <a:solidFill>
                                    <a:prstClr val="black"/>
                                  </a:solidFill>
                                  <a:latin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rPr>
                                <m:t>𝑟𝑒𝑓</m:t>
                              </m:r>
                            </m:sub>
                          </m:sSub>
                        </m:num>
                        <m:den>
                          <m:r>
                            <a:rPr lang="en-US" sz="1600" i="1">
                              <a:solidFill>
                                <a:prstClr val="black"/>
                              </a:solidFill>
                              <a:latin typeface="Cambria Math"/>
                            </a:rPr>
                            <m:t>1+</m:t>
                          </m:r>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𝑖</m:t>
                              </m:r>
                            </m:sub>
                          </m:sSub>
                        </m:den>
                      </m:f>
                      <m:r>
                        <a:rPr lang="en-US" sz="1600" i="1">
                          <a:solidFill>
                            <a:prstClr val="black"/>
                          </a:solidFill>
                          <a:latin typeface="Cambria Math"/>
                        </a:rPr>
                        <m:t>−</m:t>
                      </m:r>
                      <m:f>
                        <m:fPr>
                          <m:ctrlPr>
                            <a:rPr lang="en-US" sz="1600" i="1">
                              <a:solidFill>
                                <a:prstClr val="black"/>
                              </a:solidFill>
                              <a:latin typeface="Cambria Math"/>
                            </a:rPr>
                          </m:ctrlPr>
                        </m:fPr>
                        <m:num>
                          <m:sSub>
                            <m:sSubPr>
                              <m:ctrlPr>
                                <a:rPr lang="en-US" sz="1600" i="1">
                                  <a:solidFill>
                                    <a:prstClr val="black"/>
                                  </a:solidFill>
                                  <a:latin typeface="Cambria Math"/>
                                </a:rPr>
                              </m:ctrlPr>
                            </m:sSubPr>
                            <m:e>
                              <m:r>
                                <a:rPr lang="en-US" sz="1600" i="1">
                                  <a:solidFill>
                                    <a:prstClr val="black"/>
                                  </a:solidFill>
                                  <a:latin typeface="Cambria Math"/>
                                  <a:ea typeface="Cambria Math"/>
                                </a:rPr>
                                <m:t>𝜑</m:t>
                              </m:r>
                            </m:e>
                            <m:sub>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𝑗</m:t>
                                  </m:r>
                                </m:e>
                                <m:sub>
                                  <m:r>
                                    <a:rPr lang="en-US" sz="1600" i="1">
                                      <a:solidFill>
                                        <a:prstClr val="black"/>
                                      </a:solidFill>
                                      <a:latin typeface="Cambria Math"/>
                                      <a:ea typeface="Cambria Math"/>
                                    </a:rPr>
                                    <m:t>0</m:t>
                                  </m:r>
                                </m:sub>
                              </m:sSub>
                            </m:sub>
                          </m:sSub>
                          <m:r>
                            <a:rPr lang="en-US" sz="1600" i="1">
                              <a:solidFill>
                                <a:prstClr val="black"/>
                              </a:solidFill>
                              <a:latin typeface="Cambria Math"/>
                              <a:ea typeface="Cambria Math"/>
                            </a:rPr>
                            <m:t>−</m:t>
                          </m:r>
                          <m:sSub>
                            <m:sSubPr>
                              <m:ctrlPr>
                                <a:rPr lang="en-US" sz="1600" i="1">
                                  <a:solidFill>
                                    <a:prstClr val="black"/>
                                  </a:solidFill>
                                  <a:latin typeface="Cambria Math"/>
                                </a:rPr>
                              </m:ctrlPr>
                            </m:sSubPr>
                            <m:e>
                              <m:r>
                                <a:rPr lang="en-US" sz="1600" i="1">
                                  <a:solidFill>
                                    <a:prstClr val="black"/>
                                  </a:solidFill>
                                  <a:latin typeface="Cambria Math"/>
                                  <a:ea typeface="Cambria Math"/>
                                </a:rPr>
                                <m:t>𝜑</m:t>
                              </m:r>
                            </m:e>
                            <m:sub>
                              <m:r>
                                <a:rPr lang="en-US" sz="1600" i="1">
                                  <a:solidFill>
                                    <a:prstClr val="black"/>
                                  </a:solidFill>
                                  <a:latin typeface="Cambria Math"/>
                                </a:rPr>
                                <m:t>𝑟𝑒𝑓</m:t>
                              </m:r>
                            </m:sub>
                          </m:sSub>
                        </m:num>
                        <m:den>
                          <m:r>
                            <a:rPr lang="en-US" sz="1600" i="1">
                              <a:solidFill>
                                <a:prstClr val="black"/>
                              </a:solidFill>
                              <a:latin typeface="Cambria Math"/>
                            </a:rPr>
                            <m:t>1+</m:t>
                          </m:r>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𝑗</m:t>
                              </m:r>
                            </m:sub>
                          </m:sSub>
                        </m:den>
                      </m:f>
                      <m:r>
                        <a:rPr lang="en-US" sz="1600" i="1">
                          <a:solidFill>
                            <a:prstClr val="black"/>
                          </a:solidFill>
                          <a:latin typeface="Cambria Math"/>
                          <a:ea typeface="Cambria Math"/>
                        </a:rPr>
                        <m:t>→</m:t>
                      </m:r>
                      <m:r>
                        <a:rPr lang="en-US" sz="1600" i="1">
                          <a:solidFill>
                            <a:prstClr val="black"/>
                          </a:solidFill>
                          <a:latin typeface="Cambria Math"/>
                        </a:rPr>
                        <m:t> </m:t>
                      </m:r>
                      <m:sSub>
                        <m:sSubPr>
                          <m:ctrlPr>
                            <a:rPr lang="en-US" sz="1600" i="1">
                              <a:solidFill>
                                <a:prstClr val="black"/>
                              </a:solidFill>
                              <a:latin typeface="Cambria Math"/>
                            </a:rPr>
                          </m:ctrlPr>
                        </m:sSubPr>
                        <m:e>
                          <m:r>
                            <a:rPr lang="en-US" sz="1600" i="1">
                              <a:solidFill>
                                <a:prstClr val="black"/>
                              </a:solidFill>
                              <a:latin typeface="Cambria Math"/>
                            </a:rPr>
                            <m:t>𝑆</m:t>
                          </m:r>
                        </m:e>
                        <m:sub>
                          <m:r>
                            <a:rPr lang="en-US" sz="1600" i="1">
                              <a:solidFill>
                                <a:prstClr val="black"/>
                              </a:solidFill>
                              <a:latin typeface="Cambria Math"/>
                            </a:rPr>
                            <m:t>𝑖</m:t>
                          </m:r>
                          <m:r>
                            <a:rPr lang="en-US" sz="1600" i="1">
                              <a:solidFill>
                                <a:prstClr val="black"/>
                              </a:solidFill>
                              <a:latin typeface="Cambria Math"/>
                            </a:rPr>
                            <m:t>−</m:t>
                          </m:r>
                          <m:r>
                            <a:rPr lang="en-US" sz="1600" i="1">
                              <a:solidFill>
                                <a:prstClr val="black"/>
                              </a:solidFill>
                              <a:latin typeface="Cambria Math"/>
                            </a:rPr>
                            <m:t>𝑗</m:t>
                          </m:r>
                        </m:sub>
                      </m:sSub>
                      <m:d>
                        <m:dPr>
                          <m:ctrlPr>
                            <a:rPr lang="en-US" sz="1600" i="1">
                              <a:solidFill>
                                <a:prstClr val="black"/>
                              </a:solidFill>
                              <a:latin typeface="Cambria Math"/>
                            </a:rPr>
                          </m:ctrlPr>
                        </m:dPr>
                        <m:e>
                          <m:r>
                            <a:rPr lang="en-US" sz="1600" i="1">
                              <a:solidFill>
                                <a:prstClr val="black"/>
                              </a:solidFill>
                              <a:latin typeface="Cambria Math"/>
                            </a:rPr>
                            <m:t>𝑓</m:t>
                          </m:r>
                        </m:e>
                      </m:d>
                      <m:r>
                        <a:rPr lang="en-US" sz="1600" i="1">
                          <a:solidFill>
                            <a:prstClr val="black"/>
                          </a:solidFill>
                          <a:latin typeface="Cambria Math"/>
                        </a:rPr>
                        <m:t>=</m:t>
                      </m:r>
                      <m:f>
                        <m:fPr>
                          <m:ctrlPr>
                            <a:rPr lang="en-US" sz="1600" i="1">
                              <a:solidFill>
                                <a:prstClr val="black"/>
                              </a:solidFill>
                              <a:latin typeface="Cambria Math"/>
                            </a:rPr>
                          </m:ctrlPr>
                        </m:fPr>
                        <m:num>
                          <m:sSub>
                            <m:sSubPr>
                              <m:ctrlPr>
                                <a:rPr lang="en-US" sz="1600" i="1">
                                  <a:solidFill>
                                    <a:prstClr val="black"/>
                                  </a:solidFill>
                                  <a:latin typeface="Cambria Math"/>
                                </a:rPr>
                              </m:ctrlPr>
                            </m:sSubPr>
                            <m:e>
                              <m:r>
                                <a:rPr lang="en-US" sz="1600" i="1">
                                  <a:solidFill>
                                    <a:prstClr val="black"/>
                                  </a:solidFill>
                                  <a:latin typeface="Cambria Math"/>
                                </a:rPr>
                                <m:t>𝑆</m:t>
                              </m:r>
                            </m:e>
                            <m:sub>
                              <m:sSub>
                                <m:sSubPr>
                                  <m:ctrlPr>
                                    <a:rPr lang="en-US" sz="1600" i="1">
                                      <a:solidFill>
                                        <a:prstClr val="black"/>
                                      </a:solidFill>
                                      <a:latin typeface="Cambria Math"/>
                                    </a:rPr>
                                  </m:ctrlPr>
                                </m:sSubPr>
                                <m:e>
                                  <m:r>
                                    <a:rPr lang="en-US" sz="1600" i="1">
                                      <a:solidFill>
                                        <a:prstClr val="black"/>
                                      </a:solidFill>
                                      <a:latin typeface="Cambria Math"/>
                                    </a:rPr>
                                    <m:t>𝑖</m:t>
                                  </m:r>
                                </m:e>
                                <m:sub>
                                  <m:r>
                                    <a:rPr lang="en-US" sz="1600" i="1">
                                      <a:solidFill>
                                        <a:prstClr val="black"/>
                                      </a:solidFill>
                                      <a:latin typeface="Cambria Math"/>
                                    </a:rPr>
                                    <m:t>0</m:t>
                                  </m:r>
                                </m:sub>
                              </m:sSub>
                            </m:sub>
                          </m:sSub>
                          <m:d>
                            <m:dPr>
                              <m:ctrlPr>
                                <a:rPr lang="en-US" sz="1600" i="1">
                                  <a:solidFill>
                                    <a:prstClr val="black"/>
                                  </a:solidFill>
                                  <a:latin typeface="Cambria Math"/>
                                </a:rPr>
                              </m:ctrlPr>
                            </m:dPr>
                            <m:e>
                              <m:r>
                                <a:rPr lang="en-US" sz="1600" i="1">
                                  <a:solidFill>
                                    <a:prstClr val="black"/>
                                  </a:solidFill>
                                  <a:latin typeface="Cambria Math"/>
                                </a:rPr>
                                <m:t>𝑓</m:t>
                              </m:r>
                            </m:e>
                          </m:d>
                        </m:num>
                        <m:den>
                          <m:sSup>
                            <m:sSupPr>
                              <m:ctrlPr>
                                <a:rPr lang="en-US" sz="1600" i="1">
                                  <a:solidFill>
                                    <a:prstClr val="black"/>
                                  </a:solidFill>
                                  <a:latin typeface="Cambria Math"/>
                                </a:rPr>
                              </m:ctrlPr>
                            </m:sSupPr>
                            <m:e>
                              <m:d>
                                <m:dPr>
                                  <m:begChr m:val="|"/>
                                  <m:endChr m:val="|"/>
                                  <m:ctrlPr>
                                    <a:rPr lang="en-US" sz="1600" i="1">
                                      <a:solidFill>
                                        <a:prstClr val="black"/>
                                      </a:solidFill>
                                      <a:latin typeface="Cambria Math"/>
                                    </a:rPr>
                                  </m:ctrlPr>
                                </m:dPr>
                                <m:e>
                                  <m:r>
                                    <a:rPr lang="en-US" sz="1600" i="1">
                                      <a:solidFill>
                                        <a:prstClr val="black"/>
                                      </a:solidFill>
                                      <a:latin typeface="Cambria Math"/>
                                    </a:rPr>
                                    <m:t>1+</m:t>
                                  </m:r>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𝑖</m:t>
                                      </m:r>
                                    </m:sub>
                                  </m:sSub>
                                </m:e>
                              </m:d>
                            </m:e>
                            <m:sup>
                              <m:r>
                                <a:rPr lang="en-US" sz="1600" i="1">
                                  <a:solidFill>
                                    <a:prstClr val="black"/>
                                  </a:solidFill>
                                  <a:latin typeface="Cambria Math"/>
                                </a:rPr>
                                <m:t>2</m:t>
                              </m:r>
                            </m:sup>
                          </m:sSup>
                        </m:den>
                      </m:f>
                      <m:r>
                        <a:rPr lang="en-US" sz="1600" i="1">
                          <a:solidFill>
                            <a:prstClr val="black"/>
                          </a:solidFill>
                          <a:latin typeface="Cambria Math"/>
                        </a:rPr>
                        <m:t>+</m:t>
                      </m:r>
                      <m:f>
                        <m:fPr>
                          <m:ctrlPr>
                            <a:rPr lang="en-US" sz="1600" i="1">
                              <a:solidFill>
                                <a:prstClr val="black"/>
                              </a:solidFill>
                              <a:latin typeface="Cambria Math"/>
                            </a:rPr>
                          </m:ctrlPr>
                        </m:fPr>
                        <m:num>
                          <m:sSub>
                            <m:sSubPr>
                              <m:ctrlPr>
                                <a:rPr lang="en-US" sz="1600" i="1">
                                  <a:solidFill>
                                    <a:prstClr val="black"/>
                                  </a:solidFill>
                                  <a:latin typeface="Cambria Math"/>
                                </a:rPr>
                              </m:ctrlPr>
                            </m:sSubPr>
                            <m:e>
                              <m:r>
                                <a:rPr lang="en-US" sz="1600" i="1">
                                  <a:solidFill>
                                    <a:prstClr val="black"/>
                                  </a:solidFill>
                                  <a:latin typeface="Cambria Math"/>
                                </a:rPr>
                                <m:t>𝑆</m:t>
                              </m:r>
                            </m:e>
                            <m:sub>
                              <m:sSub>
                                <m:sSubPr>
                                  <m:ctrlPr>
                                    <a:rPr lang="en-US" sz="1600" i="1">
                                      <a:solidFill>
                                        <a:prstClr val="black"/>
                                      </a:solidFill>
                                      <a:latin typeface="Cambria Math"/>
                                    </a:rPr>
                                  </m:ctrlPr>
                                </m:sSubPr>
                                <m:e>
                                  <m:r>
                                    <a:rPr lang="en-US" sz="1600" i="1">
                                      <a:solidFill>
                                        <a:prstClr val="black"/>
                                      </a:solidFill>
                                      <a:latin typeface="Cambria Math"/>
                                    </a:rPr>
                                    <m:t>𝑗</m:t>
                                  </m:r>
                                </m:e>
                                <m:sub>
                                  <m:r>
                                    <a:rPr lang="en-US" sz="1600" i="1">
                                      <a:solidFill>
                                        <a:prstClr val="black"/>
                                      </a:solidFill>
                                      <a:latin typeface="Cambria Math"/>
                                    </a:rPr>
                                    <m:t>0</m:t>
                                  </m:r>
                                </m:sub>
                              </m:sSub>
                            </m:sub>
                          </m:sSub>
                          <m:d>
                            <m:dPr>
                              <m:ctrlPr>
                                <a:rPr lang="en-US" sz="1600" i="1">
                                  <a:solidFill>
                                    <a:prstClr val="black"/>
                                  </a:solidFill>
                                  <a:latin typeface="Cambria Math"/>
                                </a:rPr>
                              </m:ctrlPr>
                            </m:dPr>
                            <m:e>
                              <m:r>
                                <a:rPr lang="en-US" sz="1600" i="1">
                                  <a:solidFill>
                                    <a:prstClr val="black"/>
                                  </a:solidFill>
                                  <a:latin typeface="Cambria Math"/>
                                </a:rPr>
                                <m:t>𝑓</m:t>
                              </m:r>
                            </m:e>
                          </m:d>
                        </m:num>
                        <m:den>
                          <m:sSup>
                            <m:sSupPr>
                              <m:ctrlPr>
                                <a:rPr lang="en-US" sz="1600" i="1">
                                  <a:solidFill>
                                    <a:prstClr val="black"/>
                                  </a:solidFill>
                                  <a:latin typeface="Cambria Math"/>
                                </a:rPr>
                              </m:ctrlPr>
                            </m:sSupPr>
                            <m:e>
                              <m:d>
                                <m:dPr>
                                  <m:begChr m:val="|"/>
                                  <m:endChr m:val="|"/>
                                  <m:ctrlPr>
                                    <a:rPr lang="en-US" sz="1600" i="1">
                                      <a:solidFill>
                                        <a:prstClr val="black"/>
                                      </a:solidFill>
                                      <a:latin typeface="Cambria Math"/>
                                    </a:rPr>
                                  </m:ctrlPr>
                                </m:dPr>
                                <m:e>
                                  <m:r>
                                    <a:rPr lang="en-US" sz="1600" i="1">
                                      <a:solidFill>
                                        <a:prstClr val="black"/>
                                      </a:solidFill>
                                      <a:latin typeface="Cambria Math"/>
                                    </a:rPr>
                                    <m:t>1+</m:t>
                                  </m:r>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𝑗</m:t>
                                      </m:r>
                                    </m:sub>
                                  </m:sSub>
                                </m:e>
                              </m:d>
                            </m:e>
                            <m:sup>
                              <m:r>
                                <a:rPr lang="en-US" sz="1600" i="1">
                                  <a:solidFill>
                                    <a:prstClr val="black"/>
                                  </a:solidFill>
                                  <a:latin typeface="Cambria Math"/>
                                </a:rPr>
                                <m:t>2</m:t>
                              </m:r>
                            </m:sup>
                          </m:sSup>
                        </m:den>
                      </m:f>
                      <m:r>
                        <a:rPr lang="en-US" sz="1600" i="1">
                          <a:solidFill>
                            <a:prstClr val="black"/>
                          </a:solidFill>
                          <a:latin typeface="Cambria Math"/>
                        </a:rPr>
                        <m:t>+</m:t>
                      </m:r>
                      <m:sSup>
                        <m:sSupPr>
                          <m:ctrlPr>
                            <a:rPr lang="en-US" sz="1600" i="1">
                              <a:solidFill>
                                <a:prstClr val="black"/>
                              </a:solidFill>
                              <a:latin typeface="Cambria Math"/>
                            </a:rPr>
                          </m:ctrlPr>
                        </m:sSupPr>
                        <m:e>
                          <m:d>
                            <m:dPr>
                              <m:begChr m:val="|"/>
                              <m:endChr m:val="|"/>
                              <m:ctrlPr>
                                <a:rPr lang="en-US" sz="1600" i="1">
                                  <a:solidFill>
                                    <a:prstClr val="black"/>
                                  </a:solidFill>
                                  <a:latin typeface="Cambria Math"/>
                                </a:rPr>
                              </m:ctrlPr>
                            </m:dPr>
                            <m:e>
                              <m:f>
                                <m:fPr>
                                  <m:ctrlPr>
                                    <a:rPr lang="en-US" sz="1600" i="1">
                                      <a:solidFill>
                                        <a:prstClr val="black"/>
                                      </a:solidFill>
                                      <a:latin typeface="Cambria Math"/>
                                    </a:rPr>
                                  </m:ctrlPr>
                                </m:fPr>
                                <m:num>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𝑖</m:t>
                                      </m:r>
                                    </m:sub>
                                  </m:sSub>
                                  <m:r>
                                    <a:rPr lang="en-US" sz="1600" i="1">
                                      <a:solidFill>
                                        <a:prstClr val="black"/>
                                      </a:solidFill>
                                      <a:latin typeface="Cambria Math"/>
                                    </a:rPr>
                                    <m:t>−</m:t>
                                  </m:r>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𝑗</m:t>
                                      </m:r>
                                    </m:sub>
                                  </m:sSub>
                                </m:num>
                                <m:den>
                                  <m:d>
                                    <m:dPr>
                                      <m:ctrlPr>
                                        <a:rPr lang="en-US" sz="1600" i="1">
                                          <a:solidFill>
                                            <a:prstClr val="black"/>
                                          </a:solidFill>
                                          <a:latin typeface="Cambria Math"/>
                                        </a:rPr>
                                      </m:ctrlPr>
                                    </m:dPr>
                                    <m:e>
                                      <m:r>
                                        <a:rPr lang="en-US" sz="1600" i="1">
                                          <a:solidFill>
                                            <a:prstClr val="black"/>
                                          </a:solidFill>
                                          <a:latin typeface="Cambria Math"/>
                                        </a:rPr>
                                        <m:t>1+</m:t>
                                      </m:r>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𝑖</m:t>
                                          </m:r>
                                        </m:sub>
                                      </m:sSub>
                                    </m:e>
                                  </m:d>
                                  <m:d>
                                    <m:dPr>
                                      <m:ctrlPr>
                                        <a:rPr lang="en-US" sz="1600" i="1">
                                          <a:solidFill>
                                            <a:prstClr val="black"/>
                                          </a:solidFill>
                                          <a:latin typeface="Cambria Math"/>
                                        </a:rPr>
                                      </m:ctrlPr>
                                    </m:dPr>
                                    <m:e>
                                      <m:r>
                                        <a:rPr lang="en-US" sz="1600" i="1">
                                          <a:solidFill>
                                            <a:prstClr val="black"/>
                                          </a:solidFill>
                                          <a:latin typeface="Cambria Math"/>
                                        </a:rPr>
                                        <m:t>1+</m:t>
                                      </m:r>
                                      <m:sSub>
                                        <m:sSubPr>
                                          <m:ctrlPr>
                                            <a:rPr lang="en-US" sz="1600" i="1">
                                              <a:solidFill>
                                                <a:prstClr val="black"/>
                                              </a:solidFill>
                                              <a:latin typeface="Cambria Math"/>
                                            </a:rPr>
                                          </m:ctrlPr>
                                        </m:sSubPr>
                                        <m:e>
                                          <m:r>
                                            <a:rPr lang="en-US" sz="1600" i="1">
                                              <a:solidFill>
                                                <a:prstClr val="black"/>
                                              </a:solidFill>
                                              <a:latin typeface="Cambria Math"/>
                                            </a:rPr>
                                            <m:t>𝐻</m:t>
                                          </m:r>
                                        </m:e>
                                        <m:sub>
                                          <m:r>
                                            <a:rPr lang="en-US" sz="1600" i="1">
                                              <a:solidFill>
                                                <a:prstClr val="black"/>
                                              </a:solidFill>
                                              <a:latin typeface="Cambria Math"/>
                                            </a:rPr>
                                            <m:t>𝑗</m:t>
                                          </m:r>
                                        </m:sub>
                                      </m:sSub>
                                    </m:e>
                                  </m:d>
                                </m:den>
                              </m:f>
                            </m:e>
                          </m:d>
                        </m:e>
                        <m:sup>
                          <m:r>
                            <a:rPr lang="en-US" sz="1600" i="1">
                              <a:solidFill>
                                <a:prstClr val="black"/>
                              </a:solidFill>
                              <a:latin typeface="Cambria Math"/>
                            </a:rPr>
                            <m:t>2</m:t>
                          </m:r>
                        </m:sup>
                      </m:sSup>
                      <m:sSub>
                        <m:sSubPr>
                          <m:ctrlPr>
                            <a:rPr lang="en-US" sz="1600" i="1">
                              <a:solidFill>
                                <a:prstClr val="black"/>
                              </a:solidFill>
                              <a:latin typeface="Cambria Math"/>
                            </a:rPr>
                          </m:ctrlPr>
                        </m:sSubPr>
                        <m:e>
                          <m:r>
                            <a:rPr lang="en-US" sz="1600" i="1">
                              <a:solidFill>
                                <a:prstClr val="black"/>
                              </a:solidFill>
                              <a:latin typeface="Cambria Math"/>
                            </a:rPr>
                            <m:t>𝑆</m:t>
                          </m:r>
                        </m:e>
                        <m:sub>
                          <m:r>
                            <a:rPr lang="en-US" sz="1600" i="1">
                              <a:solidFill>
                                <a:prstClr val="black"/>
                              </a:solidFill>
                              <a:latin typeface="Cambria Math"/>
                            </a:rPr>
                            <m:t>𝑟𝑒𝑓</m:t>
                          </m:r>
                        </m:sub>
                      </m:sSub>
                      <m:d>
                        <m:dPr>
                          <m:ctrlPr>
                            <a:rPr lang="en-US" sz="1600" i="1">
                              <a:solidFill>
                                <a:prstClr val="black"/>
                              </a:solidFill>
                              <a:latin typeface="Cambria Math"/>
                            </a:rPr>
                          </m:ctrlPr>
                        </m:dPr>
                        <m:e>
                          <m:r>
                            <a:rPr lang="en-US" sz="1600" i="1">
                              <a:solidFill>
                                <a:prstClr val="black"/>
                              </a:solidFill>
                              <a:latin typeface="Cambria Math"/>
                            </a:rPr>
                            <m:t>𝑓</m:t>
                          </m:r>
                        </m:e>
                      </m:d>
                    </m:oMath>
                  </m:oMathPara>
                </a14:m>
                <a:endParaRPr lang="en-US" sz="1600" dirty="0">
                  <a:solidFill>
                    <a:prstClr val="black"/>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252176" y="3841992"/>
                <a:ext cx="8773747" cy="810158"/>
              </a:xfrm>
              <a:prstGeom prst="rect">
                <a:avLst/>
              </a:prstGeom>
              <a:blipFill rotWithShape="1">
                <a:blip r:embed="rId7"/>
                <a:stretch>
                  <a:fillRect/>
                </a:stretch>
              </a:blipFill>
            </p:spPr>
            <p:txBody>
              <a:bodyPr/>
              <a:lstStyle/>
              <a:p>
                <a:r>
                  <a:rPr lang="en-US">
                    <a:noFill/>
                  </a:rPr>
                  <a:t> </a:t>
                </a:r>
              </a:p>
            </p:txBody>
          </p:sp>
        </mc:Fallback>
      </mc:AlternateContent>
      <p:sp>
        <p:nvSpPr>
          <p:cNvPr id="43" name="TextBox 42"/>
          <p:cNvSpPr txBox="1"/>
          <p:nvPr/>
        </p:nvSpPr>
        <p:spPr>
          <a:xfrm>
            <a:off x="8018054" y="1183388"/>
            <a:ext cx="835072" cy="276999"/>
          </a:xfrm>
          <a:prstGeom prst="rect">
            <a:avLst/>
          </a:prstGeom>
          <a:noFill/>
        </p:spPr>
        <p:txBody>
          <a:bodyPr wrap="square" rtlCol="0">
            <a:spAutoFit/>
          </a:bodyPr>
          <a:lstStyle/>
          <a:p>
            <a:pPr algn="ctr"/>
            <a:r>
              <a:rPr lang="en-US" sz="1200" b="1" i="1" dirty="0">
                <a:solidFill>
                  <a:prstClr val="black"/>
                </a:solidFill>
              </a:rPr>
              <a:t>Client # j</a:t>
            </a:r>
          </a:p>
        </p:txBody>
      </p:sp>
      <p:grpSp>
        <p:nvGrpSpPr>
          <p:cNvPr id="38" name="Group 37"/>
          <p:cNvGrpSpPr/>
          <p:nvPr/>
        </p:nvGrpSpPr>
        <p:grpSpPr>
          <a:xfrm>
            <a:off x="6695659" y="1850673"/>
            <a:ext cx="333334" cy="333334"/>
            <a:chOff x="1249953" y="2419350"/>
            <a:chExt cx="671011" cy="671011"/>
          </a:xfrm>
        </p:grpSpPr>
        <p:sp>
          <p:nvSpPr>
            <p:cNvPr id="5" name="Oval 4"/>
            <p:cNvSpPr/>
            <p:nvPr/>
          </p:nvSpPr>
          <p:spPr>
            <a:xfrm>
              <a:off x="1249953" y="2419350"/>
              <a:ext cx="671011" cy="6710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11" name="Straight Connector 10"/>
            <p:cNvCxnSpPr>
              <a:stCxn id="5" idx="1"/>
              <a:endCxn id="5" idx="5"/>
            </p:cNvCxnSpPr>
            <p:nvPr/>
          </p:nvCxnSpPr>
          <p:spPr>
            <a:xfrm>
              <a:off x="1348220" y="2517617"/>
              <a:ext cx="474477" cy="4744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1348220" y="2517617"/>
              <a:ext cx="474477" cy="4744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3" name="Arc 52"/>
          <p:cNvSpPr/>
          <p:nvPr/>
        </p:nvSpPr>
        <p:spPr>
          <a:xfrm flipV="1">
            <a:off x="6687097" y="1609810"/>
            <a:ext cx="692174" cy="417052"/>
          </a:xfrm>
          <a:prstGeom prst="arc">
            <a:avLst>
              <a:gd name="adj1" fmla="val 16417213"/>
              <a:gd name="adj2" fmla="val 36808"/>
            </a:avLst>
          </a:prstGeom>
          <a:noFill/>
          <a:ln w="19050">
            <a:solidFill>
              <a:srgbClr val="FF7C8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57" name="Oval 56"/>
          <p:cNvSpPr/>
          <p:nvPr/>
        </p:nvSpPr>
        <p:spPr>
          <a:xfrm>
            <a:off x="8051706" y="1470717"/>
            <a:ext cx="778722" cy="3876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59" name="Group 58"/>
          <p:cNvGrpSpPr/>
          <p:nvPr/>
        </p:nvGrpSpPr>
        <p:grpSpPr>
          <a:xfrm>
            <a:off x="7754282" y="1849455"/>
            <a:ext cx="333334" cy="333334"/>
            <a:chOff x="1249953" y="2419350"/>
            <a:chExt cx="671011" cy="671011"/>
          </a:xfrm>
        </p:grpSpPr>
        <p:sp>
          <p:nvSpPr>
            <p:cNvPr id="60" name="Oval 59"/>
            <p:cNvSpPr/>
            <p:nvPr/>
          </p:nvSpPr>
          <p:spPr>
            <a:xfrm>
              <a:off x="1249953" y="2419350"/>
              <a:ext cx="671011" cy="6710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61" name="Straight Connector 60"/>
            <p:cNvCxnSpPr>
              <a:stCxn id="60" idx="1"/>
              <a:endCxn id="60" idx="5"/>
            </p:cNvCxnSpPr>
            <p:nvPr/>
          </p:nvCxnSpPr>
          <p:spPr>
            <a:xfrm>
              <a:off x="1348220" y="2517617"/>
              <a:ext cx="474477" cy="4744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1348220" y="2517617"/>
              <a:ext cx="474477" cy="4744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Arc 62"/>
          <p:cNvSpPr/>
          <p:nvPr/>
        </p:nvSpPr>
        <p:spPr>
          <a:xfrm flipV="1">
            <a:off x="7745720" y="1608592"/>
            <a:ext cx="692174" cy="417052"/>
          </a:xfrm>
          <a:prstGeom prst="arc">
            <a:avLst>
              <a:gd name="adj1" fmla="val 16417213"/>
              <a:gd name="adj2" fmla="val 36808"/>
            </a:avLst>
          </a:prstGeom>
          <a:noFill/>
          <a:ln w="19050">
            <a:solidFill>
              <a:srgbClr val="66FFFF"/>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64" name="Arc 63"/>
          <p:cNvSpPr/>
          <p:nvPr/>
        </p:nvSpPr>
        <p:spPr>
          <a:xfrm flipH="1" flipV="1">
            <a:off x="7384265" y="1609810"/>
            <a:ext cx="692174" cy="417052"/>
          </a:xfrm>
          <a:prstGeom prst="arc">
            <a:avLst>
              <a:gd name="adj1" fmla="val 16417213"/>
              <a:gd name="adj2" fmla="val 36808"/>
            </a:avLst>
          </a:prstGeom>
          <a:noFill/>
          <a:ln w="19050">
            <a:solidFill>
              <a:srgbClr val="FF7C8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pic>
        <p:nvPicPr>
          <p:cNvPr id="8" name="Picture 2" descr="http://iconbug.com/data/48/256/84503963522ec59f51b3cb5305764d2b.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301519" y="1533728"/>
            <a:ext cx="267770" cy="267769"/>
          </a:xfrm>
          <a:prstGeom prst="rect">
            <a:avLst/>
          </a:prstGeom>
          <a:solidFill>
            <a:srgbClr val="66FFFF"/>
          </a:solidFill>
        </p:spPr>
      </p:pic>
      <p:cxnSp>
        <p:nvCxnSpPr>
          <p:cNvPr id="49" name="Straight Arrow Connector 48"/>
          <p:cNvCxnSpPr/>
          <p:nvPr/>
        </p:nvCxnSpPr>
        <p:spPr>
          <a:xfrm>
            <a:off x="6870793" y="2198695"/>
            <a:ext cx="0" cy="220139"/>
          </a:xfrm>
          <a:prstGeom prst="straightConnector1">
            <a:avLst/>
          </a:prstGeom>
          <a:ln w="28575">
            <a:solidFill>
              <a:schemeClr val="bg2"/>
            </a:solidFill>
            <a:tailEnd type="stealth"/>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7929415" y="2190224"/>
            <a:ext cx="0" cy="220139"/>
          </a:xfrm>
          <a:prstGeom prst="straightConnector1">
            <a:avLst/>
          </a:prstGeom>
          <a:ln w="28575">
            <a:solidFill>
              <a:schemeClr val="bg2"/>
            </a:solidFill>
            <a:tailEnd type="stealt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9" name="Rectangle 68"/>
              <p:cNvSpPr/>
              <p:nvPr/>
            </p:nvSpPr>
            <p:spPr>
              <a:xfrm>
                <a:off x="6538506" y="2318830"/>
                <a:ext cx="68621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solidFill>
                                <a:prstClr val="black"/>
                              </a:solidFill>
                              <a:latin typeface="Cambria Math"/>
                            </a:rPr>
                          </m:ctrlPr>
                        </m:sSubPr>
                        <m:e>
                          <m:r>
                            <a:rPr lang="en-US" i="1">
                              <a:solidFill>
                                <a:prstClr val="black"/>
                              </a:solidFill>
                              <a:latin typeface="Cambria Math"/>
                              <a:ea typeface="Cambria Math"/>
                            </a:rPr>
                            <m:t>𝜑</m:t>
                          </m:r>
                        </m:e>
                        <m:sub>
                          <m:r>
                            <a:rPr lang="en-US" i="1">
                              <a:solidFill>
                                <a:prstClr val="black"/>
                              </a:solidFill>
                              <a:latin typeface="Cambria Math"/>
                              <a:ea typeface="Cambria Math"/>
                            </a:rPr>
                            <m:t>𝑖</m:t>
                          </m:r>
                          <m:r>
                            <a:rPr lang="en-US" i="1">
                              <a:solidFill>
                                <a:prstClr val="black"/>
                              </a:solidFill>
                              <a:latin typeface="Cambria Math"/>
                              <a:ea typeface="Cambria Math"/>
                            </a:rPr>
                            <m:t>−</m:t>
                          </m:r>
                          <m:r>
                            <a:rPr lang="en-US" i="1">
                              <a:solidFill>
                                <a:prstClr val="black"/>
                              </a:solidFill>
                              <a:latin typeface="Cambria Math"/>
                              <a:ea typeface="Cambria Math"/>
                            </a:rPr>
                            <m:t>𝑟</m:t>
                          </m:r>
                        </m:sub>
                      </m:sSub>
                    </m:oMath>
                  </m:oMathPara>
                </a14:m>
                <a:endParaRPr lang="en-US" dirty="0">
                  <a:solidFill>
                    <a:prstClr val="white"/>
                  </a:solidFill>
                </a:endParaRPr>
              </a:p>
            </p:txBody>
          </p:sp>
        </mc:Choice>
        <mc:Fallback xmlns="">
          <p:sp>
            <p:nvSpPr>
              <p:cNvPr id="69" name="Rectangle 68"/>
              <p:cNvSpPr>
                <a:spLocks noRot="1" noChangeAspect="1" noMove="1" noResize="1" noEditPoints="1" noAdjustHandles="1" noChangeArrowheads="1" noChangeShapeType="1" noTextEdit="1"/>
              </p:cNvSpPr>
              <p:nvPr/>
            </p:nvSpPr>
            <p:spPr>
              <a:xfrm>
                <a:off x="6538506" y="2318830"/>
                <a:ext cx="686213" cy="369332"/>
              </a:xfrm>
              <a:prstGeom prst="rect">
                <a:avLst/>
              </a:prstGeom>
              <a:blipFill rotWithShape="1">
                <a:blip r:embed="rId9"/>
                <a:stretch>
                  <a:fillRect b="-49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0" name="Rectangle 69"/>
              <p:cNvSpPr/>
              <p:nvPr/>
            </p:nvSpPr>
            <p:spPr>
              <a:xfrm>
                <a:off x="7603080" y="2300292"/>
                <a:ext cx="675441" cy="3916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solidFill>
                                <a:prstClr val="black"/>
                              </a:solidFill>
                              <a:latin typeface="Cambria Math"/>
                            </a:rPr>
                          </m:ctrlPr>
                        </m:sSubPr>
                        <m:e>
                          <m:r>
                            <a:rPr lang="en-US" i="1">
                              <a:solidFill>
                                <a:prstClr val="black"/>
                              </a:solidFill>
                              <a:latin typeface="Cambria Math"/>
                              <a:ea typeface="Cambria Math"/>
                            </a:rPr>
                            <m:t>𝜑</m:t>
                          </m:r>
                        </m:e>
                        <m:sub>
                          <m:r>
                            <a:rPr lang="en-US" i="1">
                              <a:solidFill>
                                <a:prstClr val="black"/>
                              </a:solidFill>
                              <a:latin typeface="Cambria Math"/>
                              <a:ea typeface="Cambria Math"/>
                            </a:rPr>
                            <m:t>𝑖</m:t>
                          </m:r>
                          <m:r>
                            <a:rPr lang="en-US" i="1">
                              <a:solidFill>
                                <a:prstClr val="black"/>
                              </a:solidFill>
                              <a:latin typeface="Cambria Math"/>
                              <a:ea typeface="Cambria Math"/>
                            </a:rPr>
                            <m:t>−</m:t>
                          </m:r>
                          <m:r>
                            <a:rPr lang="en-US" i="1">
                              <a:solidFill>
                                <a:prstClr val="black"/>
                              </a:solidFill>
                              <a:latin typeface="Cambria Math"/>
                              <a:ea typeface="Cambria Math"/>
                            </a:rPr>
                            <m:t>𝑗</m:t>
                          </m:r>
                        </m:sub>
                      </m:sSub>
                    </m:oMath>
                  </m:oMathPara>
                </a14:m>
                <a:endParaRPr lang="en-US" dirty="0">
                  <a:solidFill>
                    <a:prstClr val="white"/>
                  </a:solidFill>
                </a:endParaRPr>
              </a:p>
            </p:txBody>
          </p:sp>
        </mc:Choice>
        <mc:Fallback xmlns="">
          <p:sp>
            <p:nvSpPr>
              <p:cNvPr id="70" name="Rectangle 69"/>
              <p:cNvSpPr>
                <a:spLocks noRot="1" noChangeAspect="1" noMove="1" noResize="1" noEditPoints="1" noAdjustHandles="1" noChangeArrowheads="1" noChangeShapeType="1" noTextEdit="1"/>
              </p:cNvSpPr>
              <p:nvPr/>
            </p:nvSpPr>
            <p:spPr>
              <a:xfrm>
                <a:off x="7603080" y="2300292"/>
                <a:ext cx="675441" cy="391646"/>
              </a:xfrm>
              <a:prstGeom prst="rect">
                <a:avLst/>
              </a:prstGeom>
              <a:blipFill rotWithShape="1">
                <a:blip r:embed="rId10"/>
                <a:stretch>
                  <a:fillRect b="-6154"/>
                </a:stretch>
              </a:blipFill>
            </p:spPr>
            <p:txBody>
              <a:bodyPr/>
              <a:lstStyle/>
              <a:p>
                <a:r>
                  <a:rPr lang="en-US">
                    <a:noFill/>
                  </a:rPr>
                  <a:t> </a:t>
                </a:r>
              </a:p>
            </p:txBody>
          </p:sp>
        </mc:Fallback>
      </mc:AlternateContent>
      <p:grpSp>
        <p:nvGrpSpPr>
          <p:cNvPr id="77" name="Group 76"/>
          <p:cNvGrpSpPr/>
          <p:nvPr/>
        </p:nvGrpSpPr>
        <p:grpSpPr>
          <a:xfrm>
            <a:off x="6614276" y="4806436"/>
            <a:ext cx="2146863" cy="1676398"/>
            <a:chOff x="6157058" y="4919136"/>
            <a:chExt cx="2146863" cy="1676398"/>
          </a:xfrm>
        </p:grpSpPr>
        <p:sp>
          <p:nvSpPr>
            <p:cNvPr id="76" name="Rectangle 75"/>
            <p:cNvSpPr/>
            <p:nvPr/>
          </p:nvSpPr>
          <p:spPr>
            <a:xfrm>
              <a:off x="6157058" y="4919136"/>
              <a:ext cx="2146863" cy="1676398"/>
            </a:xfrm>
            <a:prstGeom prst="rect">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pic>
          <p:nvPicPr>
            <p:cNvPr id="72" name="Picture 7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280593" y="4969503"/>
              <a:ext cx="1943442" cy="1478468"/>
            </a:xfrm>
            <a:prstGeom prst="rect">
              <a:avLst/>
            </a:prstGeom>
          </p:spPr>
        </p:pic>
      </p:grpSp>
      <mc:AlternateContent xmlns:mc="http://schemas.openxmlformats.org/markup-compatibility/2006" xmlns:a14="http://schemas.microsoft.com/office/drawing/2010/main">
        <mc:Choice Requires="a14">
          <p:sp>
            <p:nvSpPr>
              <p:cNvPr id="73" name="Rectangle 72"/>
              <p:cNvSpPr/>
              <p:nvPr/>
            </p:nvSpPr>
            <p:spPr>
              <a:xfrm>
                <a:off x="351919" y="4888388"/>
                <a:ext cx="2860207" cy="67338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600" i="1">
                          <a:solidFill>
                            <a:prstClr val="black"/>
                          </a:solidFill>
                          <a:latin typeface="Cambria Math"/>
                          <a:ea typeface="Cambria Math"/>
                        </a:rPr>
                        <m:t>𝜎</m:t>
                      </m:r>
                      <m:sPre>
                        <m:sPrePr>
                          <m:ctrlPr>
                            <a:rPr lang="en-US" sz="1600" i="1">
                              <a:solidFill>
                                <a:prstClr val="black"/>
                              </a:solidFill>
                              <a:latin typeface="Cambria Math"/>
                            </a:rPr>
                          </m:ctrlPr>
                        </m:sPrePr>
                        <m:sub>
                          <m:sSub>
                            <m:sSubPr>
                              <m:ctrlPr>
                                <a:rPr lang="en-US" sz="1600" i="1">
                                  <a:solidFill>
                                    <a:prstClr val="black"/>
                                  </a:solidFill>
                                  <a:latin typeface="Cambria Math"/>
                                </a:rPr>
                              </m:ctrlPr>
                            </m:sSubPr>
                            <m:e>
                              <m:r>
                                <a:rPr lang="en-US" sz="1600" i="1">
                                  <a:solidFill>
                                    <a:prstClr val="black"/>
                                  </a:solidFill>
                                  <a:latin typeface="Cambria Math"/>
                                </a:rPr>
                                <m:t>𝑡</m:t>
                              </m:r>
                            </m:e>
                            <m:sub>
                              <m:r>
                                <a:rPr lang="en-US" sz="1600" i="1">
                                  <a:solidFill>
                                    <a:prstClr val="black"/>
                                  </a:solidFill>
                                  <a:latin typeface="Cambria Math"/>
                                </a:rPr>
                                <m:t>𝑖</m:t>
                              </m:r>
                              <m:r>
                                <a:rPr lang="en-US" sz="1600" i="1">
                                  <a:solidFill>
                                    <a:prstClr val="black"/>
                                  </a:solidFill>
                                  <a:latin typeface="Cambria Math"/>
                                </a:rPr>
                                <m:t>−</m:t>
                              </m:r>
                              <m:r>
                                <a:rPr lang="en-US" sz="1600" i="1">
                                  <a:solidFill>
                                    <a:prstClr val="black"/>
                                  </a:solidFill>
                                  <a:latin typeface="Cambria Math"/>
                                </a:rPr>
                                <m:t>𝑗</m:t>
                              </m:r>
                            </m:sub>
                          </m:sSub>
                        </m:sub>
                        <m:sup>
                          <m:r>
                            <a:rPr lang="en-US" sz="1600" i="1">
                              <a:solidFill>
                                <a:prstClr val="black"/>
                              </a:solidFill>
                              <a:latin typeface="Cambria Math"/>
                            </a:rPr>
                            <m:t>2      </m:t>
                          </m:r>
                        </m:sup>
                        <m:e>
                          <m:r>
                            <a:rPr lang="en-US" sz="1600" i="1">
                              <a:solidFill>
                                <a:prstClr val="black"/>
                              </a:solidFill>
                              <a:latin typeface="Cambria Math"/>
                            </a:rPr>
                            <m:t> </m:t>
                          </m:r>
                        </m:e>
                      </m:sPre>
                      <m:r>
                        <a:rPr lang="en-US" sz="1600" i="1">
                          <a:solidFill>
                            <a:prstClr val="black"/>
                          </a:solidFill>
                          <a:latin typeface="Cambria Math"/>
                        </a:rPr>
                        <m:t>=</m:t>
                      </m:r>
                      <m:f>
                        <m:fPr>
                          <m:ctrlPr>
                            <a:rPr lang="en-US" sz="1600" i="1">
                              <a:solidFill>
                                <a:prstClr val="black"/>
                              </a:solidFill>
                              <a:latin typeface="Cambria Math"/>
                              <a:ea typeface="Cambria Math"/>
                            </a:rPr>
                          </m:ctrlPr>
                        </m:fPr>
                        <m:num>
                          <m:r>
                            <a:rPr lang="en-US" sz="1600" i="1">
                              <a:solidFill>
                                <a:prstClr val="black"/>
                              </a:solidFill>
                              <a:latin typeface="Cambria Math"/>
                              <a:ea typeface="Cambria Math"/>
                            </a:rPr>
                            <m:t>1</m:t>
                          </m:r>
                        </m:num>
                        <m:den>
                          <m:r>
                            <a:rPr lang="en-US" sz="1600" i="1">
                              <a:solidFill>
                                <a:prstClr val="black"/>
                              </a:solidFill>
                              <a:latin typeface="Cambria Math"/>
                              <a:ea typeface="Cambria Math"/>
                            </a:rPr>
                            <m:t>𝜔</m:t>
                          </m:r>
                          <m:sPre>
                            <m:sPrePr>
                              <m:ctrlPr>
                                <a:rPr lang="en-US" sz="1600" i="1">
                                  <a:solidFill>
                                    <a:prstClr val="black"/>
                                  </a:solidFill>
                                  <a:latin typeface="Cambria Math"/>
                                </a:rPr>
                              </m:ctrlPr>
                            </m:sPrePr>
                            <m:sub>
                              <m:r>
                                <a:rPr lang="en-US" sz="1600" i="1">
                                  <a:solidFill>
                                    <a:prstClr val="black"/>
                                  </a:solidFill>
                                  <a:latin typeface="Cambria Math"/>
                                </a:rPr>
                                <m:t>𝑟𝑒𝑓</m:t>
                              </m:r>
                            </m:sub>
                            <m:sup>
                              <m:r>
                                <a:rPr lang="en-US" sz="1600" i="1">
                                  <a:solidFill>
                                    <a:prstClr val="black"/>
                                  </a:solidFill>
                                  <a:latin typeface="Cambria Math"/>
                                </a:rPr>
                                <m:t>2     </m:t>
                              </m:r>
                            </m:sup>
                            <m:e>
                              <m:r>
                                <a:rPr lang="en-US" sz="1600" i="1">
                                  <a:solidFill>
                                    <a:prstClr val="black"/>
                                  </a:solidFill>
                                  <a:latin typeface="Cambria Math"/>
                                </a:rPr>
                                <m:t> </m:t>
                              </m:r>
                            </m:e>
                          </m:sPre>
                        </m:den>
                      </m:f>
                      <m:nary>
                        <m:naryPr>
                          <m:ctrlPr>
                            <a:rPr lang="en-US" sz="1600" i="1">
                              <a:solidFill>
                                <a:prstClr val="black"/>
                              </a:solidFill>
                              <a:latin typeface="Cambria Math"/>
                            </a:rPr>
                          </m:ctrlPr>
                        </m:naryPr>
                        <m:sub>
                          <m:sSub>
                            <m:sSubPr>
                              <m:ctrlPr>
                                <a:rPr lang="en-US" sz="1600" i="1">
                                  <a:solidFill>
                                    <a:prstClr val="black"/>
                                  </a:solidFill>
                                  <a:latin typeface="Cambria Math"/>
                                </a:rPr>
                              </m:ctrlPr>
                            </m:sSubPr>
                            <m:e>
                              <m:r>
                                <a:rPr lang="en-US" sz="1600" i="1">
                                  <a:solidFill>
                                    <a:prstClr val="black"/>
                                  </a:solidFill>
                                  <a:latin typeface="Cambria Math"/>
                                </a:rPr>
                                <m:t>𝑓</m:t>
                              </m:r>
                            </m:e>
                            <m:sub>
                              <m:r>
                                <a:rPr lang="en-US" sz="1600" i="1">
                                  <a:solidFill>
                                    <a:prstClr val="black"/>
                                  </a:solidFill>
                                  <a:latin typeface="Cambria Math"/>
                                </a:rPr>
                                <m:t>𝑚𝑖𝑛</m:t>
                              </m:r>
                            </m:sub>
                          </m:sSub>
                        </m:sub>
                        <m:sup>
                          <m:r>
                            <a:rPr lang="en-US" sz="1600" i="1">
                              <a:solidFill>
                                <a:prstClr val="black"/>
                              </a:solidFill>
                              <a:latin typeface="Cambria Math"/>
                            </a:rPr>
                            <m:t>+</m:t>
                          </m:r>
                          <m:r>
                            <a:rPr lang="en-US" sz="1600" i="1">
                              <a:solidFill>
                                <a:prstClr val="black"/>
                              </a:solidFill>
                              <a:latin typeface="Cambria Math"/>
                              <a:ea typeface="Cambria Math"/>
                            </a:rPr>
                            <m:t>∞</m:t>
                          </m:r>
                        </m:sup>
                        <m:e>
                          <m:sSub>
                            <m:sSubPr>
                              <m:ctrlPr>
                                <a:rPr lang="en-US" sz="1600" i="1">
                                  <a:solidFill>
                                    <a:prstClr val="black"/>
                                  </a:solidFill>
                                  <a:latin typeface="Cambria Math"/>
                                </a:rPr>
                              </m:ctrlPr>
                            </m:sSubPr>
                            <m:e>
                              <m:r>
                                <a:rPr lang="en-US" sz="1600" i="1">
                                  <a:solidFill>
                                    <a:prstClr val="black"/>
                                  </a:solidFill>
                                  <a:latin typeface="Cambria Math"/>
                                </a:rPr>
                                <m:t>𝑆</m:t>
                              </m:r>
                            </m:e>
                            <m:sub>
                              <m:r>
                                <a:rPr lang="en-US" sz="1600" i="1">
                                  <a:solidFill>
                                    <a:prstClr val="black"/>
                                  </a:solidFill>
                                  <a:latin typeface="Cambria Math"/>
                                </a:rPr>
                                <m:t>𝑖</m:t>
                              </m:r>
                              <m:r>
                                <a:rPr lang="en-US" sz="1600" i="1">
                                  <a:solidFill>
                                    <a:prstClr val="black"/>
                                  </a:solidFill>
                                  <a:latin typeface="Cambria Math"/>
                                </a:rPr>
                                <m:t>−</m:t>
                              </m:r>
                              <m:r>
                                <a:rPr lang="en-US" sz="1600" i="1">
                                  <a:solidFill>
                                    <a:prstClr val="black"/>
                                  </a:solidFill>
                                  <a:latin typeface="Cambria Math"/>
                                </a:rPr>
                                <m:t>𝑗</m:t>
                              </m:r>
                            </m:sub>
                          </m:sSub>
                          <m:d>
                            <m:dPr>
                              <m:ctrlPr>
                                <a:rPr lang="en-US" sz="1600" i="1">
                                  <a:solidFill>
                                    <a:prstClr val="black"/>
                                  </a:solidFill>
                                  <a:latin typeface="Cambria Math"/>
                                </a:rPr>
                              </m:ctrlPr>
                            </m:dPr>
                            <m:e>
                              <m:r>
                                <a:rPr lang="en-US" sz="1600" i="1">
                                  <a:solidFill>
                                    <a:prstClr val="black"/>
                                  </a:solidFill>
                                  <a:latin typeface="Cambria Math"/>
                                </a:rPr>
                                <m:t>𝑓</m:t>
                              </m:r>
                            </m:e>
                          </m:d>
                        </m:e>
                      </m:nary>
                      <m:r>
                        <a:rPr lang="en-US" sz="1600" i="1">
                          <a:solidFill>
                            <a:prstClr val="black"/>
                          </a:solidFill>
                          <a:latin typeface="Cambria Math"/>
                        </a:rPr>
                        <m:t>𝑑𝑓</m:t>
                      </m:r>
                      <m:r>
                        <a:rPr lang="en-US" sz="1600" i="1">
                          <a:solidFill>
                            <a:prstClr val="black"/>
                          </a:solidFill>
                          <a:latin typeface="Cambria Math"/>
                        </a:rPr>
                        <m:t> </m:t>
                      </m:r>
                    </m:oMath>
                  </m:oMathPara>
                </a14:m>
                <a:endParaRPr lang="en-US" sz="1600" dirty="0">
                  <a:solidFill>
                    <a:prstClr val="white"/>
                  </a:solidFill>
                </a:endParaRPr>
              </a:p>
            </p:txBody>
          </p:sp>
        </mc:Choice>
        <mc:Fallback xmlns="">
          <p:sp>
            <p:nvSpPr>
              <p:cNvPr id="73" name="Rectangle 72"/>
              <p:cNvSpPr>
                <a:spLocks noRot="1" noChangeAspect="1" noMove="1" noResize="1" noEditPoints="1" noAdjustHandles="1" noChangeArrowheads="1" noChangeShapeType="1" noTextEdit="1"/>
              </p:cNvSpPr>
              <p:nvPr/>
            </p:nvSpPr>
            <p:spPr>
              <a:xfrm>
                <a:off x="351919" y="4888388"/>
                <a:ext cx="2860207" cy="673389"/>
              </a:xfrm>
              <a:prstGeom prst="rect">
                <a:avLst/>
              </a:prstGeom>
              <a:blipFill rotWithShape="1">
                <a:blip r:embed="rId12"/>
                <a:stretch>
                  <a:fillRect/>
                </a:stretch>
              </a:blipFill>
            </p:spPr>
            <p:txBody>
              <a:bodyPr/>
              <a:lstStyle/>
              <a:p>
                <a:r>
                  <a:rPr lang="en-US">
                    <a:noFill/>
                  </a:rPr>
                  <a:t> </a:t>
                </a:r>
              </a:p>
            </p:txBody>
          </p:sp>
        </mc:Fallback>
      </mc:AlternateContent>
      <p:sp>
        <p:nvSpPr>
          <p:cNvPr id="75" name="Rectangle 74"/>
          <p:cNvSpPr/>
          <p:nvPr/>
        </p:nvSpPr>
        <p:spPr>
          <a:xfrm>
            <a:off x="532557" y="5675926"/>
            <a:ext cx="2430776" cy="646331"/>
          </a:xfrm>
          <a:prstGeom prst="rect">
            <a:avLst/>
          </a:prstGeom>
        </p:spPr>
        <p:txBody>
          <a:bodyPr wrap="square">
            <a:spAutoFit/>
          </a:bodyPr>
          <a:lstStyle/>
          <a:p>
            <a:pPr algn="ctr"/>
            <a:r>
              <a:rPr lang="en-US" dirty="0">
                <a:solidFill>
                  <a:prstClr val="black"/>
                </a:solidFill>
              </a:rPr>
              <a:t>Residual relative time jitter between clients </a:t>
            </a:r>
            <a:r>
              <a:rPr lang="en-US" dirty="0" err="1">
                <a:solidFill>
                  <a:prstClr val="black"/>
                </a:solidFill>
              </a:rPr>
              <a:t>i</a:t>
            </a:r>
            <a:r>
              <a:rPr lang="en-US" dirty="0">
                <a:solidFill>
                  <a:prstClr val="black"/>
                </a:solidFill>
              </a:rPr>
              <a:t>-j</a:t>
            </a:r>
          </a:p>
        </p:txBody>
      </p:sp>
      <p:cxnSp>
        <p:nvCxnSpPr>
          <p:cNvPr id="79" name="Straight Arrow Connector 78"/>
          <p:cNvCxnSpPr>
            <a:endCxn id="7" idx="1"/>
          </p:cNvCxnSpPr>
          <p:nvPr/>
        </p:nvCxnSpPr>
        <p:spPr>
          <a:xfrm>
            <a:off x="6500283" y="1668571"/>
            <a:ext cx="749837" cy="0"/>
          </a:xfrm>
          <a:prstGeom prst="straightConnector1">
            <a:avLst/>
          </a:prstGeom>
          <a:ln w="19050">
            <a:solidFill>
              <a:srgbClr val="00B050"/>
            </a:solidFill>
            <a:prstDash val="sysDash"/>
            <a:tailEnd type="stealth"/>
          </a:ln>
        </p:spPr>
        <p:style>
          <a:lnRef idx="1">
            <a:schemeClr val="accent1"/>
          </a:lnRef>
          <a:fillRef idx="0">
            <a:schemeClr val="accent1"/>
          </a:fillRef>
          <a:effectRef idx="0">
            <a:schemeClr val="accent1"/>
          </a:effectRef>
          <a:fontRef idx="minor">
            <a:schemeClr val="tx1"/>
          </a:fontRef>
        </p:style>
      </p:cxnSp>
      <p:sp>
        <p:nvSpPr>
          <p:cNvPr id="80" name="Freeform 79"/>
          <p:cNvSpPr/>
          <p:nvPr/>
        </p:nvSpPr>
        <p:spPr>
          <a:xfrm>
            <a:off x="6500283" y="1188631"/>
            <a:ext cx="1785976" cy="406656"/>
          </a:xfrm>
          <a:custGeom>
            <a:avLst/>
            <a:gdLst>
              <a:gd name="connsiteX0" fmla="*/ 0 w 1793009"/>
              <a:gd name="connsiteY0" fmla="*/ 378258 h 524710"/>
              <a:gd name="connsiteX1" fmla="*/ 330200 w 1793009"/>
              <a:gd name="connsiteY1" fmla="*/ 56525 h 524710"/>
              <a:gd name="connsiteX2" fmla="*/ 1151467 w 1793009"/>
              <a:gd name="connsiteY2" fmla="*/ 39591 h 524710"/>
              <a:gd name="connsiteX3" fmla="*/ 1718733 w 1793009"/>
              <a:gd name="connsiteY3" fmla="*/ 462925 h 524710"/>
              <a:gd name="connsiteX4" fmla="*/ 1769533 w 1793009"/>
              <a:gd name="connsiteY4" fmla="*/ 513725 h 524710"/>
              <a:gd name="connsiteX0" fmla="*/ 0 w 1718733"/>
              <a:gd name="connsiteY0" fmla="*/ 378258 h 462925"/>
              <a:gd name="connsiteX1" fmla="*/ 330200 w 1718733"/>
              <a:gd name="connsiteY1" fmla="*/ 56525 h 462925"/>
              <a:gd name="connsiteX2" fmla="*/ 1151467 w 1718733"/>
              <a:gd name="connsiteY2" fmla="*/ 39591 h 462925"/>
              <a:gd name="connsiteX3" fmla="*/ 1718733 w 1718733"/>
              <a:gd name="connsiteY3" fmla="*/ 462925 h 462925"/>
              <a:gd name="connsiteX0" fmla="*/ 0 w 1760923"/>
              <a:gd name="connsiteY0" fmla="*/ 232224 h 456547"/>
              <a:gd name="connsiteX1" fmla="*/ 372390 w 1760923"/>
              <a:gd name="connsiteY1" fmla="*/ 50147 h 456547"/>
              <a:gd name="connsiteX2" fmla="*/ 1193657 w 1760923"/>
              <a:gd name="connsiteY2" fmla="*/ 33213 h 456547"/>
              <a:gd name="connsiteX3" fmla="*/ 1760923 w 1760923"/>
              <a:gd name="connsiteY3" fmla="*/ 456547 h 456547"/>
              <a:gd name="connsiteX0" fmla="*/ 0 w 1760923"/>
              <a:gd name="connsiteY0" fmla="*/ 232224 h 456547"/>
              <a:gd name="connsiteX1" fmla="*/ 372390 w 1760923"/>
              <a:gd name="connsiteY1" fmla="*/ 50147 h 456547"/>
              <a:gd name="connsiteX2" fmla="*/ 1193657 w 1760923"/>
              <a:gd name="connsiteY2" fmla="*/ 33213 h 456547"/>
              <a:gd name="connsiteX3" fmla="*/ 1760923 w 1760923"/>
              <a:gd name="connsiteY3" fmla="*/ 456547 h 456547"/>
              <a:gd name="connsiteX0" fmla="*/ 0 w 1760923"/>
              <a:gd name="connsiteY0" fmla="*/ 245375 h 469698"/>
              <a:gd name="connsiteX1" fmla="*/ 378719 w 1760923"/>
              <a:gd name="connsiteY1" fmla="*/ 33372 h 469698"/>
              <a:gd name="connsiteX2" fmla="*/ 1193657 w 1760923"/>
              <a:gd name="connsiteY2" fmla="*/ 46364 h 469698"/>
              <a:gd name="connsiteX3" fmla="*/ 1760923 w 1760923"/>
              <a:gd name="connsiteY3" fmla="*/ 469698 h 469698"/>
              <a:gd name="connsiteX0" fmla="*/ 0 w 1760923"/>
              <a:gd name="connsiteY0" fmla="*/ 258506 h 482829"/>
              <a:gd name="connsiteX1" fmla="*/ 385047 w 1760923"/>
              <a:gd name="connsiteY1" fmla="*/ 24059 h 482829"/>
              <a:gd name="connsiteX2" fmla="*/ 1193657 w 1760923"/>
              <a:gd name="connsiteY2" fmla="*/ 59495 h 482829"/>
              <a:gd name="connsiteX3" fmla="*/ 1760923 w 1760923"/>
              <a:gd name="connsiteY3" fmla="*/ 482829 h 482829"/>
              <a:gd name="connsiteX0" fmla="*/ 0 w 1779908"/>
              <a:gd name="connsiteY0" fmla="*/ 274512 h 483871"/>
              <a:gd name="connsiteX1" fmla="*/ 404032 w 1779908"/>
              <a:gd name="connsiteY1" fmla="*/ 25101 h 483871"/>
              <a:gd name="connsiteX2" fmla="*/ 1212642 w 1779908"/>
              <a:gd name="connsiteY2" fmla="*/ 60537 h 483871"/>
              <a:gd name="connsiteX3" fmla="*/ 1779908 w 1779908"/>
              <a:gd name="connsiteY3" fmla="*/ 483871 h 483871"/>
              <a:gd name="connsiteX0" fmla="*/ 0 w 1779908"/>
              <a:gd name="connsiteY0" fmla="*/ 274512 h 483871"/>
              <a:gd name="connsiteX1" fmla="*/ 404032 w 1779908"/>
              <a:gd name="connsiteY1" fmla="*/ 25101 h 483871"/>
              <a:gd name="connsiteX2" fmla="*/ 1212642 w 1779908"/>
              <a:gd name="connsiteY2" fmla="*/ 60537 h 483871"/>
              <a:gd name="connsiteX3" fmla="*/ 1779908 w 1779908"/>
              <a:gd name="connsiteY3" fmla="*/ 483871 h 483871"/>
              <a:gd name="connsiteX0" fmla="*/ 0 w 1779908"/>
              <a:gd name="connsiteY0" fmla="*/ 269762 h 479121"/>
              <a:gd name="connsiteX1" fmla="*/ 435674 w 1779908"/>
              <a:gd name="connsiteY1" fmla="*/ 27833 h 479121"/>
              <a:gd name="connsiteX2" fmla="*/ 1212642 w 1779908"/>
              <a:gd name="connsiteY2" fmla="*/ 55787 h 479121"/>
              <a:gd name="connsiteX3" fmla="*/ 1779908 w 1779908"/>
              <a:gd name="connsiteY3" fmla="*/ 479121 h 479121"/>
            </a:gdLst>
            <a:ahLst/>
            <a:cxnLst>
              <a:cxn ang="0">
                <a:pos x="connsiteX0" y="connsiteY0"/>
              </a:cxn>
              <a:cxn ang="0">
                <a:pos x="connsiteX1" y="connsiteY1"/>
              </a:cxn>
              <a:cxn ang="0">
                <a:pos x="connsiteX2" y="connsiteY2"/>
              </a:cxn>
              <a:cxn ang="0">
                <a:pos x="connsiteX3" y="connsiteY3"/>
              </a:cxn>
            </a:cxnLst>
            <a:rect l="l" t="t" r="r" b="b"/>
            <a:pathLst>
              <a:path w="1779908" h="479121">
                <a:moveTo>
                  <a:pt x="0" y="269762"/>
                </a:moveTo>
                <a:cubicBezTo>
                  <a:pt x="113443" y="152080"/>
                  <a:pt x="233567" y="63495"/>
                  <a:pt x="435674" y="27833"/>
                </a:cubicBezTo>
                <a:cubicBezTo>
                  <a:pt x="637781" y="-7829"/>
                  <a:pt x="988603" y="-19428"/>
                  <a:pt x="1212642" y="55787"/>
                </a:cubicBezTo>
                <a:cubicBezTo>
                  <a:pt x="1436681" y="131002"/>
                  <a:pt x="1676897" y="400099"/>
                  <a:pt x="1779908" y="479121"/>
                </a:cubicBezTo>
              </a:path>
            </a:pathLst>
          </a:custGeom>
          <a:noFill/>
          <a:ln w="19050">
            <a:solidFill>
              <a:srgbClr val="00B050"/>
            </a:solidFill>
            <a:prstDash val="sysDash"/>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89" name="Group 88"/>
          <p:cNvGrpSpPr/>
          <p:nvPr/>
        </p:nvGrpSpPr>
        <p:grpSpPr>
          <a:xfrm>
            <a:off x="6903974" y="3976701"/>
            <a:ext cx="244542" cy="982133"/>
            <a:chOff x="6980177" y="4064000"/>
            <a:chExt cx="244542" cy="982133"/>
          </a:xfrm>
        </p:grpSpPr>
        <p:sp>
          <p:nvSpPr>
            <p:cNvPr id="86" name="Rounded Rectangle 85"/>
            <p:cNvSpPr/>
            <p:nvPr/>
          </p:nvSpPr>
          <p:spPr>
            <a:xfrm>
              <a:off x="6980177" y="4064000"/>
              <a:ext cx="244542" cy="278837"/>
            </a:xfrm>
            <a:prstGeom prst="roundRect">
              <a:avLst>
                <a:gd name="adj" fmla="val 29651"/>
              </a:avLst>
            </a:prstGeom>
            <a:noFill/>
            <a:ln w="9525">
              <a:solidFill>
                <a:srgbClr val="0066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88" name="Straight Arrow Connector 87"/>
            <p:cNvCxnSpPr/>
            <p:nvPr/>
          </p:nvCxnSpPr>
          <p:spPr>
            <a:xfrm>
              <a:off x="7102448" y="4342837"/>
              <a:ext cx="0" cy="703296"/>
            </a:xfrm>
            <a:prstGeom prst="straightConnector1">
              <a:avLst/>
            </a:prstGeom>
            <a:ln w="9525">
              <a:solidFill>
                <a:srgbClr val="0066FF"/>
              </a:solidFill>
              <a:prstDash val="sysDash"/>
              <a:tailEnd type="arrow"/>
            </a:ln>
          </p:spPr>
          <p:style>
            <a:lnRef idx="1">
              <a:schemeClr val="accent1"/>
            </a:lnRef>
            <a:fillRef idx="0">
              <a:schemeClr val="accent1"/>
            </a:fillRef>
            <a:effectRef idx="0">
              <a:schemeClr val="accent1"/>
            </a:effectRef>
            <a:fontRef idx="minor">
              <a:schemeClr val="tx1"/>
            </a:fontRef>
          </p:style>
        </p:cxnSp>
      </p:grpSp>
      <p:grpSp>
        <p:nvGrpSpPr>
          <p:cNvPr id="90" name="Group 89"/>
          <p:cNvGrpSpPr/>
          <p:nvPr/>
        </p:nvGrpSpPr>
        <p:grpSpPr>
          <a:xfrm>
            <a:off x="7356941" y="3978818"/>
            <a:ext cx="244542" cy="1521883"/>
            <a:chOff x="6980177" y="4064000"/>
            <a:chExt cx="244542" cy="1521883"/>
          </a:xfrm>
        </p:grpSpPr>
        <p:sp>
          <p:nvSpPr>
            <p:cNvPr id="91" name="Rounded Rectangle 90"/>
            <p:cNvSpPr/>
            <p:nvPr/>
          </p:nvSpPr>
          <p:spPr>
            <a:xfrm>
              <a:off x="6980177" y="4064000"/>
              <a:ext cx="244542" cy="278837"/>
            </a:xfrm>
            <a:prstGeom prst="roundRect">
              <a:avLst>
                <a:gd name="adj" fmla="val 29651"/>
              </a:avLst>
            </a:prstGeom>
            <a:noFill/>
            <a:ln w="9525">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92" name="Straight Arrow Connector 91"/>
            <p:cNvCxnSpPr/>
            <p:nvPr/>
          </p:nvCxnSpPr>
          <p:spPr>
            <a:xfrm flipH="1">
              <a:off x="7102452" y="4342837"/>
              <a:ext cx="1" cy="1243046"/>
            </a:xfrm>
            <a:prstGeom prst="straightConnector1">
              <a:avLst/>
            </a:prstGeom>
            <a:ln w="9525">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6444321" y="3917434"/>
            <a:ext cx="1619967" cy="1771649"/>
            <a:chOff x="5932091" y="3867150"/>
            <a:chExt cx="1619967" cy="1771649"/>
          </a:xfrm>
        </p:grpSpPr>
        <p:sp>
          <p:nvSpPr>
            <p:cNvPr id="96" name="Rounded Rectangle 95"/>
            <p:cNvSpPr/>
            <p:nvPr/>
          </p:nvSpPr>
          <p:spPr>
            <a:xfrm>
              <a:off x="5932091" y="3867150"/>
              <a:ext cx="1619967" cy="734716"/>
            </a:xfrm>
            <a:prstGeom prst="roundRect">
              <a:avLst>
                <a:gd name="adj" fmla="val 9225"/>
              </a:avLst>
            </a:prstGeom>
            <a:noFill/>
            <a:ln w="952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97" name="Straight Arrow Connector 96"/>
            <p:cNvCxnSpPr/>
            <p:nvPr/>
          </p:nvCxnSpPr>
          <p:spPr>
            <a:xfrm>
              <a:off x="7197302" y="4601866"/>
              <a:ext cx="271374" cy="1036933"/>
            </a:xfrm>
            <a:prstGeom prst="straightConnector1">
              <a:avLst/>
            </a:prstGeom>
            <a:ln w="9525">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02" name="TextBox 101"/>
              <p:cNvSpPr txBox="1"/>
              <p:nvPr/>
            </p:nvSpPr>
            <p:spPr>
              <a:xfrm>
                <a:off x="3244924" y="4727735"/>
                <a:ext cx="3335484" cy="1850443"/>
              </a:xfrm>
              <a:prstGeom prst="rect">
                <a:avLst/>
              </a:prstGeom>
              <a:noFill/>
            </p:spPr>
            <p:txBody>
              <a:bodyPr wrap="square" rtlCol="0">
                <a:spAutoFit/>
              </a:bodyPr>
              <a:lstStyle/>
              <a:p>
                <a:pPr algn="just"/>
                <a:r>
                  <a:rPr lang="en-US" sz="1400" dirty="0">
                    <a:solidFill>
                      <a:prstClr val="black"/>
                    </a:solidFill>
                  </a:rPr>
                  <a:t>If </a:t>
                </a:r>
                <a14:m>
                  <m:oMath xmlns:m="http://schemas.openxmlformats.org/officeDocument/2006/math">
                    <m:sSub>
                      <m:sSubPr>
                        <m:ctrlPr>
                          <a:rPr lang="en-US" sz="1400" i="1">
                            <a:solidFill>
                              <a:prstClr val="black"/>
                            </a:solidFill>
                            <a:latin typeface="Cambria Math"/>
                          </a:rPr>
                        </m:ctrlPr>
                      </m:sSubPr>
                      <m:e>
                        <m:r>
                          <a:rPr lang="en-US" sz="1400" i="1">
                            <a:solidFill>
                              <a:prstClr val="black"/>
                            </a:solidFill>
                            <a:latin typeface="Cambria Math"/>
                          </a:rPr>
                          <m:t> </m:t>
                        </m:r>
                        <m:r>
                          <a:rPr lang="en-US" sz="1400" i="1">
                            <a:solidFill>
                              <a:prstClr val="black"/>
                            </a:solidFill>
                            <a:latin typeface="Cambria Math"/>
                          </a:rPr>
                          <m:t>𝐻</m:t>
                        </m:r>
                      </m:e>
                      <m:sub>
                        <m:r>
                          <a:rPr lang="en-US" sz="1400" i="1">
                            <a:solidFill>
                              <a:prstClr val="black"/>
                            </a:solidFill>
                            <a:latin typeface="Cambria Math"/>
                          </a:rPr>
                          <m:t>𝑖</m:t>
                        </m:r>
                      </m:sub>
                    </m:sSub>
                    <m:r>
                      <a:rPr lang="en-US" sz="1400" i="1">
                        <a:solidFill>
                          <a:prstClr val="black"/>
                        </a:solidFill>
                        <a:latin typeface="Cambria Math"/>
                        <a:ea typeface="Cambria Math"/>
                      </a:rPr>
                      <m:t>≠</m:t>
                    </m:r>
                    <m:sSub>
                      <m:sSubPr>
                        <m:ctrlPr>
                          <a:rPr lang="en-US" sz="1400" i="1">
                            <a:solidFill>
                              <a:prstClr val="black"/>
                            </a:solidFill>
                            <a:latin typeface="Cambria Math"/>
                          </a:rPr>
                        </m:ctrlPr>
                      </m:sSubPr>
                      <m:e>
                        <m:r>
                          <a:rPr lang="en-US" sz="1400" i="1">
                            <a:solidFill>
                              <a:prstClr val="black"/>
                            </a:solidFill>
                            <a:latin typeface="Cambria Math"/>
                          </a:rPr>
                          <m:t>𝐻</m:t>
                        </m:r>
                      </m:e>
                      <m:sub>
                        <m:r>
                          <a:rPr lang="en-US" sz="1400" i="1">
                            <a:solidFill>
                              <a:prstClr val="black"/>
                            </a:solidFill>
                            <a:latin typeface="Cambria Math"/>
                          </a:rPr>
                          <m:t>𝑗</m:t>
                        </m:r>
                      </m:sub>
                    </m:sSub>
                  </m:oMath>
                </a14:m>
                <a:r>
                  <a:rPr lang="en-US" sz="1400" dirty="0">
                    <a:solidFill>
                      <a:prstClr val="black"/>
                    </a:solidFill>
                  </a:rPr>
                  <a:t> there is a </a:t>
                </a:r>
                <a:r>
                  <a:rPr lang="en-US" sz="1400" b="1" dirty="0">
                    <a:solidFill>
                      <a:prstClr val="black"/>
                    </a:solidFill>
                  </a:rPr>
                  <a:t>direct contribution </a:t>
                </a:r>
                <a:r>
                  <a:rPr lang="en-US" sz="1400" dirty="0">
                    <a:solidFill>
                      <a:prstClr val="black"/>
                    </a:solidFill>
                  </a:rPr>
                  <a:t>of the </a:t>
                </a:r>
                <a:r>
                  <a:rPr lang="en-US" sz="1400" b="1" dirty="0">
                    <a:solidFill>
                      <a:prstClr val="black"/>
                    </a:solidFill>
                  </a:rPr>
                  <a:t>master clock phase noise </a:t>
                </a:r>
                <a14:m>
                  <m:oMath xmlns:m="http://schemas.openxmlformats.org/officeDocument/2006/math">
                    <m:sSub>
                      <m:sSubPr>
                        <m:ctrlPr>
                          <a:rPr lang="en-US" sz="1400" i="1">
                            <a:solidFill>
                              <a:prstClr val="black"/>
                            </a:solidFill>
                            <a:latin typeface="Cambria Math"/>
                          </a:rPr>
                        </m:ctrlPr>
                      </m:sSubPr>
                      <m:e>
                        <m:r>
                          <a:rPr lang="en-US" sz="1400" i="1">
                            <a:solidFill>
                              <a:prstClr val="black"/>
                            </a:solidFill>
                            <a:latin typeface="Cambria Math"/>
                          </a:rPr>
                          <m:t>𝑆</m:t>
                        </m:r>
                      </m:e>
                      <m:sub>
                        <m:r>
                          <a:rPr lang="en-US" sz="1400" i="1">
                            <a:solidFill>
                              <a:prstClr val="black"/>
                            </a:solidFill>
                            <a:latin typeface="Cambria Math"/>
                          </a:rPr>
                          <m:t>𝑟𝑒𝑓</m:t>
                        </m:r>
                      </m:sub>
                    </m:sSub>
                    <m:d>
                      <m:dPr>
                        <m:ctrlPr>
                          <a:rPr lang="en-US" sz="1400" i="1">
                            <a:solidFill>
                              <a:prstClr val="black"/>
                            </a:solidFill>
                            <a:latin typeface="Cambria Math"/>
                          </a:rPr>
                        </m:ctrlPr>
                      </m:dPr>
                      <m:e>
                        <m:r>
                          <a:rPr lang="en-US" sz="1400" i="1">
                            <a:solidFill>
                              <a:prstClr val="black"/>
                            </a:solidFill>
                            <a:latin typeface="Cambria Math"/>
                          </a:rPr>
                          <m:t>𝑓</m:t>
                        </m:r>
                      </m:e>
                    </m:d>
                  </m:oMath>
                </a14:m>
                <a:r>
                  <a:rPr lang="en-US" sz="1400" dirty="0">
                    <a:solidFill>
                      <a:prstClr val="black"/>
                    </a:solidFill>
                  </a:rPr>
                  <a:t> to the </a:t>
                </a:r>
                <a:r>
                  <a:rPr lang="en-US" sz="1400" b="1" dirty="0">
                    <a:solidFill>
                      <a:prstClr val="black"/>
                    </a:solidFill>
                  </a:rPr>
                  <a:t>relative jitter </a:t>
                </a:r>
                <a:r>
                  <a:rPr lang="en-US" sz="1400" dirty="0">
                    <a:solidFill>
                      <a:prstClr val="black"/>
                    </a:solidFill>
                  </a:rPr>
                  <a:t>between clients </a:t>
                </a:r>
                <a:r>
                  <a:rPr lang="en-US" sz="1400" i="1" dirty="0" err="1">
                    <a:solidFill>
                      <a:prstClr val="black"/>
                    </a:solidFill>
                  </a:rPr>
                  <a:t>i</a:t>
                </a:r>
                <a:r>
                  <a:rPr lang="en-US" sz="1400" dirty="0">
                    <a:solidFill>
                      <a:prstClr val="black"/>
                    </a:solidFill>
                  </a:rPr>
                  <a:t> and </a:t>
                </a:r>
                <a:r>
                  <a:rPr lang="en-US" sz="1400" i="1" dirty="0">
                    <a:solidFill>
                      <a:prstClr val="black"/>
                    </a:solidFill>
                  </a:rPr>
                  <a:t>j </a:t>
                </a:r>
                <a:r>
                  <a:rPr lang="en-US" sz="1400" dirty="0">
                    <a:solidFill>
                      <a:prstClr val="black"/>
                    </a:solidFill>
                  </a:rPr>
                  <a:t>in the region between the cutoff frequencies of the 2 PLLs. That’s why </a:t>
                </a:r>
                <a:r>
                  <a:rPr lang="en-US" sz="1400" b="1" dirty="0">
                    <a:solidFill>
                      <a:prstClr val="black"/>
                    </a:solidFill>
                  </a:rPr>
                  <a:t>a very low RMO phase noise </a:t>
                </a:r>
                <a:r>
                  <a:rPr lang="en-US" sz="1400" dirty="0">
                    <a:solidFill>
                      <a:prstClr val="black"/>
                    </a:solidFill>
                  </a:rPr>
                  <a:t>is specified in a </a:t>
                </a:r>
                <a:r>
                  <a:rPr lang="en-US" sz="1400" b="1" dirty="0">
                    <a:solidFill>
                      <a:prstClr val="black"/>
                    </a:solidFill>
                  </a:rPr>
                  <a:t>wide spectral region</a:t>
                </a:r>
                <a:r>
                  <a:rPr lang="en-US" sz="1400" dirty="0">
                    <a:solidFill>
                      <a:prstClr val="black"/>
                    </a:solidFill>
                  </a:rPr>
                  <a:t> including the cut-off frequencies of all the client PLLs (0.1÷100 kHz typical).</a:t>
                </a:r>
              </a:p>
            </p:txBody>
          </p:sp>
        </mc:Choice>
        <mc:Fallback xmlns="">
          <p:sp>
            <p:nvSpPr>
              <p:cNvPr id="102" name="TextBox 101"/>
              <p:cNvSpPr txBox="1">
                <a:spLocks noRot="1" noChangeAspect="1" noMove="1" noResize="1" noEditPoints="1" noAdjustHandles="1" noChangeArrowheads="1" noChangeShapeType="1" noTextEdit="1"/>
              </p:cNvSpPr>
              <p:nvPr/>
            </p:nvSpPr>
            <p:spPr>
              <a:xfrm>
                <a:off x="3244924" y="4727735"/>
                <a:ext cx="3335484" cy="1850443"/>
              </a:xfrm>
              <a:prstGeom prst="rect">
                <a:avLst/>
              </a:prstGeom>
              <a:blipFill rotWithShape="1">
                <a:blip r:embed="rId13"/>
                <a:stretch>
                  <a:fillRect l="-366" r="-731" b="-2640"/>
                </a:stretch>
              </a:blipFill>
            </p:spPr>
            <p:txBody>
              <a:bodyPr/>
              <a:lstStyle/>
              <a:p>
                <a:r>
                  <a:rPr lang="en-US">
                    <a:noFill/>
                  </a:rPr>
                  <a:t> </a:t>
                </a:r>
              </a:p>
            </p:txBody>
          </p:sp>
        </mc:Fallback>
      </mc:AlternateContent>
      <p:sp>
        <p:nvSpPr>
          <p:cNvPr id="112" name="TextBox 111"/>
          <p:cNvSpPr txBox="1"/>
          <p:nvPr/>
        </p:nvSpPr>
        <p:spPr>
          <a:xfrm>
            <a:off x="8108741" y="6216509"/>
            <a:ext cx="526106" cy="276999"/>
          </a:xfrm>
          <a:prstGeom prst="rect">
            <a:avLst/>
          </a:prstGeom>
          <a:noFill/>
        </p:spPr>
        <p:txBody>
          <a:bodyPr wrap="none" rtlCol="0">
            <a:spAutoFit/>
          </a:bodyPr>
          <a:lstStyle/>
          <a:p>
            <a:r>
              <a:rPr lang="en-US" sz="1200" i="1" dirty="0">
                <a:solidFill>
                  <a:prstClr val="black"/>
                </a:solidFill>
              </a:rPr>
              <a:t>f [Hz]</a:t>
            </a:r>
          </a:p>
        </p:txBody>
      </p:sp>
    </p:spTree>
    <p:extLst>
      <p:ext uri="{BB962C8B-B14F-4D97-AF65-F5344CB8AC3E}">
        <p14:creationId xmlns:p14="http://schemas.microsoft.com/office/powerpoint/2010/main" val="13357562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42" grpId="0" animBg="1"/>
      <p:bldP spid="73" grpId="0"/>
      <p:bldP spid="75" grpId="0"/>
      <p:bldP spid="102" grpId="0"/>
      <p:bldP spid="1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759107" y="-19050"/>
            <a:ext cx="4051268" cy="676275"/>
          </a:xfrm>
          <a:noFill/>
        </p:spPr>
        <p:txBody>
          <a:bodyPr/>
          <a:lstStyle/>
          <a:p>
            <a:pPr>
              <a:spcBef>
                <a:spcPts val="0"/>
              </a:spcBef>
            </a:pPr>
            <a:r>
              <a:rPr lang="en-US" sz="1800" i="1" dirty="0" smtClean="0"/>
              <a:t>synchronization of</a:t>
            </a:r>
          </a:p>
          <a:p>
            <a:pPr>
              <a:spcBef>
                <a:spcPts val="0"/>
              </a:spcBef>
            </a:pPr>
            <a:r>
              <a:rPr lang="en-US" sz="2800" dirty="0" smtClean="0"/>
              <a:t>FLAT BEAM COLLIDERS</a:t>
            </a:r>
            <a:endParaRPr lang="en-US" sz="28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4</a:t>
            </a:fld>
            <a:endParaRPr lang="en-US" dirty="0">
              <a:solidFill>
                <a:srgbClr val="4F81BD">
                  <a:lumMod val="75000"/>
                </a:srgbClr>
              </a:solidFill>
            </a:endParaRPr>
          </a:p>
        </p:txBody>
      </p:sp>
      <p:grpSp>
        <p:nvGrpSpPr>
          <p:cNvPr id="6" name="Group 5"/>
          <p:cNvGrpSpPr/>
          <p:nvPr/>
        </p:nvGrpSpPr>
        <p:grpSpPr>
          <a:xfrm>
            <a:off x="671321" y="4039047"/>
            <a:ext cx="5428228" cy="2751137"/>
            <a:chOff x="350370" y="3605213"/>
            <a:chExt cx="5428228" cy="2751137"/>
          </a:xfrm>
        </p:grpSpPr>
        <p:sp>
          <p:nvSpPr>
            <p:cNvPr id="4" name="Freeform 30"/>
            <p:cNvSpPr>
              <a:spLocks/>
            </p:cNvSpPr>
            <p:nvPr/>
          </p:nvSpPr>
          <p:spPr bwMode="auto">
            <a:xfrm>
              <a:off x="368023" y="3605213"/>
              <a:ext cx="5410575" cy="1176337"/>
            </a:xfrm>
            <a:custGeom>
              <a:avLst/>
              <a:gdLst/>
              <a:ahLst/>
              <a:cxnLst>
                <a:cxn ang="0">
                  <a:pos x="0" y="141"/>
                </a:cxn>
                <a:cxn ang="0">
                  <a:pos x="2699" y="717"/>
                </a:cxn>
                <a:cxn ang="0">
                  <a:pos x="5268" y="0"/>
                </a:cxn>
              </a:cxnLst>
              <a:rect l="0" t="0" r="r" b="b"/>
              <a:pathLst>
                <a:path w="5268" h="741">
                  <a:moveTo>
                    <a:pt x="0" y="141"/>
                  </a:moveTo>
                  <a:cubicBezTo>
                    <a:pt x="910" y="441"/>
                    <a:pt x="1821" y="741"/>
                    <a:pt x="2699" y="717"/>
                  </a:cubicBezTo>
                  <a:cubicBezTo>
                    <a:pt x="3577" y="693"/>
                    <a:pt x="4422" y="346"/>
                    <a:pt x="5268" y="0"/>
                  </a:cubicBezTo>
                </a:path>
              </a:pathLst>
            </a:custGeom>
            <a:noFill/>
            <a:ln w="9525">
              <a:solidFill>
                <a:schemeClr val="bg1"/>
              </a:solidFill>
              <a:round/>
              <a:headEnd/>
              <a:tailEnd/>
            </a:ln>
            <a:effectLst/>
          </p:spPr>
          <p:txBody>
            <a:bodyPr/>
            <a:lstStyle/>
            <a:p>
              <a:endParaRPr lang="en-US" dirty="0">
                <a:solidFill>
                  <a:prstClr val="white"/>
                </a:solidFill>
              </a:endParaRPr>
            </a:p>
          </p:txBody>
        </p:sp>
        <p:sp>
          <p:nvSpPr>
            <p:cNvPr id="5" name="Freeform 31"/>
            <p:cNvSpPr>
              <a:spLocks/>
            </p:cNvSpPr>
            <p:nvPr/>
          </p:nvSpPr>
          <p:spPr bwMode="auto">
            <a:xfrm>
              <a:off x="350370" y="5327650"/>
              <a:ext cx="5422900" cy="1028700"/>
            </a:xfrm>
            <a:custGeom>
              <a:avLst/>
              <a:gdLst/>
              <a:ahLst/>
              <a:cxnLst>
                <a:cxn ang="0">
                  <a:pos x="0" y="648"/>
                </a:cxn>
                <a:cxn ang="0">
                  <a:pos x="2648" y="10"/>
                </a:cxn>
                <a:cxn ang="0">
                  <a:pos x="5280" y="586"/>
                </a:cxn>
              </a:cxnLst>
              <a:rect l="0" t="0" r="r" b="b"/>
              <a:pathLst>
                <a:path w="5280" h="648">
                  <a:moveTo>
                    <a:pt x="0" y="648"/>
                  </a:moveTo>
                  <a:cubicBezTo>
                    <a:pt x="884" y="334"/>
                    <a:pt x="1768" y="20"/>
                    <a:pt x="2648" y="10"/>
                  </a:cubicBezTo>
                  <a:cubicBezTo>
                    <a:pt x="3528" y="0"/>
                    <a:pt x="4404" y="293"/>
                    <a:pt x="5280" y="586"/>
                  </a:cubicBezTo>
                </a:path>
              </a:pathLst>
            </a:custGeom>
            <a:noFill/>
            <a:ln w="9525">
              <a:solidFill>
                <a:schemeClr val="bg1"/>
              </a:solidFill>
              <a:round/>
              <a:headEnd/>
              <a:tailEnd/>
            </a:ln>
            <a:effectLst/>
          </p:spPr>
          <p:txBody>
            <a:bodyPr/>
            <a:lstStyle/>
            <a:p>
              <a:endParaRPr lang="en-US" dirty="0">
                <a:solidFill>
                  <a:prstClr val="white"/>
                </a:solidFill>
              </a:endParaRPr>
            </a:p>
          </p:txBody>
        </p:sp>
      </p:grpSp>
      <p:grpSp>
        <p:nvGrpSpPr>
          <p:cNvPr id="42" name="Group 41"/>
          <p:cNvGrpSpPr/>
          <p:nvPr/>
        </p:nvGrpSpPr>
        <p:grpSpPr>
          <a:xfrm>
            <a:off x="637040" y="4749544"/>
            <a:ext cx="5451628" cy="1855842"/>
            <a:chOff x="316089" y="4315710"/>
            <a:chExt cx="5451628" cy="1855842"/>
          </a:xfrm>
        </p:grpSpPr>
        <p:sp>
          <p:nvSpPr>
            <p:cNvPr id="19" name="Oval 18"/>
            <p:cNvSpPr/>
            <p:nvPr/>
          </p:nvSpPr>
          <p:spPr>
            <a:xfrm rot="21300000">
              <a:off x="316089" y="4315710"/>
              <a:ext cx="560182" cy="1855842"/>
            </a:xfrm>
            <a:prstGeom prst="ellipse">
              <a:avLst/>
            </a:prstGeom>
            <a:solidFill>
              <a:srgbClr val="FFA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2" name="Oval 31"/>
            <p:cNvSpPr/>
            <p:nvPr/>
          </p:nvSpPr>
          <p:spPr>
            <a:xfrm rot="300000" flipH="1">
              <a:off x="5207535" y="4393984"/>
              <a:ext cx="560182" cy="1664930"/>
            </a:xfrm>
            <a:prstGeom prst="ellipse">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39" name="Group 38"/>
          <p:cNvGrpSpPr/>
          <p:nvPr/>
        </p:nvGrpSpPr>
        <p:grpSpPr>
          <a:xfrm>
            <a:off x="628063" y="4289482"/>
            <a:ext cx="5469481" cy="1868510"/>
            <a:chOff x="307112" y="3855648"/>
            <a:chExt cx="5469481" cy="1868510"/>
          </a:xfrm>
        </p:grpSpPr>
        <p:sp>
          <p:nvSpPr>
            <p:cNvPr id="18" name="Oval 17"/>
            <p:cNvSpPr/>
            <p:nvPr/>
          </p:nvSpPr>
          <p:spPr>
            <a:xfrm rot="-300000">
              <a:off x="5216411" y="3855648"/>
              <a:ext cx="560182" cy="1868510"/>
            </a:xfrm>
            <a:prstGeom prst="ellipse">
              <a:avLst/>
            </a:prstGeom>
            <a:solidFill>
              <a:srgbClr val="FFA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3" name="Oval 32"/>
            <p:cNvSpPr/>
            <p:nvPr/>
          </p:nvSpPr>
          <p:spPr>
            <a:xfrm rot="300000" flipH="1">
              <a:off x="307112" y="3995403"/>
              <a:ext cx="560182" cy="1650259"/>
            </a:xfrm>
            <a:prstGeom prst="ellipse">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41" name="Group 40"/>
          <p:cNvGrpSpPr/>
          <p:nvPr/>
        </p:nvGrpSpPr>
        <p:grpSpPr>
          <a:xfrm>
            <a:off x="1903571" y="5060877"/>
            <a:ext cx="2919777" cy="1008644"/>
            <a:chOff x="1582620" y="4627043"/>
            <a:chExt cx="2919777" cy="1008644"/>
          </a:xfrm>
        </p:grpSpPr>
        <p:sp>
          <p:nvSpPr>
            <p:cNvPr id="30" name="Oval 29"/>
            <p:cNvSpPr/>
            <p:nvPr/>
          </p:nvSpPr>
          <p:spPr>
            <a:xfrm rot="-300000">
              <a:off x="1582620" y="4627043"/>
              <a:ext cx="288082" cy="1008644"/>
            </a:xfrm>
            <a:prstGeom prst="ellipse">
              <a:avLst/>
            </a:prstGeom>
            <a:solidFill>
              <a:srgbClr val="FF4F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4" name="Oval 33"/>
            <p:cNvSpPr/>
            <p:nvPr/>
          </p:nvSpPr>
          <p:spPr>
            <a:xfrm rot="300000" flipH="1">
              <a:off x="4214315" y="4726560"/>
              <a:ext cx="288082" cy="859533"/>
            </a:xfrm>
            <a:prstGeom prst="ellipse">
              <a:avLst/>
            </a:prstGeom>
            <a:solidFill>
              <a:srgbClr val="4081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40" name="Group 39"/>
          <p:cNvGrpSpPr/>
          <p:nvPr/>
        </p:nvGrpSpPr>
        <p:grpSpPr>
          <a:xfrm>
            <a:off x="1910871" y="4872142"/>
            <a:ext cx="2913756" cy="899341"/>
            <a:chOff x="1589920" y="4438308"/>
            <a:chExt cx="2913756" cy="899341"/>
          </a:xfrm>
        </p:grpSpPr>
        <p:sp>
          <p:nvSpPr>
            <p:cNvPr id="29" name="Oval 28"/>
            <p:cNvSpPr/>
            <p:nvPr/>
          </p:nvSpPr>
          <p:spPr>
            <a:xfrm rot="-300000">
              <a:off x="4215594" y="4438308"/>
              <a:ext cx="288082" cy="888773"/>
            </a:xfrm>
            <a:prstGeom prst="ellipse">
              <a:avLst/>
            </a:prstGeom>
            <a:solidFill>
              <a:srgbClr val="FF4F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5" name="Oval 34"/>
            <p:cNvSpPr/>
            <p:nvPr/>
          </p:nvSpPr>
          <p:spPr>
            <a:xfrm rot="300000" flipH="1">
              <a:off x="1589920" y="4496665"/>
              <a:ext cx="288082" cy="840984"/>
            </a:xfrm>
            <a:prstGeom prst="ellipse">
              <a:avLst/>
            </a:prstGeom>
            <a:solidFill>
              <a:srgbClr val="4081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cxnSp>
        <p:nvCxnSpPr>
          <p:cNvPr id="8" name="Straight Connector 7"/>
          <p:cNvCxnSpPr/>
          <p:nvPr/>
        </p:nvCxnSpPr>
        <p:spPr>
          <a:xfrm>
            <a:off x="482316" y="5449587"/>
            <a:ext cx="5916706"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01633" y="5193085"/>
            <a:ext cx="5997389" cy="524703"/>
          </a:xfrm>
          <a:prstGeom prst="line">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401633" y="5187973"/>
            <a:ext cx="5997389" cy="524703"/>
          </a:xfrm>
          <a:prstGeom prst="line">
            <a:avLst/>
          </a:prstGeom>
          <a:ln w="19050">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3128969" y="5165435"/>
            <a:ext cx="528917" cy="625820"/>
            <a:chOff x="2808018" y="4731601"/>
            <a:chExt cx="528917" cy="625820"/>
          </a:xfrm>
        </p:grpSpPr>
        <p:sp>
          <p:nvSpPr>
            <p:cNvPr id="31" name="Oval 30"/>
            <p:cNvSpPr/>
            <p:nvPr/>
          </p:nvSpPr>
          <p:spPr>
            <a:xfrm rot="-300000">
              <a:off x="2987436" y="4731606"/>
              <a:ext cx="152162" cy="625815"/>
            </a:xfrm>
            <a:prstGeom prst="ellipse">
              <a:avLst/>
            </a:prstGeom>
            <a:solidFill>
              <a:srgbClr val="C000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6" name="Oval 35"/>
            <p:cNvSpPr/>
            <p:nvPr/>
          </p:nvSpPr>
          <p:spPr>
            <a:xfrm rot="300000" flipH="1">
              <a:off x="2996396" y="4731601"/>
              <a:ext cx="152162" cy="625815"/>
            </a:xfrm>
            <a:prstGeom prst="ellipse">
              <a:avLst/>
            </a:prstGeom>
            <a:solidFill>
              <a:srgbClr val="1B41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3" name="Explosion 2 42"/>
            <p:cNvSpPr/>
            <p:nvPr/>
          </p:nvSpPr>
          <p:spPr>
            <a:xfrm>
              <a:off x="2808018" y="4880829"/>
              <a:ext cx="528917" cy="271321"/>
            </a:xfrm>
            <a:prstGeom prst="irregularSeal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47" name="TextBox 46"/>
          <p:cNvSpPr txBox="1"/>
          <p:nvPr/>
        </p:nvSpPr>
        <p:spPr>
          <a:xfrm>
            <a:off x="6137725" y="4697618"/>
            <a:ext cx="522900" cy="584775"/>
          </a:xfrm>
          <a:prstGeom prst="rect">
            <a:avLst/>
          </a:prstGeom>
          <a:noFill/>
        </p:spPr>
        <p:txBody>
          <a:bodyPr wrap="none" rtlCol="0">
            <a:spAutoFit/>
          </a:bodyPr>
          <a:lstStyle/>
          <a:p>
            <a:r>
              <a:rPr lang="en-US" sz="3200" b="1" i="1" dirty="0">
                <a:solidFill>
                  <a:srgbClr val="C00000"/>
                </a:solidFill>
              </a:rPr>
              <a:t>e</a:t>
            </a:r>
            <a:r>
              <a:rPr lang="en-US" sz="3200" b="1" i="1" baseline="30000" dirty="0">
                <a:solidFill>
                  <a:srgbClr val="C00000"/>
                </a:solidFill>
              </a:rPr>
              <a:t>+</a:t>
            </a:r>
          </a:p>
        </p:txBody>
      </p:sp>
      <p:sp>
        <p:nvSpPr>
          <p:cNvPr id="48" name="TextBox 47"/>
          <p:cNvSpPr txBox="1"/>
          <p:nvPr/>
        </p:nvSpPr>
        <p:spPr>
          <a:xfrm>
            <a:off x="154849" y="4712030"/>
            <a:ext cx="470000" cy="584775"/>
          </a:xfrm>
          <a:prstGeom prst="rect">
            <a:avLst/>
          </a:prstGeom>
          <a:noFill/>
        </p:spPr>
        <p:txBody>
          <a:bodyPr wrap="none" rtlCol="0">
            <a:spAutoFit/>
          </a:bodyPr>
          <a:lstStyle/>
          <a:p>
            <a:r>
              <a:rPr lang="en-US" sz="3200" b="1" i="1" dirty="0">
                <a:solidFill>
                  <a:srgbClr val="0070C0"/>
                </a:solidFill>
              </a:rPr>
              <a:t>e</a:t>
            </a:r>
            <a:r>
              <a:rPr lang="en-US" sz="3200" b="1" i="1" baseline="30000" dirty="0">
                <a:solidFill>
                  <a:srgbClr val="0070C0"/>
                </a:solidFill>
              </a:rPr>
              <a:t>-</a:t>
            </a:r>
          </a:p>
        </p:txBody>
      </p:sp>
      <p:sp>
        <p:nvSpPr>
          <p:cNvPr id="49" name="TextBox 48"/>
          <p:cNvSpPr txBox="1"/>
          <p:nvPr/>
        </p:nvSpPr>
        <p:spPr>
          <a:xfrm>
            <a:off x="3125956" y="4398615"/>
            <a:ext cx="593432" cy="707886"/>
          </a:xfrm>
          <a:prstGeom prst="rect">
            <a:avLst/>
          </a:prstGeom>
          <a:noFill/>
        </p:spPr>
        <p:txBody>
          <a:bodyPr wrap="none" rtlCol="0">
            <a:spAutoFit/>
          </a:bodyPr>
          <a:lstStyle/>
          <a:p>
            <a:r>
              <a:rPr lang="en-US" sz="4000" b="1" i="1" dirty="0">
                <a:solidFill>
                  <a:prstClr val="black"/>
                </a:solidFill>
              </a:rPr>
              <a:t>IP</a:t>
            </a:r>
          </a:p>
        </p:txBody>
      </p:sp>
      <p:grpSp>
        <p:nvGrpSpPr>
          <p:cNvPr id="50" name="Group 49"/>
          <p:cNvGrpSpPr/>
          <p:nvPr/>
        </p:nvGrpSpPr>
        <p:grpSpPr>
          <a:xfrm>
            <a:off x="2449265" y="5103488"/>
            <a:ext cx="528917" cy="757908"/>
            <a:chOff x="2808018" y="4690990"/>
            <a:chExt cx="528917" cy="757908"/>
          </a:xfrm>
        </p:grpSpPr>
        <p:sp>
          <p:nvSpPr>
            <p:cNvPr id="51" name="Oval 50"/>
            <p:cNvSpPr/>
            <p:nvPr/>
          </p:nvSpPr>
          <p:spPr>
            <a:xfrm rot="21300000">
              <a:off x="2986601" y="4803908"/>
              <a:ext cx="152162" cy="644990"/>
            </a:xfrm>
            <a:prstGeom prst="ellipse">
              <a:avLst/>
            </a:prstGeom>
            <a:solidFill>
              <a:srgbClr val="FF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2" name="Oval 51"/>
            <p:cNvSpPr/>
            <p:nvPr/>
          </p:nvSpPr>
          <p:spPr>
            <a:xfrm rot="300000" flipH="1">
              <a:off x="2981799" y="4690990"/>
              <a:ext cx="152162" cy="611019"/>
            </a:xfrm>
            <a:prstGeom prst="ellipse">
              <a:avLst/>
            </a:prstGeom>
            <a:solidFill>
              <a:srgbClr val="2F7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3" name="Explosion 2 52"/>
            <p:cNvSpPr/>
            <p:nvPr/>
          </p:nvSpPr>
          <p:spPr>
            <a:xfrm>
              <a:off x="2808018" y="4880829"/>
              <a:ext cx="528917" cy="271321"/>
            </a:xfrm>
            <a:prstGeom prst="irregularSeal2">
              <a:avLst/>
            </a:prstGeom>
            <a:solidFill>
              <a:srgbClr val="F0F6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5689" y="1255714"/>
            <a:ext cx="4683422" cy="2905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54" name="TextBox 53"/>
              <p:cNvSpPr txBox="1"/>
              <p:nvPr/>
            </p:nvSpPr>
            <p:spPr>
              <a:xfrm>
                <a:off x="6358460" y="1167364"/>
                <a:ext cx="2709334" cy="2682722"/>
              </a:xfrm>
              <a:prstGeom prst="rect">
                <a:avLst/>
              </a:prstGeom>
              <a:noFill/>
            </p:spPr>
            <p:txBody>
              <a:bodyPr wrap="square" rtlCol="0">
                <a:spAutoFit/>
              </a:bodyPr>
              <a:lstStyle/>
              <a:p>
                <a:pPr algn="just"/>
                <a:r>
                  <a:rPr lang="en-US" sz="1600" dirty="0">
                    <a:solidFill>
                      <a:prstClr val="black"/>
                    </a:solidFill>
                  </a:rPr>
                  <a:t>Bunches of the 2 colliding beams need to </a:t>
                </a:r>
                <a:r>
                  <a:rPr lang="en-US" sz="1600" b="1" i="1" dirty="0">
                    <a:solidFill>
                      <a:prstClr val="black"/>
                    </a:solidFill>
                  </a:rPr>
                  <a:t>arrive</a:t>
                </a:r>
                <a:r>
                  <a:rPr lang="en-US" sz="1600" dirty="0">
                    <a:solidFill>
                      <a:prstClr val="black"/>
                    </a:solidFill>
                  </a:rPr>
                  <a:t> at the </a:t>
                </a:r>
                <a:r>
                  <a:rPr lang="en-US" sz="1600" b="1" i="1" dirty="0">
                    <a:solidFill>
                      <a:prstClr val="black"/>
                    </a:solidFill>
                  </a:rPr>
                  <a:t>Interaction Point</a:t>
                </a:r>
                <a:r>
                  <a:rPr lang="en-US" sz="1600" dirty="0">
                    <a:solidFill>
                      <a:prstClr val="black"/>
                    </a:solidFill>
                  </a:rPr>
                  <a:t> (max vertical focalization) at the same time. </a:t>
                </a:r>
              </a:p>
              <a:p>
                <a:endParaRPr lang="en-US" sz="1000" dirty="0">
                  <a:solidFill>
                    <a:prstClr val="black"/>
                  </a:solidFill>
                </a:endParaRPr>
              </a:p>
              <a:p>
                <a:r>
                  <a:rPr lang="en-US" sz="1600" dirty="0">
                    <a:solidFill>
                      <a:prstClr val="black"/>
                    </a:solidFill>
                  </a:rPr>
                  <a:t>Waist length </a:t>
                </a:r>
                <a14:m>
                  <m:oMath xmlns:m="http://schemas.openxmlformats.org/officeDocument/2006/math">
                    <m:r>
                      <a:rPr lang="en-US" sz="1600" i="1">
                        <a:solidFill>
                          <a:prstClr val="black"/>
                        </a:solidFill>
                        <a:latin typeface="Cambria Math"/>
                        <a:ea typeface="Cambria Math"/>
                      </a:rPr>
                      <m:t>≈</m:t>
                    </m:r>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𝛽</m:t>
                        </m:r>
                      </m:e>
                      <m:sub>
                        <m:r>
                          <a:rPr lang="en-US" sz="1600" i="1">
                            <a:solidFill>
                              <a:prstClr val="black"/>
                            </a:solidFill>
                            <a:latin typeface="Cambria Math"/>
                            <a:ea typeface="Cambria Math"/>
                          </a:rPr>
                          <m:t>𝑦</m:t>
                        </m:r>
                      </m:sub>
                    </m:sSub>
                    <m:r>
                      <a:rPr lang="en-US" sz="1600" i="1">
                        <a:solidFill>
                          <a:prstClr val="black"/>
                        </a:solidFill>
                        <a:latin typeface="Cambria Math"/>
                        <a:ea typeface="Cambria Math"/>
                      </a:rPr>
                      <m:t>≈</m:t>
                    </m:r>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𝜎</m:t>
                        </m:r>
                      </m:e>
                      <m:sub>
                        <m:r>
                          <a:rPr lang="en-US" sz="1600" i="1">
                            <a:solidFill>
                              <a:prstClr val="black"/>
                            </a:solidFill>
                            <a:latin typeface="Cambria Math"/>
                            <a:ea typeface="Cambria Math"/>
                          </a:rPr>
                          <m:t>𝑧</m:t>
                        </m:r>
                      </m:sub>
                    </m:sSub>
                  </m:oMath>
                </a14:m>
                <a:r>
                  <a:rPr lang="en-US" sz="1600" dirty="0">
                    <a:solidFill>
                      <a:prstClr val="black"/>
                    </a:solidFill>
                  </a:rPr>
                  <a:t> </a:t>
                </a:r>
                <a:r>
                  <a:rPr lang="en-US" sz="1600" i="1" dirty="0">
                    <a:solidFill>
                      <a:prstClr val="black"/>
                    </a:solidFill>
                  </a:rPr>
                  <a:t>(hourglass effect)</a:t>
                </a:r>
              </a:p>
              <a:p>
                <a:endParaRPr lang="en-US" sz="1000" i="1" dirty="0">
                  <a:solidFill>
                    <a:prstClr val="black"/>
                  </a:solidFill>
                </a:endParaRPr>
              </a:p>
              <a:p>
                <a:pPr>
                  <a:spcAft>
                    <a:spcPts val="600"/>
                  </a:spcAft>
                </a:pPr>
                <a:r>
                  <a:rPr lang="en-US" sz="1600" b="1" i="1" dirty="0">
                    <a:solidFill>
                      <a:prstClr val="black"/>
                    </a:solidFill>
                  </a:rPr>
                  <a:t>Synchronization requirement</a:t>
                </a:r>
                <a:r>
                  <a:rPr lang="en-US" sz="1600" dirty="0">
                    <a:solidFill>
                      <a:prstClr val="black"/>
                    </a:solidFill>
                  </a:rPr>
                  <a:t>:</a:t>
                </a:r>
                <a:endParaRPr lang="en-US" sz="1000" dirty="0">
                  <a:solidFill>
                    <a:prstClr val="black"/>
                  </a:solidFill>
                </a:endParaRPr>
              </a:p>
              <a:p>
                <a:pPr/>
                <a14:m>
                  <m:oMathPara xmlns:m="http://schemas.openxmlformats.org/officeDocument/2006/math">
                    <m:oMathParaPr>
                      <m:jc m:val="centerGroup"/>
                    </m:oMathParaPr>
                    <m:oMath xmlns:m="http://schemas.openxmlformats.org/officeDocument/2006/math">
                      <m:r>
                        <a:rPr lang="en-US" sz="1600" i="1">
                          <a:solidFill>
                            <a:prstClr val="black"/>
                          </a:solidFill>
                          <a:latin typeface="Cambria Math"/>
                          <a:ea typeface="Cambria Math"/>
                        </a:rPr>
                        <m:t>∆</m:t>
                      </m:r>
                      <m:r>
                        <a:rPr lang="en-US" sz="1600" i="1">
                          <a:solidFill>
                            <a:prstClr val="black"/>
                          </a:solidFill>
                          <a:latin typeface="Cambria Math"/>
                          <a:ea typeface="Cambria Math"/>
                        </a:rPr>
                        <m:t>𝑡</m:t>
                      </m:r>
                      <m:r>
                        <a:rPr lang="en-US" sz="1600" i="1">
                          <a:solidFill>
                            <a:prstClr val="black"/>
                          </a:solidFill>
                          <a:latin typeface="Cambria Math"/>
                          <a:ea typeface="Cambria Math"/>
                        </a:rPr>
                        <m:t>≪ </m:t>
                      </m:r>
                      <m:sSub>
                        <m:sSubPr>
                          <m:ctrlPr>
                            <a:rPr lang="en-US" sz="1600" i="1">
                              <a:solidFill>
                                <a:prstClr val="black"/>
                              </a:solidFill>
                              <a:latin typeface="Cambria Math"/>
                              <a:ea typeface="Cambria Math"/>
                            </a:rPr>
                          </m:ctrlPr>
                        </m:sSubPr>
                        <m:e>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𝜎</m:t>
                              </m:r>
                            </m:e>
                            <m:sub>
                              <m:r>
                                <a:rPr lang="en-US" sz="1600" i="1">
                                  <a:solidFill>
                                    <a:prstClr val="black"/>
                                  </a:solidFill>
                                  <a:latin typeface="Cambria Math"/>
                                  <a:ea typeface="Cambria Math"/>
                                </a:rPr>
                                <m:t>𝑡</m:t>
                              </m:r>
                            </m:sub>
                          </m:sSub>
                        </m:e>
                        <m:sub>
                          <m:r>
                            <a:rPr lang="en-US" sz="1600" i="1">
                              <a:solidFill>
                                <a:prstClr val="black"/>
                              </a:solidFill>
                              <a:latin typeface="Cambria Math"/>
                              <a:ea typeface="Cambria Math"/>
                            </a:rPr>
                            <m:t>𝑏𝑢𝑛𝑐h</m:t>
                          </m:r>
                        </m:sub>
                      </m:sSub>
                      <m:r>
                        <a:rPr lang="en-US" sz="1600">
                          <a:solidFill>
                            <a:prstClr val="black"/>
                          </a:solidFill>
                          <a:latin typeface="Cambria Math"/>
                        </a:rPr>
                        <m:t>=</m:t>
                      </m:r>
                      <m:f>
                        <m:fPr>
                          <m:ctrlPr>
                            <a:rPr lang="en-US" sz="1600" i="1">
                              <a:solidFill>
                                <a:prstClr val="black"/>
                              </a:solidFill>
                              <a:latin typeface="Cambria Math"/>
                            </a:rPr>
                          </m:ctrlPr>
                        </m:fPr>
                        <m:num>
                          <m:r>
                            <a:rPr lang="en-US" sz="1600" i="1">
                              <a:solidFill>
                                <a:prstClr val="black"/>
                              </a:solidFill>
                              <a:latin typeface="Cambria Math"/>
                            </a:rPr>
                            <m:t>1</m:t>
                          </m:r>
                        </m:num>
                        <m:den>
                          <m:r>
                            <a:rPr lang="en-US" sz="1600" i="1">
                              <a:solidFill>
                                <a:prstClr val="black"/>
                              </a:solidFill>
                              <a:latin typeface="Cambria Math"/>
                            </a:rPr>
                            <m:t>𝑐</m:t>
                          </m:r>
                        </m:den>
                      </m:f>
                      <m:sSub>
                        <m:sSubPr>
                          <m:ctrlPr>
                            <a:rPr lang="en-US" sz="1600" i="1">
                              <a:solidFill>
                                <a:prstClr val="black"/>
                              </a:solidFill>
                              <a:latin typeface="Cambria Math"/>
                              <a:ea typeface="Cambria Math"/>
                            </a:rPr>
                          </m:ctrlPr>
                        </m:sSubPr>
                        <m:e>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m:t>
                              </m:r>
                              <m:r>
                                <a:rPr lang="en-US" sz="1600" i="1">
                                  <a:solidFill>
                                    <a:prstClr val="black"/>
                                  </a:solidFill>
                                  <a:latin typeface="Cambria Math"/>
                                  <a:ea typeface="Cambria Math"/>
                                </a:rPr>
                                <m:t>𝜎</m:t>
                              </m:r>
                            </m:e>
                            <m:sub>
                              <m:r>
                                <a:rPr lang="en-US" sz="1600" i="1">
                                  <a:solidFill>
                                    <a:prstClr val="black"/>
                                  </a:solidFill>
                                  <a:latin typeface="Cambria Math"/>
                                  <a:ea typeface="Cambria Math"/>
                                </a:rPr>
                                <m:t>𝑧</m:t>
                              </m:r>
                            </m:sub>
                          </m:sSub>
                        </m:e>
                        <m:sub>
                          <m:r>
                            <a:rPr lang="en-US" sz="1600" i="1">
                              <a:solidFill>
                                <a:prstClr val="black"/>
                              </a:solidFill>
                              <a:latin typeface="Cambria Math"/>
                              <a:ea typeface="Cambria Math"/>
                            </a:rPr>
                            <m:t>𝑏𝑢𝑛𝑐h</m:t>
                          </m:r>
                        </m:sub>
                      </m:sSub>
                    </m:oMath>
                  </m:oMathPara>
                </a14:m>
                <a:endParaRPr lang="en-US" sz="1600" dirty="0">
                  <a:solidFill>
                    <a:prstClr val="black"/>
                  </a:solidFill>
                </a:endParaRPr>
              </a:p>
            </p:txBody>
          </p:sp>
        </mc:Choice>
        <mc:Fallback xmlns="">
          <p:sp>
            <p:nvSpPr>
              <p:cNvPr id="54" name="TextBox 53"/>
              <p:cNvSpPr txBox="1">
                <a:spLocks noRot="1" noChangeAspect="1" noMove="1" noResize="1" noEditPoints="1" noAdjustHandles="1" noChangeArrowheads="1" noChangeShapeType="1" noTextEdit="1"/>
              </p:cNvSpPr>
              <p:nvPr/>
            </p:nvSpPr>
            <p:spPr>
              <a:xfrm>
                <a:off x="6358460" y="1167364"/>
                <a:ext cx="2709334" cy="2682722"/>
              </a:xfrm>
              <a:prstGeom prst="rect">
                <a:avLst/>
              </a:prstGeom>
              <a:blipFill rotWithShape="1">
                <a:blip r:embed="rId3"/>
                <a:stretch>
                  <a:fillRect l="-1126" t="-680" r="-1351"/>
                </a:stretch>
              </a:blipFill>
            </p:spPr>
            <p:txBody>
              <a:bodyPr/>
              <a:lstStyle/>
              <a:p>
                <a:r>
                  <a:rPr lang="en-US">
                    <a:noFill/>
                  </a:rPr>
                  <a:t> </a:t>
                </a:r>
              </a:p>
            </p:txBody>
          </p:sp>
        </mc:Fallback>
      </mc:AlternateContent>
      <p:grpSp>
        <p:nvGrpSpPr>
          <p:cNvPr id="55" name="Group 54"/>
          <p:cNvGrpSpPr/>
          <p:nvPr/>
        </p:nvGrpSpPr>
        <p:grpSpPr>
          <a:xfrm>
            <a:off x="3128969" y="5174960"/>
            <a:ext cx="528917" cy="625820"/>
            <a:chOff x="2808018" y="4731601"/>
            <a:chExt cx="528917" cy="625820"/>
          </a:xfrm>
        </p:grpSpPr>
        <p:sp>
          <p:nvSpPr>
            <p:cNvPr id="56" name="Oval 55"/>
            <p:cNvSpPr/>
            <p:nvPr/>
          </p:nvSpPr>
          <p:spPr>
            <a:xfrm rot="-300000">
              <a:off x="2987436" y="4731606"/>
              <a:ext cx="152162" cy="625815"/>
            </a:xfrm>
            <a:prstGeom prst="ellipse">
              <a:avLst/>
            </a:prstGeom>
            <a:solidFill>
              <a:srgbClr val="C000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7" name="Oval 56"/>
            <p:cNvSpPr/>
            <p:nvPr/>
          </p:nvSpPr>
          <p:spPr>
            <a:xfrm rot="300000" flipH="1">
              <a:off x="2996396" y="4731601"/>
              <a:ext cx="152162" cy="625815"/>
            </a:xfrm>
            <a:prstGeom prst="ellipse">
              <a:avLst/>
            </a:prstGeom>
            <a:solidFill>
              <a:srgbClr val="1B41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8" name="Explosion 2 57"/>
            <p:cNvSpPr/>
            <p:nvPr/>
          </p:nvSpPr>
          <p:spPr>
            <a:xfrm>
              <a:off x="2808018" y="4880829"/>
              <a:ext cx="528917" cy="271321"/>
            </a:xfrm>
            <a:prstGeom prst="irregularSeal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24" name="Group 23"/>
          <p:cNvGrpSpPr/>
          <p:nvPr/>
        </p:nvGrpSpPr>
        <p:grpSpPr>
          <a:xfrm>
            <a:off x="2479438" y="5034454"/>
            <a:ext cx="1169551" cy="1567236"/>
            <a:chOff x="2479438" y="5034454"/>
            <a:chExt cx="1169551" cy="1567236"/>
          </a:xfrm>
        </p:grpSpPr>
        <p:cxnSp>
          <p:nvCxnSpPr>
            <p:cNvPr id="10" name="Straight Connector 9"/>
            <p:cNvCxnSpPr/>
            <p:nvPr/>
          </p:nvCxnSpPr>
          <p:spPr>
            <a:xfrm>
              <a:off x="2726835" y="5034454"/>
              <a:ext cx="0" cy="156723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384906" y="5034460"/>
              <a:ext cx="0" cy="156723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582854" y="6456217"/>
              <a:ext cx="9708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2515983" y="6456217"/>
              <a:ext cx="212344" cy="0"/>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3403139" y="6456217"/>
              <a:ext cx="212344" cy="0"/>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479438" y="6031667"/>
              <a:ext cx="1169551" cy="307777"/>
            </a:xfrm>
            <a:prstGeom prst="rect">
              <a:avLst/>
            </a:prstGeom>
            <a:solidFill>
              <a:schemeClr val="tx1">
                <a:lumMod val="75000"/>
              </a:schemeClr>
            </a:solidFill>
          </p:spPr>
          <p:txBody>
            <a:bodyPr wrap="none" rtlCol="0">
              <a:spAutoFit/>
            </a:bodyPr>
            <a:lstStyle/>
            <a:p>
              <a:r>
                <a:rPr lang="en-US" sz="1400" b="1" i="1" dirty="0">
                  <a:solidFill>
                    <a:srgbClr val="FF0000"/>
                  </a:solidFill>
                </a:rPr>
                <a:t>Synch. error !</a:t>
              </a:r>
            </a:p>
          </p:txBody>
        </p:sp>
      </p:grpSp>
      <mc:AlternateContent xmlns:mc="http://schemas.openxmlformats.org/markup-compatibility/2006" xmlns:a14="http://schemas.microsoft.com/office/drawing/2010/main">
        <mc:Choice Requires="a14">
          <p:sp>
            <p:nvSpPr>
              <p:cNvPr id="62" name="TextBox 61"/>
              <p:cNvSpPr txBox="1"/>
              <p:nvPr/>
            </p:nvSpPr>
            <p:spPr>
              <a:xfrm>
                <a:off x="6703483" y="3864130"/>
                <a:ext cx="2438400" cy="2308324"/>
              </a:xfrm>
              <a:prstGeom prst="rect">
                <a:avLst/>
              </a:prstGeom>
              <a:noFill/>
            </p:spPr>
            <p:txBody>
              <a:bodyPr wrap="square" rtlCol="0">
                <a:spAutoFit/>
              </a:bodyPr>
              <a:lstStyle/>
              <a:p>
                <a:endParaRPr lang="en-US" sz="1600" dirty="0">
                  <a:solidFill>
                    <a:prstClr val="black"/>
                  </a:solidFill>
                </a:endParaRPr>
              </a:p>
              <a:p>
                <a:r>
                  <a:rPr lang="en-US" sz="1600" b="1" dirty="0">
                    <a:solidFill>
                      <a:prstClr val="black"/>
                    </a:solidFill>
                  </a:rPr>
                  <a:t>  CIRCULAR COLLIDERS:</a:t>
                </a:r>
                <a:endParaRPr lang="en-US" sz="1600" b="1" i="1" dirty="0">
                  <a:solidFill>
                    <a:prstClr val="black"/>
                  </a:solidFill>
                </a:endParaRPr>
              </a:p>
              <a:p>
                <a:endParaRPr lang="en-US" sz="1600" i="1" dirty="0">
                  <a:solidFill>
                    <a:prstClr val="black"/>
                  </a:solidFill>
                </a:endParaRPr>
              </a:p>
              <a:p>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𝜎</m:t>
                        </m:r>
                      </m:e>
                      <m:sub>
                        <m:r>
                          <a:rPr lang="en-US" sz="1600" i="1">
                            <a:solidFill>
                              <a:prstClr val="black"/>
                            </a:solidFill>
                            <a:latin typeface="Cambria Math"/>
                            <a:ea typeface="Cambria Math"/>
                          </a:rPr>
                          <m:t>𝑧</m:t>
                        </m:r>
                      </m:sub>
                    </m:sSub>
                    <m:r>
                      <a:rPr lang="en-US" sz="1600" i="1">
                        <a:solidFill>
                          <a:prstClr val="black"/>
                        </a:solidFill>
                        <a:latin typeface="Cambria Math"/>
                        <a:ea typeface="Cambria Math"/>
                      </a:rPr>
                      <m:t>≈1 </m:t>
                    </m:r>
                    <m:r>
                      <a:rPr lang="en-US" sz="1600" i="1">
                        <a:solidFill>
                          <a:prstClr val="black"/>
                        </a:solidFill>
                        <a:latin typeface="Cambria Math"/>
                        <a:ea typeface="Cambria Math"/>
                      </a:rPr>
                      <m:t>𝑐𝑚</m:t>
                    </m:r>
                    <m:r>
                      <a:rPr lang="en-US" sz="1600" i="1">
                        <a:solidFill>
                          <a:prstClr val="black"/>
                        </a:solidFill>
                        <a:latin typeface="Cambria Math"/>
                        <a:ea typeface="Cambria Math"/>
                      </a:rPr>
                      <m:t>→</m:t>
                    </m:r>
                  </m:oMath>
                </a14:m>
                <a:r>
                  <a:rPr lang="en-US" sz="1600" dirty="0">
                    <a:solidFill>
                      <a:prstClr val="black"/>
                    </a:solidFill>
                    <a:ea typeface="Cambria Math"/>
                  </a:rPr>
                  <a:t> </a:t>
                </a:r>
                <a14:m>
                  <m:oMath xmlns:m="http://schemas.openxmlformats.org/officeDocument/2006/math">
                    <m:r>
                      <a:rPr lang="en-US" sz="1600" i="1">
                        <a:solidFill>
                          <a:prstClr val="black"/>
                        </a:solidFill>
                        <a:latin typeface="Cambria Math"/>
                        <a:ea typeface="Cambria Math"/>
                      </a:rPr>
                      <m:t>∆</m:t>
                    </m:r>
                    <m:r>
                      <a:rPr lang="en-US" sz="1600" i="1">
                        <a:solidFill>
                          <a:prstClr val="black"/>
                        </a:solidFill>
                        <a:latin typeface="Cambria Math"/>
                        <a:ea typeface="Cambria Math"/>
                      </a:rPr>
                      <m:t>𝑡</m:t>
                    </m:r>
                    <m:r>
                      <a:rPr lang="en-US" sz="1600" i="1">
                        <a:solidFill>
                          <a:prstClr val="black"/>
                        </a:solidFill>
                        <a:latin typeface="Cambria Math"/>
                        <a:ea typeface="Cambria Math"/>
                      </a:rPr>
                      <m:t>&lt;10 </m:t>
                    </m:r>
                    <m:r>
                      <a:rPr lang="en-US" sz="1600" i="1">
                        <a:solidFill>
                          <a:prstClr val="black"/>
                        </a:solidFill>
                        <a:latin typeface="Cambria Math"/>
                        <a:ea typeface="Cambria Math"/>
                      </a:rPr>
                      <m:t>𝑝𝑠</m:t>
                    </m:r>
                  </m:oMath>
                </a14:m>
                <a:endParaRPr lang="en-US" sz="1600" dirty="0">
                  <a:solidFill>
                    <a:prstClr val="black"/>
                  </a:solidFill>
                </a:endParaRPr>
              </a:p>
              <a:p>
                <a:endParaRPr lang="en-US" sz="1600" dirty="0">
                  <a:solidFill>
                    <a:prstClr val="black"/>
                  </a:solidFill>
                </a:endParaRPr>
              </a:p>
              <a:p>
                <a:r>
                  <a:rPr lang="en-US" sz="1600" b="1" dirty="0">
                    <a:solidFill>
                      <a:prstClr val="black"/>
                    </a:solidFill>
                  </a:rPr>
                  <a:t> LINEAR COLLIDER (ILC):</a:t>
                </a:r>
                <a:endParaRPr lang="en-US" sz="1600" b="1" i="1" dirty="0">
                  <a:solidFill>
                    <a:prstClr val="black"/>
                  </a:solidFill>
                </a:endParaRPr>
              </a:p>
              <a:p>
                <a:endParaRPr lang="en-US" sz="1600" i="1" dirty="0">
                  <a:solidFill>
                    <a:prstClr val="black"/>
                  </a:solidFill>
                </a:endParaRPr>
              </a:p>
              <a:p>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𝜎</m:t>
                        </m:r>
                      </m:e>
                      <m:sub>
                        <m:r>
                          <a:rPr lang="en-US" sz="1600" i="1">
                            <a:solidFill>
                              <a:prstClr val="black"/>
                            </a:solidFill>
                            <a:latin typeface="Cambria Math"/>
                            <a:ea typeface="Cambria Math"/>
                          </a:rPr>
                          <m:t>𝑧</m:t>
                        </m:r>
                      </m:sub>
                    </m:sSub>
                    <m:r>
                      <a:rPr lang="en-US" sz="1600" i="1">
                        <a:solidFill>
                          <a:prstClr val="black"/>
                        </a:solidFill>
                        <a:latin typeface="Cambria Math"/>
                        <a:ea typeface="Cambria Math"/>
                      </a:rPr>
                      <m:t>&lt;1 </m:t>
                    </m:r>
                    <m:r>
                      <a:rPr lang="en-US" sz="1600" i="1">
                        <a:solidFill>
                          <a:prstClr val="black"/>
                        </a:solidFill>
                        <a:latin typeface="Cambria Math"/>
                        <a:ea typeface="Cambria Math"/>
                      </a:rPr>
                      <m:t>𝑚𝑚</m:t>
                    </m:r>
                    <m:r>
                      <a:rPr lang="en-US" sz="1600" i="1">
                        <a:solidFill>
                          <a:prstClr val="black"/>
                        </a:solidFill>
                        <a:latin typeface="Cambria Math"/>
                        <a:ea typeface="Cambria Math"/>
                      </a:rPr>
                      <m:t>→</m:t>
                    </m:r>
                  </m:oMath>
                </a14:m>
                <a:r>
                  <a:rPr lang="en-US" sz="1600" dirty="0">
                    <a:solidFill>
                      <a:prstClr val="black"/>
                    </a:solidFill>
                    <a:ea typeface="Cambria Math"/>
                  </a:rPr>
                  <a:t> </a:t>
                </a:r>
                <a14:m>
                  <m:oMath xmlns:m="http://schemas.openxmlformats.org/officeDocument/2006/math">
                    <m:r>
                      <a:rPr lang="en-US" sz="1600" i="1">
                        <a:solidFill>
                          <a:prstClr val="black"/>
                        </a:solidFill>
                        <a:latin typeface="Cambria Math"/>
                        <a:ea typeface="Cambria Math"/>
                      </a:rPr>
                      <m:t>∆</m:t>
                    </m:r>
                    <m:r>
                      <a:rPr lang="en-US" sz="1600" i="1">
                        <a:solidFill>
                          <a:prstClr val="black"/>
                        </a:solidFill>
                        <a:latin typeface="Cambria Math"/>
                        <a:ea typeface="Cambria Math"/>
                      </a:rPr>
                      <m:t>𝑡</m:t>
                    </m:r>
                    <m:r>
                      <a:rPr lang="en-US" sz="1600" i="1">
                        <a:solidFill>
                          <a:prstClr val="black"/>
                        </a:solidFill>
                        <a:latin typeface="Cambria Math"/>
                        <a:ea typeface="Cambria Math"/>
                      </a:rPr>
                      <m:t>&lt;1 </m:t>
                    </m:r>
                    <m:r>
                      <a:rPr lang="en-US" sz="1600" i="1">
                        <a:solidFill>
                          <a:prstClr val="black"/>
                        </a:solidFill>
                        <a:latin typeface="Cambria Math"/>
                        <a:ea typeface="Cambria Math"/>
                      </a:rPr>
                      <m:t>𝑝𝑠</m:t>
                    </m:r>
                  </m:oMath>
                </a14:m>
                <a:endParaRPr lang="en-US" sz="1600" dirty="0">
                  <a:solidFill>
                    <a:prstClr val="black"/>
                  </a:solidFill>
                </a:endParaRPr>
              </a:p>
              <a:p>
                <a:endParaRPr lang="en-US" sz="1600" dirty="0">
                  <a:solidFill>
                    <a:prstClr val="black"/>
                  </a:solidFill>
                </a:endParaRPr>
              </a:p>
            </p:txBody>
          </p:sp>
        </mc:Choice>
        <mc:Fallback xmlns="">
          <p:sp>
            <p:nvSpPr>
              <p:cNvPr id="62" name="TextBox 61"/>
              <p:cNvSpPr txBox="1">
                <a:spLocks noRot="1" noChangeAspect="1" noMove="1" noResize="1" noEditPoints="1" noAdjustHandles="1" noChangeArrowheads="1" noChangeShapeType="1" noTextEdit="1"/>
              </p:cNvSpPr>
              <p:nvPr/>
            </p:nvSpPr>
            <p:spPr>
              <a:xfrm>
                <a:off x="6703483" y="3864130"/>
                <a:ext cx="2438400" cy="2308324"/>
              </a:xfrm>
              <a:prstGeom prst="rect">
                <a:avLst/>
              </a:prstGeom>
              <a:blipFill rotWithShape="1">
                <a:blip r:embed="rId4"/>
                <a:stretch>
                  <a:fillRect/>
                </a:stretch>
              </a:blipFill>
            </p:spPr>
            <p:txBody>
              <a:bodyPr/>
              <a:lstStyle/>
              <a:p>
                <a:r>
                  <a:rPr lang="en-US">
                    <a:noFill/>
                  </a:rPr>
                  <a:t> </a:t>
                </a:r>
              </a:p>
            </p:txBody>
          </p:sp>
        </mc:Fallback>
      </mc:AlternateContent>
      <p:sp>
        <p:nvSpPr>
          <p:cNvPr id="27" name="Rectangle 26"/>
          <p:cNvSpPr/>
          <p:nvPr/>
        </p:nvSpPr>
        <p:spPr>
          <a:xfrm>
            <a:off x="6954015" y="6078566"/>
            <a:ext cx="1734129" cy="369332"/>
          </a:xfrm>
          <a:prstGeom prst="rect">
            <a:avLst/>
          </a:prstGeom>
        </p:spPr>
        <p:txBody>
          <a:bodyPr wrap="none">
            <a:spAutoFit/>
          </a:bodyPr>
          <a:lstStyle/>
          <a:p>
            <a:r>
              <a:rPr lang="en-US" b="1" dirty="0">
                <a:solidFill>
                  <a:srgbClr val="C00000"/>
                </a:solidFill>
              </a:rPr>
              <a:t>RF Stability spec</a:t>
            </a:r>
            <a:endParaRPr lang="en-US" b="1" i="1" dirty="0">
              <a:solidFill>
                <a:srgbClr val="C00000"/>
              </a:solidFill>
            </a:endParaRPr>
          </a:p>
        </p:txBody>
      </p:sp>
      <p:sp>
        <p:nvSpPr>
          <p:cNvPr id="28" name="Rounded Rectangle 27"/>
          <p:cNvSpPr/>
          <p:nvPr/>
        </p:nvSpPr>
        <p:spPr>
          <a:xfrm>
            <a:off x="6686550" y="4084857"/>
            <a:ext cx="2269060" cy="1945990"/>
          </a:xfrm>
          <a:prstGeom prst="round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3" name="TextBox 62"/>
          <p:cNvSpPr txBox="1"/>
          <p:nvPr/>
        </p:nvSpPr>
        <p:spPr>
          <a:xfrm>
            <a:off x="1886739" y="2201326"/>
            <a:ext cx="3048014" cy="369332"/>
          </a:xfrm>
          <a:prstGeom prst="rect">
            <a:avLst/>
          </a:prstGeom>
          <a:noFill/>
        </p:spPr>
        <p:txBody>
          <a:bodyPr wrap="none" rtlCol="0">
            <a:spAutoFit/>
          </a:bodyPr>
          <a:lstStyle/>
          <a:p>
            <a:r>
              <a:rPr lang="en-US" b="1" i="1" dirty="0">
                <a:solidFill>
                  <a:srgbClr val="9BBB59">
                    <a:lumMod val="75000"/>
                  </a:srgbClr>
                </a:solidFill>
              </a:rPr>
              <a:t>The </a:t>
            </a:r>
            <a:r>
              <a:rPr lang="en-US" b="1" i="1" dirty="0" err="1">
                <a:solidFill>
                  <a:srgbClr val="9BBB59">
                    <a:lumMod val="75000"/>
                  </a:srgbClr>
                </a:solidFill>
              </a:rPr>
              <a:t>Frascati</a:t>
            </a:r>
            <a:r>
              <a:rPr lang="en-US" b="1" i="1" dirty="0">
                <a:solidFill>
                  <a:srgbClr val="9BBB59">
                    <a:lumMod val="75000"/>
                  </a:srgbClr>
                </a:solidFill>
              </a:rPr>
              <a:t> Ф-factory DAФNE</a:t>
            </a:r>
          </a:p>
        </p:txBody>
      </p:sp>
    </p:spTree>
    <p:extLst>
      <p:ext uri="{BB962C8B-B14F-4D97-AF65-F5344CB8AC3E}">
        <p14:creationId xmlns:p14="http://schemas.microsoft.com/office/powerpoint/2010/main" val="1555729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subTnLst>
                                    <p:set>
                                      <p:cBhvr override="childStyle">
                                        <p:cTn dur="1" fill="hold" display="0" masterRel="nextClick" afterEffect="1"/>
                                        <p:tgtEl>
                                          <p:spTgt spid="39"/>
                                        </p:tgtEl>
                                        <p:attrNameLst>
                                          <p:attrName>style.visibility</p:attrName>
                                        </p:attrNameLst>
                                      </p:cBhvr>
                                      <p:to>
                                        <p:strVal val="hidden"/>
                                      </p:to>
                                    </p:set>
                                  </p:subTnLst>
                                </p:cTn>
                              </p:par>
                            </p:childTnLst>
                          </p:cTn>
                        </p:par>
                        <p:par>
                          <p:cTn id="7" fill="hold">
                            <p:stCondLst>
                              <p:cond delay="0"/>
                            </p:stCondLst>
                            <p:childTnLst>
                              <p:par>
                                <p:cTn id="8" presetID="1" presetClass="entr" presetSubtype="0" fill="hold" nodeType="afterEffect">
                                  <p:stCondLst>
                                    <p:cond delay="1000"/>
                                  </p:stCondLst>
                                  <p:childTnLst>
                                    <p:set>
                                      <p:cBhvr>
                                        <p:cTn id="9" dur="1" fill="hold">
                                          <p:stCondLst>
                                            <p:cond delay="0"/>
                                          </p:stCondLst>
                                        </p:cTn>
                                        <p:tgtEl>
                                          <p:spTgt spid="40"/>
                                        </p:tgtEl>
                                        <p:attrNameLst>
                                          <p:attrName>style.visibility</p:attrName>
                                        </p:attrNameLst>
                                      </p:cBhvr>
                                      <p:to>
                                        <p:strVal val="visible"/>
                                      </p:to>
                                    </p:set>
                                  </p:childTnLst>
                                  <p:subTnLst>
                                    <p:set>
                                      <p:cBhvr override="childStyle">
                                        <p:cTn dur="1" fill="hold" display="0" masterRel="nextClick" afterEffect="1"/>
                                        <p:tgtEl>
                                          <p:spTgt spid="40"/>
                                        </p:tgtEl>
                                        <p:attrNameLst>
                                          <p:attrName>style.visibility</p:attrName>
                                        </p:attrNameLst>
                                      </p:cBhvr>
                                      <p:to>
                                        <p:strVal val="hidden"/>
                                      </p:to>
                                    </p:set>
                                  </p:subTnLst>
                                </p:cTn>
                              </p:par>
                            </p:childTnLst>
                          </p:cTn>
                        </p:par>
                        <p:par>
                          <p:cTn id="10" fill="hold">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44"/>
                                        </p:tgtEl>
                                        <p:attrNameLst>
                                          <p:attrName>style.visibility</p:attrName>
                                        </p:attrNameLst>
                                      </p:cBhvr>
                                      <p:to>
                                        <p:strVal val="visible"/>
                                      </p:to>
                                    </p:set>
                                  </p:childTnLst>
                                  <p:subTnLst>
                                    <p:set>
                                      <p:cBhvr override="childStyle">
                                        <p:cTn dur="1" fill="hold" display="0" masterRel="nextClick" afterEffect="1"/>
                                        <p:tgtEl>
                                          <p:spTgt spid="44"/>
                                        </p:tgtEl>
                                        <p:attrNameLst>
                                          <p:attrName>style.visibility</p:attrName>
                                        </p:attrNameLst>
                                      </p:cBhvr>
                                      <p:to>
                                        <p:strVal val="hidden"/>
                                      </p:to>
                                    </p:set>
                                  </p:subTnLst>
                                </p:cTn>
                              </p:par>
                            </p:childTnLst>
                          </p:cTn>
                        </p:par>
                        <p:par>
                          <p:cTn id="13" fill="hold">
                            <p:stCondLst>
                              <p:cond delay="2000"/>
                            </p:stCondLst>
                            <p:childTnLst>
                              <p:par>
                                <p:cTn id="14" presetID="1" presetClass="entr" presetSubtype="0" fill="hold" nodeType="afterEffect">
                                  <p:stCondLst>
                                    <p:cond delay="1000"/>
                                  </p:stCondLst>
                                  <p:childTnLst>
                                    <p:set>
                                      <p:cBhvr>
                                        <p:cTn id="15" dur="1" fill="hold">
                                          <p:stCondLst>
                                            <p:cond delay="0"/>
                                          </p:stCondLst>
                                        </p:cTn>
                                        <p:tgtEl>
                                          <p:spTgt spid="41"/>
                                        </p:tgtEl>
                                        <p:attrNameLst>
                                          <p:attrName>style.visibility</p:attrName>
                                        </p:attrNameLst>
                                      </p:cBhvr>
                                      <p:to>
                                        <p:strVal val="visible"/>
                                      </p:to>
                                    </p:set>
                                  </p:childTnLst>
                                  <p:subTnLst>
                                    <p:set>
                                      <p:cBhvr override="childStyle">
                                        <p:cTn dur="1" fill="hold" display="0" masterRel="nextClick" afterEffect="1"/>
                                        <p:tgtEl>
                                          <p:spTgt spid="41"/>
                                        </p:tgtEl>
                                        <p:attrNameLst>
                                          <p:attrName>style.visibility</p:attrName>
                                        </p:attrNameLst>
                                      </p:cBhvr>
                                      <p:to>
                                        <p:strVal val="hidden"/>
                                      </p:to>
                                    </p:set>
                                  </p:subTnLst>
                                </p:cTn>
                              </p:par>
                            </p:childTnLst>
                          </p:cTn>
                        </p:par>
                        <p:par>
                          <p:cTn id="16" fill="hold">
                            <p:stCondLst>
                              <p:cond delay="3000"/>
                            </p:stCondLst>
                            <p:childTnLst>
                              <p:par>
                                <p:cTn id="17" presetID="1" presetClass="entr" presetSubtype="0" fill="hold" nodeType="afterEffect">
                                  <p:stCondLst>
                                    <p:cond delay="1000"/>
                                  </p:stCondLst>
                                  <p:childTnLst>
                                    <p:set>
                                      <p:cBhvr>
                                        <p:cTn id="18" dur="1" fill="hold">
                                          <p:stCondLst>
                                            <p:cond delay="0"/>
                                          </p:stCondLst>
                                        </p:cTn>
                                        <p:tgtEl>
                                          <p:spTgt spid="42"/>
                                        </p:tgtEl>
                                        <p:attrNameLst>
                                          <p:attrName>style.visibility</p:attrName>
                                        </p:attrNameLst>
                                      </p:cBhvr>
                                      <p:to>
                                        <p:strVal val="visible"/>
                                      </p:to>
                                    </p:set>
                                  </p:childTnLst>
                                  <p:subTnLst>
                                    <p:set>
                                      <p:cBhvr override="childStyle">
                                        <p:cTn dur="1" fill="hold" display="0" masterRel="nextClick" afterEffect="1"/>
                                        <p:tgtEl>
                                          <p:spTgt spid="42"/>
                                        </p:tgtEl>
                                        <p:attrNameLst>
                                          <p:attrName>style.visibility</p:attrName>
                                        </p:attrNameLst>
                                      </p:cBhvr>
                                      <p:to>
                                        <p:strVal val="hidden"/>
                                      </p:to>
                                    </p:set>
                                  </p:subTnLst>
                                </p:cTn>
                              </p:par>
                            </p:childTnLst>
                          </p:cTn>
                        </p:par>
                        <p:par>
                          <p:cTn id="19" fill="hold">
                            <p:stCondLst>
                              <p:cond delay="4000"/>
                            </p:stCondLst>
                            <p:childTnLst>
                              <p:par>
                                <p:cTn id="20" presetID="1" presetClass="entr" presetSubtype="0" fill="hold" nodeType="afterEffect">
                                  <p:stCondLst>
                                    <p:cond delay="1000"/>
                                  </p:stCondLst>
                                  <p:childTnLst>
                                    <p:set>
                                      <p:cBhvr>
                                        <p:cTn id="21" dur="1" fill="hold">
                                          <p:stCondLst>
                                            <p:cond delay="0"/>
                                          </p:stCondLst>
                                        </p:cTn>
                                        <p:tgtEl>
                                          <p:spTgt spid="50"/>
                                        </p:tgtEl>
                                        <p:attrNameLst>
                                          <p:attrName>style.visibility</p:attrName>
                                        </p:attrNameLst>
                                      </p:cBhvr>
                                      <p:to>
                                        <p:strVal val="visible"/>
                                      </p:to>
                                    </p:set>
                                  </p:childTnLst>
                                </p:cTn>
                              </p:par>
                            </p:childTnLst>
                          </p:cTn>
                        </p:par>
                        <p:par>
                          <p:cTn id="22" fill="hold">
                            <p:stCondLst>
                              <p:cond delay="5000"/>
                            </p:stCondLst>
                            <p:childTnLst>
                              <p:par>
                                <p:cTn id="23" presetID="1" presetClass="entr" presetSubtype="0" fill="hold" nodeType="afterEffect">
                                  <p:stCondLst>
                                    <p:cond delay="0"/>
                                  </p:stCondLst>
                                  <p:childTnLst>
                                    <p:set>
                                      <p:cBhvr>
                                        <p:cTn id="24" dur="1" fill="hold">
                                          <p:stCondLst>
                                            <p:cond delay="0"/>
                                          </p:stCondLst>
                                        </p:cTn>
                                        <p:tgtEl>
                                          <p:spTgt spid="55"/>
                                        </p:tgtEl>
                                        <p:attrNameLst>
                                          <p:attrName>style.visibility</p:attrName>
                                        </p:attrNameLst>
                                      </p:cBhvr>
                                      <p:to>
                                        <p:strVal val="visible"/>
                                      </p:to>
                                    </p:set>
                                  </p:childTnLst>
                                </p:cTn>
                              </p:par>
                            </p:childTnLst>
                          </p:cTn>
                        </p:par>
                        <p:par>
                          <p:cTn id="25" fill="hold">
                            <p:stCondLst>
                              <p:cond delay="5000"/>
                            </p:stCondLst>
                            <p:childTnLst>
                              <p:par>
                                <p:cTn id="26" presetID="1" presetClass="entr" presetSubtype="0"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0144" y="-150"/>
            <a:ext cx="7418894" cy="677477"/>
          </a:xfrm>
        </p:spPr>
        <p:txBody>
          <a:bodyPr>
            <a:normAutofit fontScale="90000"/>
          </a:bodyPr>
          <a:lstStyle/>
          <a:p>
            <a:r>
              <a:rPr lang="it-IT" sz="1800" i="1" dirty="0">
                <a:solidFill>
                  <a:prstClr val="white"/>
                </a:solidFill>
              </a:rPr>
              <a:t>Performances of </a:t>
            </a:r>
            <a:r>
              <a:rPr lang="it-IT" sz="1800" i="1" dirty="0" err="1">
                <a:solidFill>
                  <a:prstClr val="white"/>
                </a:solidFill>
              </a:rPr>
              <a:t>Synchronization</a:t>
            </a:r>
            <a:r>
              <a:rPr lang="it-IT" sz="1800" i="1" dirty="0">
                <a:solidFill>
                  <a:prstClr val="white"/>
                </a:solidFill>
              </a:rPr>
              <a:t> Systems</a:t>
            </a:r>
            <a:r>
              <a:rPr lang="en-US" sz="1800" i="1" dirty="0">
                <a:solidFill>
                  <a:prstClr val="white">
                    <a:lumMod val="85000"/>
                  </a:prstClr>
                </a:solidFill>
              </a:rPr>
              <a:t>:</a:t>
            </a:r>
            <a:r>
              <a:rPr lang="en-US" sz="2800" dirty="0">
                <a:solidFill>
                  <a:prstClr val="white">
                    <a:lumMod val="85000"/>
                  </a:prstClr>
                </a:solidFill>
              </a:rPr>
              <a:t> </a:t>
            </a:r>
            <a:br>
              <a:rPr lang="en-US" sz="2800" dirty="0">
                <a:solidFill>
                  <a:prstClr val="white">
                    <a:lumMod val="85000"/>
                  </a:prstClr>
                </a:solidFill>
              </a:rPr>
            </a:br>
            <a:r>
              <a:rPr lang="en-US" sz="2700" dirty="0"/>
              <a:t>Drift of the reference distribution</a:t>
            </a:r>
          </a:p>
        </p:txBody>
      </p:sp>
      <p:sp>
        <p:nvSpPr>
          <p:cNvPr id="37"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40</a:t>
            </a:fld>
            <a:endParaRPr lang="en-US" dirty="0">
              <a:solidFill>
                <a:srgbClr val="4F81BD">
                  <a:lumMod val="75000"/>
                </a:srgbClr>
              </a:solidFill>
            </a:endParaRPr>
          </a:p>
        </p:txBody>
      </p:sp>
      <p:grpSp>
        <p:nvGrpSpPr>
          <p:cNvPr id="34" name="Group 33"/>
          <p:cNvGrpSpPr/>
          <p:nvPr/>
        </p:nvGrpSpPr>
        <p:grpSpPr>
          <a:xfrm>
            <a:off x="2921799" y="-171038"/>
            <a:ext cx="7583493" cy="4008538"/>
            <a:chOff x="2817024" y="-171038"/>
            <a:chExt cx="7583493" cy="4008538"/>
          </a:xfrm>
        </p:grpSpPr>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tretch>
              <a:fillRect/>
            </a:stretch>
          </p:blipFill>
          <p:spPr>
            <a:xfrm>
              <a:off x="2817024" y="1223347"/>
              <a:ext cx="5998653" cy="2373184"/>
            </a:xfrm>
            <a:prstGeom prst="rect">
              <a:avLst/>
            </a:prstGeom>
            <a:effectLst>
              <a:outerShdw blurRad="50800" dist="50800" dir="5400000" algn="ctr" rotWithShape="0">
                <a:srgbClr val="000000">
                  <a:alpha val="0"/>
                </a:srgbClr>
              </a:outerShdw>
            </a:effectLst>
          </p:spPr>
        </p:pic>
        <p:sp>
          <p:nvSpPr>
            <p:cNvPr id="8" name="Oval 7"/>
            <p:cNvSpPr/>
            <p:nvPr/>
          </p:nvSpPr>
          <p:spPr>
            <a:xfrm>
              <a:off x="5233302" y="1414745"/>
              <a:ext cx="733096" cy="31128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Oval 8"/>
            <p:cNvSpPr/>
            <p:nvPr/>
          </p:nvSpPr>
          <p:spPr>
            <a:xfrm>
              <a:off x="6404888" y="1407887"/>
              <a:ext cx="777546" cy="31128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Oval 9"/>
            <p:cNvSpPr/>
            <p:nvPr/>
          </p:nvSpPr>
          <p:spPr>
            <a:xfrm>
              <a:off x="4237549" y="1425414"/>
              <a:ext cx="777546" cy="31128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11" name="Picture 2" descr="http://iconbug.com/data/48/256/84503963522ec59f51b3cb5305764d2b.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18035" y="1476181"/>
              <a:ext cx="215456" cy="215455"/>
            </a:xfrm>
            <a:prstGeom prst="rect">
              <a:avLst/>
            </a:prstGeom>
            <a:solidFill>
              <a:srgbClr val="FF7C80"/>
            </a:solidFill>
          </p:spPr>
        </p:pic>
        <p:pic>
          <p:nvPicPr>
            <p:cNvPr id="12" name="Picture 2" descr="http://iconbug.com/data/48/256/84503963522ec59f51b3cb5305764d2b.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04208" y="1469992"/>
              <a:ext cx="212472" cy="212471"/>
            </a:xfrm>
            <a:prstGeom prst="rect">
              <a:avLst/>
            </a:prstGeom>
            <a:solidFill>
              <a:srgbClr val="66FFFF"/>
            </a:solidFill>
          </p:spPr>
        </p:pic>
        <p:pic>
          <p:nvPicPr>
            <p:cNvPr id="13" name="Picture 2" descr="http://iconbug.com/data/48/256/84503963522ec59f51b3cb5305764d2b.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96300" y="1461795"/>
              <a:ext cx="200421" cy="200420"/>
            </a:xfrm>
            <a:prstGeom prst="rect">
              <a:avLst/>
            </a:prstGeom>
            <a:solidFill>
              <a:schemeClr val="bg2">
                <a:lumMod val="40000"/>
                <a:lumOff val="60000"/>
              </a:schemeClr>
            </a:solidFill>
          </p:spPr>
        </p:pic>
        <p:pic>
          <p:nvPicPr>
            <p:cNvPr id="14" name="Picture 2" descr="http://iconbug.com/data/48/256/84503963522ec59f51b3cb5305764d2b.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14219" y="3158947"/>
              <a:ext cx="200560" cy="200560"/>
            </a:xfrm>
            <a:prstGeom prst="rect">
              <a:avLst/>
            </a:prstGeom>
            <a:solidFill>
              <a:srgbClr val="FFFF00"/>
            </a:solidFill>
          </p:spPr>
        </p:pic>
        <p:sp>
          <p:nvSpPr>
            <p:cNvPr id="15" name="Oval 14"/>
            <p:cNvSpPr/>
            <p:nvPr/>
          </p:nvSpPr>
          <p:spPr>
            <a:xfrm>
              <a:off x="4510600" y="1704814"/>
              <a:ext cx="260992" cy="10448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6" name="Oval 15"/>
            <p:cNvSpPr/>
            <p:nvPr/>
          </p:nvSpPr>
          <p:spPr>
            <a:xfrm>
              <a:off x="5478808" y="1684453"/>
              <a:ext cx="260992" cy="10448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7" name="Oval 16"/>
            <p:cNvSpPr/>
            <p:nvPr/>
          </p:nvSpPr>
          <p:spPr>
            <a:xfrm>
              <a:off x="6554966" y="1708542"/>
              <a:ext cx="260992" cy="10448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8" name="Oval 17"/>
            <p:cNvSpPr/>
            <p:nvPr/>
          </p:nvSpPr>
          <p:spPr>
            <a:xfrm>
              <a:off x="5354452" y="3082594"/>
              <a:ext cx="212727" cy="8516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9" name="Oval 18"/>
            <p:cNvSpPr/>
            <p:nvPr/>
          </p:nvSpPr>
          <p:spPr>
            <a:xfrm>
              <a:off x="5910712" y="2903076"/>
              <a:ext cx="243896" cy="14645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20" name="Group 19"/>
            <p:cNvGrpSpPr/>
            <p:nvPr/>
          </p:nvGrpSpPr>
          <p:grpSpPr>
            <a:xfrm>
              <a:off x="4326449" y="-171038"/>
              <a:ext cx="6074068" cy="4008538"/>
              <a:chOff x="202749" y="-2120286"/>
              <a:chExt cx="11926110" cy="7870548"/>
            </a:xfrm>
          </p:grpSpPr>
          <p:grpSp>
            <p:nvGrpSpPr>
              <p:cNvPr id="21" name="Group 20"/>
              <p:cNvGrpSpPr/>
              <p:nvPr/>
            </p:nvGrpSpPr>
            <p:grpSpPr>
              <a:xfrm>
                <a:off x="790431" y="-2120286"/>
                <a:ext cx="11338428" cy="7870548"/>
                <a:chOff x="790431" y="-2120286"/>
                <a:chExt cx="11338428" cy="7870548"/>
              </a:xfrm>
            </p:grpSpPr>
            <p:sp>
              <p:nvSpPr>
                <p:cNvPr id="28" name="Arc 27"/>
                <p:cNvSpPr/>
                <p:nvPr/>
              </p:nvSpPr>
              <p:spPr>
                <a:xfrm flipH="1" flipV="1">
                  <a:off x="2702999" y="-2120286"/>
                  <a:ext cx="7468397" cy="6526885"/>
                </a:xfrm>
                <a:prstGeom prst="arc">
                  <a:avLst>
                    <a:gd name="adj1" fmla="val 16223825"/>
                    <a:gd name="adj2" fmla="val 21200438"/>
                  </a:avLst>
                </a:prstGeom>
                <a:noFill/>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pic>
              <p:nvPicPr>
                <p:cNvPr id="26" name="Picture 2" descr="http://iconbug.com/data/48/256/84503963522ec59f51b3cb5305764d2b.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73871" y="3915571"/>
                  <a:ext cx="900624" cy="900624"/>
                </a:xfrm>
                <a:prstGeom prst="rect">
                  <a:avLst/>
                </a:prstGeom>
                <a:solidFill>
                  <a:srgbClr val="00B050"/>
                </a:solidFill>
              </p:spPr>
            </p:pic>
            <p:sp>
              <p:nvSpPr>
                <p:cNvPr id="27" name="Arc 26"/>
                <p:cNvSpPr/>
                <p:nvPr/>
              </p:nvSpPr>
              <p:spPr>
                <a:xfrm flipH="1" flipV="1">
                  <a:off x="4623190" y="617513"/>
                  <a:ext cx="3752835" cy="3789086"/>
                </a:xfrm>
                <a:prstGeom prst="arc">
                  <a:avLst>
                    <a:gd name="adj1" fmla="val 16216244"/>
                    <a:gd name="adj2" fmla="val 1792458"/>
                  </a:avLst>
                </a:prstGeom>
                <a:noFill/>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29" name="Arc 28"/>
                <p:cNvSpPr/>
                <p:nvPr/>
              </p:nvSpPr>
              <p:spPr>
                <a:xfrm rot="5400000" flipH="1">
                  <a:off x="3033558" y="2982415"/>
                  <a:ext cx="1759890" cy="3775803"/>
                </a:xfrm>
                <a:prstGeom prst="arc">
                  <a:avLst>
                    <a:gd name="adj1" fmla="val 18168633"/>
                    <a:gd name="adj2" fmla="val 4431122"/>
                  </a:avLst>
                </a:prstGeom>
                <a:noFill/>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sp>
              <p:nvSpPr>
                <p:cNvPr id="30" name="Arc 29"/>
                <p:cNvSpPr/>
                <p:nvPr/>
              </p:nvSpPr>
              <p:spPr>
                <a:xfrm flipH="1" flipV="1">
                  <a:off x="790431" y="-1521827"/>
                  <a:ext cx="11338428" cy="5919937"/>
                </a:xfrm>
                <a:prstGeom prst="arc">
                  <a:avLst>
                    <a:gd name="adj1" fmla="val 16223825"/>
                    <a:gd name="adj2" fmla="val 21524453"/>
                  </a:avLst>
                </a:prstGeom>
                <a:noFill/>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white"/>
                    </a:solidFill>
                  </a:endParaRPr>
                </a:p>
              </p:txBody>
            </p:sp>
          </p:grpSp>
          <p:sp>
            <p:nvSpPr>
              <p:cNvPr id="22" name="TextBox 21"/>
              <p:cNvSpPr txBox="1"/>
              <p:nvPr/>
            </p:nvSpPr>
            <p:spPr>
              <a:xfrm>
                <a:off x="5286672" y="4698303"/>
                <a:ext cx="3413518" cy="604304"/>
              </a:xfrm>
              <a:prstGeom prst="rect">
                <a:avLst/>
              </a:prstGeom>
              <a:noFill/>
            </p:spPr>
            <p:txBody>
              <a:bodyPr wrap="square" rtlCol="0">
                <a:spAutoFit/>
              </a:bodyPr>
              <a:lstStyle/>
              <a:p>
                <a:r>
                  <a:rPr lang="en-US" sz="1400" b="1" i="1" dirty="0">
                    <a:solidFill>
                      <a:srgbClr val="00B050"/>
                    </a:solidFill>
                  </a:rPr>
                  <a:t>Facility Master Clock</a:t>
                </a:r>
              </a:p>
            </p:txBody>
          </p:sp>
          <p:sp>
            <p:nvSpPr>
              <p:cNvPr id="23" name="TextBox 22"/>
              <p:cNvSpPr txBox="1"/>
              <p:nvPr/>
            </p:nvSpPr>
            <p:spPr>
              <a:xfrm>
                <a:off x="202749" y="558746"/>
                <a:ext cx="1228660" cy="483442"/>
              </a:xfrm>
              <a:prstGeom prst="rect">
                <a:avLst/>
              </a:prstGeom>
              <a:noFill/>
            </p:spPr>
            <p:txBody>
              <a:bodyPr wrap="square" rtlCol="0">
                <a:spAutoFit/>
              </a:bodyPr>
              <a:lstStyle/>
              <a:p>
                <a:pPr algn="ctr"/>
                <a:r>
                  <a:rPr lang="en-US" sz="1000" b="1" i="1" dirty="0">
                    <a:solidFill>
                      <a:prstClr val="black"/>
                    </a:solidFill>
                  </a:rPr>
                  <a:t>PC Laser</a:t>
                </a:r>
              </a:p>
            </p:txBody>
          </p:sp>
          <p:sp>
            <p:nvSpPr>
              <p:cNvPr id="24" name="TextBox 23"/>
              <p:cNvSpPr txBox="1"/>
              <p:nvPr/>
            </p:nvSpPr>
            <p:spPr>
              <a:xfrm>
                <a:off x="1806098" y="541907"/>
                <a:ext cx="1795706" cy="483442"/>
              </a:xfrm>
              <a:prstGeom prst="rect">
                <a:avLst/>
              </a:prstGeom>
              <a:noFill/>
            </p:spPr>
            <p:txBody>
              <a:bodyPr wrap="square" rtlCol="0">
                <a:spAutoFit/>
              </a:bodyPr>
              <a:lstStyle/>
              <a:p>
                <a:pPr algn="ctr"/>
                <a:r>
                  <a:rPr lang="en-US" sz="1000" b="1" i="1" dirty="0">
                    <a:solidFill>
                      <a:prstClr val="black"/>
                    </a:solidFill>
                  </a:rPr>
                  <a:t>Seeding Laser</a:t>
                </a:r>
              </a:p>
            </p:txBody>
          </p:sp>
          <p:sp>
            <p:nvSpPr>
              <p:cNvPr id="25" name="TextBox 24"/>
              <p:cNvSpPr txBox="1"/>
              <p:nvPr/>
            </p:nvSpPr>
            <p:spPr>
              <a:xfrm>
                <a:off x="4192915" y="524558"/>
                <a:ext cx="1795706" cy="483442"/>
              </a:xfrm>
              <a:prstGeom prst="rect">
                <a:avLst/>
              </a:prstGeom>
              <a:noFill/>
            </p:spPr>
            <p:txBody>
              <a:bodyPr wrap="square" rtlCol="0">
                <a:spAutoFit/>
              </a:bodyPr>
              <a:lstStyle/>
              <a:p>
                <a:pPr algn="ctr"/>
                <a:r>
                  <a:rPr lang="en-US" sz="1000" b="1" i="1" dirty="0">
                    <a:solidFill>
                      <a:prstClr val="black"/>
                    </a:solidFill>
                  </a:rPr>
                  <a:t>Pump Laser</a:t>
                </a:r>
              </a:p>
            </p:txBody>
          </p:sp>
          <p:sp>
            <p:nvSpPr>
              <p:cNvPr id="31" name="TextBox 30"/>
              <p:cNvSpPr txBox="1"/>
              <p:nvPr/>
            </p:nvSpPr>
            <p:spPr>
              <a:xfrm>
                <a:off x="1529568" y="2484187"/>
                <a:ext cx="3149726" cy="664733"/>
              </a:xfrm>
              <a:prstGeom prst="rect">
                <a:avLst/>
              </a:prstGeom>
              <a:solidFill>
                <a:schemeClr val="tx1"/>
              </a:solidFill>
            </p:spPr>
            <p:txBody>
              <a:bodyPr wrap="square" rtlCol="0">
                <a:spAutoFit/>
              </a:bodyPr>
              <a:lstStyle/>
              <a:p>
                <a:r>
                  <a:rPr lang="en-US" sz="1600" b="1" i="1" dirty="0">
                    <a:solidFill>
                      <a:srgbClr val="00B050"/>
                    </a:solidFill>
                  </a:rPr>
                  <a:t>50 m ÷ 3 km !!!</a:t>
                </a:r>
              </a:p>
            </p:txBody>
          </p:sp>
          <p:sp>
            <p:nvSpPr>
              <p:cNvPr id="32" name="TextBox 31"/>
              <p:cNvSpPr txBox="1"/>
              <p:nvPr/>
            </p:nvSpPr>
            <p:spPr>
              <a:xfrm>
                <a:off x="2476273" y="4689661"/>
                <a:ext cx="1660536" cy="483442"/>
              </a:xfrm>
              <a:prstGeom prst="rect">
                <a:avLst/>
              </a:prstGeom>
              <a:solidFill>
                <a:schemeClr val="tx1"/>
              </a:solidFill>
            </p:spPr>
            <p:txBody>
              <a:bodyPr wrap="square" rtlCol="0">
                <a:spAutoFit/>
              </a:bodyPr>
              <a:lstStyle/>
              <a:p>
                <a:pPr algn="ctr"/>
                <a:r>
                  <a:rPr lang="en-US" sz="1000" b="1" i="1" dirty="0">
                    <a:solidFill>
                      <a:prstClr val="black"/>
                    </a:solidFill>
                  </a:rPr>
                  <a:t>RF system</a:t>
                </a:r>
              </a:p>
            </p:txBody>
          </p:sp>
        </p:grpSp>
      </p:grpSp>
      <p:sp>
        <p:nvSpPr>
          <p:cNvPr id="33" name="TextBox 32"/>
          <p:cNvSpPr txBox="1"/>
          <p:nvPr/>
        </p:nvSpPr>
        <p:spPr>
          <a:xfrm>
            <a:off x="228599" y="1004272"/>
            <a:ext cx="2657475" cy="2708434"/>
          </a:xfrm>
          <a:prstGeom prst="rect">
            <a:avLst/>
          </a:prstGeom>
          <a:noFill/>
        </p:spPr>
        <p:txBody>
          <a:bodyPr wrap="square" rtlCol="0">
            <a:spAutoFit/>
          </a:bodyPr>
          <a:lstStyle/>
          <a:p>
            <a:pPr algn="just">
              <a:spcAft>
                <a:spcPts val="600"/>
              </a:spcAft>
            </a:pPr>
            <a:r>
              <a:rPr lang="en-US" sz="1600" dirty="0">
                <a:solidFill>
                  <a:prstClr val="black"/>
                </a:solidFill>
              </a:rPr>
              <a:t>Client </a:t>
            </a:r>
            <a:r>
              <a:rPr lang="en-US" sz="1600" b="1" i="1" dirty="0">
                <a:solidFill>
                  <a:prstClr val="black"/>
                </a:solidFill>
              </a:rPr>
              <a:t>jitters</a:t>
            </a:r>
            <a:r>
              <a:rPr lang="en-US" sz="1600" dirty="0">
                <a:solidFill>
                  <a:prstClr val="black"/>
                </a:solidFill>
              </a:rPr>
              <a:t> can be reduced by </a:t>
            </a:r>
            <a:r>
              <a:rPr lang="en-US" sz="1600" b="1" i="1" dirty="0">
                <a:solidFill>
                  <a:prstClr val="black"/>
                </a:solidFill>
              </a:rPr>
              <a:t>efficient PLLs </a:t>
            </a:r>
            <a:r>
              <a:rPr lang="en-US" sz="1600" dirty="0">
                <a:solidFill>
                  <a:prstClr val="black"/>
                </a:solidFill>
              </a:rPr>
              <a:t>locking to a local copy of the reference.</a:t>
            </a:r>
          </a:p>
          <a:p>
            <a:pPr algn="just">
              <a:spcAft>
                <a:spcPts val="600"/>
              </a:spcAft>
            </a:pPr>
            <a:r>
              <a:rPr lang="en-US" sz="1600" dirty="0">
                <a:solidFill>
                  <a:prstClr val="black"/>
                </a:solidFill>
              </a:rPr>
              <a:t>Reference distribution </a:t>
            </a:r>
            <a:r>
              <a:rPr lang="en-US" sz="1600" b="1" i="1" dirty="0">
                <a:solidFill>
                  <a:prstClr val="black"/>
                </a:solidFill>
              </a:rPr>
              <a:t>drifts</a:t>
            </a:r>
            <a:r>
              <a:rPr lang="en-US" sz="1600" dirty="0">
                <a:solidFill>
                  <a:prstClr val="black"/>
                </a:solidFill>
              </a:rPr>
              <a:t> need to be </a:t>
            </a:r>
            <a:r>
              <a:rPr lang="en-US" sz="1600" b="1" i="1" dirty="0">
                <a:solidFill>
                  <a:prstClr val="black"/>
                </a:solidFill>
              </a:rPr>
              <a:t>under control </a:t>
            </a:r>
            <a:r>
              <a:rPr lang="en-US" sz="1600" dirty="0">
                <a:solidFill>
                  <a:prstClr val="black"/>
                </a:solidFill>
              </a:rPr>
              <a:t>to preserve a good facility synchronization.</a:t>
            </a:r>
          </a:p>
          <a:p>
            <a:pPr algn="just">
              <a:spcAft>
                <a:spcPts val="600"/>
              </a:spcAft>
            </a:pPr>
            <a:r>
              <a:rPr lang="en-US" sz="1600" dirty="0">
                <a:solidFill>
                  <a:prstClr val="black"/>
                </a:solidFill>
              </a:rPr>
              <a:t>Depending on the facility size and specification the reference distribution can be:</a:t>
            </a:r>
          </a:p>
        </p:txBody>
      </p:sp>
      <p:graphicFrame>
        <p:nvGraphicFramePr>
          <p:cNvPr id="36" name="Table 35"/>
          <p:cNvGraphicFramePr>
            <a:graphicFrameLocks noGrp="1"/>
          </p:cNvGraphicFramePr>
          <p:nvPr>
            <p:extLst>
              <p:ext uri="{D42A27DB-BD31-4B8C-83A1-F6EECF244321}">
                <p14:modId xmlns:p14="http://schemas.microsoft.com/office/powerpoint/2010/main" val="991644383"/>
              </p:ext>
            </p:extLst>
          </p:nvPr>
        </p:nvGraphicFramePr>
        <p:xfrm>
          <a:off x="561975" y="3819105"/>
          <a:ext cx="8031967" cy="2827020"/>
        </p:xfrm>
        <a:graphic>
          <a:graphicData uri="http://schemas.openxmlformats.org/drawingml/2006/table">
            <a:tbl>
              <a:tblPr firstRow="1" bandRow="1">
                <a:tableStyleId>{5C22544A-7EE6-4342-B048-85BDC9FD1C3A}</a:tableStyleId>
              </a:tblPr>
              <a:tblGrid>
                <a:gridCol w="3786943"/>
                <a:gridCol w="4245024"/>
              </a:tblGrid>
              <a:tr h="370840">
                <a:tc>
                  <a:txBody>
                    <a:bodyPr/>
                    <a:lstStyle/>
                    <a:p>
                      <a:pPr algn="ctr">
                        <a:spcAft>
                          <a:spcPts val="600"/>
                        </a:spcAft>
                      </a:pPr>
                      <a:r>
                        <a:rPr lang="it-IT" sz="1800" dirty="0" smtClean="0">
                          <a:solidFill>
                            <a:schemeClr val="bg2"/>
                          </a:solidFill>
                        </a:rPr>
                        <a:t>RF based, through coaxial cables</a:t>
                      </a:r>
                    </a:p>
                    <a:p>
                      <a:pPr marL="285750" indent="-285750">
                        <a:spcAft>
                          <a:spcPts val="300"/>
                        </a:spcAft>
                        <a:buFont typeface="Wingdings" panose="05000000000000000000" pitchFamily="2" charset="2"/>
                        <a:buChar char="ü"/>
                      </a:pPr>
                      <a:r>
                        <a:rPr lang="it-IT" sz="1600" b="0" i="1" dirty="0" smtClean="0">
                          <a:solidFill>
                            <a:srgbClr val="006600"/>
                          </a:solidFill>
                        </a:rPr>
                        <a:t>Passive (mainly) / actively stabilized</a:t>
                      </a:r>
                    </a:p>
                    <a:p>
                      <a:pPr marL="285750" indent="-285750">
                        <a:spcAft>
                          <a:spcPts val="300"/>
                        </a:spcAft>
                        <a:buFont typeface="Wingdings" panose="05000000000000000000" pitchFamily="2" charset="2"/>
                        <a:buChar char="ü"/>
                      </a:pPr>
                      <a:r>
                        <a:rPr lang="it-IT" sz="1600" b="0" i="1" dirty="0" smtClean="0">
                          <a:solidFill>
                            <a:srgbClr val="006600"/>
                          </a:solidFill>
                        </a:rPr>
                        <a:t>Cheap</a:t>
                      </a:r>
                    </a:p>
                    <a:p>
                      <a:pPr marL="285750" indent="-285750">
                        <a:buFont typeface="Wingdings" panose="05000000000000000000" pitchFamily="2" charset="2"/>
                        <a:buChar char="ü"/>
                      </a:pPr>
                      <a:r>
                        <a:rPr lang="it-IT" sz="1600" b="0" i="1" dirty="0" smtClean="0">
                          <a:solidFill>
                            <a:srgbClr val="C00000"/>
                          </a:solidFill>
                        </a:rPr>
                        <a:t>Large attenuation</a:t>
                      </a:r>
                      <a:r>
                        <a:rPr lang="it-IT" sz="1600" b="0" i="1" baseline="0" dirty="0" smtClean="0">
                          <a:solidFill>
                            <a:srgbClr val="C00000"/>
                          </a:solidFill>
                        </a:rPr>
                        <a:t> at high frequencies</a:t>
                      </a:r>
                    </a:p>
                    <a:p>
                      <a:pPr marL="285750" indent="-285750">
                        <a:buFont typeface="Wingdings" panose="05000000000000000000" pitchFamily="2" charset="2"/>
                        <a:buChar char="ü"/>
                      </a:pPr>
                      <a:r>
                        <a:rPr lang="it-IT" sz="1600" b="0" i="1" baseline="0" dirty="0" smtClean="0">
                          <a:solidFill>
                            <a:srgbClr val="C00000"/>
                          </a:solidFill>
                        </a:rPr>
                        <a:t>Sensitive to thermal variations</a:t>
                      </a:r>
                    </a:p>
                    <a:p>
                      <a:pPr marL="0" indent="0">
                        <a:spcAft>
                          <a:spcPts val="300"/>
                        </a:spcAft>
                        <a:buFont typeface="Wingdings" panose="05000000000000000000" pitchFamily="2" charset="2"/>
                        <a:buNone/>
                      </a:pPr>
                      <a:r>
                        <a:rPr lang="it-IT" sz="1600" b="0" i="1" baseline="0" dirty="0" smtClean="0">
                          <a:solidFill>
                            <a:srgbClr val="C00000"/>
                          </a:solidFill>
                        </a:rPr>
                        <a:t>      (copper linear expansion </a:t>
                      </a:r>
                      <a:r>
                        <a:rPr lang="it-IT" sz="1600" b="0" i="1" baseline="0" dirty="0" smtClean="0">
                          <a:solidFill>
                            <a:srgbClr val="C00000"/>
                          </a:solidFill>
                          <a:latin typeface="Calibri"/>
                        </a:rPr>
                        <a:t>≈</a:t>
                      </a:r>
                      <a:r>
                        <a:rPr lang="it-IT" sz="1600" b="0" i="1" baseline="0" dirty="0" smtClean="0">
                          <a:solidFill>
                            <a:srgbClr val="C00000"/>
                          </a:solidFill>
                        </a:rPr>
                        <a:t> 1.7 10</a:t>
                      </a:r>
                      <a:r>
                        <a:rPr lang="it-IT" sz="1600" b="0" i="1" baseline="30000" dirty="0" smtClean="0">
                          <a:solidFill>
                            <a:srgbClr val="C00000"/>
                          </a:solidFill>
                        </a:rPr>
                        <a:t>-5</a:t>
                      </a:r>
                      <a:r>
                        <a:rPr lang="it-IT" sz="1600" b="0" i="1" baseline="0" dirty="0" smtClean="0">
                          <a:solidFill>
                            <a:srgbClr val="C00000"/>
                          </a:solidFill>
                        </a:rPr>
                        <a:t>/°C)</a:t>
                      </a:r>
                      <a:endParaRPr lang="it-IT" sz="1600" b="0" i="1" dirty="0" smtClean="0">
                        <a:solidFill>
                          <a:srgbClr val="C00000"/>
                        </a:solidFill>
                      </a:endParaRPr>
                    </a:p>
                    <a:p>
                      <a:pPr marL="285750" indent="-285750">
                        <a:buFont typeface="Wingdings" panose="05000000000000000000" pitchFamily="2" charset="2"/>
                        <a:buChar char="ü"/>
                      </a:pPr>
                      <a:r>
                        <a:rPr lang="it-IT" sz="1600" b="0" i="1" baseline="0" dirty="0" smtClean="0">
                          <a:solidFill>
                            <a:srgbClr val="006600"/>
                          </a:solidFill>
                        </a:rPr>
                        <a:t>Low-loss 3/8</a:t>
                      </a:r>
                      <a:r>
                        <a:rPr lang="it-IT" sz="1600" b="0" i="1" baseline="0" dirty="0" smtClean="0">
                          <a:solidFill>
                            <a:srgbClr val="006600"/>
                          </a:solidFill>
                          <a:latin typeface="Calibri"/>
                        </a:rPr>
                        <a:t>" </a:t>
                      </a:r>
                      <a:r>
                        <a:rPr lang="it-IT" sz="1600" b="0" i="1" baseline="0" dirty="0" err="1" smtClean="0">
                          <a:solidFill>
                            <a:srgbClr val="006600"/>
                          </a:solidFill>
                          <a:latin typeface="Calibri"/>
                        </a:rPr>
                        <a:t>coaxial</a:t>
                      </a:r>
                      <a:r>
                        <a:rPr lang="it-IT" sz="1600" b="0" i="1" baseline="0" dirty="0" smtClean="0">
                          <a:solidFill>
                            <a:srgbClr val="006600"/>
                          </a:solidFill>
                          <a:latin typeface="Calibri"/>
                        </a:rPr>
                        <a:t> </a:t>
                      </a:r>
                      <a:r>
                        <a:rPr lang="it-IT" sz="1600" b="0" i="1" baseline="0" dirty="0" err="1" smtClean="0">
                          <a:solidFill>
                            <a:srgbClr val="006600"/>
                          </a:solidFill>
                          <a:latin typeface="Calibri"/>
                        </a:rPr>
                        <a:t>cables</a:t>
                      </a:r>
                      <a:r>
                        <a:rPr lang="it-IT" sz="1600" b="0" i="1" baseline="0" dirty="0" smtClean="0">
                          <a:solidFill>
                            <a:srgbClr val="006600"/>
                          </a:solidFill>
                          <a:latin typeface="Calibri"/>
                        </a:rPr>
                        <a:t> very stable for </a:t>
                      </a:r>
                      <a:r>
                        <a:rPr lang="el-GR" sz="1600" b="0" i="1" baseline="0" dirty="0" smtClean="0">
                          <a:solidFill>
                            <a:srgbClr val="006600"/>
                          </a:solidFill>
                          <a:latin typeface="Calibri"/>
                        </a:rPr>
                        <a:t>Δ</a:t>
                      </a:r>
                      <a:r>
                        <a:rPr lang="it-IT" sz="1600" b="0" i="1" baseline="0" dirty="0" smtClean="0">
                          <a:solidFill>
                            <a:srgbClr val="006600"/>
                          </a:solidFill>
                          <a:latin typeface="Calibri"/>
                        </a:rPr>
                        <a:t>T&lt;&lt;1°C </a:t>
                      </a:r>
                      <a:r>
                        <a:rPr lang="it-IT" sz="1600" b="0" i="1" baseline="0" dirty="0" smtClean="0">
                          <a:solidFill>
                            <a:srgbClr val="006600"/>
                          </a:solidFill>
                          <a:latin typeface="+mn-lt"/>
                        </a:rPr>
                        <a:t> @ T</a:t>
                      </a:r>
                      <a:r>
                        <a:rPr lang="it-IT" sz="1600" b="0" i="1" baseline="-25000" dirty="0" smtClean="0">
                          <a:solidFill>
                            <a:srgbClr val="006600"/>
                          </a:solidFill>
                          <a:latin typeface="+mn-lt"/>
                        </a:rPr>
                        <a:t>0</a:t>
                      </a:r>
                      <a:r>
                        <a:rPr lang="it-IT" sz="1600" b="0" i="1" baseline="0" dirty="0" smtClean="0">
                          <a:solidFill>
                            <a:srgbClr val="006600"/>
                          </a:solidFill>
                          <a:latin typeface="+mn-lt"/>
                        </a:rPr>
                        <a:t>≈</a:t>
                      </a:r>
                      <a:r>
                        <a:rPr lang="it-IT" sz="1600" b="0" i="1" baseline="0" dirty="0" smtClean="0">
                          <a:solidFill>
                            <a:srgbClr val="006600"/>
                          </a:solidFill>
                        </a:rPr>
                        <a:t> 24 °C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spcAft>
                          <a:spcPts val="600"/>
                        </a:spcAft>
                      </a:pPr>
                      <a:r>
                        <a:rPr lang="it-IT" sz="1800" dirty="0" smtClean="0">
                          <a:solidFill>
                            <a:schemeClr val="bg2"/>
                          </a:solidFill>
                        </a:rPr>
                        <a:t>Optical based, through fiber links</a:t>
                      </a:r>
                    </a:p>
                    <a:p>
                      <a:pPr marL="285750" indent="-285750">
                        <a:spcAft>
                          <a:spcPts val="300"/>
                        </a:spcAft>
                        <a:buFont typeface="Wingdings" panose="05000000000000000000" pitchFamily="2" charset="2"/>
                        <a:buChar char="ü"/>
                      </a:pPr>
                      <a:r>
                        <a:rPr lang="it-IT" sz="1600" b="0" i="1" dirty="0" smtClean="0">
                          <a:solidFill>
                            <a:srgbClr val="006600"/>
                          </a:solidFill>
                        </a:rPr>
                        <a:t>Pulsed (mainly), also</a:t>
                      </a:r>
                      <a:r>
                        <a:rPr lang="it-IT" sz="1600" b="0" i="1" baseline="0" dirty="0" smtClean="0">
                          <a:solidFill>
                            <a:srgbClr val="006600"/>
                          </a:solidFill>
                        </a:rPr>
                        <a:t> CW AM modulated</a:t>
                      </a:r>
                    </a:p>
                    <a:p>
                      <a:pPr marL="285750" indent="-285750">
                        <a:spcAft>
                          <a:spcPts val="300"/>
                        </a:spcAft>
                        <a:buFont typeface="Wingdings" panose="05000000000000000000" pitchFamily="2" charset="2"/>
                        <a:buChar char="ü"/>
                      </a:pPr>
                      <a:r>
                        <a:rPr lang="it-IT" sz="1600" b="0" i="1" baseline="0" dirty="0" smtClean="0">
                          <a:solidFill>
                            <a:srgbClr val="006600"/>
                          </a:solidFill>
                        </a:rPr>
                        <a:t>High sensitivity error detection (cross correlation, interferometry, ...)</a:t>
                      </a:r>
                    </a:p>
                    <a:p>
                      <a:pPr marL="285750" marR="0" indent="-285750" algn="l" defTabSz="914400" rtl="0" eaLnBrk="1" fontAlgn="auto" latinLnBrk="0" hangingPunct="1">
                        <a:lnSpc>
                          <a:spcPct val="100000"/>
                        </a:lnSpc>
                        <a:spcBef>
                          <a:spcPts val="0"/>
                        </a:spcBef>
                        <a:spcAft>
                          <a:spcPts val="300"/>
                        </a:spcAft>
                        <a:buClrTx/>
                        <a:buSzTx/>
                        <a:buFont typeface="Wingdings" panose="05000000000000000000" pitchFamily="2" charset="2"/>
                        <a:buChar char="ü"/>
                        <a:tabLst/>
                        <a:defRPr/>
                      </a:pPr>
                      <a:r>
                        <a:rPr lang="it-IT" sz="1600" b="0" i="1" dirty="0" smtClean="0">
                          <a:solidFill>
                            <a:srgbClr val="006600"/>
                          </a:solidFill>
                        </a:rPr>
                        <a:t>Small attenuation,</a:t>
                      </a:r>
                      <a:r>
                        <a:rPr lang="it-IT" sz="1600" b="0" i="1" baseline="0" dirty="0" smtClean="0">
                          <a:solidFill>
                            <a:srgbClr val="006600"/>
                          </a:solidFill>
                        </a:rPr>
                        <a:t> large BW</a:t>
                      </a:r>
                    </a:p>
                    <a:p>
                      <a:pPr marL="285750" indent="-285750">
                        <a:spcAft>
                          <a:spcPts val="300"/>
                        </a:spcAft>
                        <a:buFont typeface="Wingdings" panose="05000000000000000000" pitchFamily="2" charset="2"/>
                        <a:buChar char="ü"/>
                      </a:pPr>
                      <a:r>
                        <a:rPr lang="it-IT" sz="1600" b="0" i="1" dirty="0" smtClean="0">
                          <a:solidFill>
                            <a:srgbClr val="C00000"/>
                          </a:solidFill>
                        </a:rPr>
                        <a:t>Expensive</a:t>
                      </a:r>
                    </a:p>
                    <a:p>
                      <a:pPr marL="285750" marR="0" indent="-285750" algn="l" defTabSz="914400" rtl="0" eaLnBrk="1" fontAlgn="auto" latinLnBrk="0" hangingPunct="1">
                        <a:lnSpc>
                          <a:spcPct val="100000"/>
                        </a:lnSpc>
                        <a:spcBef>
                          <a:spcPts val="0"/>
                        </a:spcBef>
                        <a:spcAft>
                          <a:spcPts val="300"/>
                        </a:spcAft>
                        <a:buClrTx/>
                        <a:buSzTx/>
                        <a:buFont typeface="Wingdings" panose="05000000000000000000" pitchFamily="2" charset="2"/>
                        <a:buChar char="ü"/>
                        <a:tabLst/>
                        <a:defRPr/>
                      </a:pPr>
                      <a:r>
                        <a:rPr lang="it-IT" sz="1600" b="0" i="1" dirty="0" smtClean="0">
                          <a:solidFill>
                            <a:srgbClr val="C00000"/>
                          </a:solidFill>
                        </a:rPr>
                        <a:t>Active stabilization</a:t>
                      </a:r>
                      <a:r>
                        <a:rPr lang="it-IT" sz="1600" b="0" i="1" baseline="0" dirty="0" smtClean="0">
                          <a:solidFill>
                            <a:srgbClr val="C00000"/>
                          </a:solidFill>
                        </a:rPr>
                        <a:t> always needed (thermal sensitivety of fibers)</a:t>
                      </a:r>
                      <a:endParaRPr lang="it-IT" sz="1600" b="0" i="1" dirty="0" smtClean="0">
                        <a:solidFill>
                          <a:srgbClr val="C00000"/>
                        </a:solidFill>
                      </a:endParaRPr>
                    </a:p>
                    <a:p>
                      <a:pPr marL="285750" indent="-285750">
                        <a:buFont typeface="Wingdings" panose="05000000000000000000" pitchFamily="2" charset="2"/>
                        <a:buChar char="ü"/>
                      </a:pPr>
                      <a:r>
                        <a:rPr lang="it-IT" sz="1600" b="0" i="1" baseline="0" dirty="0" smtClean="0">
                          <a:solidFill>
                            <a:srgbClr val="C00000"/>
                          </a:solidFill>
                        </a:rPr>
                        <a:t>Dispersion compensation always needed for pulsed distribution</a:t>
                      </a:r>
                      <a:endParaRPr lang="it-IT" sz="1600" b="0" i="1" dirty="0" smtClean="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r>
            </a:tbl>
          </a:graphicData>
        </a:graphic>
      </p:graphicFrame>
    </p:spTree>
    <p:extLst>
      <p:ext uri="{BB962C8B-B14F-4D97-AF65-F5344CB8AC3E}">
        <p14:creationId xmlns:p14="http://schemas.microsoft.com/office/powerpoint/2010/main" val="14036055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Rectangle 225"/>
          <p:cNvSpPr/>
          <p:nvPr/>
        </p:nvSpPr>
        <p:spPr>
          <a:xfrm>
            <a:off x="2895080" y="1108390"/>
            <a:ext cx="6134620" cy="1888805"/>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 name="Rectangle 3"/>
          <p:cNvSpPr/>
          <p:nvPr/>
        </p:nvSpPr>
        <p:spPr>
          <a:xfrm>
            <a:off x="120650" y="3573811"/>
            <a:ext cx="8909050" cy="2922239"/>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1198611" y="-42485"/>
            <a:ext cx="7418894" cy="787543"/>
          </a:xfrm>
        </p:spPr>
        <p:txBody>
          <a:bodyPr>
            <a:normAutofit fontScale="90000"/>
          </a:bodyPr>
          <a:lstStyle/>
          <a:p>
            <a:r>
              <a:rPr lang="it-IT" sz="1800" i="1" dirty="0">
                <a:solidFill>
                  <a:prstClr val="white"/>
                </a:solidFill>
              </a:rPr>
              <a:t>Performances of </a:t>
            </a:r>
            <a:r>
              <a:rPr lang="it-IT" sz="1800" i="1" dirty="0" err="1">
                <a:solidFill>
                  <a:prstClr val="white"/>
                </a:solidFill>
              </a:rPr>
              <a:t>Synchronization</a:t>
            </a:r>
            <a:r>
              <a:rPr lang="it-IT" sz="1800" i="1" dirty="0">
                <a:solidFill>
                  <a:prstClr val="white"/>
                </a:solidFill>
              </a:rPr>
              <a:t> Systems</a:t>
            </a:r>
            <a:r>
              <a:rPr lang="en-US" sz="1800" i="1" dirty="0">
                <a:solidFill>
                  <a:prstClr val="white">
                    <a:lumMod val="85000"/>
                  </a:prstClr>
                </a:solidFill>
              </a:rPr>
              <a:t>:</a:t>
            </a:r>
            <a:r>
              <a:rPr lang="en-US" sz="2800" dirty="0">
                <a:solidFill>
                  <a:prstClr val="white">
                    <a:lumMod val="85000"/>
                  </a:prstClr>
                </a:solidFill>
              </a:rPr>
              <a:t> </a:t>
            </a:r>
            <a:br>
              <a:rPr lang="en-US" sz="2800" dirty="0">
                <a:solidFill>
                  <a:prstClr val="white">
                    <a:lumMod val="85000"/>
                  </a:prstClr>
                </a:solidFill>
              </a:rPr>
            </a:br>
            <a:r>
              <a:rPr lang="en-US" sz="2700" dirty="0">
                <a:solidFill>
                  <a:prstClr val="white">
                    <a:lumMod val="85000"/>
                  </a:prstClr>
                </a:solidFill>
              </a:rPr>
              <a:t>Drift of the reference distribution</a:t>
            </a:r>
            <a:endParaRPr lang="en-US" sz="32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41</a:t>
            </a:fld>
            <a:endParaRPr lang="en-US" dirty="0">
              <a:solidFill>
                <a:srgbClr val="4F81BD">
                  <a:lumMod val="75000"/>
                </a:srgbClr>
              </a:solidFill>
            </a:endParaRPr>
          </a:p>
        </p:txBody>
      </p:sp>
      <p:grpSp>
        <p:nvGrpSpPr>
          <p:cNvPr id="8" name="Group 7"/>
          <p:cNvGrpSpPr/>
          <p:nvPr/>
        </p:nvGrpSpPr>
        <p:grpSpPr>
          <a:xfrm>
            <a:off x="234780" y="1105528"/>
            <a:ext cx="2593625" cy="1902255"/>
            <a:chOff x="253357" y="1229306"/>
            <a:chExt cx="2875073" cy="2108679"/>
          </a:xfrm>
        </p:grpSpPr>
        <p:pic>
          <p:nvPicPr>
            <p:cNvPr id="133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049" t="2546" r="32367" b="36334"/>
            <a:stretch/>
          </p:blipFill>
          <p:spPr bwMode="auto">
            <a:xfrm rot="10800000">
              <a:off x="292876" y="1432983"/>
              <a:ext cx="2835554"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049" t="86281" r="32367" b="7199"/>
            <a:stretch/>
          </p:blipFill>
          <p:spPr bwMode="auto">
            <a:xfrm rot="10800000">
              <a:off x="292876" y="1229783"/>
              <a:ext cx="2835554" cy="20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049" t="87552" r="32367" b="7199"/>
            <a:stretch/>
          </p:blipFill>
          <p:spPr bwMode="auto">
            <a:xfrm rot="16200000">
              <a:off x="-693687" y="2181655"/>
              <a:ext cx="2108203" cy="204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rot="16200000">
              <a:off x="-672614" y="2155277"/>
              <a:ext cx="2107823" cy="255881"/>
            </a:xfrm>
            <a:prstGeom prst="rect">
              <a:avLst/>
            </a:prstGeom>
            <a:noFill/>
          </p:spPr>
          <p:txBody>
            <a:bodyPr wrap="none" rtlCol="0">
              <a:spAutoFit/>
            </a:bodyPr>
            <a:lstStyle/>
            <a:p>
              <a:r>
                <a:rPr lang="en-US" sz="900" b="1" dirty="0">
                  <a:solidFill>
                    <a:prstClr val="white"/>
                  </a:solidFill>
                </a:rPr>
                <a:t>ELECTRICAL LENGTH CHANGE (PPM)</a:t>
              </a:r>
            </a:p>
          </p:txBody>
        </p:sp>
      </p:grpSp>
      <p:grpSp>
        <p:nvGrpSpPr>
          <p:cNvPr id="96" name="Group 95"/>
          <p:cNvGrpSpPr/>
          <p:nvPr/>
        </p:nvGrpSpPr>
        <p:grpSpPr>
          <a:xfrm>
            <a:off x="177800" y="3558005"/>
            <a:ext cx="8715993" cy="1442231"/>
            <a:chOff x="330200" y="1300580"/>
            <a:chExt cx="8715993" cy="1442231"/>
          </a:xfrm>
        </p:grpSpPr>
        <p:sp>
          <p:nvSpPr>
            <p:cNvPr id="97" name="Text Box 4"/>
            <p:cNvSpPr txBox="1">
              <a:spLocks noChangeArrowheads="1"/>
            </p:cNvSpPr>
            <p:nvPr/>
          </p:nvSpPr>
          <p:spPr bwMode="auto">
            <a:xfrm>
              <a:off x="330200" y="1434650"/>
              <a:ext cx="164500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folHlink"/>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lvl1pPr marL="342900" indent="-342900" eaLnBrk="0" hangingPunct="0">
                <a:spcBef>
                  <a:spcPct val="0"/>
                </a:spcBef>
                <a:defRPr sz="2400">
                  <a:solidFill>
                    <a:schemeClr val="tx1"/>
                  </a:solidFill>
                  <a:latin typeface="Arial" charset="0"/>
                  <a:ea typeface="ＭＳ Ｐゴシック" pitchFamily="112" charset="-128"/>
                </a:defRPr>
              </a:lvl1pPr>
              <a:lvl2pPr eaLnBrk="0" hangingPunct="0">
                <a:spcBef>
                  <a:spcPct val="0"/>
                </a:spcBef>
                <a:defRPr sz="2400">
                  <a:solidFill>
                    <a:schemeClr val="tx1"/>
                  </a:solidFill>
                  <a:latin typeface="Arial" charset="0"/>
                  <a:ea typeface="ＭＳ Ｐゴシック" pitchFamily="112" charset="-128"/>
                </a:defRPr>
              </a:lvl2pPr>
              <a:lvl3pPr eaLnBrk="0" hangingPunct="0">
                <a:spcBef>
                  <a:spcPct val="0"/>
                </a:spcBef>
                <a:defRPr sz="2400">
                  <a:solidFill>
                    <a:schemeClr val="tx1"/>
                  </a:solidFill>
                  <a:latin typeface="Arial" charset="0"/>
                  <a:ea typeface="ＭＳ Ｐゴシック" pitchFamily="112" charset="-128"/>
                </a:defRPr>
              </a:lvl3pPr>
              <a:lvl4pPr eaLnBrk="0" hangingPunct="0">
                <a:spcBef>
                  <a:spcPct val="0"/>
                </a:spcBef>
                <a:defRPr sz="2400">
                  <a:solidFill>
                    <a:schemeClr val="tx1"/>
                  </a:solidFill>
                  <a:latin typeface="Arial" charset="0"/>
                  <a:ea typeface="ＭＳ Ｐゴシック" pitchFamily="112" charset="-128"/>
                </a:defRPr>
              </a:lvl4pPr>
              <a:lvl5pPr eaLnBrk="0" hangingPunct="0">
                <a:spcBef>
                  <a:spcPct val="0"/>
                </a:spcBef>
                <a:defRPr sz="2400">
                  <a:solidFill>
                    <a:schemeClr val="tx1"/>
                  </a:solidFill>
                  <a:latin typeface="Arial" charset="0"/>
                  <a:ea typeface="ＭＳ Ｐゴシック" pitchFamily="112" charset="-128"/>
                </a:defRPr>
              </a:lvl5pPr>
              <a:lvl6pPr eaLnBrk="0" fontAlgn="base" hangingPunct="0">
                <a:spcBef>
                  <a:spcPct val="0"/>
                </a:spcBef>
                <a:spcAft>
                  <a:spcPct val="0"/>
                </a:spcAft>
                <a:defRPr sz="2400">
                  <a:solidFill>
                    <a:schemeClr val="tx1"/>
                  </a:solidFill>
                  <a:latin typeface="Arial" charset="0"/>
                  <a:ea typeface="ＭＳ Ｐゴシック" pitchFamily="112" charset="-128"/>
                </a:defRPr>
              </a:lvl6pPr>
              <a:lvl7pPr eaLnBrk="0" fontAlgn="base" hangingPunct="0">
                <a:spcBef>
                  <a:spcPct val="0"/>
                </a:spcBef>
                <a:spcAft>
                  <a:spcPct val="0"/>
                </a:spcAft>
                <a:defRPr sz="2400">
                  <a:solidFill>
                    <a:schemeClr val="tx1"/>
                  </a:solidFill>
                  <a:latin typeface="Arial" charset="0"/>
                  <a:ea typeface="ＭＳ Ｐゴシック" pitchFamily="112" charset="-128"/>
                </a:defRPr>
              </a:lvl7pPr>
              <a:lvl8pPr eaLnBrk="0" fontAlgn="base" hangingPunct="0">
                <a:spcBef>
                  <a:spcPct val="0"/>
                </a:spcBef>
                <a:spcAft>
                  <a:spcPct val="0"/>
                </a:spcAft>
                <a:defRPr sz="2400">
                  <a:solidFill>
                    <a:schemeClr val="tx1"/>
                  </a:solidFill>
                  <a:latin typeface="Arial" charset="0"/>
                  <a:ea typeface="ＭＳ Ｐゴシック" pitchFamily="112" charset="-128"/>
                </a:defRPr>
              </a:lvl8pPr>
              <a:lvl9pPr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20000"/>
                </a:spcBef>
                <a:spcAft>
                  <a:spcPct val="0"/>
                </a:spcAft>
                <a:buFont typeface="Wingdings" pitchFamily="2" charset="2"/>
                <a:buNone/>
                <a:defRPr/>
              </a:pPr>
              <a:r>
                <a:rPr lang="en-US" sz="1600" b="1" kern="0" dirty="0" smtClean="0">
                  <a:solidFill>
                    <a:srgbClr val="000000"/>
                  </a:solidFill>
                </a:rPr>
                <a:t>RF distribution</a:t>
              </a:r>
            </a:p>
          </p:txBody>
        </p:sp>
        <p:grpSp>
          <p:nvGrpSpPr>
            <p:cNvPr id="98" name="Group 97"/>
            <p:cNvGrpSpPr/>
            <p:nvPr/>
          </p:nvGrpSpPr>
          <p:grpSpPr>
            <a:xfrm>
              <a:off x="731838" y="1880738"/>
              <a:ext cx="422275" cy="579437"/>
              <a:chOff x="731838" y="1880738"/>
              <a:chExt cx="422275" cy="579437"/>
            </a:xfrm>
          </p:grpSpPr>
          <p:sp>
            <p:nvSpPr>
              <p:cNvPr id="179" name="Oval 5"/>
              <p:cNvSpPr>
                <a:spLocks noChangeArrowheads="1"/>
              </p:cNvSpPr>
              <p:nvPr/>
            </p:nvSpPr>
            <p:spPr bwMode="auto">
              <a:xfrm>
                <a:off x="784225" y="2039488"/>
                <a:ext cx="301625" cy="301625"/>
              </a:xfrm>
              <a:prstGeom prst="ellipse">
                <a:avLst/>
              </a:prstGeom>
              <a:noFill/>
              <a:ln w="2857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80" name="Text Box 6"/>
              <p:cNvSpPr txBox="1">
                <a:spLocks noChangeArrowheads="1"/>
              </p:cNvSpPr>
              <p:nvPr/>
            </p:nvSpPr>
            <p:spPr bwMode="auto">
              <a:xfrm>
                <a:off x="731838" y="1880738"/>
                <a:ext cx="42227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folHlink"/>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lvl1pPr marL="342900" indent="-342900" eaLnBrk="0" hangingPunct="0">
                  <a:spcBef>
                    <a:spcPct val="0"/>
                  </a:spcBef>
                  <a:defRPr sz="2400">
                    <a:solidFill>
                      <a:schemeClr val="tx1"/>
                    </a:solidFill>
                    <a:latin typeface="Arial" charset="0"/>
                    <a:ea typeface="ＭＳ Ｐゴシック" pitchFamily="112" charset="-128"/>
                  </a:defRPr>
                </a:lvl1pPr>
                <a:lvl2pPr eaLnBrk="0" hangingPunct="0">
                  <a:spcBef>
                    <a:spcPct val="0"/>
                  </a:spcBef>
                  <a:defRPr sz="2400">
                    <a:solidFill>
                      <a:schemeClr val="tx1"/>
                    </a:solidFill>
                    <a:latin typeface="Arial" charset="0"/>
                    <a:ea typeface="ＭＳ Ｐゴシック" pitchFamily="112" charset="-128"/>
                  </a:defRPr>
                </a:lvl2pPr>
                <a:lvl3pPr eaLnBrk="0" hangingPunct="0">
                  <a:spcBef>
                    <a:spcPct val="0"/>
                  </a:spcBef>
                  <a:defRPr sz="2400">
                    <a:solidFill>
                      <a:schemeClr val="tx1"/>
                    </a:solidFill>
                    <a:latin typeface="Arial" charset="0"/>
                    <a:ea typeface="ＭＳ Ｐゴシック" pitchFamily="112" charset="-128"/>
                  </a:defRPr>
                </a:lvl3pPr>
                <a:lvl4pPr eaLnBrk="0" hangingPunct="0">
                  <a:spcBef>
                    <a:spcPct val="0"/>
                  </a:spcBef>
                  <a:defRPr sz="2400">
                    <a:solidFill>
                      <a:schemeClr val="tx1"/>
                    </a:solidFill>
                    <a:latin typeface="Arial" charset="0"/>
                    <a:ea typeface="ＭＳ Ｐゴシック" pitchFamily="112" charset="-128"/>
                  </a:defRPr>
                </a:lvl4pPr>
                <a:lvl5pPr eaLnBrk="0" hangingPunct="0">
                  <a:spcBef>
                    <a:spcPct val="0"/>
                  </a:spcBef>
                  <a:defRPr sz="2400">
                    <a:solidFill>
                      <a:schemeClr val="tx1"/>
                    </a:solidFill>
                    <a:latin typeface="Arial" charset="0"/>
                    <a:ea typeface="ＭＳ Ｐゴシック" pitchFamily="112" charset="-128"/>
                  </a:defRPr>
                </a:lvl5pPr>
                <a:lvl6pPr eaLnBrk="0" fontAlgn="base" hangingPunct="0">
                  <a:spcBef>
                    <a:spcPct val="0"/>
                  </a:spcBef>
                  <a:spcAft>
                    <a:spcPct val="0"/>
                  </a:spcAft>
                  <a:defRPr sz="2400">
                    <a:solidFill>
                      <a:schemeClr val="tx1"/>
                    </a:solidFill>
                    <a:latin typeface="Arial" charset="0"/>
                    <a:ea typeface="ＭＳ Ｐゴシック" pitchFamily="112" charset="-128"/>
                  </a:defRPr>
                </a:lvl6pPr>
                <a:lvl7pPr eaLnBrk="0" fontAlgn="base" hangingPunct="0">
                  <a:spcBef>
                    <a:spcPct val="0"/>
                  </a:spcBef>
                  <a:spcAft>
                    <a:spcPct val="0"/>
                  </a:spcAft>
                  <a:defRPr sz="2400">
                    <a:solidFill>
                      <a:schemeClr val="tx1"/>
                    </a:solidFill>
                    <a:latin typeface="Arial" charset="0"/>
                    <a:ea typeface="ＭＳ Ｐゴシック" pitchFamily="112" charset="-128"/>
                  </a:defRPr>
                </a:lvl7pPr>
                <a:lvl8pPr eaLnBrk="0" fontAlgn="base" hangingPunct="0">
                  <a:spcBef>
                    <a:spcPct val="0"/>
                  </a:spcBef>
                  <a:spcAft>
                    <a:spcPct val="0"/>
                  </a:spcAft>
                  <a:defRPr sz="2400">
                    <a:solidFill>
                      <a:schemeClr val="tx1"/>
                    </a:solidFill>
                    <a:latin typeface="Arial" charset="0"/>
                    <a:ea typeface="ＭＳ Ｐゴシック" pitchFamily="112" charset="-128"/>
                  </a:defRPr>
                </a:lvl8pPr>
                <a:lvl9pPr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20000"/>
                  </a:spcBef>
                  <a:spcAft>
                    <a:spcPct val="0"/>
                  </a:spcAft>
                  <a:buFont typeface="Wingdings" pitchFamily="2" charset="2"/>
                  <a:buNone/>
                  <a:defRPr/>
                </a:pPr>
                <a:r>
                  <a:rPr lang="en-US" sz="3200" kern="0" dirty="0" smtClean="0">
                    <a:solidFill>
                      <a:srgbClr val="000000"/>
                    </a:solidFill>
                  </a:rPr>
                  <a:t>~</a:t>
                </a:r>
              </a:p>
            </p:txBody>
          </p:sp>
        </p:grpSp>
        <p:sp>
          <p:nvSpPr>
            <p:cNvPr id="99" name="Line 7"/>
            <p:cNvSpPr>
              <a:spLocks noChangeShapeType="1"/>
            </p:cNvSpPr>
            <p:nvPr/>
          </p:nvSpPr>
          <p:spPr bwMode="auto">
            <a:xfrm>
              <a:off x="1074738" y="2180775"/>
              <a:ext cx="6955630" cy="4762"/>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00" name="Text Box 17"/>
            <p:cNvSpPr txBox="1">
              <a:spLocks noChangeArrowheads="1"/>
            </p:cNvSpPr>
            <p:nvPr/>
          </p:nvSpPr>
          <p:spPr bwMode="auto">
            <a:xfrm>
              <a:off x="1023938" y="1783900"/>
              <a:ext cx="14747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folHlink"/>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lvl1pPr marL="342900" indent="-342900" eaLnBrk="0" hangingPunct="0">
                <a:spcBef>
                  <a:spcPct val="0"/>
                </a:spcBef>
                <a:defRPr sz="2400">
                  <a:solidFill>
                    <a:schemeClr val="tx1"/>
                  </a:solidFill>
                  <a:latin typeface="Arial" charset="0"/>
                  <a:ea typeface="ＭＳ Ｐゴシック" pitchFamily="112" charset="-128"/>
                </a:defRPr>
              </a:lvl1pPr>
              <a:lvl2pPr eaLnBrk="0" hangingPunct="0">
                <a:spcBef>
                  <a:spcPct val="0"/>
                </a:spcBef>
                <a:defRPr sz="2400">
                  <a:solidFill>
                    <a:schemeClr val="tx1"/>
                  </a:solidFill>
                  <a:latin typeface="Arial" charset="0"/>
                  <a:ea typeface="ＭＳ Ｐゴシック" pitchFamily="112" charset="-128"/>
                </a:defRPr>
              </a:lvl2pPr>
              <a:lvl3pPr eaLnBrk="0" hangingPunct="0">
                <a:spcBef>
                  <a:spcPct val="0"/>
                </a:spcBef>
                <a:defRPr sz="2400">
                  <a:solidFill>
                    <a:schemeClr val="tx1"/>
                  </a:solidFill>
                  <a:latin typeface="Arial" charset="0"/>
                  <a:ea typeface="ＭＳ Ｐゴシック" pitchFamily="112" charset="-128"/>
                </a:defRPr>
              </a:lvl3pPr>
              <a:lvl4pPr eaLnBrk="0" hangingPunct="0">
                <a:spcBef>
                  <a:spcPct val="0"/>
                </a:spcBef>
                <a:defRPr sz="2400">
                  <a:solidFill>
                    <a:schemeClr val="tx1"/>
                  </a:solidFill>
                  <a:latin typeface="Arial" charset="0"/>
                  <a:ea typeface="ＭＳ Ｐゴシック" pitchFamily="112" charset="-128"/>
                </a:defRPr>
              </a:lvl4pPr>
              <a:lvl5pPr eaLnBrk="0" hangingPunct="0">
                <a:spcBef>
                  <a:spcPct val="0"/>
                </a:spcBef>
                <a:defRPr sz="2400">
                  <a:solidFill>
                    <a:schemeClr val="tx1"/>
                  </a:solidFill>
                  <a:latin typeface="Arial" charset="0"/>
                  <a:ea typeface="ＭＳ Ｐゴシック" pitchFamily="112" charset="-128"/>
                </a:defRPr>
              </a:lvl5pPr>
              <a:lvl6pPr eaLnBrk="0" fontAlgn="base" hangingPunct="0">
                <a:spcBef>
                  <a:spcPct val="0"/>
                </a:spcBef>
                <a:spcAft>
                  <a:spcPct val="0"/>
                </a:spcAft>
                <a:defRPr sz="2400">
                  <a:solidFill>
                    <a:schemeClr val="tx1"/>
                  </a:solidFill>
                  <a:latin typeface="Arial" charset="0"/>
                  <a:ea typeface="ＭＳ Ｐゴシック" pitchFamily="112" charset="-128"/>
                </a:defRPr>
              </a:lvl6pPr>
              <a:lvl7pPr eaLnBrk="0" fontAlgn="base" hangingPunct="0">
                <a:spcBef>
                  <a:spcPct val="0"/>
                </a:spcBef>
                <a:spcAft>
                  <a:spcPct val="0"/>
                </a:spcAft>
                <a:defRPr sz="2400">
                  <a:solidFill>
                    <a:schemeClr val="tx1"/>
                  </a:solidFill>
                  <a:latin typeface="Arial" charset="0"/>
                  <a:ea typeface="ＭＳ Ｐゴシック" pitchFamily="112" charset="-128"/>
                </a:defRPr>
              </a:lvl7pPr>
              <a:lvl8pPr eaLnBrk="0" fontAlgn="base" hangingPunct="0">
                <a:spcBef>
                  <a:spcPct val="0"/>
                </a:spcBef>
                <a:spcAft>
                  <a:spcPct val="0"/>
                </a:spcAft>
                <a:defRPr sz="2400">
                  <a:solidFill>
                    <a:schemeClr val="tx1"/>
                  </a:solidFill>
                  <a:latin typeface="Arial" charset="0"/>
                  <a:ea typeface="ＭＳ Ｐゴシック" pitchFamily="112" charset="-128"/>
                </a:defRPr>
              </a:lvl8pPr>
              <a:lvl9pPr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20000"/>
                </a:spcBef>
                <a:spcAft>
                  <a:spcPct val="0"/>
                </a:spcAft>
                <a:buFont typeface="Wingdings" pitchFamily="2" charset="2"/>
                <a:buNone/>
                <a:defRPr/>
              </a:pPr>
              <a:r>
                <a:rPr lang="en-US" sz="1200" b="1" kern="0" dirty="0" smtClean="0">
                  <a:solidFill>
                    <a:srgbClr val="0070C0"/>
                  </a:solidFill>
                </a:rPr>
                <a:t>f ~ 100MHz …GHz</a:t>
              </a:r>
            </a:p>
          </p:txBody>
        </p:sp>
        <p:grpSp>
          <p:nvGrpSpPr>
            <p:cNvPr id="101" name="Group 100"/>
            <p:cNvGrpSpPr/>
            <p:nvPr/>
          </p:nvGrpSpPr>
          <p:grpSpPr>
            <a:xfrm>
              <a:off x="3516330" y="2241100"/>
              <a:ext cx="3263883" cy="107964"/>
              <a:chOff x="3516330" y="2241100"/>
              <a:chExt cx="3263883" cy="107964"/>
            </a:xfrm>
          </p:grpSpPr>
          <p:grpSp>
            <p:nvGrpSpPr>
              <p:cNvPr id="170" name="Group 10"/>
              <p:cNvGrpSpPr>
                <a:grpSpLocks/>
              </p:cNvGrpSpPr>
              <p:nvPr/>
            </p:nvGrpSpPr>
            <p:grpSpPr bwMode="auto">
              <a:xfrm>
                <a:off x="3516330" y="2241100"/>
                <a:ext cx="331789" cy="100012"/>
                <a:chOff x="2228" y="1652"/>
                <a:chExt cx="209" cy="63"/>
              </a:xfrm>
            </p:grpSpPr>
            <p:sp>
              <p:nvSpPr>
                <p:cNvPr id="177" name="Line 8"/>
                <p:cNvSpPr>
                  <a:spLocks noChangeShapeType="1"/>
                </p:cNvSpPr>
                <p:nvPr/>
              </p:nvSpPr>
              <p:spPr bwMode="auto">
                <a:xfrm flipV="1">
                  <a:off x="2228" y="1652"/>
                  <a:ext cx="209" cy="2"/>
                </a:xfrm>
                <a:prstGeom prst="line">
                  <a:avLst/>
                </a:prstGeom>
                <a:noFill/>
                <a:ln w="28575">
                  <a:solidFill>
                    <a:srgbClr val="9C9E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9C9E9F"/>
                    </a:solidFill>
                    <a:latin typeface="Arial" pitchFamily="34" charset="0"/>
                  </a:endParaRPr>
                </a:p>
              </p:txBody>
            </p:sp>
            <p:sp>
              <p:nvSpPr>
                <p:cNvPr id="178" name="Line 9"/>
                <p:cNvSpPr>
                  <a:spLocks noChangeShapeType="1"/>
                </p:cNvSpPr>
                <p:nvPr/>
              </p:nvSpPr>
              <p:spPr bwMode="auto">
                <a:xfrm>
                  <a:off x="2431" y="1652"/>
                  <a:ext cx="0" cy="63"/>
                </a:xfrm>
                <a:prstGeom prst="line">
                  <a:avLst/>
                </a:prstGeom>
                <a:noFill/>
                <a:ln w="28575">
                  <a:solidFill>
                    <a:srgbClr val="9C9E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9C9E9F"/>
                    </a:solidFill>
                    <a:latin typeface="Arial" pitchFamily="34" charset="0"/>
                  </a:endParaRPr>
                </a:p>
              </p:txBody>
            </p:sp>
          </p:grpSp>
          <p:grpSp>
            <p:nvGrpSpPr>
              <p:cNvPr id="171" name="Group 11"/>
              <p:cNvGrpSpPr>
                <a:grpSpLocks/>
              </p:cNvGrpSpPr>
              <p:nvPr/>
            </p:nvGrpSpPr>
            <p:grpSpPr bwMode="auto">
              <a:xfrm>
                <a:off x="4860936" y="2249051"/>
                <a:ext cx="342901" cy="100013"/>
                <a:chOff x="2221" y="1652"/>
                <a:chExt cx="216" cy="63"/>
              </a:xfrm>
            </p:grpSpPr>
            <p:sp>
              <p:nvSpPr>
                <p:cNvPr id="175" name="Line 12"/>
                <p:cNvSpPr>
                  <a:spLocks noChangeShapeType="1"/>
                </p:cNvSpPr>
                <p:nvPr/>
              </p:nvSpPr>
              <p:spPr bwMode="auto">
                <a:xfrm>
                  <a:off x="2221" y="1652"/>
                  <a:ext cx="216" cy="0"/>
                </a:xfrm>
                <a:prstGeom prst="line">
                  <a:avLst/>
                </a:prstGeom>
                <a:noFill/>
                <a:ln w="28575">
                  <a:solidFill>
                    <a:srgbClr val="9C9E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9C9E9F"/>
                    </a:solidFill>
                    <a:latin typeface="Arial" pitchFamily="34" charset="0"/>
                  </a:endParaRPr>
                </a:p>
              </p:txBody>
            </p:sp>
            <p:sp>
              <p:nvSpPr>
                <p:cNvPr id="176" name="Line 13"/>
                <p:cNvSpPr>
                  <a:spLocks noChangeShapeType="1"/>
                </p:cNvSpPr>
                <p:nvPr/>
              </p:nvSpPr>
              <p:spPr bwMode="auto">
                <a:xfrm>
                  <a:off x="2431" y="1652"/>
                  <a:ext cx="0" cy="63"/>
                </a:xfrm>
                <a:prstGeom prst="line">
                  <a:avLst/>
                </a:prstGeom>
                <a:noFill/>
                <a:ln w="28575">
                  <a:solidFill>
                    <a:srgbClr val="9C9E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9C9E9F"/>
                    </a:solidFill>
                    <a:latin typeface="Arial" pitchFamily="34" charset="0"/>
                  </a:endParaRPr>
                </a:p>
              </p:txBody>
            </p:sp>
          </p:grpSp>
          <p:grpSp>
            <p:nvGrpSpPr>
              <p:cNvPr id="172" name="Group 14"/>
              <p:cNvGrpSpPr>
                <a:grpSpLocks/>
              </p:cNvGrpSpPr>
              <p:nvPr/>
            </p:nvGrpSpPr>
            <p:grpSpPr bwMode="auto">
              <a:xfrm>
                <a:off x="6465888" y="2243439"/>
                <a:ext cx="314325" cy="104774"/>
                <a:chOff x="2239" y="1649"/>
                <a:chExt cx="198" cy="66"/>
              </a:xfrm>
            </p:grpSpPr>
            <p:sp>
              <p:nvSpPr>
                <p:cNvPr id="173" name="Line 15"/>
                <p:cNvSpPr>
                  <a:spLocks noChangeShapeType="1"/>
                </p:cNvSpPr>
                <p:nvPr/>
              </p:nvSpPr>
              <p:spPr bwMode="auto">
                <a:xfrm>
                  <a:off x="2239" y="1649"/>
                  <a:ext cx="198" cy="3"/>
                </a:xfrm>
                <a:prstGeom prst="line">
                  <a:avLst/>
                </a:prstGeom>
                <a:noFill/>
                <a:ln w="28575">
                  <a:solidFill>
                    <a:srgbClr val="9C9E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9C9E9F"/>
                    </a:solidFill>
                    <a:latin typeface="Arial" pitchFamily="34" charset="0"/>
                  </a:endParaRPr>
                </a:p>
              </p:txBody>
            </p:sp>
            <p:sp>
              <p:nvSpPr>
                <p:cNvPr id="174" name="Line 16"/>
                <p:cNvSpPr>
                  <a:spLocks noChangeShapeType="1"/>
                </p:cNvSpPr>
                <p:nvPr/>
              </p:nvSpPr>
              <p:spPr bwMode="auto">
                <a:xfrm>
                  <a:off x="2431" y="1652"/>
                  <a:ext cx="0" cy="63"/>
                </a:xfrm>
                <a:prstGeom prst="line">
                  <a:avLst/>
                </a:prstGeom>
                <a:noFill/>
                <a:ln w="28575">
                  <a:solidFill>
                    <a:srgbClr val="9C9E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9C9E9F"/>
                    </a:solidFill>
                    <a:latin typeface="Arial" pitchFamily="34" charset="0"/>
                  </a:endParaRPr>
                </a:p>
              </p:txBody>
            </p:sp>
          </p:grpSp>
        </p:grpSp>
        <p:grpSp>
          <p:nvGrpSpPr>
            <p:cNvPr id="102" name="Group 98"/>
            <p:cNvGrpSpPr>
              <a:grpSpLocks/>
            </p:cNvGrpSpPr>
            <p:nvPr/>
          </p:nvGrpSpPr>
          <p:grpSpPr bwMode="auto">
            <a:xfrm>
              <a:off x="2354263" y="1477513"/>
              <a:ext cx="4927600" cy="633412"/>
              <a:chOff x="1231" y="1159"/>
              <a:chExt cx="3085" cy="2431"/>
            </a:xfrm>
          </p:grpSpPr>
          <p:sp>
            <p:nvSpPr>
              <p:cNvPr id="167" name="Freeform 99"/>
              <p:cNvSpPr>
                <a:spLocks/>
              </p:cNvSpPr>
              <p:nvPr/>
            </p:nvSpPr>
            <p:spPr bwMode="auto">
              <a:xfrm>
                <a:off x="1231" y="1159"/>
                <a:ext cx="1301" cy="2431"/>
              </a:xfrm>
              <a:custGeom>
                <a:avLst/>
                <a:gdLst>
                  <a:gd name="T0" fmla="*/ 16 w 1301"/>
                  <a:gd name="T1" fmla="*/ 2177 h 2431"/>
                  <a:gd name="T2" fmla="*/ 47 w 1301"/>
                  <a:gd name="T3" fmla="*/ 2353 h 2431"/>
                  <a:gd name="T4" fmla="*/ 78 w 1301"/>
                  <a:gd name="T5" fmla="*/ 2431 h 2431"/>
                  <a:gd name="T6" fmla="*/ 109 w 1301"/>
                  <a:gd name="T7" fmla="*/ 2400 h 2431"/>
                  <a:gd name="T8" fmla="*/ 140 w 1301"/>
                  <a:gd name="T9" fmla="*/ 2260 h 2431"/>
                  <a:gd name="T10" fmla="*/ 171 w 1301"/>
                  <a:gd name="T11" fmla="*/ 2032 h 2431"/>
                  <a:gd name="T12" fmla="*/ 203 w 1301"/>
                  <a:gd name="T13" fmla="*/ 1726 h 2431"/>
                  <a:gd name="T14" fmla="*/ 234 w 1301"/>
                  <a:gd name="T15" fmla="*/ 1379 h 2431"/>
                  <a:gd name="T16" fmla="*/ 265 w 1301"/>
                  <a:gd name="T17" fmla="*/ 1016 h 2431"/>
                  <a:gd name="T18" fmla="*/ 296 w 1301"/>
                  <a:gd name="T19" fmla="*/ 669 h 2431"/>
                  <a:gd name="T20" fmla="*/ 327 w 1301"/>
                  <a:gd name="T21" fmla="*/ 373 h 2431"/>
                  <a:gd name="T22" fmla="*/ 358 w 1301"/>
                  <a:gd name="T23" fmla="*/ 150 h 2431"/>
                  <a:gd name="T24" fmla="*/ 389 w 1301"/>
                  <a:gd name="T25" fmla="*/ 21 h 2431"/>
                  <a:gd name="T26" fmla="*/ 420 w 1301"/>
                  <a:gd name="T27" fmla="*/ 5 h 2431"/>
                  <a:gd name="T28" fmla="*/ 451 w 1301"/>
                  <a:gd name="T29" fmla="*/ 93 h 2431"/>
                  <a:gd name="T30" fmla="*/ 482 w 1301"/>
                  <a:gd name="T31" fmla="*/ 280 h 2431"/>
                  <a:gd name="T32" fmla="*/ 514 w 1301"/>
                  <a:gd name="T33" fmla="*/ 555 h 2431"/>
                  <a:gd name="T34" fmla="*/ 545 w 1301"/>
                  <a:gd name="T35" fmla="*/ 886 h 2431"/>
                  <a:gd name="T36" fmla="*/ 576 w 1301"/>
                  <a:gd name="T37" fmla="*/ 1244 h 2431"/>
                  <a:gd name="T38" fmla="*/ 607 w 1301"/>
                  <a:gd name="T39" fmla="*/ 1602 h 2431"/>
                  <a:gd name="T40" fmla="*/ 633 w 1301"/>
                  <a:gd name="T41" fmla="*/ 1928 h 2431"/>
                  <a:gd name="T42" fmla="*/ 664 w 1301"/>
                  <a:gd name="T43" fmla="*/ 2188 h 2431"/>
                  <a:gd name="T44" fmla="*/ 695 w 1301"/>
                  <a:gd name="T45" fmla="*/ 2364 h 2431"/>
                  <a:gd name="T46" fmla="*/ 726 w 1301"/>
                  <a:gd name="T47" fmla="*/ 2431 h 2431"/>
                  <a:gd name="T48" fmla="*/ 757 w 1301"/>
                  <a:gd name="T49" fmla="*/ 2395 h 2431"/>
                  <a:gd name="T50" fmla="*/ 788 w 1301"/>
                  <a:gd name="T51" fmla="*/ 2250 h 2431"/>
                  <a:gd name="T52" fmla="*/ 819 w 1301"/>
                  <a:gd name="T53" fmla="*/ 2017 h 2431"/>
                  <a:gd name="T54" fmla="*/ 850 w 1301"/>
                  <a:gd name="T55" fmla="*/ 1711 h 2431"/>
                  <a:gd name="T56" fmla="*/ 882 w 1301"/>
                  <a:gd name="T57" fmla="*/ 1358 h 2431"/>
                  <a:gd name="T58" fmla="*/ 913 w 1301"/>
                  <a:gd name="T59" fmla="*/ 995 h 2431"/>
                  <a:gd name="T60" fmla="*/ 944 w 1301"/>
                  <a:gd name="T61" fmla="*/ 648 h 2431"/>
                  <a:gd name="T62" fmla="*/ 975 w 1301"/>
                  <a:gd name="T63" fmla="*/ 358 h 2431"/>
                  <a:gd name="T64" fmla="*/ 1006 w 1301"/>
                  <a:gd name="T65" fmla="*/ 140 h 2431"/>
                  <a:gd name="T66" fmla="*/ 1037 w 1301"/>
                  <a:gd name="T67" fmla="*/ 21 h 2431"/>
                  <a:gd name="T68" fmla="*/ 1068 w 1301"/>
                  <a:gd name="T69" fmla="*/ 5 h 2431"/>
                  <a:gd name="T70" fmla="*/ 1099 w 1301"/>
                  <a:gd name="T71" fmla="*/ 98 h 2431"/>
                  <a:gd name="T72" fmla="*/ 1130 w 1301"/>
                  <a:gd name="T73" fmla="*/ 295 h 2431"/>
                  <a:gd name="T74" fmla="*/ 1161 w 1301"/>
                  <a:gd name="T75" fmla="*/ 570 h 2431"/>
                  <a:gd name="T76" fmla="*/ 1193 w 1301"/>
                  <a:gd name="T77" fmla="*/ 902 h 2431"/>
                  <a:gd name="T78" fmla="*/ 1224 w 1301"/>
                  <a:gd name="T79" fmla="*/ 1265 h 2431"/>
                  <a:gd name="T80" fmla="*/ 1250 w 1301"/>
                  <a:gd name="T81" fmla="*/ 1623 h 2431"/>
                  <a:gd name="T82" fmla="*/ 1281 w 1301"/>
                  <a:gd name="T83" fmla="*/ 1944 h 243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301" h="2431">
                    <a:moveTo>
                      <a:pt x="0" y="2006"/>
                    </a:moveTo>
                    <a:lnTo>
                      <a:pt x="6" y="2094"/>
                    </a:lnTo>
                    <a:lnTo>
                      <a:pt x="16" y="2177"/>
                    </a:lnTo>
                    <a:lnTo>
                      <a:pt x="26" y="2245"/>
                    </a:lnTo>
                    <a:lnTo>
                      <a:pt x="37" y="2307"/>
                    </a:lnTo>
                    <a:lnTo>
                      <a:pt x="47" y="2353"/>
                    </a:lnTo>
                    <a:lnTo>
                      <a:pt x="57" y="2390"/>
                    </a:lnTo>
                    <a:lnTo>
                      <a:pt x="68" y="2416"/>
                    </a:lnTo>
                    <a:lnTo>
                      <a:pt x="78" y="2431"/>
                    </a:lnTo>
                    <a:lnTo>
                      <a:pt x="88" y="2431"/>
                    </a:lnTo>
                    <a:lnTo>
                      <a:pt x="99" y="2421"/>
                    </a:lnTo>
                    <a:lnTo>
                      <a:pt x="109" y="2400"/>
                    </a:lnTo>
                    <a:lnTo>
                      <a:pt x="120" y="2364"/>
                    </a:lnTo>
                    <a:lnTo>
                      <a:pt x="130" y="2317"/>
                    </a:lnTo>
                    <a:lnTo>
                      <a:pt x="140" y="2260"/>
                    </a:lnTo>
                    <a:lnTo>
                      <a:pt x="151" y="2193"/>
                    </a:lnTo>
                    <a:lnTo>
                      <a:pt x="161" y="2115"/>
                    </a:lnTo>
                    <a:lnTo>
                      <a:pt x="171" y="2032"/>
                    </a:lnTo>
                    <a:lnTo>
                      <a:pt x="182" y="1939"/>
                    </a:lnTo>
                    <a:lnTo>
                      <a:pt x="192" y="1835"/>
                    </a:lnTo>
                    <a:lnTo>
                      <a:pt x="203" y="1726"/>
                    </a:lnTo>
                    <a:lnTo>
                      <a:pt x="213" y="1612"/>
                    </a:lnTo>
                    <a:lnTo>
                      <a:pt x="223" y="1498"/>
                    </a:lnTo>
                    <a:lnTo>
                      <a:pt x="234" y="1379"/>
                    </a:lnTo>
                    <a:lnTo>
                      <a:pt x="244" y="1254"/>
                    </a:lnTo>
                    <a:lnTo>
                      <a:pt x="254" y="1135"/>
                    </a:lnTo>
                    <a:lnTo>
                      <a:pt x="265" y="1016"/>
                    </a:lnTo>
                    <a:lnTo>
                      <a:pt x="275" y="897"/>
                    </a:lnTo>
                    <a:lnTo>
                      <a:pt x="285" y="778"/>
                    </a:lnTo>
                    <a:lnTo>
                      <a:pt x="296" y="669"/>
                    </a:lnTo>
                    <a:lnTo>
                      <a:pt x="306" y="560"/>
                    </a:lnTo>
                    <a:lnTo>
                      <a:pt x="317" y="461"/>
                    </a:lnTo>
                    <a:lnTo>
                      <a:pt x="327" y="373"/>
                    </a:lnTo>
                    <a:lnTo>
                      <a:pt x="337" y="285"/>
                    </a:lnTo>
                    <a:lnTo>
                      <a:pt x="348" y="212"/>
                    </a:lnTo>
                    <a:lnTo>
                      <a:pt x="358" y="150"/>
                    </a:lnTo>
                    <a:lnTo>
                      <a:pt x="368" y="93"/>
                    </a:lnTo>
                    <a:lnTo>
                      <a:pt x="379" y="52"/>
                    </a:lnTo>
                    <a:lnTo>
                      <a:pt x="389" y="21"/>
                    </a:lnTo>
                    <a:lnTo>
                      <a:pt x="399" y="5"/>
                    </a:lnTo>
                    <a:lnTo>
                      <a:pt x="410" y="0"/>
                    </a:lnTo>
                    <a:lnTo>
                      <a:pt x="420" y="5"/>
                    </a:lnTo>
                    <a:lnTo>
                      <a:pt x="431" y="21"/>
                    </a:lnTo>
                    <a:lnTo>
                      <a:pt x="441" y="52"/>
                    </a:lnTo>
                    <a:lnTo>
                      <a:pt x="451" y="93"/>
                    </a:lnTo>
                    <a:lnTo>
                      <a:pt x="462" y="145"/>
                    </a:lnTo>
                    <a:lnTo>
                      <a:pt x="472" y="207"/>
                    </a:lnTo>
                    <a:lnTo>
                      <a:pt x="482" y="280"/>
                    </a:lnTo>
                    <a:lnTo>
                      <a:pt x="493" y="363"/>
                    </a:lnTo>
                    <a:lnTo>
                      <a:pt x="503" y="456"/>
                    </a:lnTo>
                    <a:lnTo>
                      <a:pt x="514" y="555"/>
                    </a:lnTo>
                    <a:lnTo>
                      <a:pt x="524" y="658"/>
                    </a:lnTo>
                    <a:lnTo>
                      <a:pt x="534" y="767"/>
                    </a:lnTo>
                    <a:lnTo>
                      <a:pt x="545" y="886"/>
                    </a:lnTo>
                    <a:lnTo>
                      <a:pt x="555" y="1006"/>
                    </a:lnTo>
                    <a:lnTo>
                      <a:pt x="565" y="1125"/>
                    </a:lnTo>
                    <a:lnTo>
                      <a:pt x="576" y="1244"/>
                    </a:lnTo>
                    <a:lnTo>
                      <a:pt x="586" y="1368"/>
                    </a:lnTo>
                    <a:lnTo>
                      <a:pt x="596" y="1488"/>
                    </a:lnTo>
                    <a:lnTo>
                      <a:pt x="607" y="1602"/>
                    </a:lnTo>
                    <a:lnTo>
                      <a:pt x="617" y="1716"/>
                    </a:lnTo>
                    <a:lnTo>
                      <a:pt x="622" y="1825"/>
                    </a:lnTo>
                    <a:lnTo>
                      <a:pt x="633" y="1928"/>
                    </a:lnTo>
                    <a:lnTo>
                      <a:pt x="643" y="2022"/>
                    </a:lnTo>
                    <a:lnTo>
                      <a:pt x="653" y="2110"/>
                    </a:lnTo>
                    <a:lnTo>
                      <a:pt x="664" y="2188"/>
                    </a:lnTo>
                    <a:lnTo>
                      <a:pt x="674" y="2255"/>
                    </a:lnTo>
                    <a:lnTo>
                      <a:pt x="685" y="2317"/>
                    </a:lnTo>
                    <a:lnTo>
                      <a:pt x="695" y="2364"/>
                    </a:lnTo>
                    <a:lnTo>
                      <a:pt x="705" y="2395"/>
                    </a:lnTo>
                    <a:lnTo>
                      <a:pt x="716" y="2421"/>
                    </a:lnTo>
                    <a:lnTo>
                      <a:pt x="726" y="2431"/>
                    </a:lnTo>
                    <a:lnTo>
                      <a:pt x="736" y="2431"/>
                    </a:lnTo>
                    <a:lnTo>
                      <a:pt x="747" y="2421"/>
                    </a:lnTo>
                    <a:lnTo>
                      <a:pt x="757" y="2395"/>
                    </a:lnTo>
                    <a:lnTo>
                      <a:pt x="768" y="2359"/>
                    </a:lnTo>
                    <a:lnTo>
                      <a:pt x="778" y="2312"/>
                    </a:lnTo>
                    <a:lnTo>
                      <a:pt x="788" y="2250"/>
                    </a:lnTo>
                    <a:lnTo>
                      <a:pt x="799" y="2182"/>
                    </a:lnTo>
                    <a:lnTo>
                      <a:pt x="809" y="2105"/>
                    </a:lnTo>
                    <a:lnTo>
                      <a:pt x="819" y="2017"/>
                    </a:lnTo>
                    <a:lnTo>
                      <a:pt x="830" y="1918"/>
                    </a:lnTo>
                    <a:lnTo>
                      <a:pt x="840" y="1820"/>
                    </a:lnTo>
                    <a:lnTo>
                      <a:pt x="850" y="1711"/>
                    </a:lnTo>
                    <a:lnTo>
                      <a:pt x="861" y="1597"/>
                    </a:lnTo>
                    <a:lnTo>
                      <a:pt x="871" y="1477"/>
                    </a:lnTo>
                    <a:lnTo>
                      <a:pt x="882" y="1358"/>
                    </a:lnTo>
                    <a:lnTo>
                      <a:pt x="892" y="1234"/>
                    </a:lnTo>
                    <a:lnTo>
                      <a:pt x="902" y="1114"/>
                    </a:lnTo>
                    <a:lnTo>
                      <a:pt x="913" y="995"/>
                    </a:lnTo>
                    <a:lnTo>
                      <a:pt x="923" y="876"/>
                    </a:lnTo>
                    <a:lnTo>
                      <a:pt x="933" y="762"/>
                    </a:lnTo>
                    <a:lnTo>
                      <a:pt x="944" y="648"/>
                    </a:lnTo>
                    <a:lnTo>
                      <a:pt x="954" y="544"/>
                    </a:lnTo>
                    <a:lnTo>
                      <a:pt x="965" y="446"/>
                    </a:lnTo>
                    <a:lnTo>
                      <a:pt x="975" y="358"/>
                    </a:lnTo>
                    <a:lnTo>
                      <a:pt x="985" y="275"/>
                    </a:lnTo>
                    <a:lnTo>
                      <a:pt x="996" y="202"/>
                    </a:lnTo>
                    <a:lnTo>
                      <a:pt x="1006" y="140"/>
                    </a:lnTo>
                    <a:lnTo>
                      <a:pt x="1016" y="88"/>
                    </a:lnTo>
                    <a:lnTo>
                      <a:pt x="1027" y="47"/>
                    </a:lnTo>
                    <a:lnTo>
                      <a:pt x="1037" y="21"/>
                    </a:lnTo>
                    <a:lnTo>
                      <a:pt x="1047" y="0"/>
                    </a:lnTo>
                    <a:lnTo>
                      <a:pt x="1058" y="0"/>
                    </a:lnTo>
                    <a:lnTo>
                      <a:pt x="1068" y="5"/>
                    </a:lnTo>
                    <a:lnTo>
                      <a:pt x="1079" y="26"/>
                    </a:lnTo>
                    <a:lnTo>
                      <a:pt x="1089" y="57"/>
                    </a:lnTo>
                    <a:lnTo>
                      <a:pt x="1099" y="98"/>
                    </a:lnTo>
                    <a:lnTo>
                      <a:pt x="1110" y="155"/>
                    </a:lnTo>
                    <a:lnTo>
                      <a:pt x="1120" y="218"/>
                    </a:lnTo>
                    <a:lnTo>
                      <a:pt x="1130" y="295"/>
                    </a:lnTo>
                    <a:lnTo>
                      <a:pt x="1141" y="378"/>
                    </a:lnTo>
                    <a:lnTo>
                      <a:pt x="1151" y="472"/>
                    </a:lnTo>
                    <a:lnTo>
                      <a:pt x="1161" y="570"/>
                    </a:lnTo>
                    <a:lnTo>
                      <a:pt x="1172" y="679"/>
                    </a:lnTo>
                    <a:lnTo>
                      <a:pt x="1182" y="788"/>
                    </a:lnTo>
                    <a:lnTo>
                      <a:pt x="1193" y="902"/>
                    </a:lnTo>
                    <a:lnTo>
                      <a:pt x="1203" y="1021"/>
                    </a:lnTo>
                    <a:lnTo>
                      <a:pt x="1213" y="1146"/>
                    </a:lnTo>
                    <a:lnTo>
                      <a:pt x="1224" y="1265"/>
                    </a:lnTo>
                    <a:lnTo>
                      <a:pt x="1234" y="1389"/>
                    </a:lnTo>
                    <a:lnTo>
                      <a:pt x="1239" y="1508"/>
                    </a:lnTo>
                    <a:lnTo>
                      <a:pt x="1250" y="1623"/>
                    </a:lnTo>
                    <a:lnTo>
                      <a:pt x="1260" y="1737"/>
                    </a:lnTo>
                    <a:lnTo>
                      <a:pt x="1270" y="1845"/>
                    </a:lnTo>
                    <a:lnTo>
                      <a:pt x="1281" y="1944"/>
                    </a:lnTo>
                    <a:lnTo>
                      <a:pt x="1291" y="2037"/>
                    </a:lnTo>
                    <a:lnTo>
                      <a:pt x="1301" y="212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68" name="Freeform 100"/>
              <p:cNvSpPr>
                <a:spLocks/>
              </p:cNvSpPr>
              <p:nvPr/>
            </p:nvSpPr>
            <p:spPr bwMode="auto">
              <a:xfrm>
                <a:off x="2532" y="1159"/>
                <a:ext cx="1307" cy="2431"/>
              </a:xfrm>
              <a:custGeom>
                <a:avLst/>
                <a:gdLst>
                  <a:gd name="T0" fmla="*/ 21 w 1307"/>
                  <a:gd name="T1" fmla="*/ 2265 h 2431"/>
                  <a:gd name="T2" fmla="*/ 52 w 1307"/>
                  <a:gd name="T3" fmla="*/ 2400 h 2431"/>
                  <a:gd name="T4" fmla="*/ 83 w 1307"/>
                  <a:gd name="T5" fmla="*/ 2431 h 2431"/>
                  <a:gd name="T6" fmla="*/ 114 w 1307"/>
                  <a:gd name="T7" fmla="*/ 2353 h 2431"/>
                  <a:gd name="T8" fmla="*/ 146 w 1307"/>
                  <a:gd name="T9" fmla="*/ 2172 h 2431"/>
                  <a:gd name="T10" fmla="*/ 177 w 1307"/>
                  <a:gd name="T11" fmla="*/ 1902 h 2431"/>
                  <a:gd name="T12" fmla="*/ 208 w 1307"/>
                  <a:gd name="T13" fmla="*/ 1576 h 2431"/>
                  <a:gd name="T14" fmla="*/ 239 w 1307"/>
                  <a:gd name="T15" fmla="*/ 1218 h 2431"/>
                  <a:gd name="T16" fmla="*/ 270 w 1307"/>
                  <a:gd name="T17" fmla="*/ 855 h 2431"/>
                  <a:gd name="T18" fmla="*/ 301 w 1307"/>
                  <a:gd name="T19" fmla="*/ 529 h 2431"/>
                  <a:gd name="T20" fmla="*/ 332 w 1307"/>
                  <a:gd name="T21" fmla="*/ 259 h 2431"/>
                  <a:gd name="T22" fmla="*/ 363 w 1307"/>
                  <a:gd name="T23" fmla="*/ 78 h 2431"/>
                  <a:gd name="T24" fmla="*/ 394 w 1307"/>
                  <a:gd name="T25" fmla="*/ 0 h 2431"/>
                  <a:gd name="T26" fmla="*/ 425 w 1307"/>
                  <a:gd name="T27" fmla="*/ 31 h 2431"/>
                  <a:gd name="T28" fmla="*/ 457 w 1307"/>
                  <a:gd name="T29" fmla="*/ 166 h 2431"/>
                  <a:gd name="T30" fmla="*/ 488 w 1307"/>
                  <a:gd name="T31" fmla="*/ 394 h 2431"/>
                  <a:gd name="T32" fmla="*/ 519 w 1307"/>
                  <a:gd name="T33" fmla="*/ 695 h 2431"/>
                  <a:gd name="T34" fmla="*/ 550 w 1307"/>
                  <a:gd name="T35" fmla="*/ 1042 h 2431"/>
                  <a:gd name="T36" fmla="*/ 576 w 1307"/>
                  <a:gd name="T37" fmla="*/ 1410 h 2431"/>
                  <a:gd name="T38" fmla="*/ 607 w 1307"/>
                  <a:gd name="T39" fmla="*/ 1752 h 2431"/>
                  <a:gd name="T40" fmla="*/ 638 w 1307"/>
                  <a:gd name="T41" fmla="*/ 2053 h 2431"/>
                  <a:gd name="T42" fmla="*/ 669 w 1307"/>
                  <a:gd name="T43" fmla="*/ 2276 h 2431"/>
                  <a:gd name="T44" fmla="*/ 700 w 1307"/>
                  <a:gd name="T45" fmla="*/ 2405 h 2431"/>
                  <a:gd name="T46" fmla="*/ 731 w 1307"/>
                  <a:gd name="T47" fmla="*/ 2431 h 2431"/>
                  <a:gd name="T48" fmla="*/ 762 w 1307"/>
                  <a:gd name="T49" fmla="*/ 2343 h 2431"/>
                  <a:gd name="T50" fmla="*/ 794 w 1307"/>
                  <a:gd name="T51" fmla="*/ 2156 h 2431"/>
                  <a:gd name="T52" fmla="*/ 825 w 1307"/>
                  <a:gd name="T53" fmla="*/ 1887 h 2431"/>
                  <a:gd name="T54" fmla="*/ 856 w 1307"/>
                  <a:gd name="T55" fmla="*/ 1555 h 2431"/>
                  <a:gd name="T56" fmla="*/ 887 w 1307"/>
                  <a:gd name="T57" fmla="*/ 1197 h 2431"/>
                  <a:gd name="T58" fmla="*/ 918 w 1307"/>
                  <a:gd name="T59" fmla="*/ 835 h 2431"/>
                  <a:gd name="T60" fmla="*/ 949 w 1307"/>
                  <a:gd name="T61" fmla="*/ 513 h 2431"/>
                  <a:gd name="T62" fmla="*/ 980 w 1307"/>
                  <a:gd name="T63" fmla="*/ 249 h 2431"/>
                  <a:gd name="T64" fmla="*/ 1011 w 1307"/>
                  <a:gd name="T65" fmla="*/ 72 h 2431"/>
                  <a:gd name="T66" fmla="*/ 1042 w 1307"/>
                  <a:gd name="T67" fmla="*/ 0 h 2431"/>
                  <a:gd name="T68" fmla="*/ 1073 w 1307"/>
                  <a:gd name="T69" fmla="*/ 36 h 2431"/>
                  <a:gd name="T70" fmla="*/ 1105 w 1307"/>
                  <a:gd name="T71" fmla="*/ 176 h 2431"/>
                  <a:gd name="T72" fmla="*/ 1136 w 1307"/>
                  <a:gd name="T73" fmla="*/ 409 h 2431"/>
                  <a:gd name="T74" fmla="*/ 1167 w 1307"/>
                  <a:gd name="T75" fmla="*/ 715 h 2431"/>
                  <a:gd name="T76" fmla="*/ 1193 w 1307"/>
                  <a:gd name="T77" fmla="*/ 1063 h 2431"/>
                  <a:gd name="T78" fmla="*/ 1224 w 1307"/>
                  <a:gd name="T79" fmla="*/ 1426 h 2431"/>
                  <a:gd name="T80" fmla="*/ 1255 w 1307"/>
                  <a:gd name="T81" fmla="*/ 1773 h 2431"/>
                  <a:gd name="T82" fmla="*/ 1286 w 1307"/>
                  <a:gd name="T83" fmla="*/ 2068 h 243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307" h="2431">
                    <a:moveTo>
                      <a:pt x="0" y="2125"/>
                    </a:moveTo>
                    <a:lnTo>
                      <a:pt x="11" y="2198"/>
                    </a:lnTo>
                    <a:lnTo>
                      <a:pt x="21" y="2265"/>
                    </a:lnTo>
                    <a:lnTo>
                      <a:pt x="32" y="2322"/>
                    </a:lnTo>
                    <a:lnTo>
                      <a:pt x="42" y="2369"/>
                    </a:lnTo>
                    <a:lnTo>
                      <a:pt x="52" y="2400"/>
                    </a:lnTo>
                    <a:lnTo>
                      <a:pt x="63" y="2426"/>
                    </a:lnTo>
                    <a:lnTo>
                      <a:pt x="73" y="2431"/>
                    </a:lnTo>
                    <a:lnTo>
                      <a:pt x="83" y="2431"/>
                    </a:lnTo>
                    <a:lnTo>
                      <a:pt x="94" y="2416"/>
                    </a:lnTo>
                    <a:lnTo>
                      <a:pt x="104" y="2390"/>
                    </a:lnTo>
                    <a:lnTo>
                      <a:pt x="114" y="2353"/>
                    </a:lnTo>
                    <a:lnTo>
                      <a:pt x="125" y="2302"/>
                    </a:lnTo>
                    <a:lnTo>
                      <a:pt x="135" y="2239"/>
                    </a:lnTo>
                    <a:lnTo>
                      <a:pt x="146" y="2172"/>
                    </a:lnTo>
                    <a:lnTo>
                      <a:pt x="156" y="2089"/>
                    </a:lnTo>
                    <a:lnTo>
                      <a:pt x="166" y="2001"/>
                    </a:lnTo>
                    <a:lnTo>
                      <a:pt x="177" y="1902"/>
                    </a:lnTo>
                    <a:lnTo>
                      <a:pt x="187" y="1799"/>
                    </a:lnTo>
                    <a:lnTo>
                      <a:pt x="197" y="1690"/>
                    </a:lnTo>
                    <a:lnTo>
                      <a:pt x="208" y="1576"/>
                    </a:lnTo>
                    <a:lnTo>
                      <a:pt x="218" y="1457"/>
                    </a:lnTo>
                    <a:lnTo>
                      <a:pt x="229" y="1337"/>
                    </a:lnTo>
                    <a:lnTo>
                      <a:pt x="239" y="1218"/>
                    </a:lnTo>
                    <a:lnTo>
                      <a:pt x="249" y="1094"/>
                    </a:lnTo>
                    <a:lnTo>
                      <a:pt x="260" y="975"/>
                    </a:lnTo>
                    <a:lnTo>
                      <a:pt x="270" y="855"/>
                    </a:lnTo>
                    <a:lnTo>
                      <a:pt x="280" y="741"/>
                    </a:lnTo>
                    <a:lnTo>
                      <a:pt x="291" y="632"/>
                    </a:lnTo>
                    <a:lnTo>
                      <a:pt x="301" y="529"/>
                    </a:lnTo>
                    <a:lnTo>
                      <a:pt x="311" y="430"/>
                    </a:lnTo>
                    <a:lnTo>
                      <a:pt x="322" y="342"/>
                    </a:lnTo>
                    <a:lnTo>
                      <a:pt x="332" y="259"/>
                    </a:lnTo>
                    <a:lnTo>
                      <a:pt x="343" y="192"/>
                    </a:lnTo>
                    <a:lnTo>
                      <a:pt x="353" y="130"/>
                    </a:lnTo>
                    <a:lnTo>
                      <a:pt x="363" y="78"/>
                    </a:lnTo>
                    <a:lnTo>
                      <a:pt x="374" y="41"/>
                    </a:lnTo>
                    <a:lnTo>
                      <a:pt x="384" y="15"/>
                    </a:lnTo>
                    <a:lnTo>
                      <a:pt x="394" y="0"/>
                    </a:lnTo>
                    <a:lnTo>
                      <a:pt x="405" y="0"/>
                    </a:lnTo>
                    <a:lnTo>
                      <a:pt x="415" y="5"/>
                    </a:lnTo>
                    <a:lnTo>
                      <a:pt x="425" y="31"/>
                    </a:lnTo>
                    <a:lnTo>
                      <a:pt x="436" y="62"/>
                    </a:lnTo>
                    <a:lnTo>
                      <a:pt x="446" y="109"/>
                    </a:lnTo>
                    <a:lnTo>
                      <a:pt x="457" y="166"/>
                    </a:lnTo>
                    <a:lnTo>
                      <a:pt x="467" y="233"/>
                    </a:lnTo>
                    <a:lnTo>
                      <a:pt x="477" y="306"/>
                    </a:lnTo>
                    <a:lnTo>
                      <a:pt x="488" y="394"/>
                    </a:lnTo>
                    <a:lnTo>
                      <a:pt x="498" y="487"/>
                    </a:lnTo>
                    <a:lnTo>
                      <a:pt x="508" y="586"/>
                    </a:lnTo>
                    <a:lnTo>
                      <a:pt x="519" y="695"/>
                    </a:lnTo>
                    <a:lnTo>
                      <a:pt x="529" y="809"/>
                    </a:lnTo>
                    <a:lnTo>
                      <a:pt x="540" y="923"/>
                    </a:lnTo>
                    <a:lnTo>
                      <a:pt x="550" y="1042"/>
                    </a:lnTo>
                    <a:lnTo>
                      <a:pt x="555" y="1166"/>
                    </a:lnTo>
                    <a:lnTo>
                      <a:pt x="565" y="1286"/>
                    </a:lnTo>
                    <a:lnTo>
                      <a:pt x="576" y="1410"/>
                    </a:lnTo>
                    <a:lnTo>
                      <a:pt x="586" y="1529"/>
                    </a:lnTo>
                    <a:lnTo>
                      <a:pt x="597" y="1643"/>
                    </a:lnTo>
                    <a:lnTo>
                      <a:pt x="607" y="1752"/>
                    </a:lnTo>
                    <a:lnTo>
                      <a:pt x="617" y="1861"/>
                    </a:lnTo>
                    <a:lnTo>
                      <a:pt x="628" y="1959"/>
                    </a:lnTo>
                    <a:lnTo>
                      <a:pt x="638" y="2053"/>
                    </a:lnTo>
                    <a:lnTo>
                      <a:pt x="648" y="2136"/>
                    </a:lnTo>
                    <a:lnTo>
                      <a:pt x="659" y="2213"/>
                    </a:lnTo>
                    <a:lnTo>
                      <a:pt x="669" y="2276"/>
                    </a:lnTo>
                    <a:lnTo>
                      <a:pt x="679" y="2333"/>
                    </a:lnTo>
                    <a:lnTo>
                      <a:pt x="690" y="2374"/>
                    </a:lnTo>
                    <a:lnTo>
                      <a:pt x="700" y="2405"/>
                    </a:lnTo>
                    <a:lnTo>
                      <a:pt x="711" y="2426"/>
                    </a:lnTo>
                    <a:lnTo>
                      <a:pt x="721" y="2431"/>
                    </a:lnTo>
                    <a:lnTo>
                      <a:pt x="731" y="2431"/>
                    </a:lnTo>
                    <a:lnTo>
                      <a:pt x="742" y="2410"/>
                    </a:lnTo>
                    <a:lnTo>
                      <a:pt x="752" y="2385"/>
                    </a:lnTo>
                    <a:lnTo>
                      <a:pt x="762" y="2343"/>
                    </a:lnTo>
                    <a:lnTo>
                      <a:pt x="773" y="2291"/>
                    </a:lnTo>
                    <a:lnTo>
                      <a:pt x="783" y="2229"/>
                    </a:lnTo>
                    <a:lnTo>
                      <a:pt x="794" y="2156"/>
                    </a:lnTo>
                    <a:lnTo>
                      <a:pt x="804" y="2074"/>
                    </a:lnTo>
                    <a:lnTo>
                      <a:pt x="814" y="1985"/>
                    </a:lnTo>
                    <a:lnTo>
                      <a:pt x="825" y="1887"/>
                    </a:lnTo>
                    <a:lnTo>
                      <a:pt x="835" y="1783"/>
                    </a:lnTo>
                    <a:lnTo>
                      <a:pt x="845" y="1669"/>
                    </a:lnTo>
                    <a:lnTo>
                      <a:pt x="856" y="1555"/>
                    </a:lnTo>
                    <a:lnTo>
                      <a:pt x="866" y="1436"/>
                    </a:lnTo>
                    <a:lnTo>
                      <a:pt x="876" y="1317"/>
                    </a:lnTo>
                    <a:lnTo>
                      <a:pt x="887" y="1197"/>
                    </a:lnTo>
                    <a:lnTo>
                      <a:pt x="897" y="1073"/>
                    </a:lnTo>
                    <a:lnTo>
                      <a:pt x="908" y="954"/>
                    </a:lnTo>
                    <a:lnTo>
                      <a:pt x="918" y="835"/>
                    </a:lnTo>
                    <a:lnTo>
                      <a:pt x="928" y="720"/>
                    </a:lnTo>
                    <a:lnTo>
                      <a:pt x="939" y="612"/>
                    </a:lnTo>
                    <a:lnTo>
                      <a:pt x="949" y="513"/>
                    </a:lnTo>
                    <a:lnTo>
                      <a:pt x="959" y="415"/>
                    </a:lnTo>
                    <a:lnTo>
                      <a:pt x="970" y="327"/>
                    </a:lnTo>
                    <a:lnTo>
                      <a:pt x="980" y="249"/>
                    </a:lnTo>
                    <a:lnTo>
                      <a:pt x="991" y="181"/>
                    </a:lnTo>
                    <a:lnTo>
                      <a:pt x="1001" y="119"/>
                    </a:lnTo>
                    <a:lnTo>
                      <a:pt x="1011" y="72"/>
                    </a:lnTo>
                    <a:lnTo>
                      <a:pt x="1022" y="36"/>
                    </a:lnTo>
                    <a:lnTo>
                      <a:pt x="1032" y="10"/>
                    </a:lnTo>
                    <a:lnTo>
                      <a:pt x="1042" y="0"/>
                    </a:lnTo>
                    <a:lnTo>
                      <a:pt x="1053" y="0"/>
                    </a:lnTo>
                    <a:lnTo>
                      <a:pt x="1063" y="10"/>
                    </a:lnTo>
                    <a:lnTo>
                      <a:pt x="1073" y="36"/>
                    </a:lnTo>
                    <a:lnTo>
                      <a:pt x="1084" y="67"/>
                    </a:lnTo>
                    <a:lnTo>
                      <a:pt x="1094" y="114"/>
                    </a:lnTo>
                    <a:lnTo>
                      <a:pt x="1105" y="176"/>
                    </a:lnTo>
                    <a:lnTo>
                      <a:pt x="1115" y="244"/>
                    </a:lnTo>
                    <a:lnTo>
                      <a:pt x="1125" y="321"/>
                    </a:lnTo>
                    <a:lnTo>
                      <a:pt x="1136" y="409"/>
                    </a:lnTo>
                    <a:lnTo>
                      <a:pt x="1146" y="503"/>
                    </a:lnTo>
                    <a:lnTo>
                      <a:pt x="1156" y="606"/>
                    </a:lnTo>
                    <a:lnTo>
                      <a:pt x="1167" y="715"/>
                    </a:lnTo>
                    <a:lnTo>
                      <a:pt x="1172" y="829"/>
                    </a:lnTo>
                    <a:lnTo>
                      <a:pt x="1182" y="943"/>
                    </a:lnTo>
                    <a:lnTo>
                      <a:pt x="1193" y="1063"/>
                    </a:lnTo>
                    <a:lnTo>
                      <a:pt x="1203" y="1187"/>
                    </a:lnTo>
                    <a:lnTo>
                      <a:pt x="1213" y="1306"/>
                    </a:lnTo>
                    <a:lnTo>
                      <a:pt x="1224" y="1426"/>
                    </a:lnTo>
                    <a:lnTo>
                      <a:pt x="1234" y="1545"/>
                    </a:lnTo>
                    <a:lnTo>
                      <a:pt x="1245" y="1664"/>
                    </a:lnTo>
                    <a:lnTo>
                      <a:pt x="1255" y="1773"/>
                    </a:lnTo>
                    <a:lnTo>
                      <a:pt x="1265" y="1877"/>
                    </a:lnTo>
                    <a:lnTo>
                      <a:pt x="1276" y="1975"/>
                    </a:lnTo>
                    <a:lnTo>
                      <a:pt x="1286" y="2068"/>
                    </a:lnTo>
                    <a:lnTo>
                      <a:pt x="1296" y="2151"/>
                    </a:lnTo>
                    <a:lnTo>
                      <a:pt x="1307" y="2224"/>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69" name="Freeform 101"/>
              <p:cNvSpPr>
                <a:spLocks/>
              </p:cNvSpPr>
              <p:nvPr/>
            </p:nvSpPr>
            <p:spPr bwMode="auto">
              <a:xfrm>
                <a:off x="3839" y="1159"/>
                <a:ext cx="477" cy="2431"/>
              </a:xfrm>
              <a:custGeom>
                <a:avLst/>
                <a:gdLst>
                  <a:gd name="T0" fmla="*/ 0 w 477"/>
                  <a:gd name="T1" fmla="*/ 2224 h 2431"/>
                  <a:gd name="T2" fmla="*/ 10 w 477"/>
                  <a:gd name="T3" fmla="*/ 2286 h 2431"/>
                  <a:gd name="T4" fmla="*/ 20 w 477"/>
                  <a:gd name="T5" fmla="*/ 2338 h 2431"/>
                  <a:gd name="T6" fmla="*/ 31 w 477"/>
                  <a:gd name="T7" fmla="*/ 2379 h 2431"/>
                  <a:gd name="T8" fmla="*/ 41 w 477"/>
                  <a:gd name="T9" fmla="*/ 2410 h 2431"/>
                  <a:gd name="T10" fmla="*/ 52 w 477"/>
                  <a:gd name="T11" fmla="*/ 2426 h 2431"/>
                  <a:gd name="T12" fmla="*/ 62 w 477"/>
                  <a:gd name="T13" fmla="*/ 2431 h 2431"/>
                  <a:gd name="T14" fmla="*/ 72 w 477"/>
                  <a:gd name="T15" fmla="*/ 2426 h 2431"/>
                  <a:gd name="T16" fmla="*/ 83 w 477"/>
                  <a:gd name="T17" fmla="*/ 2410 h 2431"/>
                  <a:gd name="T18" fmla="*/ 93 w 477"/>
                  <a:gd name="T19" fmla="*/ 2379 h 2431"/>
                  <a:gd name="T20" fmla="*/ 103 w 477"/>
                  <a:gd name="T21" fmla="*/ 2338 h 2431"/>
                  <a:gd name="T22" fmla="*/ 114 w 477"/>
                  <a:gd name="T23" fmla="*/ 2281 h 2431"/>
                  <a:gd name="T24" fmla="*/ 124 w 477"/>
                  <a:gd name="T25" fmla="*/ 2219 h 2431"/>
                  <a:gd name="T26" fmla="*/ 134 w 477"/>
                  <a:gd name="T27" fmla="*/ 2146 h 2431"/>
                  <a:gd name="T28" fmla="*/ 145 w 477"/>
                  <a:gd name="T29" fmla="*/ 2058 h 2431"/>
                  <a:gd name="T30" fmla="*/ 155 w 477"/>
                  <a:gd name="T31" fmla="*/ 1970 h 2431"/>
                  <a:gd name="T32" fmla="*/ 166 w 477"/>
                  <a:gd name="T33" fmla="*/ 1871 h 2431"/>
                  <a:gd name="T34" fmla="*/ 176 w 477"/>
                  <a:gd name="T35" fmla="*/ 1762 h 2431"/>
                  <a:gd name="T36" fmla="*/ 186 w 477"/>
                  <a:gd name="T37" fmla="*/ 1654 h 2431"/>
                  <a:gd name="T38" fmla="*/ 197 w 477"/>
                  <a:gd name="T39" fmla="*/ 1534 h 2431"/>
                  <a:gd name="T40" fmla="*/ 207 w 477"/>
                  <a:gd name="T41" fmla="*/ 1415 h 2431"/>
                  <a:gd name="T42" fmla="*/ 217 w 477"/>
                  <a:gd name="T43" fmla="*/ 1296 h 2431"/>
                  <a:gd name="T44" fmla="*/ 228 w 477"/>
                  <a:gd name="T45" fmla="*/ 1177 h 2431"/>
                  <a:gd name="T46" fmla="*/ 238 w 477"/>
                  <a:gd name="T47" fmla="*/ 1052 h 2431"/>
                  <a:gd name="T48" fmla="*/ 249 w 477"/>
                  <a:gd name="T49" fmla="*/ 933 h 2431"/>
                  <a:gd name="T50" fmla="*/ 259 w 477"/>
                  <a:gd name="T51" fmla="*/ 819 h 2431"/>
                  <a:gd name="T52" fmla="*/ 269 w 477"/>
                  <a:gd name="T53" fmla="*/ 705 h 2431"/>
                  <a:gd name="T54" fmla="*/ 280 w 477"/>
                  <a:gd name="T55" fmla="*/ 596 h 2431"/>
                  <a:gd name="T56" fmla="*/ 290 w 477"/>
                  <a:gd name="T57" fmla="*/ 492 h 2431"/>
                  <a:gd name="T58" fmla="*/ 300 w 477"/>
                  <a:gd name="T59" fmla="*/ 399 h 2431"/>
                  <a:gd name="T60" fmla="*/ 311 w 477"/>
                  <a:gd name="T61" fmla="*/ 316 h 2431"/>
                  <a:gd name="T62" fmla="*/ 321 w 477"/>
                  <a:gd name="T63" fmla="*/ 238 h 2431"/>
                  <a:gd name="T64" fmla="*/ 331 w 477"/>
                  <a:gd name="T65" fmla="*/ 171 h 2431"/>
                  <a:gd name="T66" fmla="*/ 342 w 477"/>
                  <a:gd name="T67" fmla="*/ 114 h 2431"/>
                  <a:gd name="T68" fmla="*/ 352 w 477"/>
                  <a:gd name="T69" fmla="*/ 67 h 2431"/>
                  <a:gd name="T70" fmla="*/ 363 w 477"/>
                  <a:gd name="T71" fmla="*/ 31 h 2431"/>
                  <a:gd name="T72" fmla="*/ 373 w 477"/>
                  <a:gd name="T73" fmla="*/ 10 h 2431"/>
                  <a:gd name="T74" fmla="*/ 383 w 477"/>
                  <a:gd name="T75" fmla="*/ 0 h 2431"/>
                  <a:gd name="T76" fmla="*/ 394 w 477"/>
                  <a:gd name="T77" fmla="*/ 0 h 2431"/>
                  <a:gd name="T78" fmla="*/ 404 w 477"/>
                  <a:gd name="T79" fmla="*/ 15 h 2431"/>
                  <a:gd name="T80" fmla="*/ 414 w 477"/>
                  <a:gd name="T81" fmla="*/ 41 h 2431"/>
                  <a:gd name="T82" fmla="*/ 425 w 477"/>
                  <a:gd name="T83" fmla="*/ 78 h 2431"/>
                  <a:gd name="T84" fmla="*/ 435 w 477"/>
                  <a:gd name="T85" fmla="*/ 124 h 2431"/>
                  <a:gd name="T86" fmla="*/ 445 w 477"/>
                  <a:gd name="T87" fmla="*/ 187 h 2431"/>
                  <a:gd name="T88" fmla="*/ 456 w 477"/>
                  <a:gd name="T89" fmla="*/ 254 h 2431"/>
                  <a:gd name="T90" fmla="*/ 466 w 477"/>
                  <a:gd name="T91" fmla="*/ 337 h 2431"/>
                  <a:gd name="T92" fmla="*/ 477 w 477"/>
                  <a:gd name="T93" fmla="*/ 425 h 24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77" h="2431">
                    <a:moveTo>
                      <a:pt x="0" y="2224"/>
                    </a:moveTo>
                    <a:lnTo>
                      <a:pt x="10" y="2286"/>
                    </a:lnTo>
                    <a:lnTo>
                      <a:pt x="20" y="2338"/>
                    </a:lnTo>
                    <a:lnTo>
                      <a:pt x="31" y="2379"/>
                    </a:lnTo>
                    <a:lnTo>
                      <a:pt x="41" y="2410"/>
                    </a:lnTo>
                    <a:lnTo>
                      <a:pt x="52" y="2426"/>
                    </a:lnTo>
                    <a:lnTo>
                      <a:pt x="62" y="2431"/>
                    </a:lnTo>
                    <a:lnTo>
                      <a:pt x="72" y="2426"/>
                    </a:lnTo>
                    <a:lnTo>
                      <a:pt x="83" y="2410"/>
                    </a:lnTo>
                    <a:lnTo>
                      <a:pt x="93" y="2379"/>
                    </a:lnTo>
                    <a:lnTo>
                      <a:pt x="103" y="2338"/>
                    </a:lnTo>
                    <a:lnTo>
                      <a:pt x="114" y="2281"/>
                    </a:lnTo>
                    <a:lnTo>
                      <a:pt x="124" y="2219"/>
                    </a:lnTo>
                    <a:lnTo>
                      <a:pt x="134" y="2146"/>
                    </a:lnTo>
                    <a:lnTo>
                      <a:pt x="145" y="2058"/>
                    </a:lnTo>
                    <a:lnTo>
                      <a:pt x="155" y="1970"/>
                    </a:lnTo>
                    <a:lnTo>
                      <a:pt x="166" y="1871"/>
                    </a:lnTo>
                    <a:lnTo>
                      <a:pt x="176" y="1762"/>
                    </a:lnTo>
                    <a:lnTo>
                      <a:pt x="186" y="1654"/>
                    </a:lnTo>
                    <a:lnTo>
                      <a:pt x="197" y="1534"/>
                    </a:lnTo>
                    <a:lnTo>
                      <a:pt x="207" y="1415"/>
                    </a:lnTo>
                    <a:lnTo>
                      <a:pt x="217" y="1296"/>
                    </a:lnTo>
                    <a:lnTo>
                      <a:pt x="228" y="1177"/>
                    </a:lnTo>
                    <a:lnTo>
                      <a:pt x="238" y="1052"/>
                    </a:lnTo>
                    <a:lnTo>
                      <a:pt x="249" y="933"/>
                    </a:lnTo>
                    <a:lnTo>
                      <a:pt x="259" y="819"/>
                    </a:lnTo>
                    <a:lnTo>
                      <a:pt x="269" y="705"/>
                    </a:lnTo>
                    <a:lnTo>
                      <a:pt x="280" y="596"/>
                    </a:lnTo>
                    <a:lnTo>
                      <a:pt x="290" y="492"/>
                    </a:lnTo>
                    <a:lnTo>
                      <a:pt x="300" y="399"/>
                    </a:lnTo>
                    <a:lnTo>
                      <a:pt x="311" y="316"/>
                    </a:lnTo>
                    <a:lnTo>
                      <a:pt x="321" y="238"/>
                    </a:lnTo>
                    <a:lnTo>
                      <a:pt x="331" y="171"/>
                    </a:lnTo>
                    <a:lnTo>
                      <a:pt x="342" y="114"/>
                    </a:lnTo>
                    <a:lnTo>
                      <a:pt x="352" y="67"/>
                    </a:lnTo>
                    <a:lnTo>
                      <a:pt x="363" y="31"/>
                    </a:lnTo>
                    <a:lnTo>
                      <a:pt x="373" y="10"/>
                    </a:lnTo>
                    <a:lnTo>
                      <a:pt x="383" y="0"/>
                    </a:lnTo>
                    <a:lnTo>
                      <a:pt x="394" y="0"/>
                    </a:lnTo>
                    <a:lnTo>
                      <a:pt x="404" y="15"/>
                    </a:lnTo>
                    <a:lnTo>
                      <a:pt x="414" y="41"/>
                    </a:lnTo>
                    <a:lnTo>
                      <a:pt x="425" y="78"/>
                    </a:lnTo>
                    <a:lnTo>
                      <a:pt x="435" y="124"/>
                    </a:lnTo>
                    <a:lnTo>
                      <a:pt x="445" y="187"/>
                    </a:lnTo>
                    <a:lnTo>
                      <a:pt x="456" y="254"/>
                    </a:lnTo>
                    <a:lnTo>
                      <a:pt x="466" y="337"/>
                    </a:lnTo>
                    <a:lnTo>
                      <a:pt x="477" y="425"/>
                    </a:lnTo>
                  </a:path>
                </a:pathLst>
              </a:custGeom>
              <a:noFill/>
              <a:ln w="158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sp>
          <p:nvSpPr>
            <p:cNvPr id="103" name="Line 102"/>
            <p:cNvSpPr>
              <a:spLocks noChangeShapeType="1"/>
            </p:cNvSpPr>
            <p:nvPr/>
          </p:nvSpPr>
          <p:spPr bwMode="auto">
            <a:xfrm>
              <a:off x="7104063" y="1990275"/>
              <a:ext cx="401637" cy="0"/>
            </a:xfrm>
            <a:prstGeom prst="line">
              <a:avLst/>
            </a:prstGeom>
            <a:noFill/>
            <a:ln w="28575">
              <a:solidFill>
                <a:srgbClr val="3333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nvGrpSpPr>
            <p:cNvPr id="104" name="Group 89"/>
            <p:cNvGrpSpPr>
              <a:grpSpLocks/>
            </p:cNvGrpSpPr>
            <p:nvPr/>
          </p:nvGrpSpPr>
          <p:grpSpPr bwMode="auto">
            <a:xfrm>
              <a:off x="2244726" y="2342700"/>
              <a:ext cx="4927600" cy="180975"/>
              <a:chOff x="1231" y="1159"/>
              <a:chExt cx="3085" cy="2431"/>
            </a:xfrm>
          </p:grpSpPr>
          <p:sp>
            <p:nvSpPr>
              <p:cNvPr id="164" name="Freeform 86"/>
              <p:cNvSpPr>
                <a:spLocks/>
              </p:cNvSpPr>
              <p:nvPr/>
            </p:nvSpPr>
            <p:spPr bwMode="auto">
              <a:xfrm>
                <a:off x="1231" y="1159"/>
                <a:ext cx="1301" cy="2431"/>
              </a:xfrm>
              <a:custGeom>
                <a:avLst/>
                <a:gdLst>
                  <a:gd name="T0" fmla="*/ 16 w 1301"/>
                  <a:gd name="T1" fmla="*/ 2177 h 2431"/>
                  <a:gd name="T2" fmla="*/ 47 w 1301"/>
                  <a:gd name="T3" fmla="*/ 2353 h 2431"/>
                  <a:gd name="T4" fmla="*/ 78 w 1301"/>
                  <a:gd name="T5" fmla="*/ 2431 h 2431"/>
                  <a:gd name="T6" fmla="*/ 109 w 1301"/>
                  <a:gd name="T7" fmla="*/ 2400 h 2431"/>
                  <a:gd name="T8" fmla="*/ 140 w 1301"/>
                  <a:gd name="T9" fmla="*/ 2260 h 2431"/>
                  <a:gd name="T10" fmla="*/ 171 w 1301"/>
                  <a:gd name="T11" fmla="*/ 2032 h 2431"/>
                  <a:gd name="T12" fmla="*/ 203 w 1301"/>
                  <a:gd name="T13" fmla="*/ 1726 h 2431"/>
                  <a:gd name="T14" fmla="*/ 234 w 1301"/>
                  <a:gd name="T15" fmla="*/ 1379 h 2431"/>
                  <a:gd name="T16" fmla="*/ 265 w 1301"/>
                  <a:gd name="T17" fmla="*/ 1016 h 2431"/>
                  <a:gd name="T18" fmla="*/ 296 w 1301"/>
                  <a:gd name="T19" fmla="*/ 669 h 2431"/>
                  <a:gd name="T20" fmla="*/ 327 w 1301"/>
                  <a:gd name="T21" fmla="*/ 373 h 2431"/>
                  <a:gd name="T22" fmla="*/ 358 w 1301"/>
                  <a:gd name="T23" fmla="*/ 150 h 2431"/>
                  <a:gd name="T24" fmla="*/ 389 w 1301"/>
                  <a:gd name="T25" fmla="*/ 21 h 2431"/>
                  <a:gd name="T26" fmla="*/ 420 w 1301"/>
                  <a:gd name="T27" fmla="*/ 5 h 2431"/>
                  <a:gd name="T28" fmla="*/ 451 w 1301"/>
                  <a:gd name="T29" fmla="*/ 93 h 2431"/>
                  <a:gd name="T30" fmla="*/ 482 w 1301"/>
                  <a:gd name="T31" fmla="*/ 280 h 2431"/>
                  <a:gd name="T32" fmla="*/ 514 w 1301"/>
                  <a:gd name="T33" fmla="*/ 555 h 2431"/>
                  <a:gd name="T34" fmla="*/ 545 w 1301"/>
                  <a:gd name="T35" fmla="*/ 886 h 2431"/>
                  <a:gd name="T36" fmla="*/ 576 w 1301"/>
                  <a:gd name="T37" fmla="*/ 1244 h 2431"/>
                  <a:gd name="T38" fmla="*/ 607 w 1301"/>
                  <a:gd name="T39" fmla="*/ 1602 h 2431"/>
                  <a:gd name="T40" fmla="*/ 633 w 1301"/>
                  <a:gd name="T41" fmla="*/ 1928 h 2431"/>
                  <a:gd name="T42" fmla="*/ 664 w 1301"/>
                  <a:gd name="T43" fmla="*/ 2188 h 2431"/>
                  <a:gd name="T44" fmla="*/ 695 w 1301"/>
                  <a:gd name="T45" fmla="*/ 2364 h 2431"/>
                  <a:gd name="T46" fmla="*/ 726 w 1301"/>
                  <a:gd name="T47" fmla="*/ 2431 h 2431"/>
                  <a:gd name="T48" fmla="*/ 757 w 1301"/>
                  <a:gd name="T49" fmla="*/ 2395 h 2431"/>
                  <a:gd name="T50" fmla="*/ 788 w 1301"/>
                  <a:gd name="T51" fmla="*/ 2250 h 2431"/>
                  <a:gd name="T52" fmla="*/ 819 w 1301"/>
                  <a:gd name="T53" fmla="*/ 2017 h 2431"/>
                  <a:gd name="T54" fmla="*/ 850 w 1301"/>
                  <a:gd name="T55" fmla="*/ 1711 h 2431"/>
                  <a:gd name="T56" fmla="*/ 882 w 1301"/>
                  <a:gd name="T57" fmla="*/ 1358 h 2431"/>
                  <a:gd name="T58" fmla="*/ 913 w 1301"/>
                  <a:gd name="T59" fmla="*/ 995 h 2431"/>
                  <a:gd name="T60" fmla="*/ 944 w 1301"/>
                  <a:gd name="T61" fmla="*/ 648 h 2431"/>
                  <a:gd name="T62" fmla="*/ 975 w 1301"/>
                  <a:gd name="T63" fmla="*/ 358 h 2431"/>
                  <a:gd name="T64" fmla="*/ 1006 w 1301"/>
                  <a:gd name="T65" fmla="*/ 140 h 2431"/>
                  <a:gd name="T66" fmla="*/ 1037 w 1301"/>
                  <a:gd name="T67" fmla="*/ 21 h 2431"/>
                  <a:gd name="T68" fmla="*/ 1068 w 1301"/>
                  <a:gd name="T69" fmla="*/ 5 h 2431"/>
                  <a:gd name="T70" fmla="*/ 1099 w 1301"/>
                  <a:gd name="T71" fmla="*/ 98 h 2431"/>
                  <a:gd name="T72" fmla="*/ 1130 w 1301"/>
                  <a:gd name="T73" fmla="*/ 295 h 2431"/>
                  <a:gd name="T74" fmla="*/ 1161 w 1301"/>
                  <a:gd name="T75" fmla="*/ 570 h 2431"/>
                  <a:gd name="T76" fmla="*/ 1193 w 1301"/>
                  <a:gd name="T77" fmla="*/ 902 h 2431"/>
                  <a:gd name="T78" fmla="*/ 1224 w 1301"/>
                  <a:gd name="T79" fmla="*/ 1265 h 2431"/>
                  <a:gd name="T80" fmla="*/ 1250 w 1301"/>
                  <a:gd name="T81" fmla="*/ 1623 h 2431"/>
                  <a:gd name="T82" fmla="*/ 1281 w 1301"/>
                  <a:gd name="T83" fmla="*/ 1944 h 243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301" h="2431">
                    <a:moveTo>
                      <a:pt x="0" y="2006"/>
                    </a:moveTo>
                    <a:lnTo>
                      <a:pt x="6" y="2094"/>
                    </a:lnTo>
                    <a:lnTo>
                      <a:pt x="16" y="2177"/>
                    </a:lnTo>
                    <a:lnTo>
                      <a:pt x="26" y="2245"/>
                    </a:lnTo>
                    <a:lnTo>
                      <a:pt x="37" y="2307"/>
                    </a:lnTo>
                    <a:lnTo>
                      <a:pt x="47" y="2353"/>
                    </a:lnTo>
                    <a:lnTo>
                      <a:pt x="57" y="2390"/>
                    </a:lnTo>
                    <a:lnTo>
                      <a:pt x="68" y="2416"/>
                    </a:lnTo>
                    <a:lnTo>
                      <a:pt x="78" y="2431"/>
                    </a:lnTo>
                    <a:lnTo>
                      <a:pt x="88" y="2431"/>
                    </a:lnTo>
                    <a:lnTo>
                      <a:pt x="99" y="2421"/>
                    </a:lnTo>
                    <a:lnTo>
                      <a:pt x="109" y="2400"/>
                    </a:lnTo>
                    <a:lnTo>
                      <a:pt x="120" y="2364"/>
                    </a:lnTo>
                    <a:lnTo>
                      <a:pt x="130" y="2317"/>
                    </a:lnTo>
                    <a:lnTo>
                      <a:pt x="140" y="2260"/>
                    </a:lnTo>
                    <a:lnTo>
                      <a:pt x="151" y="2193"/>
                    </a:lnTo>
                    <a:lnTo>
                      <a:pt x="161" y="2115"/>
                    </a:lnTo>
                    <a:lnTo>
                      <a:pt x="171" y="2032"/>
                    </a:lnTo>
                    <a:lnTo>
                      <a:pt x="182" y="1939"/>
                    </a:lnTo>
                    <a:lnTo>
                      <a:pt x="192" y="1835"/>
                    </a:lnTo>
                    <a:lnTo>
                      <a:pt x="203" y="1726"/>
                    </a:lnTo>
                    <a:lnTo>
                      <a:pt x="213" y="1612"/>
                    </a:lnTo>
                    <a:lnTo>
                      <a:pt x="223" y="1498"/>
                    </a:lnTo>
                    <a:lnTo>
                      <a:pt x="234" y="1379"/>
                    </a:lnTo>
                    <a:lnTo>
                      <a:pt x="244" y="1254"/>
                    </a:lnTo>
                    <a:lnTo>
                      <a:pt x="254" y="1135"/>
                    </a:lnTo>
                    <a:lnTo>
                      <a:pt x="265" y="1016"/>
                    </a:lnTo>
                    <a:lnTo>
                      <a:pt x="275" y="897"/>
                    </a:lnTo>
                    <a:lnTo>
                      <a:pt x="285" y="778"/>
                    </a:lnTo>
                    <a:lnTo>
                      <a:pt x="296" y="669"/>
                    </a:lnTo>
                    <a:lnTo>
                      <a:pt x="306" y="560"/>
                    </a:lnTo>
                    <a:lnTo>
                      <a:pt x="317" y="461"/>
                    </a:lnTo>
                    <a:lnTo>
                      <a:pt x="327" y="373"/>
                    </a:lnTo>
                    <a:lnTo>
                      <a:pt x="337" y="285"/>
                    </a:lnTo>
                    <a:lnTo>
                      <a:pt x="348" y="212"/>
                    </a:lnTo>
                    <a:lnTo>
                      <a:pt x="358" y="150"/>
                    </a:lnTo>
                    <a:lnTo>
                      <a:pt x="368" y="93"/>
                    </a:lnTo>
                    <a:lnTo>
                      <a:pt x="379" y="52"/>
                    </a:lnTo>
                    <a:lnTo>
                      <a:pt x="389" y="21"/>
                    </a:lnTo>
                    <a:lnTo>
                      <a:pt x="399" y="5"/>
                    </a:lnTo>
                    <a:lnTo>
                      <a:pt x="410" y="0"/>
                    </a:lnTo>
                    <a:lnTo>
                      <a:pt x="420" y="5"/>
                    </a:lnTo>
                    <a:lnTo>
                      <a:pt x="431" y="21"/>
                    </a:lnTo>
                    <a:lnTo>
                      <a:pt x="441" y="52"/>
                    </a:lnTo>
                    <a:lnTo>
                      <a:pt x="451" y="93"/>
                    </a:lnTo>
                    <a:lnTo>
                      <a:pt x="462" y="145"/>
                    </a:lnTo>
                    <a:lnTo>
                      <a:pt x="472" y="207"/>
                    </a:lnTo>
                    <a:lnTo>
                      <a:pt x="482" y="280"/>
                    </a:lnTo>
                    <a:lnTo>
                      <a:pt x="493" y="363"/>
                    </a:lnTo>
                    <a:lnTo>
                      <a:pt x="503" y="456"/>
                    </a:lnTo>
                    <a:lnTo>
                      <a:pt x="514" y="555"/>
                    </a:lnTo>
                    <a:lnTo>
                      <a:pt x="524" y="658"/>
                    </a:lnTo>
                    <a:lnTo>
                      <a:pt x="534" y="767"/>
                    </a:lnTo>
                    <a:lnTo>
                      <a:pt x="545" y="886"/>
                    </a:lnTo>
                    <a:lnTo>
                      <a:pt x="555" y="1006"/>
                    </a:lnTo>
                    <a:lnTo>
                      <a:pt x="565" y="1125"/>
                    </a:lnTo>
                    <a:lnTo>
                      <a:pt x="576" y="1244"/>
                    </a:lnTo>
                    <a:lnTo>
                      <a:pt x="586" y="1368"/>
                    </a:lnTo>
                    <a:lnTo>
                      <a:pt x="596" y="1488"/>
                    </a:lnTo>
                    <a:lnTo>
                      <a:pt x="607" y="1602"/>
                    </a:lnTo>
                    <a:lnTo>
                      <a:pt x="617" y="1716"/>
                    </a:lnTo>
                    <a:lnTo>
                      <a:pt x="622" y="1825"/>
                    </a:lnTo>
                    <a:lnTo>
                      <a:pt x="633" y="1928"/>
                    </a:lnTo>
                    <a:lnTo>
                      <a:pt x="643" y="2022"/>
                    </a:lnTo>
                    <a:lnTo>
                      <a:pt x="653" y="2110"/>
                    </a:lnTo>
                    <a:lnTo>
                      <a:pt x="664" y="2188"/>
                    </a:lnTo>
                    <a:lnTo>
                      <a:pt x="674" y="2255"/>
                    </a:lnTo>
                    <a:lnTo>
                      <a:pt x="685" y="2317"/>
                    </a:lnTo>
                    <a:lnTo>
                      <a:pt x="695" y="2364"/>
                    </a:lnTo>
                    <a:lnTo>
                      <a:pt x="705" y="2395"/>
                    </a:lnTo>
                    <a:lnTo>
                      <a:pt x="716" y="2421"/>
                    </a:lnTo>
                    <a:lnTo>
                      <a:pt x="726" y="2431"/>
                    </a:lnTo>
                    <a:lnTo>
                      <a:pt x="736" y="2431"/>
                    </a:lnTo>
                    <a:lnTo>
                      <a:pt x="747" y="2421"/>
                    </a:lnTo>
                    <a:lnTo>
                      <a:pt x="757" y="2395"/>
                    </a:lnTo>
                    <a:lnTo>
                      <a:pt x="768" y="2359"/>
                    </a:lnTo>
                    <a:lnTo>
                      <a:pt x="778" y="2312"/>
                    </a:lnTo>
                    <a:lnTo>
                      <a:pt x="788" y="2250"/>
                    </a:lnTo>
                    <a:lnTo>
                      <a:pt x="799" y="2182"/>
                    </a:lnTo>
                    <a:lnTo>
                      <a:pt x="809" y="2105"/>
                    </a:lnTo>
                    <a:lnTo>
                      <a:pt x="819" y="2017"/>
                    </a:lnTo>
                    <a:lnTo>
                      <a:pt x="830" y="1918"/>
                    </a:lnTo>
                    <a:lnTo>
                      <a:pt x="840" y="1820"/>
                    </a:lnTo>
                    <a:lnTo>
                      <a:pt x="850" y="1711"/>
                    </a:lnTo>
                    <a:lnTo>
                      <a:pt x="861" y="1597"/>
                    </a:lnTo>
                    <a:lnTo>
                      <a:pt x="871" y="1477"/>
                    </a:lnTo>
                    <a:lnTo>
                      <a:pt x="882" y="1358"/>
                    </a:lnTo>
                    <a:lnTo>
                      <a:pt x="892" y="1234"/>
                    </a:lnTo>
                    <a:lnTo>
                      <a:pt x="902" y="1114"/>
                    </a:lnTo>
                    <a:lnTo>
                      <a:pt x="913" y="995"/>
                    </a:lnTo>
                    <a:lnTo>
                      <a:pt x="923" y="876"/>
                    </a:lnTo>
                    <a:lnTo>
                      <a:pt x="933" y="762"/>
                    </a:lnTo>
                    <a:lnTo>
                      <a:pt x="944" y="648"/>
                    </a:lnTo>
                    <a:lnTo>
                      <a:pt x="954" y="544"/>
                    </a:lnTo>
                    <a:lnTo>
                      <a:pt x="965" y="446"/>
                    </a:lnTo>
                    <a:lnTo>
                      <a:pt x="975" y="358"/>
                    </a:lnTo>
                    <a:lnTo>
                      <a:pt x="985" y="275"/>
                    </a:lnTo>
                    <a:lnTo>
                      <a:pt x="996" y="202"/>
                    </a:lnTo>
                    <a:lnTo>
                      <a:pt x="1006" y="140"/>
                    </a:lnTo>
                    <a:lnTo>
                      <a:pt x="1016" y="88"/>
                    </a:lnTo>
                    <a:lnTo>
                      <a:pt x="1027" y="47"/>
                    </a:lnTo>
                    <a:lnTo>
                      <a:pt x="1037" y="21"/>
                    </a:lnTo>
                    <a:lnTo>
                      <a:pt x="1047" y="0"/>
                    </a:lnTo>
                    <a:lnTo>
                      <a:pt x="1058" y="0"/>
                    </a:lnTo>
                    <a:lnTo>
                      <a:pt x="1068" y="5"/>
                    </a:lnTo>
                    <a:lnTo>
                      <a:pt x="1079" y="26"/>
                    </a:lnTo>
                    <a:lnTo>
                      <a:pt x="1089" y="57"/>
                    </a:lnTo>
                    <a:lnTo>
                      <a:pt x="1099" y="98"/>
                    </a:lnTo>
                    <a:lnTo>
                      <a:pt x="1110" y="155"/>
                    </a:lnTo>
                    <a:lnTo>
                      <a:pt x="1120" y="218"/>
                    </a:lnTo>
                    <a:lnTo>
                      <a:pt x="1130" y="295"/>
                    </a:lnTo>
                    <a:lnTo>
                      <a:pt x="1141" y="378"/>
                    </a:lnTo>
                    <a:lnTo>
                      <a:pt x="1151" y="472"/>
                    </a:lnTo>
                    <a:lnTo>
                      <a:pt x="1161" y="570"/>
                    </a:lnTo>
                    <a:lnTo>
                      <a:pt x="1172" y="679"/>
                    </a:lnTo>
                    <a:lnTo>
                      <a:pt x="1182" y="788"/>
                    </a:lnTo>
                    <a:lnTo>
                      <a:pt x="1193" y="902"/>
                    </a:lnTo>
                    <a:lnTo>
                      <a:pt x="1203" y="1021"/>
                    </a:lnTo>
                    <a:lnTo>
                      <a:pt x="1213" y="1146"/>
                    </a:lnTo>
                    <a:lnTo>
                      <a:pt x="1224" y="1265"/>
                    </a:lnTo>
                    <a:lnTo>
                      <a:pt x="1234" y="1389"/>
                    </a:lnTo>
                    <a:lnTo>
                      <a:pt x="1239" y="1508"/>
                    </a:lnTo>
                    <a:lnTo>
                      <a:pt x="1250" y="1623"/>
                    </a:lnTo>
                    <a:lnTo>
                      <a:pt x="1260" y="1737"/>
                    </a:lnTo>
                    <a:lnTo>
                      <a:pt x="1270" y="1845"/>
                    </a:lnTo>
                    <a:lnTo>
                      <a:pt x="1281" y="1944"/>
                    </a:lnTo>
                    <a:lnTo>
                      <a:pt x="1291" y="2037"/>
                    </a:lnTo>
                    <a:lnTo>
                      <a:pt x="1301" y="2125"/>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65" name="Freeform 87"/>
              <p:cNvSpPr>
                <a:spLocks/>
              </p:cNvSpPr>
              <p:nvPr/>
            </p:nvSpPr>
            <p:spPr bwMode="auto">
              <a:xfrm>
                <a:off x="2532" y="1159"/>
                <a:ext cx="1307" cy="2431"/>
              </a:xfrm>
              <a:custGeom>
                <a:avLst/>
                <a:gdLst>
                  <a:gd name="T0" fmla="*/ 21 w 1307"/>
                  <a:gd name="T1" fmla="*/ 2265 h 2431"/>
                  <a:gd name="T2" fmla="*/ 52 w 1307"/>
                  <a:gd name="T3" fmla="*/ 2400 h 2431"/>
                  <a:gd name="T4" fmla="*/ 83 w 1307"/>
                  <a:gd name="T5" fmla="*/ 2431 h 2431"/>
                  <a:gd name="T6" fmla="*/ 114 w 1307"/>
                  <a:gd name="T7" fmla="*/ 2353 h 2431"/>
                  <a:gd name="T8" fmla="*/ 146 w 1307"/>
                  <a:gd name="T9" fmla="*/ 2172 h 2431"/>
                  <a:gd name="T10" fmla="*/ 177 w 1307"/>
                  <a:gd name="T11" fmla="*/ 1902 h 2431"/>
                  <a:gd name="T12" fmla="*/ 208 w 1307"/>
                  <a:gd name="T13" fmla="*/ 1576 h 2431"/>
                  <a:gd name="T14" fmla="*/ 239 w 1307"/>
                  <a:gd name="T15" fmla="*/ 1218 h 2431"/>
                  <a:gd name="T16" fmla="*/ 270 w 1307"/>
                  <a:gd name="T17" fmla="*/ 855 h 2431"/>
                  <a:gd name="T18" fmla="*/ 301 w 1307"/>
                  <a:gd name="T19" fmla="*/ 529 h 2431"/>
                  <a:gd name="T20" fmla="*/ 332 w 1307"/>
                  <a:gd name="T21" fmla="*/ 259 h 2431"/>
                  <a:gd name="T22" fmla="*/ 363 w 1307"/>
                  <a:gd name="T23" fmla="*/ 78 h 2431"/>
                  <a:gd name="T24" fmla="*/ 394 w 1307"/>
                  <a:gd name="T25" fmla="*/ 0 h 2431"/>
                  <a:gd name="T26" fmla="*/ 425 w 1307"/>
                  <a:gd name="T27" fmla="*/ 31 h 2431"/>
                  <a:gd name="T28" fmla="*/ 457 w 1307"/>
                  <a:gd name="T29" fmla="*/ 166 h 2431"/>
                  <a:gd name="T30" fmla="*/ 488 w 1307"/>
                  <a:gd name="T31" fmla="*/ 394 h 2431"/>
                  <a:gd name="T32" fmla="*/ 519 w 1307"/>
                  <a:gd name="T33" fmla="*/ 695 h 2431"/>
                  <a:gd name="T34" fmla="*/ 550 w 1307"/>
                  <a:gd name="T35" fmla="*/ 1042 h 2431"/>
                  <a:gd name="T36" fmla="*/ 576 w 1307"/>
                  <a:gd name="T37" fmla="*/ 1410 h 2431"/>
                  <a:gd name="T38" fmla="*/ 607 w 1307"/>
                  <a:gd name="T39" fmla="*/ 1752 h 2431"/>
                  <a:gd name="T40" fmla="*/ 638 w 1307"/>
                  <a:gd name="T41" fmla="*/ 2053 h 2431"/>
                  <a:gd name="T42" fmla="*/ 669 w 1307"/>
                  <a:gd name="T43" fmla="*/ 2276 h 2431"/>
                  <a:gd name="T44" fmla="*/ 700 w 1307"/>
                  <a:gd name="T45" fmla="*/ 2405 h 2431"/>
                  <a:gd name="T46" fmla="*/ 731 w 1307"/>
                  <a:gd name="T47" fmla="*/ 2431 h 2431"/>
                  <a:gd name="T48" fmla="*/ 762 w 1307"/>
                  <a:gd name="T49" fmla="*/ 2343 h 2431"/>
                  <a:gd name="T50" fmla="*/ 794 w 1307"/>
                  <a:gd name="T51" fmla="*/ 2156 h 2431"/>
                  <a:gd name="T52" fmla="*/ 825 w 1307"/>
                  <a:gd name="T53" fmla="*/ 1887 h 2431"/>
                  <a:gd name="T54" fmla="*/ 856 w 1307"/>
                  <a:gd name="T55" fmla="*/ 1555 h 2431"/>
                  <a:gd name="T56" fmla="*/ 887 w 1307"/>
                  <a:gd name="T57" fmla="*/ 1197 h 2431"/>
                  <a:gd name="T58" fmla="*/ 918 w 1307"/>
                  <a:gd name="T59" fmla="*/ 835 h 2431"/>
                  <a:gd name="T60" fmla="*/ 949 w 1307"/>
                  <a:gd name="T61" fmla="*/ 513 h 2431"/>
                  <a:gd name="T62" fmla="*/ 980 w 1307"/>
                  <a:gd name="T63" fmla="*/ 249 h 2431"/>
                  <a:gd name="T64" fmla="*/ 1011 w 1307"/>
                  <a:gd name="T65" fmla="*/ 72 h 2431"/>
                  <a:gd name="T66" fmla="*/ 1042 w 1307"/>
                  <a:gd name="T67" fmla="*/ 0 h 2431"/>
                  <a:gd name="T68" fmla="*/ 1073 w 1307"/>
                  <a:gd name="T69" fmla="*/ 36 h 2431"/>
                  <a:gd name="T70" fmla="*/ 1105 w 1307"/>
                  <a:gd name="T71" fmla="*/ 176 h 2431"/>
                  <a:gd name="T72" fmla="*/ 1136 w 1307"/>
                  <a:gd name="T73" fmla="*/ 409 h 2431"/>
                  <a:gd name="T74" fmla="*/ 1167 w 1307"/>
                  <a:gd name="T75" fmla="*/ 715 h 2431"/>
                  <a:gd name="T76" fmla="*/ 1193 w 1307"/>
                  <a:gd name="T77" fmla="*/ 1063 h 2431"/>
                  <a:gd name="T78" fmla="*/ 1224 w 1307"/>
                  <a:gd name="T79" fmla="*/ 1426 h 2431"/>
                  <a:gd name="T80" fmla="*/ 1255 w 1307"/>
                  <a:gd name="T81" fmla="*/ 1773 h 2431"/>
                  <a:gd name="T82" fmla="*/ 1286 w 1307"/>
                  <a:gd name="T83" fmla="*/ 2068 h 243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307" h="2431">
                    <a:moveTo>
                      <a:pt x="0" y="2125"/>
                    </a:moveTo>
                    <a:lnTo>
                      <a:pt x="11" y="2198"/>
                    </a:lnTo>
                    <a:lnTo>
                      <a:pt x="21" y="2265"/>
                    </a:lnTo>
                    <a:lnTo>
                      <a:pt x="32" y="2322"/>
                    </a:lnTo>
                    <a:lnTo>
                      <a:pt x="42" y="2369"/>
                    </a:lnTo>
                    <a:lnTo>
                      <a:pt x="52" y="2400"/>
                    </a:lnTo>
                    <a:lnTo>
                      <a:pt x="63" y="2426"/>
                    </a:lnTo>
                    <a:lnTo>
                      <a:pt x="73" y="2431"/>
                    </a:lnTo>
                    <a:lnTo>
                      <a:pt x="83" y="2431"/>
                    </a:lnTo>
                    <a:lnTo>
                      <a:pt x="94" y="2416"/>
                    </a:lnTo>
                    <a:lnTo>
                      <a:pt x="104" y="2390"/>
                    </a:lnTo>
                    <a:lnTo>
                      <a:pt x="114" y="2353"/>
                    </a:lnTo>
                    <a:lnTo>
                      <a:pt x="125" y="2302"/>
                    </a:lnTo>
                    <a:lnTo>
                      <a:pt x="135" y="2239"/>
                    </a:lnTo>
                    <a:lnTo>
                      <a:pt x="146" y="2172"/>
                    </a:lnTo>
                    <a:lnTo>
                      <a:pt x="156" y="2089"/>
                    </a:lnTo>
                    <a:lnTo>
                      <a:pt x="166" y="2001"/>
                    </a:lnTo>
                    <a:lnTo>
                      <a:pt x="177" y="1902"/>
                    </a:lnTo>
                    <a:lnTo>
                      <a:pt x="187" y="1799"/>
                    </a:lnTo>
                    <a:lnTo>
                      <a:pt x="197" y="1690"/>
                    </a:lnTo>
                    <a:lnTo>
                      <a:pt x="208" y="1576"/>
                    </a:lnTo>
                    <a:lnTo>
                      <a:pt x="218" y="1457"/>
                    </a:lnTo>
                    <a:lnTo>
                      <a:pt x="229" y="1337"/>
                    </a:lnTo>
                    <a:lnTo>
                      <a:pt x="239" y="1218"/>
                    </a:lnTo>
                    <a:lnTo>
                      <a:pt x="249" y="1094"/>
                    </a:lnTo>
                    <a:lnTo>
                      <a:pt x="260" y="975"/>
                    </a:lnTo>
                    <a:lnTo>
                      <a:pt x="270" y="855"/>
                    </a:lnTo>
                    <a:lnTo>
                      <a:pt x="280" y="741"/>
                    </a:lnTo>
                    <a:lnTo>
                      <a:pt x="291" y="632"/>
                    </a:lnTo>
                    <a:lnTo>
                      <a:pt x="301" y="529"/>
                    </a:lnTo>
                    <a:lnTo>
                      <a:pt x="311" y="430"/>
                    </a:lnTo>
                    <a:lnTo>
                      <a:pt x="322" y="342"/>
                    </a:lnTo>
                    <a:lnTo>
                      <a:pt x="332" y="259"/>
                    </a:lnTo>
                    <a:lnTo>
                      <a:pt x="343" y="192"/>
                    </a:lnTo>
                    <a:lnTo>
                      <a:pt x="353" y="130"/>
                    </a:lnTo>
                    <a:lnTo>
                      <a:pt x="363" y="78"/>
                    </a:lnTo>
                    <a:lnTo>
                      <a:pt x="374" y="41"/>
                    </a:lnTo>
                    <a:lnTo>
                      <a:pt x="384" y="15"/>
                    </a:lnTo>
                    <a:lnTo>
                      <a:pt x="394" y="0"/>
                    </a:lnTo>
                    <a:lnTo>
                      <a:pt x="405" y="0"/>
                    </a:lnTo>
                    <a:lnTo>
                      <a:pt x="415" y="5"/>
                    </a:lnTo>
                    <a:lnTo>
                      <a:pt x="425" y="31"/>
                    </a:lnTo>
                    <a:lnTo>
                      <a:pt x="436" y="62"/>
                    </a:lnTo>
                    <a:lnTo>
                      <a:pt x="446" y="109"/>
                    </a:lnTo>
                    <a:lnTo>
                      <a:pt x="457" y="166"/>
                    </a:lnTo>
                    <a:lnTo>
                      <a:pt x="467" y="233"/>
                    </a:lnTo>
                    <a:lnTo>
                      <a:pt x="477" y="306"/>
                    </a:lnTo>
                    <a:lnTo>
                      <a:pt x="488" y="394"/>
                    </a:lnTo>
                    <a:lnTo>
                      <a:pt x="498" y="487"/>
                    </a:lnTo>
                    <a:lnTo>
                      <a:pt x="508" y="586"/>
                    </a:lnTo>
                    <a:lnTo>
                      <a:pt x="519" y="695"/>
                    </a:lnTo>
                    <a:lnTo>
                      <a:pt x="529" y="809"/>
                    </a:lnTo>
                    <a:lnTo>
                      <a:pt x="540" y="923"/>
                    </a:lnTo>
                    <a:lnTo>
                      <a:pt x="550" y="1042"/>
                    </a:lnTo>
                    <a:lnTo>
                      <a:pt x="555" y="1166"/>
                    </a:lnTo>
                    <a:lnTo>
                      <a:pt x="565" y="1286"/>
                    </a:lnTo>
                    <a:lnTo>
                      <a:pt x="576" y="1410"/>
                    </a:lnTo>
                    <a:lnTo>
                      <a:pt x="586" y="1529"/>
                    </a:lnTo>
                    <a:lnTo>
                      <a:pt x="597" y="1643"/>
                    </a:lnTo>
                    <a:lnTo>
                      <a:pt x="607" y="1752"/>
                    </a:lnTo>
                    <a:lnTo>
                      <a:pt x="617" y="1861"/>
                    </a:lnTo>
                    <a:lnTo>
                      <a:pt x="628" y="1959"/>
                    </a:lnTo>
                    <a:lnTo>
                      <a:pt x="638" y="2053"/>
                    </a:lnTo>
                    <a:lnTo>
                      <a:pt x="648" y="2136"/>
                    </a:lnTo>
                    <a:lnTo>
                      <a:pt x="659" y="2213"/>
                    </a:lnTo>
                    <a:lnTo>
                      <a:pt x="669" y="2276"/>
                    </a:lnTo>
                    <a:lnTo>
                      <a:pt x="679" y="2333"/>
                    </a:lnTo>
                    <a:lnTo>
                      <a:pt x="690" y="2374"/>
                    </a:lnTo>
                    <a:lnTo>
                      <a:pt x="700" y="2405"/>
                    </a:lnTo>
                    <a:lnTo>
                      <a:pt x="711" y="2426"/>
                    </a:lnTo>
                    <a:lnTo>
                      <a:pt x="721" y="2431"/>
                    </a:lnTo>
                    <a:lnTo>
                      <a:pt x="731" y="2431"/>
                    </a:lnTo>
                    <a:lnTo>
                      <a:pt x="742" y="2410"/>
                    </a:lnTo>
                    <a:lnTo>
                      <a:pt x="752" y="2385"/>
                    </a:lnTo>
                    <a:lnTo>
                      <a:pt x="762" y="2343"/>
                    </a:lnTo>
                    <a:lnTo>
                      <a:pt x="773" y="2291"/>
                    </a:lnTo>
                    <a:lnTo>
                      <a:pt x="783" y="2229"/>
                    </a:lnTo>
                    <a:lnTo>
                      <a:pt x="794" y="2156"/>
                    </a:lnTo>
                    <a:lnTo>
                      <a:pt x="804" y="2074"/>
                    </a:lnTo>
                    <a:lnTo>
                      <a:pt x="814" y="1985"/>
                    </a:lnTo>
                    <a:lnTo>
                      <a:pt x="825" y="1887"/>
                    </a:lnTo>
                    <a:lnTo>
                      <a:pt x="835" y="1783"/>
                    </a:lnTo>
                    <a:lnTo>
                      <a:pt x="845" y="1669"/>
                    </a:lnTo>
                    <a:lnTo>
                      <a:pt x="856" y="1555"/>
                    </a:lnTo>
                    <a:lnTo>
                      <a:pt x="866" y="1436"/>
                    </a:lnTo>
                    <a:lnTo>
                      <a:pt x="876" y="1317"/>
                    </a:lnTo>
                    <a:lnTo>
                      <a:pt x="887" y="1197"/>
                    </a:lnTo>
                    <a:lnTo>
                      <a:pt x="897" y="1073"/>
                    </a:lnTo>
                    <a:lnTo>
                      <a:pt x="908" y="954"/>
                    </a:lnTo>
                    <a:lnTo>
                      <a:pt x="918" y="835"/>
                    </a:lnTo>
                    <a:lnTo>
                      <a:pt x="928" y="720"/>
                    </a:lnTo>
                    <a:lnTo>
                      <a:pt x="939" y="612"/>
                    </a:lnTo>
                    <a:lnTo>
                      <a:pt x="949" y="513"/>
                    </a:lnTo>
                    <a:lnTo>
                      <a:pt x="959" y="415"/>
                    </a:lnTo>
                    <a:lnTo>
                      <a:pt x="970" y="327"/>
                    </a:lnTo>
                    <a:lnTo>
                      <a:pt x="980" y="249"/>
                    </a:lnTo>
                    <a:lnTo>
                      <a:pt x="991" y="181"/>
                    </a:lnTo>
                    <a:lnTo>
                      <a:pt x="1001" y="119"/>
                    </a:lnTo>
                    <a:lnTo>
                      <a:pt x="1011" y="72"/>
                    </a:lnTo>
                    <a:lnTo>
                      <a:pt x="1022" y="36"/>
                    </a:lnTo>
                    <a:lnTo>
                      <a:pt x="1032" y="10"/>
                    </a:lnTo>
                    <a:lnTo>
                      <a:pt x="1042" y="0"/>
                    </a:lnTo>
                    <a:lnTo>
                      <a:pt x="1053" y="0"/>
                    </a:lnTo>
                    <a:lnTo>
                      <a:pt x="1063" y="10"/>
                    </a:lnTo>
                    <a:lnTo>
                      <a:pt x="1073" y="36"/>
                    </a:lnTo>
                    <a:lnTo>
                      <a:pt x="1084" y="67"/>
                    </a:lnTo>
                    <a:lnTo>
                      <a:pt x="1094" y="114"/>
                    </a:lnTo>
                    <a:lnTo>
                      <a:pt x="1105" y="176"/>
                    </a:lnTo>
                    <a:lnTo>
                      <a:pt x="1115" y="244"/>
                    </a:lnTo>
                    <a:lnTo>
                      <a:pt x="1125" y="321"/>
                    </a:lnTo>
                    <a:lnTo>
                      <a:pt x="1136" y="409"/>
                    </a:lnTo>
                    <a:lnTo>
                      <a:pt x="1146" y="503"/>
                    </a:lnTo>
                    <a:lnTo>
                      <a:pt x="1156" y="606"/>
                    </a:lnTo>
                    <a:lnTo>
                      <a:pt x="1167" y="715"/>
                    </a:lnTo>
                    <a:lnTo>
                      <a:pt x="1172" y="829"/>
                    </a:lnTo>
                    <a:lnTo>
                      <a:pt x="1182" y="943"/>
                    </a:lnTo>
                    <a:lnTo>
                      <a:pt x="1193" y="1063"/>
                    </a:lnTo>
                    <a:lnTo>
                      <a:pt x="1203" y="1187"/>
                    </a:lnTo>
                    <a:lnTo>
                      <a:pt x="1213" y="1306"/>
                    </a:lnTo>
                    <a:lnTo>
                      <a:pt x="1224" y="1426"/>
                    </a:lnTo>
                    <a:lnTo>
                      <a:pt x="1234" y="1545"/>
                    </a:lnTo>
                    <a:lnTo>
                      <a:pt x="1245" y="1664"/>
                    </a:lnTo>
                    <a:lnTo>
                      <a:pt x="1255" y="1773"/>
                    </a:lnTo>
                    <a:lnTo>
                      <a:pt x="1265" y="1877"/>
                    </a:lnTo>
                    <a:lnTo>
                      <a:pt x="1276" y="1975"/>
                    </a:lnTo>
                    <a:lnTo>
                      <a:pt x="1286" y="2068"/>
                    </a:lnTo>
                    <a:lnTo>
                      <a:pt x="1296" y="2151"/>
                    </a:lnTo>
                    <a:lnTo>
                      <a:pt x="1307" y="2224"/>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66" name="Freeform 88"/>
              <p:cNvSpPr>
                <a:spLocks/>
              </p:cNvSpPr>
              <p:nvPr/>
            </p:nvSpPr>
            <p:spPr bwMode="auto">
              <a:xfrm>
                <a:off x="3839" y="1159"/>
                <a:ext cx="477" cy="2431"/>
              </a:xfrm>
              <a:custGeom>
                <a:avLst/>
                <a:gdLst>
                  <a:gd name="T0" fmla="*/ 0 w 477"/>
                  <a:gd name="T1" fmla="*/ 2224 h 2431"/>
                  <a:gd name="T2" fmla="*/ 10 w 477"/>
                  <a:gd name="T3" fmla="*/ 2286 h 2431"/>
                  <a:gd name="T4" fmla="*/ 20 w 477"/>
                  <a:gd name="T5" fmla="*/ 2338 h 2431"/>
                  <a:gd name="T6" fmla="*/ 31 w 477"/>
                  <a:gd name="T7" fmla="*/ 2379 h 2431"/>
                  <a:gd name="T8" fmla="*/ 41 w 477"/>
                  <a:gd name="T9" fmla="*/ 2410 h 2431"/>
                  <a:gd name="T10" fmla="*/ 52 w 477"/>
                  <a:gd name="T11" fmla="*/ 2426 h 2431"/>
                  <a:gd name="T12" fmla="*/ 62 w 477"/>
                  <a:gd name="T13" fmla="*/ 2431 h 2431"/>
                  <a:gd name="T14" fmla="*/ 72 w 477"/>
                  <a:gd name="T15" fmla="*/ 2426 h 2431"/>
                  <a:gd name="T16" fmla="*/ 83 w 477"/>
                  <a:gd name="T17" fmla="*/ 2410 h 2431"/>
                  <a:gd name="T18" fmla="*/ 93 w 477"/>
                  <a:gd name="T19" fmla="*/ 2379 h 2431"/>
                  <a:gd name="T20" fmla="*/ 103 w 477"/>
                  <a:gd name="T21" fmla="*/ 2338 h 2431"/>
                  <a:gd name="T22" fmla="*/ 114 w 477"/>
                  <a:gd name="T23" fmla="*/ 2281 h 2431"/>
                  <a:gd name="T24" fmla="*/ 124 w 477"/>
                  <a:gd name="T25" fmla="*/ 2219 h 2431"/>
                  <a:gd name="T26" fmla="*/ 134 w 477"/>
                  <a:gd name="T27" fmla="*/ 2146 h 2431"/>
                  <a:gd name="T28" fmla="*/ 145 w 477"/>
                  <a:gd name="T29" fmla="*/ 2058 h 2431"/>
                  <a:gd name="T30" fmla="*/ 155 w 477"/>
                  <a:gd name="T31" fmla="*/ 1970 h 2431"/>
                  <a:gd name="T32" fmla="*/ 166 w 477"/>
                  <a:gd name="T33" fmla="*/ 1871 h 2431"/>
                  <a:gd name="T34" fmla="*/ 176 w 477"/>
                  <a:gd name="T35" fmla="*/ 1762 h 2431"/>
                  <a:gd name="T36" fmla="*/ 186 w 477"/>
                  <a:gd name="T37" fmla="*/ 1654 h 2431"/>
                  <a:gd name="T38" fmla="*/ 197 w 477"/>
                  <a:gd name="T39" fmla="*/ 1534 h 2431"/>
                  <a:gd name="T40" fmla="*/ 207 w 477"/>
                  <a:gd name="T41" fmla="*/ 1415 h 2431"/>
                  <a:gd name="T42" fmla="*/ 217 w 477"/>
                  <a:gd name="T43" fmla="*/ 1296 h 2431"/>
                  <a:gd name="T44" fmla="*/ 228 w 477"/>
                  <a:gd name="T45" fmla="*/ 1177 h 2431"/>
                  <a:gd name="T46" fmla="*/ 238 w 477"/>
                  <a:gd name="T47" fmla="*/ 1052 h 2431"/>
                  <a:gd name="T48" fmla="*/ 249 w 477"/>
                  <a:gd name="T49" fmla="*/ 933 h 2431"/>
                  <a:gd name="T50" fmla="*/ 259 w 477"/>
                  <a:gd name="T51" fmla="*/ 819 h 2431"/>
                  <a:gd name="T52" fmla="*/ 269 w 477"/>
                  <a:gd name="T53" fmla="*/ 705 h 2431"/>
                  <a:gd name="T54" fmla="*/ 280 w 477"/>
                  <a:gd name="T55" fmla="*/ 596 h 2431"/>
                  <a:gd name="T56" fmla="*/ 290 w 477"/>
                  <a:gd name="T57" fmla="*/ 492 h 2431"/>
                  <a:gd name="T58" fmla="*/ 300 w 477"/>
                  <a:gd name="T59" fmla="*/ 399 h 2431"/>
                  <a:gd name="T60" fmla="*/ 311 w 477"/>
                  <a:gd name="T61" fmla="*/ 316 h 2431"/>
                  <a:gd name="T62" fmla="*/ 321 w 477"/>
                  <a:gd name="T63" fmla="*/ 238 h 2431"/>
                  <a:gd name="T64" fmla="*/ 331 w 477"/>
                  <a:gd name="T65" fmla="*/ 171 h 2431"/>
                  <a:gd name="T66" fmla="*/ 342 w 477"/>
                  <a:gd name="T67" fmla="*/ 114 h 2431"/>
                  <a:gd name="T68" fmla="*/ 352 w 477"/>
                  <a:gd name="T69" fmla="*/ 67 h 2431"/>
                  <a:gd name="T70" fmla="*/ 363 w 477"/>
                  <a:gd name="T71" fmla="*/ 31 h 2431"/>
                  <a:gd name="T72" fmla="*/ 373 w 477"/>
                  <a:gd name="T73" fmla="*/ 10 h 2431"/>
                  <a:gd name="T74" fmla="*/ 383 w 477"/>
                  <a:gd name="T75" fmla="*/ 0 h 2431"/>
                  <a:gd name="T76" fmla="*/ 394 w 477"/>
                  <a:gd name="T77" fmla="*/ 0 h 2431"/>
                  <a:gd name="T78" fmla="*/ 404 w 477"/>
                  <a:gd name="T79" fmla="*/ 15 h 2431"/>
                  <a:gd name="T80" fmla="*/ 414 w 477"/>
                  <a:gd name="T81" fmla="*/ 41 h 2431"/>
                  <a:gd name="T82" fmla="*/ 425 w 477"/>
                  <a:gd name="T83" fmla="*/ 78 h 2431"/>
                  <a:gd name="T84" fmla="*/ 435 w 477"/>
                  <a:gd name="T85" fmla="*/ 124 h 2431"/>
                  <a:gd name="T86" fmla="*/ 445 w 477"/>
                  <a:gd name="T87" fmla="*/ 187 h 2431"/>
                  <a:gd name="T88" fmla="*/ 456 w 477"/>
                  <a:gd name="T89" fmla="*/ 254 h 2431"/>
                  <a:gd name="T90" fmla="*/ 466 w 477"/>
                  <a:gd name="T91" fmla="*/ 337 h 2431"/>
                  <a:gd name="T92" fmla="*/ 477 w 477"/>
                  <a:gd name="T93" fmla="*/ 425 h 24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77" h="2431">
                    <a:moveTo>
                      <a:pt x="0" y="2224"/>
                    </a:moveTo>
                    <a:lnTo>
                      <a:pt x="10" y="2286"/>
                    </a:lnTo>
                    <a:lnTo>
                      <a:pt x="20" y="2338"/>
                    </a:lnTo>
                    <a:lnTo>
                      <a:pt x="31" y="2379"/>
                    </a:lnTo>
                    <a:lnTo>
                      <a:pt x="41" y="2410"/>
                    </a:lnTo>
                    <a:lnTo>
                      <a:pt x="52" y="2426"/>
                    </a:lnTo>
                    <a:lnTo>
                      <a:pt x="62" y="2431"/>
                    </a:lnTo>
                    <a:lnTo>
                      <a:pt x="72" y="2426"/>
                    </a:lnTo>
                    <a:lnTo>
                      <a:pt x="83" y="2410"/>
                    </a:lnTo>
                    <a:lnTo>
                      <a:pt x="93" y="2379"/>
                    </a:lnTo>
                    <a:lnTo>
                      <a:pt x="103" y="2338"/>
                    </a:lnTo>
                    <a:lnTo>
                      <a:pt x="114" y="2281"/>
                    </a:lnTo>
                    <a:lnTo>
                      <a:pt x="124" y="2219"/>
                    </a:lnTo>
                    <a:lnTo>
                      <a:pt x="134" y="2146"/>
                    </a:lnTo>
                    <a:lnTo>
                      <a:pt x="145" y="2058"/>
                    </a:lnTo>
                    <a:lnTo>
                      <a:pt x="155" y="1970"/>
                    </a:lnTo>
                    <a:lnTo>
                      <a:pt x="166" y="1871"/>
                    </a:lnTo>
                    <a:lnTo>
                      <a:pt x="176" y="1762"/>
                    </a:lnTo>
                    <a:lnTo>
                      <a:pt x="186" y="1654"/>
                    </a:lnTo>
                    <a:lnTo>
                      <a:pt x="197" y="1534"/>
                    </a:lnTo>
                    <a:lnTo>
                      <a:pt x="207" y="1415"/>
                    </a:lnTo>
                    <a:lnTo>
                      <a:pt x="217" y="1296"/>
                    </a:lnTo>
                    <a:lnTo>
                      <a:pt x="228" y="1177"/>
                    </a:lnTo>
                    <a:lnTo>
                      <a:pt x="238" y="1052"/>
                    </a:lnTo>
                    <a:lnTo>
                      <a:pt x="249" y="933"/>
                    </a:lnTo>
                    <a:lnTo>
                      <a:pt x="259" y="819"/>
                    </a:lnTo>
                    <a:lnTo>
                      <a:pt x="269" y="705"/>
                    </a:lnTo>
                    <a:lnTo>
                      <a:pt x="280" y="596"/>
                    </a:lnTo>
                    <a:lnTo>
                      <a:pt x="290" y="492"/>
                    </a:lnTo>
                    <a:lnTo>
                      <a:pt x="300" y="399"/>
                    </a:lnTo>
                    <a:lnTo>
                      <a:pt x="311" y="316"/>
                    </a:lnTo>
                    <a:lnTo>
                      <a:pt x="321" y="238"/>
                    </a:lnTo>
                    <a:lnTo>
                      <a:pt x="331" y="171"/>
                    </a:lnTo>
                    <a:lnTo>
                      <a:pt x="342" y="114"/>
                    </a:lnTo>
                    <a:lnTo>
                      <a:pt x="352" y="67"/>
                    </a:lnTo>
                    <a:lnTo>
                      <a:pt x="363" y="31"/>
                    </a:lnTo>
                    <a:lnTo>
                      <a:pt x="373" y="10"/>
                    </a:lnTo>
                    <a:lnTo>
                      <a:pt x="383" y="0"/>
                    </a:lnTo>
                    <a:lnTo>
                      <a:pt x="394" y="0"/>
                    </a:lnTo>
                    <a:lnTo>
                      <a:pt x="404" y="15"/>
                    </a:lnTo>
                    <a:lnTo>
                      <a:pt x="414" y="41"/>
                    </a:lnTo>
                    <a:lnTo>
                      <a:pt x="425" y="78"/>
                    </a:lnTo>
                    <a:lnTo>
                      <a:pt x="435" y="124"/>
                    </a:lnTo>
                    <a:lnTo>
                      <a:pt x="445" y="187"/>
                    </a:lnTo>
                    <a:lnTo>
                      <a:pt x="456" y="254"/>
                    </a:lnTo>
                    <a:lnTo>
                      <a:pt x="466" y="337"/>
                    </a:lnTo>
                    <a:lnTo>
                      <a:pt x="477" y="425"/>
                    </a:lnTo>
                  </a:path>
                </a:pathLst>
              </a:custGeom>
              <a:noFill/>
              <a:ln w="1587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sp>
          <p:nvSpPr>
            <p:cNvPr id="105" name="Line 97"/>
            <p:cNvSpPr>
              <a:spLocks noChangeShapeType="1"/>
            </p:cNvSpPr>
            <p:nvPr/>
          </p:nvSpPr>
          <p:spPr bwMode="auto">
            <a:xfrm>
              <a:off x="7512051" y="2061712"/>
              <a:ext cx="7938" cy="250825"/>
            </a:xfrm>
            <a:prstGeom prst="line">
              <a:avLst/>
            </a:prstGeom>
            <a:noFill/>
            <a:ln w="28575">
              <a:solidFill>
                <a:srgbClr val="9C9E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06" name="Line 103"/>
            <p:cNvSpPr>
              <a:spLocks noChangeShapeType="1"/>
            </p:cNvSpPr>
            <p:nvPr/>
          </p:nvSpPr>
          <p:spPr bwMode="auto">
            <a:xfrm flipH="1">
              <a:off x="2168526" y="2399850"/>
              <a:ext cx="271463" cy="0"/>
            </a:xfrm>
            <a:prstGeom prst="line">
              <a:avLst/>
            </a:prstGeom>
            <a:noFill/>
            <a:ln w="28575">
              <a:solidFill>
                <a:srgbClr val="00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nvGrpSpPr>
            <p:cNvPr id="107" name="Group 106"/>
            <p:cNvGrpSpPr/>
            <p:nvPr/>
          </p:nvGrpSpPr>
          <p:grpSpPr>
            <a:xfrm>
              <a:off x="1312863" y="2239512"/>
              <a:ext cx="622301" cy="422275"/>
              <a:chOff x="1312863" y="2239512"/>
              <a:chExt cx="622301" cy="422275"/>
            </a:xfrm>
          </p:grpSpPr>
          <p:grpSp>
            <p:nvGrpSpPr>
              <p:cNvPr id="155" name="Group 90"/>
              <p:cNvGrpSpPr>
                <a:grpSpLocks/>
              </p:cNvGrpSpPr>
              <p:nvPr/>
            </p:nvGrpSpPr>
            <p:grpSpPr bwMode="auto">
              <a:xfrm>
                <a:off x="1312863" y="2239512"/>
                <a:ext cx="241300" cy="100013"/>
                <a:chOff x="2285" y="1652"/>
                <a:chExt cx="152" cy="63"/>
              </a:xfrm>
            </p:grpSpPr>
            <p:sp>
              <p:nvSpPr>
                <p:cNvPr id="162" name="Line 91"/>
                <p:cNvSpPr>
                  <a:spLocks noChangeShapeType="1"/>
                </p:cNvSpPr>
                <p:nvPr/>
              </p:nvSpPr>
              <p:spPr bwMode="auto">
                <a:xfrm flipV="1">
                  <a:off x="2285" y="1652"/>
                  <a:ext cx="152" cy="6"/>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63" name="Line 92"/>
                <p:cNvSpPr>
                  <a:spLocks noChangeShapeType="1"/>
                </p:cNvSpPr>
                <p:nvPr/>
              </p:nvSpPr>
              <p:spPr bwMode="auto">
                <a:xfrm>
                  <a:off x="2431" y="1652"/>
                  <a:ext cx="0" cy="63"/>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grpSp>
            <p:nvGrpSpPr>
              <p:cNvPr id="156" name="Group 93"/>
              <p:cNvGrpSpPr>
                <a:grpSpLocks/>
              </p:cNvGrpSpPr>
              <p:nvPr/>
            </p:nvGrpSpPr>
            <p:grpSpPr bwMode="auto">
              <a:xfrm flipH="1">
                <a:off x="1603376" y="2239512"/>
                <a:ext cx="211138" cy="100013"/>
                <a:chOff x="2285" y="1652"/>
                <a:chExt cx="152" cy="63"/>
              </a:xfrm>
            </p:grpSpPr>
            <p:sp>
              <p:nvSpPr>
                <p:cNvPr id="160" name="Line 94"/>
                <p:cNvSpPr>
                  <a:spLocks noChangeShapeType="1"/>
                </p:cNvSpPr>
                <p:nvPr/>
              </p:nvSpPr>
              <p:spPr bwMode="auto">
                <a:xfrm>
                  <a:off x="2285" y="1658"/>
                  <a:ext cx="152"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61" name="Line 95"/>
                <p:cNvSpPr>
                  <a:spLocks noChangeShapeType="1"/>
                </p:cNvSpPr>
                <p:nvPr/>
              </p:nvSpPr>
              <p:spPr bwMode="auto">
                <a:xfrm>
                  <a:off x="2431" y="1652"/>
                  <a:ext cx="0" cy="63"/>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sp>
            <p:nvSpPr>
              <p:cNvPr id="157" name="AutoShape 96"/>
              <p:cNvSpPr>
                <a:spLocks noChangeArrowheads="1"/>
              </p:cNvSpPr>
              <p:nvPr/>
            </p:nvSpPr>
            <p:spPr bwMode="auto">
              <a:xfrm>
                <a:off x="1477963" y="2333175"/>
                <a:ext cx="190500" cy="190500"/>
              </a:xfrm>
              <a:prstGeom prst="flowChartSummingJunction">
                <a:avLst/>
              </a:prstGeom>
              <a:noFill/>
              <a:ln w="2857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58" name="Line 104"/>
              <p:cNvSpPr>
                <a:spLocks noChangeShapeType="1"/>
              </p:cNvSpPr>
              <p:nvPr/>
            </p:nvSpPr>
            <p:spPr bwMode="auto">
              <a:xfrm>
                <a:off x="1566863" y="2542725"/>
                <a:ext cx="0" cy="111125"/>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59" name="Line 105"/>
              <p:cNvSpPr>
                <a:spLocks noChangeShapeType="1"/>
              </p:cNvSpPr>
              <p:nvPr/>
            </p:nvSpPr>
            <p:spPr bwMode="auto">
              <a:xfrm>
                <a:off x="1555751" y="2661787"/>
                <a:ext cx="379413"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sp>
          <p:nvSpPr>
            <p:cNvPr id="108" name="Line 106"/>
            <p:cNvSpPr>
              <a:spLocks noChangeShapeType="1"/>
            </p:cNvSpPr>
            <p:nvPr/>
          </p:nvSpPr>
          <p:spPr bwMode="auto">
            <a:xfrm flipV="1">
              <a:off x="1938338" y="2269675"/>
              <a:ext cx="0" cy="392113"/>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09" name="Oval 107"/>
            <p:cNvSpPr>
              <a:spLocks noChangeArrowheads="1"/>
            </p:cNvSpPr>
            <p:nvPr/>
          </p:nvSpPr>
          <p:spPr bwMode="auto">
            <a:xfrm>
              <a:off x="1878013" y="2099812"/>
              <a:ext cx="131763" cy="141288"/>
            </a:xfrm>
            <a:prstGeom prst="ellipse">
              <a:avLst/>
            </a:prstGeom>
            <a:solidFill>
              <a:srgbClr val="FFFFFF"/>
            </a:solidFill>
            <a:ln w="2857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10" name="Line 108"/>
            <p:cNvSpPr>
              <a:spLocks noChangeShapeType="1"/>
            </p:cNvSpPr>
            <p:nvPr/>
          </p:nvSpPr>
          <p:spPr bwMode="auto">
            <a:xfrm flipV="1">
              <a:off x="1847851" y="2090287"/>
              <a:ext cx="252413" cy="141288"/>
            </a:xfrm>
            <a:prstGeom prst="line">
              <a:avLst/>
            </a:prstGeom>
            <a:noFill/>
            <a:ln w="285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11" name="Line 102"/>
            <p:cNvSpPr>
              <a:spLocks noChangeShapeType="1"/>
            </p:cNvSpPr>
            <p:nvPr/>
          </p:nvSpPr>
          <p:spPr bwMode="auto">
            <a:xfrm>
              <a:off x="7816851" y="2120389"/>
              <a:ext cx="401637" cy="0"/>
            </a:xfrm>
            <a:prstGeom prst="line">
              <a:avLst/>
            </a:prstGeom>
            <a:noFill/>
            <a:ln w="2857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12" name="TextBox 111"/>
            <p:cNvSpPr txBox="1"/>
            <p:nvPr/>
          </p:nvSpPr>
          <p:spPr>
            <a:xfrm>
              <a:off x="3044334" y="1312455"/>
              <a:ext cx="780983" cy="261610"/>
            </a:xfrm>
            <a:prstGeom prst="rect">
              <a:avLst/>
            </a:prstGeom>
            <a:noFill/>
          </p:spPr>
          <p:txBody>
            <a:bodyPr wrap="none" rtlCol="0">
              <a:spAutoFit/>
            </a:bodyPr>
            <a:lstStyle/>
            <a:p>
              <a:pPr eaLnBrk="0" fontAlgn="base" hangingPunct="0">
                <a:spcBef>
                  <a:spcPct val="0"/>
                </a:spcBef>
                <a:spcAft>
                  <a:spcPct val="0"/>
                </a:spcAft>
                <a:defRPr/>
              </a:pPr>
              <a:r>
                <a:rPr lang="en-US" sz="1050" b="1" kern="0" dirty="0">
                  <a:solidFill>
                    <a:srgbClr val="000000"/>
                  </a:solidFill>
                  <a:latin typeface="Arial" pitchFamily="34" charset="0"/>
                </a:rPr>
                <a:t>standard</a:t>
              </a:r>
            </a:p>
          </p:txBody>
        </p:sp>
        <p:sp>
          <p:nvSpPr>
            <p:cNvPr id="113" name="TextBox 112"/>
            <p:cNvSpPr txBox="1"/>
            <p:nvPr/>
          </p:nvSpPr>
          <p:spPr>
            <a:xfrm>
              <a:off x="4023262" y="1300580"/>
              <a:ext cx="1075936" cy="261610"/>
            </a:xfrm>
            <a:prstGeom prst="rect">
              <a:avLst/>
            </a:prstGeom>
            <a:noFill/>
          </p:spPr>
          <p:txBody>
            <a:bodyPr wrap="none" rtlCol="0">
              <a:spAutoFit/>
            </a:bodyPr>
            <a:lstStyle/>
            <a:p>
              <a:pPr eaLnBrk="0" fontAlgn="base" hangingPunct="0">
                <a:spcBef>
                  <a:spcPct val="0"/>
                </a:spcBef>
                <a:spcAft>
                  <a:spcPct val="0"/>
                </a:spcAft>
                <a:defRPr/>
              </a:pPr>
              <a:r>
                <a:rPr lang="en-US" sz="1050" b="1" kern="0" dirty="0">
                  <a:solidFill>
                    <a:srgbClr val="00B050"/>
                  </a:solidFill>
                  <a:latin typeface="Arial" pitchFamily="34" charset="0"/>
                </a:rPr>
                <a:t>reflectometer</a:t>
              </a:r>
            </a:p>
          </p:txBody>
        </p:sp>
        <p:sp>
          <p:nvSpPr>
            <p:cNvPr id="114" name="TextBox 113"/>
            <p:cNvSpPr txBox="1"/>
            <p:nvPr/>
          </p:nvSpPr>
          <p:spPr>
            <a:xfrm>
              <a:off x="5369605" y="1316386"/>
              <a:ext cx="1138453" cy="261610"/>
            </a:xfrm>
            <a:prstGeom prst="rect">
              <a:avLst/>
            </a:prstGeom>
            <a:noFill/>
          </p:spPr>
          <p:txBody>
            <a:bodyPr wrap="none" rtlCol="0">
              <a:spAutoFit/>
            </a:bodyPr>
            <a:lstStyle/>
            <a:p>
              <a:pPr eaLnBrk="0" fontAlgn="base" hangingPunct="0">
                <a:spcBef>
                  <a:spcPct val="0"/>
                </a:spcBef>
                <a:spcAft>
                  <a:spcPct val="0"/>
                </a:spcAft>
                <a:defRPr/>
              </a:pPr>
              <a:r>
                <a:rPr lang="en-US" sz="1050" b="1" kern="0" dirty="0">
                  <a:solidFill>
                    <a:srgbClr val="9C9E9F"/>
                  </a:solidFill>
                  <a:latin typeface="Arial" pitchFamily="34" charset="0"/>
                </a:rPr>
                <a:t>interferometer</a:t>
              </a:r>
            </a:p>
          </p:txBody>
        </p:sp>
        <p:grpSp>
          <p:nvGrpSpPr>
            <p:cNvPr id="115" name="Group 114"/>
            <p:cNvGrpSpPr/>
            <p:nvPr/>
          </p:nvGrpSpPr>
          <p:grpSpPr>
            <a:xfrm>
              <a:off x="6112642" y="2241100"/>
              <a:ext cx="658047" cy="477838"/>
              <a:chOff x="6112642" y="2241100"/>
              <a:chExt cx="658047" cy="477838"/>
            </a:xfrm>
          </p:grpSpPr>
          <p:grpSp>
            <p:nvGrpSpPr>
              <p:cNvPr id="146" name="Group 145"/>
              <p:cNvGrpSpPr/>
              <p:nvPr/>
            </p:nvGrpSpPr>
            <p:grpSpPr>
              <a:xfrm>
                <a:off x="6112642" y="2241100"/>
                <a:ext cx="658047" cy="357187"/>
                <a:chOff x="6112642" y="2241100"/>
                <a:chExt cx="658047" cy="357187"/>
              </a:xfrm>
            </p:grpSpPr>
            <p:grpSp>
              <p:nvGrpSpPr>
                <p:cNvPr id="148" name="Group 14"/>
                <p:cNvGrpSpPr>
                  <a:grpSpLocks/>
                </p:cNvGrpSpPr>
                <p:nvPr/>
              </p:nvGrpSpPr>
              <p:grpSpPr bwMode="auto">
                <a:xfrm flipH="1">
                  <a:off x="6112642" y="2241100"/>
                  <a:ext cx="319087" cy="104774"/>
                  <a:chOff x="2239" y="1649"/>
                  <a:chExt cx="198" cy="66"/>
                </a:xfrm>
              </p:grpSpPr>
              <p:sp>
                <p:nvSpPr>
                  <p:cNvPr id="153" name="Line 15"/>
                  <p:cNvSpPr>
                    <a:spLocks noChangeShapeType="1"/>
                  </p:cNvSpPr>
                  <p:nvPr/>
                </p:nvSpPr>
                <p:spPr bwMode="auto">
                  <a:xfrm>
                    <a:off x="2239" y="1649"/>
                    <a:ext cx="198" cy="3"/>
                  </a:xfrm>
                  <a:prstGeom prst="line">
                    <a:avLst/>
                  </a:prstGeom>
                  <a:noFill/>
                  <a:ln w="28575">
                    <a:solidFill>
                      <a:srgbClr val="9C9E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9C9E9F"/>
                      </a:solidFill>
                      <a:latin typeface="Arial" pitchFamily="34" charset="0"/>
                    </a:endParaRPr>
                  </a:p>
                </p:txBody>
              </p:sp>
              <p:sp>
                <p:nvSpPr>
                  <p:cNvPr id="154" name="Line 16"/>
                  <p:cNvSpPr>
                    <a:spLocks noChangeShapeType="1"/>
                  </p:cNvSpPr>
                  <p:nvPr/>
                </p:nvSpPr>
                <p:spPr bwMode="auto">
                  <a:xfrm>
                    <a:off x="2431" y="1652"/>
                    <a:ext cx="0" cy="63"/>
                  </a:xfrm>
                  <a:prstGeom prst="line">
                    <a:avLst/>
                  </a:prstGeom>
                  <a:noFill/>
                  <a:ln w="28575">
                    <a:solidFill>
                      <a:srgbClr val="9C9E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9C9E9F"/>
                      </a:solidFill>
                      <a:latin typeface="Arial" pitchFamily="34" charset="0"/>
                    </a:endParaRPr>
                  </a:p>
                </p:txBody>
              </p:sp>
            </p:grpSp>
            <p:cxnSp>
              <p:nvCxnSpPr>
                <p:cNvPr id="149" name="Straight Connector 148"/>
                <p:cNvCxnSpPr>
                  <a:stCxn id="154" idx="1"/>
                  <a:endCxn id="174" idx="1"/>
                </p:cNvCxnSpPr>
                <p:nvPr/>
              </p:nvCxnSpPr>
              <p:spPr bwMode="auto">
                <a:xfrm>
                  <a:off x="6122310" y="2345874"/>
                  <a:ext cx="648379" cy="2339"/>
                </a:xfrm>
                <a:prstGeom prst="line">
                  <a:avLst/>
                </a:prstGeom>
                <a:solidFill>
                  <a:srgbClr val="BBE0E3"/>
                </a:solidFill>
                <a:ln w="19050" cap="flat" cmpd="sng" algn="ctr">
                  <a:solidFill>
                    <a:srgbClr val="9C9E9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0" name="Straight Connector 149"/>
                <p:cNvCxnSpPr/>
                <p:nvPr/>
              </p:nvCxnSpPr>
              <p:spPr bwMode="auto">
                <a:xfrm>
                  <a:off x="6431729" y="2349051"/>
                  <a:ext cx="0" cy="249236"/>
                </a:xfrm>
                <a:prstGeom prst="line">
                  <a:avLst/>
                </a:prstGeom>
                <a:solidFill>
                  <a:srgbClr val="BBE0E3"/>
                </a:solidFill>
                <a:ln w="19050" cap="flat" cmpd="sng" algn="ctr">
                  <a:solidFill>
                    <a:srgbClr val="9C9E9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1" name="Oval 107"/>
                <p:cNvSpPr>
                  <a:spLocks noChangeArrowheads="1"/>
                </p:cNvSpPr>
                <p:nvPr/>
              </p:nvSpPr>
              <p:spPr bwMode="auto">
                <a:xfrm>
                  <a:off x="6541856" y="2287137"/>
                  <a:ext cx="131763" cy="141288"/>
                </a:xfrm>
                <a:prstGeom prst="ellipse">
                  <a:avLst/>
                </a:prstGeom>
                <a:solidFill>
                  <a:srgbClr val="FFFFFF"/>
                </a:solidFill>
                <a:ln w="28575">
                  <a:solidFill>
                    <a:srgbClr val="9C9E9F"/>
                  </a:solidFill>
                  <a:round/>
                  <a:headEnd/>
                  <a:tailEnd/>
                </a:ln>
                <a:effectLst/>
                <a:extLst/>
              </p:spPr>
              <p:txBody>
                <a:bodyPr wrap="none" anchor="ctr"/>
                <a:lstStyle/>
                <a:p>
                  <a:pPr eaLnBrk="0" fontAlgn="base" hangingPunct="0">
                    <a:spcBef>
                      <a:spcPct val="0"/>
                    </a:spcBef>
                    <a:spcAft>
                      <a:spcPct val="0"/>
                    </a:spcAft>
                    <a:defRPr/>
                  </a:pPr>
                  <a:endParaRPr lang="en-US" kern="0" dirty="0">
                    <a:solidFill>
                      <a:srgbClr val="9C9E9F"/>
                    </a:solidFill>
                    <a:latin typeface="Arial" pitchFamily="34" charset="0"/>
                  </a:endParaRPr>
                </a:p>
              </p:txBody>
            </p:sp>
            <p:sp>
              <p:nvSpPr>
                <p:cNvPr id="152" name="Line 108"/>
                <p:cNvSpPr>
                  <a:spLocks noChangeShapeType="1"/>
                </p:cNvSpPr>
                <p:nvPr/>
              </p:nvSpPr>
              <p:spPr bwMode="auto">
                <a:xfrm flipV="1">
                  <a:off x="6511694" y="2277612"/>
                  <a:ext cx="252413" cy="141288"/>
                </a:xfrm>
                <a:prstGeom prst="line">
                  <a:avLst/>
                </a:prstGeom>
                <a:noFill/>
                <a:ln w="28575">
                  <a:solidFill>
                    <a:srgbClr val="9C9E9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9C9E9F"/>
                    </a:solidFill>
                    <a:latin typeface="Arial" pitchFamily="34" charset="0"/>
                  </a:endParaRPr>
                </a:p>
              </p:txBody>
            </p:sp>
          </p:grpSp>
          <p:sp>
            <p:nvSpPr>
              <p:cNvPr id="147" name="Line 102"/>
              <p:cNvSpPr>
                <a:spLocks noChangeShapeType="1"/>
              </p:cNvSpPr>
              <p:nvPr/>
            </p:nvSpPr>
            <p:spPr bwMode="auto">
              <a:xfrm>
                <a:off x="6483297" y="2467662"/>
                <a:ext cx="0" cy="251276"/>
              </a:xfrm>
              <a:prstGeom prst="line">
                <a:avLst/>
              </a:prstGeom>
              <a:noFill/>
              <a:ln w="28575">
                <a:solidFill>
                  <a:srgbClr val="9C9E9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9C9E9F"/>
                  </a:solidFill>
                  <a:latin typeface="Arial" pitchFamily="34" charset="0"/>
                </a:endParaRPr>
              </a:p>
            </p:txBody>
          </p:sp>
        </p:grpSp>
        <p:grpSp>
          <p:nvGrpSpPr>
            <p:cNvPr id="116" name="Group 115"/>
            <p:cNvGrpSpPr/>
            <p:nvPr/>
          </p:nvGrpSpPr>
          <p:grpSpPr>
            <a:xfrm>
              <a:off x="4518247" y="2239512"/>
              <a:ext cx="658047" cy="477838"/>
              <a:chOff x="6112642" y="2241100"/>
              <a:chExt cx="658047" cy="477838"/>
            </a:xfrm>
          </p:grpSpPr>
          <p:grpSp>
            <p:nvGrpSpPr>
              <p:cNvPr id="137" name="Group 136"/>
              <p:cNvGrpSpPr/>
              <p:nvPr/>
            </p:nvGrpSpPr>
            <p:grpSpPr>
              <a:xfrm>
                <a:off x="6112642" y="2241100"/>
                <a:ext cx="658047" cy="357187"/>
                <a:chOff x="6112642" y="2241100"/>
                <a:chExt cx="658047" cy="357187"/>
              </a:xfrm>
            </p:grpSpPr>
            <p:grpSp>
              <p:nvGrpSpPr>
                <p:cNvPr id="139" name="Group 14"/>
                <p:cNvGrpSpPr>
                  <a:grpSpLocks/>
                </p:cNvGrpSpPr>
                <p:nvPr/>
              </p:nvGrpSpPr>
              <p:grpSpPr bwMode="auto">
                <a:xfrm flipH="1">
                  <a:off x="6112642" y="2241100"/>
                  <a:ext cx="319087" cy="104774"/>
                  <a:chOff x="2239" y="1649"/>
                  <a:chExt cx="198" cy="66"/>
                </a:xfrm>
              </p:grpSpPr>
              <p:sp>
                <p:nvSpPr>
                  <p:cNvPr id="144" name="Line 15"/>
                  <p:cNvSpPr>
                    <a:spLocks noChangeShapeType="1"/>
                  </p:cNvSpPr>
                  <p:nvPr/>
                </p:nvSpPr>
                <p:spPr bwMode="auto">
                  <a:xfrm>
                    <a:off x="2239" y="1649"/>
                    <a:ext cx="198" cy="3"/>
                  </a:xfrm>
                  <a:prstGeom prst="line">
                    <a:avLst/>
                  </a:prstGeom>
                  <a:noFill/>
                  <a:ln w="28575">
                    <a:solidFill>
                      <a:srgbClr val="9C9E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45" name="Line 16"/>
                  <p:cNvSpPr>
                    <a:spLocks noChangeShapeType="1"/>
                  </p:cNvSpPr>
                  <p:nvPr/>
                </p:nvSpPr>
                <p:spPr bwMode="auto">
                  <a:xfrm>
                    <a:off x="2431" y="1652"/>
                    <a:ext cx="0" cy="63"/>
                  </a:xfrm>
                  <a:prstGeom prst="line">
                    <a:avLst/>
                  </a:prstGeom>
                  <a:noFill/>
                  <a:ln w="28575">
                    <a:solidFill>
                      <a:srgbClr val="9C9E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cxnSp>
              <p:nvCxnSpPr>
                <p:cNvPr id="140" name="Straight Connector 139"/>
                <p:cNvCxnSpPr>
                  <a:stCxn id="145" idx="1"/>
                </p:cNvCxnSpPr>
                <p:nvPr/>
              </p:nvCxnSpPr>
              <p:spPr bwMode="auto">
                <a:xfrm>
                  <a:off x="6122310" y="2345874"/>
                  <a:ext cx="648379" cy="2339"/>
                </a:xfrm>
                <a:prstGeom prst="line">
                  <a:avLst/>
                </a:prstGeom>
                <a:solidFill>
                  <a:srgbClr val="BBE0E3"/>
                </a:solidFill>
                <a:ln w="19050" cap="flat" cmpd="sng" algn="ctr">
                  <a:solidFill>
                    <a:srgbClr val="9C9E9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Straight Connector 140"/>
                <p:cNvCxnSpPr/>
                <p:nvPr/>
              </p:nvCxnSpPr>
              <p:spPr bwMode="auto">
                <a:xfrm>
                  <a:off x="6431729" y="2349051"/>
                  <a:ext cx="0" cy="249236"/>
                </a:xfrm>
                <a:prstGeom prst="line">
                  <a:avLst/>
                </a:prstGeom>
                <a:solidFill>
                  <a:srgbClr val="BBE0E3"/>
                </a:solidFill>
                <a:ln w="19050" cap="flat" cmpd="sng" algn="ctr">
                  <a:solidFill>
                    <a:srgbClr val="9C9E9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2" name="Oval 107"/>
                <p:cNvSpPr>
                  <a:spLocks noChangeArrowheads="1"/>
                </p:cNvSpPr>
                <p:nvPr/>
              </p:nvSpPr>
              <p:spPr bwMode="auto">
                <a:xfrm>
                  <a:off x="6541856" y="2287137"/>
                  <a:ext cx="131763" cy="141288"/>
                </a:xfrm>
                <a:prstGeom prst="ellipse">
                  <a:avLst/>
                </a:prstGeom>
                <a:solidFill>
                  <a:srgbClr val="FFFFFF"/>
                </a:solidFill>
                <a:ln w="28575">
                  <a:solidFill>
                    <a:srgbClr val="9C9E9F"/>
                  </a:solidFill>
                  <a:round/>
                  <a:headEnd/>
                  <a:tailEnd/>
                </a:ln>
                <a:effectLst/>
                <a:extLst/>
              </p:spPr>
              <p:txBody>
                <a:bodyPr wrap="none" anchor="ct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43" name="Line 108"/>
                <p:cNvSpPr>
                  <a:spLocks noChangeShapeType="1"/>
                </p:cNvSpPr>
                <p:nvPr/>
              </p:nvSpPr>
              <p:spPr bwMode="auto">
                <a:xfrm flipV="1">
                  <a:off x="6511694" y="2277612"/>
                  <a:ext cx="252413" cy="141288"/>
                </a:xfrm>
                <a:prstGeom prst="line">
                  <a:avLst/>
                </a:prstGeom>
                <a:noFill/>
                <a:ln w="28575">
                  <a:solidFill>
                    <a:srgbClr val="9C9E9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sp>
            <p:nvSpPr>
              <p:cNvPr id="138" name="Line 102"/>
              <p:cNvSpPr>
                <a:spLocks noChangeShapeType="1"/>
              </p:cNvSpPr>
              <p:nvPr/>
            </p:nvSpPr>
            <p:spPr bwMode="auto">
              <a:xfrm>
                <a:off x="6483297" y="2467662"/>
                <a:ext cx="0" cy="251276"/>
              </a:xfrm>
              <a:prstGeom prst="line">
                <a:avLst/>
              </a:prstGeom>
              <a:noFill/>
              <a:ln w="28575">
                <a:solidFill>
                  <a:srgbClr val="9C9E9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grpSp>
          <p:nvGrpSpPr>
            <p:cNvPr id="117" name="Group 116"/>
            <p:cNvGrpSpPr/>
            <p:nvPr/>
          </p:nvGrpSpPr>
          <p:grpSpPr>
            <a:xfrm>
              <a:off x="3170957" y="2239443"/>
              <a:ext cx="658047" cy="477838"/>
              <a:chOff x="6112642" y="2241100"/>
              <a:chExt cx="658047" cy="477838"/>
            </a:xfrm>
          </p:grpSpPr>
          <p:grpSp>
            <p:nvGrpSpPr>
              <p:cNvPr id="128" name="Group 127"/>
              <p:cNvGrpSpPr/>
              <p:nvPr/>
            </p:nvGrpSpPr>
            <p:grpSpPr>
              <a:xfrm>
                <a:off x="6112642" y="2241100"/>
                <a:ext cx="658047" cy="357187"/>
                <a:chOff x="6112642" y="2241100"/>
                <a:chExt cx="658047" cy="357187"/>
              </a:xfrm>
            </p:grpSpPr>
            <p:grpSp>
              <p:nvGrpSpPr>
                <p:cNvPr id="130" name="Group 14"/>
                <p:cNvGrpSpPr>
                  <a:grpSpLocks/>
                </p:cNvGrpSpPr>
                <p:nvPr/>
              </p:nvGrpSpPr>
              <p:grpSpPr bwMode="auto">
                <a:xfrm flipH="1">
                  <a:off x="6112642" y="2241100"/>
                  <a:ext cx="319087" cy="104774"/>
                  <a:chOff x="2239" y="1649"/>
                  <a:chExt cx="198" cy="66"/>
                </a:xfrm>
              </p:grpSpPr>
              <p:sp>
                <p:nvSpPr>
                  <p:cNvPr id="135" name="Line 15"/>
                  <p:cNvSpPr>
                    <a:spLocks noChangeShapeType="1"/>
                  </p:cNvSpPr>
                  <p:nvPr/>
                </p:nvSpPr>
                <p:spPr bwMode="auto">
                  <a:xfrm>
                    <a:off x="2239" y="1649"/>
                    <a:ext cx="198" cy="3"/>
                  </a:xfrm>
                  <a:prstGeom prst="line">
                    <a:avLst/>
                  </a:prstGeom>
                  <a:noFill/>
                  <a:ln w="28575">
                    <a:solidFill>
                      <a:srgbClr val="9C9E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36" name="Line 16"/>
                  <p:cNvSpPr>
                    <a:spLocks noChangeShapeType="1"/>
                  </p:cNvSpPr>
                  <p:nvPr/>
                </p:nvSpPr>
                <p:spPr bwMode="auto">
                  <a:xfrm>
                    <a:off x="2431" y="1652"/>
                    <a:ext cx="0" cy="63"/>
                  </a:xfrm>
                  <a:prstGeom prst="line">
                    <a:avLst/>
                  </a:prstGeom>
                  <a:noFill/>
                  <a:ln w="28575">
                    <a:solidFill>
                      <a:srgbClr val="9C9E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cxnSp>
              <p:nvCxnSpPr>
                <p:cNvPr id="131" name="Straight Connector 130"/>
                <p:cNvCxnSpPr>
                  <a:stCxn id="136" idx="1"/>
                </p:cNvCxnSpPr>
                <p:nvPr/>
              </p:nvCxnSpPr>
              <p:spPr bwMode="auto">
                <a:xfrm>
                  <a:off x="6122310" y="2345874"/>
                  <a:ext cx="648379" cy="2339"/>
                </a:xfrm>
                <a:prstGeom prst="line">
                  <a:avLst/>
                </a:prstGeom>
                <a:solidFill>
                  <a:srgbClr val="BBE0E3"/>
                </a:solidFill>
                <a:ln w="19050" cap="flat" cmpd="sng" algn="ctr">
                  <a:solidFill>
                    <a:srgbClr val="9C9E9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2" name="Straight Connector 131"/>
                <p:cNvCxnSpPr/>
                <p:nvPr/>
              </p:nvCxnSpPr>
              <p:spPr bwMode="auto">
                <a:xfrm>
                  <a:off x="6431729" y="2349051"/>
                  <a:ext cx="0" cy="249236"/>
                </a:xfrm>
                <a:prstGeom prst="line">
                  <a:avLst/>
                </a:prstGeom>
                <a:solidFill>
                  <a:srgbClr val="BBE0E3"/>
                </a:solidFill>
                <a:ln w="19050" cap="flat" cmpd="sng" algn="ctr">
                  <a:solidFill>
                    <a:srgbClr val="9C9E9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3" name="Oval 107"/>
                <p:cNvSpPr>
                  <a:spLocks noChangeArrowheads="1"/>
                </p:cNvSpPr>
                <p:nvPr/>
              </p:nvSpPr>
              <p:spPr bwMode="auto">
                <a:xfrm>
                  <a:off x="6541856" y="2287137"/>
                  <a:ext cx="131763" cy="141288"/>
                </a:xfrm>
                <a:prstGeom prst="ellipse">
                  <a:avLst/>
                </a:prstGeom>
                <a:solidFill>
                  <a:srgbClr val="FFFFFF"/>
                </a:solidFill>
                <a:ln w="28575">
                  <a:solidFill>
                    <a:srgbClr val="9C9E9F"/>
                  </a:solidFill>
                  <a:round/>
                  <a:headEnd/>
                  <a:tailEnd/>
                </a:ln>
                <a:effectLst/>
                <a:extLst/>
              </p:spPr>
              <p:txBody>
                <a:bodyPr wrap="none" anchor="ct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34" name="Line 108"/>
                <p:cNvSpPr>
                  <a:spLocks noChangeShapeType="1"/>
                </p:cNvSpPr>
                <p:nvPr/>
              </p:nvSpPr>
              <p:spPr bwMode="auto">
                <a:xfrm flipV="1">
                  <a:off x="6511694" y="2277612"/>
                  <a:ext cx="252413" cy="141288"/>
                </a:xfrm>
                <a:prstGeom prst="line">
                  <a:avLst/>
                </a:prstGeom>
                <a:noFill/>
                <a:ln w="28575">
                  <a:solidFill>
                    <a:srgbClr val="9C9E9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sp>
            <p:nvSpPr>
              <p:cNvPr id="129" name="Line 102"/>
              <p:cNvSpPr>
                <a:spLocks noChangeShapeType="1"/>
              </p:cNvSpPr>
              <p:nvPr/>
            </p:nvSpPr>
            <p:spPr bwMode="auto">
              <a:xfrm>
                <a:off x="6483297" y="2467662"/>
                <a:ext cx="0" cy="251276"/>
              </a:xfrm>
              <a:prstGeom prst="line">
                <a:avLst/>
              </a:prstGeom>
              <a:noFill/>
              <a:ln w="28575">
                <a:solidFill>
                  <a:srgbClr val="9C9E9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sp>
          <p:nvSpPr>
            <p:cNvPr id="118" name="Line 91"/>
            <p:cNvSpPr>
              <a:spLocks noChangeShapeType="1"/>
            </p:cNvSpPr>
            <p:nvPr/>
          </p:nvSpPr>
          <p:spPr bwMode="auto">
            <a:xfrm>
              <a:off x="8027192" y="2172199"/>
              <a:ext cx="3175" cy="185581"/>
            </a:xfrm>
            <a:prstGeom prst="line">
              <a:avLst/>
            </a:prstGeom>
            <a:noFill/>
            <a:ln w="28575">
              <a:solidFill>
                <a:srgbClr val="9C9E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19" name="Line 94"/>
            <p:cNvSpPr>
              <a:spLocks noChangeShapeType="1"/>
            </p:cNvSpPr>
            <p:nvPr/>
          </p:nvSpPr>
          <p:spPr bwMode="auto">
            <a:xfrm flipH="1">
              <a:off x="8131050" y="2464635"/>
              <a:ext cx="211138" cy="0"/>
            </a:xfrm>
            <a:prstGeom prst="line">
              <a:avLst/>
            </a:prstGeom>
            <a:noFill/>
            <a:ln w="28575">
              <a:solidFill>
                <a:srgbClr val="9C9E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20" name="AutoShape 96"/>
            <p:cNvSpPr>
              <a:spLocks noChangeArrowheads="1"/>
            </p:cNvSpPr>
            <p:nvPr/>
          </p:nvSpPr>
          <p:spPr bwMode="auto">
            <a:xfrm>
              <a:off x="7934294" y="2356925"/>
              <a:ext cx="190500" cy="190500"/>
            </a:xfrm>
            <a:prstGeom prst="flowChartSummingJunction">
              <a:avLst/>
            </a:prstGeom>
            <a:noFill/>
            <a:ln w="28575">
              <a:solidFill>
                <a:srgbClr val="9C9E9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21" name="Line 105"/>
            <p:cNvSpPr>
              <a:spLocks noChangeShapeType="1"/>
            </p:cNvSpPr>
            <p:nvPr/>
          </p:nvSpPr>
          <p:spPr bwMode="auto">
            <a:xfrm>
              <a:off x="7734301" y="2472012"/>
              <a:ext cx="211137" cy="69"/>
            </a:xfrm>
            <a:prstGeom prst="line">
              <a:avLst/>
            </a:prstGeom>
            <a:noFill/>
            <a:ln w="28575">
              <a:solidFill>
                <a:srgbClr val="9C9E9F"/>
              </a:solidFill>
              <a:round/>
              <a:headEnd type="arrow"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nvGrpSpPr>
            <p:cNvPr id="122" name="Group 121"/>
            <p:cNvGrpSpPr/>
            <p:nvPr/>
          </p:nvGrpSpPr>
          <p:grpSpPr>
            <a:xfrm>
              <a:off x="8277162" y="2163374"/>
              <a:ext cx="422275" cy="579437"/>
              <a:chOff x="731838" y="1880738"/>
              <a:chExt cx="422275" cy="579437"/>
            </a:xfrm>
          </p:grpSpPr>
          <p:sp>
            <p:nvSpPr>
              <p:cNvPr id="126" name="Text Box 6"/>
              <p:cNvSpPr txBox="1">
                <a:spLocks noChangeArrowheads="1"/>
              </p:cNvSpPr>
              <p:nvPr/>
            </p:nvSpPr>
            <p:spPr bwMode="auto">
              <a:xfrm>
                <a:off x="731838" y="1880738"/>
                <a:ext cx="422275" cy="579437"/>
              </a:xfrm>
              <a:prstGeom prst="rect">
                <a:avLst/>
              </a:prstGeom>
              <a:noFill/>
              <a:ln w="2857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lvl1pPr marL="342900" indent="-342900" eaLnBrk="0" hangingPunct="0">
                  <a:spcBef>
                    <a:spcPct val="0"/>
                  </a:spcBef>
                  <a:defRPr sz="2400">
                    <a:solidFill>
                      <a:schemeClr val="tx1"/>
                    </a:solidFill>
                    <a:latin typeface="Arial" charset="0"/>
                    <a:ea typeface="ＭＳ Ｐゴシック" pitchFamily="112" charset="-128"/>
                  </a:defRPr>
                </a:lvl1pPr>
                <a:lvl2pPr eaLnBrk="0" hangingPunct="0">
                  <a:spcBef>
                    <a:spcPct val="0"/>
                  </a:spcBef>
                  <a:defRPr sz="2400">
                    <a:solidFill>
                      <a:schemeClr val="tx1"/>
                    </a:solidFill>
                    <a:latin typeface="Arial" charset="0"/>
                    <a:ea typeface="ＭＳ Ｐゴシック" pitchFamily="112" charset="-128"/>
                  </a:defRPr>
                </a:lvl2pPr>
                <a:lvl3pPr eaLnBrk="0" hangingPunct="0">
                  <a:spcBef>
                    <a:spcPct val="0"/>
                  </a:spcBef>
                  <a:defRPr sz="2400">
                    <a:solidFill>
                      <a:schemeClr val="tx1"/>
                    </a:solidFill>
                    <a:latin typeface="Arial" charset="0"/>
                    <a:ea typeface="ＭＳ Ｐゴシック" pitchFamily="112" charset="-128"/>
                  </a:defRPr>
                </a:lvl3pPr>
                <a:lvl4pPr eaLnBrk="0" hangingPunct="0">
                  <a:spcBef>
                    <a:spcPct val="0"/>
                  </a:spcBef>
                  <a:defRPr sz="2400">
                    <a:solidFill>
                      <a:schemeClr val="tx1"/>
                    </a:solidFill>
                    <a:latin typeface="Arial" charset="0"/>
                    <a:ea typeface="ＭＳ Ｐゴシック" pitchFamily="112" charset="-128"/>
                  </a:defRPr>
                </a:lvl4pPr>
                <a:lvl5pPr eaLnBrk="0" hangingPunct="0">
                  <a:spcBef>
                    <a:spcPct val="0"/>
                  </a:spcBef>
                  <a:defRPr sz="2400">
                    <a:solidFill>
                      <a:schemeClr val="tx1"/>
                    </a:solidFill>
                    <a:latin typeface="Arial" charset="0"/>
                    <a:ea typeface="ＭＳ Ｐゴシック" pitchFamily="112" charset="-128"/>
                  </a:defRPr>
                </a:lvl5pPr>
                <a:lvl6pPr eaLnBrk="0" fontAlgn="base" hangingPunct="0">
                  <a:spcBef>
                    <a:spcPct val="0"/>
                  </a:spcBef>
                  <a:spcAft>
                    <a:spcPct val="0"/>
                  </a:spcAft>
                  <a:defRPr sz="2400">
                    <a:solidFill>
                      <a:schemeClr val="tx1"/>
                    </a:solidFill>
                    <a:latin typeface="Arial" charset="0"/>
                    <a:ea typeface="ＭＳ Ｐゴシック" pitchFamily="112" charset="-128"/>
                  </a:defRPr>
                </a:lvl6pPr>
                <a:lvl7pPr eaLnBrk="0" fontAlgn="base" hangingPunct="0">
                  <a:spcBef>
                    <a:spcPct val="0"/>
                  </a:spcBef>
                  <a:spcAft>
                    <a:spcPct val="0"/>
                  </a:spcAft>
                  <a:defRPr sz="2400">
                    <a:solidFill>
                      <a:schemeClr val="tx1"/>
                    </a:solidFill>
                    <a:latin typeface="Arial" charset="0"/>
                    <a:ea typeface="ＭＳ Ｐゴシック" pitchFamily="112" charset="-128"/>
                  </a:defRPr>
                </a:lvl7pPr>
                <a:lvl8pPr eaLnBrk="0" fontAlgn="base" hangingPunct="0">
                  <a:spcBef>
                    <a:spcPct val="0"/>
                  </a:spcBef>
                  <a:spcAft>
                    <a:spcPct val="0"/>
                  </a:spcAft>
                  <a:defRPr sz="2400">
                    <a:solidFill>
                      <a:schemeClr val="tx1"/>
                    </a:solidFill>
                    <a:latin typeface="Arial" charset="0"/>
                    <a:ea typeface="ＭＳ Ｐゴシック" pitchFamily="112" charset="-128"/>
                  </a:defRPr>
                </a:lvl8pPr>
                <a:lvl9pPr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20000"/>
                  </a:spcBef>
                  <a:spcAft>
                    <a:spcPct val="0"/>
                  </a:spcAft>
                  <a:buFont typeface="Wingdings" pitchFamily="2" charset="2"/>
                  <a:buNone/>
                  <a:defRPr/>
                </a:pPr>
                <a:r>
                  <a:rPr lang="en-US" sz="3200" kern="0" dirty="0" smtClean="0">
                    <a:solidFill>
                      <a:srgbClr val="9C9E9F"/>
                    </a:solidFill>
                  </a:rPr>
                  <a:t>~</a:t>
                </a:r>
              </a:p>
            </p:txBody>
          </p:sp>
          <p:sp>
            <p:nvSpPr>
              <p:cNvPr id="127" name="Oval 5"/>
              <p:cNvSpPr>
                <a:spLocks noChangeArrowheads="1"/>
              </p:cNvSpPr>
              <p:nvPr/>
            </p:nvSpPr>
            <p:spPr bwMode="auto">
              <a:xfrm>
                <a:off x="784225" y="2039488"/>
                <a:ext cx="301625" cy="301625"/>
              </a:xfrm>
              <a:prstGeom prst="ellipse">
                <a:avLst/>
              </a:prstGeom>
              <a:noFill/>
              <a:ln w="28575">
                <a:solidFill>
                  <a:srgbClr val="9C9E9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sp>
          <p:nvSpPr>
            <p:cNvPr id="123" name="TextBox 122"/>
            <p:cNvSpPr txBox="1"/>
            <p:nvPr/>
          </p:nvSpPr>
          <p:spPr>
            <a:xfrm>
              <a:off x="8645121" y="2348675"/>
              <a:ext cx="401072" cy="253916"/>
            </a:xfrm>
            <a:prstGeom prst="rect">
              <a:avLst/>
            </a:prstGeom>
            <a:noFill/>
            <a:ln>
              <a:noFill/>
            </a:ln>
          </p:spPr>
          <p:txBody>
            <a:bodyPr wrap="none" rtlCol="0">
              <a:spAutoFit/>
            </a:bodyPr>
            <a:lstStyle/>
            <a:p>
              <a:pPr eaLnBrk="0" fontAlgn="base" hangingPunct="0">
                <a:spcBef>
                  <a:spcPct val="0"/>
                </a:spcBef>
                <a:spcAft>
                  <a:spcPct val="0"/>
                </a:spcAft>
                <a:defRPr/>
              </a:pPr>
              <a:r>
                <a:rPr lang="en-US" sz="1050" b="1" kern="0" dirty="0">
                  <a:solidFill>
                    <a:srgbClr val="9C9E9F"/>
                  </a:solidFill>
                  <a:latin typeface="Arial" pitchFamily="34" charset="0"/>
                </a:rPr>
                <a:t>MO</a:t>
              </a:r>
            </a:p>
          </p:txBody>
        </p:sp>
        <p:sp>
          <p:nvSpPr>
            <p:cNvPr id="124" name="TextBox 123"/>
            <p:cNvSpPr txBox="1"/>
            <p:nvPr/>
          </p:nvSpPr>
          <p:spPr>
            <a:xfrm>
              <a:off x="377700" y="2049073"/>
              <a:ext cx="370614" cy="253916"/>
            </a:xfrm>
            <a:prstGeom prst="rect">
              <a:avLst/>
            </a:prstGeom>
            <a:noFill/>
          </p:spPr>
          <p:txBody>
            <a:bodyPr wrap="none" rtlCol="0">
              <a:spAutoFit/>
            </a:bodyPr>
            <a:lstStyle/>
            <a:p>
              <a:pPr eaLnBrk="0" fontAlgn="base" hangingPunct="0">
                <a:spcBef>
                  <a:spcPct val="0"/>
                </a:spcBef>
                <a:spcAft>
                  <a:spcPct val="0"/>
                </a:spcAft>
                <a:defRPr/>
              </a:pPr>
              <a:r>
                <a:rPr lang="en-US" sz="1050" b="1" kern="0" dirty="0">
                  <a:solidFill>
                    <a:srgbClr val="000000"/>
                  </a:solidFill>
                  <a:latin typeface="Arial" pitchFamily="34" charset="0"/>
                </a:rPr>
                <a:t>LO</a:t>
              </a:r>
            </a:p>
          </p:txBody>
        </p:sp>
        <p:sp>
          <p:nvSpPr>
            <p:cNvPr id="125" name="TextBox 124"/>
            <p:cNvSpPr txBox="1"/>
            <p:nvPr/>
          </p:nvSpPr>
          <p:spPr>
            <a:xfrm>
              <a:off x="8235207" y="1596689"/>
              <a:ext cx="732893" cy="646331"/>
            </a:xfrm>
            <a:prstGeom prst="rect">
              <a:avLst/>
            </a:prstGeom>
            <a:noFill/>
          </p:spPr>
          <p:txBody>
            <a:bodyPr wrap="none" rtlCol="0">
              <a:spAutoFit/>
            </a:bodyPr>
            <a:lstStyle/>
            <a:p>
              <a:pPr eaLnBrk="0" fontAlgn="base" hangingPunct="0">
                <a:spcBef>
                  <a:spcPct val="0"/>
                </a:spcBef>
                <a:spcAft>
                  <a:spcPct val="0"/>
                </a:spcAft>
                <a:defRPr/>
              </a:pPr>
              <a:r>
                <a:rPr lang="en-US" sz="1200" b="1" i="1" kern="0" dirty="0">
                  <a:solidFill>
                    <a:srgbClr val="000000"/>
                  </a:solidFill>
                  <a:latin typeface="Arial" pitchFamily="34" charset="0"/>
                </a:rPr>
                <a:t>SLAC</a:t>
              </a:r>
            </a:p>
            <a:p>
              <a:pPr eaLnBrk="0" fontAlgn="base" hangingPunct="0">
                <a:spcBef>
                  <a:spcPct val="0"/>
                </a:spcBef>
                <a:spcAft>
                  <a:spcPct val="0"/>
                </a:spcAft>
                <a:defRPr/>
              </a:pPr>
              <a:r>
                <a:rPr lang="en-US" sz="1200" b="1" i="1" kern="0" dirty="0">
                  <a:solidFill>
                    <a:srgbClr val="000000"/>
                  </a:solidFill>
                  <a:latin typeface="Arial" pitchFamily="34" charset="0"/>
                </a:rPr>
                <a:t>FLASH</a:t>
              </a:r>
            </a:p>
            <a:p>
              <a:pPr eaLnBrk="0" fontAlgn="base" hangingPunct="0">
                <a:spcBef>
                  <a:spcPct val="0"/>
                </a:spcBef>
                <a:spcAft>
                  <a:spcPct val="0"/>
                </a:spcAft>
                <a:defRPr/>
              </a:pPr>
              <a:r>
                <a:rPr lang="en-US" sz="1200" b="1" i="1" kern="0" dirty="0">
                  <a:solidFill>
                    <a:srgbClr val="000000"/>
                  </a:solidFill>
                  <a:latin typeface="Arial" pitchFamily="34" charset="0"/>
                </a:rPr>
                <a:t>E-XFEL</a:t>
              </a:r>
            </a:p>
          </p:txBody>
        </p:sp>
      </p:grpSp>
      <p:grpSp>
        <p:nvGrpSpPr>
          <p:cNvPr id="181" name="Group 180"/>
          <p:cNvGrpSpPr/>
          <p:nvPr/>
        </p:nvGrpSpPr>
        <p:grpSpPr>
          <a:xfrm>
            <a:off x="196853" y="5261013"/>
            <a:ext cx="7977184" cy="1154120"/>
            <a:chOff x="254003" y="5261013"/>
            <a:chExt cx="7977184" cy="1154120"/>
          </a:xfrm>
        </p:grpSpPr>
        <p:grpSp>
          <p:nvGrpSpPr>
            <p:cNvPr id="182" name="Group 181"/>
            <p:cNvGrpSpPr/>
            <p:nvPr/>
          </p:nvGrpSpPr>
          <p:grpSpPr>
            <a:xfrm>
              <a:off x="254003" y="5261013"/>
              <a:ext cx="7977184" cy="1154120"/>
              <a:chOff x="254003" y="5261013"/>
              <a:chExt cx="7977184" cy="1154120"/>
            </a:xfrm>
          </p:grpSpPr>
          <p:grpSp>
            <p:nvGrpSpPr>
              <p:cNvPr id="186" name="Group 424"/>
              <p:cNvGrpSpPr>
                <a:grpSpLocks/>
              </p:cNvGrpSpPr>
              <p:nvPr/>
            </p:nvGrpSpPr>
            <p:grpSpPr bwMode="auto">
              <a:xfrm>
                <a:off x="254003" y="5261013"/>
                <a:ext cx="7642229" cy="1154120"/>
                <a:chOff x="160" y="3314"/>
                <a:chExt cx="4814" cy="727"/>
              </a:xfrm>
            </p:grpSpPr>
            <p:sp>
              <p:nvSpPr>
                <p:cNvPr id="188" name="Text Box 308"/>
                <p:cNvSpPr txBox="1">
                  <a:spLocks noChangeArrowheads="1"/>
                </p:cNvSpPr>
                <p:nvPr/>
              </p:nvSpPr>
              <p:spPr bwMode="auto">
                <a:xfrm>
                  <a:off x="169" y="3314"/>
                  <a:ext cx="1763"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folHlink"/>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lvl1pPr marL="342900" indent="-342900" eaLnBrk="0" hangingPunct="0">
                    <a:spcBef>
                      <a:spcPct val="0"/>
                    </a:spcBef>
                    <a:defRPr sz="2400">
                      <a:solidFill>
                        <a:schemeClr val="tx1"/>
                      </a:solidFill>
                      <a:latin typeface="Arial" charset="0"/>
                      <a:ea typeface="ＭＳ Ｐゴシック" pitchFamily="112" charset="-128"/>
                    </a:defRPr>
                  </a:lvl1pPr>
                  <a:lvl2pPr eaLnBrk="0" hangingPunct="0">
                    <a:spcBef>
                      <a:spcPct val="0"/>
                    </a:spcBef>
                    <a:defRPr sz="2400">
                      <a:solidFill>
                        <a:schemeClr val="tx1"/>
                      </a:solidFill>
                      <a:latin typeface="Arial" charset="0"/>
                      <a:ea typeface="ＭＳ Ｐゴシック" pitchFamily="112" charset="-128"/>
                    </a:defRPr>
                  </a:lvl2pPr>
                  <a:lvl3pPr eaLnBrk="0" hangingPunct="0">
                    <a:spcBef>
                      <a:spcPct val="0"/>
                    </a:spcBef>
                    <a:defRPr sz="2400">
                      <a:solidFill>
                        <a:schemeClr val="tx1"/>
                      </a:solidFill>
                      <a:latin typeface="Arial" charset="0"/>
                      <a:ea typeface="ＭＳ Ｐゴシック" pitchFamily="112" charset="-128"/>
                    </a:defRPr>
                  </a:lvl3pPr>
                  <a:lvl4pPr eaLnBrk="0" hangingPunct="0">
                    <a:spcBef>
                      <a:spcPct val="0"/>
                    </a:spcBef>
                    <a:defRPr sz="2400">
                      <a:solidFill>
                        <a:schemeClr val="tx1"/>
                      </a:solidFill>
                      <a:latin typeface="Arial" charset="0"/>
                      <a:ea typeface="ＭＳ Ｐゴシック" pitchFamily="112" charset="-128"/>
                    </a:defRPr>
                  </a:lvl4pPr>
                  <a:lvl5pPr eaLnBrk="0" hangingPunct="0">
                    <a:spcBef>
                      <a:spcPct val="0"/>
                    </a:spcBef>
                    <a:defRPr sz="2400">
                      <a:solidFill>
                        <a:schemeClr val="tx1"/>
                      </a:solidFill>
                      <a:latin typeface="Arial" charset="0"/>
                      <a:ea typeface="ＭＳ Ｐゴシック" pitchFamily="112" charset="-128"/>
                    </a:defRPr>
                  </a:lvl5pPr>
                  <a:lvl6pPr eaLnBrk="0" fontAlgn="base" hangingPunct="0">
                    <a:spcBef>
                      <a:spcPct val="0"/>
                    </a:spcBef>
                    <a:spcAft>
                      <a:spcPct val="0"/>
                    </a:spcAft>
                    <a:defRPr sz="2400">
                      <a:solidFill>
                        <a:schemeClr val="tx1"/>
                      </a:solidFill>
                      <a:latin typeface="Arial" charset="0"/>
                      <a:ea typeface="ＭＳ Ｐゴシック" pitchFamily="112" charset="-128"/>
                    </a:defRPr>
                  </a:lvl6pPr>
                  <a:lvl7pPr eaLnBrk="0" fontAlgn="base" hangingPunct="0">
                    <a:spcBef>
                      <a:spcPct val="0"/>
                    </a:spcBef>
                    <a:spcAft>
                      <a:spcPct val="0"/>
                    </a:spcAft>
                    <a:defRPr sz="2400">
                      <a:solidFill>
                        <a:schemeClr val="tx1"/>
                      </a:solidFill>
                      <a:latin typeface="Arial" charset="0"/>
                      <a:ea typeface="ＭＳ Ｐゴシック" pitchFamily="112" charset="-128"/>
                    </a:defRPr>
                  </a:lvl7pPr>
                  <a:lvl8pPr eaLnBrk="0" fontAlgn="base" hangingPunct="0">
                    <a:spcBef>
                      <a:spcPct val="0"/>
                    </a:spcBef>
                    <a:spcAft>
                      <a:spcPct val="0"/>
                    </a:spcAft>
                    <a:defRPr sz="2400">
                      <a:solidFill>
                        <a:schemeClr val="tx1"/>
                      </a:solidFill>
                      <a:latin typeface="Arial" charset="0"/>
                      <a:ea typeface="ＭＳ Ｐゴシック" pitchFamily="112" charset="-128"/>
                    </a:defRPr>
                  </a:lvl8pPr>
                  <a:lvl9pPr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20000"/>
                    </a:spcBef>
                    <a:spcAft>
                      <a:spcPct val="0"/>
                    </a:spcAft>
                    <a:buFont typeface="Wingdings" pitchFamily="2" charset="2"/>
                    <a:buNone/>
                    <a:defRPr/>
                  </a:pPr>
                  <a:r>
                    <a:rPr lang="en-US" sz="1600" b="1" kern="0" dirty="0" smtClean="0">
                      <a:solidFill>
                        <a:srgbClr val="000000"/>
                      </a:solidFill>
                    </a:rPr>
                    <a:t>Pulsed Optical distribution</a:t>
                  </a:r>
                </a:p>
              </p:txBody>
            </p:sp>
            <p:sp>
              <p:nvSpPr>
                <p:cNvPr id="189" name="Line 311"/>
                <p:cNvSpPr>
                  <a:spLocks noChangeShapeType="1"/>
                </p:cNvSpPr>
                <p:nvPr/>
              </p:nvSpPr>
              <p:spPr bwMode="auto">
                <a:xfrm>
                  <a:off x="713" y="3768"/>
                  <a:ext cx="4261" cy="4"/>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90" name="Text Box 312"/>
                <p:cNvSpPr txBox="1">
                  <a:spLocks noChangeArrowheads="1"/>
                </p:cNvSpPr>
                <p:nvPr/>
              </p:nvSpPr>
              <p:spPr bwMode="auto">
                <a:xfrm>
                  <a:off x="681" y="3538"/>
                  <a:ext cx="57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folHlink"/>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lvl1pPr marL="342900" indent="-342900" eaLnBrk="0" hangingPunct="0">
                    <a:spcBef>
                      <a:spcPct val="0"/>
                    </a:spcBef>
                    <a:defRPr sz="2400">
                      <a:solidFill>
                        <a:schemeClr val="tx1"/>
                      </a:solidFill>
                      <a:latin typeface="Arial" charset="0"/>
                      <a:ea typeface="ＭＳ Ｐゴシック" pitchFamily="112" charset="-128"/>
                    </a:defRPr>
                  </a:lvl1pPr>
                  <a:lvl2pPr eaLnBrk="0" hangingPunct="0">
                    <a:spcBef>
                      <a:spcPct val="0"/>
                    </a:spcBef>
                    <a:defRPr sz="2400">
                      <a:solidFill>
                        <a:schemeClr val="tx1"/>
                      </a:solidFill>
                      <a:latin typeface="Arial" charset="0"/>
                      <a:ea typeface="ＭＳ Ｐゴシック" pitchFamily="112" charset="-128"/>
                    </a:defRPr>
                  </a:lvl2pPr>
                  <a:lvl3pPr eaLnBrk="0" hangingPunct="0">
                    <a:spcBef>
                      <a:spcPct val="0"/>
                    </a:spcBef>
                    <a:defRPr sz="2400">
                      <a:solidFill>
                        <a:schemeClr val="tx1"/>
                      </a:solidFill>
                      <a:latin typeface="Arial" charset="0"/>
                      <a:ea typeface="ＭＳ Ｐゴシック" pitchFamily="112" charset="-128"/>
                    </a:defRPr>
                  </a:lvl3pPr>
                  <a:lvl4pPr eaLnBrk="0" hangingPunct="0">
                    <a:spcBef>
                      <a:spcPct val="0"/>
                    </a:spcBef>
                    <a:defRPr sz="2400">
                      <a:solidFill>
                        <a:schemeClr val="tx1"/>
                      </a:solidFill>
                      <a:latin typeface="Arial" charset="0"/>
                      <a:ea typeface="ＭＳ Ｐゴシック" pitchFamily="112" charset="-128"/>
                    </a:defRPr>
                  </a:lvl4pPr>
                  <a:lvl5pPr eaLnBrk="0" hangingPunct="0">
                    <a:spcBef>
                      <a:spcPct val="0"/>
                    </a:spcBef>
                    <a:defRPr sz="2400">
                      <a:solidFill>
                        <a:schemeClr val="tx1"/>
                      </a:solidFill>
                      <a:latin typeface="Arial" charset="0"/>
                      <a:ea typeface="ＭＳ Ｐゴシック" pitchFamily="112" charset="-128"/>
                    </a:defRPr>
                  </a:lvl5pPr>
                  <a:lvl6pPr eaLnBrk="0" fontAlgn="base" hangingPunct="0">
                    <a:spcBef>
                      <a:spcPct val="0"/>
                    </a:spcBef>
                    <a:spcAft>
                      <a:spcPct val="0"/>
                    </a:spcAft>
                    <a:defRPr sz="2400">
                      <a:solidFill>
                        <a:schemeClr val="tx1"/>
                      </a:solidFill>
                      <a:latin typeface="Arial" charset="0"/>
                      <a:ea typeface="ＭＳ Ｐゴシック" pitchFamily="112" charset="-128"/>
                    </a:defRPr>
                  </a:lvl6pPr>
                  <a:lvl7pPr eaLnBrk="0" fontAlgn="base" hangingPunct="0">
                    <a:spcBef>
                      <a:spcPct val="0"/>
                    </a:spcBef>
                    <a:spcAft>
                      <a:spcPct val="0"/>
                    </a:spcAft>
                    <a:defRPr sz="2400">
                      <a:solidFill>
                        <a:schemeClr val="tx1"/>
                      </a:solidFill>
                      <a:latin typeface="Arial" charset="0"/>
                      <a:ea typeface="ＭＳ Ｐゴシック" pitchFamily="112" charset="-128"/>
                    </a:defRPr>
                  </a:lvl7pPr>
                  <a:lvl8pPr eaLnBrk="0" fontAlgn="base" hangingPunct="0">
                    <a:spcBef>
                      <a:spcPct val="0"/>
                    </a:spcBef>
                    <a:spcAft>
                      <a:spcPct val="0"/>
                    </a:spcAft>
                    <a:defRPr sz="2400">
                      <a:solidFill>
                        <a:schemeClr val="tx1"/>
                      </a:solidFill>
                      <a:latin typeface="Arial" charset="0"/>
                      <a:ea typeface="ＭＳ Ｐゴシック" pitchFamily="112" charset="-128"/>
                    </a:defRPr>
                  </a:lvl8pPr>
                  <a:lvl9pPr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20000"/>
                    </a:spcBef>
                    <a:spcAft>
                      <a:spcPct val="0"/>
                    </a:spcAft>
                    <a:buFont typeface="Wingdings" pitchFamily="2" charset="2"/>
                    <a:buNone/>
                    <a:defRPr/>
                  </a:pPr>
                  <a:r>
                    <a:rPr lang="en-US" sz="1200" b="1" kern="0" dirty="0" smtClean="0">
                      <a:solidFill>
                        <a:srgbClr val="FF00FF"/>
                      </a:solidFill>
                      <a:sym typeface="Symbol" pitchFamily="18" charset="2"/>
                    </a:rPr>
                    <a:t></a:t>
                  </a:r>
                  <a:r>
                    <a:rPr lang="en-US" sz="1200" b="1" kern="0" dirty="0" smtClean="0">
                      <a:solidFill>
                        <a:srgbClr val="FF00FF"/>
                      </a:solidFill>
                    </a:rPr>
                    <a:t>f ~ 5 THz</a:t>
                  </a:r>
                </a:p>
              </p:txBody>
            </p:sp>
            <p:sp>
              <p:nvSpPr>
                <p:cNvPr id="191" name="Line 313"/>
                <p:cNvSpPr>
                  <a:spLocks noChangeShapeType="1"/>
                </p:cNvSpPr>
                <p:nvPr/>
              </p:nvSpPr>
              <p:spPr bwMode="auto">
                <a:xfrm>
                  <a:off x="4359" y="3629"/>
                  <a:ext cx="253"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nvGrpSpPr>
                <p:cNvPr id="192" name="Group 314"/>
                <p:cNvGrpSpPr>
                  <a:grpSpLocks/>
                </p:cNvGrpSpPr>
                <p:nvPr/>
              </p:nvGrpSpPr>
              <p:grpSpPr bwMode="auto">
                <a:xfrm>
                  <a:off x="863" y="3805"/>
                  <a:ext cx="152" cy="63"/>
                  <a:chOff x="2285" y="1652"/>
                  <a:chExt cx="152" cy="63"/>
                </a:xfrm>
              </p:grpSpPr>
              <p:sp>
                <p:nvSpPr>
                  <p:cNvPr id="220" name="Line 315"/>
                  <p:cNvSpPr>
                    <a:spLocks noChangeShapeType="1"/>
                  </p:cNvSpPr>
                  <p:nvPr/>
                </p:nvSpPr>
                <p:spPr bwMode="auto">
                  <a:xfrm flipV="1">
                    <a:off x="2285" y="1652"/>
                    <a:ext cx="152" cy="6"/>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221" name="Line 316"/>
                  <p:cNvSpPr>
                    <a:spLocks noChangeShapeType="1"/>
                  </p:cNvSpPr>
                  <p:nvPr/>
                </p:nvSpPr>
                <p:spPr bwMode="auto">
                  <a:xfrm>
                    <a:off x="2431" y="1652"/>
                    <a:ext cx="0" cy="63"/>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grpSp>
              <p:nvGrpSpPr>
                <p:cNvPr id="193" name="Group 317"/>
                <p:cNvGrpSpPr>
                  <a:grpSpLocks/>
                </p:cNvGrpSpPr>
                <p:nvPr/>
              </p:nvGrpSpPr>
              <p:grpSpPr bwMode="auto">
                <a:xfrm flipH="1">
                  <a:off x="1046" y="3805"/>
                  <a:ext cx="133" cy="63"/>
                  <a:chOff x="2285" y="1652"/>
                  <a:chExt cx="152" cy="63"/>
                </a:xfrm>
              </p:grpSpPr>
              <p:sp>
                <p:nvSpPr>
                  <p:cNvPr id="218" name="Line 318"/>
                  <p:cNvSpPr>
                    <a:spLocks noChangeShapeType="1"/>
                  </p:cNvSpPr>
                  <p:nvPr/>
                </p:nvSpPr>
                <p:spPr bwMode="auto">
                  <a:xfrm flipV="1">
                    <a:off x="2285" y="1652"/>
                    <a:ext cx="152" cy="6"/>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219" name="Line 319"/>
                  <p:cNvSpPr>
                    <a:spLocks noChangeShapeType="1"/>
                  </p:cNvSpPr>
                  <p:nvPr/>
                </p:nvSpPr>
                <p:spPr bwMode="auto">
                  <a:xfrm>
                    <a:off x="2431" y="1652"/>
                    <a:ext cx="0" cy="63"/>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sp>
              <p:nvSpPr>
                <p:cNvPr id="194" name="Line 320"/>
                <p:cNvSpPr>
                  <a:spLocks noChangeShapeType="1"/>
                </p:cNvSpPr>
                <p:nvPr/>
              </p:nvSpPr>
              <p:spPr bwMode="auto">
                <a:xfrm flipH="1">
                  <a:off x="4748" y="3690"/>
                  <a:ext cx="3" cy="155"/>
                </a:xfrm>
                <a:prstGeom prst="line">
                  <a:avLst/>
                </a:prstGeom>
                <a:noFill/>
                <a:ln w="28575">
                  <a:solidFill>
                    <a:srgbClr val="9C9E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95" name="Line 321"/>
                <p:cNvSpPr>
                  <a:spLocks noChangeShapeType="1"/>
                </p:cNvSpPr>
                <p:nvPr/>
              </p:nvSpPr>
              <p:spPr bwMode="auto">
                <a:xfrm flipH="1">
                  <a:off x="1408" y="3824"/>
                  <a:ext cx="171" cy="0"/>
                </a:xfrm>
                <a:prstGeom prst="line">
                  <a:avLst/>
                </a:prstGeom>
                <a:noFill/>
                <a:ln w="28575">
                  <a:solidFill>
                    <a:srgbClr val="FF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96" name="Line 322"/>
                <p:cNvSpPr>
                  <a:spLocks noChangeShapeType="1"/>
                </p:cNvSpPr>
                <p:nvPr/>
              </p:nvSpPr>
              <p:spPr bwMode="auto">
                <a:xfrm>
                  <a:off x="1023" y="3996"/>
                  <a:ext cx="0" cy="45"/>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97" name="Line 323"/>
                <p:cNvSpPr>
                  <a:spLocks noChangeShapeType="1"/>
                </p:cNvSpPr>
                <p:nvPr/>
              </p:nvSpPr>
              <p:spPr bwMode="auto">
                <a:xfrm>
                  <a:off x="1029" y="4040"/>
                  <a:ext cx="228"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98" name="Line 324"/>
                <p:cNvSpPr>
                  <a:spLocks noChangeShapeType="1"/>
                </p:cNvSpPr>
                <p:nvPr/>
              </p:nvSpPr>
              <p:spPr bwMode="auto">
                <a:xfrm flipV="1">
                  <a:off x="1257" y="3824"/>
                  <a:ext cx="0" cy="209"/>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99" name="Oval 325"/>
                <p:cNvSpPr>
                  <a:spLocks noChangeArrowheads="1"/>
                </p:cNvSpPr>
                <p:nvPr/>
              </p:nvSpPr>
              <p:spPr bwMode="auto">
                <a:xfrm>
                  <a:off x="1219" y="3717"/>
                  <a:ext cx="83" cy="89"/>
                </a:xfrm>
                <a:prstGeom prst="ellipse">
                  <a:avLst/>
                </a:prstGeom>
                <a:solidFill>
                  <a:srgbClr val="FFFFFF"/>
                </a:solidFill>
                <a:ln w="2857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200" name="Line 326"/>
                <p:cNvSpPr>
                  <a:spLocks noChangeShapeType="1"/>
                </p:cNvSpPr>
                <p:nvPr/>
              </p:nvSpPr>
              <p:spPr bwMode="auto">
                <a:xfrm flipV="1">
                  <a:off x="1200" y="3711"/>
                  <a:ext cx="159" cy="89"/>
                </a:xfrm>
                <a:prstGeom prst="line">
                  <a:avLst/>
                </a:prstGeom>
                <a:noFill/>
                <a:ln w="285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201" name="Rectangle 396"/>
                <p:cNvSpPr>
                  <a:spLocks noChangeArrowheads="1"/>
                </p:cNvSpPr>
                <p:nvPr/>
              </p:nvSpPr>
              <p:spPr bwMode="auto">
                <a:xfrm>
                  <a:off x="937" y="3884"/>
                  <a:ext cx="190" cy="101"/>
                </a:xfrm>
                <a:prstGeom prst="rect">
                  <a:avLst/>
                </a:prstGeom>
                <a:noFill/>
                <a:ln w="2857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342900" indent="-342900" algn="ctr" eaLnBrk="0" fontAlgn="base" hangingPunct="0">
                    <a:spcBef>
                      <a:spcPct val="0"/>
                    </a:spcBef>
                    <a:spcAft>
                      <a:spcPct val="0"/>
                    </a:spcAft>
                    <a:buFont typeface="Wingdings" pitchFamily="2" charset="2"/>
                    <a:buNone/>
                    <a:defRPr/>
                  </a:pPr>
                  <a:r>
                    <a:rPr lang="en-US" sz="1050" b="1" kern="0" dirty="0">
                      <a:solidFill>
                        <a:srgbClr val="000000"/>
                      </a:solidFill>
                      <a:latin typeface="Arial" pitchFamily="34" charset="0"/>
                    </a:rPr>
                    <a:t>OXC</a:t>
                  </a:r>
                </a:p>
              </p:txBody>
            </p:sp>
            <p:sp>
              <p:nvSpPr>
                <p:cNvPr id="202" name="Line 398"/>
                <p:cNvSpPr>
                  <a:spLocks noChangeShapeType="1"/>
                </p:cNvSpPr>
                <p:nvPr/>
              </p:nvSpPr>
              <p:spPr bwMode="auto">
                <a:xfrm flipH="1">
                  <a:off x="1519" y="3551"/>
                  <a:ext cx="6" cy="178"/>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203" name="Line 399"/>
                <p:cNvSpPr>
                  <a:spLocks noChangeShapeType="1"/>
                </p:cNvSpPr>
                <p:nvPr/>
              </p:nvSpPr>
              <p:spPr bwMode="auto">
                <a:xfrm flipH="1">
                  <a:off x="2417" y="3551"/>
                  <a:ext cx="6" cy="178"/>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204" name="Line 400"/>
                <p:cNvSpPr>
                  <a:spLocks noChangeShapeType="1"/>
                </p:cNvSpPr>
                <p:nvPr/>
              </p:nvSpPr>
              <p:spPr bwMode="auto">
                <a:xfrm flipH="1">
                  <a:off x="1948" y="3549"/>
                  <a:ext cx="6" cy="178"/>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205" name="Line 401"/>
                <p:cNvSpPr>
                  <a:spLocks noChangeShapeType="1"/>
                </p:cNvSpPr>
                <p:nvPr/>
              </p:nvSpPr>
              <p:spPr bwMode="auto">
                <a:xfrm flipH="1">
                  <a:off x="2872" y="3551"/>
                  <a:ext cx="6" cy="178"/>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206" name="Line 402"/>
                <p:cNvSpPr>
                  <a:spLocks noChangeShapeType="1"/>
                </p:cNvSpPr>
                <p:nvPr/>
              </p:nvSpPr>
              <p:spPr bwMode="auto">
                <a:xfrm flipH="1">
                  <a:off x="3327" y="3563"/>
                  <a:ext cx="6" cy="178"/>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207" name="Line 403"/>
                <p:cNvSpPr>
                  <a:spLocks noChangeShapeType="1"/>
                </p:cNvSpPr>
                <p:nvPr/>
              </p:nvSpPr>
              <p:spPr bwMode="auto">
                <a:xfrm flipH="1">
                  <a:off x="3776" y="3562"/>
                  <a:ext cx="6" cy="178"/>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208" name="Line 404"/>
                <p:cNvSpPr>
                  <a:spLocks noChangeShapeType="1"/>
                </p:cNvSpPr>
                <p:nvPr/>
              </p:nvSpPr>
              <p:spPr bwMode="auto">
                <a:xfrm flipH="1">
                  <a:off x="4238" y="3561"/>
                  <a:ext cx="6" cy="178"/>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nvGrpSpPr>
                <p:cNvPr id="209" name="Group 412"/>
                <p:cNvGrpSpPr>
                  <a:grpSpLocks/>
                </p:cNvGrpSpPr>
                <p:nvPr/>
              </p:nvGrpSpPr>
              <p:grpSpPr bwMode="auto">
                <a:xfrm>
                  <a:off x="1691" y="3796"/>
                  <a:ext cx="2725" cy="78"/>
                  <a:chOff x="1727" y="3820"/>
                  <a:chExt cx="2725" cy="192"/>
                </a:xfrm>
              </p:grpSpPr>
              <p:sp>
                <p:nvSpPr>
                  <p:cNvPr id="211" name="Line 405"/>
                  <p:cNvSpPr>
                    <a:spLocks noChangeShapeType="1"/>
                  </p:cNvSpPr>
                  <p:nvPr/>
                </p:nvSpPr>
                <p:spPr bwMode="auto">
                  <a:xfrm flipH="1">
                    <a:off x="1727" y="3822"/>
                    <a:ext cx="6" cy="177"/>
                  </a:xfrm>
                  <a:prstGeom prst="line">
                    <a:avLst/>
                  </a:prstGeom>
                  <a:noFill/>
                  <a:ln w="28575">
                    <a:solidFill>
                      <a:srgbClr val="FF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212" name="Line 406"/>
                  <p:cNvSpPr>
                    <a:spLocks noChangeShapeType="1"/>
                  </p:cNvSpPr>
                  <p:nvPr/>
                </p:nvSpPr>
                <p:spPr bwMode="auto">
                  <a:xfrm flipH="1">
                    <a:off x="2625" y="3822"/>
                    <a:ext cx="6" cy="177"/>
                  </a:xfrm>
                  <a:prstGeom prst="line">
                    <a:avLst/>
                  </a:prstGeom>
                  <a:noFill/>
                  <a:ln w="28575">
                    <a:solidFill>
                      <a:srgbClr val="FF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213" name="Line 407"/>
                  <p:cNvSpPr>
                    <a:spLocks noChangeShapeType="1"/>
                  </p:cNvSpPr>
                  <p:nvPr/>
                </p:nvSpPr>
                <p:spPr bwMode="auto">
                  <a:xfrm flipH="1">
                    <a:off x="2156" y="3820"/>
                    <a:ext cx="6" cy="177"/>
                  </a:xfrm>
                  <a:prstGeom prst="line">
                    <a:avLst/>
                  </a:prstGeom>
                  <a:noFill/>
                  <a:ln w="28575">
                    <a:solidFill>
                      <a:srgbClr val="FF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214" name="Line 408"/>
                  <p:cNvSpPr>
                    <a:spLocks noChangeShapeType="1"/>
                  </p:cNvSpPr>
                  <p:nvPr/>
                </p:nvSpPr>
                <p:spPr bwMode="auto">
                  <a:xfrm flipH="1">
                    <a:off x="3080" y="3822"/>
                    <a:ext cx="6" cy="177"/>
                  </a:xfrm>
                  <a:prstGeom prst="line">
                    <a:avLst/>
                  </a:prstGeom>
                  <a:noFill/>
                  <a:ln w="28575">
                    <a:solidFill>
                      <a:srgbClr val="FF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215" name="Line 409"/>
                  <p:cNvSpPr>
                    <a:spLocks noChangeShapeType="1"/>
                  </p:cNvSpPr>
                  <p:nvPr/>
                </p:nvSpPr>
                <p:spPr bwMode="auto">
                  <a:xfrm flipH="1">
                    <a:off x="3535" y="3835"/>
                    <a:ext cx="6" cy="177"/>
                  </a:xfrm>
                  <a:prstGeom prst="line">
                    <a:avLst/>
                  </a:prstGeom>
                  <a:noFill/>
                  <a:ln w="28575">
                    <a:solidFill>
                      <a:srgbClr val="FF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216" name="Line 410"/>
                  <p:cNvSpPr>
                    <a:spLocks noChangeShapeType="1"/>
                  </p:cNvSpPr>
                  <p:nvPr/>
                </p:nvSpPr>
                <p:spPr bwMode="auto">
                  <a:xfrm flipH="1">
                    <a:off x="3984" y="3832"/>
                    <a:ext cx="6" cy="180"/>
                  </a:xfrm>
                  <a:prstGeom prst="line">
                    <a:avLst/>
                  </a:prstGeom>
                  <a:noFill/>
                  <a:ln w="28575">
                    <a:solidFill>
                      <a:srgbClr val="FF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217" name="Line 411"/>
                  <p:cNvSpPr>
                    <a:spLocks noChangeShapeType="1"/>
                  </p:cNvSpPr>
                  <p:nvPr/>
                </p:nvSpPr>
                <p:spPr bwMode="auto">
                  <a:xfrm flipH="1">
                    <a:off x="4446" y="3832"/>
                    <a:ext cx="6" cy="177"/>
                  </a:xfrm>
                  <a:prstGeom prst="line">
                    <a:avLst/>
                  </a:prstGeom>
                  <a:noFill/>
                  <a:ln w="28575">
                    <a:solidFill>
                      <a:srgbClr val="FF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sp>
              <p:nvSpPr>
                <p:cNvPr id="210" name="Text Box 414"/>
                <p:cNvSpPr txBox="1">
                  <a:spLocks noChangeArrowheads="1"/>
                </p:cNvSpPr>
                <p:nvPr/>
              </p:nvSpPr>
              <p:spPr bwMode="auto">
                <a:xfrm>
                  <a:off x="160" y="3646"/>
                  <a:ext cx="557" cy="250"/>
                </a:xfrm>
                <a:prstGeom prst="rect">
                  <a:avLst/>
                </a:prstGeom>
                <a:noFill/>
                <a:ln w="2857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lvl1pPr marL="342900" indent="-342900" eaLnBrk="0" hangingPunct="0">
                    <a:spcBef>
                      <a:spcPct val="0"/>
                    </a:spcBef>
                    <a:defRPr sz="2400">
                      <a:solidFill>
                        <a:schemeClr val="tx1"/>
                      </a:solidFill>
                      <a:latin typeface="Arial" charset="0"/>
                      <a:ea typeface="ＭＳ Ｐゴシック" pitchFamily="112" charset="-128"/>
                    </a:defRPr>
                  </a:lvl1pPr>
                  <a:lvl2pPr eaLnBrk="0" hangingPunct="0">
                    <a:spcBef>
                      <a:spcPct val="0"/>
                    </a:spcBef>
                    <a:defRPr sz="2400">
                      <a:solidFill>
                        <a:schemeClr val="tx1"/>
                      </a:solidFill>
                      <a:latin typeface="Arial" charset="0"/>
                      <a:ea typeface="ＭＳ Ｐゴシック" pitchFamily="112" charset="-128"/>
                    </a:defRPr>
                  </a:lvl2pPr>
                  <a:lvl3pPr eaLnBrk="0" hangingPunct="0">
                    <a:spcBef>
                      <a:spcPct val="0"/>
                    </a:spcBef>
                    <a:defRPr sz="2400">
                      <a:solidFill>
                        <a:schemeClr val="tx1"/>
                      </a:solidFill>
                      <a:latin typeface="Arial" charset="0"/>
                      <a:ea typeface="ＭＳ Ｐゴシック" pitchFamily="112" charset="-128"/>
                    </a:defRPr>
                  </a:lvl3pPr>
                  <a:lvl4pPr eaLnBrk="0" hangingPunct="0">
                    <a:spcBef>
                      <a:spcPct val="0"/>
                    </a:spcBef>
                    <a:defRPr sz="2400">
                      <a:solidFill>
                        <a:schemeClr val="tx1"/>
                      </a:solidFill>
                      <a:latin typeface="Arial" charset="0"/>
                      <a:ea typeface="ＭＳ Ｐゴシック" pitchFamily="112" charset="-128"/>
                    </a:defRPr>
                  </a:lvl4pPr>
                  <a:lvl5pPr eaLnBrk="0" hangingPunct="0">
                    <a:spcBef>
                      <a:spcPct val="0"/>
                    </a:spcBef>
                    <a:defRPr sz="2400">
                      <a:solidFill>
                        <a:schemeClr val="tx1"/>
                      </a:solidFill>
                      <a:latin typeface="Arial" charset="0"/>
                      <a:ea typeface="ＭＳ Ｐゴシック" pitchFamily="112" charset="-128"/>
                    </a:defRPr>
                  </a:lvl5pPr>
                  <a:lvl6pPr eaLnBrk="0" fontAlgn="base" hangingPunct="0">
                    <a:spcBef>
                      <a:spcPct val="0"/>
                    </a:spcBef>
                    <a:spcAft>
                      <a:spcPct val="0"/>
                    </a:spcAft>
                    <a:defRPr sz="2400">
                      <a:solidFill>
                        <a:schemeClr val="tx1"/>
                      </a:solidFill>
                      <a:latin typeface="Arial" charset="0"/>
                      <a:ea typeface="ＭＳ Ｐゴシック" pitchFamily="112" charset="-128"/>
                    </a:defRPr>
                  </a:lvl6pPr>
                  <a:lvl7pPr eaLnBrk="0" fontAlgn="base" hangingPunct="0">
                    <a:spcBef>
                      <a:spcPct val="0"/>
                    </a:spcBef>
                    <a:spcAft>
                      <a:spcPct val="0"/>
                    </a:spcAft>
                    <a:defRPr sz="2400">
                      <a:solidFill>
                        <a:schemeClr val="tx1"/>
                      </a:solidFill>
                      <a:latin typeface="Arial" charset="0"/>
                      <a:ea typeface="ＭＳ Ｐゴシック" pitchFamily="112" charset="-128"/>
                    </a:defRPr>
                  </a:lvl7pPr>
                  <a:lvl8pPr eaLnBrk="0" fontAlgn="base" hangingPunct="0">
                    <a:spcBef>
                      <a:spcPct val="0"/>
                    </a:spcBef>
                    <a:spcAft>
                      <a:spcPct val="0"/>
                    </a:spcAft>
                    <a:defRPr sz="2400">
                      <a:solidFill>
                        <a:schemeClr val="tx1"/>
                      </a:solidFill>
                      <a:latin typeface="Arial" charset="0"/>
                      <a:ea typeface="ＭＳ Ｐゴシック" pitchFamily="112" charset="-128"/>
                    </a:defRPr>
                  </a:lvl8pPr>
                  <a:lvl9pPr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20000"/>
                    </a:spcBef>
                    <a:spcAft>
                      <a:spcPct val="0"/>
                    </a:spcAft>
                    <a:buFont typeface="Wingdings" pitchFamily="2" charset="2"/>
                    <a:buNone/>
                    <a:defRPr/>
                  </a:pPr>
                  <a:r>
                    <a:rPr lang="en-US" sz="900" b="1" kern="0" dirty="0" smtClean="0">
                      <a:solidFill>
                        <a:srgbClr val="000000"/>
                      </a:solidFill>
                    </a:rPr>
                    <a:t>Mode locked</a:t>
                  </a:r>
                </a:p>
                <a:p>
                  <a:pPr eaLnBrk="1" fontAlgn="base" hangingPunct="1">
                    <a:spcBef>
                      <a:spcPct val="20000"/>
                    </a:spcBef>
                    <a:spcAft>
                      <a:spcPct val="0"/>
                    </a:spcAft>
                    <a:buFont typeface="Wingdings" pitchFamily="2" charset="2"/>
                    <a:buNone/>
                    <a:defRPr/>
                  </a:pPr>
                  <a:r>
                    <a:rPr lang="en-US" sz="900" b="1" kern="0" dirty="0" smtClean="0">
                      <a:solidFill>
                        <a:srgbClr val="000000"/>
                      </a:solidFill>
                    </a:rPr>
                    <a:t>Laser</a:t>
                  </a:r>
                </a:p>
              </p:txBody>
            </p:sp>
          </p:grpSp>
          <p:sp>
            <p:nvSpPr>
              <p:cNvPr id="187" name="Line 102"/>
              <p:cNvSpPr>
                <a:spLocks noChangeShapeType="1"/>
              </p:cNvSpPr>
              <p:nvPr/>
            </p:nvSpPr>
            <p:spPr bwMode="auto">
              <a:xfrm>
                <a:off x="7829550" y="5929313"/>
                <a:ext cx="401637" cy="0"/>
              </a:xfrm>
              <a:prstGeom prst="line">
                <a:avLst/>
              </a:prstGeom>
              <a:noFill/>
              <a:ln w="28575">
                <a:solidFill>
                  <a:srgbClr val="3333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grpSp>
          <p:nvGrpSpPr>
            <p:cNvPr id="183" name="Group 448"/>
            <p:cNvGrpSpPr>
              <a:grpSpLocks/>
            </p:cNvGrpSpPr>
            <p:nvPr/>
          </p:nvGrpSpPr>
          <p:grpSpPr bwMode="auto">
            <a:xfrm>
              <a:off x="7650163" y="5921375"/>
              <a:ext cx="149225" cy="139700"/>
              <a:chOff x="7772401" y="3605213"/>
              <a:chExt cx="149224" cy="139700"/>
            </a:xfrm>
            <a:solidFill>
              <a:srgbClr val="FFFFFF"/>
            </a:solidFill>
          </p:grpSpPr>
          <p:sp>
            <p:nvSpPr>
              <p:cNvPr id="184" name="AutoShape 163"/>
              <p:cNvSpPr>
                <a:spLocks noChangeArrowheads="1"/>
              </p:cNvSpPr>
              <p:nvPr/>
            </p:nvSpPr>
            <p:spPr bwMode="auto">
              <a:xfrm rot="16200000">
                <a:off x="7796213" y="3609975"/>
                <a:ext cx="120650" cy="130174"/>
              </a:xfrm>
              <a:prstGeom prst="triangle">
                <a:avLst>
                  <a:gd name="adj" fmla="val 50000"/>
                </a:avLst>
              </a:prstGeom>
              <a:grpFill/>
              <a:ln w="1905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0" fontAlgn="base" hangingPunct="0">
                  <a:spcBef>
                    <a:spcPct val="0"/>
                  </a:spcBef>
                  <a:spcAft>
                    <a:spcPct val="0"/>
                  </a:spcAft>
                  <a:defRPr/>
                </a:pPr>
                <a:endParaRPr lang="en-US" kern="0" dirty="0">
                  <a:solidFill>
                    <a:srgbClr val="000000"/>
                  </a:solidFill>
                  <a:latin typeface="Arial" pitchFamily="34" charset="0"/>
                </a:endParaRPr>
              </a:p>
            </p:txBody>
          </p:sp>
          <p:sp>
            <p:nvSpPr>
              <p:cNvPr id="185" name="Line 164"/>
              <p:cNvSpPr>
                <a:spLocks noChangeShapeType="1"/>
              </p:cNvSpPr>
              <p:nvPr/>
            </p:nvSpPr>
            <p:spPr bwMode="auto">
              <a:xfrm rot="16200000">
                <a:off x="7702551" y="3675063"/>
                <a:ext cx="139700" cy="0"/>
              </a:xfrm>
              <a:prstGeom prst="line">
                <a:avLst/>
              </a:prstGeom>
              <a:grpFill/>
              <a:ln w="19050">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eaLnBrk="0" fontAlgn="base" hangingPunct="0">
                  <a:spcBef>
                    <a:spcPct val="0"/>
                  </a:spcBef>
                  <a:spcAft>
                    <a:spcPct val="0"/>
                  </a:spcAft>
                  <a:defRPr/>
                </a:pPr>
                <a:endParaRPr lang="en-US" kern="0" dirty="0">
                  <a:solidFill>
                    <a:srgbClr val="000000"/>
                  </a:solidFill>
                  <a:latin typeface="Arial" pitchFamily="34" charset="0"/>
                </a:endParaRPr>
              </a:p>
            </p:txBody>
          </p:sp>
        </p:grpSp>
      </p:grpSp>
      <p:sp>
        <p:nvSpPr>
          <p:cNvPr id="222" name="TextBox 221"/>
          <p:cNvSpPr txBox="1"/>
          <p:nvPr/>
        </p:nvSpPr>
        <p:spPr>
          <a:xfrm>
            <a:off x="8136887" y="5372428"/>
            <a:ext cx="912429" cy="830997"/>
          </a:xfrm>
          <a:prstGeom prst="rect">
            <a:avLst/>
          </a:prstGeom>
          <a:noFill/>
        </p:spPr>
        <p:txBody>
          <a:bodyPr wrap="none" rtlCol="0">
            <a:spAutoFit/>
          </a:bodyPr>
          <a:lstStyle/>
          <a:p>
            <a:pPr eaLnBrk="0" fontAlgn="base" hangingPunct="0">
              <a:spcBef>
                <a:spcPct val="0"/>
              </a:spcBef>
              <a:spcAft>
                <a:spcPct val="0"/>
              </a:spcAft>
            </a:pPr>
            <a:r>
              <a:rPr lang="en-US" sz="1200" b="1" i="1" dirty="0">
                <a:solidFill>
                  <a:srgbClr val="000000"/>
                </a:solidFill>
                <a:latin typeface="Arial" pitchFamily="34" charset="0"/>
              </a:rPr>
              <a:t>FERMI</a:t>
            </a:r>
          </a:p>
          <a:p>
            <a:pPr eaLnBrk="0" fontAlgn="base" hangingPunct="0">
              <a:spcBef>
                <a:spcPct val="0"/>
              </a:spcBef>
              <a:spcAft>
                <a:spcPct val="0"/>
              </a:spcAft>
            </a:pPr>
            <a:r>
              <a:rPr lang="en-US" sz="1200" b="1" i="1" dirty="0">
                <a:solidFill>
                  <a:srgbClr val="000000"/>
                </a:solidFill>
                <a:latin typeface="Arial" pitchFamily="34" charset="0"/>
              </a:rPr>
              <a:t>FLASH</a:t>
            </a:r>
          </a:p>
          <a:p>
            <a:pPr eaLnBrk="0" fontAlgn="base" hangingPunct="0">
              <a:spcBef>
                <a:spcPct val="0"/>
              </a:spcBef>
              <a:spcAft>
                <a:spcPct val="0"/>
              </a:spcAft>
            </a:pPr>
            <a:r>
              <a:rPr lang="en-US" sz="1200" b="1" i="1" dirty="0">
                <a:solidFill>
                  <a:srgbClr val="000000"/>
                </a:solidFill>
                <a:latin typeface="Arial" pitchFamily="34" charset="0"/>
              </a:rPr>
              <a:t>E-XFEL</a:t>
            </a:r>
          </a:p>
          <a:p>
            <a:pPr eaLnBrk="0" fontAlgn="base" hangingPunct="0">
              <a:spcBef>
                <a:spcPct val="0"/>
              </a:spcBef>
              <a:spcAft>
                <a:spcPct val="0"/>
              </a:spcAft>
            </a:pPr>
            <a:r>
              <a:rPr lang="en-US" sz="1200" b="1" i="1" dirty="0" err="1">
                <a:solidFill>
                  <a:srgbClr val="000000"/>
                </a:solidFill>
                <a:latin typeface="Arial" pitchFamily="34" charset="0"/>
              </a:rPr>
              <a:t>SwissFEL</a:t>
            </a:r>
            <a:endParaRPr lang="en-US" sz="1200" b="1" i="1" dirty="0">
              <a:solidFill>
                <a:srgbClr val="000000"/>
              </a:solidFill>
              <a:latin typeface="Arial" pitchFamily="34" charset="0"/>
            </a:endParaRPr>
          </a:p>
        </p:txBody>
      </p:sp>
      <mc:AlternateContent xmlns:mc="http://schemas.openxmlformats.org/markup-compatibility/2006" xmlns:a14="http://schemas.microsoft.com/office/drawing/2010/main">
        <mc:Choice Requires="a14">
          <p:sp>
            <p:nvSpPr>
              <p:cNvPr id="223" name="TextBox 222"/>
              <p:cNvSpPr txBox="1"/>
              <p:nvPr/>
            </p:nvSpPr>
            <p:spPr>
              <a:xfrm>
                <a:off x="3015669" y="1134378"/>
                <a:ext cx="3623305" cy="1096198"/>
              </a:xfrm>
              <a:prstGeom prst="rect">
                <a:avLst/>
              </a:prstGeom>
              <a:noFill/>
            </p:spPr>
            <p:txBody>
              <a:bodyPr wrap="square" rtlCol="0">
                <a:spAutoFit/>
              </a:bodyPr>
              <a:lstStyle/>
              <a:p>
                <a:pPr algn="just">
                  <a:spcAft>
                    <a:spcPts val="600"/>
                  </a:spcAft>
                </a:pPr>
                <a:r>
                  <a:rPr lang="en-US" sz="1600" dirty="0">
                    <a:solidFill>
                      <a:prstClr val="black"/>
                    </a:solidFill>
                  </a:rPr>
                  <a:t>Around some optimal temperature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rPr>
                          <m:t>𝑇</m:t>
                        </m:r>
                      </m:e>
                      <m:sub>
                        <m:r>
                          <a:rPr lang="en-US" sz="1600" i="1">
                            <a:solidFill>
                              <a:prstClr val="black"/>
                            </a:solidFill>
                            <a:latin typeface="Cambria Math"/>
                          </a:rPr>
                          <m:t>𝑜𝑝𝑡</m:t>
                        </m:r>
                      </m:sub>
                    </m:sSub>
                  </m:oMath>
                </a14:m>
                <a:r>
                  <a:rPr lang="en-US" sz="1600" dirty="0">
                    <a:solidFill>
                      <a:prstClr val="black"/>
                    </a:solidFill>
                  </a:rPr>
                  <a:t>cable physical elongation is compensated by dielectric constant variation. PPM relative delay variation is:</a:t>
                </a:r>
              </a:p>
            </p:txBody>
          </p:sp>
        </mc:Choice>
        <mc:Fallback xmlns="">
          <p:sp>
            <p:nvSpPr>
              <p:cNvPr id="223" name="TextBox 222"/>
              <p:cNvSpPr txBox="1">
                <a:spLocks noRot="1" noChangeAspect="1" noMove="1" noResize="1" noEditPoints="1" noAdjustHandles="1" noChangeArrowheads="1" noChangeShapeType="1" noTextEdit="1"/>
              </p:cNvSpPr>
              <p:nvPr/>
            </p:nvSpPr>
            <p:spPr>
              <a:xfrm>
                <a:off x="3015669" y="1134378"/>
                <a:ext cx="3623305" cy="1096198"/>
              </a:xfrm>
              <a:prstGeom prst="rect">
                <a:avLst/>
              </a:prstGeom>
              <a:blipFill rotWithShape="1">
                <a:blip r:embed="rId3"/>
                <a:stretch>
                  <a:fillRect l="-1010" t="-1667" r="-842" b="-61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6599346" y="1290109"/>
                <a:ext cx="2370970" cy="800476"/>
              </a:xfrm>
              <a:prstGeom prst="rect">
                <a:avLst/>
              </a:prstGeom>
            </p:spPr>
            <p:txBody>
              <a:bodyPr wrap="none">
                <a:spAutoFit/>
              </a:bodyPr>
              <a:lstStyle/>
              <a:p>
                <a:pPr algn="just">
                  <a:spcAft>
                    <a:spcPts val="600"/>
                  </a:spcAft>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rPr>
                          </m:ctrlPr>
                        </m:sSubPr>
                        <m:e>
                          <m:d>
                            <m:dPr>
                              <m:begChr m:val=""/>
                              <m:endChr m:val="|"/>
                              <m:ctrlPr>
                                <a:rPr lang="en-US" sz="1600" i="1">
                                  <a:solidFill>
                                    <a:prstClr val="black"/>
                                  </a:solidFill>
                                  <a:latin typeface="Cambria Math"/>
                                </a:rPr>
                              </m:ctrlPr>
                            </m:dPr>
                            <m:e>
                              <m:f>
                                <m:fPr>
                                  <m:ctrlPr>
                                    <a:rPr lang="en-US" sz="1600" i="1">
                                      <a:solidFill>
                                        <a:prstClr val="black"/>
                                      </a:solidFill>
                                      <a:latin typeface="Cambria Math"/>
                                    </a:rPr>
                                  </m:ctrlPr>
                                </m:fPr>
                                <m:num>
                                  <m:r>
                                    <a:rPr lang="en-US" sz="1600" i="1">
                                      <a:solidFill>
                                        <a:prstClr val="black"/>
                                      </a:solidFill>
                                      <a:latin typeface="Cambria Math"/>
                                      <a:ea typeface="Cambria Math"/>
                                    </a:rPr>
                                    <m:t>∆</m:t>
                                  </m:r>
                                  <m:r>
                                    <a:rPr lang="en-US" sz="1600" i="1">
                                      <a:solidFill>
                                        <a:prstClr val="black"/>
                                      </a:solidFill>
                                      <a:latin typeface="Cambria Math"/>
                                      <a:ea typeface="Cambria Math"/>
                                    </a:rPr>
                                    <m:t>𝜏</m:t>
                                  </m:r>
                                </m:num>
                                <m:den>
                                  <m:r>
                                    <a:rPr lang="en-US" sz="1600" i="1">
                                      <a:solidFill>
                                        <a:prstClr val="black"/>
                                      </a:solidFill>
                                      <a:latin typeface="Cambria Math"/>
                                      <a:ea typeface="Cambria Math"/>
                                    </a:rPr>
                                    <m:t>𝜏</m:t>
                                  </m:r>
                                </m:den>
                              </m:f>
                            </m:e>
                          </m:d>
                        </m:e>
                        <m:sub>
                          <m:r>
                            <a:rPr lang="en-US" sz="1600" i="1">
                              <a:solidFill>
                                <a:prstClr val="black"/>
                              </a:solidFill>
                              <a:latin typeface="Cambria Math"/>
                            </a:rPr>
                            <m:t>𝑃𝑃𝑀</m:t>
                          </m:r>
                        </m:sub>
                      </m:sSub>
                      <m:r>
                        <a:rPr lang="en-US" sz="1600" i="1">
                          <a:solidFill>
                            <a:prstClr val="black"/>
                          </a:solidFill>
                          <a:latin typeface="Cambria Math"/>
                          <a:ea typeface="Cambria Math"/>
                        </a:rPr>
                        <m:t>≈−</m:t>
                      </m:r>
                      <m:sSup>
                        <m:sSupPr>
                          <m:ctrlPr>
                            <a:rPr lang="en-US" sz="1600" i="1">
                              <a:solidFill>
                                <a:prstClr val="black"/>
                              </a:solidFill>
                              <a:latin typeface="Cambria Math"/>
                              <a:ea typeface="Cambria Math"/>
                            </a:rPr>
                          </m:ctrlPr>
                        </m:sSupPr>
                        <m:e>
                          <m:d>
                            <m:dPr>
                              <m:ctrlPr>
                                <a:rPr lang="en-US" sz="1600" i="1">
                                  <a:solidFill>
                                    <a:prstClr val="black"/>
                                  </a:solidFill>
                                  <a:latin typeface="Cambria Math"/>
                                  <a:ea typeface="Cambria Math"/>
                                </a:rPr>
                              </m:ctrlPr>
                            </m:dPr>
                            <m:e>
                              <m:f>
                                <m:fPr>
                                  <m:ctrlPr>
                                    <a:rPr lang="en-US" sz="1600" i="1">
                                      <a:solidFill>
                                        <a:prstClr val="black"/>
                                      </a:solidFill>
                                      <a:latin typeface="Cambria Math"/>
                                      <a:ea typeface="Cambria Math"/>
                                    </a:rPr>
                                  </m:ctrlPr>
                                </m:fPr>
                                <m:num>
                                  <m:r>
                                    <a:rPr lang="en-US" sz="1600" i="1">
                                      <a:solidFill>
                                        <a:prstClr val="black"/>
                                      </a:solidFill>
                                      <a:latin typeface="Cambria Math"/>
                                      <a:ea typeface="Cambria Math"/>
                                    </a:rPr>
                                    <m:t>𝑇</m:t>
                                  </m:r>
                                  <m:r>
                                    <a:rPr lang="en-US" sz="1600" i="1">
                                      <a:solidFill>
                                        <a:prstClr val="black"/>
                                      </a:solidFill>
                                      <a:latin typeface="Cambria Math"/>
                                      <a:ea typeface="Cambria Math"/>
                                    </a:rPr>
                                    <m:t>−</m:t>
                                  </m:r>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𝑇</m:t>
                                      </m:r>
                                    </m:e>
                                    <m:sub>
                                      <m:r>
                                        <a:rPr lang="en-US" sz="1600" i="1">
                                          <a:solidFill>
                                            <a:prstClr val="black"/>
                                          </a:solidFill>
                                          <a:latin typeface="Cambria Math"/>
                                          <a:ea typeface="Cambria Math"/>
                                        </a:rPr>
                                        <m:t>𝑜𝑝𝑡</m:t>
                                      </m:r>
                                    </m:sub>
                                  </m:sSub>
                                </m:num>
                                <m:den>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𝑇</m:t>
                                      </m:r>
                                    </m:e>
                                    <m:sub>
                                      <m:r>
                                        <a:rPr lang="en-US" sz="1600" i="1">
                                          <a:solidFill>
                                            <a:prstClr val="black"/>
                                          </a:solidFill>
                                          <a:latin typeface="Cambria Math"/>
                                          <a:ea typeface="Cambria Math"/>
                                        </a:rPr>
                                        <m:t>𝑐</m:t>
                                      </m:r>
                                    </m:sub>
                                  </m:sSub>
                                </m:den>
                              </m:f>
                            </m:e>
                          </m:d>
                        </m:e>
                        <m:sup>
                          <m:r>
                            <a:rPr lang="en-US" sz="1600" i="1">
                              <a:solidFill>
                                <a:prstClr val="black"/>
                              </a:solidFill>
                              <a:latin typeface="Cambria Math"/>
                              <a:ea typeface="Cambria Math"/>
                            </a:rPr>
                            <m:t>2</m:t>
                          </m:r>
                        </m:sup>
                      </m:sSup>
                    </m:oMath>
                  </m:oMathPara>
                </a14:m>
                <a:endParaRPr lang="en-US" sz="1600" dirty="0">
                  <a:solidFill>
                    <a:prstClr val="black"/>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6599346" y="1290109"/>
                <a:ext cx="2370970" cy="800476"/>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4" name="Rectangle 223"/>
              <p:cNvSpPr/>
              <p:nvPr/>
            </p:nvSpPr>
            <p:spPr>
              <a:xfrm>
                <a:off x="3015669" y="2217283"/>
                <a:ext cx="5677587" cy="757643"/>
              </a:xfrm>
              <a:prstGeom prst="rect">
                <a:avLst/>
              </a:prstGeom>
            </p:spPr>
            <p:txBody>
              <a:bodyPr wrap="square">
                <a:spAutoFit/>
              </a:bodyPr>
              <a:lstStyle/>
              <a:p>
                <a:pPr algn="just">
                  <a:spcAft>
                    <a:spcPts val="600"/>
                  </a:spcAft>
                </a:pPr>
                <a:r>
                  <a:rPr lang="en-US" sz="1600" dirty="0">
                    <a:solidFill>
                      <a:prstClr val="black"/>
                    </a:solidFill>
                  </a:rPr>
                  <a:t>For a 3/8" cable (FSJ2):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rPr>
                          <m:t>𝑇</m:t>
                        </m:r>
                      </m:e>
                      <m:sub>
                        <m:r>
                          <a:rPr lang="en-US" sz="1600" i="1">
                            <a:solidFill>
                              <a:prstClr val="black"/>
                            </a:solidFill>
                            <a:latin typeface="Cambria Math"/>
                          </a:rPr>
                          <m:t>𝑜𝑝𝑡</m:t>
                        </m:r>
                      </m:sub>
                    </m:sSub>
                    <m:r>
                      <a:rPr lang="en-US" sz="1600" i="1">
                        <a:solidFill>
                          <a:prstClr val="black"/>
                        </a:solidFill>
                        <a:latin typeface="Cambria Math"/>
                        <a:ea typeface="Cambria Math"/>
                      </a:rPr>
                      <m:t>≈24 °</m:t>
                    </m:r>
                    <m:r>
                      <a:rPr lang="en-US" sz="1600" i="1">
                        <a:solidFill>
                          <a:prstClr val="black"/>
                        </a:solidFill>
                        <a:latin typeface="Cambria Math"/>
                        <a:ea typeface="Cambria Math"/>
                      </a:rPr>
                      <m:t>𝐶</m:t>
                    </m:r>
                    <m:r>
                      <a:rPr lang="en-US" sz="1600" i="1">
                        <a:solidFill>
                          <a:prstClr val="black"/>
                        </a:solidFill>
                        <a:latin typeface="Cambria Math"/>
                        <a:ea typeface="Cambria Math"/>
                      </a:rPr>
                      <m:t>,  </m:t>
                    </m:r>
                    <m:sSub>
                      <m:sSubPr>
                        <m:ctrlPr>
                          <a:rPr lang="en-US" sz="1600" i="1">
                            <a:solidFill>
                              <a:prstClr val="black"/>
                            </a:solidFill>
                            <a:latin typeface="Cambria Math"/>
                          </a:rPr>
                        </m:ctrlPr>
                      </m:sSubPr>
                      <m:e>
                        <m:r>
                          <a:rPr lang="en-US" sz="1600" i="1">
                            <a:solidFill>
                              <a:prstClr val="black"/>
                            </a:solidFill>
                            <a:latin typeface="Cambria Math"/>
                          </a:rPr>
                          <m:t>𝑇</m:t>
                        </m:r>
                      </m:e>
                      <m:sub>
                        <m:r>
                          <a:rPr lang="en-US" sz="1600" i="1">
                            <a:solidFill>
                              <a:prstClr val="black"/>
                            </a:solidFill>
                            <a:latin typeface="Cambria Math"/>
                          </a:rPr>
                          <m:t>𝑐</m:t>
                        </m:r>
                      </m:sub>
                    </m:sSub>
                    <m:r>
                      <a:rPr lang="en-US" sz="1600" i="1">
                        <a:solidFill>
                          <a:prstClr val="black"/>
                        </a:solidFill>
                        <a:latin typeface="Cambria Math"/>
                        <a:ea typeface="Cambria Math"/>
                      </a:rPr>
                      <m:t>≈2 °</m:t>
                    </m:r>
                    <m:r>
                      <a:rPr lang="en-US" sz="1600" i="1">
                        <a:solidFill>
                          <a:prstClr val="black"/>
                        </a:solidFill>
                        <a:latin typeface="Cambria Math"/>
                        <a:ea typeface="Cambria Math"/>
                      </a:rPr>
                      <m:t>𝐶</m:t>
                    </m:r>
                  </m:oMath>
                </a14:m>
                <a:r>
                  <a:rPr lang="en-US" sz="1600" dirty="0">
                    <a:solidFill>
                      <a:prstClr val="black"/>
                    </a:solidFill>
                  </a:rPr>
                  <a:t>.  Good enough? </a:t>
                </a:r>
              </a:p>
              <a:p>
                <a:pPr algn="just">
                  <a:spcAft>
                    <a:spcPts val="600"/>
                  </a:spcAft>
                </a:pPr>
                <a14:m>
                  <m:oMathPara xmlns:m="http://schemas.openxmlformats.org/officeDocument/2006/math">
                    <m:oMathParaPr>
                      <m:jc m:val="centerGroup"/>
                    </m:oMathParaPr>
                    <m:oMath xmlns:m="http://schemas.openxmlformats.org/officeDocument/2006/math">
                      <m:r>
                        <a:rPr lang="en-US" sz="1600" i="1">
                          <a:solidFill>
                            <a:prstClr val="black"/>
                          </a:solidFill>
                          <a:latin typeface="Cambria Math"/>
                        </a:rPr>
                        <m:t>𝐿</m:t>
                      </m:r>
                      <m:r>
                        <a:rPr lang="en-US" sz="1600" i="1">
                          <a:solidFill>
                            <a:prstClr val="black"/>
                          </a:solidFill>
                          <a:latin typeface="Cambria Math"/>
                          <a:ea typeface="Cambria Math"/>
                        </a:rPr>
                        <m:t>≈</m:t>
                      </m:r>
                      <m:r>
                        <a:rPr lang="en-US" sz="1600" i="1">
                          <a:solidFill>
                            <a:prstClr val="black"/>
                          </a:solidFill>
                          <a:latin typeface="Cambria Math"/>
                        </a:rPr>
                        <m:t>1 </m:t>
                      </m:r>
                      <m:r>
                        <a:rPr lang="en-US" sz="1600" i="1">
                          <a:solidFill>
                            <a:prstClr val="black"/>
                          </a:solidFill>
                          <a:latin typeface="Cambria Math"/>
                        </a:rPr>
                        <m:t>𝑘𝑚</m:t>
                      </m:r>
                      <m:r>
                        <a:rPr lang="en-US" sz="1600" i="1">
                          <a:solidFill>
                            <a:prstClr val="black"/>
                          </a:solidFill>
                          <a:latin typeface="Cambria Math"/>
                        </a:rPr>
                        <m:t> → </m:t>
                      </m:r>
                      <m:r>
                        <a:rPr lang="en-US" sz="1600" i="1">
                          <a:solidFill>
                            <a:prstClr val="black"/>
                          </a:solidFill>
                          <a:latin typeface="Cambria Math"/>
                          <a:ea typeface="Cambria Math"/>
                        </a:rPr>
                        <m:t>𝜏</m:t>
                      </m:r>
                      <m:r>
                        <a:rPr lang="en-US" sz="1600" i="1">
                          <a:solidFill>
                            <a:prstClr val="black"/>
                          </a:solidFill>
                          <a:latin typeface="Cambria Math"/>
                          <a:ea typeface="Cambria Math"/>
                        </a:rPr>
                        <m:t>≈5 </m:t>
                      </m:r>
                      <m:r>
                        <a:rPr lang="en-US" sz="1600" i="1">
                          <a:solidFill>
                            <a:prstClr val="black"/>
                          </a:solidFill>
                          <a:latin typeface="Cambria Math"/>
                          <a:ea typeface="Cambria Math"/>
                        </a:rPr>
                        <m:t>𝜇</m:t>
                      </m:r>
                      <m:r>
                        <a:rPr lang="en-US" sz="1600" i="1">
                          <a:solidFill>
                            <a:prstClr val="black"/>
                          </a:solidFill>
                          <a:latin typeface="Cambria Math"/>
                          <a:ea typeface="Cambria Math"/>
                        </a:rPr>
                        <m:t>𝑠</m:t>
                      </m:r>
                      <m:r>
                        <a:rPr lang="en-US" sz="1600" i="1">
                          <a:solidFill>
                            <a:prstClr val="black"/>
                          </a:solidFill>
                          <a:latin typeface="Cambria Math"/>
                          <a:ea typeface="Cambria Math"/>
                        </a:rPr>
                        <m:t> → </m:t>
                      </m:r>
                      <m:f>
                        <m:fPr>
                          <m:type m:val="lin"/>
                          <m:ctrlPr>
                            <a:rPr lang="en-US" sz="1600" i="1">
                              <a:solidFill>
                                <a:prstClr val="black"/>
                              </a:solidFill>
                              <a:latin typeface="Cambria Math"/>
                              <a:ea typeface="Cambria Math"/>
                            </a:rPr>
                          </m:ctrlPr>
                        </m:fPr>
                        <m:num>
                          <m:r>
                            <a:rPr lang="en-US" sz="1600" i="1">
                              <a:solidFill>
                                <a:prstClr val="black"/>
                              </a:solidFill>
                              <a:latin typeface="Cambria Math"/>
                              <a:ea typeface="Cambria Math"/>
                            </a:rPr>
                            <m:t>∆</m:t>
                          </m:r>
                          <m:r>
                            <a:rPr lang="en-US" sz="1600" i="1">
                              <a:solidFill>
                                <a:prstClr val="black"/>
                              </a:solidFill>
                              <a:latin typeface="Cambria Math"/>
                              <a:ea typeface="Cambria Math"/>
                            </a:rPr>
                            <m:t>𝜏</m:t>
                          </m:r>
                        </m:num>
                        <m:den>
                          <m:r>
                            <a:rPr lang="en-US" sz="1600" i="1">
                              <a:solidFill>
                                <a:prstClr val="black"/>
                              </a:solidFill>
                              <a:latin typeface="Cambria Math"/>
                              <a:ea typeface="Cambria Math"/>
                            </a:rPr>
                            <m:t>𝜏</m:t>
                          </m:r>
                        </m:den>
                      </m:f>
                      <m:r>
                        <a:rPr lang="en-US" sz="1600" i="1">
                          <a:solidFill>
                            <a:prstClr val="black"/>
                          </a:solidFill>
                          <a:latin typeface="Cambria Math"/>
                          <a:ea typeface="Cambria Math"/>
                        </a:rPr>
                        <m:t>≈</m:t>
                      </m:r>
                      <m:f>
                        <m:fPr>
                          <m:type m:val="lin"/>
                          <m:ctrlPr>
                            <a:rPr lang="en-US" sz="1600" i="1">
                              <a:solidFill>
                                <a:prstClr val="black"/>
                              </a:solidFill>
                              <a:latin typeface="Cambria Math"/>
                              <a:ea typeface="Cambria Math"/>
                            </a:rPr>
                          </m:ctrlPr>
                        </m:fPr>
                        <m:num>
                          <m:r>
                            <a:rPr lang="en-US" sz="1600" i="1">
                              <a:solidFill>
                                <a:prstClr val="black"/>
                              </a:solidFill>
                              <a:latin typeface="Cambria Math"/>
                              <a:ea typeface="Cambria Math"/>
                            </a:rPr>
                            <m:t>5</m:t>
                          </m:r>
                          <m:r>
                            <a:rPr lang="en-US" sz="1600" i="1">
                              <a:solidFill>
                                <a:prstClr val="black"/>
                              </a:solidFill>
                              <a:latin typeface="Cambria Math"/>
                              <a:ea typeface="Cambria Math"/>
                            </a:rPr>
                            <m:t>𝑓𝑠</m:t>
                          </m:r>
                        </m:num>
                        <m:den>
                          <m:r>
                            <a:rPr lang="en-US" sz="1600" i="1">
                              <a:solidFill>
                                <a:prstClr val="black"/>
                              </a:solidFill>
                              <a:latin typeface="Cambria Math"/>
                              <a:ea typeface="Cambria Math"/>
                            </a:rPr>
                            <m:t>5</m:t>
                          </m:r>
                          <m:r>
                            <a:rPr lang="en-US" sz="1600" i="1">
                              <a:solidFill>
                                <a:prstClr val="black"/>
                              </a:solidFill>
                              <a:latin typeface="Cambria Math"/>
                              <a:ea typeface="Cambria Math"/>
                            </a:rPr>
                            <m:t>𝜇</m:t>
                          </m:r>
                          <m:r>
                            <a:rPr lang="en-US" sz="1600" i="1">
                              <a:solidFill>
                                <a:prstClr val="black"/>
                              </a:solidFill>
                              <a:latin typeface="Cambria Math"/>
                              <a:ea typeface="Cambria Math"/>
                            </a:rPr>
                            <m:t>𝑠</m:t>
                          </m:r>
                        </m:den>
                      </m:f>
                      <m:r>
                        <a:rPr lang="en-US" sz="1600" i="1">
                          <a:solidFill>
                            <a:prstClr val="black"/>
                          </a:solidFill>
                          <a:latin typeface="Cambria Math"/>
                          <a:ea typeface="Cambria Math"/>
                        </a:rPr>
                        <m:t>≈</m:t>
                      </m:r>
                      <m:sSup>
                        <m:sSupPr>
                          <m:ctrlPr>
                            <a:rPr lang="en-US" sz="1600" i="1">
                              <a:solidFill>
                                <a:prstClr val="black"/>
                              </a:solidFill>
                              <a:latin typeface="Cambria Math"/>
                              <a:ea typeface="Cambria Math"/>
                            </a:rPr>
                          </m:ctrlPr>
                        </m:sSupPr>
                        <m:e>
                          <m:r>
                            <a:rPr lang="en-US" sz="1600" i="1">
                              <a:solidFill>
                                <a:prstClr val="black"/>
                              </a:solidFill>
                              <a:latin typeface="Cambria Math"/>
                              <a:ea typeface="Cambria Math"/>
                            </a:rPr>
                            <m:t>10</m:t>
                          </m:r>
                        </m:e>
                        <m:sup>
                          <m:r>
                            <a:rPr lang="en-US" sz="1600" i="1">
                              <a:solidFill>
                                <a:prstClr val="black"/>
                              </a:solidFill>
                              <a:latin typeface="Cambria Math"/>
                              <a:ea typeface="Cambria Math"/>
                            </a:rPr>
                            <m:t>−3</m:t>
                          </m:r>
                        </m:sup>
                      </m:sSup>
                      <m:r>
                        <a:rPr lang="en-US" sz="1600" i="1">
                          <a:solidFill>
                            <a:prstClr val="black"/>
                          </a:solidFill>
                          <a:latin typeface="Cambria Math"/>
                          <a:ea typeface="Cambria Math"/>
                        </a:rPr>
                        <m:t>𝑃𝑃𝑀𝑠</m:t>
                      </m:r>
                      <m:r>
                        <a:rPr lang="en-US" sz="1600" i="1">
                          <a:solidFill>
                            <a:prstClr val="black"/>
                          </a:solidFill>
                          <a:latin typeface="Cambria Math"/>
                          <a:ea typeface="Cambria Math"/>
                        </a:rPr>
                        <m:t> ‼!</m:t>
                      </m:r>
                    </m:oMath>
                  </m:oMathPara>
                </a14:m>
                <a:endParaRPr lang="en-US" sz="1600" dirty="0">
                  <a:solidFill>
                    <a:prstClr val="black"/>
                  </a:solidFill>
                </a:endParaRPr>
              </a:p>
            </p:txBody>
          </p:sp>
        </mc:Choice>
        <mc:Fallback xmlns="">
          <p:sp>
            <p:nvSpPr>
              <p:cNvPr id="224" name="Rectangle 223"/>
              <p:cNvSpPr>
                <a:spLocks noRot="1" noChangeAspect="1" noMove="1" noResize="1" noEditPoints="1" noAdjustHandles="1" noChangeArrowheads="1" noChangeShapeType="1" noTextEdit="1"/>
              </p:cNvSpPr>
              <p:nvPr/>
            </p:nvSpPr>
            <p:spPr>
              <a:xfrm>
                <a:off x="3015669" y="2217283"/>
                <a:ext cx="5677587" cy="757643"/>
              </a:xfrm>
              <a:prstGeom prst="rect">
                <a:avLst/>
              </a:prstGeom>
              <a:blipFill rotWithShape="1">
                <a:blip r:embed="rId5"/>
                <a:stretch>
                  <a:fillRect l="-644" t="-1613" b="-63710"/>
                </a:stretch>
              </a:blipFill>
            </p:spPr>
            <p:txBody>
              <a:bodyPr/>
              <a:lstStyle/>
              <a:p>
                <a:r>
                  <a:rPr lang="en-US">
                    <a:noFill/>
                  </a:rPr>
                  <a:t> </a:t>
                </a:r>
              </a:p>
            </p:txBody>
          </p:sp>
        </mc:Fallback>
      </mc:AlternateContent>
      <p:sp>
        <p:nvSpPr>
          <p:cNvPr id="225" name="TextBox 224"/>
          <p:cNvSpPr txBox="1"/>
          <p:nvPr/>
        </p:nvSpPr>
        <p:spPr>
          <a:xfrm>
            <a:off x="1606226" y="3092445"/>
            <a:ext cx="6195350" cy="369332"/>
          </a:xfrm>
          <a:prstGeom prst="rect">
            <a:avLst/>
          </a:prstGeom>
          <a:solidFill>
            <a:srgbClr val="CCECFF"/>
          </a:solidFill>
        </p:spPr>
        <p:txBody>
          <a:bodyPr wrap="none" rtlCol="0">
            <a:spAutoFit/>
          </a:bodyPr>
          <a:lstStyle/>
          <a:p>
            <a:r>
              <a:rPr lang="en-US" b="1" i="1" dirty="0">
                <a:solidFill>
                  <a:srgbClr val="C00000"/>
                </a:solidFill>
              </a:rPr>
              <a:t>LONG DISTANCES         ACTIVE LINK STABILIZATION REQUIRED !!!</a:t>
            </a:r>
          </a:p>
        </p:txBody>
      </p:sp>
      <p:sp>
        <p:nvSpPr>
          <p:cNvPr id="227" name="TextBox 226"/>
          <p:cNvSpPr txBox="1"/>
          <p:nvPr/>
        </p:nvSpPr>
        <p:spPr>
          <a:xfrm>
            <a:off x="6316219" y="6355170"/>
            <a:ext cx="2028825" cy="307777"/>
          </a:xfrm>
          <a:prstGeom prst="rect">
            <a:avLst/>
          </a:prstGeom>
          <a:solidFill>
            <a:srgbClr val="FFFFCC"/>
          </a:solidFill>
        </p:spPr>
        <p:txBody>
          <a:bodyPr wrap="none" rtlCol="0">
            <a:spAutoFit/>
          </a:bodyPr>
          <a:lstStyle/>
          <a:p>
            <a:r>
              <a:rPr lang="en-US" sz="1400" i="1" dirty="0">
                <a:solidFill>
                  <a:prstClr val="black"/>
                </a:solidFill>
              </a:rPr>
              <a:t>Sketches from </a:t>
            </a:r>
            <a:r>
              <a:rPr lang="en-US" sz="1400" b="1" i="1" dirty="0">
                <a:solidFill>
                  <a:prstClr val="black"/>
                </a:solidFill>
              </a:rPr>
              <a:t>H. </a:t>
            </a:r>
            <a:r>
              <a:rPr lang="en-US" sz="1400" b="1" i="1" dirty="0" err="1">
                <a:solidFill>
                  <a:prstClr val="black"/>
                </a:solidFill>
              </a:rPr>
              <a:t>Schlarb</a:t>
            </a:r>
            <a:endParaRPr lang="en-US" sz="1400" b="1" i="1" dirty="0">
              <a:solidFill>
                <a:prstClr val="black"/>
              </a:solidFill>
            </a:endParaRPr>
          </a:p>
        </p:txBody>
      </p:sp>
      <p:sp>
        <p:nvSpPr>
          <p:cNvPr id="5" name="Freccia a destra 4"/>
          <p:cNvSpPr/>
          <p:nvPr/>
        </p:nvSpPr>
        <p:spPr>
          <a:xfrm>
            <a:off x="3408354" y="3092445"/>
            <a:ext cx="286527" cy="369332"/>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893115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2" grpId="0"/>
      <p:bldP spid="225" grpId="0" animBg="1"/>
      <p:bldP spid="227" grpId="0" animBg="1"/>
      <p:bldP spid="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210" y="25251"/>
            <a:ext cx="7418894" cy="685943"/>
          </a:xfrm>
        </p:spPr>
        <p:txBody>
          <a:bodyPr/>
          <a:lstStyle/>
          <a:p>
            <a:r>
              <a:rPr lang="it-IT" sz="1600" i="1" dirty="0">
                <a:solidFill>
                  <a:prstClr val="white"/>
                </a:solidFill>
              </a:rPr>
              <a:t>Performances of </a:t>
            </a:r>
            <a:r>
              <a:rPr lang="it-IT" sz="1600" i="1" dirty="0" err="1">
                <a:solidFill>
                  <a:prstClr val="white"/>
                </a:solidFill>
              </a:rPr>
              <a:t>Synchronization</a:t>
            </a:r>
            <a:r>
              <a:rPr lang="it-IT" sz="1600" i="1" dirty="0">
                <a:solidFill>
                  <a:prstClr val="white"/>
                </a:solidFill>
              </a:rPr>
              <a:t> Systems</a:t>
            </a:r>
            <a:r>
              <a:rPr lang="en-US" sz="1600" i="1" dirty="0">
                <a:solidFill>
                  <a:prstClr val="white">
                    <a:lumMod val="85000"/>
                  </a:prstClr>
                </a:solidFill>
              </a:rPr>
              <a:t>:</a:t>
            </a:r>
            <a:r>
              <a:rPr lang="en-US" sz="2500" dirty="0">
                <a:solidFill>
                  <a:prstClr val="white">
                    <a:lumMod val="85000"/>
                  </a:prstClr>
                </a:solidFill>
              </a:rPr>
              <a:t> </a:t>
            </a:r>
            <a:br>
              <a:rPr lang="en-US" sz="2500" dirty="0">
                <a:solidFill>
                  <a:prstClr val="white">
                    <a:lumMod val="85000"/>
                  </a:prstClr>
                </a:solidFill>
              </a:rPr>
            </a:br>
            <a:r>
              <a:rPr lang="en-US" sz="2400" dirty="0">
                <a:solidFill>
                  <a:prstClr val="white">
                    <a:lumMod val="85000"/>
                  </a:prstClr>
                </a:solidFill>
              </a:rPr>
              <a:t>Drift of the reference distribution</a:t>
            </a:r>
            <a:endParaRPr lang="en-US" sz="32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42</a:t>
            </a:fld>
            <a:endParaRPr lang="en-US" dirty="0">
              <a:solidFill>
                <a:srgbClr val="4F81BD">
                  <a:lumMod val="75000"/>
                </a:srgbClr>
              </a:solidFill>
            </a:endParaRPr>
          </a:p>
        </p:txBody>
      </p:sp>
      <p:pic>
        <p:nvPicPr>
          <p:cNvPr id="4" name="Picture 3" descr="Distribution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81740" y="2489230"/>
            <a:ext cx="5868971" cy="1764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11" name="Rectangle 10"/>
              <p:cNvSpPr/>
              <p:nvPr/>
            </p:nvSpPr>
            <p:spPr>
              <a:xfrm>
                <a:off x="245538" y="1061070"/>
                <a:ext cx="8593666" cy="1323439"/>
              </a:xfrm>
              <a:prstGeom prst="rect">
                <a:avLst/>
              </a:prstGeom>
            </p:spPr>
            <p:txBody>
              <a:bodyPr wrap="square">
                <a:spAutoFit/>
              </a:bodyPr>
              <a:lstStyle/>
              <a:p>
                <a:pPr algn="just"/>
                <a:r>
                  <a:rPr lang="en-US" sz="1600" b="1" i="1" dirty="0">
                    <a:solidFill>
                      <a:prstClr val="black"/>
                    </a:solidFill>
                    <a:latin typeface="Times New Roman"/>
                    <a:ea typeface="Calibri"/>
                  </a:rPr>
                  <a:t>Active stabilized links </a:t>
                </a:r>
                <a:r>
                  <a:rPr lang="en-US" sz="1600" dirty="0">
                    <a:solidFill>
                      <a:prstClr val="black"/>
                    </a:solidFill>
                    <a:latin typeface="Times New Roman"/>
                    <a:ea typeface="Calibri"/>
                  </a:rPr>
                  <a:t>are based on high resolution </a:t>
                </a:r>
                <a:r>
                  <a:rPr lang="en-US" sz="1600" b="1" i="1" dirty="0">
                    <a:solidFill>
                      <a:prstClr val="black"/>
                    </a:solidFill>
                    <a:latin typeface="Times New Roman"/>
                    <a:ea typeface="Calibri"/>
                  </a:rPr>
                  <a:t>round trip time measurements</a:t>
                </a:r>
                <a:r>
                  <a:rPr lang="en-US" sz="1600" dirty="0">
                    <a:solidFill>
                      <a:prstClr val="black"/>
                    </a:solidFill>
                    <a:latin typeface="Times New Roman"/>
                    <a:ea typeface="Calibri"/>
                  </a:rPr>
                  <a:t> and </a:t>
                </a:r>
                <a:r>
                  <a:rPr lang="en-US" sz="1600" b="1" i="1" dirty="0">
                    <a:solidFill>
                      <a:prstClr val="black"/>
                    </a:solidFill>
                    <a:latin typeface="Times New Roman"/>
                    <a:ea typeface="Calibri"/>
                  </a:rPr>
                  <a:t>path length correction</a:t>
                </a:r>
                <a:r>
                  <a:rPr lang="en-US" sz="1600" dirty="0">
                    <a:solidFill>
                      <a:prstClr val="black"/>
                    </a:solidFill>
                    <a:latin typeface="Times New Roman"/>
                    <a:ea typeface="Calibri"/>
                  </a:rPr>
                  <a:t> to stick at some stable reference value.</a:t>
                </a:r>
              </a:p>
              <a:p>
                <a:pPr algn="just"/>
                <a:r>
                  <a:rPr lang="en-US" sz="1600" dirty="0">
                    <a:solidFill>
                      <a:prstClr val="black"/>
                    </a:solidFill>
                    <a:latin typeface="Times New Roman"/>
                    <a:ea typeface="Calibri"/>
                  </a:rPr>
                  <a:t>Pulsed optical distribution is especially suitable, because of low signal attenuation over long links and path length monitoring through very sensitive pulse cross-correlators. However, </a:t>
                </a:r>
                <a:r>
                  <a:rPr lang="en-US" sz="1600" b="1" i="1" dirty="0">
                    <a:solidFill>
                      <a:prstClr val="black"/>
                    </a:solidFill>
                    <a:latin typeface="Times New Roman"/>
                    <a:ea typeface="Calibri"/>
                  </a:rPr>
                  <a:t>dispersion compensation of the link is crucial </a:t>
                </a:r>
                <a:r>
                  <a:rPr lang="en-US" sz="1600" dirty="0">
                    <a:solidFill>
                      <a:prstClr val="black"/>
                    </a:solidFill>
                    <a:latin typeface="Times New Roman"/>
                    <a:ea typeface="Calibri"/>
                  </a:rPr>
                  <a:t>to keep the optical pulses very short (</a:t>
                </a:r>
                <a14:m>
                  <m:oMath xmlns:m="http://schemas.openxmlformats.org/officeDocument/2006/math">
                    <m:r>
                      <a:rPr lang="en-US" sz="1600" i="1">
                        <a:solidFill>
                          <a:prstClr val="black"/>
                        </a:solidFill>
                        <a:latin typeface="Cambria Math"/>
                        <a:ea typeface="Cambria Math"/>
                      </a:rPr>
                      <m:t>≈100 </m:t>
                    </m:r>
                    <m:r>
                      <a:rPr lang="en-US" sz="1600" i="1">
                        <a:solidFill>
                          <a:prstClr val="black"/>
                        </a:solidFill>
                        <a:latin typeface="Cambria Math"/>
                        <a:ea typeface="Cambria Math"/>
                      </a:rPr>
                      <m:t>𝑓𝑠</m:t>
                    </m:r>
                  </m:oMath>
                </a14:m>
                <a:r>
                  <a:rPr lang="en-US" sz="1600" dirty="0">
                    <a:solidFill>
                      <a:prstClr val="black"/>
                    </a:solidFill>
                    <a:latin typeface="Times New Roman"/>
                    <a:ea typeface="Calibri"/>
                  </a:rPr>
                  <a:t>).</a:t>
                </a:r>
                <a:endParaRPr lang="en-US" sz="1600" dirty="0">
                  <a:solidFill>
                    <a:prstClr val="black"/>
                  </a:solidFill>
                </a:endParaRPr>
              </a:p>
            </p:txBody>
          </p:sp>
        </mc:Choice>
        <mc:Fallback xmlns="">
          <p:sp>
            <p:nvSpPr>
              <p:cNvPr id="11" name="Rectangle 10"/>
              <p:cNvSpPr>
                <a:spLocks noRot="1" noChangeAspect="1" noMove="1" noResize="1" noEditPoints="1" noAdjustHandles="1" noChangeArrowheads="1" noChangeShapeType="1" noTextEdit="1"/>
              </p:cNvSpPr>
              <p:nvPr/>
            </p:nvSpPr>
            <p:spPr>
              <a:xfrm>
                <a:off x="245538" y="1061070"/>
                <a:ext cx="8593666" cy="1323439"/>
              </a:xfrm>
              <a:prstGeom prst="rect">
                <a:avLst/>
              </a:prstGeom>
              <a:blipFill rotWithShape="1">
                <a:blip r:embed="rId3"/>
                <a:stretch>
                  <a:fillRect l="-355" t="-1382" r="-426" b="-4608"/>
                </a:stretch>
              </a:blipFill>
            </p:spPr>
            <p:txBody>
              <a:bodyPr/>
              <a:lstStyle/>
              <a:p>
                <a:r>
                  <a:rPr lang="en-US">
                    <a:noFill/>
                  </a:rPr>
                  <a:t> </a:t>
                </a:r>
              </a:p>
            </p:txBody>
          </p:sp>
        </mc:Fallback>
      </mc:AlternateContent>
      <p:grpSp>
        <p:nvGrpSpPr>
          <p:cNvPr id="15" name="Group 14"/>
          <p:cNvGrpSpPr/>
          <p:nvPr/>
        </p:nvGrpSpPr>
        <p:grpSpPr>
          <a:xfrm>
            <a:off x="3611206" y="4493117"/>
            <a:ext cx="5071468" cy="1900687"/>
            <a:chOff x="1913532" y="4728713"/>
            <a:chExt cx="5071468" cy="1900687"/>
          </a:xfrm>
        </p:grpSpPr>
        <p:sp>
          <p:nvSpPr>
            <p:cNvPr id="17" name="Rectangle 16"/>
            <p:cNvSpPr/>
            <p:nvPr/>
          </p:nvSpPr>
          <p:spPr>
            <a:xfrm>
              <a:off x="1913532" y="4728713"/>
              <a:ext cx="5071468" cy="190068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10" name="Picture 9" descr="IL_and_OOL_drift.png"/>
            <p:cNvPicPr/>
            <p:nvPr/>
          </p:nvPicPr>
          <p:blipFill>
            <a:blip r:embed="rId4"/>
            <a:stretch>
              <a:fillRect/>
            </a:stretch>
          </p:blipFill>
          <p:spPr>
            <a:xfrm>
              <a:off x="1997972" y="4820409"/>
              <a:ext cx="4893945" cy="1725930"/>
            </a:xfrm>
            <a:prstGeom prst="rect">
              <a:avLst/>
            </a:prstGeom>
          </p:spPr>
        </p:pic>
        <p:sp>
          <p:nvSpPr>
            <p:cNvPr id="12" name="TextBox 11"/>
            <p:cNvSpPr txBox="1"/>
            <p:nvPr/>
          </p:nvSpPr>
          <p:spPr>
            <a:xfrm>
              <a:off x="2387660" y="5691840"/>
              <a:ext cx="2197333" cy="461665"/>
            </a:xfrm>
            <a:prstGeom prst="rect">
              <a:avLst/>
            </a:prstGeom>
            <a:noFill/>
          </p:spPr>
          <p:txBody>
            <a:bodyPr wrap="none" rtlCol="0">
              <a:spAutoFit/>
            </a:bodyPr>
            <a:lstStyle/>
            <a:p>
              <a:r>
                <a:rPr lang="en-US" sz="1200" dirty="0">
                  <a:solidFill>
                    <a:srgbClr val="FF0000"/>
                  </a:solidFill>
                  <a:ea typeface="Calibri"/>
                </a:rPr>
                <a:t>length correction applied to the </a:t>
              </a:r>
            </a:p>
            <a:p>
              <a:r>
                <a:rPr lang="en-US" sz="1200" dirty="0">
                  <a:solidFill>
                    <a:srgbClr val="FF0000"/>
                  </a:solidFill>
                  <a:ea typeface="Calibri"/>
                </a:rPr>
                <a:t>link </a:t>
              </a:r>
              <a:r>
                <a:rPr lang="en-US" sz="1200" i="1" dirty="0">
                  <a:solidFill>
                    <a:srgbClr val="FF0000"/>
                  </a:solidFill>
                  <a:ea typeface="Calibri"/>
                </a:rPr>
                <a:t>≈1 </a:t>
              </a:r>
              <a:r>
                <a:rPr lang="en-US" sz="1200" i="1" dirty="0" err="1">
                  <a:solidFill>
                    <a:srgbClr val="FF0000"/>
                  </a:solidFill>
                  <a:ea typeface="Calibri"/>
                </a:rPr>
                <a:t>ps</a:t>
              </a:r>
              <a:r>
                <a:rPr lang="en-US" sz="1200" i="1" dirty="0">
                  <a:solidFill>
                    <a:srgbClr val="FF0000"/>
                  </a:solidFill>
                  <a:ea typeface="Calibri"/>
                </a:rPr>
                <a:t> </a:t>
              </a:r>
              <a:r>
                <a:rPr lang="en-US" sz="1200" i="1" dirty="0" err="1">
                  <a:solidFill>
                    <a:srgbClr val="FF0000"/>
                  </a:solidFill>
                  <a:ea typeface="Calibri"/>
                </a:rPr>
                <a:t>rms</a:t>
              </a:r>
              <a:r>
                <a:rPr lang="en-US" sz="1200" i="1" dirty="0">
                  <a:solidFill>
                    <a:srgbClr val="FF0000"/>
                  </a:solidFill>
                  <a:ea typeface="Calibri"/>
                </a:rPr>
                <a:t> over 14 hours</a:t>
              </a:r>
              <a:endParaRPr lang="en-US" sz="1200" i="1" dirty="0">
                <a:solidFill>
                  <a:srgbClr val="FF0000"/>
                </a:solidFill>
              </a:endParaRPr>
            </a:p>
          </p:txBody>
        </p:sp>
        <p:sp>
          <p:nvSpPr>
            <p:cNvPr id="14" name="TextBox 13"/>
            <p:cNvSpPr txBox="1"/>
            <p:nvPr/>
          </p:nvSpPr>
          <p:spPr>
            <a:xfrm>
              <a:off x="5063130" y="5702547"/>
              <a:ext cx="1665969" cy="461665"/>
            </a:xfrm>
            <a:prstGeom prst="rect">
              <a:avLst/>
            </a:prstGeom>
            <a:noFill/>
          </p:spPr>
          <p:txBody>
            <a:bodyPr wrap="none" rtlCol="0">
              <a:spAutoFit/>
            </a:bodyPr>
            <a:lstStyle/>
            <a:p>
              <a:r>
                <a:rPr lang="en-US" sz="1200" dirty="0">
                  <a:solidFill>
                    <a:srgbClr val="0066FF"/>
                  </a:solidFill>
                  <a:ea typeface="Calibri"/>
                </a:rPr>
                <a:t>residual link drift</a:t>
              </a:r>
            </a:p>
            <a:p>
              <a:r>
                <a:rPr lang="en-US" sz="1200" i="1" dirty="0">
                  <a:solidFill>
                    <a:srgbClr val="0066FF"/>
                  </a:solidFill>
                  <a:ea typeface="Calibri"/>
                </a:rPr>
                <a:t>≈6 fs </a:t>
              </a:r>
              <a:r>
                <a:rPr lang="en-US" sz="1200" i="1" dirty="0" err="1">
                  <a:solidFill>
                    <a:srgbClr val="0066FF"/>
                  </a:solidFill>
                  <a:ea typeface="Calibri"/>
                </a:rPr>
                <a:t>rms</a:t>
              </a:r>
              <a:r>
                <a:rPr lang="en-US" sz="1200" i="1" dirty="0">
                  <a:solidFill>
                    <a:srgbClr val="0066FF"/>
                  </a:solidFill>
                  <a:ea typeface="Calibri"/>
                </a:rPr>
                <a:t> over 14 hours</a:t>
              </a:r>
              <a:endParaRPr lang="en-US" sz="1200" i="1" dirty="0">
                <a:solidFill>
                  <a:srgbClr val="0066FF"/>
                </a:solidFill>
              </a:endParaRPr>
            </a:p>
          </p:txBody>
        </p:sp>
        <p:sp>
          <p:nvSpPr>
            <p:cNvPr id="13" name="Rectangle 12"/>
            <p:cNvSpPr/>
            <p:nvPr/>
          </p:nvSpPr>
          <p:spPr>
            <a:xfrm>
              <a:off x="2446929" y="4837343"/>
              <a:ext cx="414807" cy="18339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6" name="Rectangle 15"/>
            <p:cNvSpPr/>
            <p:nvPr/>
          </p:nvSpPr>
          <p:spPr>
            <a:xfrm>
              <a:off x="5003866" y="4837343"/>
              <a:ext cx="414807" cy="18339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8873" y="4493117"/>
            <a:ext cx="3119866" cy="1900687"/>
          </a:xfrm>
          <a:prstGeom prst="rect">
            <a:avLst/>
          </a:prstGeom>
        </p:spPr>
      </p:pic>
      <p:sp>
        <p:nvSpPr>
          <p:cNvPr id="22" name="Rectangle 21"/>
          <p:cNvSpPr/>
          <p:nvPr/>
        </p:nvSpPr>
        <p:spPr>
          <a:xfrm>
            <a:off x="308873" y="4493117"/>
            <a:ext cx="8373801" cy="2026772"/>
          </a:xfrm>
          <a:prstGeom prst="rect">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1" name="TextBox 20"/>
          <p:cNvSpPr txBox="1"/>
          <p:nvPr/>
        </p:nvSpPr>
        <p:spPr>
          <a:xfrm>
            <a:off x="2991773" y="6350612"/>
            <a:ext cx="3003579" cy="338554"/>
          </a:xfrm>
          <a:prstGeom prst="rect">
            <a:avLst/>
          </a:prstGeom>
          <a:solidFill>
            <a:schemeClr val="tx1"/>
          </a:solidFill>
        </p:spPr>
        <p:txBody>
          <a:bodyPr wrap="none" rtlCol="0">
            <a:spAutoFit/>
          </a:bodyPr>
          <a:lstStyle/>
          <a:p>
            <a:r>
              <a:rPr lang="en-US" sz="1600" b="1" i="1" dirty="0">
                <a:solidFill>
                  <a:srgbClr val="0066FF"/>
                </a:solidFill>
              </a:rPr>
              <a:t>Courtesy of </a:t>
            </a:r>
            <a:r>
              <a:rPr lang="en-US" sz="1600" b="1" i="1" dirty="0" err="1">
                <a:solidFill>
                  <a:srgbClr val="0066FF"/>
                </a:solidFill>
              </a:rPr>
              <a:t>MenloSystems</a:t>
            </a:r>
            <a:r>
              <a:rPr lang="en-US" sz="1600" b="1" i="1" dirty="0">
                <a:solidFill>
                  <a:srgbClr val="0066FF"/>
                </a:solidFill>
              </a:rPr>
              <a:t> GmbH</a:t>
            </a:r>
          </a:p>
        </p:txBody>
      </p:sp>
      <p:grpSp>
        <p:nvGrpSpPr>
          <p:cNvPr id="19" name="Gruppo 18"/>
          <p:cNvGrpSpPr/>
          <p:nvPr/>
        </p:nvGrpSpPr>
        <p:grpSpPr>
          <a:xfrm>
            <a:off x="1583267" y="5095241"/>
            <a:ext cx="734272" cy="939799"/>
            <a:chOff x="1583267" y="5095241"/>
            <a:chExt cx="734272" cy="939799"/>
          </a:xfrm>
        </p:grpSpPr>
        <p:cxnSp>
          <p:nvCxnSpPr>
            <p:cNvPr id="6" name="Connettore 2 5"/>
            <p:cNvCxnSpPr/>
            <p:nvPr/>
          </p:nvCxnSpPr>
          <p:spPr>
            <a:xfrm flipV="1">
              <a:off x="1583267" y="5808134"/>
              <a:ext cx="0" cy="22690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rot="5400000" flipV="1">
              <a:off x="1878966" y="5698068"/>
              <a:ext cx="0" cy="22690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rot="5400000" flipV="1">
              <a:off x="2193926" y="5703148"/>
              <a:ext cx="0" cy="22690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rot="5400000" flipV="1">
              <a:off x="2204086" y="4981788"/>
              <a:ext cx="0" cy="22690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Connettore 2 25"/>
            <p:cNvCxnSpPr/>
            <p:nvPr/>
          </p:nvCxnSpPr>
          <p:spPr>
            <a:xfrm rot="16200000" flipH="1" flipV="1">
              <a:off x="1873886" y="4981788"/>
              <a:ext cx="0" cy="22690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88788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1"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V</a:t>
            </a:r>
            <a:endParaRPr lang="en-US" dirty="0"/>
          </a:p>
        </p:txBody>
      </p:sp>
      <p:sp>
        <p:nvSpPr>
          <p:cNvPr id="6" name="TextBox 5"/>
          <p:cNvSpPr txBox="1"/>
          <p:nvPr/>
        </p:nvSpPr>
        <p:spPr>
          <a:xfrm>
            <a:off x="560293" y="2152650"/>
            <a:ext cx="8069358" cy="3000821"/>
          </a:xfrm>
          <a:prstGeom prst="rect">
            <a:avLst/>
          </a:prstGeom>
          <a:solidFill>
            <a:srgbClr val="CCFFCC"/>
          </a:solidFill>
        </p:spPr>
        <p:txBody>
          <a:bodyPr wrap="square" rtlCol="0">
            <a:spAutoFit/>
          </a:bodyPr>
          <a:lstStyle/>
          <a:p>
            <a:pPr algn="ctr">
              <a:spcAft>
                <a:spcPts val="1200"/>
              </a:spcAft>
            </a:pPr>
            <a:r>
              <a:rPr lang="en-US" sz="5400" b="1" i="1" dirty="0">
                <a:solidFill>
                  <a:prstClr val="black"/>
                </a:solidFill>
              </a:rPr>
              <a:t>Beam Synchronization</a:t>
            </a:r>
          </a:p>
          <a:p>
            <a:pPr marL="685800" indent="-685800">
              <a:spcAft>
                <a:spcPts val="600"/>
              </a:spcAft>
              <a:buFont typeface="Arial" panose="020B0604020202020204" pitchFamily="34" charset="0"/>
              <a:buChar char="•"/>
            </a:pPr>
            <a:r>
              <a:rPr lang="en-US" sz="4000" b="1" i="1" dirty="0">
                <a:solidFill>
                  <a:prstClr val="black"/>
                </a:solidFill>
              </a:rPr>
              <a:t>Bunch Arrival Monitors</a:t>
            </a:r>
          </a:p>
          <a:p>
            <a:pPr marL="685800" indent="-685800">
              <a:spcAft>
                <a:spcPts val="600"/>
              </a:spcAft>
              <a:buFont typeface="Arial" panose="020B0604020202020204" pitchFamily="34" charset="0"/>
              <a:buChar char="•"/>
            </a:pPr>
            <a:r>
              <a:rPr lang="en-US" sz="4000" b="1" i="1" dirty="0">
                <a:solidFill>
                  <a:prstClr val="black"/>
                </a:solidFill>
              </a:rPr>
              <a:t>Effects of Client Synchronization Errors on Bunch Arrival Time</a:t>
            </a:r>
          </a:p>
        </p:txBody>
      </p:sp>
    </p:spTree>
    <p:extLst>
      <p:ext uri="{BB962C8B-B14F-4D97-AF65-F5344CB8AC3E}">
        <p14:creationId xmlns:p14="http://schemas.microsoft.com/office/powerpoint/2010/main" val="42617649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984" y="109923"/>
            <a:ext cx="7418894" cy="609744"/>
          </a:xfrm>
        </p:spPr>
        <p:txBody>
          <a:bodyPr/>
          <a:lstStyle/>
          <a:p>
            <a:r>
              <a:rPr lang="it-IT" sz="1600" i="1" dirty="0" err="1"/>
              <a:t>Beam</a:t>
            </a:r>
            <a:r>
              <a:rPr lang="it-IT" sz="1600" i="1" dirty="0"/>
              <a:t> </a:t>
            </a:r>
            <a:r>
              <a:rPr lang="it-IT" sz="1600" i="1" dirty="0" err="1"/>
              <a:t>arrival</a:t>
            </a:r>
            <a:r>
              <a:rPr lang="it-IT" sz="1600" i="1" dirty="0"/>
              <a:t> time </a:t>
            </a:r>
            <a:r>
              <a:rPr lang="it-IT" sz="1600" i="1" dirty="0" err="1"/>
              <a:t>measurement</a:t>
            </a:r>
            <a:r>
              <a:rPr lang="it-IT" sz="1600" i="1" dirty="0" smtClean="0"/>
              <a:t>:</a:t>
            </a:r>
            <a:r>
              <a:rPr lang="en-US" sz="2500" i="1" dirty="0">
                <a:solidFill>
                  <a:prstClr val="white">
                    <a:lumMod val="85000"/>
                  </a:prstClr>
                </a:solidFill>
              </a:rPr>
              <a:t/>
            </a:r>
            <a:br>
              <a:rPr lang="en-US" sz="2500" i="1" dirty="0">
                <a:solidFill>
                  <a:prstClr val="white">
                    <a:lumMod val="85000"/>
                  </a:prstClr>
                </a:solidFill>
              </a:rPr>
            </a:br>
            <a:r>
              <a:rPr lang="it-IT" sz="2400" dirty="0"/>
              <a:t>RF </a:t>
            </a:r>
            <a:r>
              <a:rPr lang="it-IT" sz="2400" dirty="0" err="1" smtClean="0"/>
              <a:t>Deflectors</a:t>
            </a:r>
            <a:endParaRPr lang="it-IT" sz="2400" dirty="0"/>
          </a:p>
        </p:txBody>
      </p:sp>
      <p:sp>
        <p:nvSpPr>
          <p:cNvPr id="3" name="Slide Number Placeholder 2"/>
          <p:cNvSpPr>
            <a:spLocks noGrp="1"/>
          </p:cNvSpPr>
          <p:nvPr>
            <p:ph type="sldNum" sz="quarter" idx="12"/>
          </p:nvPr>
        </p:nvSpPr>
        <p:spPr/>
        <p:txBody>
          <a:bodyPr/>
          <a:lstStyle/>
          <a:p>
            <a:fld id="{D69AA2CE-5247-4087-8B4F-74DD832FD931}" type="slidenum">
              <a:rPr lang="it-IT" smtClean="0">
                <a:solidFill>
                  <a:srgbClr val="4F81BD">
                    <a:lumMod val="75000"/>
                  </a:srgbClr>
                </a:solidFill>
              </a:rPr>
              <a:pPr/>
              <a:t>44</a:t>
            </a:fld>
            <a:endParaRPr lang="it-IT">
              <a:solidFill>
                <a:srgbClr val="4F81BD">
                  <a:lumMod val="75000"/>
                </a:srgbClr>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7046" y="4456608"/>
            <a:ext cx="2846848" cy="19995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descr="IMG_3017"/>
          <p:cNvPicPr>
            <a:picLocks noChangeAspect="1" noChangeArrowheads="1"/>
          </p:cNvPicPr>
          <p:nvPr/>
        </p:nvPicPr>
        <p:blipFill>
          <a:blip r:embed="rId3"/>
          <a:srcRect l="35141" t="32027" r="1959" b="29504"/>
          <a:stretch>
            <a:fillRect/>
          </a:stretch>
        </p:blipFill>
        <p:spPr bwMode="auto">
          <a:xfrm>
            <a:off x="6345348" y="4484159"/>
            <a:ext cx="2438398" cy="1987634"/>
          </a:xfrm>
          <a:prstGeom prst="rect">
            <a:avLst/>
          </a:prstGeom>
          <a:ln>
            <a:noFill/>
          </a:ln>
          <a:effectLst>
            <a:outerShdw blurRad="292100" dist="139700" dir="2700000" algn="tl" rotWithShape="0">
              <a:srgbClr val="333333">
                <a:alpha val="65000"/>
              </a:srgbClr>
            </a:outerShdw>
          </a:effectLst>
        </p:spPr>
      </p:pic>
      <p:grpSp>
        <p:nvGrpSpPr>
          <p:cNvPr id="6" name="Group 5"/>
          <p:cNvGrpSpPr/>
          <p:nvPr/>
        </p:nvGrpSpPr>
        <p:grpSpPr>
          <a:xfrm>
            <a:off x="289960" y="3942699"/>
            <a:ext cx="2524261" cy="2537972"/>
            <a:chOff x="5457369" y="1099950"/>
            <a:chExt cx="2095917" cy="1927289"/>
          </a:xfrm>
        </p:grpSpPr>
        <p:pic>
          <p:nvPicPr>
            <p:cNvPr id="7" name="Picture 14" descr="C:\Users\marco\Pictures\presentazioni\deflector_spot.png"/>
            <p:cNvPicPr>
              <a:picLocks noChangeAspect="1" noChangeArrowheads="1"/>
            </p:cNvPicPr>
            <p:nvPr/>
          </p:nvPicPr>
          <p:blipFill rotWithShape="1">
            <a:blip r:embed="rId4"/>
            <a:srcRect l="-1" t="-1" r="42249" b="29075"/>
            <a:stretch/>
          </p:blipFill>
          <p:spPr bwMode="auto">
            <a:xfrm>
              <a:off x="5457369" y="1099950"/>
              <a:ext cx="2095917" cy="1927289"/>
            </a:xfrm>
            <a:prstGeom prst="rect">
              <a:avLst/>
            </a:prstGeom>
            <a:ln>
              <a:noFill/>
            </a:ln>
            <a:effectLst>
              <a:outerShdw blurRad="292100" dist="139700" dir="2700000" algn="tl" rotWithShape="0">
                <a:srgbClr val="333333">
                  <a:alpha val="65000"/>
                </a:srgbClr>
              </a:outerShdw>
            </a:effectLst>
          </p:spPr>
        </p:pic>
        <p:cxnSp>
          <p:nvCxnSpPr>
            <p:cNvPr id="8" name="Connettore 1 6"/>
            <p:cNvCxnSpPr/>
            <p:nvPr/>
          </p:nvCxnSpPr>
          <p:spPr bwMode="auto">
            <a:xfrm rot="5400000">
              <a:off x="6350772" y="2027714"/>
              <a:ext cx="1030286" cy="0"/>
            </a:xfrm>
            <a:prstGeom prst="line">
              <a:avLst/>
            </a:prstGeom>
            <a:ln w="28575">
              <a:solidFill>
                <a:srgbClr val="FFC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9" name="Ovale 7"/>
            <p:cNvSpPr/>
            <p:nvPr/>
          </p:nvSpPr>
          <p:spPr bwMode="auto">
            <a:xfrm>
              <a:off x="6463488" y="1901625"/>
              <a:ext cx="217458" cy="252178"/>
            </a:xfrm>
            <a:prstGeom prst="ellipse">
              <a:avLst/>
            </a:prstGeom>
            <a:noFill/>
            <a:ln w="28575">
              <a:solidFill>
                <a:srgbClr val="FFC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it-IT">
                <a:solidFill>
                  <a:prstClr val="black"/>
                </a:solidFill>
              </a:endParaRPr>
            </a:p>
          </p:txBody>
        </p:sp>
      </p:grpSp>
      <p:pic>
        <p:nvPicPr>
          <p:cNvPr id="11" name="Picture 14"/>
          <p:cNvPicPr>
            <a:picLocks noChangeAspect="1" noChangeArrowheads="1"/>
          </p:cNvPicPr>
          <p:nvPr/>
        </p:nvPicPr>
        <p:blipFill rotWithShape="1">
          <a:blip r:embed="rId5">
            <a:extLst>
              <a:ext uri="{28A0092B-C50C-407E-A947-70E740481C1C}">
                <a14:useLocalDpi xmlns:a14="http://schemas.microsoft.com/office/drawing/2010/main" val="0"/>
              </a:ext>
            </a:extLst>
          </a:blip>
          <a:srcRect r="39808"/>
          <a:stretch/>
        </p:blipFill>
        <p:spPr bwMode="auto">
          <a:xfrm>
            <a:off x="405964" y="1068562"/>
            <a:ext cx="3047450" cy="20490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413125" y="3939134"/>
            <a:ext cx="2347822" cy="461665"/>
          </a:xfrm>
          <a:prstGeom prst="rect">
            <a:avLst/>
          </a:prstGeom>
          <a:noFill/>
        </p:spPr>
        <p:txBody>
          <a:bodyPr wrap="square" rtlCol="0">
            <a:spAutoFit/>
          </a:bodyPr>
          <a:lstStyle/>
          <a:p>
            <a:r>
              <a:rPr lang="en-US" sz="2400" dirty="0">
                <a:solidFill>
                  <a:srgbClr val="FFC000"/>
                </a:solidFill>
              </a:rPr>
              <a:t>Deflector screen</a:t>
            </a:r>
          </a:p>
        </p:txBody>
      </p:sp>
      <mc:AlternateContent xmlns:mc="http://schemas.openxmlformats.org/markup-compatibility/2006" xmlns:a14="http://schemas.microsoft.com/office/drawing/2010/main">
        <mc:Choice Requires="a14">
          <p:sp>
            <p:nvSpPr>
              <p:cNvPr id="13" name="TextBox 12"/>
              <p:cNvSpPr txBox="1"/>
              <p:nvPr/>
            </p:nvSpPr>
            <p:spPr>
              <a:xfrm>
                <a:off x="3595456" y="1095018"/>
                <a:ext cx="5344358" cy="2215991"/>
              </a:xfrm>
              <a:prstGeom prst="rect">
                <a:avLst/>
              </a:prstGeom>
              <a:noFill/>
            </p:spPr>
            <p:txBody>
              <a:bodyPr wrap="square" rtlCol="0">
                <a:spAutoFit/>
              </a:bodyPr>
              <a:lstStyle/>
              <a:p>
                <a:pPr algn="just">
                  <a:spcAft>
                    <a:spcPts val="600"/>
                  </a:spcAft>
                </a:pPr>
                <a:r>
                  <a:rPr lang="en-US" sz="1600" dirty="0">
                    <a:solidFill>
                      <a:prstClr val="black"/>
                    </a:solidFill>
                  </a:rPr>
                  <a:t>The beam is </a:t>
                </a:r>
                <a:r>
                  <a:rPr lang="en-US" sz="1600" b="1" i="1" dirty="0">
                    <a:solidFill>
                      <a:prstClr val="black"/>
                    </a:solidFill>
                  </a:rPr>
                  <a:t>streaked</a:t>
                </a:r>
                <a:r>
                  <a:rPr lang="en-US" sz="1600" dirty="0">
                    <a:solidFill>
                      <a:prstClr val="black"/>
                    </a:solidFill>
                  </a:rPr>
                  <a:t> by a </a:t>
                </a:r>
                <a:r>
                  <a:rPr lang="en-US" sz="1600" b="1" i="1" dirty="0">
                    <a:solidFill>
                      <a:prstClr val="black"/>
                    </a:solidFill>
                  </a:rPr>
                  <a:t>transverse RF cavity </a:t>
                </a:r>
                <a:r>
                  <a:rPr lang="en-US" sz="1600" dirty="0">
                    <a:solidFill>
                      <a:prstClr val="black"/>
                    </a:solidFill>
                  </a:rPr>
                  <a:t>on a </a:t>
                </a:r>
                <a:r>
                  <a:rPr lang="en-US" sz="1600" b="1" i="1" dirty="0">
                    <a:solidFill>
                      <a:prstClr val="black"/>
                    </a:solidFill>
                  </a:rPr>
                  <a:t>screen</a:t>
                </a:r>
                <a:r>
                  <a:rPr lang="en-US" sz="1600" dirty="0">
                    <a:solidFill>
                      <a:prstClr val="black"/>
                    </a:solidFill>
                  </a:rPr>
                  <a:t>. The image is captured by a camera. Longitudinal charge distribution and centroid position can be measured.</a:t>
                </a:r>
              </a:p>
              <a:p>
                <a:pPr marL="285750" indent="-285750" algn="just">
                  <a:spcAft>
                    <a:spcPts val="600"/>
                  </a:spcAft>
                  <a:buFont typeface="Wingdings" panose="05000000000000000000" pitchFamily="2" charset="2"/>
                  <a:buChar char="ü"/>
                </a:pPr>
                <a:r>
                  <a:rPr lang="en-US" sz="1400" dirty="0">
                    <a:solidFill>
                      <a:prstClr val="black"/>
                    </a:solidFill>
                  </a:rPr>
                  <a:t>Works typically on single bunch. Bunch trains can be eventually resolved with fast gated cameras;</a:t>
                </a:r>
              </a:p>
              <a:p>
                <a:pPr marL="285750" indent="-285750" algn="just">
                  <a:spcAft>
                    <a:spcPts val="600"/>
                  </a:spcAft>
                  <a:buFont typeface="Wingdings" panose="05000000000000000000" pitchFamily="2" charset="2"/>
                  <a:buChar char="ü"/>
                </a:pPr>
                <a:r>
                  <a:rPr lang="en-US" sz="1400" dirty="0">
                    <a:solidFill>
                      <a:prstClr val="black"/>
                    </a:solidFill>
                  </a:rPr>
                  <a:t>Destructive (needs a screen ...)</a:t>
                </a:r>
              </a:p>
              <a:p>
                <a:pPr marL="285750" indent="-285750" algn="just">
                  <a:spcAft>
                    <a:spcPts val="600"/>
                  </a:spcAft>
                  <a:buFont typeface="Wingdings" panose="05000000000000000000" pitchFamily="2" charset="2"/>
                  <a:buChar char="ü"/>
                </a:pPr>
                <a:r>
                  <a:rPr lang="en-US" sz="1400" dirty="0">
                    <a:solidFill>
                      <a:prstClr val="black"/>
                    </a:solidFill>
                  </a:rPr>
                  <a:t>Measure bunch </a:t>
                </a:r>
                <a:r>
                  <a:rPr lang="en-US" sz="1400" dirty="0" err="1">
                    <a:solidFill>
                      <a:prstClr val="black"/>
                    </a:solidFill>
                  </a:rPr>
                  <a:t>wrt</a:t>
                </a:r>
                <a:r>
                  <a:rPr lang="en-US" sz="1400" dirty="0">
                    <a:solidFill>
                      <a:prstClr val="black"/>
                    </a:solidFill>
                  </a:rPr>
                  <a:t> to RF (relative measurement)</a:t>
                </a:r>
              </a:p>
              <a:p>
                <a:pPr marL="285750" indent="-285750" algn="just">
                  <a:spcAft>
                    <a:spcPts val="600"/>
                  </a:spcAft>
                  <a:buFont typeface="Wingdings" panose="05000000000000000000" pitchFamily="2" charset="2"/>
                  <a:buChar char="ü"/>
                </a:pPr>
                <a:r>
                  <a:rPr lang="en-US" sz="1400" dirty="0">
                    <a:solidFill>
                      <a:prstClr val="black"/>
                    </a:solidFill>
                  </a:rPr>
                  <a:t>with a spectrometer → long. phase space imaging -</a:t>
                </a:r>
                <a14:m>
                  <m:oMath xmlns:m="http://schemas.openxmlformats.org/officeDocument/2006/math">
                    <m:r>
                      <a:rPr lang="en-US" sz="1400">
                        <a:solidFill>
                          <a:prstClr val="black"/>
                        </a:solidFill>
                        <a:latin typeface="Cambria Math"/>
                      </a:rPr>
                      <m:t> </m:t>
                    </m:r>
                    <m:d>
                      <m:dPr>
                        <m:ctrlPr>
                          <a:rPr lang="en-US" sz="1400" i="1">
                            <a:solidFill>
                              <a:prstClr val="black"/>
                            </a:solidFill>
                            <a:latin typeface="Cambria Math"/>
                          </a:rPr>
                        </m:ctrlPr>
                      </m:dPr>
                      <m:e>
                        <m:r>
                          <a:rPr lang="en-US" sz="1400" i="1">
                            <a:solidFill>
                              <a:prstClr val="black"/>
                            </a:solidFill>
                            <a:latin typeface="Cambria Math"/>
                          </a:rPr>
                          <m:t>𝑧</m:t>
                        </m:r>
                        <m:r>
                          <a:rPr lang="en-US" sz="1400" i="1">
                            <a:solidFill>
                              <a:prstClr val="black"/>
                            </a:solidFill>
                            <a:latin typeface="Cambria Math"/>
                          </a:rPr>
                          <m:t>,</m:t>
                        </m:r>
                        <m:r>
                          <a:rPr lang="en-US" sz="1400" i="1">
                            <a:solidFill>
                              <a:prstClr val="black"/>
                            </a:solidFill>
                            <a:latin typeface="Cambria Math"/>
                            <a:ea typeface="Cambria Math"/>
                          </a:rPr>
                          <m:t>𝜖</m:t>
                        </m:r>
                      </m:e>
                    </m:d>
                    <m:r>
                      <a:rPr lang="en-US" sz="1400" i="1">
                        <a:solidFill>
                          <a:prstClr val="black"/>
                        </a:solidFill>
                        <a:latin typeface="Cambria Math"/>
                        <a:ea typeface="Cambria Math"/>
                      </a:rPr>
                      <m:t>→</m:t>
                    </m:r>
                    <m:d>
                      <m:dPr>
                        <m:ctrlPr>
                          <a:rPr lang="en-US" sz="1400" i="1">
                            <a:solidFill>
                              <a:prstClr val="black"/>
                            </a:solidFill>
                            <a:latin typeface="Cambria Math"/>
                            <a:ea typeface="Cambria Math"/>
                          </a:rPr>
                        </m:ctrlPr>
                      </m:dPr>
                      <m:e>
                        <m:r>
                          <a:rPr lang="en-US" sz="1400" i="1">
                            <a:solidFill>
                              <a:prstClr val="black"/>
                            </a:solidFill>
                            <a:latin typeface="Cambria Math"/>
                            <a:ea typeface="Cambria Math"/>
                          </a:rPr>
                          <m:t>𝑦</m:t>
                        </m:r>
                        <m:r>
                          <a:rPr lang="en-US" sz="1400" i="1">
                            <a:solidFill>
                              <a:prstClr val="black"/>
                            </a:solidFill>
                            <a:latin typeface="Cambria Math"/>
                            <a:ea typeface="Cambria Math"/>
                          </a:rPr>
                          <m:t>,</m:t>
                        </m:r>
                        <m:r>
                          <a:rPr lang="en-US" sz="1400" i="1">
                            <a:solidFill>
                              <a:prstClr val="black"/>
                            </a:solidFill>
                            <a:latin typeface="Cambria Math"/>
                            <a:ea typeface="Cambria Math"/>
                          </a:rPr>
                          <m:t>𝑥</m:t>
                        </m:r>
                      </m:e>
                    </m:d>
                  </m:oMath>
                </a14:m>
                <a:endParaRPr lang="en-US" sz="1400" dirty="0">
                  <a:solidFill>
                    <a:prstClr val="black"/>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3595456" y="1095018"/>
                <a:ext cx="5344358" cy="2215991"/>
              </a:xfrm>
              <a:prstGeom prst="rect">
                <a:avLst/>
              </a:prstGeom>
              <a:blipFill rotWithShape="1">
                <a:blip r:embed="rId6"/>
                <a:stretch>
                  <a:fillRect l="-684" t="-826" r="-570" b="-192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4012898" y="3400855"/>
                <a:ext cx="2107948" cy="819840"/>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ea typeface="Cambria Math"/>
                            </a:rPr>
                            <m:t>𝜏</m:t>
                          </m:r>
                        </m:e>
                        <m:sub>
                          <m:r>
                            <a:rPr lang="it-IT" sz="1600" i="1">
                              <a:solidFill>
                                <a:prstClr val="black"/>
                              </a:solidFill>
                              <a:latin typeface="Cambria Math"/>
                            </a:rPr>
                            <m:t>𝑟𝑒𝑠</m:t>
                          </m:r>
                        </m:sub>
                      </m:sSub>
                      <m:r>
                        <a:rPr lang="it-IT" sz="1600" i="1">
                          <a:solidFill>
                            <a:prstClr val="black"/>
                          </a:solidFill>
                          <a:latin typeface="Cambria Math"/>
                        </a:rPr>
                        <m:t>=</m:t>
                      </m:r>
                      <m:f>
                        <m:fPr>
                          <m:ctrlPr>
                            <a:rPr lang="it-IT" sz="1600" i="1">
                              <a:solidFill>
                                <a:prstClr val="black"/>
                              </a:solidFill>
                              <a:latin typeface="Cambria Math"/>
                            </a:rPr>
                          </m:ctrlPr>
                        </m:fPr>
                        <m:num>
                          <m:f>
                            <m:fPr>
                              <m:type m:val="lin"/>
                              <m:ctrlPr>
                                <a:rPr lang="it-IT" sz="1600" i="1">
                                  <a:solidFill>
                                    <a:prstClr val="black"/>
                                  </a:solidFill>
                                  <a:latin typeface="Cambria Math"/>
                                </a:rPr>
                              </m:ctrlPr>
                            </m:fPr>
                            <m:num>
                              <m:r>
                                <a:rPr lang="it-IT" sz="1600" i="1">
                                  <a:solidFill>
                                    <a:prstClr val="black"/>
                                  </a:solidFill>
                                  <a:latin typeface="Cambria Math"/>
                                </a:rPr>
                                <m:t>𝐸</m:t>
                              </m:r>
                            </m:num>
                            <m:den>
                              <m:r>
                                <a:rPr lang="it-IT" sz="1600" i="1">
                                  <a:solidFill>
                                    <a:prstClr val="black"/>
                                  </a:solidFill>
                                  <a:latin typeface="Cambria Math"/>
                                </a:rPr>
                                <m:t>𝑒</m:t>
                              </m:r>
                            </m:den>
                          </m:f>
                        </m:num>
                        <m:den>
                          <m:sSub>
                            <m:sSubPr>
                              <m:ctrlPr>
                                <a:rPr lang="it-IT" sz="1600" i="1">
                                  <a:solidFill>
                                    <a:prstClr val="black"/>
                                  </a:solidFill>
                                  <a:latin typeface="Cambria Math"/>
                                </a:rPr>
                              </m:ctrlPr>
                            </m:sSubPr>
                            <m:e>
                              <m:r>
                                <a:rPr lang="it-IT" sz="1600" i="1">
                                  <a:solidFill>
                                    <a:prstClr val="black"/>
                                  </a:solidFill>
                                  <a:latin typeface="Cambria Math"/>
                                  <a:ea typeface="Cambria Math"/>
                                </a:rPr>
                                <m:t>𝜔</m:t>
                              </m:r>
                            </m:e>
                            <m:sub>
                              <m:r>
                                <a:rPr lang="it-IT" sz="1600" i="1">
                                  <a:solidFill>
                                    <a:prstClr val="black"/>
                                  </a:solidFill>
                                  <a:latin typeface="Cambria Math"/>
                                </a:rPr>
                                <m:t>𝑅𝐹</m:t>
                              </m:r>
                            </m:sub>
                          </m:sSub>
                          <m:sSub>
                            <m:sSubPr>
                              <m:ctrlPr>
                                <a:rPr lang="it-IT" sz="1600" i="1">
                                  <a:solidFill>
                                    <a:prstClr val="black"/>
                                  </a:solidFill>
                                  <a:latin typeface="Cambria Math"/>
                                </a:rPr>
                              </m:ctrlPr>
                            </m:sSubPr>
                            <m:e>
                              <m:r>
                                <a:rPr lang="it-IT" sz="1600" i="1">
                                  <a:solidFill>
                                    <a:prstClr val="black"/>
                                  </a:solidFill>
                                  <a:latin typeface="Cambria Math"/>
                                </a:rPr>
                                <m:t>𝑉</m:t>
                              </m:r>
                            </m:e>
                            <m:sub>
                              <m:r>
                                <a:rPr lang="it-IT" sz="1600" i="1">
                                  <a:solidFill>
                                    <a:prstClr val="black"/>
                                  </a:solidFill>
                                  <a:latin typeface="Cambria Math"/>
                                </a:rPr>
                                <m:t>⊥</m:t>
                              </m:r>
                            </m:sub>
                          </m:sSub>
                        </m:den>
                      </m:f>
                      <m:rad>
                        <m:radPr>
                          <m:degHide m:val="on"/>
                          <m:ctrlPr>
                            <a:rPr lang="it-IT" sz="1600" i="1">
                              <a:solidFill>
                                <a:prstClr val="black"/>
                              </a:solidFill>
                              <a:latin typeface="Cambria Math"/>
                            </a:rPr>
                          </m:ctrlPr>
                        </m:radPr>
                        <m:deg/>
                        <m:e>
                          <m:f>
                            <m:fPr>
                              <m:ctrlPr>
                                <a:rPr lang="it-IT" sz="1600" i="1">
                                  <a:solidFill>
                                    <a:prstClr val="black"/>
                                  </a:solidFill>
                                  <a:latin typeface="Cambria Math"/>
                                </a:rPr>
                              </m:ctrlPr>
                            </m:fPr>
                            <m:num>
                              <m:sSub>
                                <m:sSubPr>
                                  <m:ctrlPr>
                                    <a:rPr lang="it-IT" sz="1600" i="1">
                                      <a:solidFill>
                                        <a:prstClr val="black"/>
                                      </a:solidFill>
                                      <a:latin typeface="Cambria Math"/>
                                    </a:rPr>
                                  </m:ctrlPr>
                                </m:sSubPr>
                                <m:e>
                                  <m:r>
                                    <a:rPr lang="it-IT" sz="1600" i="1">
                                      <a:solidFill>
                                        <a:prstClr val="black"/>
                                      </a:solidFill>
                                      <a:latin typeface="Cambria Math"/>
                                      <a:ea typeface="Cambria Math"/>
                                    </a:rPr>
                                    <m:t>𝜀</m:t>
                                  </m:r>
                                </m:e>
                                <m:sub>
                                  <m:r>
                                    <a:rPr lang="it-IT" sz="1600" i="1">
                                      <a:solidFill>
                                        <a:prstClr val="black"/>
                                      </a:solidFill>
                                      <a:latin typeface="Cambria Math"/>
                                    </a:rPr>
                                    <m:t>⊥</m:t>
                                  </m:r>
                                </m:sub>
                              </m:sSub>
                            </m:num>
                            <m:den>
                              <m:r>
                                <a:rPr lang="en-GB" sz="1600" i="1">
                                  <a:solidFill>
                                    <a:prstClr val="black"/>
                                  </a:solidFill>
                                  <a:latin typeface="Cambria Math"/>
                                  <a:ea typeface="Cambria Math"/>
                                </a:rPr>
                                <m:t>𝛽</m:t>
                              </m:r>
                              <m:sPre>
                                <m:sPrePr>
                                  <m:ctrlPr>
                                    <a:rPr lang="en-GB" sz="1600" i="1">
                                      <a:solidFill>
                                        <a:prstClr val="black"/>
                                      </a:solidFill>
                                      <a:latin typeface="Cambria Math"/>
                                    </a:rPr>
                                  </m:ctrlPr>
                                </m:sPrePr>
                                <m:sub>
                                  <m:r>
                                    <a:rPr lang="it-IT" sz="1600" i="1">
                                      <a:solidFill>
                                        <a:prstClr val="black"/>
                                      </a:solidFill>
                                      <a:latin typeface="Cambria Math"/>
                                    </a:rPr>
                                    <m:t>⊥       </m:t>
                                  </m:r>
                                </m:sub>
                                <m:sup>
                                  <m:r>
                                    <a:rPr lang="it-IT" sz="1600" i="1">
                                      <a:solidFill>
                                        <a:prstClr val="black"/>
                                      </a:solidFill>
                                      <a:latin typeface="Cambria Math"/>
                                    </a:rPr>
                                    <m:t>𝑑𝑒𝑓𝑙</m:t>
                                  </m:r>
                                </m:sup>
                                <m:e>
                                  <m:r>
                                    <a:rPr lang="it-IT" sz="1600" i="1">
                                      <a:solidFill>
                                        <a:prstClr val="black"/>
                                      </a:solidFill>
                                      <a:latin typeface="Cambria Math"/>
                                    </a:rPr>
                                    <m:t> </m:t>
                                  </m:r>
                                </m:e>
                              </m:sPre>
                            </m:den>
                          </m:f>
                        </m:e>
                      </m:rad>
                    </m:oMath>
                  </m:oMathPara>
                </a14:m>
                <a:endParaRPr lang="en-US" sz="1600" dirty="0">
                  <a:solidFill>
                    <a:prstClr val="black"/>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4012898" y="3400855"/>
                <a:ext cx="2107948" cy="819840"/>
              </a:xfrm>
              <a:prstGeom prst="rect">
                <a:avLst/>
              </a:prstGeom>
              <a:blipFill rotWithShape="1">
                <a:blip r:embed="rId7"/>
                <a:stretch>
                  <a:fillRect/>
                </a:stretch>
              </a:blipFill>
            </p:spPr>
            <p:txBody>
              <a:bodyPr/>
              <a:lstStyle/>
              <a:p>
                <a:r>
                  <a:rPr lang="en-US">
                    <a:noFill/>
                  </a:rPr>
                  <a:t> </a:t>
                </a:r>
              </a:p>
            </p:txBody>
          </p:sp>
        </mc:Fallback>
      </mc:AlternateContent>
      <p:cxnSp>
        <p:nvCxnSpPr>
          <p:cNvPr id="17" name="Straight Arrow Connector 16"/>
          <p:cNvCxnSpPr>
            <a:stCxn id="19" idx="1"/>
          </p:cNvCxnSpPr>
          <p:nvPr/>
        </p:nvCxnSpPr>
        <p:spPr>
          <a:xfrm flipH="1" flipV="1">
            <a:off x="6174114" y="3777518"/>
            <a:ext cx="555158" cy="662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729272" y="3460975"/>
            <a:ext cx="2210542" cy="646331"/>
          </a:xfrm>
          <a:prstGeom prst="rect">
            <a:avLst/>
          </a:prstGeom>
          <a:noFill/>
        </p:spPr>
        <p:txBody>
          <a:bodyPr wrap="square" rtlCol="0">
            <a:spAutoFit/>
          </a:bodyPr>
          <a:lstStyle/>
          <a:p>
            <a:r>
              <a:rPr lang="en-US" i="1" dirty="0">
                <a:solidFill>
                  <a:prstClr val="black"/>
                </a:solidFill>
              </a:rPr>
              <a:t>Achievable resolution  down to ≈ 10 fs</a:t>
            </a:r>
          </a:p>
        </p:txBody>
      </p:sp>
    </p:spTree>
    <p:extLst>
      <p:ext uri="{BB962C8B-B14F-4D97-AF65-F5344CB8AC3E}">
        <p14:creationId xmlns:p14="http://schemas.microsoft.com/office/powerpoint/2010/main" val="413539039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7504" y="1"/>
            <a:ext cx="5583198" cy="804332"/>
          </a:xfrm>
        </p:spPr>
        <p:txBody>
          <a:bodyPr/>
          <a:lstStyle/>
          <a:p>
            <a:r>
              <a:rPr lang="it-IT" sz="1600" i="1" dirty="0" err="1">
                <a:solidFill>
                  <a:prstClr val="white">
                    <a:lumMod val="85000"/>
                  </a:prstClr>
                </a:solidFill>
              </a:rPr>
              <a:t>Beam</a:t>
            </a:r>
            <a:r>
              <a:rPr lang="it-IT" sz="1600" i="1" dirty="0">
                <a:solidFill>
                  <a:prstClr val="white">
                    <a:lumMod val="85000"/>
                  </a:prstClr>
                </a:solidFill>
              </a:rPr>
              <a:t> </a:t>
            </a:r>
            <a:r>
              <a:rPr lang="it-IT" sz="1600" i="1" dirty="0" err="1">
                <a:solidFill>
                  <a:prstClr val="white">
                    <a:lumMod val="85000"/>
                  </a:prstClr>
                </a:solidFill>
              </a:rPr>
              <a:t>arrival</a:t>
            </a:r>
            <a:r>
              <a:rPr lang="it-IT" sz="1600" i="1" dirty="0">
                <a:solidFill>
                  <a:prstClr val="white">
                    <a:lumMod val="85000"/>
                  </a:prstClr>
                </a:solidFill>
              </a:rPr>
              <a:t> time </a:t>
            </a:r>
            <a:r>
              <a:rPr lang="it-IT" sz="1600" i="1" dirty="0" err="1">
                <a:solidFill>
                  <a:prstClr val="white">
                    <a:lumMod val="85000"/>
                  </a:prstClr>
                </a:solidFill>
              </a:rPr>
              <a:t>measurement</a:t>
            </a:r>
            <a:r>
              <a:rPr lang="it-IT" sz="1600" i="1" dirty="0">
                <a:solidFill>
                  <a:prstClr val="white">
                    <a:lumMod val="85000"/>
                  </a:prstClr>
                </a:solidFill>
              </a:rPr>
              <a:t>:</a:t>
            </a:r>
            <a:r>
              <a:rPr lang="en-US" sz="2500" i="1" dirty="0">
                <a:solidFill>
                  <a:prstClr val="white">
                    <a:lumMod val="85000"/>
                  </a:prstClr>
                </a:solidFill>
              </a:rPr>
              <a:t/>
            </a:r>
            <a:br>
              <a:rPr lang="en-US" sz="2500" i="1" dirty="0">
                <a:solidFill>
                  <a:prstClr val="white">
                    <a:lumMod val="85000"/>
                  </a:prstClr>
                </a:solidFill>
              </a:rPr>
            </a:br>
            <a:r>
              <a:rPr lang="it-IT" sz="2400" dirty="0" err="1" smtClean="0"/>
              <a:t>Electro</a:t>
            </a:r>
            <a:r>
              <a:rPr lang="it-IT" sz="2400" dirty="0" smtClean="0"/>
              <a:t>-Optical </a:t>
            </a:r>
            <a:r>
              <a:rPr lang="it-IT" sz="2400" dirty="0"/>
              <a:t>BAM</a:t>
            </a:r>
            <a:endParaRPr lang="it-IT" sz="2800" dirty="0"/>
          </a:p>
        </p:txBody>
      </p:sp>
      <p:sp>
        <p:nvSpPr>
          <p:cNvPr id="3" name="Slide Number Placeholder 2"/>
          <p:cNvSpPr>
            <a:spLocks noGrp="1"/>
          </p:cNvSpPr>
          <p:nvPr>
            <p:ph type="sldNum" sz="quarter" idx="12"/>
          </p:nvPr>
        </p:nvSpPr>
        <p:spPr/>
        <p:txBody>
          <a:bodyPr/>
          <a:lstStyle/>
          <a:p>
            <a:fld id="{D69AA2CE-5247-4087-8B4F-74DD832FD931}" type="slidenum">
              <a:rPr lang="it-IT" smtClean="0">
                <a:solidFill>
                  <a:srgbClr val="4F81BD">
                    <a:lumMod val="75000"/>
                  </a:srgbClr>
                </a:solidFill>
              </a:rPr>
              <a:pPr/>
              <a:t>45</a:t>
            </a:fld>
            <a:endParaRPr lang="it-IT">
              <a:solidFill>
                <a:srgbClr val="4F81BD">
                  <a:lumMod val="75000"/>
                </a:srgbClr>
              </a:solidFill>
            </a:endParaRPr>
          </a:p>
        </p:txBody>
      </p:sp>
      <p:pic>
        <p:nvPicPr>
          <p:cNvPr id="1536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10824" y="4524374"/>
            <a:ext cx="4061890" cy="1864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txBox="1">
            <a:spLocks/>
          </p:cNvSpPr>
          <p:nvPr/>
        </p:nvSpPr>
        <p:spPr>
          <a:xfrm>
            <a:off x="8665535" y="103668"/>
            <a:ext cx="478465" cy="342900"/>
          </a:xfrm>
          <a:prstGeom prst="rect">
            <a:avLst/>
          </a:prstGeom>
          <a:noFill/>
        </p:spPr>
        <p:txBody>
          <a:bodyPr/>
          <a:lstStyle>
            <a:defPPr>
              <a:defRPr lang="it-IT"/>
            </a:defPPr>
            <a:lvl1pPr marL="0" algn="l" defTabSz="914400" rtl="0" eaLnBrk="0" latinLnBrk="0" hangingPunct="0">
              <a:defRPr sz="900" kern="1200">
                <a:solidFill>
                  <a:schemeClr val="tx1"/>
                </a:solidFill>
                <a:latin typeface="Arial" charset="0"/>
                <a:ea typeface="ＭＳ Ｐゴシック" pitchFamily="112" charset="-128"/>
                <a:cs typeface="+mn-cs"/>
              </a:defRPr>
            </a:lvl1pPr>
            <a:lvl2pPr marL="742950" indent="-285750" algn="l" defTabSz="914400" rtl="0" eaLnBrk="0" latinLnBrk="0" hangingPunct="0">
              <a:defRPr sz="900" kern="1200">
                <a:solidFill>
                  <a:schemeClr val="tx1"/>
                </a:solidFill>
                <a:latin typeface="Arial" charset="0"/>
                <a:ea typeface="ＭＳ Ｐゴシック" pitchFamily="112" charset="-128"/>
                <a:cs typeface="+mn-cs"/>
              </a:defRPr>
            </a:lvl2pPr>
            <a:lvl3pPr marL="1143000" indent="-228600" algn="l" defTabSz="914400" rtl="0" eaLnBrk="0" latinLnBrk="0" hangingPunct="0">
              <a:defRPr sz="900" kern="1200">
                <a:solidFill>
                  <a:schemeClr val="tx1"/>
                </a:solidFill>
                <a:latin typeface="Arial" charset="0"/>
                <a:ea typeface="ＭＳ Ｐゴシック" pitchFamily="112" charset="-128"/>
                <a:cs typeface="+mn-cs"/>
              </a:defRPr>
            </a:lvl3pPr>
            <a:lvl4pPr marL="1600200" indent="-228600" algn="l" defTabSz="914400" rtl="0" eaLnBrk="0" latinLnBrk="0" hangingPunct="0">
              <a:defRPr sz="900" kern="1200">
                <a:solidFill>
                  <a:schemeClr val="tx1"/>
                </a:solidFill>
                <a:latin typeface="Arial" charset="0"/>
                <a:ea typeface="ＭＳ Ｐゴシック" pitchFamily="112" charset="-128"/>
                <a:cs typeface="+mn-cs"/>
              </a:defRPr>
            </a:lvl4pPr>
            <a:lvl5pPr marL="2057400" indent="-228600" algn="l" defTabSz="914400" rtl="0" eaLnBrk="0" latinLnBrk="0" hangingPunct="0">
              <a:defRPr sz="900" kern="1200">
                <a:solidFill>
                  <a:schemeClr val="tx1"/>
                </a:solidFill>
                <a:latin typeface="Arial" charset="0"/>
                <a:ea typeface="ＭＳ Ｐゴシック" pitchFamily="112" charset="-128"/>
                <a:cs typeface="+mn-cs"/>
              </a:defRPr>
            </a:lvl5pPr>
            <a:lvl6pPr marL="2514600" indent="-228600" algn="l" defTabSz="914400" rtl="0" eaLnBrk="0" fontAlgn="base" latinLnBrk="0" hangingPunct="0">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6pPr>
            <a:lvl7pPr marL="2971800" indent="-228600" algn="l" defTabSz="914400" rtl="0" eaLnBrk="0" fontAlgn="base" latinLnBrk="0" hangingPunct="0">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7pPr>
            <a:lvl8pPr marL="3429000" indent="-228600" algn="l" defTabSz="914400" rtl="0" eaLnBrk="0" fontAlgn="base" latinLnBrk="0" hangingPunct="0">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8pPr>
            <a:lvl9pPr marL="3886200" indent="-228600" algn="l" defTabSz="914400" rtl="0" eaLnBrk="0" fontAlgn="base" latinLnBrk="0" hangingPunct="0">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9pPr>
          </a:lstStyle>
          <a:p>
            <a:pPr algn="ctr"/>
            <a:fld id="{E1294B72-1E3B-4E0F-8ECD-1703A36CCADB}" type="slidenum">
              <a:rPr lang="en-GB" sz="2000" smtClean="0">
                <a:solidFill>
                  <a:prstClr val="black"/>
                </a:solidFill>
                <a:ea typeface="Geneva" pitchFamily="1" charset="-128"/>
              </a:rPr>
              <a:pPr algn="ctr"/>
              <a:t>45</a:t>
            </a:fld>
            <a:endParaRPr lang="en-GB" sz="2000" dirty="0" smtClean="0">
              <a:solidFill>
                <a:prstClr val="black"/>
              </a:solidFill>
              <a:ea typeface="Geneva" pitchFamily="1" charset="-128"/>
            </a:endParaRPr>
          </a:p>
        </p:txBody>
      </p:sp>
      <p:grpSp>
        <p:nvGrpSpPr>
          <p:cNvPr id="7" name="Group 6"/>
          <p:cNvGrpSpPr/>
          <p:nvPr/>
        </p:nvGrpSpPr>
        <p:grpSpPr>
          <a:xfrm>
            <a:off x="4910823" y="1162797"/>
            <a:ext cx="4061890" cy="3255817"/>
            <a:chOff x="304956" y="1162797"/>
            <a:chExt cx="4061890" cy="3255817"/>
          </a:xfrm>
        </p:grpSpPr>
        <p:grpSp>
          <p:nvGrpSpPr>
            <p:cNvPr id="19" name="Group 18"/>
            <p:cNvGrpSpPr/>
            <p:nvPr/>
          </p:nvGrpSpPr>
          <p:grpSpPr>
            <a:xfrm>
              <a:off x="304956" y="1162797"/>
              <a:ext cx="4061890" cy="3255817"/>
              <a:chOff x="3213717" y="1510190"/>
              <a:chExt cx="4061890" cy="3255817"/>
            </a:xfrm>
          </p:grpSpPr>
          <p:pic>
            <p:nvPicPr>
              <p:cNvPr id="15364"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37209" b="26891"/>
              <a:stretch/>
            </p:blipFill>
            <p:spPr bwMode="auto">
              <a:xfrm>
                <a:off x="3222594" y="1510191"/>
                <a:ext cx="4053012" cy="2964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69782" t="56006"/>
              <a:stretch/>
            </p:blipFill>
            <p:spPr bwMode="auto">
              <a:xfrm>
                <a:off x="5801131" y="1510190"/>
                <a:ext cx="1474476" cy="1348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reeform 3"/>
              <p:cNvSpPr/>
              <p:nvPr/>
            </p:nvSpPr>
            <p:spPr>
              <a:xfrm>
                <a:off x="3213717" y="3551068"/>
                <a:ext cx="1979720" cy="1214939"/>
              </a:xfrm>
              <a:custGeom>
                <a:avLst/>
                <a:gdLst>
                  <a:gd name="connsiteX0" fmla="*/ 0 w 1997475"/>
                  <a:gd name="connsiteY0" fmla="*/ 621437 h 2015231"/>
                  <a:gd name="connsiteX1" fmla="*/ 798990 w 1997475"/>
                  <a:gd name="connsiteY1" fmla="*/ 426128 h 2015231"/>
                  <a:gd name="connsiteX2" fmla="*/ 1305017 w 1997475"/>
                  <a:gd name="connsiteY2" fmla="*/ 0 h 2015231"/>
                  <a:gd name="connsiteX3" fmla="*/ 1988598 w 1997475"/>
                  <a:gd name="connsiteY3" fmla="*/ 0 h 2015231"/>
                  <a:gd name="connsiteX4" fmla="*/ 1997475 w 1997475"/>
                  <a:gd name="connsiteY4" fmla="*/ 2015231 h 2015231"/>
                  <a:gd name="connsiteX5" fmla="*/ 17755 w 1997475"/>
                  <a:gd name="connsiteY5" fmla="*/ 2006353 h 2015231"/>
                  <a:gd name="connsiteX6" fmla="*/ 0 w 1997475"/>
                  <a:gd name="connsiteY6" fmla="*/ 621437 h 2015231"/>
                  <a:gd name="connsiteX0" fmla="*/ 8878 w 1979720"/>
                  <a:gd name="connsiteY0" fmla="*/ 606713 h 2015231"/>
                  <a:gd name="connsiteX1" fmla="*/ 781235 w 1979720"/>
                  <a:gd name="connsiteY1" fmla="*/ 426128 h 2015231"/>
                  <a:gd name="connsiteX2" fmla="*/ 1287262 w 1979720"/>
                  <a:gd name="connsiteY2" fmla="*/ 0 h 2015231"/>
                  <a:gd name="connsiteX3" fmla="*/ 1970843 w 1979720"/>
                  <a:gd name="connsiteY3" fmla="*/ 0 h 2015231"/>
                  <a:gd name="connsiteX4" fmla="*/ 1979720 w 1979720"/>
                  <a:gd name="connsiteY4" fmla="*/ 2015231 h 2015231"/>
                  <a:gd name="connsiteX5" fmla="*/ 0 w 1979720"/>
                  <a:gd name="connsiteY5" fmla="*/ 2006353 h 2015231"/>
                  <a:gd name="connsiteX6" fmla="*/ 8878 w 1979720"/>
                  <a:gd name="connsiteY6" fmla="*/ 606713 h 2015231"/>
                  <a:gd name="connsiteX0" fmla="*/ 8878 w 1979720"/>
                  <a:gd name="connsiteY0" fmla="*/ 606713 h 2015231"/>
                  <a:gd name="connsiteX1" fmla="*/ 790112 w 1979720"/>
                  <a:gd name="connsiteY1" fmla="*/ 514480 h 2015231"/>
                  <a:gd name="connsiteX2" fmla="*/ 1287262 w 1979720"/>
                  <a:gd name="connsiteY2" fmla="*/ 0 h 2015231"/>
                  <a:gd name="connsiteX3" fmla="*/ 1970843 w 1979720"/>
                  <a:gd name="connsiteY3" fmla="*/ 0 h 2015231"/>
                  <a:gd name="connsiteX4" fmla="*/ 1979720 w 1979720"/>
                  <a:gd name="connsiteY4" fmla="*/ 2015231 h 2015231"/>
                  <a:gd name="connsiteX5" fmla="*/ 0 w 1979720"/>
                  <a:gd name="connsiteY5" fmla="*/ 2006353 h 2015231"/>
                  <a:gd name="connsiteX6" fmla="*/ 8878 w 1979720"/>
                  <a:gd name="connsiteY6" fmla="*/ 606713 h 2015231"/>
                  <a:gd name="connsiteX0" fmla="*/ 8878 w 1979720"/>
                  <a:gd name="connsiteY0" fmla="*/ 606713 h 2015231"/>
                  <a:gd name="connsiteX1" fmla="*/ 790112 w 1979720"/>
                  <a:gd name="connsiteY1" fmla="*/ 514480 h 2015231"/>
                  <a:gd name="connsiteX2" fmla="*/ 1287262 w 1979720"/>
                  <a:gd name="connsiteY2" fmla="*/ 0 h 2015231"/>
                  <a:gd name="connsiteX3" fmla="*/ 1970843 w 1979720"/>
                  <a:gd name="connsiteY3" fmla="*/ 0 h 2015231"/>
                  <a:gd name="connsiteX4" fmla="*/ 1979720 w 1979720"/>
                  <a:gd name="connsiteY4" fmla="*/ 2015231 h 2015231"/>
                  <a:gd name="connsiteX5" fmla="*/ 0 w 1979720"/>
                  <a:gd name="connsiteY5" fmla="*/ 2006353 h 2015231"/>
                  <a:gd name="connsiteX6" fmla="*/ 8878 w 1979720"/>
                  <a:gd name="connsiteY6" fmla="*/ 606713 h 2015231"/>
                  <a:gd name="connsiteX0" fmla="*/ 8878 w 1979720"/>
                  <a:gd name="connsiteY0" fmla="*/ 606713 h 2015231"/>
                  <a:gd name="connsiteX1" fmla="*/ 798989 w 1979720"/>
                  <a:gd name="connsiteY1" fmla="*/ 573383 h 2015231"/>
                  <a:gd name="connsiteX2" fmla="*/ 1287262 w 1979720"/>
                  <a:gd name="connsiteY2" fmla="*/ 0 h 2015231"/>
                  <a:gd name="connsiteX3" fmla="*/ 1970843 w 1979720"/>
                  <a:gd name="connsiteY3" fmla="*/ 0 h 2015231"/>
                  <a:gd name="connsiteX4" fmla="*/ 1979720 w 1979720"/>
                  <a:gd name="connsiteY4" fmla="*/ 2015231 h 2015231"/>
                  <a:gd name="connsiteX5" fmla="*/ 0 w 1979720"/>
                  <a:gd name="connsiteY5" fmla="*/ 2006353 h 2015231"/>
                  <a:gd name="connsiteX6" fmla="*/ 8878 w 1979720"/>
                  <a:gd name="connsiteY6" fmla="*/ 606713 h 2015231"/>
                  <a:gd name="connsiteX0" fmla="*/ 8878 w 1979720"/>
                  <a:gd name="connsiteY0" fmla="*/ 606713 h 2015231"/>
                  <a:gd name="connsiteX1" fmla="*/ 816744 w 1979720"/>
                  <a:gd name="connsiteY1" fmla="*/ 617559 h 2015231"/>
                  <a:gd name="connsiteX2" fmla="*/ 1287262 w 1979720"/>
                  <a:gd name="connsiteY2" fmla="*/ 0 h 2015231"/>
                  <a:gd name="connsiteX3" fmla="*/ 1970843 w 1979720"/>
                  <a:gd name="connsiteY3" fmla="*/ 0 h 2015231"/>
                  <a:gd name="connsiteX4" fmla="*/ 1979720 w 1979720"/>
                  <a:gd name="connsiteY4" fmla="*/ 2015231 h 2015231"/>
                  <a:gd name="connsiteX5" fmla="*/ 0 w 1979720"/>
                  <a:gd name="connsiteY5" fmla="*/ 2006353 h 2015231"/>
                  <a:gd name="connsiteX6" fmla="*/ 8878 w 1979720"/>
                  <a:gd name="connsiteY6" fmla="*/ 606713 h 2015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79720" h="2015231">
                    <a:moveTo>
                      <a:pt x="8878" y="606713"/>
                    </a:moveTo>
                    <a:lnTo>
                      <a:pt x="816744" y="617559"/>
                    </a:lnTo>
                    <a:cubicBezTo>
                      <a:pt x="1009094" y="519692"/>
                      <a:pt x="1121545" y="171493"/>
                      <a:pt x="1287262" y="0"/>
                    </a:cubicBezTo>
                    <a:lnTo>
                      <a:pt x="1970843" y="0"/>
                    </a:lnTo>
                    <a:lnTo>
                      <a:pt x="1979720" y="2015231"/>
                    </a:lnTo>
                    <a:lnTo>
                      <a:pt x="0" y="2006353"/>
                    </a:lnTo>
                    <a:cubicBezTo>
                      <a:pt x="2959" y="1539806"/>
                      <a:pt x="5919" y="1073260"/>
                      <a:pt x="8878" y="606713"/>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 name="Rectangle 12"/>
              <p:cNvSpPr/>
              <p:nvPr/>
            </p:nvSpPr>
            <p:spPr>
              <a:xfrm>
                <a:off x="5249100" y="1722268"/>
                <a:ext cx="2026506" cy="1420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17" name="Group 16"/>
              <p:cNvGrpSpPr/>
              <p:nvPr/>
            </p:nvGrpSpPr>
            <p:grpSpPr>
              <a:xfrm>
                <a:off x="5183374" y="3243162"/>
                <a:ext cx="2092231" cy="1522845"/>
                <a:chOff x="961694" y="4471639"/>
                <a:chExt cx="2092231" cy="1522845"/>
              </a:xfrm>
            </p:grpSpPr>
            <p:pic>
              <p:nvPicPr>
                <p:cNvPr id="14"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37209" t="53467" r="30378" b="8974"/>
                <a:stretch/>
              </p:blipFill>
              <p:spPr bwMode="auto">
                <a:xfrm>
                  <a:off x="961694" y="4471639"/>
                  <a:ext cx="2092231" cy="1522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Isosceles Triangle 15"/>
                <p:cNvSpPr/>
                <p:nvPr/>
              </p:nvSpPr>
              <p:spPr>
                <a:xfrm flipV="1">
                  <a:off x="1704513" y="4471639"/>
                  <a:ext cx="390618" cy="570878"/>
                </a:xfrm>
                <a:prstGeom prst="triangle">
                  <a:avLst>
                    <a:gd name="adj" fmla="val 4772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18" name="Freeform 17"/>
              <p:cNvSpPr/>
              <p:nvPr/>
            </p:nvSpPr>
            <p:spPr>
              <a:xfrm>
                <a:off x="4366846" y="3495541"/>
                <a:ext cx="1735016" cy="273428"/>
              </a:xfrm>
              <a:custGeom>
                <a:avLst/>
                <a:gdLst>
                  <a:gd name="connsiteX0" fmla="*/ 0 w 1742472"/>
                  <a:gd name="connsiteY0" fmla="*/ 139996 h 226912"/>
                  <a:gd name="connsiteX1" fmla="*/ 656492 w 1742472"/>
                  <a:gd name="connsiteY1" fmla="*/ 151719 h 226912"/>
                  <a:gd name="connsiteX2" fmla="*/ 978877 w 1742472"/>
                  <a:gd name="connsiteY2" fmla="*/ 28627 h 226912"/>
                  <a:gd name="connsiteX3" fmla="*/ 1377462 w 1742472"/>
                  <a:gd name="connsiteY3" fmla="*/ 5181 h 226912"/>
                  <a:gd name="connsiteX4" fmla="*/ 1682262 w 1742472"/>
                  <a:gd name="connsiteY4" fmla="*/ 104827 h 226912"/>
                  <a:gd name="connsiteX5" fmla="*/ 1735016 w 1742472"/>
                  <a:gd name="connsiteY5" fmla="*/ 216196 h 226912"/>
                  <a:gd name="connsiteX6" fmla="*/ 1740877 w 1742472"/>
                  <a:gd name="connsiteY6" fmla="*/ 216196 h 226912"/>
                  <a:gd name="connsiteX0" fmla="*/ 0 w 1742472"/>
                  <a:gd name="connsiteY0" fmla="*/ 139996 h 226912"/>
                  <a:gd name="connsiteX1" fmla="*/ 527539 w 1742472"/>
                  <a:gd name="connsiteY1" fmla="*/ 151719 h 226912"/>
                  <a:gd name="connsiteX2" fmla="*/ 978877 w 1742472"/>
                  <a:gd name="connsiteY2" fmla="*/ 28627 h 226912"/>
                  <a:gd name="connsiteX3" fmla="*/ 1377462 w 1742472"/>
                  <a:gd name="connsiteY3" fmla="*/ 5181 h 226912"/>
                  <a:gd name="connsiteX4" fmla="*/ 1682262 w 1742472"/>
                  <a:gd name="connsiteY4" fmla="*/ 104827 h 226912"/>
                  <a:gd name="connsiteX5" fmla="*/ 1735016 w 1742472"/>
                  <a:gd name="connsiteY5" fmla="*/ 216196 h 226912"/>
                  <a:gd name="connsiteX6" fmla="*/ 1740877 w 1742472"/>
                  <a:gd name="connsiteY6" fmla="*/ 216196 h 226912"/>
                  <a:gd name="connsiteX0" fmla="*/ 0 w 1742472"/>
                  <a:gd name="connsiteY0" fmla="*/ 139260 h 226176"/>
                  <a:gd name="connsiteX1" fmla="*/ 527539 w 1742472"/>
                  <a:gd name="connsiteY1" fmla="*/ 121676 h 226176"/>
                  <a:gd name="connsiteX2" fmla="*/ 978877 w 1742472"/>
                  <a:gd name="connsiteY2" fmla="*/ 27891 h 226176"/>
                  <a:gd name="connsiteX3" fmla="*/ 1377462 w 1742472"/>
                  <a:gd name="connsiteY3" fmla="*/ 4445 h 226176"/>
                  <a:gd name="connsiteX4" fmla="*/ 1682262 w 1742472"/>
                  <a:gd name="connsiteY4" fmla="*/ 104091 h 226176"/>
                  <a:gd name="connsiteX5" fmla="*/ 1735016 w 1742472"/>
                  <a:gd name="connsiteY5" fmla="*/ 215460 h 226176"/>
                  <a:gd name="connsiteX6" fmla="*/ 1740877 w 1742472"/>
                  <a:gd name="connsiteY6" fmla="*/ 215460 h 226176"/>
                  <a:gd name="connsiteX0" fmla="*/ 0 w 1742472"/>
                  <a:gd name="connsiteY0" fmla="*/ 137654 h 226236"/>
                  <a:gd name="connsiteX1" fmla="*/ 527539 w 1742472"/>
                  <a:gd name="connsiteY1" fmla="*/ 120070 h 226236"/>
                  <a:gd name="connsiteX2" fmla="*/ 978877 w 1742472"/>
                  <a:gd name="connsiteY2" fmla="*/ 26285 h 226236"/>
                  <a:gd name="connsiteX3" fmla="*/ 1377462 w 1742472"/>
                  <a:gd name="connsiteY3" fmla="*/ 2839 h 226236"/>
                  <a:gd name="connsiteX4" fmla="*/ 1682262 w 1742472"/>
                  <a:gd name="connsiteY4" fmla="*/ 79039 h 226236"/>
                  <a:gd name="connsiteX5" fmla="*/ 1735016 w 1742472"/>
                  <a:gd name="connsiteY5" fmla="*/ 213854 h 226236"/>
                  <a:gd name="connsiteX6" fmla="*/ 1740877 w 1742472"/>
                  <a:gd name="connsiteY6" fmla="*/ 213854 h 226236"/>
                  <a:gd name="connsiteX0" fmla="*/ 0 w 1744179"/>
                  <a:gd name="connsiteY0" fmla="*/ 137263 h 226265"/>
                  <a:gd name="connsiteX1" fmla="*/ 527539 w 1744179"/>
                  <a:gd name="connsiteY1" fmla="*/ 119679 h 226265"/>
                  <a:gd name="connsiteX2" fmla="*/ 978877 w 1744179"/>
                  <a:gd name="connsiteY2" fmla="*/ 25894 h 226265"/>
                  <a:gd name="connsiteX3" fmla="*/ 1377462 w 1744179"/>
                  <a:gd name="connsiteY3" fmla="*/ 2448 h 226265"/>
                  <a:gd name="connsiteX4" fmla="*/ 1652954 w 1744179"/>
                  <a:gd name="connsiteY4" fmla="*/ 72787 h 226265"/>
                  <a:gd name="connsiteX5" fmla="*/ 1735016 w 1744179"/>
                  <a:gd name="connsiteY5" fmla="*/ 213463 h 226265"/>
                  <a:gd name="connsiteX6" fmla="*/ 1740877 w 1744179"/>
                  <a:gd name="connsiteY6" fmla="*/ 213463 h 226265"/>
                  <a:gd name="connsiteX0" fmla="*/ 0 w 1735016"/>
                  <a:gd name="connsiteY0" fmla="*/ 137263 h 213463"/>
                  <a:gd name="connsiteX1" fmla="*/ 527539 w 1735016"/>
                  <a:gd name="connsiteY1" fmla="*/ 119679 h 213463"/>
                  <a:gd name="connsiteX2" fmla="*/ 978877 w 1735016"/>
                  <a:gd name="connsiteY2" fmla="*/ 25894 h 213463"/>
                  <a:gd name="connsiteX3" fmla="*/ 1377462 w 1735016"/>
                  <a:gd name="connsiteY3" fmla="*/ 2448 h 213463"/>
                  <a:gd name="connsiteX4" fmla="*/ 1652954 w 1735016"/>
                  <a:gd name="connsiteY4" fmla="*/ 72787 h 213463"/>
                  <a:gd name="connsiteX5" fmla="*/ 1735016 w 1735016"/>
                  <a:gd name="connsiteY5" fmla="*/ 213463 h 213463"/>
                  <a:gd name="connsiteX0" fmla="*/ 0 w 1735016"/>
                  <a:gd name="connsiteY0" fmla="*/ 183937 h 260137"/>
                  <a:gd name="connsiteX1" fmla="*/ 527539 w 1735016"/>
                  <a:gd name="connsiteY1" fmla="*/ 166353 h 260137"/>
                  <a:gd name="connsiteX2" fmla="*/ 953477 w 1735016"/>
                  <a:gd name="connsiteY2" fmla="*/ 4835 h 260137"/>
                  <a:gd name="connsiteX3" fmla="*/ 1377462 w 1735016"/>
                  <a:gd name="connsiteY3" fmla="*/ 49122 h 260137"/>
                  <a:gd name="connsiteX4" fmla="*/ 1652954 w 1735016"/>
                  <a:gd name="connsiteY4" fmla="*/ 119461 h 260137"/>
                  <a:gd name="connsiteX5" fmla="*/ 1735016 w 1735016"/>
                  <a:gd name="connsiteY5" fmla="*/ 260137 h 260137"/>
                  <a:gd name="connsiteX0" fmla="*/ 0 w 1735016"/>
                  <a:gd name="connsiteY0" fmla="*/ 200058 h 276258"/>
                  <a:gd name="connsiteX1" fmla="*/ 527539 w 1735016"/>
                  <a:gd name="connsiteY1" fmla="*/ 182474 h 276258"/>
                  <a:gd name="connsiteX2" fmla="*/ 953477 w 1735016"/>
                  <a:gd name="connsiteY2" fmla="*/ 20956 h 276258"/>
                  <a:gd name="connsiteX3" fmla="*/ 1377462 w 1735016"/>
                  <a:gd name="connsiteY3" fmla="*/ 14443 h 276258"/>
                  <a:gd name="connsiteX4" fmla="*/ 1652954 w 1735016"/>
                  <a:gd name="connsiteY4" fmla="*/ 135582 h 276258"/>
                  <a:gd name="connsiteX5" fmla="*/ 1735016 w 1735016"/>
                  <a:gd name="connsiteY5" fmla="*/ 276258 h 276258"/>
                  <a:gd name="connsiteX0" fmla="*/ 0 w 1735016"/>
                  <a:gd name="connsiteY0" fmla="*/ 200058 h 276258"/>
                  <a:gd name="connsiteX1" fmla="*/ 527539 w 1735016"/>
                  <a:gd name="connsiteY1" fmla="*/ 182474 h 276258"/>
                  <a:gd name="connsiteX2" fmla="*/ 919610 w 1735016"/>
                  <a:gd name="connsiteY2" fmla="*/ 20956 h 276258"/>
                  <a:gd name="connsiteX3" fmla="*/ 1377462 w 1735016"/>
                  <a:gd name="connsiteY3" fmla="*/ 14443 h 276258"/>
                  <a:gd name="connsiteX4" fmla="*/ 1652954 w 1735016"/>
                  <a:gd name="connsiteY4" fmla="*/ 135582 h 276258"/>
                  <a:gd name="connsiteX5" fmla="*/ 1735016 w 1735016"/>
                  <a:gd name="connsiteY5" fmla="*/ 276258 h 276258"/>
                  <a:gd name="connsiteX0" fmla="*/ 0 w 1735016"/>
                  <a:gd name="connsiteY0" fmla="*/ 198590 h 274790"/>
                  <a:gd name="connsiteX1" fmla="*/ 527539 w 1735016"/>
                  <a:gd name="connsiteY1" fmla="*/ 155606 h 274790"/>
                  <a:gd name="connsiteX2" fmla="*/ 919610 w 1735016"/>
                  <a:gd name="connsiteY2" fmla="*/ 19488 h 274790"/>
                  <a:gd name="connsiteX3" fmla="*/ 1377462 w 1735016"/>
                  <a:gd name="connsiteY3" fmla="*/ 12975 h 274790"/>
                  <a:gd name="connsiteX4" fmla="*/ 1652954 w 1735016"/>
                  <a:gd name="connsiteY4" fmla="*/ 134114 h 274790"/>
                  <a:gd name="connsiteX5" fmla="*/ 1735016 w 1735016"/>
                  <a:gd name="connsiteY5" fmla="*/ 274790 h 274790"/>
                  <a:gd name="connsiteX0" fmla="*/ 0 w 1735016"/>
                  <a:gd name="connsiteY0" fmla="*/ 197228 h 273428"/>
                  <a:gd name="connsiteX1" fmla="*/ 510606 w 1735016"/>
                  <a:gd name="connsiteY1" fmla="*/ 128844 h 273428"/>
                  <a:gd name="connsiteX2" fmla="*/ 919610 w 1735016"/>
                  <a:gd name="connsiteY2" fmla="*/ 18126 h 273428"/>
                  <a:gd name="connsiteX3" fmla="*/ 1377462 w 1735016"/>
                  <a:gd name="connsiteY3" fmla="*/ 11613 h 273428"/>
                  <a:gd name="connsiteX4" fmla="*/ 1652954 w 1735016"/>
                  <a:gd name="connsiteY4" fmla="*/ 132752 h 273428"/>
                  <a:gd name="connsiteX5" fmla="*/ 1735016 w 1735016"/>
                  <a:gd name="connsiteY5" fmla="*/ 273428 h 273428"/>
                  <a:gd name="connsiteX0" fmla="*/ 0 w 1735016"/>
                  <a:gd name="connsiteY0" fmla="*/ 197228 h 273428"/>
                  <a:gd name="connsiteX1" fmla="*/ 510606 w 1735016"/>
                  <a:gd name="connsiteY1" fmla="*/ 128844 h 273428"/>
                  <a:gd name="connsiteX2" fmla="*/ 919610 w 1735016"/>
                  <a:gd name="connsiteY2" fmla="*/ 18126 h 273428"/>
                  <a:gd name="connsiteX3" fmla="*/ 1377462 w 1735016"/>
                  <a:gd name="connsiteY3" fmla="*/ 11613 h 273428"/>
                  <a:gd name="connsiteX4" fmla="*/ 1652954 w 1735016"/>
                  <a:gd name="connsiteY4" fmla="*/ 132752 h 273428"/>
                  <a:gd name="connsiteX5" fmla="*/ 1735016 w 1735016"/>
                  <a:gd name="connsiteY5" fmla="*/ 273428 h 273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5016" h="273428">
                    <a:moveTo>
                      <a:pt x="0" y="197228"/>
                    </a:moveTo>
                    <a:cubicBezTo>
                      <a:pt x="246673" y="212370"/>
                      <a:pt x="365805" y="184094"/>
                      <a:pt x="510606" y="128844"/>
                    </a:cubicBezTo>
                    <a:cubicBezTo>
                      <a:pt x="655407" y="73594"/>
                      <a:pt x="775134" y="37664"/>
                      <a:pt x="919610" y="18126"/>
                    </a:cubicBezTo>
                    <a:cubicBezTo>
                      <a:pt x="1064086" y="-1412"/>
                      <a:pt x="1255238" y="-7491"/>
                      <a:pt x="1377462" y="11613"/>
                    </a:cubicBezTo>
                    <a:cubicBezTo>
                      <a:pt x="1499686" y="30717"/>
                      <a:pt x="1593362" y="89116"/>
                      <a:pt x="1652954" y="132752"/>
                    </a:cubicBezTo>
                    <a:cubicBezTo>
                      <a:pt x="1712546" y="176388"/>
                      <a:pt x="1720362" y="249982"/>
                      <a:pt x="1735016" y="273428"/>
                    </a:cubicBezTo>
                  </a:path>
                </a:pathLst>
              </a:custGeom>
              <a:noFill/>
              <a:ln w="19050">
                <a:solidFill>
                  <a:srgbClr val="00B050"/>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0838" y="2575011"/>
              <a:ext cx="3238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8" name="Group 7"/>
          <p:cNvGrpSpPr/>
          <p:nvPr/>
        </p:nvGrpSpPr>
        <p:grpSpPr>
          <a:xfrm>
            <a:off x="2315033" y="4524375"/>
            <a:ext cx="2396279" cy="1864722"/>
            <a:chOff x="4566683" y="1187127"/>
            <a:chExt cx="2530089" cy="1968850"/>
          </a:xfrm>
        </p:grpSpPr>
        <p:pic>
          <p:nvPicPr>
            <p:cNvPr id="9" name="Picture 14" descr="FEL_talk_BAM_BAM_correlation_dataset_1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66683" y="1187127"/>
              <a:ext cx="2530089" cy="19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6"/>
            <p:cNvSpPr txBox="1">
              <a:spLocks noChangeArrowheads="1"/>
            </p:cNvSpPr>
            <p:nvPr/>
          </p:nvSpPr>
          <p:spPr bwMode="auto">
            <a:xfrm>
              <a:off x="4987312" y="1328253"/>
              <a:ext cx="1822162" cy="682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hangingPunct="1">
                <a:buFont typeface="Wingdings" pitchFamily="2" charset="2"/>
                <a:buNone/>
              </a:pPr>
              <a:r>
                <a:rPr lang="en-US" sz="1200" dirty="0">
                  <a:solidFill>
                    <a:prstClr val="black"/>
                  </a:solidFill>
                </a:rPr>
                <a:t>uncorrelated jitter</a:t>
              </a:r>
            </a:p>
            <a:p>
              <a:pPr eaLnBrk="1" hangingPunct="1">
                <a:buFont typeface="Wingdings" pitchFamily="2" charset="2"/>
                <a:buNone/>
              </a:pPr>
              <a:r>
                <a:rPr lang="en-US" sz="1200" dirty="0">
                  <a:solidFill>
                    <a:prstClr val="black"/>
                  </a:solidFill>
                </a:rPr>
                <a:t>over 4300 shots:</a:t>
              </a:r>
            </a:p>
            <a:p>
              <a:pPr eaLnBrk="1" hangingPunct="1">
                <a:buFont typeface="Wingdings" pitchFamily="2" charset="2"/>
                <a:buNone/>
              </a:pPr>
              <a:r>
                <a:rPr lang="en-US" sz="1200" b="1" dirty="0">
                  <a:solidFill>
                    <a:srgbClr val="C00000"/>
                  </a:solidFill>
                </a:rPr>
                <a:t>8.4 fs (</a:t>
              </a:r>
              <a:r>
                <a:rPr lang="en-US" sz="1200" b="1" dirty="0" smtClean="0">
                  <a:solidFill>
                    <a:srgbClr val="C00000"/>
                  </a:solidFill>
                </a:rPr>
                <a:t>rms)</a:t>
              </a:r>
              <a:endParaRPr lang="en-GB" sz="1200" b="1" dirty="0">
                <a:solidFill>
                  <a:prstClr val="black"/>
                </a:solidFill>
              </a:endParaRPr>
            </a:p>
          </p:txBody>
        </p:sp>
      </p:grpSp>
      <p:sp>
        <p:nvSpPr>
          <p:cNvPr id="30" name="TextBox 29"/>
          <p:cNvSpPr txBox="1"/>
          <p:nvPr/>
        </p:nvSpPr>
        <p:spPr>
          <a:xfrm>
            <a:off x="233131" y="1162440"/>
            <a:ext cx="4510319" cy="3770263"/>
          </a:xfrm>
          <a:prstGeom prst="rect">
            <a:avLst/>
          </a:prstGeom>
          <a:noFill/>
        </p:spPr>
        <p:txBody>
          <a:bodyPr wrap="square" rtlCol="0">
            <a:spAutoFit/>
          </a:bodyPr>
          <a:lstStyle/>
          <a:p>
            <a:pPr algn="just">
              <a:spcAft>
                <a:spcPts val="600"/>
              </a:spcAft>
            </a:pPr>
            <a:r>
              <a:rPr lang="en-US" sz="1600" dirty="0">
                <a:solidFill>
                  <a:prstClr val="black"/>
                </a:solidFill>
              </a:rPr>
              <a:t>A </a:t>
            </a:r>
            <a:r>
              <a:rPr lang="en-US" sz="1600" b="1" i="1" dirty="0">
                <a:solidFill>
                  <a:prstClr val="black"/>
                </a:solidFill>
              </a:rPr>
              <a:t>reference laser pulse train </a:t>
            </a:r>
            <a:r>
              <a:rPr lang="en-US" sz="1600" dirty="0">
                <a:solidFill>
                  <a:prstClr val="black"/>
                </a:solidFill>
              </a:rPr>
              <a:t>(typically taken from the facility OMO) is connected to the optical input of a </a:t>
            </a:r>
            <a:r>
              <a:rPr lang="en-US" sz="1600" b="1" i="1" dirty="0">
                <a:solidFill>
                  <a:prstClr val="black"/>
                </a:solidFill>
              </a:rPr>
              <a:t>Mach-</a:t>
            </a:r>
            <a:r>
              <a:rPr lang="en-US" sz="1600" b="1" i="1" dirty="0" err="1">
                <a:solidFill>
                  <a:prstClr val="black"/>
                </a:solidFill>
              </a:rPr>
              <a:t>Zehnder</a:t>
            </a:r>
            <a:r>
              <a:rPr lang="en-US" sz="1600" b="1" i="1" dirty="0">
                <a:solidFill>
                  <a:prstClr val="black"/>
                </a:solidFill>
              </a:rPr>
              <a:t> interferometric modulator </a:t>
            </a:r>
            <a:r>
              <a:rPr lang="en-US" sz="1600" dirty="0">
                <a:solidFill>
                  <a:prstClr val="black"/>
                </a:solidFill>
              </a:rPr>
              <a:t>(</a:t>
            </a:r>
            <a:r>
              <a:rPr lang="en-US" sz="1600" b="1" i="1" dirty="0">
                <a:solidFill>
                  <a:prstClr val="black"/>
                </a:solidFill>
              </a:rPr>
              <a:t>EOM</a:t>
            </a:r>
            <a:r>
              <a:rPr lang="en-US" sz="1600" dirty="0">
                <a:solidFill>
                  <a:prstClr val="black"/>
                </a:solidFill>
              </a:rPr>
              <a:t>). The short laser pulses are </a:t>
            </a:r>
            <a:r>
              <a:rPr lang="en-US" sz="1600" b="1" i="1" dirty="0">
                <a:solidFill>
                  <a:prstClr val="black"/>
                </a:solidFill>
              </a:rPr>
              <a:t>amplitude-modulated</a:t>
            </a:r>
            <a:r>
              <a:rPr lang="en-US" sz="1600" dirty="0">
                <a:solidFill>
                  <a:prstClr val="black"/>
                </a:solidFill>
              </a:rPr>
              <a:t> by a bipolar signal taken from a </a:t>
            </a:r>
            <a:r>
              <a:rPr lang="en-US" sz="1600" b="1" i="1" dirty="0">
                <a:solidFill>
                  <a:prstClr val="black"/>
                </a:solidFill>
              </a:rPr>
              <a:t>button BPM</a:t>
            </a:r>
            <a:r>
              <a:rPr lang="en-US" sz="1600" dirty="0">
                <a:solidFill>
                  <a:prstClr val="black"/>
                </a:solidFill>
              </a:rPr>
              <a:t> placed along the beam path and synchronized near to the voltage zero-crossing. </a:t>
            </a:r>
            <a:r>
              <a:rPr lang="en-US" sz="1600" b="1" i="1" dirty="0">
                <a:solidFill>
                  <a:prstClr val="black"/>
                </a:solidFill>
              </a:rPr>
              <a:t>The bunch arrival time jitter</a:t>
            </a:r>
            <a:r>
              <a:rPr lang="en-US" sz="1600" dirty="0">
                <a:solidFill>
                  <a:prstClr val="black"/>
                </a:solidFill>
              </a:rPr>
              <a:t> and </a:t>
            </a:r>
            <a:r>
              <a:rPr lang="en-US" sz="1600" b="1" i="1" dirty="0">
                <a:solidFill>
                  <a:prstClr val="black"/>
                </a:solidFill>
              </a:rPr>
              <a:t>drift</a:t>
            </a:r>
            <a:r>
              <a:rPr lang="en-US" sz="1600" dirty="0">
                <a:solidFill>
                  <a:prstClr val="black"/>
                </a:solidFill>
              </a:rPr>
              <a:t> is converted in </a:t>
            </a:r>
            <a:r>
              <a:rPr lang="en-US" sz="1600" b="1" i="1" dirty="0">
                <a:solidFill>
                  <a:prstClr val="black"/>
                </a:solidFill>
              </a:rPr>
              <a:t>amplitude modulation</a:t>
            </a:r>
            <a:r>
              <a:rPr lang="en-US" sz="1600" dirty="0">
                <a:solidFill>
                  <a:prstClr val="black"/>
                </a:solidFill>
              </a:rPr>
              <a:t> of the laser pulses and measured.  </a:t>
            </a:r>
          </a:p>
          <a:p>
            <a:pPr marL="285750" indent="-285750" algn="just">
              <a:spcAft>
                <a:spcPts val="600"/>
              </a:spcAft>
              <a:buFont typeface="Wingdings" panose="05000000000000000000" pitchFamily="2" charset="2"/>
              <a:buChar char="ü"/>
            </a:pPr>
            <a:r>
              <a:rPr lang="en-US" sz="1400" dirty="0">
                <a:solidFill>
                  <a:prstClr val="black"/>
                </a:solidFill>
              </a:rPr>
              <a:t>Works very well on bunch trains;</a:t>
            </a:r>
          </a:p>
          <a:p>
            <a:pPr marL="285750" indent="-285750" algn="just">
              <a:spcAft>
                <a:spcPts val="600"/>
              </a:spcAft>
              <a:buFont typeface="Wingdings" panose="05000000000000000000" pitchFamily="2" charset="2"/>
              <a:buChar char="ü"/>
            </a:pPr>
            <a:r>
              <a:rPr lang="en-US" sz="1400" dirty="0">
                <a:solidFill>
                  <a:prstClr val="black"/>
                </a:solidFill>
              </a:rPr>
              <a:t>Non-intercepting;</a:t>
            </a:r>
          </a:p>
          <a:p>
            <a:pPr marL="285750" indent="-285750" algn="just">
              <a:spcAft>
                <a:spcPts val="600"/>
              </a:spcAft>
              <a:buFont typeface="Wingdings" panose="05000000000000000000" pitchFamily="2" charset="2"/>
              <a:buChar char="ü"/>
            </a:pPr>
            <a:r>
              <a:rPr lang="en-US" sz="1400" dirty="0">
                <a:solidFill>
                  <a:prstClr val="black"/>
                </a:solidFill>
              </a:rPr>
              <a:t>Measure bunch </a:t>
            </a:r>
            <a:r>
              <a:rPr lang="en-US" sz="1400" dirty="0" err="1">
                <a:solidFill>
                  <a:prstClr val="black"/>
                </a:solidFill>
              </a:rPr>
              <a:t>wrt</a:t>
            </a:r>
            <a:r>
              <a:rPr lang="en-US" sz="1400" dirty="0">
                <a:solidFill>
                  <a:prstClr val="black"/>
                </a:solidFill>
              </a:rPr>
              <a:t>  to a laser reference (OMO);</a:t>
            </a:r>
          </a:p>
          <a:p>
            <a:pPr marL="285750" indent="-285750" algn="just">
              <a:buFont typeface="Wingdings" panose="05000000000000000000" pitchFamily="2" charset="2"/>
              <a:buChar char="ü"/>
              <a:tabLst>
                <a:tab pos="266700" algn="l"/>
              </a:tabLst>
            </a:pPr>
            <a:r>
              <a:rPr lang="en-US" sz="1400" dirty="0">
                <a:solidFill>
                  <a:prstClr val="black"/>
                </a:solidFill>
              </a:rPr>
              <a:t>Demonstrated high</a:t>
            </a:r>
          </a:p>
          <a:p>
            <a:pPr algn="just">
              <a:spcAft>
                <a:spcPts val="600"/>
              </a:spcAft>
              <a:tabLst>
                <a:tab pos="266700" algn="l"/>
              </a:tabLst>
            </a:pPr>
            <a:r>
              <a:rPr lang="en-US" sz="1400" dirty="0">
                <a:solidFill>
                  <a:prstClr val="black"/>
                </a:solidFill>
              </a:rPr>
              <a:t>	 resolution</a:t>
            </a:r>
          </a:p>
        </p:txBody>
      </p:sp>
      <p:sp>
        <p:nvSpPr>
          <p:cNvPr id="21" name="TextBox 20"/>
          <p:cNvSpPr txBox="1"/>
          <p:nvPr/>
        </p:nvSpPr>
        <p:spPr>
          <a:xfrm>
            <a:off x="4920348" y="3679950"/>
            <a:ext cx="1258678" cy="738664"/>
          </a:xfrm>
          <a:prstGeom prst="rect">
            <a:avLst/>
          </a:prstGeom>
          <a:solidFill>
            <a:srgbClr val="CCECFF"/>
          </a:solidFill>
        </p:spPr>
        <p:txBody>
          <a:bodyPr wrap="none" rtlCol="0">
            <a:spAutoFit/>
          </a:bodyPr>
          <a:lstStyle/>
          <a:p>
            <a:r>
              <a:rPr lang="it-IT" sz="1400" i="1" dirty="0">
                <a:solidFill>
                  <a:prstClr val="black"/>
                </a:solidFill>
              </a:rPr>
              <a:t>Sketches from</a:t>
            </a:r>
          </a:p>
          <a:p>
            <a:r>
              <a:rPr lang="it-IT" sz="1400" b="1" i="1" dirty="0">
                <a:solidFill>
                  <a:prstClr val="black"/>
                </a:solidFill>
              </a:rPr>
              <a:t>H. Schlarb </a:t>
            </a:r>
            <a:r>
              <a:rPr lang="it-IT" sz="1400" dirty="0">
                <a:solidFill>
                  <a:prstClr val="black"/>
                </a:solidFill>
              </a:rPr>
              <a:t>and</a:t>
            </a:r>
          </a:p>
          <a:p>
            <a:r>
              <a:rPr lang="it-IT" sz="1400" b="1" i="1" dirty="0">
                <a:solidFill>
                  <a:prstClr val="black"/>
                </a:solidFill>
              </a:rPr>
              <a:t>F. Loehl</a:t>
            </a:r>
            <a:endParaRPr lang="en-US" sz="1400" b="1" i="1" dirty="0">
              <a:solidFill>
                <a:prstClr val="black"/>
              </a:solidFill>
            </a:endParaRPr>
          </a:p>
        </p:txBody>
      </p:sp>
      <p:sp>
        <p:nvSpPr>
          <p:cNvPr id="11" name="TextBox 10"/>
          <p:cNvSpPr txBox="1"/>
          <p:nvPr/>
        </p:nvSpPr>
        <p:spPr>
          <a:xfrm>
            <a:off x="809624" y="5648325"/>
            <a:ext cx="1485901" cy="738664"/>
          </a:xfrm>
          <a:prstGeom prst="rect">
            <a:avLst/>
          </a:prstGeom>
          <a:solidFill>
            <a:schemeClr val="tx1"/>
          </a:solidFill>
        </p:spPr>
        <p:txBody>
          <a:bodyPr wrap="square" rtlCol="0">
            <a:spAutoFit/>
          </a:bodyPr>
          <a:lstStyle/>
          <a:p>
            <a:pPr algn="just"/>
            <a:r>
              <a:rPr lang="it-IT" sz="1400" dirty="0">
                <a:solidFill>
                  <a:prstClr val="black"/>
                </a:solidFill>
              </a:rPr>
              <a:t>BAM 1 – 2 placed 60 m away along the beam path</a:t>
            </a:r>
            <a:endParaRPr lang="en-US" sz="1400" dirty="0">
              <a:solidFill>
                <a:prstClr val="black"/>
              </a:solidFill>
            </a:endParaRPr>
          </a:p>
        </p:txBody>
      </p:sp>
    </p:spTree>
    <p:extLst>
      <p:ext uri="{BB962C8B-B14F-4D97-AF65-F5344CB8AC3E}">
        <p14:creationId xmlns:p14="http://schemas.microsoft.com/office/powerpoint/2010/main" val="3796344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1"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1535" y="42185"/>
            <a:ext cx="7418894" cy="702877"/>
          </a:xfrm>
        </p:spPr>
        <p:txBody>
          <a:bodyPr/>
          <a:lstStyle/>
          <a:p>
            <a:r>
              <a:rPr lang="it-IT" sz="1600" i="1" dirty="0" err="1">
                <a:solidFill>
                  <a:prstClr val="white">
                    <a:lumMod val="85000"/>
                  </a:prstClr>
                </a:solidFill>
              </a:rPr>
              <a:t>Beam</a:t>
            </a:r>
            <a:r>
              <a:rPr lang="it-IT" sz="1600" i="1" dirty="0">
                <a:solidFill>
                  <a:prstClr val="white">
                    <a:lumMod val="85000"/>
                  </a:prstClr>
                </a:solidFill>
              </a:rPr>
              <a:t> </a:t>
            </a:r>
            <a:r>
              <a:rPr lang="it-IT" sz="1600" i="1" dirty="0" err="1">
                <a:solidFill>
                  <a:prstClr val="white">
                    <a:lumMod val="85000"/>
                  </a:prstClr>
                </a:solidFill>
              </a:rPr>
              <a:t>arrival</a:t>
            </a:r>
            <a:r>
              <a:rPr lang="it-IT" sz="1600" i="1" dirty="0">
                <a:solidFill>
                  <a:prstClr val="white">
                    <a:lumMod val="85000"/>
                  </a:prstClr>
                </a:solidFill>
              </a:rPr>
              <a:t> time </a:t>
            </a:r>
            <a:r>
              <a:rPr lang="it-IT" sz="1600" i="1" dirty="0" err="1">
                <a:solidFill>
                  <a:prstClr val="white">
                    <a:lumMod val="85000"/>
                  </a:prstClr>
                </a:solidFill>
              </a:rPr>
              <a:t>measurement</a:t>
            </a:r>
            <a:r>
              <a:rPr lang="it-IT" sz="1600" i="1" dirty="0">
                <a:solidFill>
                  <a:prstClr val="white">
                    <a:lumMod val="85000"/>
                  </a:prstClr>
                </a:solidFill>
              </a:rPr>
              <a:t>:</a:t>
            </a:r>
            <a:r>
              <a:rPr lang="en-US" sz="2500" i="1" dirty="0">
                <a:solidFill>
                  <a:prstClr val="white">
                    <a:lumMod val="85000"/>
                  </a:prstClr>
                </a:solidFill>
              </a:rPr>
              <a:t/>
            </a:r>
            <a:br>
              <a:rPr lang="en-US" sz="2500" i="1" dirty="0">
                <a:solidFill>
                  <a:prstClr val="white">
                    <a:lumMod val="85000"/>
                  </a:prstClr>
                </a:solidFill>
              </a:rPr>
            </a:br>
            <a:r>
              <a:rPr lang="it-IT" sz="2400" dirty="0" err="1" smtClean="0"/>
              <a:t>Electro</a:t>
            </a:r>
            <a:r>
              <a:rPr lang="it-IT" sz="2400" dirty="0" smtClean="0"/>
              <a:t> Optical </a:t>
            </a:r>
            <a:r>
              <a:rPr lang="it-IT" sz="2400" dirty="0" err="1" smtClean="0"/>
              <a:t>Sampling</a:t>
            </a:r>
            <a:endParaRPr lang="it-IT" sz="2800" dirty="0"/>
          </a:p>
        </p:txBody>
      </p:sp>
      <p:sp>
        <p:nvSpPr>
          <p:cNvPr id="3" name="Slide Number Placeholder 2"/>
          <p:cNvSpPr>
            <a:spLocks noGrp="1"/>
          </p:cNvSpPr>
          <p:nvPr>
            <p:ph type="sldNum" sz="quarter" idx="12"/>
          </p:nvPr>
        </p:nvSpPr>
        <p:spPr/>
        <p:txBody>
          <a:bodyPr/>
          <a:lstStyle/>
          <a:p>
            <a:fld id="{D69AA2CE-5247-4087-8B4F-74DD832FD931}" type="slidenum">
              <a:rPr lang="it-IT" smtClean="0">
                <a:solidFill>
                  <a:srgbClr val="4F81BD">
                    <a:lumMod val="75000"/>
                  </a:srgbClr>
                </a:solidFill>
              </a:rPr>
              <a:pPr/>
              <a:t>46</a:t>
            </a:fld>
            <a:endParaRPr lang="it-IT">
              <a:solidFill>
                <a:srgbClr val="4F81BD">
                  <a:lumMod val="75000"/>
                </a:srgbClr>
              </a:solidFill>
            </a:endParaRPr>
          </a:p>
        </p:txBody>
      </p:sp>
      <p:pic>
        <p:nvPicPr>
          <p:cNvPr id="6" name="Picture 2" descr="http://tesla.desy.de/fla/EOS/EO_over_files/image007.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5598" y="1177145"/>
            <a:ext cx="5585776" cy="18349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6300" y="3414714"/>
            <a:ext cx="4170363" cy="3081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8410575" y="3686174"/>
            <a:ext cx="77721" cy="91969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mc:AlternateContent xmlns:mc="http://schemas.openxmlformats.org/markup-compatibility/2006" xmlns:a14="http://schemas.microsoft.com/office/drawing/2010/main">
        <mc:Choice Requires="a14">
          <p:sp>
            <p:nvSpPr>
              <p:cNvPr id="9" name="TextBox 8"/>
              <p:cNvSpPr txBox="1"/>
              <p:nvPr/>
            </p:nvSpPr>
            <p:spPr>
              <a:xfrm>
                <a:off x="7056899" y="3853108"/>
                <a:ext cx="1652567" cy="692497"/>
              </a:xfrm>
              <a:prstGeom prst="rect">
                <a:avLst/>
              </a:prstGeom>
              <a:noFill/>
            </p:spPr>
            <p:txBody>
              <a:bodyPr wrap="none" rtlCol="0">
                <a:spAutoFit/>
              </a:bodyPr>
              <a:lstStyle/>
              <a:p>
                <a:pPr algn="ctr">
                  <a:spcAft>
                    <a:spcPts val="600"/>
                  </a:spcAft>
                </a:pPr>
                <a14:m>
                  <m:oMathPara xmlns:m="http://schemas.openxmlformats.org/officeDocument/2006/math">
                    <m:oMathParaPr>
                      <m:jc m:val="centerGroup"/>
                    </m:oMathParaPr>
                    <m:oMath xmlns:m="http://schemas.openxmlformats.org/officeDocument/2006/math">
                      <m:sSub>
                        <m:sSubPr>
                          <m:ctrlPr>
                            <a:rPr lang="en-US" i="1">
                              <a:solidFill>
                                <a:srgbClr val="FF0000"/>
                              </a:solidFill>
                              <a:latin typeface="Cambria Math"/>
                            </a:rPr>
                          </m:ctrlPr>
                        </m:sSubPr>
                        <m:e>
                          <m:r>
                            <a:rPr lang="en-US" i="1">
                              <a:solidFill>
                                <a:srgbClr val="FF0000"/>
                              </a:solidFill>
                              <a:latin typeface="Cambria Math"/>
                              <a:ea typeface="Cambria Math"/>
                            </a:rPr>
                            <m:t>𝜎</m:t>
                          </m:r>
                        </m:e>
                        <m:sub>
                          <m:r>
                            <a:rPr lang="it-IT" i="1">
                              <a:solidFill>
                                <a:srgbClr val="FF0000"/>
                              </a:solidFill>
                              <a:latin typeface="Cambria Math"/>
                            </a:rPr>
                            <m:t>𝑡</m:t>
                          </m:r>
                        </m:sub>
                      </m:sSub>
                      <m:r>
                        <a:rPr lang="en-US" i="1">
                          <a:solidFill>
                            <a:srgbClr val="FF0000"/>
                          </a:solidFill>
                          <a:latin typeface="Cambria Math"/>
                          <a:ea typeface="Cambria Math"/>
                        </a:rPr>
                        <m:t>≈</m:t>
                      </m:r>
                      <m:r>
                        <a:rPr lang="it-IT" i="1">
                          <a:solidFill>
                            <a:srgbClr val="FF0000"/>
                          </a:solidFill>
                          <a:latin typeface="Cambria Math"/>
                          <a:ea typeface="Cambria Math"/>
                        </a:rPr>
                        <m:t>20 </m:t>
                      </m:r>
                      <m:sSub>
                        <m:sSubPr>
                          <m:ctrlPr>
                            <a:rPr lang="it-IT" i="1">
                              <a:solidFill>
                                <a:srgbClr val="FF0000"/>
                              </a:solidFill>
                              <a:latin typeface="Cambria Math"/>
                              <a:ea typeface="Cambria Math"/>
                            </a:rPr>
                          </m:ctrlPr>
                        </m:sSubPr>
                        <m:e>
                          <m:r>
                            <a:rPr lang="it-IT" i="1">
                              <a:solidFill>
                                <a:srgbClr val="FF0000"/>
                              </a:solidFill>
                              <a:latin typeface="Cambria Math"/>
                              <a:ea typeface="Cambria Math"/>
                            </a:rPr>
                            <m:t>𝑓𝑠</m:t>
                          </m:r>
                        </m:e>
                        <m:sub>
                          <m:r>
                            <a:rPr lang="it-IT" i="1">
                              <a:solidFill>
                                <a:srgbClr val="FF0000"/>
                              </a:solidFill>
                              <a:latin typeface="Cambria Math"/>
                              <a:ea typeface="Cambria Math"/>
                            </a:rPr>
                            <m:t> </m:t>
                          </m:r>
                          <m:r>
                            <a:rPr lang="it-IT" i="1">
                              <a:solidFill>
                                <a:srgbClr val="FF0000"/>
                              </a:solidFill>
                              <a:latin typeface="Cambria Math"/>
                              <a:ea typeface="Cambria Math"/>
                            </a:rPr>
                            <m:t>𝑟𝑚𝑠</m:t>
                          </m:r>
                        </m:sub>
                      </m:sSub>
                    </m:oMath>
                  </m:oMathPara>
                </a14:m>
                <a:endParaRPr lang="en-US" i="1" dirty="0">
                  <a:solidFill>
                    <a:srgbClr val="FF0000"/>
                  </a:solidFill>
                </a:endParaRPr>
              </a:p>
              <a:p>
                <a:pPr algn="ctr"/>
                <a:r>
                  <a:rPr lang="it-IT" sz="1600" i="1" dirty="0">
                    <a:solidFill>
                      <a:srgbClr val="FF0000"/>
                    </a:solidFill>
                  </a:rPr>
                  <a:t>over 330 shots</a:t>
                </a:r>
                <a:endParaRPr lang="en-US" sz="1600" i="1" dirty="0">
                  <a:solidFill>
                    <a:srgbClr val="FF0000"/>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7056899" y="3853108"/>
                <a:ext cx="1652567" cy="692497"/>
              </a:xfrm>
              <a:prstGeom prst="rect">
                <a:avLst/>
              </a:prstGeom>
              <a:blipFill rotWithShape="1">
                <a:blip r:embed="rId4"/>
                <a:stretch>
                  <a:fillRect b="-1052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252182" y="3087427"/>
                <a:ext cx="4319818" cy="3647152"/>
              </a:xfrm>
              <a:prstGeom prst="rect">
                <a:avLst/>
              </a:prstGeom>
              <a:noFill/>
            </p:spPr>
            <p:txBody>
              <a:bodyPr wrap="square" rtlCol="0">
                <a:spAutoFit/>
              </a:bodyPr>
              <a:lstStyle/>
              <a:p>
                <a:pPr algn="just">
                  <a:spcAft>
                    <a:spcPts val="600"/>
                  </a:spcAft>
                </a:pPr>
                <a:r>
                  <a:rPr lang="en-US" sz="1600" dirty="0">
                    <a:solidFill>
                      <a:prstClr val="black"/>
                    </a:solidFill>
                  </a:rPr>
                  <a:t>An </a:t>
                </a:r>
                <a:r>
                  <a:rPr lang="en-US" sz="1600" b="1" i="1" dirty="0">
                    <a:solidFill>
                      <a:prstClr val="black"/>
                    </a:solidFill>
                  </a:rPr>
                  <a:t>electro-optic crystal </a:t>
                </a:r>
                <a:r>
                  <a:rPr lang="en-US" sz="1600" dirty="0">
                    <a:solidFill>
                      <a:prstClr val="black"/>
                    </a:solidFill>
                  </a:rPr>
                  <a:t>is placed near the beam trajectory. In correspondence to the beam passage the crystal is illuminated with a </a:t>
                </a:r>
                <a:r>
                  <a:rPr lang="en-US" sz="1600" b="1" i="1" dirty="0">
                    <a:solidFill>
                      <a:prstClr val="black"/>
                    </a:solidFill>
                  </a:rPr>
                  <a:t>short reference laser pulse</a:t>
                </a:r>
                <a:r>
                  <a:rPr lang="en-US" sz="1600" dirty="0">
                    <a:solidFill>
                      <a:prstClr val="black"/>
                    </a:solidFill>
                  </a:rPr>
                  <a:t> transversally enlarged and </a:t>
                </a:r>
                <a:r>
                  <a:rPr lang="en-US" sz="1600" b="1" i="1" dirty="0">
                    <a:solidFill>
                      <a:prstClr val="black"/>
                    </a:solidFill>
                  </a:rPr>
                  <a:t>linearly polarized</a:t>
                </a:r>
                <a:r>
                  <a:rPr lang="en-US" sz="1600" dirty="0">
                    <a:solidFill>
                      <a:prstClr val="black"/>
                    </a:solidFill>
                  </a:rPr>
                  <a:t>. The bunch electric field induces </a:t>
                </a:r>
                <a:r>
                  <a:rPr lang="en-US" sz="1600" b="1" i="1" dirty="0">
                    <a:solidFill>
                      <a:prstClr val="black"/>
                    </a:solidFill>
                  </a:rPr>
                  <a:t>bi-rifrengence</a:t>
                </a:r>
                <a:r>
                  <a:rPr lang="en-US" sz="1600" dirty="0">
                    <a:solidFill>
                      <a:prstClr val="black"/>
                    </a:solidFill>
                  </a:rPr>
                  <a:t> in the crystal, so that while propagating the laser gains </a:t>
                </a:r>
                <a:r>
                  <a:rPr lang="en-US" sz="1600" b="1" i="1" dirty="0">
                    <a:solidFill>
                      <a:prstClr val="black"/>
                    </a:solidFill>
                  </a:rPr>
                  <a:t>elliptical polarization</a:t>
                </a:r>
                <a:r>
                  <a:rPr lang="en-US" sz="1600" dirty="0">
                    <a:solidFill>
                      <a:prstClr val="black"/>
                    </a:solidFill>
                  </a:rPr>
                  <a:t>. A polarized output filter delivers a signal proportional to the </a:t>
                </a:r>
                <a:r>
                  <a:rPr lang="en-US" sz="1600" b="1" i="1" dirty="0">
                    <a:solidFill>
                      <a:prstClr val="black"/>
                    </a:solidFill>
                  </a:rPr>
                  <a:t>polarization rotation</a:t>
                </a:r>
                <a:r>
                  <a:rPr lang="en-US" sz="1600" dirty="0">
                    <a:solidFill>
                      <a:prstClr val="black"/>
                    </a:solidFill>
                  </a:rPr>
                  <a:t>, i.e. to the</a:t>
                </a:r>
                <a:r>
                  <a:rPr lang="en-US" sz="1600" b="1" i="1" dirty="0">
                    <a:solidFill>
                      <a:prstClr val="black"/>
                    </a:solidFill>
                  </a:rPr>
                  <a:t> beam longitudinal charge distribution</a:t>
                </a:r>
                <a:r>
                  <a:rPr lang="en-US" sz="1600" dirty="0">
                    <a:solidFill>
                      <a:prstClr val="black"/>
                    </a:solidFill>
                  </a:rPr>
                  <a:t>.</a:t>
                </a:r>
                <a:endParaRPr lang="en-US" sz="1400" dirty="0">
                  <a:solidFill>
                    <a:prstClr val="black"/>
                  </a:solidFill>
                </a:endParaRPr>
              </a:p>
              <a:p>
                <a:pPr marL="285750" indent="-285750" algn="just">
                  <a:spcAft>
                    <a:spcPts val="600"/>
                  </a:spcAft>
                  <a:buFont typeface="Wingdings" panose="05000000000000000000" pitchFamily="2" charset="2"/>
                  <a:buChar char="ü"/>
                </a:pPr>
                <a:r>
                  <a:rPr lang="en-US" sz="1400" dirty="0">
                    <a:solidFill>
                      <a:prstClr val="black"/>
                    </a:solidFill>
                  </a:rPr>
                  <a:t>Single shot, non-intercepting;</a:t>
                </a:r>
              </a:p>
              <a:p>
                <a:pPr marL="285750" indent="-285750" algn="just">
                  <a:spcAft>
                    <a:spcPts val="600"/>
                  </a:spcAft>
                  <a:buFont typeface="Wingdings" panose="05000000000000000000" pitchFamily="2" charset="2"/>
                  <a:buChar char="ü"/>
                </a:pPr>
                <a:r>
                  <a:rPr lang="en-US" sz="1400" dirty="0">
                    <a:solidFill>
                      <a:prstClr val="black"/>
                    </a:solidFill>
                  </a:rPr>
                  <a:t>Provides charge distribution and centroid position;</a:t>
                </a:r>
              </a:p>
              <a:p>
                <a:pPr marL="285750" indent="-285750" algn="just">
                  <a:buFont typeface="Wingdings" panose="05000000000000000000" pitchFamily="2" charset="2"/>
                  <a:buChar char="ü"/>
                  <a:tabLst>
                    <a:tab pos="266700" algn="l"/>
                  </a:tabLst>
                </a:pPr>
                <a:r>
                  <a:rPr lang="en-US" sz="1400" dirty="0">
                    <a:solidFill>
                      <a:prstClr val="black"/>
                    </a:solidFill>
                  </a:rPr>
                  <a:t>Resolution </a:t>
                </a:r>
                <a14:m>
                  <m:oMath xmlns:m="http://schemas.openxmlformats.org/officeDocument/2006/math">
                    <m:r>
                      <a:rPr lang="en-US" sz="1400" i="1">
                        <a:solidFill>
                          <a:prstClr val="black"/>
                        </a:solidFill>
                        <a:latin typeface="Cambria Math"/>
                        <a:ea typeface="Cambria Math"/>
                      </a:rPr>
                      <m:t>≈50 </m:t>
                    </m:r>
                    <m:r>
                      <a:rPr lang="en-US" sz="1400" i="1">
                        <a:solidFill>
                          <a:prstClr val="black"/>
                        </a:solidFill>
                        <a:latin typeface="Cambria Math"/>
                        <a:ea typeface="Cambria Math"/>
                      </a:rPr>
                      <m:t>𝑓𝑠</m:t>
                    </m:r>
                  </m:oMath>
                </a14:m>
                <a:r>
                  <a:rPr lang="en-US" sz="1400" dirty="0">
                    <a:solidFill>
                      <a:prstClr val="black"/>
                    </a:solidFill>
                  </a:rPr>
                  <a:t> for the bunch duration, higher for centroid arrival time (</a:t>
                </a:r>
                <a:r>
                  <a:rPr lang="en-US" sz="1400" i="1" dirty="0">
                    <a:solidFill>
                      <a:prstClr val="black"/>
                    </a:solidFill>
                  </a:rPr>
                  <a:t>1 pixel ≈ 10 fs</a:t>
                </a:r>
                <a:r>
                  <a:rPr lang="en-US" sz="1400" dirty="0">
                    <a:solidFill>
                      <a:prstClr val="black"/>
                    </a:solidFill>
                  </a:rPr>
                  <a:t>).</a:t>
                </a:r>
              </a:p>
            </p:txBody>
          </p:sp>
        </mc:Choice>
        <mc:Fallback xmlns="">
          <p:sp>
            <p:nvSpPr>
              <p:cNvPr id="12" name="TextBox 11"/>
              <p:cNvSpPr txBox="1">
                <a:spLocks noRot="1" noChangeAspect="1" noMove="1" noResize="1" noEditPoints="1" noAdjustHandles="1" noChangeArrowheads="1" noChangeShapeType="1" noTextEdit="1"/>
              </p:cNvSpPr>
              <p:nvPr/>
            </p:nvSpPr>
            <p:spPr>
              <a:xfrm>
                <a:off x="252182" y="3087427"/>
                <a:ext cx="4319818" cy="3647152"/>
              </a:xfrm>
              <a:prstGeom prst="rect">
                <a:avLst/>
              </a:prstGeom>
              <a:blipFill rotWithShape="1">
                <a:blip r:embed="rId5"/>
                <a:stretch>
                  <a:fillRect l="-705" t="-501" r="-705" b="-668"/>
                </a:stretch>
              </a:blipFill>
            </p:spPr>
            <p:txBody>
              <a:bodyPr/>
              <a:lstStyle/>
              <a:p>
                <a:r>
                  <a:rPr lang="en-US">
                    <a:noFill/>
                  </a:rPr>
                  <a:t> </a:t>
                </a:r>
              </a:p>
            </p:txBody>
          </p:sp>
        </mc:Fallback>
      </mc:AlternateContent>
      <p:pic>
        <p:nvPicPr>
          <p:cNvPr id="1536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86300" y="3426713"/>
            <a:ext cx="1493837" cy="1436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rotWithShape="1">
          <a:blip r:embed="rId7">
            <a:extLst>
              <a:ext uri="{28A0092B-C50C-407E-A947-70E740481C1C}">
                <a14:useLocalDpi xmlns:a14="http://schemas.microsoft.com/office/drawing/2010/main" val="0"/>
              </a:ext>
            </a:extLst>
          </a:blip>
          <a:srcRect/>
          <a:stretch/>
        </p:blipFill>
        <p:spPr bwMode="auto">
          <a:xfrm>
            <a:off x="798512" y="1145047"/>
            <a:ext cx="2230438" cy="1867026"/>
          </a:xfrm>
          <a:prstGeom prst="rect">
            <a:avLst/>
          </a:prstGeom>
          <a:noFill/>
          <a:ln>
            <a:noFill/>
          </a:ln>
          <a:effectLst>
            <a:glow rad="63500">
              <a:schemeClr val="accent1">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9"/>
          <p:cNvSpPr/>
          <p:nvPr/>
        </p:nvSpPr>
        <p:spPr>
          <a:xfrm rot="16200000">
            <a:off x="7288044" y="2440092"/>
            <a:ext cx="139887" cy="23522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4" name="Rectangle 9"/>
          <p:cNvSpPr/>
          <p:nvPr/>
        </p:nvSpPr>
        <p:spPr>
          <a:xfrm rot="16200000">
            <a:off x="7161119" y="1719165"/>
            <a:ext cx="224027" cy="31670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 name="Rettangolo 3"/>
          <p:cNvSpPr/>
          <p:nvPr/>
        </p:nvSpPr>
        <p:spPr>
          <a:xfrm>
            <a:off x="5525667" y="3117332"/>
            <a:ext cx="3510368" cy="646331"/>
          </a:xfrm>
          <a:prstGeom prst="rect">
            <a:avLst/>
          </a:prstGeom>
          <a:noFill/>
        </p:spPr>
        <p:txBody>
          <a:bodyPr wrap="square">
            <a:spAutoFit/>
          </a:bodyPr>
          <a:lstStyle/>
          <a:p>
            <a:pPr algn="ctr">
              <a:spcAft>
                <a:spcPts val="600"/>
              </a:spcAft>
            </a:pPr>
            <a:r>
              <a:rPr lang="it-IT" b="1" i="1" dirty="0" err="1">
                <a:solidFill>
                  <a:srgbClr val="002060"/>
                </a:solidFill>
              </a:rPr>
              <a:t>beam</a:t>
            </a:r>
            <a:r>
              <a:rPr lang="it-IT" b="1" i="1" dirty="0">
                <a:solidFill>
                  <a:srgbClr val="002060"/>
                </a:solidFill>
              </a:rPr>
              <a:t> ATJ vs. PC laser </a:t>
            </a:r>
            <a:r>
              <a:rPr lang="it-IT" b="1" i="1" dirty="0" err="1">
                <a:solidFill>
                  <a:srgbClr val="002060"/>
                </a:solidFill>
              </a:rPr>
              <a:t>measured</a:t>
            </a:r>
            <a:r>
              <a:rPr lang="it-IT" b="1" i="1" dirty="0">
                <a:solidFill>
                  <a:srgbClr val="002060"/>
                </a:solidFill>
              </a:rPr>
              <a:t> with EOS @SPARC_LAB</a:t>
            </a:r>
            <a:endParaRPr lang="en-US" b="1" i="1" dirty="0">
              <a:solidFill>
                <a:srgbClr val="002060"/>
              </a:solidFill>
              <a:latin typeface="Cambria Math"/>
            </a:endParaRPr>
          </a:p>
        </p:txBody>
      </p:sp>
    </p:spTree>
    <p:extLst>
      <p:ext uri="{BB962C8B-B14F-4D97-AF65-F5344CB8AC3E}">
        <p14:creationId xmlns:p14="http://schemas.microsoft.com/office/powerpoint/2010/main" val="840430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36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p:bldP spid="13" grpId="0" animBg="1"/>
      <p:bldP spid="14" grpId="0" animBg="1"/>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0" name="CasellaDiTesto 39"/>
              <p:cNvSpPr txBox="1"/>
              <p:nvPr/>
            </p:nvSpPr>
            <p:spPr>
              <a:xfrm>
                <a:off x="1297050" y="5597720"/>
                <a:ext cx="5721246" cy="676917"/>
              </a:xfrm>
              <a:prstGeom prst="rect">
                <a:avLst/>
              </a:prstGeom>
              <a:solidFill>
                <a:srgbClr val="CCFFCC"/>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i="1">
                          <a:solidFill>
                            <a:srgbClr val="002060"/>
                          </a:solidFill>
                          <a:latin typeface="Cambria Math"/>
                          <a:ea typeface="Cambria Math"/>
                        </a:rPr>
                        <m:t>h</m:t>
                      </m:r>
                      <m:r>
                        <a:rPr lang="en-US" i="1">
                          <a:solidFill>
                            <a:srgbClr val="002060"/>
                          </a:solidFill>
                          <a:latin typeface="Cambria Math"/>
                        </a:rPr>
                        <m:t>≝</m:t>
                      </m:r>
                      <m:f>
                        <m:fPr>
                          <m:ctrlPr>
                            <a:rPr lang="it-IT" i="1">
                              <a:solidFill>
                                <a:srgbClr val="002060"/>
                              </a:solidFill>
                              <a:latin typeface="Cambria Math"/>
                              <a:ea typeface="Cambria Math"/>
                            </a:rPr>
                          </m:ctrlPr>
                        </m:fPr>
                        <m:num>
                          <m:f>
                            <m:fPr>
                              <m:type m:val="lin"/>
                              <m:ctrlPr>
                                <a:rPr lang="it-IT" i="1">
                                  <a:solidFill>
                                    <a:srgbClr val="002060"/>
                                  </a:solidFill>
                                  <a:latin typeface="Cambria Math"/>
                                  <a:ea typeface="Cambria Math"/>
                                </a:rPr>
                              </m:ctrlPr>
                            </m:fPr>
                            <m:num>
                              <m:r>
                                <a:rPr lang="en-GB" i="1">
                                  <a:solidFill>
                                    <a:srgbClr val="002060"/>
                                  </a:solidFill>
                                  <a:latin typeface="Cambria Math"/>
                                  <a:ea typeface="Cambria Math"/>
                                </a:rPr>
                                <m:t>∆</m:t>
                              </m:r>
                              <m:r>
                                <a:rPr lang="it-IT" i="1">
                                  <a:solidFill>
                                    <a:srgbClr val="002060"/>
                                  </a:solidFill>
                                  <a:latin typeface="Cambria Math"/>
                                  <a:ea typeface="Cambria Math"/>
                                </a:rPr>
                                <m:t>𝑊</m:t>
                              </m:r>
                            </m:num>
                            <m:den>
                              <m:sSub>
                                <m:sSubPr>
                                  <m:ctrlPr>
                                    <a:rPr lang="it-IT" i="1">
                                      <a:solidFill>
                                        <a:srgbClr val="002060"/>
                                      </a:solidFill>
                                      <a:latin typeface="Cambria Math"/>
                                      <a:ea typeface="Cambria Math"/>
                                    </a:rPr>
                                  </m:ctrlPr>
                                </m:sSubPr>
                                <m:e>
                                  <m:r>
                                    <a:rPr lang="it-IT" i="1">
                                      <a:solidFill>
                                        <a:srgbClr val="002060"/>
                                      </a:solidFill>
                                      <a:latin typeface="Cambria Math"/>
                                      <a:ea typeface="Cambria Math"/>
                                    </a:rPr>
                                    <m:t>𝑊</m:t>
                                  </m:r>
                                </m:e>
                                <m:sub>
                                  <m:r>
                                    <a:rPr lang="it-IT" i="1">
                                      <a:solidFill>
                                        <a:srgbClr val="002060"/>
                                      </a:solidFill>
                                      <a:latin typeface="Cambria Math"/>
                                      <a:ea typeface="Cambria Math"/>
                                    </a:rPr>
                                    <m:t>0</m:t>
                                  </m:r>
                                </m:sub>
                              </m:sSub>
                            </m:den>
                          </m:f>
                        </m:num>
                        <m:den>
                          <m:r>
                            <a:rPr lang="it-IT" i="1">
                              <a:solidFill>
                                <a:srgbClr val="002060"/>
                              </a:solidFill>
                              <a:latin typeface="Cambria Math"/>
                              <a:ea typeface="Cambria Math"/>
                            </a:rPr>
                            <m:t>∆</m:t>
                          </m:r>
                          <m:r>
                            <a:rPr lang="it-IT" i="1">
                              <a:solidFill>
                                <a:srgbClr val="002060"/>
                              </a:solidFill>
                              <a:latin typeface="Cambria Math"/>
                              <a:ea typeface="Cambria Math"/>
                            </a:rPr>
                            <m:t>𝑧</m:t>
                          </m:r>
                        </m:den>
                      </m:f>
                      <m:r>
                        <a:rPr lang="it-IT" i="1">
                          <a:solidFill>
                            <a:srgbClr val="002060"/>
                          </a:solidFill>
                          <a:latin typeface="Cambria Math"/>
                          <a:ea typeface="Cambria Math"/>
                        </a:rPr>
                        <m:t>=</m:t>
                      </m:r>
                      <m:f>
                        <m:fPr>
                          <m:ctrlPr>
                            <a:rPr lang="it-IT" i="1">
                              <a:solidFill>
                                <a:srgbClr val="002060"/>
                              </a:solidFill>
                              <a:latin typeface="Cambria Math"/>
                              <a:ea typeface="Cambria Math"/>
                            </a:rPr>
                          </m:ctrlPr>
                        </m:fPr>
                        <m:num>
                          <m:sSub>
                            <m:sSubPr>
                              <m:ctrlPr>
                                <a:rPr lang="it-IT" i="1">
                                  <a:solidFill>
                                    <a:srgbClr val="002060"/>
                                  </a:solidFill>
                                  <a:latin typeface="Cambria Math"/>
                                  <a:ea typeface="Cambria Math"/>
                                </a:rPr>
                              </m:ctrlPr>
                            </m:sSubPr>
                            <m:e>
                              <m:r>
                                <a:rPr lang="it-IT" i="1">
                                  <a:solidFill>
                                    <a:srgbClr val="002060"/>
                                  </a:solidFill>
                                  <a:latin typeface="Cambria Math"/>
                                  <a:ea typeface="Cambria Math"/>
                                </a:rPr>
                                <m:t>𝜔</m:t>
                              </m:r>
                            </m:e>
                            <m:sub>
                              <m:r>
                                <a:rPr lang="it-IT" i="1">
                                  <a:solidFill>
                                    <a:srgbClr val="002060"/>
                                  </a:solidFill>
                                  <a:latin typeface="Cambria Math"/>
                                  <a:ea typeface="Cambria Math"/>
                                </a:rPr>
                                <m:t>𝑅𝐹</m:t>
                              </m:r>
                            </m:sub>
                          </m:sSub>
                        </m:num>
                        <m:den>
                          <m:r>
                            <a:rPr lang="it-IT" i="1">
                              <a:solidFill>
                                <a:srgbClr val="002060"/>
                              </a:solidFill>
                              <a:latin typeface="Cambria Math"/>
                              <a:ea typeface="Cambria Math"/>
                            </a:rPr>
                            <m:t>𝑐</m:t>
                          </m:r>
                        </m:den>
                      </m:f>
                      <m:f>
                        <m:fPr>
                          <m:ctrlPr>
                            <a:rPr lang="it-IT" i="1">
                              <a:solidFill>
                                <a:srgbClr val="002060"/>
                              </a:solidFill>
                              <a:latin typeface="Cambria Math"/>
                              <a:ea typeface="Cambria Math"/>
                            </a:rPr>
                          </m:ctrlPr>
                        </m:fPr>
                        <m:num>
                          <m:f>
                            <m:fPr>
                              <m:type m:val="lin"/>
                              <m:ctrlPr>
                                <a:rPr lang="it-IT" i="1">
                                  <a:solidFill>
                                    <a:srgbClr val="002060"/>
                                  </a:solidFill>
                                  <a:latin typeface="Cambria Math"/>
                                  <a:ea typeface="Cambria Math"/>
                                </a:rPr>
                              </m:ctrlPr>
                            </m:fPr>
                            <m:num>
                              <m:r>
                                <a:rPr lang="en-GB" i="1">
                                  <a:solidFill>
                                    <a:srgbClr val="002060"/>
                                  </a:solidFill>
                                  <a:latin typeface="Cambria Math"/>
                                  <a:ea typeface="Cambria Math"/>
                                </a:rPr>
                                <m:t>∆</m:t>
                              </m:r>
                              <m:r>
                                <a:rPr lang="it-IT" i="1">
                                  <a:solidFill>
                                    <a:srgbClr val="002060"/>
                                  </a:solidFill>
                                  <a:latin typeface="Cambria Math"/>
                                  <a:ea typeface="Cambria Math"/>
                                </a:rPr>
                                <m:t>𝑊</m:t>
                              </m:r>
                            </m:num>
                            <m:den>
                              <m:sSub>
                                <m:sSubPr>
                                  <m:ctrlPr>
                                    <a:rPr lang="it-IT" i="1">
                                      <a:solidFill>
                                        <a:srgbClr val="002060"/>
                                      </a:solidFill>
                                      <a:latin typeface="Cambria Math"/>
                                      <a:ea typeface="Cambria Math"/>
                                    </a:rPr>
                                  </m:ctrlPr>
                                </m:sSubPr>
                                <m:e>
                                  <m:r>
                                    <a:rPr lang="it-IT" i="1">
                                      <a:solidFill>
                                        <a:srgbClr val="002060"/>
                                      </a:solidFill>
                                      <a:latin typeface="Cambria Math"/>
                                      <a:ea typeface="Cambria Math"/>
                                    </a:rPr>
                                    <m:t>𝑊</m:t>
                                  </m:r>
                                </m:e>
                                <m:sub>
                                  <m:r>
                                    <a:rPr lang="it-IT" i="1">
                                      <a:solidFill>
                                        <a:srgbClr val="002060"/>
                                      </a:solidFill>
                                      <a:latin typeface="Cambria Math"/>
                                      <a:ea typeface="Cambria Math"/>
                                    </a:rPr>
                                    <m:t>0</m:t>
                                  </m:r>
                                </m:sub>
                              </m:sSub>
                            </m:den>
                          </m:f>
                        </m:num>
                        <m:den>
                          <m:r>
                            <a:rPr lang="it-IT" i="1">
                              <a:solidFill>
                                <a:srgbClr val="002060"/>
                              </a:solidFill>
                              <a:latin typeface="Cambria Math"/>
                              <a:ea typeface="Cambria Math"/>
                            </a:rPr>
                            <m:t>∆</m:t>
                          </m:r>
                          <m:r>
                            <a:rPr lang="it-IT" i="1">
                              <a:solidFill>
                                <a:srgbClr val="002060"/>
                              </a:solidFill>
                              <a:latin typeface="Cambria Math"/>
                              <a:ea typeface="Cambria Math"/>
                            </a:rPr>
                            <m:t>𝜑</m:t>
                          </m:r>
                        </m:den>
                      </m:f>
                      <m:r>
                        <a:rPr lang="en-GB" i="1">
                          <a:solidFill>
                            <a:srgbClr val="002060"/>
                          </a:solidFill>
                          <a:latin typeface="Cambria Math"/>
                        </a:rPr>
                        <m:t>=</m:t>
                      </m:r>
                      <m:f>
                        <m:fPr>
                          <m:ctrlPr>
                            <a:rPr lang="it-IT" i="1">
                              <a:solidFill>
                                <a:srgbClr val="002060"/>
                              </a:solidFill>
                              <a:latin typeface="Cambria Math"/>
                              <a:ea typeface="Cambria Math"/>
                            </a:rPr>
                          </m:ctrlPr>
                        </m:fPr>
                        <m:num>
                          <m:r>
                            <a:rPr lang="it-IT" i="1">
                              <a:solidFill>
                                <a:srgbClr val="002060"/>
                              </a:solidFill>
                              <a:latin typeface="Cambria Math"/>
                            </a:rPr>
                            <m:t>−</m:t>
                          </m:r>
                          <m:r>
                            <a:rPr lang="it-IT" i="1">
                              <a:solidFill>
                                <a:srgbClr val="002060"/>
                              </a:solidFill>
                              <a:latin typeface="Cambria Math"/>
                            </a:rPr>
                            <m:t>𝑞</m:t>
                          </m:r>
                          <m:sSub>
                            <m:sSubPr>
                              <m:ctrlPr>
                                <a:rPr lang="it-IT" i="1">
                                  <a:solidFill>
                                    <a:srgbClr val="002060"/>
                                  </a:solidFill>
                                  <a:latin typeface="Cambria Math"/>
                                </a:rPr>
                              </m:ctrlPr>
                            </m:sSubPr>
                            <m:e>
                              <m:r>
                                <a:rPr lang="it-IT" i="1">
                                  <a:solidFill>
                                    <a:srgbClr val="002060"/>
                                  </a:solidFill>
                                  <a:latin typeface="Cambria Math"/>
                                </a:rPr>
                                <m:t>𝑉</m:t>
                              </m:r>
                            </m:e>
                            <m:sub>
                              <m:r>
                                <a:rPr lang="it-IT" i="1">
                                  <a:solidFill>
                                    <a:srgbClr val="002060"/>
                                  </a:solidFill>
                                  <a:latin typeface="Cambria Math"/>
                                </a:rPr>
                                <m:t>𝑅𝐹</m:t>
                              </m:r>
                            </m:sub>
                          </m:sSub>
                          <m:r>
                            <a:rPr lang="it-IT" i="1">
                              <a:solidFill>
                                <a:srgbClr val="002060"/>
                              </a:solidFill>
                              <a:latin typeface="Cambria Math"/>
                            </a:rPr>
                            <m:t> </m:t>
                          </m:r>
                          <m:r>
                            <a:rPr lang="it-IT" i="1">
                              <a:solidFill>
                                <a:srgbClr val="002060"/>
                              </a:solidFill>
                              <a:latin typeface="Cambria Math"/>
                              <a:ea typeface="Cambria Math"/>
                            </a:rPr>
                            <m:t>𝑠𝑖𝑛</m:t>
                          </m:r>
                          <m:d>
                            <m:dPr>
                              <m:ctrlPr>
                                <a:rPr lang="it-IT" i="1">
                                  <a:solidFill>
                                    <a:srgbClr val="002060"/>
                                  </a:solidFill>
                                  <a:latin typeface="Cambria Math"/>
                                  <a:ea typeface="Cambria Math"/>
                                </a:rPr>
                              </m:ctrlPr>
                            </m:dPr>
                            <m:e>
                              <m:sSub>
                                <m:sSubPr>
                                  <m:ctrlPr>
                                    <a:rPr lang="it-IT" i="1">
                                      <a:solidFill>
                                        <a:srgbClr val="002060"/>
                                      </a:solidFill>
                                      <a:latin typeface="Cambria Math"/>
                                      <a:ea typeface="Cambria Math"/>
                                    </a:rPr>
                                  </m:ctrlPr>
                                </m:sSubPr>
                                <m:e>
                                  <m:r>
                                    <a:rPr lang="it-IT" i="1">
                                      <a:solidFill>
                                        <a:srgbClr val="002060"/>
                                      </a:solidFill>
                                      <a:latin typeface="Cambria Math"/>
                                      <a:ea typeface="Cambria Math"/>
                                    </a:rPr>
                                    <m:t>𝜑</m:t>
                                  </m:r>
                                </m:e>
                                <m:sub>
                                  <m:r>
                                    <a:rPr lang="it-IT" i="1">
                                      <a:solidFill>
                                        <a:srgbClr val="002060"/>
                                      </a:solidFill>
                                      <a:latin typeface="Cambria Math"/>
                                      <a:ea typeface="Cambria Math"/>
                                    </a:rPr>
                                    <m:t>0</m:t>
                                  </m:r>
                                </m:sub>
                              </m:sSub>
                            </m:e>
                          </m:d>
                        </m:num>
                        <m:den>
                          <m:sSub>
                            <m:sSubPr>
                              <m:ctrlPr>
                                <a:rPr lang="en-GB" i="1">
                                  <a:solidFill>
                                    <a:srgbClr val="002060"/>
                                  </a:solidFill>
                                  <a:latin typeface="Cambria Math"/>
                                </a:rPr>
                              </m:ctrlPr>
                            </m:sSubPr>
                            <m:e>
                              <m:r>
                                <a:rPr lang="it-IT" i="1">
                                  <a:solidFill>
                                    <a:srgbClr val="002060"/>
                                  </a:solidFill>
                                  <a:latin typeface="Cambria Math"/>
                                </a:rPr>
                                <m:t>𝑊</m:t>
                              </m:r>
                            </m:e>
                            <m:sub>
                              <m:r>
                                <a:rPr lang="it-IT" i="1">
                                  <a:solidFill>
                                    <a:srgbClr val="002060"/>
                                  </a:solidFill>
                                  <a:latin typeface="Cambria Math"/>
                                </a:rPr>
                                <m:t>𝑖𝑛</m:t>
                              </m:r>
                            </m:sub>
                          </m:sSub>
                          <m:r>
                            <a:rPr lang="it-IT" i="1">
                              <a:solidFill>
                                <a:srgbClr val="002060"/>
                              </a:solidFill>
                              <a:latin typeface="Cambria Math"/>
                            </a:rPr>
                            <m:t>+</m:t>
                          </m:r>
                          <m:r>
                            <a:rPr lang="it-IT" i="1">
                              <a:solidFill>
                                <a:srgbClr val="002060"/>
                              </a:solidFill>
                              <a:latin typeface="Cambria Math"/>
                            </a:rPr>
                            <m:t>𝑞</m:t>
                          </m:r>
                          <m:sSub>
                            <m:sSubPr>
                              <m:ctrlPr>
                                <a:rPr lang="it-IT" i="1">
                                  <a:solidFill>
                                    <a:srgbClr val="002060"/>
                                  </a:solidFill>
                                  <a:latin typeface="Cambria Math"/>
                                </a:rPr>
                              </m:ctrlPr>
                            </m:sSubPr>
                            <m:e>
                              <m:r>
                                <a:rPr lang="it-IT" i="1">
                                  <a:solidFill>
                                    <a:srgbClr val="002060"/>
                                  </a:solidFill>
                                  <a:latin typeface="Cambria Math"/>
                                </a:rPr>
                                <m:t>𝑉</m:t>
                              </m:r>
                            </m:e>
                            <m:sub>
                              <m:r>
                                <a:rPr lang="it-IT" i="1">
                                  <a:solidFill>
                                    <a:srgbClr val="002060"/>
                                  </a:solidFill>
                                  <a:latin typeface="Cambria Math"/>
                                </a:rPr>
                                <m:t>𝑅𝐹</m:t>
                              </m:r>
                            </m:sub>
                          </m:sSub>
                          <m:r>
                            <a:rPr lang="it-IT" i="1">
                              <a:solidFill>
                                <a:srgbClr val="002060"/>
                              </a:solidFill>
                              <a:latin typeface="Cambria Math"/>
                            </a:rPr>
                            <m:t> </m:t>
                          </m:r>
                          <m:r>
                            <a:rPr lang="it-IT" i="1">
                              <a:solidFill>
                                <a:srgbClr val="002060"/>
                              </a:solidFill>
                              <a:latin typeface="Cambria Math"/>
                              <a:ea typeface="Cambria Math"/>
                            </a:rPr>
                            <m:t>𝑐𝑜𝑠</m:t>
                          </m:r>
                          <m:d>
                            <m:dPr>
                              <m:ctrlPr>
                                <a:rPr lang="it-IT" i="1">
                                  <a:solidFill>
                                    <a:srgbClr val="002060"/>
                                  </a:solidFill>
                                  <a:latin typeface="Cambria Math"/>
                                  <a:ea typeface="Cambria Math"/>
                                </a:rPr>
                              </m:ctrlPr>
                            </m:dPr>
                            <m:e>
                              <m:sSub>
                                <m:sSubPr>
                                  <m:ctrlPr>
                                    <a:rPr lang="it-IT" i="1">
                                      <a:solidFill>
                                        <a:srgbClr val="002060"/>
                                      </a:solidFill>
                                      <a:latin typeface="Cambria Math"/>
                                      <a:ea typeface="Cambria Math"/>
                                    </a:rPr>
                                  </m:ctrlPr>
                                </m:sSubPr>
                                <m:e>
                                  <m:r>
                                    <a:rPr lang="it-IT" i="1">
                                      <a:solidFill>
                                        <a:srgbClr val="002060"/>
                                      </a:solidFill>
                                      <a:latin typeface="Cambria Math"/>
                                      <a:ea typeface="Cambria Math"/>
                                    </a:rPr>
                                    <m:t>𝜑</m:t>
                                  </m:r>
                                </m:e>
                                <m:sub>
                                  <m:r>
                                    <a:rPr lang="it-IT" i="1">
                                      <a:solidFill>
                                        <a:srgbClr val="002060"/>
                                      </a:solidFill>
                                      <a:latin typeface="Cambria Math"/>
                                      <a:ea typeface="Cambria Math"/>
                                    </a:rPr>
                                    <m:t>0</m:t>
                                  </m:r>
                                </m:sub>
                              </m:sSub>
                            </m:e>
                          </m:d>
                        </m:den>
                      </m:f>
                      <m:f>
                        <m:fPr>
                          <m:ctrlPr>
                            <a:rPr lang="it-IT" i="1">
                              <a:solidFill>
                                <a:srgbClr val="002060"/>
                              </a:solidFill>
                              <a:latin typeface="Cambria Math"/>
                              <a:ea typeface="Cambria Math"/>
                            </a:rPr>
                          </m:ctrlPr>
                        </m:fPr>
                        <m:num>
                          <m:sSub>
                            <m:sSubPr>
                              <m:ctrlPr>
                                <a:rPr lang="it-IT" i="1">
                                  <a:solidFill>
                                    <a:srgbClr val="002060"/>
                                  </a:solidFill>
                                  <a:latin typeface="Cambria Math"/>
                                  <a:ea typeface="Cambria Math"/>
                                </a:rPr>
                              </m:ctrlPr>
                            </m:sSubPr>
                            <m:e>
                              <m:r>
                                <a:rPr lang="it-IT" i="1">
                                  <a:solidFill>
                                    <a:srgbClr val="002060"/>
                                  </a:solidFill>
                                  <a:latin typeface="Cambria Math"/>
                                  <a:ea typeface="Cambria Math"/>
                                </a:rPr>
                                <m:t>𝜔</m:t>
                              </m:r>
                            </m:e>
                            <m:sub>
                              <m:r>
                                <a:rPr lang="it-IT" i="1">
                                  <a:solidFill>
                                    <a:srgbClr val="002060"/>
                                  </a:solidFill>
                                  <a:latin typeface="Cambria Math"/>
                                  <a:ea typeface="Cambria Math"/>
                                </a:rPr>
                                <m:t>𝑅𝐹</m:t>
                              </m:r>
                            </m:sub>
                          </m:sSub>
                        </m:num>
                        <m:den>
                          <m:r>
                            <a:rPr lang="it-IT" i="1">
                              <a:solidFill>
                                <a:srgbClr val="002060"/>
                              </a:solidFill>
                              <a:latin typeface="Cambria Math"/>
                              <a:ea typeface="Cambria Math"/>
                            </a:rPr>
                            <m:t>𝑐</m:t>
                          </m:r>
                        </m:den>
                      </m:f>
                    </m:oMath>
                  </m:oMathPara>
                </a14:m>
                <a:endParaRPr lang="en-GB" dirty="0">
                  <a:solidFill>
                    <a:srgbClr val="002060"/>
                  </a:solidFill>
                </a:endParaRPr>
              </a:p>
            </p:txBody>
          </p:sp>
        </mc:Choice>
        <mc:Fallback xmlns="">
          <p:sp>
            <p:nvSpPr>
              <p:cNvPr id="40" name="CasellaDiTesto 39"/>
              <p:cNvSpPr txBox="1">
                <a:spLocks noRot="1" noChangeAspect="1" noMove="1" noResize="1" noEditPoints="1" noAdjustHandles="1" noChangeArrowheads="1" noChangeShapeType="1" noTextEdit="1"/>
              </p:cNvSpPr>
              <p:nvPr/>
            </p:nvSpPr>
            <p:spPr>
              <a:xfrm>
                <a:off x="1297050" y="5597720"/>
                <a:ext cx="5721246" cy="676917"/>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CasellaDiTesto 38"/>
              <p:cNvSpPr txBox="1"/>
              <p:nvPr/>
            </p:nvSpPr>
            <p:spPr>
              <a:xfrm>
                <a:off x="754125" y="4957183"/>
                <a:ext cx="5672450" cy="611962"/>
              </a:xfrm>
              <a:prstGeom prst="rect">
                <a:avLst/>
              </a:prstGeom>
              <a:solidFill>
                <a:srgbClr val="CCFFCC"/>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it-IT" i="1">
                              <a:solidFill>
                                <a:srgbClr val="002060"/>
                              </a:solidFill>
                              <a:latin typeface="Cambria Math"/>
                              <a:ea typeface="Cambria Math"/>
                            </a:rPr>
                          </m:ctrlPr>
                        </m:sSubPr>
                        <m:e>
                          <m:r>
                            <a:rPr lang="en-GB" i="1">
                              <a:solidFill>
                                <a:srgbClr val="002060"/>
                              </a:solidFill>
                              <a:latin typeface="Cambria Math"/>
                              <a:ea typeface="Cambria Math"/>
                            </a:rPr>
                            <m:t>∆</m:t>
                          </m:r>
                          <m:r>
                            <a:rPr lang="it-IT" i="1">
                              <a:solidFill>
                                <a:srgbClr val="002060"/>
                              </a:solidFill>
                              <a:latin typeface="Cambria Math"/>
                              <a:ea typeface="Cambria Math"/>
                            </a:rPr>
                            <m:t>𝑊</m:t>
                          </m:r>
                        </m:e>
                        <m:sub>
                          <m:r>
                            <a:rPr lang="it-IT" i="1">
                              <a:solidFill>
                                <a:srgbClr val="002060"/>
                              </a:solidFill>
                              <a:latin typeface="Cambria Math"/>
                              <a:ea typeface="Cambria Math"/>
                            </a:rPr>
                            <m:t>𝑜</m:t>
                          </m:r>
                        </m:sub>
                      </m:sSub>
                      <m:r>
                        <a:rPr lang="en-GB" i="1">
                          <a:solidFill>
                            <a:srgbClr val="002060"/>
                          </a:solidFill>
                          <a:latin typeface="Cambria Math"/>
                        </a:rPr>
                        <m:t>=</m:t>
                      </m:r>
                      <m:sSub>
                        <m:sSubPr>
                          <m:ctrlPr>
                            <a:rPr lang="it-IT" i="1">
                              <a:solidFill>
                                <a:srgbClr val="002060"/>
                              </a:solidFill>
                              <a:latin typeface="Cambria Math"/>
                              <a:ea typeface="Cambria Math"/>
                            </a:rPr>
                          </m:ctrlPr>
                        </m:sSubPr>
                        <m:e>
                          <m:r>
                            <a:rPr lang="en-GB" i="1">
                              <a:solidFill>
                                <a:srgbClr val="002060"/>
                              </a:solidFill>
                              <a:latin typeface="Cambria Math"/>
                              <a:ea typeface="Cambria Math"/>
                            </a:rPr>
                            <m:t>∆</m:t>
                          </m:r>
                          <m:r>
                            <a:rPr lang="it-IT" i="1">
                              <a:solidFill>
                                <a:srgbClr val="002060"/>
                              </a:solidFill>
                              <a:latin typeface="Cambria Math"/>
                              <a:ea typeface="Cambria Math"/>
                            </a:rPr>
                            <m:t>𝑊</m:t>
                          </m:r>
                        </m:e>
                        <m:sub>
                          <m:r>
                            <a:rPr lang="it-IT" i="1">
                              <a:solidFill>
                                <a:srgbClr val="002060"/>
                              </a:solidFill>
                              <a:latin typeface="Cambria Math"/>
                              <a:ea typeface="Cambria Math"/>
                            </a:rPr>
                            <m:t>𝑖𝑛</m:t>
                          </m:r>
                        </m:sub>
                      </m:sSub>
                      <m:r>
                        <a:rPr lang="it-IT" i="1">
                          <a:solidFill>
                            <a:srgbClr val="002060"/>
                          </a:solidFill>
                          <a:latin typeface="Cambria Math"/>
                        </a:rPr>
                        <m:t>−</m:t>
                      </m:r>
                      <m:r>
                        <a:rPr lang="it-IT" i="1">
                          <a:solidFill>
                            <a:srgbClr val="002060"/>
                          </a:solidFill>
                          <a:latin typeface="Cambria Math"/>
                        </a:rPr>
                        <m:t>𝑞</m:t>
                      </m:r>
                      <m:sSub>
                        <m:sSubPr>
                          <m:ctrlPr>
                            <a:rPr lang="it-IT" i="1">
                              <a:solidFill>
                                <a:srgbClr val="002060"/>
                              </a:solidFill>
                              <a:latin typeface="Cambria Math"/>
                            </a:rPr>
                          </m:ctrlPr>
                        </m:sSubPr>
                        <m:e>
                          <m:r>
                            <a:rPr lang="it-IT" i="1">
                              <a:solidFill>
                                <a:srgbClr val="002060"/>
                              </a:solidFill>
                              <a:latin typeface="Cambria Math"/>
                            </a:rPr>
                            <m:t>𝑉</m:t>
                          </m:r>
                        </m:e>
                        <m:sub>
                          <m:r>
                            <a:rPr lang="it-IT" i="1">
                              <a:solidFill>
                                <a:srgbClr val="002060"/>
                              </a:solidFill>
                              <a:latin typeface="Cambria Math"/>
                            </a:rPr>
                            <m:t>𝑅𝐹</m:t>
                          </m:r>
                        </m:sub>
                      </m:sSub>
                      <m:r>
                        <a:rPr lang="it-IT" i="1">
                          <a:solidFill>
                            <a:srgbClr val="002060"/>
                          </a:solidFill>
                          <a:latin typeface="Cambria Math"/>
                        </a:rPr>
                        <m:t> </m:t>
                      </m:r>
                      <m:r>
                        <a:rPr lang="it-IT" i="1">
                          <a:solidFill>
                            <a:srgbClr val="002060"/>
                          </a:solidFill>
                          <a:latin typeface="Cambria Math"/>
                          <a:ea typeface="Cambria Math"/>
                        </a:rPr>
                        <m:t>𝑠𝑖𝑛</m:t>
                      </m:r>
                      <m:d>
                        <m:dPr>
                          <m:ctrlPr>
                            <a:rPr lang="it-IT" i="1">
                              <a:solidFill>
                                <a:srgbClr val="002060"/>
                              </a:solidFill>
                              <a:latin typeface="Cambria Math"/>
                              <a:ea typeface="Cambria Math"/>
                            </a:rPr>
                          </m:ctrlPr>
                        </m:dPr>
                        <m:e>
                          <m:sSub>
                            <m:sSubPr>
                              <m:ctrlPr>
                                <a:rPr lang="it-IT" i="1">
                                  <a:solidFill>
                                    <a:srgbClr val="002060"/>
                                  </a:solidFill>
                                  <a:latin typeface="Cambria Math"/>
                                  <a:ea typeface="Cambria Math"/>
                                </a:rPr>
                              </m:ctrlPr>
                            </m:sSubPr>
                            <m:e>
                              <m:r>
                                <a:rPr lang="it-IT" i="1">
                                  <a:solidFill>
                                    <a:srgbClr val="002060"/>
                                  </a:solidFill>
                                  <a:latin typeface="Cambria Math"/>
                                  <a:ea typeface="Cambria Math"/>
                                </a:rPr>
                                <m:t>𝜑</m:t>
                              </m:r>
                            </m:e>
                            <m:sub>
                              <m:r>
                                <a:rPr lang="it-IT" i="1">
                                  <a:solidFill>
                                    <a:srgbClr val="002060"/>
                                  </a:solidFill>
                                  <a:latin typeface="Cambria Math"/>
                                  <a:ea typeface="Cambria Math"/>
                                </a:rPr>
                                <m:t>0</m:t>
                              </m:r>
                            </m:sub>
                          </m:sSub>
                        </m:e>
                      </m:d>
                      <m:r>
                        <a:rPr lang="it-IT">
                          <a:solidFill>
                            <a:srgbClr val="002060"/>
                          </a:solidFill>
                          <a:latin typeface="Cambria Math"/>
                          <a:ea typeface="Cambria Math"/>
                        </a:rPr>
                        <m:t> </m:t>
                      </m:r>
                      <m:r>
                        <a:rPr lang="it-IT" i="1">
                          <a:solidFill>
                            <a:srgbClr val="002060"/>
                          </a:solidFill>
                          <a:latin typeface="Cambria Math"/>
                          <a:ea typeface="Cambria Math"/>
                        </a:rPr>
                        <m:t>∆</m:t>
                      </m:r>
                      <m:r>
                        <a:rPr lang="it-IT" i="1">
                          <a:solidFill>
                            <a:srgbClr val="002060"/>
                          </a:solidFill>
                          <a:latin typeface="Cambria Math"/>
                          <a:ea typeface="Cambria Math"/>
                        </a:rPr>
                        <m:t>𝜑</m:t>
                      </m:r>
                      <m:r>
                        <a:rPr lang="it-IT" i="1">
                          <a:solidFill>
                            <a:srgbClr val="002060"/>
                          </a:solidFill>
                          <a:latin typeface="Cambria Math"/>
                          <a:ea typeface="Cambria Math"/>
                        </a:rPr>
                        <m:t>=</m:t>
                      </m:r>
                      <m:sSub>
                        <m:sSubPr>
                          <m:ctrlPr>
                            <a:rPr lang="it-IT" i="1">
                              <a:solidFill>
                                <a:srgbClr val="002060"/>
                              </a:solidFill>
                              <a:latin typeface="Cambria Math"/>
                              <a:ea typeface="Cambria Math"/>
                            </a:rPr>
                          </m:ctrlPr>
                        </m:sSubPr>
                        <m:e>
                          <m:r>
                            <a:rPr lang="en-GB" i="1">
                              <a:solidFill>
                                <a:srgbClr val="002060"/>
                              </a:solidFill>
                              <a:latin typeface="Cambria Math"/>
                              <a:ea typeface="Cambria Math"/>
                            </a:rPr>
                            <m:t>∆</m:t>
                          </m:r>
                          <m:r>
                            <a:rPr lang="it-IT" i="1">
                              <a:solidFill>
                                <a:srgbClr val="002060"/>
                              </a:solidFill>
                              <a:latin typeface="Cambria Math"/>
                              <a:ea typeface="Cambria Math"/>
                            </a:rPr>
                            <m:t>𝑊</m:t>
                          </m:r>
                        </m:e>
                        <m:sub>
                          <m:r>
                            <a:rPr lang="it-IT" i="1">
                              <a:solidFill>
                                <a:srgbClr val="002060"/>
                              </a:solidFill>
                              <a:latin typeface="Cambria Math"/>
                              <a:ea typeface="Cambria Math"/>
                            </a:rPr>
                            <m:t>𝑖𝑛</m:t>
                          </m:r>
                        </m:sub>
                      </m:sSub>
                      <m:r>
                        <a:rPr lang="it-IT" i="1">
                          <a:solidFill>
                            <a:srgbClr val="002060"/>
                          </a:solidFill>
                          <a:latin typeface="Cambria Math"/>
                          <a:ea typeface="Cambria Math"/>
                        </a:rPr>
                        <m:t>+</m:t>
                      </m:r>
                      <m:r>
                        <a:rPr lang="it-IT" i="1">
                          <a:solidFill>
                            <a:srgbClr val="002060"/>
                          </a:solidFill>
                          <a:latin typeface="Cambria Math"/>
                          <a:ea typeface="Cambria Math"/>
                        </a:rPr>
                        <m:t>h</m:t>
                      </m:r>
                      <m:f>
                        <m:fPr>
                          <m:ctrlPr>
                            <a:rPr lang="it-IT" i="1">
                              <a:solidFill>
                                <a:srgbClr val="002060"/>
                              </a:solidFill>
                              <a:latin typeface="Cambria Math"/>
                              <a:ea typeface="Cambria Math"/>
                            </a:rPr>
                          </m:ctrlPr>
                        </m:fPr>
                        <m:num>
                          <m:r>
                            <a:rPr lang="it-IT" i="1">
                              <a:solidFill>
                                <a:srgbClr val="002060"/>
                              </a:solidFill>
                              <a:latin typeface="Cambria Math"/>
                              <a:ea typeface="Cambria Math"/>
                            </a:rPr>
                            <m:t>𝑐</m:t>
                          </m:r>
                        </m:num>
                        <m:den>
                          <m:sSub>
                            <m:sSubPr>
                              <m:ctrlPr>
                                <a:rPr lang="it-IT" i="1">
                                  <a:solidFill>
                                    <a:srgbClr val="002060"/>
                                  </a:solidFill>
                                  <a:latin typeface="Cambria Math"/>
                                  <a:ea typeface="Cambria Math"/>
                                </a:rPr>
                              </m:ctrlPr>
                            </m:sSubPr>
                            <m:e>
                              <m:r>
                                <a:rPr lang="it-IT" i="1">
                                  <a:solidFill>
                                    <a:srgbClr val="002060"/>
                                  </a:solidFill>
                                  <a:latin typeface="Cambria Math"/>
                                  <a:ea typeface="Cambria Math"/>
                                </a:rPr>
                                <m:t>𝜔</m:t>
                              </m:r>
                            </m:e>
                            <m:sub>
                              <m:r>
                                <a:rPr lang="it-IT" i="1">
                                  <a:solidFill>
                                    <a:srgbClr val="002060"/>
                                  </a:solidFill>
                                  <a:latin typeface="Cambria Math"/>
                                  <a:ea typeface="Cambria Math"/>
                                </a:rPr>
                                <m:t>𝑅𝐹</m:t>
                              </m:r>
                            </m:sub>
                          </m:sSub>
                        </m:den>
                      </m:f>
                      <m:sSub>
                        <m:sSubPr>
                          <m:ctrlPr>
                            <a:rPr lang="it-IT" i="1">
                              <a:solidFill>
                                <a:srgbClr val="002060"/>
                              </a:solidFill>
                              <a:latin typeface="Cambria Math"/>
                              <a:ea typeface="Cambria Math"/>
                            </a:rPr>
                          </m:ctrlPr>
                        </m:sSubPr>
                        <m:e>
                          <m:r>
                            <a:rPr lang="it-IT" i="1">
                              <a:solidFill>
                                <a:srgbClr val="002060"/>
                              </a:solidFill>
                              <a:latin typeface="Cambria Math"/>
                              <a:ea typeface="Cambria Math"/>
                            </a:rPr>
                            <m:t>𝑊</m:t>
                          </m:r>
                        </m:e>
                        <m:sub>
                          <m:r>
                            <a:rPr lang="it-IT" i="1">
                              <a:solidFill>
                                <a:srgbClr val="002060"/>
                              </a:solidFill>
                              <a:latin typeface="Cambria Math"/>
                              <a:ea typeface="Cambria Math"/>
                            </a:rPr>
                            <m:t>0</m:t>
                          </m:r>
                        </m:sub>
                      </m:sSub>
                      <m:r>
                        <a:rPr lang="it-IT" i="1">
                          <a:solidFill>
                            <a:srgbClr val="002060"/>
                          </a:solidFill>
                          <a:latin typeface="Cambria Math"/>
                          <a:ea typeface="Cambria Math"/>
                        </a:rPr>
                        <m:t> ∆</m:t>
                      </m:r>
                      <m:r>
                        <a:rPr lang="it-IT" i="1">
                          <a:solidFill>
                            <a:srgbClr val="002060"/>
                          </a:solidFill>
                          <a:latin typeface="Cambria Math"/>
                          <a:ea typeface="Cambria Math"/>
                        </a:rPr>
                        <m:t>𝜑</m:t>
                      </m:r>
                    </m:oMath>
                  </m:oMathPara>
                </a14:m>
                <a:endParaRPr lang="en-GB" dirty="0">
                  <a:solidFill>
                    <a:srgbClr val="002060"/>
                  </a:solidFill>
                </a:endParaRPr>
              </a:p>
            </p:txBody>
          </p:sp>
        </mc:Choice>
        <mc:Fallback xmlns="">
          <p:sp>
            <p:nvSpPr>
              <p:cNvPr id="39" name="CasellaDiTesto 38"/>
              <p:cNvSpPr txBox="1">
                <a:spLocks noRot="1" noChangeAspect="1" noMove="1" noResize="1" noEditPoints="1" noAdjustHandles="1" noChangeArrowheads="1" noChangeShapeType="1" noTextEdit="1"/>
              </p:cNvSpPr>
              <p:nvPr/>
            </p:nvSpPr>
            <p:spPr>
              <a:xfrm>
                <a:off x="754125" y="4957183"/>
                <a:ext cx="5672450" cy="611962"/>
              </a:xfrm>
              <a:prstGeom prst="rect">
                <a:avLst/>
              </a:prstGeom>
              <a:blipFill rotWithShape="1">
                <a:blip r:embed="rId3"/>
                <a:stretch>
                  <a:fillRect/>
                </a:stretch>
              </a:blipFill>
            </p:spPr>
            <p:txBody>
              <a:bodyPr/>
              <a:lstStyle/>
              <a:p>
                <a:r>
                  <a:rPr lang="en-GB">
                    <a:noFill/>
                  </a:rPr>
                  <a:t> </a:t>
                </a:r>
              </a:p>
            </p:txBody>
          </p:sp>
        </mc:Fallback>
      </mc:AlternateContent>
      <p:sp>
        <p:nvSpPr>
          <p:cNvPr id="3" name="Slide Number Placeholder 2"/>
          <p:cNvSpPr>
            <a:spLocks noGrp="1"/>
          </p:cNvSpPr>
          <p:nvPr>
            <p:ph type="sldNum" sz="quarter" idx="12"/>
          </p:nvPr>
        </p:nvSpPr>
        <p:spPr/>
        <p:txBody>
          <a:bodyPr/>
          <a:lstStyle/>
          <a:p>
            <a:fld id="{D69AA2CE-5247-4087-8B4F-74DD832FD931}" type="slidenum">
              <a:rPr lang="en-US" smtClean="0">
                <a:solidFill>
                  <a:prstClr val="white"/>
                </a:solidFill>
              </a:rPr>
              <a:pPr/>
              <a:t>47</a:t>
            </a:fld>
            <a:endParaRPr lang="en-US" dirty="0">
              <a:solidFill>
                <a:prstClr val="white"/>
              </a:solidFill>
            </a:endParaRPr>
          </a:p>
        </p:txBody>
      </p:sp>
      <p:sp>
        <p:nvSpPr>
          <p:cNvPr id="14" name="Titolo 4"/>
          <p:cNvSpPr txBox="1">
            <a:spLocks/>
          </p:cNvSpPr>
          <p:nvPr/>
        </p:nvSpPr>
        <p:spPr>
          <a:xfrm>
            <a:off x="1492073" y="-33868"/>
            <a:ext cx="6078550" cy="719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b="1" kern="1200">
                <a:solidFill>
                  <a:schemeClr val="tx1">
                    <a:lumMod val="85000"/>
                  </a:schemeClr>
                </a:solidFill>
                <a:latin typeface="+mj-lt"/>
                <a:ea typeface="+mj-ea"/>
                <a:cs typeface="+mj-cs"/>
              </a:defRPr>
            </a:lvl1pPr>
          </a:lstStyle>
          <a:p>
            <a:r>
              <a:rPr lang="en-GB" sz="1600" i="1" dirty="0" smtClean="0">
                <a:solidFill>
                  <a:prstClr val="white">
                    <a:lumMod val="85000"/>
                  </a:prstClr>
                </a:solidFill>
              </a:rPr>
              <a:t>Beam arrival time:</a:t>
            </a:r>
            <a:r>
              <a:rPr lang="en-GB" sz="2400" i="1" dirty="0" smtClean="0">
                <a:solidFill>
                  <a:prstClr val="white">
                    <a:lumMod val="85000"/>
                  </a:prstClr>
                </a:solidFill>
              </a:rPr>
              <a:t> </a:t>
            </a:r>
          </a:p>
          <a:p>
            <a:r>
              <a:rPr lang="en-GB" sz="2400" dirty="0" smtClean="0">
                <a:solidFill>
                  <a:prstClr val="white">
                    <a:lumMod val="85000"/>
                  </a:prstClr>
                </a:solidFill>
              </a:rPr>
              <a:t>Magnetic Compressor</a:t>
            </a:r>
            <a:endParaRPr lang="en-GB" sz="2400" dirty="0">
              <a:solidFill>
                <a:prstClr val="white">
                  <a:lumMod val="85000"/>
                </a:prstClr>
              </a:solidFill>
            </a:endParaRPr>
          </a:p>
        </p:txBody>
      </p:sp>
      <p:pic>
        <p:nvPicPr>
          <p:cNvPr id="2" name="Immagine 1"/>
          <p:cNvPicPr>
            <a:picLocks noChangeAspect="1"/>
          </p:cNvPicPr>
          <p:nvPr/>
        </p:nvPicPr>
        <p:blipFill rotWithShape="1">
          <a:blip r:embed="rId4">
            <a:extLst>
              <a:ext uri="{28A0092B-C50C-407E-A947-70E740481C1C}">
                <a14:useLocalDpi xmlns:a14="http://schemas.microsoft.com/office/drawing/2010/main" val="0"/>
              </a:ext>
            </a:extLst>
          </a:blip>
          <a:srcRect t="14028" b="51805"/>
          <a:stretch/>
        </p:blipFill>
        <p:spPr>
          <a:xfrm>
            <a:off x="438150" y="1724025"/>
            <a:ext cx="8286750" cy="2123480"/>
          </a:xfrm>
          <a:prstGeom prst="rect">
            <a:avLst/>
          </a:prstGeom>
        </p:spPr>
      </p:pic>
      <p:sp>
        <p:nvSpPr>
          <p:cNvPr id="10" name="CasellaDiTesto 9"/>
          <p:cNvSpPr txBox="1"/>
          <p:nvPr/>
        </p:nvSpPr>
        <p:spPr>
          <a:xfrm>
            <a:off x="337604" y="1097491"/>
            <a:ext cx="5905591" cy="523220"/>
          </a:xfrm>
          <a:prstGeom prst="rect">
            <a:avLst/>
          </a:prstGeom>
          <a:noFill/>
        </p:spPr>
        <p:txBody>
          <a:bodyPr wrap="none" rtlCol="0">
            <a:spAutoFit/>
          </a:bodyPr>
          <a:lstStyle/>
          <a:p>
            <a:r>
              <a:rPr lang="en-GB" sz="2800" b="1" i="1" dirty="0">
                <a:solidFill>
                  <a:srgbClr val="002060"/>
                </a:solidFill>
              </a:rPr>
              <a:t>Basics of magnetic bunch compression</a:t>
            </a:r>
          </a:p>
        </p:txBody>
      </p:sp>
      <p:sp>
        <p:nvSpPr>
          <p:cNvPr id="11" name="CasellaDiTesto 10"/>
          <p:cNvSpPr txBox="1"/>
          <p:nvPr/>
        </p:nvSpPr>
        <p:spPr>
          <a:xfrm>
            <a:off x="6362003" y="1571619"/>
            <a:ext cx="2377895" cy="307777"/>
          </a:xfrm>
          <a:prstGeom prst="rect">
            <a:avLst/>
          </a:prstGeom>
          <a:solidFill>
            <a:srgbClr val="002060"/>
          </a:solidFill>
        </p:spPr>
        <p:txBody>
          <a:bodyPr wrap="none" rtlCol="0">
            <a:spAutoFit/>
          </a:bodyPr>
          <a:lstStyle/>
          <a:p>
            <a:r>
              <a:rPr lang="en-GB" sz="1400" i="1" dirty="0">
                <a:solidFill>
                  <a:prstClr val="white"/>
                </a:solidFill>
              </a:rPr>
              <a:t>sketch from Josef Frisch - SLAC</a:t>
            </a:r>
          </a:p>
        </p:txBody>
      </p:sp>
      <p:pic>
        <p:nvPicPr>
          <p:cNvPr id="21" name="Immagine 20"/>
          <p:cNvPicPr>
            <a:picLocks noChangeAspect="1"/>
          </p:cNvPicPr>
          <p:nvPr/>
        </p:nvPicPr>
        <p:blipFill rotWithShape="1">
          <a:blip r:embed="rId4">
            <a:extLst>
              <a:ext uri="{28A0092B-C50C-407E-A947-70E740481C1C}">
                <a14:useLocalDpi xmlns:a14="http://schemas.microsoft.com/office/drawing/2010/main" val="0"/>
              </a:ext>
            </a:extLst>
          </a:blip>
          <a:srcRect l="21128" t="33542" r="68105" b="51830"/>
          <a:stretch/>
        </p:blipFill>
        <p:spPr>
          <a:xfrm flipH="1">
            <a:off x="2195736" y="2926544"/>
            <a:ext cx="892174" cy="909151"/>
          </a:xfrm>
          <a:prstGeom prst="rect">
            <a:avLst/>
          </a:prstGeom>
        </p:spPr>
      </p:pic>
      <p:pic>
        <p:nvPicPr>
          <p:cNvPr id="24" name="Immagine 23"/>
          <p:cNvPicPr>
            <a:picLocks noChangeAspect="1"/>
          </p:cNvPicPr>
          <p:nvPr/>
        </p:nvPicPr>
        <p:blipFill rotWithShape="1">
          <a:blip r:embed="rId4">
            <a:extLst>
              <a:ext uri="{28A0092B-C50C-407E-A947-70E740481C1C}">
                <a14:useLocalDpi xmlns:a14="http://schemas.microsoft.com/office/drawing/2010/main" val="0"/>
              </a:ext>
            </a:extLst>
          </a:blip>
          <a:srcRect l="30081" t="13449" r="53887" b="68078"/>
          <a:stretch/>
        </p:blipFill>
        <p:spPr>
          <a:xfrm flipH="1">
            <a:off x="3079782" y="1731148"/>
            <a:ext cx="1328436" cy="1148121"/>
          </a:xfrm>
          <a:prstGeom prst="rect">
            <a:avLst/>
          </a:prstGeom>
        </p:spPr>
      </p:pic>
      <p:sp>
        <p:nvSpPr>
          <p:cNvPr id="6" name="CasellaDiTesto 5"/>
          <p:cNvSpPr txBox="1"/>
          <p:nvPr/>
        </p:nvSpPr>
        <p:spPr>
          <a:xfrm>
            <a:off x="939360" y="2132657"/>
            <a:ext cx="505267" cy="276999"/>
          </a:xfrm>
          <a:prstGeom prst="rect">
            <a:avLst/>
          </a:prstGeom>
          <a:noFill/>
        </p:spPr>
        <p:txBody>
          <a:bodyPr wrap="none" rtlCol="0">
            <a:spAutoFit/>
          </a:bodyPr>
          <a:lstStyle/>
          <a:p>
            <a:r>
              <a:rPr lang="en-GB" sz="1200" b="1" i="1" dirty="0">
                <a:solidFill>
                  <a:srgbClr val="0070C0"/>
                </a:solidFill>
              </a:rPr>
              <a:t>head</a:t>
            </a:r>
          </a:p>
        </p:txBody>
      </p:sp>
      <p:sp>
        <p:nvSpPr>
          <p:cNvPr id="25" name="CasellaDiTesto 24"/>
          <p:cNvSpPr txBox="1"/>
          <p:nvPr/>
        </p:nvSpPr>
        <p:spPr>
          <a:xfrm>
            <a:off x="1688944" y="2126430"/>
            <a:ext cx="394467" cy="276999"/>
          </a:xfrm>
          <a:prstGeom prst="rect">
            <a:avLst/>
          </a:prstGeom>
          <a:noFill/>
        </p:spPr>
        <p:txBody>
          <a:bodyPr wrap="none" rtlCol="0">
            <a:spAutoFit/>
          </a:bodyPr>
          <a:lstStyle/>
          <a:p>
            <a:r>
              <a:rPr lang="en-GB" sz="1200" b="1" i="1" dirty="0">
                <a:solidFill>
                  <a:srgbClr val="0070C0"/>
                </a:solidFill>
              </a:rPr>
              <a:t>tail</a:t>
            </a:r>
          </a:p>
        </p:txBody>
      </p:sp>
      <p:sp>
        <p:nvSpPr>
          <p:cNvPr id="26" name="CasellaDiTesto 25"/>
          <p:cNvSpPr txBox="1"/>
          <p:nvPr/>
        </p:nvSpPr>
        <p:spPr>
          <a:xfrm>
            <a:off x="647587" y="4080110"/>
            <a:ext cx="2399888" cy="523220"/>
          </a:xfrm>
          <a:prstGeom prst="rect">
            <a:avLst/>
          </a:prstGeom>
          <a:noFill/>
        </p:spPr>
        <p:txBody>
          <a:bodyPr wrap="none" rtlCol="0">
            <a:spAutoFit/>
          </a:bodyPr>
          <a:lstStyle/>
          <a:p>
            <a:r>
              <a:rPr lang="en-GB" sz="2800" b="1" i="1" dirty="0">
                <a:solidFill>
                  <a:srgbClr val="002060"/>
                </a:solidFill>
              </a:rPr>
              <a:t>Energy chirp h:</a:t>
            </a:r>
          </a:p>
        </p:txBody>
      </p:sp>
      <p:sp>
        <p:nvSpPr>
          <p:cNvPr id="28" name="Ovale 27"/>
          <p:cNvSpPr/>
          <p:nvPr/>
        </p:nvSpPr>
        <p:spPr>
          <a:xfrm>
            <a:off x="1389771" y="5756959"/>
            <a:ext cx="214626" cy="403860"/>
          </a:xfrm>
          <a:prstGeom prst="ellipse">
            <a:avLst/>
          </a:prstGeom>
          <a:noFill/>
          <a:ln w="3175">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0" name="CasellaDiTesto 29"/>
          <p:cNvSpPr txBox="1"/>
          <p:nvPr/>
        </p:nvSpPr>
        <p:spPr>
          <a:xfrm>
            <a:off x="770646" y="6368710"/>
            <a:ext cx="5922583" cy="307777"/>
          </a:xfrm>
          <a:prstGeom prst="rect">
            <a:avLst/>
          </a:prstGeom>
          <a:noFill/>
          <a:ln w="3175">
            <a:solidFill>
              <a:srgbClr val="C00000"/>
            </a:solidFill>
            <a:prstDash val="sysDash"/>
          </a:ln>
        </p:spPr>
        <p:txBody>
          <a:bodyPr wrap="none" rtlCol="0">
            <a:spAutoFit/>
          </a:bodyPr>
          <a:lstStyle/>
          <a:p>
            <a:r>
              <a:rPr lang="en-GB" sz="1400" i="1" dirty="0">
                <a:solidFill>
                  <a:srgbClr val="C00000"/>
                </a:solidFill>
              </a:rPr>
              <a:t>chirp coefficient = relative energy deviation normalized to the particle z position</a:t>
            </a:r>
          </a:p>
        </p:txBody>
      </p:sp>
      <p:cxnSp>
        <p:nvCxnSpPr>
          <p:cNvPr id="31" name="Connettore 2 30"/>
          <p:cNvCxnSpPr/>
          <p:nvPr/>
        </p:nvCxnSpPr>
        <p:spPr>
          <a:xfrm>
            <a:off x="1508332" y="6160819"/>
            <a:ext cx="0" cy="207891"/>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6" name="Ovale 35"/>
          <p:cNvSpPr/>
          <p:nvPr/>
        </p:nvSpPr>
        <p:spPr>
          <a:xfrm>
            <a:off x="850106" y="5013609"/>
            <a:ext cx="503718" cy="479336"/>
          </a:xfrm>
          <a:prstGeom prst="ellipse">
            <a:avLst/>
          </a:prstGeom>
          <a:noFill/>
          <a:ln w="3175">
            <a:solidFill>
              <a:srgbClr val="0066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mc:AlternateContent xmlns:mc="http://schemas.openxmlformats.org/markup-compatibility/2006" xmlns:a14="http://schemas.microsoft.com/office/drawing/2010/main">
        <mc:Choice Requires="a14">
          <p:sp>
            <p:nvSpPr>
              <p:cNvPr id="37" name="CasellaDiTesto 36"/>
              <p:cNvSpPr txBox="1"/>
              <p:nvPr/>
            </p:nvSpPr>
            <p:spPr>
              <a:xfrm>
                <a:off x="1513596" y="4620107"/>
                <a:ext cx="7199215" cy="307777"/>
              </a:xfrm>
              <a:prstGeom prst="rect">
                <a:avLst/>
              </a:prstGeom>
              <a:noFill/>
              <a:ln w="3175">
                <a:solidFill>
                  <a:srgbClr val="006600"/>
                </a:solidFill>
                <a:prstDash val="sysDash"/>
              </a:ln>
            </p:spPr>
            <p:txBody>
              <a:bodyPr wrap="none" rtlCol="0">
                <a:spAutoFit/>
              </a:bodyPr>
              <a:lstStyle/>
              <a:p>
                <a:r>
                  <a:rPr lang="en-GB" sz="1400" i="1" dirty="0">
                    <a:solidFill>
                      <a:srgbClr val="006600"/>
                    </a:solidFill>
                  </a:rPr>
                  <a:t>Final energy error of an accelerated particle starting with energy and phase errors </a:t>
                </a:r>
                <a14:m>
                  <m:oMath xmlns:m="http://schemas.openxmlformats.org/officeDocument/2006/math">
                    <m:r>
                      <a:rPr lang="it-IT" sz="1400" i="1">
                        <a:solidFill>
                          <a:srgbClr val="006600"/>
                        </a:solidFill>
                        <a:latin typeface="Cambria Math"/>
                        <a:ea typeface="Cambria Math"/>
                      </a:rPr>
                      <m:t>∆</m:t>
                    </m:r>
                    <m:sSub>
                      <m:sSubPr>
                        <m:ctrlPr>
                          <a:rPr lang="it-IT" sz="1400" i="1">
                            <a:solidFill>
                              <a:srgbClr val="006600"/>
                            </a:solidFill>
                            <a:latin typeface="Cambria Math"/>
                            <a:ea typeface="Cambria Math"/>
                          </a:rPr>
                        </m:ctrlPr>
                      </m:sSubPr>
                      <m:e>
                        <m:r>
                          <a:rPr lang="it-IT" sz="1400" i="1">
                            <a:solidFill>
                              <a:srgbClr val="006600"/>
                            </a:solidFill>
                            <a:latin typeface="Cambria Math"/>
                            <a:ea typeface="Cambria Math"/>
                          </a:rPr>
                          <m:t>𝑊</m:t>
                        </m:r>
                      </m:e>
                      <m:sub>
                        <m:r>
                          <a:rPr lang="it-IT" sz="1400" i="1">
                            <a:solidFill>
                              <a:srgbClr val="006600"/>
                            </a:solidFill>
                            <a:latin typeface="Cambria Math"/>
                            <a:ea typeface="Cambria Math"/>
                          </a:rPr>
                          <m:t>𝑖𝑛</m:t>
                        </m:r>
                      </m:sub>
                    </m:sSub>
                  </m:oMath>
                </a14:m>
                <a:r>
                  <a:rPr lang="en-GB" sz="1400" i="1" dirty="0">
                    <a:solidFill>
                      <a:srgbClr val="006600"/>
                    </a:solidFill>
                  </a:rPr>
                  <a:t> and </a:t>
                </a:r>
                <a14:m>
                  <m:oMath xmlns:m="http://schemas.openxmlformats.org/officeDocument/2006/math">
                    <m:r>
                      <a:rPr lang="it-IT" sz="1400" i="1">
                        <a:solidFill>
                          <a:srgbClr val="006600"/>
                        </a:solidFill>
                        <a:latin typeface="Cambria Math"/>
                        <a:ea typeface="Cambria Math"/>
                      </a:rPr>
                      <m:t>∆</m:t>
                    </m:r>
                    <m:r>
                      <a:rPr lang="it-IT" sz="1400" i="1">
                        <a:solidFill>
                          <a:srgbClr val="006600"/>
                        </a:solidFill>
                        <a:latin typeface="Cambria Math"/>
                        <a:ea typeface="Cambria Math"/>
                      </a:rPr>
                      <m:t>𝜑</m:t>
                    </m:r>
                  </m:oMath>
                </a14:m>
                <a:r>
                  <a:rPr lang="en-GB" sz="1400" i="1" dirty="0">
                    <a:solidFill>
                      <a:srgbClr val="006600"/>
                    </a:solidFill>
                  </a:rPr>
                  <a:t> </a:t>
                </a:r>
              </a:p>
            </p:txBody>
          </p:sp>
        </mc:Choice>
        <mc:Fallback xmlns="">
          <p:sp>
            <p:nvSpPr>
              <p:cNvPr id="37" name="CasellaDiTesto 36"/>
              <p:cNvSpPr txBox="1">
                <a:spLocks noRot="1" noChangeAspect="1" noMove="1" noResize="1" noEditPoints="1" noAdjustHandles="1" noChangeArrowheads="1" noChangeShapeType="1" noTextEdit="1"/>
              </p:cNvSpPr>
              <p:nvPr/>
            </p:nvSpPr>
            <p:spPr>
              <a:xfrm>
                <a:off x="1513596" y="4620107"/>
                <a:ext cx="7199215" cy="307777"/>
              </a:xfrm>
              <a:prstGeom prst="rect">
                <a:avLst/>
              </a:prstGeom>
              <a:blipFill rotWithShape="1">
                <a:blip r:embed="rId5"/>
                <a:stretch>
                  <a:fillRect l="-169" t="-1961" b="-17647"/>
                </a:stretch>
              </a:blipFill>
              <a:ln w="3175">
                <a:solidFill>
                  <a:srgbClr val="006600"/>
                </a:solidFill>
                <a:prstDash val="sysDash"/>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8" name="CasellaDiTesto 37"/>
              <p:cNvSpPr txBox="1"/>
              <p:nvPr/>
            </p:nvSpPr>
            <p:spPr>
              <a:xfrm>
                <a:off x="3233265" y="4157054"/>
                <a:ext cx="2806730" cy="369332"/>
              </a:xfrm>
              <a:prstGeom prst="rect">
                <a:avLst/>
              </a:prstGeom>
              <a:solidFill>
                <a:srgbClr val="CCFFCC"/>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002060"/>
                              </a:solidFill>
                              <a:latin typeface="Cambria Math"/>
                            </a:rPr>
                          </m:ctrlPr>
                        </m:sSubPr>
                        <m:e>
                          <m:r>
                            <a:rPr lang="it-IT" i="1">
                              <a:solidFill>
                                <a:srgbClr val="002060"/>
                              </a:solidFill>
                              <a:latin typeface="Cambria Math"/>
                            </a:rPr>
                            <m:t>𝑊</m:t>
                          </m:r>
                        </m:e>
                        <m:sub>
                          <m:r>
                            <a:rPr lang="it-IT" i="1">
                              <a:solidFill>
                                <a:srgbClr val="002060"/>
                              </a:solidFill>
                              <a:latin typeface="Cambria Math"/>
                            </a:rPr>
                            <m:t>0</m:t>
                          </m:r>
                        </m:sub>
                      </m:sSub>
                      <m:r>
                        <a:rPr lang="it-IT" i="1">
                          <a:solidFill>
                            <a:srgbClr val="002060"/>
                          </a:solidFill>
                          <a:latin typeface="Cambria Math"/>
                          <a:ea typeface="Cambria Math"/>
                        </a:rPr>
                        <m:t>=</m:t>
                      </m:r>
                      <m:sSub>
                        <m:sSubPr>
                          <m:ctrlPr>
                            <a:rPr lang="en-GB" i="1">
                              <a:solidFill>
                                <a:srgbClr val="002060"/>
                              </a:solidFill>
                              <a:latin typeface="Cambria Math"/>
                            </a:rPr>
                          </m:ctrlPr>
                        </m:sSubPr>
                        <m:e>
                          <m:r>
                            <a:rPr lang="it-IT" i="1">
                              <a:solidFill>
                                <a:srgbClr val="002060"/>
                              </a:solidFill>
                              <a:latin typeface="Cambria Math"/>
                            </a:rPr>
                            <m:t>𝑊</m:t>
                          </m:r>
                        </m:e>
                        <m:sub>
                          <m:r>
                            <a:rPr lang="it-IT" i="1">
                              <a:solidFill>
                                <a:srgbClr val="002060"/>
                              </a:solidFill>
                              <a:latin typeface="Cambria Math"/>
                            </a:rPr>
                            <m:t>𝑖𝑛</m:t>
                          </m:r>
                        </m:sub>
                      </m:sSub>
                      <m:r>
                        <a:rPr lang="it-IT" i="1">
                          <a:solidFill>
                            <a:srgbClr val="002060"/>
                          </a:solidFill>
                          <a:latin typeface="Cambria Math"/>
                        </a:rPr>
                        <m:t>+</m:t>
                      </m:r>
                      <m:r>
                        <a:rPr lang="it-IT" i="1">
                          <a:solidFill>
                            <a:srgbClr val="002060"/>
                          </a:solidFill>
                          <a:latin typeface="Cambria Math"/>
                        </a:rPr>
                        <m:t>𝑞</m:t>
                      </m:r>
                      <m:sSub>
                        <m:sSubPr>
                          <m:ctrlPr>
                            <a:rPr lang="it-IT" i="1">
                              <a:solidFill>
                                <a:srgbClr val="002060"/>
                              </a:solidFill>
                              <a:latin typeface="Cambria Math"/>
                            </a:rPr>
                          </m:ctrlPr>
                        </m:sSubPr>
                        <m:e>
                          <m:r>
                            <a:rPr lang="it-IT" i="1">
                              <a:solidFill>
                                <a:srgbClr val="002060"/>
                              </a:solidFill>
                              <a:latin typeface="Cambria Math"/>
                            </a:rPr>
                            <m:t>𝑉</m:t>
                          </m:r>
                        </m:e>
                        <m:sub>
                          <m:r>
                            <a:rPr lang="it-IT" i="1">
                              <a:solidFill>
                                <a:srgbClr val="002060"/>
                              </a:solidFill>
                              <a:latin typeface="Cambria Math"/>
                            </a:rPr>
                            <m:t>𝑅𝐹</m:t>
                          </m:r>
                        </m:sub>
                      </m:sSub>
                      <m:r>
                        <a:rPr lang="it-IT" i="1">
                          <a:solidFill>
                            <a:srgbClr val="002060"/>
                          </a:solidFill>
                          <a:latin typeface="Cambria Math"/>
                        </a:rPr>
                        <m:t> </m:t>
                      </m:r>
                      <m:r>
                        <a:rPr lang="it-IT" i="1">
                          <a:solidFill>
                            <a:srgbClr val="002060"/>
                          </a:solidFill>
                          <a:latin typeface="Cambria Math"/>
                          <a:ea typeface="Cambria Math"/>
                        </a:rPr>
                        <m:t>𝑐𝑜𝑠</m:t>
                      </m:r>
                      <m:d>
                        <m:dPr>
                          <m:ctrlPr>
                            <a:rPr lang="it-IT" i="1">
                              <a:solidFill>
                                <a:srgbClr val="002060"/>
                              </a:solidFill>
                              <a:latin typeface="Cambria Math"/>
                              <a:ea typeface="Cambria Math"/>
                            </a:rPr>
                          </m:ctrlPr>
                        </m:dPr>
                        <m:e>
                          <m:sSub>
                            <m:sSubPr>
                              <m:ctrlPr>
                                <a:rPr lang="it-IT" i="1">
                                  <a:solidFill>
                                    <a:srgbClr val="002060"/>
                                  </a:solidFill>
                                  <a:latin typeface="Cambria Math"/>
                                  <a:ea typeface="Cambria Math"/>
                                </a:rPr>
                              </m:ctrlPr>
                            </m:sSubPr>
                            <m:e>
                              <m:r>
                                <a:rPr lang="it-IT" i="1">
                                  <a:solidFill>
                                    <a:srgbClr val="002060"/>
                                  </a:solidFill>
                                  <a:latin typeface="Cambria Math"/>
                                  <a:ea typeface="Cambria Math"/>
                                </a:rPr>
                                <m:t>𝜑</m:t>
                              </m:r>
                            </m:e>
                            <m:sub>
                              <m:r>
                                <a:rPr lang="it-IT" i="1">
                                  <a:solidFill>
                                    <a:srgbClr val="002060"/>
                                  </a:solidFill>
                                  <a:latin typeface="Cambria Math"/>
                                  <a:ea typeface="Cambria Math"/>
                                </a:rPr>
                                <m:t>0</m:t>
                              </m:r>
                            </m:sub>
                          </m:sSub>
                        </m:e>
                      </m:d>
                    </m:oMath>
                  </m:oMathPara>
                </a14:m>
                <a:endParaRPr lang="en-GB" dirty="0">
                  <a:solidFill>
                    <a:srgbClr val="002060"/>
                  </a:solidFill>
                </a:endParaRPr>
              </a:p>
            </p:txBody>
          </p:sp>
        </mc:Choice>
        <mc:Fallback xmlns="">
          <p:sp>
            <p:nvSpPr>
              <p:cNvPr id="38" name="CasellaDiTesto 37"/>
              <p:cNvSpPr txBox="1">
                <a:spLocks noRot="1" noChangeAspect="1" noMove="1" noResize="1" noEditPoints="1" noAdjustHandles="1" noChangeArrowheads="1" noChangeShapeType="1" noTextEdit="1"/>
              </p:cNvSpPr>
              <p:nvPr/>
            </p:nvSpPr>
            <p:spPr>
              <a:xfrm>
                <a:off x="3233265" y="4157054"/>
                <a:ext cx="2806730" cy="369332"/>
              </a:xfrm>
              <a:prstGeom prst="rect">
                <a:avLst/>
              </a:prstGeom>
              <a:blipFill rotWithShape="1">
                <a:blip r:embed="rId6"/>
                <a:stretch>
                  <a:fillRect b="-4918"/>
                </a:stretch>
              </a:blipFill>
            </p:spPr>
            <p:txBody>
              <a:bodyPr/>
              <a:lstStyle/>
              <a:p>
                <a:r>
                  <a:rPr lang="en-GB">
                    <a:noFill/>
                  </a:rPr>
                  <a:t> </a:t>
                </a:r>
              </a:p>
            </p:txBody>
          </p:sp>
        </mc:Fallback>
      </mc:AlternateContent>
      <p:sp>
        <p:nvSpPr>
          <p:cNvPr id="41" name="CasellaDiTesto 40"/>
          <p:cNvSpPr txBox="1"/>
          <p:nvPr/>
        </p:nvSpPr>
        <p:spPr>
          <a:xfrm>
            <a:off x="754125" y="5789612"/>
            <a:ext cx="554960" cy="338554"/>
          </a:xfrm>
          <a:prstGeom prst="rect">
            <a:avLst/>
          </a:prstGeom>
          <a:noFill/>
        </p:spPr>
        <p:txBody>
          <a:bodyPr wrap="none" rtlCol="0">
            <a:spAutoFit/>
          </a:bodyPr>
          <a:lstStyle/>
          <a:p>
            <a:r>
              <a:rPr lang="en-GB" sz="1600" dirty="0">
                <a:solidFill>
                  <a:srgbClr val="002060"/>
                </a:solidFill>
              </a:rPr>
              <a:t>with</a:t>
            </a:r>
          </a:p>
        </p:txBody>
      </p:sp>
      <p:cxnSp>
        <p:nvCxnSpPr>
          <p:cNvPr id="42" name="Connettore 2 41"/>
          <p:cNvCxnSpPr>
            <a:stCxn id="36" idx="7"/>
            <a:endCxn id="37" idx="1"/>
          </p:cNvCxnSpPr>
          <p:nvPr/>
        </p:nvCxnSpPr>
        <p:spPr>
          <a:xfrm flipV="1">
            <a:off x="1280056" y="4773996"/>
            <a:ext cx="233540" cy="309810"/>
          </a:xfrm>
          <a:prstGeom prst="straightConnector1">
            <a:avLst/>
          </a:prstGeom>
          <a:ln w="12700">
            <a:solidFill>
              <a:srgbClr val="0066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979762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1" name="CasellaDiTesto 30"/>
              <p:cNvSpPr txBox="1"/>
              <p:nvPr/>
            </p:nvSpPr>
            <p:spPr>
              <a:xfrm>
                <a:off x="534664" y="2563479"/>
                <a:ext cx="2203424" cy="369332"/>
              </a:xfrm>
              <a:prstGeom prst="rect">
                <a:avLst/>
              </a:prstGeom>
              <a:solidFill>
                <a:srgbClr val="CCFFCC"/>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i="1">
                          <a:solidFill>
                            <a:srgbClr val="002060"/>
                          </a:solidFill>
                          <a:latin typeface="Cambria Math"/>
                          <a:ea typeface="Cambria Math"/>
                        </a:rPr>
                        <m:t>∆</m:t>
                      </m:r>
                      <m:r>
                        <a:rPr lang="it-IT" i="1">
                          <a:solidFill>
                            <a:srgbClr val="002060"/>
                          </a:solidFill>
                          <a:latin typeface="Cambria Math"/>
                          <a:ea typeface="Cambria Math"/>
                        </a:rPr>
                        <m:t>𝐿</m:t>
                      </m:r>
                      <m:r>
                        <a:rPr lang="it-IT" i="1">
                          <a:solidFill>
                            <a:srgbClr val="002060"/>
                          </a:solidFill>
                          <a:latin typeface="Cambria Math"/>
                          <a:ea typeface="Cambria Math"/>
                        </a:rPr>
                        <m:t>=</m:t>
                      </m:r>
                      <m:sSub>
                        <m:sSubPr>
                          <m:ctrlPr>
                            <a:rPr lang="it-IT" i="1">
                              <a:solidFill>
                                <a:srgbClr val="002060"/>
                              </a:solidFill>
                              <a:latin typeface="Cambria Math"/>
                            </a:rPr>
                          </m:ctrlPr>
                        </m:sSubPr>
                        <m:e>
                          <m:r>
                            <a:rPr lang="it-IT" i="1">
                              <a:solidFill>
                                <a:srgbClr val="002060"/>
                              </a:solidFill>
                              <a:latin typeface="Cambria Math"/>
                            </a:rPr>
                            <m:t>𝑅</m:t>
                          </m:r>
                        </m:e>
                        <m:sub>
                          <m:r>
                            <a:rPr lang="it-IT" i="1">
                              <a:solidFill>
                                <a:srgbClr val="002060"/>
                              </a:solidFill>
                              <a:latin typeface="Cambria Math"/>
                            </a:rPr>
                            <m:t>56</m:t>
                          </m:r>
                        </m:sub>
                      </m:sSub>
                      <m:d>
                        <m:dPr>
                          <m:ctrlPr>
                            <a:rPr lang="it-IT" i="1">
                              <a:solidFill>
                                <a:srgbClr val="002060"/>
                              </a:solidFill>
                              <a:latin typeface="Cambria Math"/>
                            </a:rPr>
                          </m:ctrlPr>
                        </m:dPr>
                        <m:e>
                          <m:f>
                            <m:fPr>
                              <m:type m:val="lin"/>
                              <m:ctrlPr>
                                <a:rPr lang="it-IT" i="1">
                                  <a:solidFill>
                                    <a:srgbClr val="002060"/>
                                  </a:solidFill>
                                  <a:latin typeface="Cambria Math"/>
                                </a:rPr>
                              </m:ctrlPr>
                            </m:fPr>
                            <m:num>
                              <m:r>
                                <a:rPr lang="it-IT" i="1">
                                  <a:solidFill>
                                    <a:srgbClr val="002060"/>
                                  </a:solidFill>
                                  <a:latin typeface="Cambria Math"/>
                                  <a:ea typeface="Cambria Math"/>
                                </a:rPr>
                                <m:t>∆</m:t>
                              </m:r>
                              <m:sSub>
                                <m:sSubPr>
                                  <m:ctrlPr>
                                    <a:rPr lang="en-GB" i="1">
                                      <a:solidFill>
                                        <a:srgbClr val="002060"/>
                                      </a:solidFill>
                                      <a:latin typeface="Cambria Math"/>
                                    </a:rPr>
                                  </m:ctrlPr>
                                </m:sSubPr>
                                <m:e>
                                  <m:r>
                                    <a:rPr lang="it-IT" i="1">
                                      <a:solidFill>
                                        <a:srgbClr val="002060"/>
                                      </a:solidFill>
                                      <a:latin typeface="Cambria Math"/>
                                    </a:rPr>
                                    <m:t>𝑊</m:t>
                                  </m:r>
                                </m:e>
                                <m:sub>
                                  <m:r>
                                    <a:rPr lang="it-IT" i="1">
                                      <a:solidFill>
                                        <a:srgbClr val="002060"/>
                                      </a:solidFill>
                                      <a:latin typeface="Cambria Math"/>
                                    </a:rPr>
                                    <m:t>0</m:t>
                                  </m:r>
                                </m:sub>
                              </m:sSub>
                            </m:num>
                            <m:den>
                              <m:sSub>
                                <m:sSubPr>
                                  <m:ctrlPr>
                                    <a:rPr lang="en-GB" i="1">
                                      <a:solidFill>
                                        <a:srgbClr val="002060"/>
                                      </a:solidFill>
                                      <a:latin typeface="Cambria Math"/>
                                    </a:rPr>
                                  </m:ctrlPr>
                                </m:sSubPr>
                                <m:e>
                                  <m:r>
                                    <a:rPr lang="it-IT" i="1">
                                      <a:solidFill>
                                        <a:srgbClr val="002060"/>
                                      </a:solidFill>
                                      <a:latin typeface="Cambria Math"/>
                                    </a:rPr>
                                    <m:t>𝑊</m:t>
                                  </m:r>
                                </m:e>
                                <m:sub>
                                  <m:r>
                                    <a:rPr lang="it-IT" i="1">
                                      <a:solidFill>
                                        <a:srgbClr val="002060"/>
                                      </a:solidFill>
                                      <a:latin typeface="Cambria Math"/>
                                    </a:rPr>
                                    <m:t>0</m:t>
                                  </m:r>
                                </m:sub>
                              </m:sSub>
                            </m:den>
                          </m:f>
                        </m:e>
                      </m:d>
                    </m:oMath>
                  </m:oMathPara>
                </a14:m>
                <a:endParaRPr lang="en-GB" dirty="0">
                  <a:solidFill>
                    <a:srgbClr val="002060"/>
                  </a:solidFill>
                </a:endParaRPr>
              </a:p>
            </p:txBody>
          </p:sp>
        </mc:Choice>
        <mc:Fallback xmlns="">
          <p:sp>
            <p:nvSpPr>
              <p:cNvPr id="31" name="CasellaDiTesto 30"/>
              <p:cNvSpPr txBox="1">
                <a:spLocks noRot="1" noChangeAspect="1" noMove="1" noResize="1" noEditPoints="1" noAdjustHandles="1" noChangeArrowheads="1" noChangeShapeType="1" noTextEdit="1"/>
              </p:cNvSpPr>
              <p:nvPr/>
            </p:nvSpPr>
            <p:spPr>
              <a:xfrm>
                <a:off x="534664" y="2563479"/>
                <a:ext cx="2203424" cy="369332"/>
              </a:xfrm>
              <a:prstGeom prst="rect">
                <a:avLst/>
              </a:prstGeom>
              <a:blipFill rotWithShape="1">
                <a:blip r:embed="rId2"/>
                <a:stretch>
                  <a:fillRect t="-118333" r="-9972" b="-180000"/>
                </a:stretch>
              </a:blipFill>
            </p:spPr>
            <p:txBody>
              <a:bodyPr/>
              <a:lstStyle/>
              <a:p>
                <a:r>
                  <a:rPr lang="en-GB">
                    <a:noFill/>
                  </a:rPr>
                  <a:t> </a:t>
                </a:r>
              </a:p>
            </p:txBody>
          </p:sp>
        </mc:Fallback>
      </mc:AlternateContent>
      <p:sp>
        <p:nvSpPr>
          <p:cNvPr id="3" name="Slide Number Placeholder 2"/>
          <p:cNvSpPr>
            <a:spLocks noGrp="1"/>
          </p:cNvSpPr>
          <p:nvPr>
            <p:ph type="sldNum" sz="quarter" idx="12"/>
          </p:nvPr>
        </p:nvSpPr>
        <p:spPr/>
        <p:txBody>
          <a:bodyPr/>
          <a:lstStyle/>
          <a:p>
            <a:fld id="{D69AA2CE-5247-4087-8B4F-74DD832FD931}" type="slidenum">
              <a:rPr lang="en-US" smtClean="0">
                <a:solidFill>
                  <a:prstClr val="white"/>
                </a:solidFill>
              </a:rPr>
              <a:pPr/>
              <a:t>48</a:t>
            </a:fld>
            <a:endParaRPr lang="en-US" dirty="0">
              <a:solidFill>
                <a:prstClr val="white"/>
              </a:solidFill>
            </a:endParaRPr>
          </a:p>
        </p:txBody>
      </p:sp>
      <p:sp>
        <p:nvSpPr>
          <p:cNvPr id="14" name="Titolo 4"/>
          <p:cNvSpPr txBox="1">
            <a:spLocks/>
          </p:cNvSpPr>
          <p:nvPr/>
        </p:nvSpPr>
        <p:spPr>
          <a:xfrm>
            <a:off x="1517471" y="133350"/>
            <a:ext cx="6078550" cy="719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b="1" kern="1200">
                <a:solidFill>
                  <a:schemeClr val="tx1">
                    <a:lumMod val="85000"/>
                  </a:schemeClr>
                </a:solidFill>
                <a:latin typeface="+mj-lt"/>
                <a:ea typeface="+mj-ea"/>
                <a:cs typeface="+mj-cs"/>
              </a:defRPr>
            </a:lvl1pPr>
          </a:lstStyle>
          <a:p>
            <a:pPr>
              <a:spcBef>
                <a:spcPts val="0"/>
              </a:spcBef>
            </a:pPr>
            <a:r>
              <a:rPr lang="en-GB" sz="1600" i="1" dirty="0">
                <a:solidFill>
                  <a:prstClr val="white">
                    <a:lumMod val="85000"/>
                  </a:prstClr>
                </a:solidFill>
              </a:rPr>
              <a:t>Beam arrival time:</a:t>
            </a:r>
            <a:r>
              <a:rPr lang="en-GB" sz="2400" i="1" dirty="0">
                <a:solidFill>
                  <a:prstClr val="white">
                    <a:lumMod val="85000"/>
                  </a:prstClr>
                </a:solidFill>
              </a:rPr>
              <a:t> </a:t>
            </a:r>
          </a:p>
          <a:p>
            <a:pPr>
              <a:spcBef>
                <a:spcPts val="0"/>
              </a:spcBef>
            </a:pPr>
            <a:r>
              <a:rPr lang="en-GB" sz="2400" dirty="0">
                <a:solidFill>
                  <a:prstClr val="white">
                    <a:lumMod val="85000"/>
                  </a:prstClr>
                </a:solidFill>
              </a:rPr>
              <a:t>Magnetic Compressor</a:t>
            </a:r>
          </a:p>
          <a:p>
            <a:r>
              <a:rPr lang="en-GB" sz="2000" dirty="0" smtClean="0">
                <a:solidFill>
                  <a:prstClr val="white">
                    <a:lumMod val="85000"/>
                  </a:prstClr>
                </a:solidFill>
              </a:rPr>
              <a:t> </a:t>
            </a:r>
            <a:endParaRPr lang="en-GB" sz="2000" dirty="0">
              <a:solidFill>
                <a:prstClr val="white">
                  <a:lumMod val="85000"/>
                </a:prstClr>
              </a:solidFill>
            </a:endParaRPr>
          </a:p>
        </p:txBody>
      </p:sp>
      <p:sp>
        <p:nvSpPr>
          <p:cNvPr id="24" name="CasellaDiTesto 23"/>
          <p:cNvSpPr txBox="1"/>
          <p:nvPr/>
        </p:nvSpPr>
        <p:spPr>
          <a:xfrm>
            <a:off x="428126" y="1080075"/>
            <a:ext cx="4676665" cy="523220"/>
          </a:xfrm>
          <a:prstGeom prst="rect">
            <a:avLst/>
          </a:prstGeom>
          <a:noFill/>
        </p:spPr>
        <p:txBody>
          <a:bodyPr wrap="none" rtlCol="0">
            <a:spAutoFit/>
          </a:bodyPr>
          <a:lstStyle/>
          <a:p>
            <a:r>
              <a:rPr lang="en-GB" sz="2800" b="1" i="1" dirty="0">
                <a:solidFill>
                  <a:srgbClr val="002060"/>
                </a:solidFill>
              </a:rPr>
              <a:t>Non-isochronous transfer line:</a:t>
            </a:r>
          </a:p>
        </p:txBody>
      </p:sp>
      <p:sp>
        <p:nvSpPr>
          <p:cNvPr id="28" name="Ovale 27"/>
          <p:cNvSpPr/>
          <p:nvPr/>
        </p:nvSpPr>
        <p:spPr>
          <a:xfrm>
            <a:off x="1165980" y="2563479"/>
            <a:ext cx="420147" cy="403860"/>
          </a:xfrm>
          <a:prstGeom prst="ellipse">
            <a:avLst/>
          </a:prstGeom>
          <a:noFill/>
          <a:ln w="3175">
            <a:solidFill>
              <a:srgbClr val="0066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0" name="CasellaDiTesto 29"/>
          <p:cNvSpPr txBox="1"/>
          <p:nvPr/>
        </p:nvSpPr>
        <p:spPr>
          <a:xfrm>
            <a:off x="2912037" y="2611520"/>
            <a:ext cx="4148893" cy="307777"/>
          </a:xfrm>
          <a:prstGeom prst="rect">
            <a:avLst/>
          </a:prstGeom>
          <a:noFill/>
          <a:ln w="3175">
            <a:solidFill>
              <a:srgbClr val="006600"/>
            </a:solidFill>
            <a:prstDash val="sysDash"/>
          </a:ln>
        </p:spPr>
        <p:txBody>
          <a:bodyPr wrap="none" rtlCol="0">
            <a:spAutoFit/>
          </a:bodyPr>
          <a:lstStyle/>
          <a:p>
            <a:r>
              <a:rPr lang="en-GB" sz="1400" i="1" dirty="0">
                <a:solidFill>
                  <a:srgbClr val="006600"/>
                </a:solidFill>
              </a:rPr>
              <a:t>Path elongation normalized to the relative energy error</a:t>
            </a:r>
          </a:p>
        </p:txBody>
      </p:sp>
      <mc:AlternateContent xmlns:mc="http://schemas.openxmlformats.org/markup-compatibility/2006" xmlns:a14="http://schemas.microsoft.com/office/drawing/2010/main">
        <mc:Choice Requires="a14">
          <p:sp>
            <p:nvSpPr>
              <p:cNvPr id="36" name="CasellaDiTesto 35"/>
              <p:cNvSpPr txBox="1">
                <a:spLocks noChangeAspect="1"/>
              </p:cNvSpPr>
              <p:nvPr/>
            </p:nvSpPr>
            <p:spPr>
              <a:xfrm>
                <a:off x="534664" y="4307827"/>
                <a:ext cx="7510551" cy="596766"/>
              </a:xfrm>
              <a:prstGeom prst="rect">
                <a:avLst/>
              </a:prstGeom>
              <a:solidFill>
                <a:srgbClr val="CCFFCC"/>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600" i="1">
                          <a:solidFill>
                            <a:srgbClr val="002060"/>
                          </a:solidFill>
                          <a:latin typeface="Cambria Math"/>
                          <a:ea typeface="Cambria Math"/>
                        </a:rPr>
                        <m:t>∆</m:t>
                      </m:r>
                      <m:sSub>
                        <m:sSubPr>
                          <m:ctrlPr>
                            <a:rPr lang="en-GB" sz="1600" i="1">
                              <a:solidFill>
                                <a:srgbClr val="002060"/>
                              </a:solidFill>
                              <a:latin typeface="Cambria Math"/>
                              <a:ea typeface="Cambria Math"/>
                            </a:rPr>
                          </m:ctrlPr>
                        </m:sSubPr>
                        <m:e>
                          <m:r>
                            <a:rPr lang="it-IT" sz="1600" i="1">
                              <a:solidFill>
                                <a:srgbClr val="002060"/>
                              </a:solidFill>
                              <a:latin typeface="Cambria Math"/>
                              <a:ea typeface="Cambria Math"/>
                            </a:rPr>
                            <m:t>𝑡</m:t>
                          </m:r>
                        </m:e>
                        <m:sub>
                          <m:r>
                            <a:rPr lang="it-IT" sz="1600" i="1">
                              <a:solidFill>
                                <a:srgbClr val="002060"/>
                              </a:solidFill>
                              <a:latin typeface="Cambria Math"/>
                              <a:ea typeface="Cambria Math"/>
                            </a:rPr>
                            <m:t>𝑜</m:t>
                          </m:r>
                        </m:sub>
                      </m:sSub>
                      <m:r>
                        <a:rPr lang="en-GB" sz="1600" i="1">
                          <a:solidFill>
                            <a:srgbClr val="002060"/>
                          </a:solidFill>
                          <a:latin typeface="Cambria Math"/>
                        </a:rPr>
                        <m:t>=</m:t>
                      </m:r>
                      <m:r>
                        <a:rPr lang="en-GB" sz="1600" i="1">
                          <a:solidFill>
                            <a:srgbClr val="002060"/>
                          </a:solidFill>
                          <a:latin typeface="Cambria Math"/>
                          <a:ea typeface="Cambria Math"/>
                        </a:rPr>
                        <m:t>∆</m:t>
                      </m:r>
                      <m:sSub>
                        <m:sSubPr>
                          <m:ctrlPr>
                            <a:rPr lang="en-GB" sz="1600" i="1">
                              <a:solidFill>
                                <a:srgbClr val="002060"/>
                              </a:solidFill>
                              <a:latin typeface="Cambria Math"/>
                              <a:ea typeface="Cambria Math"/>
                            </a:rPr>
                          </m:ctrlPr>
                        </m:sSubPr>
                        <m:e>
                          <m:r>
                            <a:rPr lang="it-IT" sz="1600" i="1">
                              <a:solidFill>
                                <a:srgbClr val="002060"/>
                              </a:solidFill>
                              <a:latin typeface="Cambria Math"/>
                              <a:ea typeface="Cambria Math"/>
                            </a:rPr>
                            <m:t>𝑡</m:t>
                          </m:r>
                        </m:e>
                        <m:sub>
                          <m:r>
                            <a:rPr lang="it-IT" sz="1600" i="1">
                              <a:solidFill>
                                <a:srgbClr val="002060"/>
                              </a:solidFill>
                              <a:latin typeface="Cambria Math"/>
                              <a:ea typeface="Cambria Math"/>
                            </a:rPr>
                            <m:t>𝑖𝑛</m:t>
                          </m:r>
                        </m:sub>
                      </m:sSub>
                      <m:r>
                        <a:rPr lang="it-IT" sz="1600" i="1">
                          <a:solidFill>
                            <a:srgbClr val="002060"/>
                          </a:solidFill>
                          <a:latin typeface="Cambria Math"/>
                          <a:ea typeface="Cambria Math"/>
                        </a:rPr>
                        <m:t>+</m:t>
                      </m:r>
                      <m:f>
                        <m:fPr>
                          <m:ctrlPr>
                            <a:rPr lang="it-IT" sz="1600" i="1">
                              <a:solidFill>
                                <a:srgbClr val="002060"/>
                              </a:solidFill>
                              <a:latin typeface="Cambria Math"/>
                              <a:ea typeface="Cambria Math"/>
                            </a:rPr>
                          </m:ctrlPr>
                        </m:fPr>
                        <m:num>
                          <m:r>
                            <a:rPr lang="it-IT" sz="1600" i="1">
                              <a:solidFill>
                                <a:srgbClr val="002060"/>
                              </a:solidFill>
                              <a:latin typeface="Cambria Math"/>
                              <a:ea typeface="Cambria Math"/>
                            </a:rPr>
                            <m:t>∆</m:t>
                          </m:r>
                          <m:r>
                            <a:rPr lang="it-IT" sz="1600" i="1">
                              <a:solidFill>
                                <a:srgbClr val="002060"/>
                              </a:solidFill>
                              <a:latin typeface="Cambria Math"/>
                              <a:ea typeface="Cambria Math"/>
                            </a:rPr>
                            <m:t>𝐿</m:t>
                          </m:r>
                        </m:num>
                        <m:den>
                          <m:r>
                            <a:rPr lang="it-IT" sz="1600" i="1">
                              <a:solidFill>
                                <a:srgbClr val="002060"/>
                              </a:solidFill>
                              <a:latin typeface="Cambria Math"/>
                              <a:ea typeface="Cambria Math"/>
                            </a:rPr>
                            <m:t>𝑐</m:t>
                          </m:r>
                        </m:den>
                      </m:f>
                      <m:r>
                        <a:rPr lang="it-IT" sz="1600" i="1">
                          <a:solidFill>
                            <a:srgbClr val="002060"/>
                          </a:solidFill>
                          <a:latin typeface="Cambria Math"/>
                          <a:ea typeface="Cambria Math"/>
                        </a:rPr>
                        <m:t>=</m:t>
                      </m:r>
                      <m:r>
                        <a:rPr lang="en-GB" sz="1600" i="1">
                          <a:solidFill>
                            <a:srgbClr val="002060"/>
                          </a:solidFill>
                          <a:latin typeface="Cambria Math"/>
                          <a:ea typeface="Cambria Math"/>
                        </a:rPr>
                        <m:t>∆</m:t>
                      </m:r>
                      <m:sSub>
                        <m:sSubPr>
                          <m:ctrlPr>
                            <a:rPr lang="en-GB" sz="1600" i="1">
                              <a:solidFill>
                                <a:srgbClr val="002060"/>
                              </a:solidFill>
                              <a:latin typeface="Cambria Math"/>
                              <a:ea typeface="Cambria Math"/>
                            </a:rPr>
                          </m:ctrlPr>
                        </m:sSubPr>
                        <m:e>
                          <m:r>
                            <a:rPr lang="it-IT" sz="1600" i="1">
                              <a:solidFill>
                                <a:srgbClr val="002060"/>
                              </a:solidFill>
                              <a:latin typeface="Cambria Math"/>
                              <a:ea typeface="Cambria Math"/>
                            </a:rPr>
                            <m:t>𝑡</m:t>
                          </m:r>
                        </m:e>
                        <m:sub>
                          <m:r>
                            <a:rPr lang="it-IT" sz="1600" i="1">
                              <a:solidFill>
                                <a:srgbClr val="002060"/>
                              </a:solidFill>
                              <a:latin typeface="Cambria Math"/>
                              <a:ea typeface="Cambria Math"/>
                            </a:rPr>
                            <m:t>𝑖𝑛</m:t>
                          </m:r>
                        </m:sub>
                      </m:sSub>
                      <m:r>
                        <a:rPr lang="it-IT" sz="1600" i="1">
                          <a:solidFill>
                            <a:srgbClr val="002060"/>
                          </a:solidFill>
                          <a:latin typeface="Cambria Math"/>
                          <a:ea typeface="Cambria Math"/>
                        </a:rPr>
                        <m:t>+</m:t>
                      </m:r>
                      <m:f>
                        <m:fPr>
                          <m:ctrlPr>
                            <a:rPr lang="it-IT" sz="1600" i="1">
                              <a:solidFill>
                                <a:srgbClr val="002060"/>
                              </a:solidFill>
                              <a:latin typeface="Cambria Math"/>
                            </a:rPr>
                          </m:ctrlPr>
                        </m:fPr>
                        <m:num>
                          <m:sSub>
                            <m:sSubPr>
                              <m:ctrlPr>
                                <a:rPr lang="it-IT" sz="1600" i="1">
                                  <a:solidFill>
                                    <a:srgbClr val="002060"/>
                                  </a:solidFill>
                                  <a:latin typeface="Cambria Math"/>
                                </a:rPr>
                              </m:ctrlPr>
                            </m:sSubPr>
                            <m:e>
                              <m:r>
                                <a:rPr lang="it-IT" sz="1600" i="1">
                                  <a:solidFill>
                                    <a:srgbClr val="002060"/>
                                  </a:solidFill>
                                  <a:latin typeface="Cambria Math"/>
                                </a:rPr>
                                <m:t>𝑅</m:t>
                              </m:r>
                            </m:e>
                            <m:sub>
                              <m:r>
                                <a:rPr lang="it-IT" sz="1600" i="1">
                                  <a:solidFill>
                                    <a:srgbClr val="002060"/>
                                  </a:solidFill>
                                  <a:latin typeface="Cambria Math"/>
                                </a:rPr>
                                <m:t>56</m:t>
                              </m:r>
                            </m:sub>
                          </m:sSub>
                        </m:num>
                        <m:den>
                          <m:r>
                            <a:rPr lang="it-IT" sz="1600" i="1">
                              <a:solidFill>
                                <a:srgbClr val="002060"/>
                              </a:solidFill>
                              <a:latin typeface="Cambria Math"/>
                            </a:rPr>
                            <m:t>𝑐</m:t>
                          </m:r>
                        </m:den>
                      </m:f>
                      <m:d>
                        <m:dPr>
                          <m:ctrlPr>
                            <a:rPr lang="it-IT" sz="1600" i="1">
                              <a:solidFill>
                                <a:srgbClr val="002060"/>
                              </a:solidFill>
                              <a:latin typeface="Cambria Math"/>
                            </a:rPr>
                          </m:ctrlPr>
                        </m:dPr>
                        <m:e>
                          <m:f>
                            <m:fPr>
                              <m:type m:val="lin"/>
                              <m:ctrlPr>
                                <a:rPr lang="it-IT" sz="1600" i="1">
                                  <a:solidFill>
                                    <a:srgbClr val="002060"/>
                                  </a:solidFill>
                                  <a:latin typeface="Cambria Math"/>
                                </a:rPr>
                              </m:ctrlPr>
                            </m:fPr>
                            <m:num>
                              <m:r>
                                <a:rPr lang="it-IT" sz="1600" i="1">
                                  <a:solidFill>
                                    <a:srgbClr val="002060"/>
                                  </a:solidFill>
                                  <a:latin typeface="Cambria Math"/>
                                  <a:ea typeface="Cambria Math"/>
                                </a:rPr>
                                <m:t>∆</m:t>
                              </m:r>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den>
                          </m:f>
                        </m:e>
                      </m:d>
                      <m:r>
                        <a:rPr lang="it-IT" sz="1600" i="1">
                          <a:solidFill>
                            <a:srgbClr val="002060"/>
                          </a:solidFill>
                          <a:latin typeface="Cambria Math"/>
                        </a:rPr>
                        <m:t>=</m:t>
                      </m:r>
                      <m:d>
                        <m:dPr>
                          <m:ctrlPr>
                            <a:rPr lang="it-IT" sz="1600" i="1">
                              <a:solidFill>
                                <a:srgbClr val="002060"/>
                              </a:solidFill>
                              <a:latin typeface="Cambria Math"/>
                              <a:ea typeface="Cambria Math"/>
                            </a:rPr>
                          </m:ctrlPr>
                        </m:dPr>
                        <m:e>
                          <m:r>
                            <a:rPr lang="it-IT" sz="1600" i="1">
                              <a:solidFill>
                                <a:srgbClr val="002060"/>
                              </a:solidFill>
                              <a:latin typeface="Cambria Math"/>
                              <a:ea typeface="Cambria Math"/>
                            </a:rPr>
                            <m:t>1+</m:t>
                          </m:r>
                          <m:sSub>
                            <m:sSubPr>
                              <m:ctrlPr>
                                <a:rPr lang="it-IT" sz="1600" i="1">
                                  <a:solidFill>
                                    <a:srgbClr val="002060"/>
                                  </a:solidFill>
                                  <a:latin typeface="Cambria Math"/>
                                </a:rPr>
                              </m:ctrlPr>
                            </m:sSubPr>
                            <m:e>
                              <m:r>
                                <a:rPr lang="it-IT" sz="1600" i="1">
                                  <a:solidFill>
                                    <a:srgbClr val="002060"/>
                                  </a:solidFill>
                                  <a:latin typeface="Cambria Math"/>
                                </a:rPr>
                                <m:t>h</m:t>
                              </m:r>
                              <m:r>
                                <a:rPr lang="it-IT" sz="1600" i="1">
                                  <a:solidFill>
                                    <a:srgbClr val="002060"/>
                                  </a:solidFill>
                                  <a:latin typeface="Cambria Math"/>
                                </a:rPr>
                                <m:t> </m:t>
                              </m:r>
                              <m:r>
                                <a:rPr lang="it-IT" sz="1600" i="1">
                                  <a:solidFill>
                                    <a:srgbClr val="002060"/>
                                  </a:solidFill>
                                  <a:latin typeface="Cambria Math"/>
                                </a:rPr>
                                <m:t>𝑅</m:t>
                              </m:r>
                            </m:e>
                            <m:sub>
                              <m:r>
                                <a:rPr lang="it-IT" sz="1600" i="1">
                                  <a:solidFill>
                                    <a:srgbClr val="002060"/>
                                  </a:solidFill>
                                  <a:latin typeface="Cambria Math"/>
                                </a:rPr>
                                <m:t>56</m:t>
                              </m:r>
                            </m:sub>
                          </m:sSub>
                        </m:e>
                      </m:d>
                      <m:r>
                        <a:rPr lang="en-GB" sz="1600" i="1">
                          <a:solidFill>
                            <a:srgbClr val="002060"/>
                          </a:solidFill>
                          <a:latin typeface="Cambria Math"/>
                          <a:ea typeface="Cambria Math"/>
                        </a:rPr>
                        <m:t>∆</m:t>
                      </m:r>
                      <m:sSub>
                        <m:sSubPr>
                          <m:ctrlPr>
                            <a:rPr lang="en-GB" sz="1600" i="1">
                              <a:solidFill>
                                <a:srgbClr val="002060"/>
                              </a:solidFill>
                              <a:latin typeface="Cambria Math"/>
                              <a:ea typeface="Cambria Math"/>
                            </a:rPr>
                          </m:ctrlPr>
                        </m:sSubPr>
                        <m:e>
                          <m:r>
                            <a:rPr lang="it-IT" sz="1600" i="1">
                              <a:solidFill>
                                <a:srgbClr val="002060"/>
                              </a:solidFill>
                              <a:latin typeface="Cambria Math"/>
                              <a:ea typeface="Cambria Math"/>
                            </a:rPr>
                            <m:t>𝑡</m:t>
                          </m:r>
                        </m:e>
                        <m:sub>
                          <m:r>
                            <a:rPr lang="it-IT" sz="1600" i="1">
                              <a:solidFill>
                                <a:srgbClr val="002060"/>
                              </a:solidFill>
                              <a:latin typeface="Cambria Math"/>
                              <a:ea typeface="Cambria Math"/>
                            </a:rPr>
                            <m:t>𝑖𝑛</m:t>
                          </m:r>
                        </m:sub>
                      </m:sSub>
                      <m:r>
                        <a:rPr lang="it-IT" sz="1600" i="1">
                          <a:solidFill>
                            <a:srgbClr val="002060"/>
                          </a:solidFill>
                          <a:latin typeface="Cambria Math"/>
                          <a:ea typeface="Cambria Math"/>
                        </a:rPr>
                        <m:t>+</m:t>
                      </m:r>
                      <m:f>
                        <m:fPr>
                          <m:ctrlPr>
                            <a:rPr lang="it-IT" sz="1600" i="1">
                              <a:solidFill>
                                <a:srgbClr val="002060"/>
                              </a:solidFill>
                              <a:latin typeface="Cambria Math"/>
                            </a:rPr>
                          </m:ctrlPr>
                        </m:fPr>
                        <m:num>
                          <m:sSub>
                            <m:sSubPr>
                              <m:ctrlPr>
                                <a:rPr lang="it-IT" sz="1600" i="1">
                                  <a:solidFill>
                                    <a:srgbClr val="002060"/>
                                  </a:solidFill>
                                  <a:latin typeface="Cambria Math"/>
                                </a:rPr>
                              </m:ctrlPr>
                            </m:sSubPr>
                            <m:e>
                              <m:r>
                                <a:rPr lang="it-IT" sz="1600" i="1">
                                  <a:solidFill>
                                    <a:srgbClr val="002060"/>
                                  </a:solidFill>
                                  <a:latin typeface="Cambria Math"/>
                                </a:rPr>
                                <m:t>𝑅</m:t>
                              </m:r>
                            </m:e>
                            <m:sub>
                              <m:r>
                                <a:rPr lang="it-IT" sz="1600" i="1">
                                  <a:solidFill>
                                    <a:srgbClr val="002060"/>
                                  </a:solidFill>
                                  <a:latin typeface="Cambria Math"/>
                                </a:rPr>
                                <m:t>56</m:t>
                              </m:r>
                            </m:sub>
                          </m:sSub>
                        </m:num>
                        <m:den>
                          <m:r>
                            <a:rPr lang="it-IT" sz="1600" i="1">
                              <a:solidFill>
                                <a:srgbClr val="002060"/>
                              </a:solidFill>
                              <a:latin typeface="Cambria Math"/>
                            </a:rPr>
                            <m:t>𝑐</m:t>
                          </m:r>
                        </m:den>
                      </m:f>
                      <m:f>
                        <m:fPr>
                          <m:ctrlPr>
                            <a:rPr lang="it-IT" sz="1600" i="1">
                              <a:solidFill>
                                <a:srgbClr val="002060"/>
                              </a:solidFill>
                              <a:latin typeface="Cambria Math"/>
                            </a:rPr>
                          </m:ctrlPr>
                        </m:fPr>
                        <m:num>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𝑖𝑛</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den>
                      </m:f>
                      <m:d>
                        <m:dPr>
                          <m:ctrlPr>
                            <a:rPr lang="it-IT" sz="1600" i="1">
                              <a:solidFill>
                                <a:srgbClr val="002060"/>
                              </a:solidFill>
                              <a:latin typeface="Cambria Math"/>
                            </a:rPr>
                          </m:ctrlPr>
                        </m:dPr>
                        <m:e>
                          <m:f>
                            <m:fPr>
                              <m:type m:val="lin"/>
                              <m:ctrlPr>
                                <a:rPr lang="it-IT" sz="1600" i="1">
                                  <a:solidFill>
                                    <a:srgbClr val="002060"/>
                                  </a:solidFill>
                                  <a:latin typeface="Cambria Math"/>
                                </a:rPr>
                              </m:ctrlPr>
                            </m:fPr>
                            <m:num>
                              <m:r>
                                <a:rPr lang="it-IT" sz="1600" i="1">
                                  <a:solidFill>
                                    <a:srgbClr val="002060"/>
                                  </a:solidFill>
                                  <a:latin typeface="Cambria Math"/>
                                  <a:ea typeface="Cambria Math"/>
                                </a:rPr>
                                <m:t>∆</m:t>
                              </m:r>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𝑖𝑛</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𝑖𝑛</m:t>
                                  </m:r>
                                </m:sub>
                              </m:sSub>
                            </m:den>
                          </m:f>
                        </m:e>
                      </m:d>
                    </m:oMath>
                  </m:oMathPara>
                </a14:m>
                <a:endParaRPr lang="en-GB" sz="1600" dirty="0">
                  <a:solidFill>
                    <a:srgbClr val="002060"/>
                  </a:solidFill>
                </a:endParaRPr>
              </a:p>
            </p:txBody>
          </p:sp>
        </mc:Choice>
        <mc:Fallback xmlns="">
          <p:sp>
            <p:nvSpPr>
              <p:cNvPr id="36" name="CasellaDiTesto 35"/>
              <p:cNvSpPr txBox="1">
                <a:spLocks noRot="1" noChangeAspect="1" noMove="1" noResize="1" noEditPoints="1" noAdjustHandles="1" noChangeArrowheads="1" noChangeShapeType="1" noTextEdit="1"/>
              </p:cNvSpPr>
              <p:nvPr/>
            </p:nvSpPr>
            <p:spPr>
              <a:xfrm>
                <a:off x="534664" y="4307827"/>
                <a:ext cx="7510551" cy="596766"/>
              </a:xfrm>
              <a:prstGeom prst="rect">
                <a:avLst/>
              </a:prstGeom>
              <a:blipFill rotWithShape="1">
                <a:blip r:embed="rId3"/>
                <a:stretch>
                  <a:fillRect/>
                </a:stretch>
              </a:blipFill>
            </p:spPr>
            <p:txBody>
              <a:bodyPr/>
              <a:lstStyle/>
              <a:p>
                <a:r>
                  <a:rPr lang="en-GB">
                    <a:noFill/>
                  </a:rPr>
                  <a:t> </a:t>
                </a:r>
              </a:p>
            </p:txBody>
          </p:sp>
        </mc:Fallback>
      </mc:AlternateContent>
      <p:sp>
        <p:nvSpPr>
          <p:cNvPr id="19" name="CasellaDiTesto 18"/>
          <p:cNvSpPr txBox="1"/>
          <p:nvPr/>
        </p:nvSpPr>
        <p:spPr>
          <a:xfrm>
            <a:off x="428126" y="1613007"/>
            <a:ext cx="8240390" cy="830997"/>
          </a:xfrm>
          <a:prstGeom prst="rect">
            <a:avLst/>
          </a:prstGeom>
          <a:noFill/>
        </p:spPr>
        <p:txBody>
          <a:bodyPr wrap="square" rtlCol="0">
            <a:spAutoFit/>
          </a:bodyPr>
          <a:lstStyle/>
          <a:p>
            <a:pPr algn="just"/>
            <a:r>
              <a:rPr lang="en-GB" sz="1600" dirty="0">
                <a:solidFill>
                  <a:srgbClr val="002060"/>
                </a:solidFill>
              </a:rPr>
              <a:t>The bunch compression process is completed by making the chirped beam travel along a non-isochronous transfer line. Particles with different energies travel along paths of different lengths according to:</a:t>
            </a:r>
          </a:p>
        </p:txBody>
      </p:sp>
      <p:sp>
        <p:nvSpPr>
          <p:cNvPr id="8" name="Figura a mano libera 7"/>
          <p:cNvSpPr/>
          <p:nvPr/>
        </p:nvSpPr>
        <p:spPr>
          <a:xfrm>
            <a:off x="1533525" y="2441371"/>
            <a:ext cx="1352550" cy="149429"/>
          </a:xfrm>
          <a:custGeom>
            <a:avLst/>
            <a:gdLst>
              <a:gd name="connsiteX0" fmla="*/ 0 w 1352550"/>
              <a:gd name="connsiteY0" fmla="*/ 139904 h 149429"/>
              <a:gd name="connsiteX1" fmla="*/ 209550 w 1352550"/>
              <a:gd name="connsiteY1" fmla="*/ 16079 h 149429"/>
              <a:gd name="connsiteX2" fmla="*/ 885825 w 1352550"/>
              <a:gd name="connsiteY2" fmla="*/ 16079 h 149429"/>
              <a:gd name="connsiteX3" fmla="*/ 1352550 w 1352550"/>
              <a:gd name="connsiteY3" fmla="*/ 149429 h 149429"/>
            </a:gdLst>
            <a:ahLst/>
            <a:cxnLst>
              <a:cxn ang="0">
                <a:pos x="connsiteX0" y="connsiteY0"/>
              </a:cxn>
              <a:cxn ang="0">
                <a:pos x="connsiteX1" y="connsiteY1"/>
              </a:cxn>
              <a:cxn ang="0">
                <a:pos x="connsiteX2" y="connsiteY2"/>
              </a:cxn>
              <a:cxn ang="0">
                <a:pos x="connsiteX3" y="connsiteY3"/>
              </a:cxn>
            </a:cxnLst>
            <a:rect l="l" t="t" r="r" b="b"/>
            <a:pathLst>
              <a:path w="1352550" h="149429">
                <a:moveTo>
                  <a:pt x="0" y="139904"/>
                </a:moveTo>
                <a:cubicBezTo>
                  <a:pt x="30956" y="88310"/>
                  <a:pt x="61913" y="36716"/>
                  <a:pt x="209550" y="16079"/>
                </a:cubicBezTo>
                <a:cubicBezTo>
                  <a:pt x="357188" y="-4559"/>
                  <a:pt x="695325" y="-6146"/>
                  <a:pt x="885825" y="16079"/>
                </a:cubicBezTo>
                <a:cubicBezTo>
                  <a:pt x="1076325" y="38304"/>
                  <a:pt x="1214437" y="93866"/>
                  <a:pt x="1352550" y="149429"/>
                </a:cubicBezTo>
              </a:path>
            </a:pathLst>
          </a:custGeom>
          <a:noFill/>
          <a:ln w="12700">
            <a:solidFill>
              <a:srgbClr val="0066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mc:AlternateContent xmlns:mc="http://schemas.openxmlformats.org/markup-compatibility/2006" xmlns:a14="http://schemas.microsoft.com/office/drawing/2010/main">
        <mc:Choice Requires="a14">
          <p:sp>
            <p:nvSpPr>
              <p:cNvPr id="27" name="CasellaDiTesto 26"/>
              <p:cNvSpPr txBox="1"/>
              <p:nvPr/>
            </p:nvSpPr>
            <p:spPr>
              <a:xfrm>
                <a:off x="428126" y="3041757"/>
                <a:ext cx="8240390" cy="584775"/>
              </a:xfrm>
              <a:prstGeom prst="rect">
                <a:avLst/>
              </a:prstGeom>
              <a:noFill/>
            </p:spPr>
            <p:txBody>
              <a:bodyPr wrap="square" rtlCol="0">
                <a:spAutoFit/>
              </a:bodyPr>
              <a:lstStyle/>
              <a:p>
                <a:r>
                  <a:rPr lang="en-GB" sz="1600" dirty="0">
                    <a:solidFill>
                      <a:srgbClr val="002060"/>
                    </a:solidFill>
                  </a:rPr>
                  <a:t>Overall, a particle entering the magnetic compressor with a time error </a:t>
                </a:r>
                <a14:m>
                  <m:oMath xmlns:m="http://schemas.openxmlformats.org/officeDocument/2006/math">
                    <m:sSub>
                      <m:sSubPr>
                        <m:ctrlPr>
                          <a:rPr lang="en-GB" sz="1600" i="1">
                            <a:solidFill>
                              <a:srgbClr val="002060"/>
                            </a:solidFill>
                            <a:latin typeface="Cambria Math"/>
                          </a:rPr>
                        </m:ctrlPr>
                      </m:sSubPr>
                      <m:e>
                        <m:r>
                          <a:rPr lang="it-IT" sz="1600" i="1">
                            <a:solidFill>
                              <a:srgbClr val="002060"/>
                            </a:solidFill>
                            <a:latin typeface="Cambria Math"/>
                            <a:ea typeface="Cambria Math"/>
                          </a:rPr>
                          <m:t>∆</m:t>
                        </m:r>
                        <m:r>
                          <a:rPr lang="it-IT" sz="1600" i="1">
                            <a:solidFill>
                              <a:srgbClr val="002060"/>
                            </a:solidFill>
                            <a:latin typeface="Cambria Math"/>
                            <a:ea typeface="Cambria Math"/>
                          </a:rPr>
                          <m:t>𝑡</m:t>
                        </m:r>
                      </m:e>
                      <m:sub>
                        <m:r>
                          <a:rPr lang="it-IT" sz="1600" i="1">
                            <a:solidFill>
                              <a:srgbClr val="002060"/>
                            </a:solidFill>
                            <a:latin typeface="Cambria Math"/>
                          </a:rPr>
                          <m:t>𝑖𝑛</m:t>
                        </m:r>
                      </m:sub>
                    </m:sSub>
                  </m:oMath>
                </a14:m>
                <a:r>
                  <a:rPr lang="en-GB" sz="1600" dirty="0">
                    <a:solidFill>
                      <a:srgbClr val="002060"/>
                    </a:solidFill>
                  </a:rPr>
                  <a:t> and a relative energy error </a:t>
                </a:r>
                <a14:m>
                  <m:oMath xmlns:m="http://schemas.openxmlformats.org/officeDocument/2006/math">
                    <m:f>
                      <m:fPr>
                        <m:type m:val="lin"/>
                        <m:ctrlPr>
                          <a:rPr lang="it-IT" sz="1600" i="1">
                            <a:solidFill>
                              <a:srgbClr val="002060"/>
                            </a:solidFill>
                            <a:latin typeface="Cambria Math"/>
                          </a:rPr>
                        </m:ctrlPr>
                      </m:fPr>
                      <m:num>
                        <m:r>
                          <a:rPr lang="it-IT" sz="1600" i="1">
                            <a:solidFill>
                              <a:srgbClr val="002060"/>
                            </a:solidFill>
                            <a:latin typeface="Cambria Math"/>
                            <a:ea typeface="Cambria Math"/>
                          </a:rPr>
                          <m:t>∆</m:t>
                        </m:r>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𝑖𝑛</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𝑖𝑛</m:t>
                            </m:r>
                          </m:sub>
                        </m:sSub>
                      </m:den>
                    </m:f>
                  </m:oMath>
                </a14:m>
                <a:r>
                  <a:rPr lang="en-GB" sz="1600" dirty="0">
                    <a:solidFill>
                      <a:srgbClr val="002060"/>
                    </a:solidFill>
                  </a:rPr>
                  <a:t> will leave it with time and relative energy errors</a:t>
                </a:r>
                <a:r>
                  <a:rPr lang="it-IT" sz="1600" dirty="0">
                    <a:solidFill>
                      <a:srgbClr val="002060"/>
                    </a:solidFill>
                  </a:rPr>
                  <a:t> </a:t>
                </a:r>
                <a14:m>
                  <m:oMath xmlns:m="http://schemas.openxmlformats.org/officeDocument/2006/math">
                    <m:f>
                      <m:fPr>
                        <m:type m:val="lin"/>
                        <m:ctrlPr>
                          <a:rPr lang="it-IT" sz="1600" i="1">
                            <a:solidFill>
                              <a:srgbClr val="002060"/>
                            </a:solidFill>
                            <a:latin typeface="Cambria Math"/>
                          </a:rPr>
                        </m:ctrlPr>
                      </m:fPr>
                      <m:num>
                        <m:r>
                          <a:rPr lang="it-IT" sz="1600" i="1">
                            <a:solidFill>
                              <a:srgbClr val="002060"/>
                            </a:solidFill>
                            <a:latin typeface="Cambria Math"/>
                            <a:ea typeface="Cambria Math"/>
                          </a:rPr>
                          <m:t>∆</m:t>
                        </m:r>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𝑜</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𝑜</m:t>
                            </m:r>
                          </m:sub>
                        </m:sSub>
                      </m:den>
                    </m:f>
                  </m:oMath>
                </a14:m>
                <a:r>
                  <a:rPr lang="en-GB" sz="1600" dirty="0">
                    <a:solidFill>
                      <a:srgbClr val="002060"/>
                    </a:solidFill>
                  </a:rPr>
                  <a:t> and </a:t>
                </a:r>
                <a14:m>
                  <m:oMath xmlns:m="http://schemas.openxmlformats.org/officeDocument/2006/math">
                    <m:sSub>
                      <m:sSubPr>
                        <m:ctrlPr>
                          <a:rPr lang="en-GB" sz="1600" i="1">
                            <a:solidFill>
                              <a:srgbClr val="002060"/>
                            </a:solidFill>
                            <a:latin typeface="Cambria Math"/>
                          </a:rPr>
                        </m:ctrlPr>
                      </m:sSubPr>
                      <m:e>
                        <m:r>
                          <a:rPr lang="it-IT" sz="1600" i="1">
                            <a:solidFill>
                              <a:srgbClr val="002060"/>
                            </a:solidFill>
                            <a:latin typeface="Cambria Math"/>
                            <a:ea typeface="Cambria Math"/>
                          </a:rPr>
                          <m:t>∆</m:t>
                        </m:r>
                        <m:r>
                          <a:rPr lang="it-IT" sz="1600" i="1">
                            <a:solidFill>
                              <a:srgbClr val="002060"/>
                            </a:solidFill>
                            <a:latin typeface="Cambria Math"/>
                            <a:ea typeface="Cambria Math"/>
                          </a:rPr>
                          <m:t>𝑡</m:t>
                        </m:r>
                      </m:e>
                      <m:sub>
                        <m:r>
                          <a:rPr lang="it-IT" sz="1600" i="1">
                            <a:solidFill>
                              <a:srgbClr val="002060"/>
                            </a:solidFill>
                            <a:latin typeface="Cambria Math"/>
                            <a:ea typeface="Cambria Math"/>
                          </a:rPr>
                          <m:t>𝑜</m:t>
                        </m:r>
                      </m:sub>
                    </m:sSub>
                  </m:oMath>
                </a14:m>
                <a:r>
                  <a:rPr lang="en-GB" sz="1600" dirty="0">
                    <a:solidFill>
                      <a:srgbClr val="002060"/>
                    </a:solidFill>
                  </a:rPr>
                  <a:t> given by: </a:t>
                </a:r>
              </a:p>
            </p:txBody>
          </p:sp>
        </mc:Choice>
        <mc:Fallback xmlns="">
          <p:sp>
            <p:nvSpPr>
              <p:cNvPr id="27" name="CasellaDiTesto 26"/>
              <p:cNvSpPr txBox="1">
                <a:spLocks noRot="1" noChangeAspect="1" noMove="1" noResize="1" noEditPoints="1" noAdjustHandles="1" noChangeArrowheads="1" noChangeShapeType="1" noTextEdit="1"/>
              </p:cNvSpPr>
              <p:nvPr/>
            </p:nvSpPr>
            <p:spPr>
              <a:xfrm>
                <a:off x="428126" y="3041757"/>
                <a:ext cx="8240390" cy="584775"/>
              </a:xfrm>
              <a:prstGeom prst="rect">
                <a:avLst/>
              </a:prstGeom>
              <a:blipFill rotWithShape="1">
                <a:blip r:embed="rId4"/>
                <a:stretch>
                  <a:fillRect l="-370" t="-17708" b="-947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CasellaDiTesto 15"/>
              <p:cNvSpPr txBox="1"/>
              <p:nvPr/>
            </p:nvSpPr>
            <p:spPr>
              <a:xfrm>
                <a:off x="534664" y="3699226"/>
                <a:ext cx="3388428" cy="595163"/>
              </a:xfrm>
              <a:prstGeom prst="rect">
                <a:avLst/>
              </a:prstGeom>
              <a:solidFill>
                <a:srgbClr val="CCFFCC"/>
              </a:solidFill>
            </p:spPr>
            <p:txBody>
              <a:bodyPr wrap="none" rtlCol="0">
                <a:spAutoFit/>
              </a:bodyPr>
              <a:lstStyle/>
              <a:p>
                <a:pPr/>
                <a14:m>
                  <m:oMathPara xmlns:m="http://schemas.openxmlformats.org/officeDocument/2006/math">
                    <m:oMathParaPr>
                      <m:jc m:val="centerGroup"/>
                    </m:oMathParaPr>
                    <m:oMath xmlns:m="http://schemas.openxmlformats.org/officeDocument/2006/math">
                      <m:f>
                        <m:fPr>
                          <m:type m:val="lin"/>
                          <m:ctrlPr>
                            <a:rPr lang="it-IT" sz="1600" i="1">
                              <a:solidFill>
                                <a:srgbClr val="002060"/>
                              </a:solidFill>
                              <a:latin typeface="Cambria Math"/>
                            </a:rPr>
                          </m:ctrlPr>
                        </m:fPr>
                        <m:num>
                          <m:r>
                            <a:rPr lang="it-IT" sz="1600" i="1">
                              <a:solidFill>
                                <a:srgbClr val="002060"/>
                              </a:solidFill>
                              <a:latin typeface="Cambria Math"/>
                              <a:ea typeface="Cambria Math"/>
                            </a:rPr>
                            <m:t>∆</m:t>
                          </m:r>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den>
                      </m:f>
                      <m:r>
                        <a:rPr lang="it-IT" sz="1600" i="1">
                          <a:solidFill>
                            <a:srgbClr val="002060"/>
                          </a:solidFill>
                          <a:latin typeface="Cambria Math"/>
                          <a:ea typeface="Cambria Math"/>
                        </a:rPr>
                        <m:t>=</m:t>
                      </m:r>
                      <m:r>
                        <a:rPr lang="it-IT" sz="1600" i="1">
                          <a:solidFill>
                            <a:srgbClr val="002060"/>
                          </a:solidFill>
                          <a:latin typeface="Cambria Math"/>
                          <a:ea typeface="Cambria Math"/>
                        </a:rPr>
                        <m:t>h𝑐</m:t>
                      </m:r>
                      <m:r>
                        <a:rPr lang="it-IT" sz="1600" i="1">
                          <a:solidFill>
                            <a:srgbClr val="002060"/>
                          </a:solidFill>
                          <a:latin typeface="Cambria Math"/>
                          <a:ea typeface="Cambria Math"/>
                        </a:rPr>
                        <m:t> ∆</m:t>
                      </m:r>
                      <m:sSub>
                        <m:sSubPr>
                          <m:ctrlPr>
                            <a:rPr lang="it-IT" sz="1600" i="1">
                              <a:solidFill>
                                <a:srgbClr val="002060"/>
                              </a:solidFill>
                              <a:latin typeface="Cambria Math"/>
                              <a:ea typeface="Cambria Math"/>
                            </a:rPr>
                          </m:ctrlPr>
                        </m:sSubPr>
                        <m:e>
                          <m:r>
                            <a:rPr lang="it-IT" sz="1600" i="1">
                              <a:solidFill>
                                <a:srgbClr val="002060"/>
                              </a:solidFill>
                              <a:latin typeface="Cambria Math"/>
                              <a:ea typeface="Cambria Math"/>
                            </a:rPr>
                            <m:t>𝑡</m:t>
                          </m:r>
                        </m:e>
                        <m:sub>
                          <m:r>
                            <a:rPr lang="it-IT" sz="1600" i="1">
                              <a:solidFill>
                                <a:srgbClr val="002060"/>
                              </a:solidFill>
                              <a:latin typeface="Cambria Math"/>
                              <a:ea typeface="Cambria Math"/>
                            </a:rPr>
                            <m:t>𝑖𝑛</m:t>
                          </m:r>
                        </m:sub>
                      </m:sSub>
                      <m:r>
                        <a:rPr lang="it-IT" sz="1600" i="1">
                          <a:solidFill>
                            <a:srgbClr val="002060"/>
                          </a:solidFill>
                          <a:latin typeface="Cambria Math"/>
                          <a:ea typeface="Cambria Math"/>
                        </a:rPr>
                        <m:t>+</m:t>
                      </m:r>
                      <m:f>
                        <m:fPr>
                          <m:ctrlPr>
                            <a:rPr lang="it-IT" sz="1600" i="1">
                              <a:solidFill>
                                <a:srgbClr val="002060"/>
                              </a:solidFill>
                              <a:latin typeface="Cambria Math"/>
                            </a:rPr>
                          </m:ctrlPr>
                        </m:fPr>
                        <m:num>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𝑖𝑛</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den>
                      </m:f>
                      <m:f>
                        <m:fPr>
                          <m:type m:val="lin"/>
                          <m:ctrlPr>
                            <a:rPr lang="it-IT" sz="1600" i="1">
                              <a:solidFill>
                                <a:srgbClr val="002060"/>
                              </a:solidFill>
                              <a:latin typeface="Cambria Math"/>
                            </a:rPr>
                          </m:ctrlPr>
                        </m:fPr>
                        <m:num>
                          <m:r>
                            <a:rPr lang="it-IT" sz="1600" i="1">
                              <a:solidFill>
                                <a:srgbClr val="002060"/>
                              </a:solidFill>
                              <a:latin typeface="Cambria Math"/>
                              <a:ea typeface="Cambria Math"/>
                            </a:rPr>
                            <m:t>∆</m:t>
                          </m:r>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𝑖𝑛</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𝑖𝑛</m:t>
                              </m:r>
                            </m:sub>
                          </m:sSub>
                        </m:den>
                      </m:f>
                    </m:oMath>
                  </m:oMathPara>
                </a14:m>
                <a:endParaRPr lang="en-GB" sz="1600" dirty="0">
                  <a:solidFill>
                    <a:srgbClr val="002060"/>
                  </a:solidFill>
                </a:endParaRPr>
              </a:p>
            </p:txBody>
          </p:sp>
        </mc:Choice>
        <mc:Fallback xmlns="">
          <p:sp>
            <p:nvSpPr>
              <p:cNvPr id="16" name="CasellaDiTesto 15"/>
              <p:cNvSpPr txBox="1">
                <a:spLocks noRot="1" noChangeAspect="1" noMove="1" noResize="1" noEditPoints="1" noAdjustHandles="1" noChangeArrowheads="1" noChangeShapeType="1" noTextEdit="1"/>
              </p:cNvSpPr>
              <p:nvPr/>
            </p:nvSpPr>
            <p:spPr>
              <a:xfrm>
                <a:off x="534664" y="3699226"/>
                <a:ext cx="3388428" cy="595163"/>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7" name="CasellaDiTesto 16"/>
              <p:cNvSpPr txBox="1"/>
              <p:nvPr/>
            </p:nvSpPr>
            <p:spPr>
              <a:xfrm>
                <a:off x="428126" y="4920535"/>
                <a:ext cx="8240390" cy="1323439"/>
              </a:xfrm>
              <a:prstGeom prst="rect">
                <a:avLst/>
              </a:prstGeom>
              <a:noFill/>
            </p:spPr>
            <p:txBody>
              <a:bodyPr wrap="square" rtlCol="0">
                <a:spAutoFit/>
              </a:bodyPr>
              <a:lstStyle/>
              <a:p>
                <a:pPr algn="just"/>
                <a:r>
                  <a:rPr lang="en-GB" sz="1600" dirty="0">
                    <a:solidFill>
                      <a:srgbClr val="002060"/>
                    </a:solidFill>
                  </a:rPr>
                  <a:t>In the end if the compressor is tuned to get </a:t>
                </a:r>
                <a14:m>
                  <m:oMath xmlns:m="http://schemas.openxmlformats.org/officeDocument/2006/math">
                    <m:sSub>
                      <m:sSubPr>
                        <m:ctrlPr>
                          <a:rPr lang="it-IT" sz="1600" i="1">
                            <a:solidFill>
                              <a:srgbClr val="002060"/>
                            </a:solidFill>
                            <a:latin typeface="Cambria Math"/>
                          </a:rPr>
                        </m:ctrlPr>
                      </m:sSubPr>
                      <m:e>
                        <m:r>
                          <a:rPr lang="it-IT" sz="1600" i="1">
                            <a:solidFill>
                              <a:srgbClr val="002060"/>
                            </a:solidFill>
                            <a:latin typeface="Cambria Math"/>
                          </a:rPr>
                          <m:t>h</m:t>
                        </m:r>
                        <m:r>
                          <a:rPr lang="it-IT" sz="1600" i="1">
                            <a:solidFill>
                              <a:srgbClr val="002060"/>
                            </a:solidFill>
                            <a:latin typeface="Cambria Math"/>
                            <a:ea typeface="Cambria Math"/>
                          </a:rPr>
                          <m:t>∙</m:t>
                        </m:r>
                        <m:r>
                          <a:rPr lang="it-IT" sz="1600" i="1">
                            <a:solidFill>
                              <a:srgbClr val="002060"/>
                            </a:solidFill>
                            <a:latin typeface="Cambria Math"/>
                          </a:rPr>
                          <m:t>𝑅</m:t>
                        </m:r>
                      </m:e>
                      <m:sub>
                        <m:r>
                          <a:rPr lang="it-IT" sz="1600" i="1">
                            <a:solidFill>
                              <a:srgbClr val="002060"/>
                            </a:solidFill>
                            <a:latin typeface="Cambria Math"/>
                          </a:rPr>
                          <m:t>56</m:t>
                        </m:r>
                      </m:sub>
                    </m:sSub>
                    <m:r>
                      <a:rPr lang="it-IT" sz="1600" i="1">
                        <a:solidFill>
                          <a:srgbClr val="002060"/>
                        </a:solidFill>
                        <a:latin typeface="Cambria Math"/>
                        <a:ea typeface="Cambria Math"/>
                      </a:rPr>
                      <m:t>≈−1</m:t>
                    </m:r>
                  </m:oMath>
                </a14:m>
                <a:r>
                  <a:rPr lang="en-GB" sz="1600" dirty="0">
                    <a:solidFill>
                      <a:srgbClr val="002060"/>
                    </a:solidFill>
                  </a:rPr>
                  <a:t> it may easily noticed that the exit time of a particle is almost independent on the entering time. This mechanism describes the deformation (compression) of the longitudinal distribution of the particles in a bunch, </a:t>
                </a:r>
                <a:r>
                  <a:rPr lang="en-GB" sz="1600" b="1" i="1" dirty="0">
                    <a:solidFill>
                      <a:srgbClr val="002060"/>
                    </a:solidFill>
                  </a:rPr>
                  <a:t>but also the multi-shot dynamics of the bunch </a:t>
                </a:r>
                <a:r>
                  <a:rPr lang="en-GB" sz="1600" b="1" i="1" dirty="0" smtClean="0">
                    <a:solidFill>
                      <a:srgbClr val="002060"/>
                    </a:solidFill>
                  </a:rPr>
                  <a:t>longitudinal centroid</a:t>
                </a:r>
                <a:r>
                  <a:rPr lang="en-GB" sz="1600" dirty="0" smtClean="0">
                    <a:solidFill>
                      <a:srgbClr val="002060"/>
                    </a:solidFill>
                  </a:rPr>
                  <a:t>. </a:t>
                </a:r>
                <a:r>
                  <a:rPr lang="en-GB" sz="1600" b="1" i="1" dirty="0">
                    <a:solidFill>
                      <a:srgbClr val="002060"/>
                    </a:solidFill>
                  </a:rPr>
                  <a:t>The bunch arrival time downstream the compressor is weakly related to the upstream arrival time</a:t>
                </a:r>
                <a:r>
                  <a:rPr lang="en-GB" sz="1600" dirty="0">
                    <a:solidFill>
                      <a:srgbClr val="002060"/>
                    </a:solidFill>
                  </a:rPr>
                  <a:t>.</a:t>
                </a:r>
              </a:p>
            </p:txBody>
          </p:sp>
        </mc:Choice>
        <mc:Fallback>
          <p:sp>
            <p:nvSpPr>
              <p:cNvPr id="17" name="CasellaDiTesto 16"/>
              <p:cNvSpPr txBox="1">
                <a:spLocks noRot="1" noChangeAspect="1" noMove="1" noResize="1" noEditPoints="1" noAdjustHandles="1" noChangeArrowheads="1" noChangeShapeType="1" noTextEdit="1"/>
              </p:cNvSpPr>
              <p:nvPr/>
            </p:nvSpPr>
            <p:spPr>
              <a:xfrm>
                <a:off x="428126" y="4920535"/>
                <a:ext cx="8240390" cy="1323439"/>
              </a:xfrm>
              <a:prstGeom prst="rect">
                <a:avLst/>
              </a:prstGeom>
              <a:blipFill rotWithShape="1">
                <a:blip r:embed="rId6"/>
                <a:stretch>
                  <a:fillRect l="-370" t="-1382" r="-444" b="-5069"/>
                </a:stretch>
              </a:blipFill>
            </p:spPr>
            <p:txBody>
              <a:bodyPr/>
              <a:lstStyle/>
              <a:p>
                <a:r>
                  <a:rPr lang="en-GB">
                    <a:noFill/>
                  </a:rPr>
                  <a:t> </a:t>
                </a:r>
              </a:p>
            </p:txBody>
          </p:sp>
        </mc:Fallback>
      </mc:AlternateContent>
    </p:spTree>
    <p:extLst>
      <p:ext uri="{BB962C8B-B14F-4D97-AF65-F5344CB8AC3E}">
        <p14:creationId xmlns:p14="http://schemas.microsoft.com/office/powerpoint/2010/main" val="160489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69AA2CE-5247-4087-8B4F-74DD832FD931}" type="slidenum">
              <a:rPr lang="en-US" smtClean="0">
                <a:solidFill>
                  <a:prstClr val="white"/>
                </a:solidFill>
              </a:rPr>
              <a:pPr/>
              <a:t>49</a:t>
            </a:fld>
            <a:endParaRPr lang="en-US" dirty="0">
              <a:solidFill>
                <a:prstClr val="white"/>
              </a:solidFill>
            </a:endParaRPr>
          </a:p>
        </p:txBody>
      </p:sp>
      <p:sp>
        <p:nvSpPr>
          <p:cNvPr id="14" name="Titolo 4"/>
          <p:cNvSpPr txBox="1">
            <a:spLocks/>
          </p:cNvSpPr>
          <p:nvPr/>
        </p:nvSpPr>
        <p:spPr>
          <a:xfrm>
            <a:off x="1441271" y="0"/>
            <a:ext cx="6078550" cy="719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b="1" kern="1200">
                <a:solidFill>
                  <a:schemeClr val="tx1">
                    <a:lumMod val="85000"/>
                  </a:schemeClr>
                </a:solidFill>
                <a:latin typeface="+mj-lt"/>
                <a:ea typeface="+mj-ea"/>
                <a:cs typeface="+mj-cs"/>
              </a:defRPr>
            </a:lvl1pPr>
          </a:lstStyle>
          <a:p>
            <a:pPr>
              <a:spcBef>
                <a:spcPts val="0"/>
              </a:spcBef>
            </a:pPr>
            <a:r>
              <a:rPr lang="en-GB" sz="1600" i="1" dirty="0">
                <a:solidFill>
                  <a:prstClr val="white">
                    <a:lumMod val="85000"/>
                  </a:prstClr>
                </a:solidFill>
              </a:rPr>
              <a:t>Beam arrival time: </a:t>
            </a:r>
          </a:p>
          <a:p>
            <a:pPr>
              <a:spcBef>
                <a:spcPts val="0"/>
              </a:spcBef>
            </a:pPr>
            <a:r>
              <a:rPr lang="en-GB" sz="2400" dirty="0">
                <a:solidFill>
                  <a:prstClr val="white">
                    <a:lumMod val="85000"/>
                  </a:prstClr>
                </a:solidFill>
              </a:rPr>
              <a:t>Magnetic </a:t>
            </a:r>
            <a:r>
              <a:rPr lang="en-GB" sz="2400" dirty="0" smtClean="0">
                <a:solidFill>
                  <a:prstClr val="white">
                    <a:lumMod val="85000"/>
                  </a:prstClr>
                </a:solidFill>
              </a:rPr>
              <a:t>Compressor</a:t>
            </a:r>
            <a:endParaRPr lang="en-GB" sz="2400" dirty="0">
              <a:solidFill>
                <a:prstClr val="white">
                  <a:lumMod val="85000"/>
                </a:prstClr>
              </a:solidFill>
            </a:endParaRPr>
          </a:p>
        </p:txBody>
      </p:sp>
      <p:sp>
        <p:nvSpPr>
          <p:cNvPr id="24" name="CasellaDiTesto 23"/>
          <p:cNvSpPr txBox="1"/>
          <p:nvPr/>
        </p:nvSpPr>
        <p:spPr>
          <a:xfrm>
            <a:off x="428126" y="1251525"/>
            <a:ext cx="6547946" cy="523220"/>
          </a:xfrm>
          <a:prstGeom prst="rect">
            <a:avLst/>
          </a:prstGeom>
          <a:noFill/>
        </p:spPr>
        <p:txBody>
          <a:bodyPr wrap="none" rtlCol="0">
            <a:spAutoFit/>
          </a:bodyPr>
          <a:lstStyle/>
          <a:p>
            <a:r>
              <a:rPr lang="en-GB" sz="2800" b="1" i="1" dirty="0">
                <a:solidFill>
                  <a:srgbClr val="002060"/>
                </a:solidFill>
              </a:rPr>
              <a:t>Compressor longitudinal transfer matrices:</a:t>
            </a:r>
          </a:p>
        </p:txBody>
      </p:sp>
      <p:sp>
        <p:nvSpPr>
          <p:cNvPr id="19" name="CasellaDiTesto 18"/>
          <p:cNvSpPr txBox="1"/>
          <p:nvPr/>
        </p:nvSpPr>
        <p:spPr>
          <a:xfrm>
            <a:off x="428126" y="2228196"/>
            <a:ext cx="8240390" cy="338554"/>
          </a:xfrm>
          <a:prstGeom prst="rect">
            <a:avLst/>
          </a:prstGeom>
          <a:noFill/>
        </p:spPr>
        <p:txBody>
          <a:bodyPr wrap="square" rtlCol="0">
            <a:spAutoFit/>
          </a:bodyPr>
          <a:lstStyle/>
          <a:p>
            <a:r>
              <a:rPr lang="en-GB" sz="1600" dirty="0">
                <a:solidFill>
                  <a:srgbClr val="002060"/>
                </a:solidFill>
              </a:rPr>
              <a:t>Previous results can be summarized in a matrix notation, according to:</a:t>
            </a:r>
          </a:p>
        </p:txBody>
      </p:sp>
      <mc:AlternateContent xmlns:mc="http://schemas.openxmlformats.org/markup-compatibility/2006" xmlns:a14="http://schemas.microsoft.com/office/drawing/2010/main">
        <mc:Choice Requires="a14">
          <p:sp>
            <p:nvSpPr>
              <p:cNvPr id="15" name="CasellaDiTesto 14"/>
              <p:cNvSpPr txBox="1">
                <a:spLocks noChangeAspect="1"/>
              </p:cNvSpPr>
              <p:nvPr/>
            </p:nvSpPr>
            <p:spPr>
              <a:xfrm>
                <a:off x="437651" y="3011343"/>
                <a:ext cx="7579318" cy="1358449"/>
              </a:xfrm>
              <a:prstGeom prst="rect">
                <a:avLst/>
              </a:prstGeom>
              <a:solidFill>
                <a:srgbClr val="CCECFF"/>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1600" i="1">
                              <a:solidFill>
                                <a:srgbClr val="002060"/>
                              </a:solidFill>
                              <a:latin typeface="Cambria Math"/>
                              <a:ea typeface="Cambria Math"/>
                            </a:rPr>
                          </m:ctrlPr>
                        </m:sSubPr>
                        <m:e>
                          <m:d>
                            <m:dPr>
                              <m:ctrlPr>
                                <a:rPr lang="en-GB" sz="1600" i="1">
                                  <a:solidFill>
                                    <a:srgbClr val="002060"/>
                                  </a:solidFill>
                                  <a:latin typeface="Cambria Math"/>
                                  <a:ea typeface="Cambria Math"/>
                                </a:rPr>
                              </m:ctrlPr>
                            </m:dPr>
                            <m:e>
                              <m:m>
                                <m:mPr>
                                  <m:mcs>
                                    <m:mc>
                                      <m:mcPr>
                                        <m:count m:val="1"/>
                                        <m:mcJc m:val="center"/>
                                      </m:mcPr>
                                    </m:mc>
                                  </m:mcs>
                                  <m:ctrlPr>
                                    <a:rPr lang="en-GB" sz="1600" i="1">
                                      <a:solidFill>
                                        <a:srgbClr val="002060"/>
                                      </a:solidFill>
                                      <a:latin typeface="Cambria Math"/>
                                      <a:ea typeface="Cambria Math"/>
                                    </a:rPr>
                                  </m:ctrlPr>
                                </m:mPr>
                                <m:mr>
                                  <m:e>
                                    <m:r>
                                      <a:rPr lang="en-GB" sz="1600" i="1">
                                        <a:solidFill>
                                          <a:srgbClr val="002060"/>
                                        </a:solidFill>
                                        <a:latin typeface="Cambria Math"/>
                                        <a:ea typeface="Cambria Math"/>
                                      </a:rPr>
                                      <m:t>∆</m:t>
                                    </m:r>
                                    <m:r>
                                      <a:rPr lang="it-IT" sz="1600" i="1">
                                        <a:solidFill>
                                          <a:srgbClr val="002060"/>
                                        </a:solidFill>
                                        <a:latin typeface="Cambria Math"/>
                                        <a:ea typeface="Cambria Math"/>
                                      </a:rPr>
                                      <m:t>𝑡</m:t>
                                    </m:r>
                                  </m:e>
                                </m:mr>
                                <m:mr>
                                  <m:e/>
                                </m:mr>
                                <m:mr>
                                  <m:e>
                                    <m:f>
                                      <m:fPr>
                                        <m:type m:val="lin"/>
                                        <m:ctrlPr>
                                          <a:rPr lang="it-IT" sz="1600" i="1">
                                            <a:solidFill>
                                              <a:srgbClr val="002060"/>
                                            </a:solidFill>
                                            <a:latin typeface="Cambria Math"/>
                                          </a:rPr>
                                        </m:ctrlPr>
                                      </m:fPr>
                                      <m:num>
                                        <m:r>
                                          <a:rPr lang="it-IT" sz="1600" i="1">
                                            <a:solidFill>
                                              <a:srgbClr val="002060"/>
                                            </a:solidFill>
                                            <a:latin typeface="Cambria Math"/>
                                            <a:ea typeface="Cambria Math"/>
                                          </a:rPr>
                                          <m:t>∆</m:t>
                                        </m:r>
                                        <m:r>
                                          <a:rPr lang="it-IT" sz="1600" i="1">
                                            <a:solidFill>
                                              <a:srgbClr val="002060"/>
                                            </a:solidFill>
                                            <a:latin typeface="Cambria Math"/>
                                          </a:rPr>
                                          <m:t>𝑊</m:t>
                                        </m:r>
                                      </m:num>
                                      <m:den>
                                        <m:r>
                                          <a:rPr lang="it-IT" sz="1600" i="1">
                                            <a:solidFill>
                                              <a:srgbClr val="002060"/>
                                            </a:solidFill>
                                            <a:latin typeface="Cambria Math"/>
                                          </a:rPr>
                                          <m:t>𝑊</m:t>
                                        </m:r>
                                      </m:den>
                                    </m:f>
                                  </m:e>
                                </m:mr>
                              </m:m>
                            </m:e>
                          </m:d>
                        </m:e>
                        <m:sub>
                          <m:r>
                            <a:rPr lang="it-IT" sz="1600" i="1">
                              <a:solidFill>
                                <a:srgbClr val="002060"/>
                              </a:solidFill>
                              <a:latin typeface="Cambria Math"/>
                              <a:ea typeface="Cambria Math"/>
                            </a:rPr>
                            <m:t>𝑜</m:t>
                          </m:r>
                        </m:sub>
                      </m:sSub>
                      <m:r>
                        <a:rPr lang="en-GB" sz="1600" i="1">
                          <a:solidFill>
                            <a:srgbClr val="002060"/>
                          </a:solidFill>
                          <a:latin typeface="Cambria Math"/>
                        </a:rPr>
                        <m:t>=</m:t>
                      </m:r>
                      <m:d>
                        <m:dPr>
                          <m:begChr m:val="["/>
                          <m:endChr m:val="]"/>
                          <m:ctrlPr>
                            <a:rPr lang="en-GB" sz="1600" i="1">
                              <a:solidFill>
                                <a:srgbClr val="002060"/>
                              </a:solidFill>
                              <a:latin typeface="Cambria Math"/>
                            </a:rPr>
                          </m:ctrlPr>
                        </m:dPr>
                        <m:e>
                          <m:m>
                            <m:mPr>
                              <m:mcs>
                                <m:mc>
                                  <m:mcPr>
                                    <m:count m:val="2"/>
                                    <m:mcJc m:val="center"/>
                                  </m:mcPr>
                                </m:mc>
                              </m:mcs>
                              <m:ctrlPr>
                                <a:rPr lang="en-GB" sz="1600" i="1">
                                  <a:solidFill>
                                    <a:srgbClr val="002060"/>
                                  </a:solidFill>
                                  <a:latin typeface="Cambria Math"/>
                                </a:rPr>
                              </m:ctrlPr>
                            </m:mPr>
                            <m:mr>
                              <m:e>
                                <m:r>
                                  <m:rPr>
                                    <m:brk m:alnAt="7"/>
                                  </m:rPr>
                                  <a:rPr lang="it-IT" sz="1600" i="1">
                                    <a:solidFill>
                                      <a:srgbClr val="002060"/>
                                    </a:solidFill>
                                    <a:latin typeface="Cambria Math"/>
                                  </a:rPr>
                                  <m:t>1</m:t>
                                </m:r>
                              </m:e>
                              <m:e>
                                <m:f>
                                  <m:fPr>
                                    <m:ctrlPr>
                                      <a:rPr lang="it-IT" sz="1600" i="1">
                                        <a:solidFill>
                                          <a:srgbClr val="002060"/>
                                        </a:solidFill>
                                        <a:latin typeface="Cambria Math"/>
                                      </a:rPr>
                                    </m:ctrlPr>
                                  </m:fPr>
                                  <m:num>
                                    <m:sSub>
                                      <m:sSubPr>
                                        <m:ctrlPr>
                                          <a:rPr lang="it-IT" sz="1600" i="1">
                                            <a:solidFill>
                                              <a:srgbClr val="002060"/>
                                            </a:solidFill>
                                            <a:latin typeface="Cambria Math"/>
                                          </a:rPr>
                                        </m:ctrlPr>
                                      </m:sSubPr>
                                      <m:e>
                                        <m:r>
                                          <a:rPr lang="it-IT" sz="1600" i="1">
                                            <a:solidFill>
                                              <a:srgbClr val="002060"/>
                                            </a:solidFill>
                                            <a:latin typeface="Cambria Math"/>
                                          </a:rPr>
                                          <m:t>𝑅</m:t>
                                        </m:r>
                                      </m:e>
                                      <m:sub>
                                        <m:r>
                                          <a:rPr lang="it-IT" sz="1600" i="1">
                                            <a:solidFill>
                                              <a:srgbClr val="002060"/>
                                            </a:solidFill>
                                            <a:latin typeface="Cambria Math"/>
                                          </a:rPr>
                                          <m:t>56</m:t>
                                        </m:r>
                                      </m:sub>
                                    </m:sSub>
                                  </m:num>
                                  <m:den>
                                    <m:r>
                                      <a:rPr lang="it-IT" sz="1600" i="1">
                                        <a:solidFill>
                                          <a:srgbClr val="002060"/>
                                        </a:solidFill>
                                        <a:latin typeface="Cambria Math"/>
                                      </a:rPr>
                                      <m:t>𝑐</m:t>
                                    </m:r>
                                  </m:den>
                                </m:f>
                              </m:e>
                            </m:mr>
                            <m:mr>
                              <m:e/>
                              <m:e/>
                            </m:mr>
                            <m:mr>
                              <m:e>
                                <m:r>
                                  <a:rPr lang="it-IT" sz="1600" i="1">
                                    <a:solidFill>
                                      <a:srgbClr val="002060"/>
                                    </a:solidFill>
                                    <a:latin typeface="Cambria Math"/>
                                  </a:rPr>
                                  <m:t>0</m:t>
                                </m:r>
                              </m:e>
                              <m:e>
                                <m:r>
                                  <a:rPr lang="it-IT" sz="1600" i="1">
                                    <a:solidFill>
                                      <a:srgbClr val="002060"/>
                                    </a:solidFill>
                                    <a:latin typeface="Cambria Math"/>
                                  </a:rPr>
                                  <m:t>1</m:t>
                                </m:r>
                              </m:e>
                            </m:mr>
                          </m:m>
                        </m:e>
                      </m:d>
                      <m:d>
                        <m:dPr>
                          <m:begChr m:val="["/>
                          <m:endChr m:val="]"/>
                          <m:ctrlPr>
                            <a:rPr lang="en-GB" sz="1600" i="1">
                              <a:solidFill>
                                <a:srgbClr val="002060"/>
                              </a:solidFill>
                              <a:latin typeface="Cambria Math"/>
                            </a:rPr>
                          </m:ctrlPr>
                        </m:dPr>
                        <m:e>
                          <m:m>
                            <m:mPr>
                              <m:mcs>
                                <m:mc>
                                  <m:mcPr>
                                    <m:count m:val="2"/>
                                    <m:mcJc m:val="center"/>
                                  </m:mcPr>
                                </m:mc>
                              </m:mcs>
                              <m:ctrlPr>
                                <a:rPr lang="en-GB" sz="1600" i="1">
                                  <a:solidFill>
                                    <a:srgbClr val="002060"/>
                                  </a:solidFill>
                                  <a:latin typeface="Cambria Math"/>
                                </a:rPr>
                              </m:ctrlPr>
                            </m:mPr>
                            <m:mr>
                              <m:e>
                                <m:r>
                                  <m:rPr>
                                    <m:brk m:alnAt="7"/>
                                  </m:rPr>
                                  <a:rPr lang="it-IT" sz="1600" i="1">
                                    <a:solidFill>
                                      <a:srgbClr val="002060"/>
                                    </a:solidFill>
                                    <a:latin typeface="Cambria Math"/>
                                  </a:rPr>
                                  <m:t>1</m:t>
                                </m:r>
                              </m:e>
                              <m:e>
                                <m:r>
                                  <a:rPr lang="it-IT" sz="1600" i="1">
                                    <a:solidFill>
                                      <a:srgbClr val="002060"/>
                                    </a:solidFill>
                                    <a:latin typeface="Cambria Math"/>
                                  </a:rPr>
                                  <m:t>0</m:t>
                                </m:r>
                              </m:e>
                            </m:mr>
                            <m:mr>
                              <m:e/>
                              <m:e/>
                            </m:mr>
                            <m:mr>
                              <m:e>
                                <m:r>
                                  <a:rPr lang="it-IT" sz="1600" i="1">
                                    <a:solidFill>
                                      <a:srgbClr val="002060"/>
                                    </a:solidFill>
                                    <a:latin typeface="Cambria Math"/>
                                  </a:rPr>
                                  <m:t>h𝑐</m:t>
                                </m:r>
                              </m:e>
                              <m:e>
                                <m:f>
                                  <m:fPr>
                                    <m:ctrlPr>
                                      <a:rPr lang="it-IT" sz="1600" i="1">
                                        <a:solidFill>
                                          <a:srgbClr val="002060"/>
                                        </a:solidFill>
                                        <a:latin typeface="Cambria Math"/>
                                      </a:rPr>
                                    </m:ctrlPr>
                                  </m:fPr>
                                  <m:num>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𝑖𝑛</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den>
                                </m:f>
                              </m:e>
                            </m:mr>
                          </m:m>
                        </m:e>
                      </m:d>
                      <m:sSub>
                        <m:sSubPr>
                          <m:ctrlPr>
                            <a:rPr lang="en-GB" sz="1600" i="1">
                              <a:solidFill>
                                <a:srgbClr val="002060"/>
                              </a:solidFill>
                              <a:latin typeface="Cambria Math"/>
                              <a:ea typeface="Cambria Math"/>
                            </a:rPr>
                          </m:ctrlPr>
                        </m:sSubPr>
                        <m:e>
                          <m:d>
                            <m:dPr>
                              <m:ctrlPr>
                                <a:rPr lang="en-GB" sz="1600" i="1">
                                  <a:solidFill>
                                    <a:srgbClr val="002060"/>
                                  </a:solidFill>
                                  <a:latin typeface="Cambria Math"/>
                                  <a:ea typeface="Cambria Math"/>
                                </a:rPr>
                              </m:ctrlPr>
                            </m:dPr>
                            <m:e>
                              <m:m>
                                <m:mPr>
                                  <m:mcs>
                                    <m:mc>
                                      <m:mcPr>
                                        <m:count m:val="1"/>
                                        <m:mcJc m:val="center"/>
                                      </m:mcPr>
                                    </m:mc>
                                  </m:mcs>
                                  <m:ctrlPr>
                                    <a:rPr lang="en-GB" sz="1600" i="1">
                                      <a:solidFill>
                                        <a:srgbClr val="002060"/>
                                      </a:solidFill>
                                      <a:latin typeface="Cambria Math"/>
                                      <a:ea typeface="Cambria Math"/>
                                    </a:rPr>
                                  </m:ctrlPr>
                                </m:mPr>
                                <m:mr>
                                  <m:e>
                                    <m:r>
                                      <a:rPr lang="en-GB" sz="1600" i="1">
                                        <a:solidFill>
                                          <a:srgbClr val="002060"/>
                                        </a:solidFill>
                                        <a:latin typeface="Cambria Math"/>
                                        <a:ea typeface="Cambria Math"/>
                                      </a:rPr>
                                      <m:t>∆</m:t>
                                    </m:r>
                                    <m:r>
                                      <a:rPr lang="it-IT" sz="1600" i="1">
                                        <a:solidFill>
                                          <a:srgbClr val="002060"/>
                                        </a:solidFill>
                                        <a:latin typeface="Cambria Math"/>
                                        <a:ea typeface="Cambria Math"/>
                                      </a:rPr>
                                      <m:t>𝑡</m:t>
                                    </m:r>
                                  </m:e>
                                </m:mr>
                                <m:mr>
                                  <m:e/>
                                </m:mr>
                                <m:mr>
                                  <m:e>
                                    <m:f>
                                      <m:fPr>
                                        <m:type m:val="lin"/>
                                        <m:ctrlPr>
                                          <a:rPr lang="it-IT" sz="1600" i="1">
                                            <a:solidFill>
                                              <a:srgbClr val="002060"/>
                                            </a:solidFill>
                                            <a:latin typeface="Cambria Math"/>
                                          </a:rPr>
                                        </m:ctrlPr>
                                      </m:fPr>
                                      <m:num>
                                        <m:r>
                                          <a:rPr lang="it-IT" sz="1600" i="1">
                                            <a:solidFill>
                                              <a:srgbClr val="002060"/>
                                            </a:solidFill>
                                            <a:latin typeface="Cambria Math"/>
                                            <a:ea typeface="Cambria Math"/>
                                          </a:rPr>
                                          <m:t>∆</m:t>
                                        </m:r>
                                        <m:r>
                                          <a:rPr lang="it-IT" sz="1600" i="1">
                                            <a:solidFill>
                                              <a:srgbClr val="002060"/>
                                            </a:solidFill>
                                            <a:latin typeface="Cambria Math"/>
                                          </a:rPr>
                                          <m:t>𝑊</m:t>
                                        </m:r>
                                      </m:num>
                                      <m:den>
                                        <m:r>
                                          <a:rPr lang="it-IT" sz="1600" i="1">
                                            <a:solidFill>
                                              <a:srgbClr val="002060"/>
                                            </a:solidFill>
                                            <a:latin typeface="Cambria Math"/>
                                          </a:rPr>
                                          <m:t>𝑊</m:t>
                                        </m:r>
                                      </m:den>
                                    </m:f>
                                  </m:e>
                                </m:mr>
                              </m:m>
                            </m:e>
                          </m:d>
                        </m:e>
                        <m:sub>
                          <m:r>
                            <a:rPr lang="it-IT" sz="1600" i="1">
                              <a:solidFill>
                                <a:srgbClr val="002060"/>
                              </a:solidFill>
                              <a:latin typeface="Cambria Math"/>
                              <a:ea typeface="Cambria Math"/>
                            </a:rPr>
                            <m:t>𝑖𝑛</m:t>
                          </m:r>
                        </m:sub>
                      </m:sSub>
                      <m:r>
                        <a:rPr lang="it-IT" sz="1600" i="1">
                          <a:solidFill>
                            <a:srgbClr val="002060"/>
                          </a:solidFill>
                          <a:latin typeface="Cambria Math"/>
                          <a:ea typeface="Cambria Math"/>
                        </a:rPr>
                        <m:t>=</m:t>
                      </m:r>
                      <m:d>
                        <m:dPr>
                          <m:begChr m:val="["/>
                          <m:endChr m:val="]"/>
                          <m:ctrlPr>
                            <a:rPr lang="en-GB" sz="1600" i="1">
                              <a:solidFill>
                                <a:srgbClr val="002060"/>
                              </a:solidFill>
                              <a:latin typeface="Cambria Math"/>
                            </a:rPr>
                          </m:ctrlPr>
                        </m:dPr>
                        <m:e>
                          <m:m>
                            <m:mPr>
                              <m:mcs>
                                <m:mc>
                                  <m:mcPr>
                                    <m:count m:val="2"/>
                                    <m:mcJc m:val="center"/>
                                  </m:mcPr>
                                </m:mc>
                              </m:mcs>
                              <m:ctrlPr>
                                <a:rPr lang="en-GB" sz="1600" i="1">
                                  <a:solidFill>
                                    <a:srgbClr val="002060"/>
                                  </a:solidFill>
                                  <a:latin typeface="Cambria Math"/>
                                </a:rPr>
                              </m:ctrlPr>
                            </m:mPr>
                            <m:mr>
                              <m:e>
                                <m:r>
                                  <m:rPr>
                                    <m:brk m:alnAt="7"/>
                                  </m:rPr>
                                  <a:rPr lang="it-IT" sz="1600" i="1">
                                    <a:solidFill>
                                      <a:srgbClr val="002060"/>
                                    </a:solidFill>
                                    <a:latin typeface="Cambria Math"/>
                                  </a:rPr>
                                  <m:t>1</m:t>
                                </m:r>
                                <m:r>
                                  <a:rPr lang="it-IT" sz="1600" i="1">
                                    <a:solidFill>
                                      <a:srgbClr val="002060"/>
                                    </a:solidFill>
                                    <a:latin typeface="Cambria Math"/>
                                  </a:rPr>
                                  <m:t>+</m:t>
                                </m:r>
                                <m:r>
                                  <a:rPr lang="it-IT" sz="1600" i="1">
                                    <a:solidFill>
                                      <a:srgbClr val="002060"/>
                                    </a:solidFill>
                                    <a:latin typeface="Cambria Math"/>
                                  </a:rPr>
                                  <m:t>h</m:t>
                                </m:r>
                                <m:sSub>
                                  <m:sSubPr>
                                    <m:ctrlPr>
                                      <a:rPr lang="it-IT" sz="1600" i="1">
                                        <a:solidFill>
                                          <a:srgbClr val="002060"/>
                                        </a:solidFill>
                                        <a:latin typeface="Cambria Math"/>
                                      </a:rPr>
                                    </m:ctrlPr>
                                  </m:sSubPr>
                                  <m:e>
                                    <m:r>
                                      <a:rPr lang="it-IT" sz="1600" i="1">
                                        <a:solidFill>
                                          <a:srgbClr val="002060"/>
                                        </a:solidFill>
                                        <a:latin typeface="Cambria Math"/>
                                      </a:rPr>
                                      <m:t>𝑅</m:t>
                                    </m:r>
                                  </m:e>
                                  <m:sub>
                                    <m:r>
                                      <a:rPr lang="it-IT" sz="1600" i="1">
                                        <a:solidFill>
                                          <a:srgbClr val="002060"/>
                                        </a:solidFill>
                                        <a:latin typeface="Cambria Math"/>
                                      </a:rPr>
                                      <m:t>56</m:t>
                                    </m:r>
                                  </m:sub>
                                </m:sSub>
                              </m:e>
                              <m:e>
                                <m:f>
                                  <m:fPr>
                                    <m:ctrlPr>
                                      <a:rPr lang="it-IT" sz="1600" i="1">
                                        <a:solidFill>
                                          <a:srgbClr val="002060"/>
                                        </a:solidFill>
                                        <a:latin typeface="Cambria Math"/>
                                      </a:rPr>
                                    </m:ctrlPr>
                                  </m:fPr>
                                  <m:num>
                                    <m:sSub>
                                      <m:sSubPr>
                                        <m:ctrlPr>
                                          <a:rPr lang="it-IT" sz="1600" i="1">
                                            <a:solidFill>
                                              <a:srgbClr val="002060"/>
                                            </a:solidFill>
                                            <a:latin typeface="Cambria Math"/>
                                          </a:rPr>
                                        </m:ctrlPr>
                                      </m:sSubPr>
                                      <m:e>
                                        <m:r>
                                          <a:rPr lang="it-IT" sz="1600" i="1">
                                            <a:solidFill>
                                              <a:srgbClr val="002060"/>
                                            </a:solidFill>
                                            <a:latin typeface="Cambria Math"/>
                                          </a:rPr>
                                          <m:t>𝑅</m:t>
                                        </m:r>
                                      </m:e>
                                      <m:sub>
                                        <m:r>
                                          <a:rPr lang="it-IT" sz="1600" i="1">
                                            <a:solidFill>
                                              <a:srgbClr val="002060"/>
                                            </a:solidFill>
                                            <a:latin typeface="Cambria Math"/>
                                          </a:rPr>
                                          <m:t>56</m:t>
                                        </m:r>
                                      </m:sub>
                                    </m:sSub>
                                  </m:num>
                                  <m:den>
                                    <m:r>
                                      <a:rPr lang="it-IT" sz="1600" i="1">
                                        <a:solidFill>
                                          <a:srgbClr val="002060"/>
                                        </a:solidFill>
                                        <a:latin typeface="Cambria Math"/>
                                      </a:rPr>
                                      <m:t>𝑐</m:t>
                                    </m:r>
                                  </m:den>
                                </m:f>
                                <m:f>
                                  <m:fPr>
                                    <m:ctrlPr>
                                      <a:rPr lang="it-IT" sz="1600" i="1">
                                        <a:solidFill>
                                          <a:srgbClr val="002060"/>
                                        </a:solidFill>
                                        <a:latin typeface="Cambria Math"/>
                                      </a:rPr>
                                    </m:ctrlPr>
                                  </m:fPr>
                                  <m:num>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𝑖𝑛</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den>
                                </m:f>
                              </m:e>
                            </m:mr>
                            <m:mr>
                              <m:e/>
                              <m:e/>
                            </m:mr>
                            <m:mr>
                              <m:e>
                                <m:r>
                                  <a:rPr lang="it-IT" sz="1600" i="1">
                                    <a:solidFill>
                                      <a:srgbClr val="002060"/>
                                    </a:solidFill>
                                    <a:latin typeface="Cambria Math"/>
                                  </a:rPr>
                                  <m:t>h𝑐</m:t>
                                </m:r>
                              </m:e>
                              <m:e>
                                <m:f>
                                  <m:fPr>
                                    <m:ctrlPr>
                                      <a:rPr lang="it-IT" sz="1600" i="1">
                                        <a:solidFill>
                                          <a:srgbClr val="002060"/>
                                        </a:solidFill>
                                        <a:latin typeface="Cambria Math"/>
                                      </a:rPr>
                                    </m:ctrlPr>
                                  </m:fPr>
                                  <m:num>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𝑖𝑛</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den>
                                </m:f>
                              </m:e>
                            </m:mr>
                          </m:m>
                        </m:e>
                      </m:d>
                      <m:sSub>
                        <m:sSubPr>
                          <m:ctrlPr>
                            <a:rPr lang="en-GB" sz="1600" i="1">
                              <a:solidFill>
                                <a:srgbClr val="002060"/>
                              </a:solidFill>
                              <a:latin typeface="Cambria Math"/>
                              <a:ea typeface="Cambria Math"/>
                            </a:rPr>
                          </m:ctrlPr>
                        </m:sSubPr>
                        <m:e>
                          <m:d>
                            <m:dPr>
                              <m:ctrlPr>
                                <a:rPr lang="en-GB" sz="1600" i="1">
                                  <a:solidFill>
                                    <a:srgbClr val="002060"/>
                                  </a:solidFill>
                                  <a:latin typeface="Cambria Math"/>
                                  <a:ea typeface="Cambria Math"/>
                                </a:rPr>
                              </m:ctrlPr>
                            </m:dPr>
                            <m:e>
                              <m:m>
                                <m:mPr>
                                  <m:mcs>
                                    <m:mc>
                                      <m:mcPr>
                                        <m:count m:val="1"/>
                                        <m:mcJc m:val="center"/>
                                      </m:mcPr>
                                    </m:mc>
                                  </m:mcs>
                                  <m:ctrlPr>
                                    <a:rPr lang="en-GB" sz="1600" i="1">
                                      <a:solidFill>
                                        <a:srgbClr val="002060"/>
                                      </a:solidFill>
                                      <a:latin typeface="Cambria Math"/>
                                      <a:ea typeface="Cambria Math"/>
                                    </a:rPr>
                                  </m:ctrlPr>
                                </m:mPr>
                                <m:mr>
                                  <m:e>
                                    <m:r>
                                      <a:rPr lang="en-GB" sz="1600" i="1">
                                        <a:solidFill>
                                          <a:srgbClr val="002060"/>
                                        </a:solidFill>
                                        <a:latin typeface="Cambria Math"/>
                                        <a:ea typeface="Cambria Math"/>
                                      </a:rPr>
                                      <m:t>∆</m:t>
                                    </m:r>
                                    <m:r>
                                      <a:rPr lang="it-IT" sz="1600" i="1">
                                        <a:solidFill>
                                          <a:srgbClr val="002060"/>
                                        </a:solidFill>
                                        <a:latin typeface="Cambria Math"/>
                                        <a:ea typeface="Cambria Math"/>
                                      </a:rPr>
                                      <m:t>𝑡</m:t>
                                    </m:r>
                                  </m:e>
                                </m:mr>
                                <m:mr>
                                  <m:e/>
                                </m:mr>
                                <m:mr>
                                  <m:e>
                                    <m:f>
                                      <m:fPr>
                                        <m:type m:val="lin"/>
                                        <m:ctrlPr>
                                          <a:rPr lang="it-IT" sz="1600" i="1">
                                            <a:solidFill>
                                              <a:srgbClr val="002060"/>
                                            </a:solidFill>
                                            <a:latin typeface="Cambria Math"/>
                                          </a:rPr>
                                        </m:ctrlPr>
                                      </m:fPr>
                                      <m:num>
                                        <m:r>
                                          <a:rPr lang="it-IT" sz="1600" i="1">
                                            <a:solidFill>
                                              <a:srgbClr val="002060"/>
                                            </a:solidFill>
                                            <a:latin typeface="Cambria Math"/>
                                            <a:ea typeface="Cambria Math"/>
                                          </a:rPr>
                                          <m:t>∆</m:t>
                                        </m:r>
                                        <m:r>
                                          <a:rPr lang="it-IT" sz="1600" i="1">
                                            <a:solidFill>
                                              <a:srgbClr val="002060"/>
                                            </a:solidFill>
                                            <a:latin typeface="Cambria Math"/>
                                          </a:rPr>
                                          <m:t>𝑊</m:t>
                                        </m:r>
                                      </m:num>
                                      <m:den>
                                        <m:r>
                                          <a:rPr lang="it-IT" sz="1600" i="1">
                                            <a:solidFill>
                                              <a:srgbClr val="002060"/>
                                            </a:solidFill>
                                            <a:latin typeface="Cambria Math"/>
                                          </a:rPr>
                                          <m:t>𝑊</m:t>
                                        </m:r>
                                      </m:den>
                                    </m:f>
                                  </m:e>
                                </m:mr>
                              </m:m>
                            </m:e>
                          </m:d>
                        </m:e>
                        <m:sub>
                          <m:r>
                            <a:rPr lang="it-IT" sz="1600" i="1">
                              <a:solidFill>
                                <a:srgbClr val="002060"/>
                              </a:solidFill>
                              <a:latin typeface="Cambria Math"/>
                              <a:ea typeface="Cambria Math"/>
                            </a:rPr>
                            <m:t>𝑖𝑛</m:t>
                          </m:r>
                        </m:sub>
                      </m:sSub>
                    </m:oMath>
                  </m:oMathPara>
                </a14:m>
                <a:endParaRPr lang="en-GB" sz="1600" dirty="0">
                  <a:solidFill>
                    <a:srgbClr val="002060"/>
                  </a:solidFill>
                </a:endParaRPr>
              </a:p>
            </p:txBody>
          </p:sp>
        </mc:Choice>
        <mc:Fallback xmlns="">
          <p:sp>
            <p:nvSpPr>
              <p:cNvPr id="15" name="CasellaDiTesto 14"/>
              <p:cNvSpPr txBox="1">
                <a:spLocks noRot="1" noChangeAspect="1" noMove="1" noResize="1" noEditPoints="1" noAdjustHandles="1" noChangeArrowheads="1" noChangeShapeType="1" noTextEdit="1"/>
              </p:cNvSpPr>
              <p:nvPr/>
            </p:nvSpPr>
            <p:spPr>
              <a:xfrm>
                <a:off x="437651" y="3011343"/>
                <a:ext cx="7579318" cy="1358449"/>
              </a:xfrm>
              <a:prstGeom prst="rect">
                <a:avLst/>
              </a:prstGeom>
              <a:blipFill rotWithShape="1">
                <a:blip r:embed="rId2"/>
                <a:stretch>
                  <a:fillRect/>
                </a:stretch>
              </a:blipFill>
            </p:spPr>
            <p:txBody>
              <a:bodyPr/>
              <a:lstStyle/>
              <a:p>
                <a:r>
                  <a:rPr lang="en-GB">
                    <a:noFill/>
                  </a:rPr>
                  <a:t> </a:t>
                </a:r>
              </a:p>
            </p:txBody>
          </p:sp>
        </mc:Fallback>
      </mc:AlternateContent>
      <p:sp>
        <p:nvSpPr>
          <p:cNvPr id="2" name="Rettangolo arrotondato 1"/>
          <p:cNvSpPr/>
          <p:nvPr/>
        </p:nvSpPr>
        <p:spPr>
          <a:xfrm>
            <a:off x="2733675" y="3146079"/>
            <a:ext cx="920799" cy="1085849"/>
          </a:xfrm>
          <a:prstGeom prst="roundRect">
            <a:avLst>
              <a:gd name="adj" fmla="val 11495"/>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8" name="Rettangolo arrotondato 17"/>
          <p:cNvSpPr/>
          <p:nvPr/>
        </p:nvSpPr>
        <p:spPr>
          <a:xfrm>
            <a:off x="1809750" y="3146079"/>
            <a:ext cx="892224" cy="1085849"/>
          </a:xfrm>
          <a:prstGeom prst="roundRect">
            <a:avLst>
              <a:gd name="adj" fmla="val 11495"/>
            </a:avLst>
          </a:prstGeom>
          <a:noFill/>
          <a:ln w="12700">
            <a:solidFill>
              <a:srgbClr val="0066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0" name="Rettangolo arrotondato 19"/>
          <p:cNvSpPr/>
          <p:nvPr/>
        </p:nvSpPr>
        <p:spPr>
          <a:xfrm>
            <a:off x="4948371" y="2952750"/>
            <a:ext cx="1871529" cy="1474192"/>
          </a:xfrm>
          <a:prstGeom prst="roundRect">
            <a:avLst>
              <a:gd name="adj" fmla="val 11495"/>
            </a:avLst>
          </a:prstGeom>
          <a:noFill/>
          <a:ln w="12700">
            <a:solidFill>
              <a:srgbClr val="FF339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mc:AlternateContent xmlns:mc="http://schemas.openxmlformats.org/markup-compatibility/2006" xmlns:a14="http://schemas.microsoft.com/office/drawing/2010/main">
        <mc:Choice Requires="a14">
          <p:sp>
            <p:nvSpPr>
              <p:cNvPr id="21" name="CasellaDiTesto 20"/>
              <p:cNvSpPr txBox="1"/>
              <p:nvPr/>
            </p:nvSpPr>
            <p:spPr>
              <a:xfrm>
                <a:off x="2942439" y="4407892"/>
                <a:ext cx="541367" cy="6015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it-IT" sz="3200" i="1">
                              <a:solidFill>
                                <a:srgbClr val="C00000"/>
                              </a:solidFill>
                              <a:latin typeface="Cambria Math"/>
                              <a:ea typeface="Cambria Math"/>
                            </a:rPr>
                          </m:ctrlPr>
                        </m:accPr>
                        <m:e>
                          <m:r>
                            <a:rPr lang="it-IT" sz="3200" i="1">
                              <a:solidFill>
                                <a:srgbClr val="C00000"/>
                              </a:solidFill>
                              <a:latin typeface="Cambria Math"/>
                              <a:ea typeface="Cambria Math"/>
                            </a:rPr>
                            <m:t>𝐴</m:t>
                          </m:r>
                        </m:e>
                      </m:acc>
                    </m:oMath>
                  </m:oMathPara>
                </a14:m>
                <a:endParaRPr lang="en-GB" sz="3200" dirty="0">
                  <a:solidFill>
                    <a:srgbClr val="C00000"/>
                  </a:solidFill>
                </a:endParaRPr>
              </a:p>
            </p:txBody>
          </p:sp>
        </mc:Choice>
        <mc:Fallback xmlns="">
          <p:sp>
            <p:nvSpPr>
              <p:cNvPr id="21" name="CasellaDiTesto 20"/>
              <p:cNvSpPr txBox="1">
                <a:spLocks noRot="1" noChangeAspect="1" noMove="1" noResize="1" noEditPoints="1" noAdjustHandles="1" noChangeArrowheads="1" noChangeShapeType="1" noTextEdit="1"/>
              </p:cNvSpPr>
              <p:nvPr/>
            </p:nvSpPr>
            <p:spPr>
              <a:xfrm>
                <a:off x="2942439" y="4407892"/>
                <a:ext cx="541367" cy="601575"/>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CasellaDiTesto 21"/>
              <p:cNvSpPr txBox="1"/>
              <p:nvPr/>
            </p:nvSpPr>
            <p:spPr>
              <a:xfrm>
                <a:off x="2004228" y="4410652"/>
                <a:ext cx="557973" cy="5981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it-IT" sz="3200" i="1">
                              <a:solidFill>
                                <a:srgbClr val="006600"/>
                              </a:solidFill>
                              <a:latin typeface="Cambria Math"/>
                              <a:ea typeface="Cambria Math"/>
                            </a:rPr>
                          </m:ctrlPr>
                        </m:accPr>
                        <m:e>
                          <m:r>
                            <a:rPr lang="it-IT" sz="3200" i="1">
                              <a:solidFill>
                                <a:srgbClr val="006600"/>
                              </a:solidFill>
                              <a:latin typeface="Cambria Math"/>
                              <a:ea typeface="Cambria Math"/>
                            </a:rPr>
                            <m:t>𝐵</m:t>
                          </m:r>
                        </m:e>
                      </m:acc>
                    </m:oMath>
                  </m:oMathPara>
                </a14:m>
                <a:endParaRPr lang="en-GB" sz="3200" dirty="0">
                  <a:solidFill>
                    <a:srgbClr val="006600"/>
                  </a:solidFill>
                </a:endParaRPr>
              </a:p>
            </p:txBody>
          </p:sp>
        </mc:Choice>
        <mc:Fallback xmlns="">
          <p:sp>
            <p:nvSpPr>
              <p:cNvPr id="22" name="CasellaDiTesto 21"/>
              <p:cNvSpPr txBox="1">
                <a:spLocks noRot="1" noChangeAspect="1" noMove="1" noResize="1" noEditPoints="1" noAdjustHandles="1" noChangeArrowheads="1" noChangeShapeType="1" noTextEdit="1"/>
              </p:cNvSpPr>
              <p:nvPr/>
            </p:nvSpPr>
            <p:spPr>
              <a:xfrm>
                <a:off x="2004228" y="4410652"/>
                <a:ext cx="557973" cy="598177"/>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CasellaDiTesto 22"/>
              <p:cNvSpPr txBox="1"/>
              <p:nvPr/>
            </p:nvSpPr>
            <p:spPr>
              <a:xfrm>
                <a:off x="4948371" y="4620693"/>
                <a:ext cx="1885003" cy="6015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it-IT" sz="3200" i="1">
                              <a:solidFill>
                                <a:srgbClr val="7030A0"/>
                              </a:solidFill>
                              <a:latin typeface="Cambria Math"/>
                              <a:ea typeface="Cambria Math"/>
                            </a:rPr>
                          </m:ctrlPr>
                        </m:accPr>
                        <m:e>
                          <m:r>
                            <a:rPr lang="it-IT" sz="3200" i="1">
                              <a:solidFill>
                                <a:srgbClr val="7030A0"/>
                              </a:solidFill>
                              <a:latin typeface="Cambria Math"/>
                              <a:ea typeface="Cambria Math"/>
                            </a:rPr>
                            <m:t>𝐶</m:t>
                          </m:r>
                        </m:e>
                      </m:acc>
                      <m:r>
                        <a:rPr lang="it-IT" sz="3200" i="1">
                          <a:solidFill>
                            <a:srgbClr val="7030A0"/>
                          </a:solidFill>
                          <a:latin typeface="Cambria Math"/>
                          <a:ea typeface="Cambria Math"/>
                        </a:rPr>
                        <m:t>=</m:t>
                      </m:r>
                      <m:acc>
                        <m:accPr>
                          <m:chr m:val="̂"/>
                          <m:ctrlPr>
                            <a:rPr lang="it-IT" sz="3200" i="1">
                              <a:solidFill>
                                <a:srgbClr val="7030A0"/>
                              </a:solidFill>
                              <a:latin typeface="Cambria Math"/>
                              <a:ea typeface="Cambria Math"/>
                            </a:rPr>
                          </m:ctrlPr>
                        </m:accPr>
                        <m:e>
                          <m:r>
                            <a:rPr lang="it-IT" sz="3200" i="1">
                              <a:solidFill>
                                <a:srgbClr val="7030A0"/>
                              </a:solidFill>
                              <a:latin typeface="Cambria Math"/>
                              <a:ea typeface="Cambria Math"/>
                            </a:rPr>
                            <m:t>𝐵</m:t>
                          </m:r>
                        </m:e>
                      </m:acc>
                      <m:r>
                        <a:rPr lang="it-IT" sz="3200" i="1">
                          <a:solidFill>
                            <a:srgbClr val="7030A0"/>
                          </a:solidFill>
                          <a:latin typeface="Cambria Math"/>
                          <a:ea typeface="Cambria Math"/>
                        </a:rPr>
                        <m:t>∙</m:t>
                      </m:r>
                      <m:acc>
                        <m:accPr>
                          <m:chr m:val="̂"/>
                          <m:ctrlPr>
                            <a:rPr lang="it-IT" sz="3200" i="1">
                              <a:solidFill>
                                <a:srgbClr val="7030A0"/>
                              </a:solidFill>
                              <a:latin typeface="Cambria Math"/>
                              <a:ea typeface="Cambria Math"/>
                            </a:rPr>
                          </m:ctrlPr>
                        </m:accPr>
                        <m:e>
                          <m:r>
                            <a:rPr lang="it-IT" sz="3200" i="1">
                              <a:solidFill>
                                <a:srgbClr val="7030A0"/>
                              </a:solidFill>
                              <a:latin typeface="Cambria Math"/>
                              <a:ea typeface="Cambria Math"/>
                            </a:rPr>
                            <m:t>𝐴</m:t>
                          </m:r>
                        </m:e>
                      </m:acc>
                    </m:oMath>
                  </m:oMathPara>
                </a14:m>
                <a:endParaRPr lang="en-GB" sz="3200" dirty="0">
                  <a:solidFill>
                    <a:srgbClr val="7030A0"/>
                  </a:solidFill>
                </a:endParaRPr>
              </a:p>
            </p:txBody>
          </p:sp>
        </mc:Choice>
        <mc:Fallback xmlns="">
          <p:sp>
            <p:nvSpPr>
              <p:cNvPr id="23" name="CasellaDiTesto 22"/>
              <p:cNvSpPr txBox="1">
                <a:spLocks noRot="1" noChangeAspect="1" noMove="1" noResize="1" noEditPoints="1" noAdjustHandles="1" noChangeArrowheads="1" noChangeShapeType="1" noTextEdit="1"/>
              </p:cNvSpPr>
              <p:nvPr/>
            </p:nvSpPr>
            <p:spPr>
              <a:xfrm>
                <a:off x="4948371" y="4620693"/>
                <a:ext cx="1885003" cy="601575"/>
              </a:xfrm>
              <a:prstGeom prst="rect">
                <a:avLst/>
              </a:prstGeom>
              <a:blipFill rotWithShape="1">
                <a:blip r:embed="rId5"/>
                <a:stretch>
                  <a:fillRect/>
                </a:stretch>
              </a:blipFill>
            </p:spPr>
            <p:txBody>
              <a:bodyPr/>
              <a:lstStyle/>
              <a:p>
                <a:r>
                  <a:rPr lang="en-GB">
                    <a:noFill/>
                  </a:rPr>
                  <a:t> </a:t>
                </a:r>
              </a:p>
            </p:txBody>
          </p:sp>
        </mc:Fallback>
      </mc:AlternateContent>
      <p:sp>
        <p:nvSpPr>
          <p:cNvPr id="25" name="CasellaDiTesto 24"/>
          <p:cNvSpPr txBox="1"/>
          <p:nvPr/>
        </p:nvSpPr>
        <p:spPr>
          <a:xfrm>
            <a:off x="2953129" y="4845280"/>
            <a:ext cx="1926777" cy="338554"/>
          </a:xfrm>
          <a:prstGeom prst="rect">
            <a:avLst/>
          </a:prstGeom>
          <a:noFill/>
        </p:spPr>
        <p:txBody>
          <a:bodyPr wrap="square" rtlCol="0">
            <a:spAutoFit/>
          </a:bodyPr>
          <a:lstStyle/>
          <a:p>
            <a:r>
              <a:rPr lang="en-GB" sz="1600" dirty="0">
                <a:solidFill>
                  <a:srgbClr val="C00000"/>
                </a:solidFill>
              </a:rPr>
              <a:t>chirping acceleration</a:t>
            </a:r>
          </a:p>
        </p:txBody>
      </p:sp>
      <p:sp>
        <p:nvSpPr>
          <p:cNvPr id="26" name="CasellaDiTesto 25"/>
          <p:cNvSpPr txBox="1"/>
          <p:nvPr/>
        </p:nvSpPr>
        <p:spPr>
          <a:xfrm>
            <a:off x="556404" y="4854805"/>
            <a:ext cx="2019300" cy="338554"/>
          </a:xfrm>
          <a:prstGeom prst="rect">
            <a:avLst/>
          </a:prstGeom>
          <a:noFill/>
        </p:spPr>
        <p:txBody>
          <a:bodyPr wrap="square" rtlCol="0">
            <a:spAutoFit/>
          </a:bodyPr>
          <a:lstStyle/>
          <a:p>
            <a:r>
              <a:rPr lang="en-GB" sz="1600" dirty="0">
                <a:solidFill>
                  <a:srgbClr val="006600"/>
                </a:solidFill>
              </a:rPr>
              <a:t>non-isochronous drift</a:t>
            </a:r>
          </a:p>
        </p:txBody>
      </p:sp>
      <p:sp>
        <p:nvSpPr>
          <p:cNvPr id="29" name="CasellaDiTesto 28"/>
          <p:cNvSpPr txBox="1"/>
          <p:nvPr/>
        </p:nvSpPr>
        <p:spPr>
          <a:xfrm>
            <a:off x="6805747" y="4620660"/>
            <a:ext cx="1595304" cy="584775"/>
          </a:xfrm>
          <a:prstGeom prst="rect">
            <a:avLst/>
          </a:prstGeom>
          <a:noFill/>
        </p:spPr>
        <p:txBody>
          <a:bodyPr wrap="square" rtlCol="0">
            <a:spAutoFit/>
          </a:bodyPr>
          <a:lstStyle/>
          <a:p>
            <a:r>
              <a:rPr lang="en-GB" sz="1600" dirty="0">
                <a:solidFill>
                  <a:srgbClr val="7030A0"/>
                </a:solidFill>
              </a:rPr>
              <a:t>total compressor stage</a:t>
            </a:r>
          </a:p>
        </p:txBody>
      </p:sp>
    </p:spTree>
    <p:extLst>
      <p:ext uri="{BB962C8B-B14F-4D97-AF65-F5344CB8AC3E}">
        <p14:creationId xmlns:p14="http://schemas.microsoft.com/office/powerpoint/2010/main" val="35398250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5</a:t>
            </a:fld>
            <a:endParaRPr lang="en-US" dirty="0">
              <a:solidFill>
                <a:srgbClr val="4F81BD">
                  <a:lumMod val="75000"/>
                </a:srgbClr>
              </a:solidFill>
            </a:endParaRPr>
          </a:p>
        </p:txBody>
      </p:sp>
      <p:grpSp>
        <p:nvGrpSpPr>
          <p:cNvPr id="5" name="Group 4"/>
          <p:cNvGrpSpPr/>
          <p:nvPr/>
        </p:nvGrpSpPr>
        <p:grpSpPr>
          <a:xfrm>
            <a:off x="143880" y="3425867"/>
            <a:ext cx="5232453" cy="2872755"/>
            <a:chOff x="2116660" y="2418291"/>
            <a:chExt cx="5655739" cy="310515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5778"/>
            <a:stretch/>
          </p:blipFill>
          <p:spPr bwMode="auto">
            <a:xfrm>
              <a:off x="2116666" y="2418291"/>
              <a:ext cx="5655733" cy="3105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116666" y="2418291"/>
              <a:ext cx="2827866" cy="5196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 name="Rectangle 5"/>
            <p:cNvSpPr/>
            <p:nvPr/>
          </p:nvSpPr>
          <p:spPr>
            <a:xfrm>
              <a:off x="2116660" y="2765432"/>
              <a:ext cx="1566334" cy="5196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213" t="5057" r="3386" b="6894"/>
          <a:stretch/>
        </p:blipFill>
        <p:spPr bwMode="auto">
          <a:xfrm>
            <a:off x="143939" y="1037290"/>
            <a:ext cx="4168363" cy="23957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4305379" y="1197623"/>
            <a:ext cx="4720088" cy="1646605"/>
          </a:xfrm>
          <a:prstGeom prst="rect">
            <a:avLst/>
          </a:prstGeom>
          <a:noFill/>
        </p:spPr>
        <p:txBody>
          <a:bodyPr wrap="square" rtlCol="0">
            <a:spAutoFit/>
          </a:bodyPr>
          <a:lstStyle/>
          <a:p>
            <a:pPr algn="just">
              <a:spcAft>
                <a:spcPts val="600"/>
              </a:spcAft>
            </a:pPr>
            <a:r>
              <a:rPr lang="en-US" sz="1600" dirty="0">
                <a:solidFill>
                  <a:prstClr val="black"/>
                </a:solidFill>
              </a:rPr>
              <a:t>Free Electro Laser machines had a crucial role in pushing the accelerator synchronization requirements and techniques to a new frontier in the last  ≈15 years.</a:t>
            </a:r>
          </a:p>
          <a:p>
            <a:pPr algn="just"/>
            <a:r>
              <a:rPr lang="en-US" sz="1600" dirty="0">
                <a:solidFill>
                  <a:prstClr val="black"/>
                </a:solidFill>
              </a:rPr>
              <a:t>The simplest FEL regime, the </a:t>
            </a:r>
            <a:r>
              <a:rPr lang="en-US" sz="1600" b="1" i="1" dirty="0">
                <a:solidFill>
                  <a:prstClr val="black"/>
                </a:solidFill>
              </a:rPr>
              <a:t>SASE</a:t>
            </a:r>
            <a:r>
              <a:rPr lang="en-US" sz="1600" dirty="0">
                <a:solidFill>
                  <a:prstClr val="black"/>
                </a:solidFill>
              </a:rPr>
              <a:t> (</a:t>
            </a:r>
            <a:r>
              <a:rPr lang="en-US" sz="1600" b="1" i="1" dirty="0">
                <a:solidFill>
                  <a:prstClr val="black"/>
                </a:solidFill>
              </a:rPr>
              <a:t>Self-Amplified Spontaneous Emission)</a:t>
            </a:r>
            <a:r>
              <a:rPr lang="en-US" sz="1600" dirty="0">
                <a:solidFill>
                  <a:prstClr val="black"/>
                </a:solidFill>
              </a:rPr>
              <a:t>, requires high-brightness bunches, being:</a:t>
            </a:r>
          </a:p>
        </p:txBody>
      </p:sp>
      <mc:AlternateContent xmlns:mc="http://schemas.openxmlformats.org/markup-compatibility/2006" xmlns:a14="http://schemas.microsoft.com/office/drawing/2010/main">
        <mc:Choice Requires="a14">
          <p:sp>
            <p:nvSpPr>
              <p:cNvPr id="8" name="Rectangle 7"/>
              <p:cNvSpPr/>
              <p:nvPr/>
            </p:nvSpPr>
            <p:spPr>
              <a:xfrm>
                <a:off x="6536910" y="2633775"/>
                <a:ext cx="1319720" cy="706925"/>
              </a:xfrm>
              <a:prstGeom prst="rect">
                <a:avLst/>
              </a:prstGeom>
              <a:solidFill>
                <a:srgbClr val="CCFFCC"/>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i="1">
                          <a:solidFill>
                            <a:prstClr val="black"/>
                          </a:solidFill>
                          <a:latin typeface="Cambria Math"/>
                        </a:rPr>
                        <m:t>𝐵</m:t>
                      </m:r>
                      <m:r>
                        <a:rPr lang="en-US" i="1">
                          <a:solidFill>
                            <a:prstClr val="black"/>
                          </a:solidFill>
                          <a:latin typeface="Cambria Math"/>
                        </a:rPr>
                        <m:t> ÷</m:t>
                      </m:r>
                      <m:f>
                        <m:fPr>
                          <m:ctrlPr>
                            <a:rPr lang="en-US" i="1">
                              <a:solidFill>
                                <a:prstClr val="black"/>
                              </a:solidFill>
                              <a:latin typeface="Cambria Math"/>
                              <a:ea typeface="Cambria Math"/>
                            </a:rPr>
                          </m:ctrlPr>
                        </m:fPr>
                        <m:num>
                          <m:sSub>
                            <m:sSubPr>
                              <m:ctrlPr>
                                <a:rPr lang="en-US" i="1">
                                  <a:solidFill>
                                    <a:prstClr val="black"/>
                                  </a:solidFill>
                                  <a:latin typeface="Cambria Math"/>
                                  <a:ea typeface="Cambria Math"/>
                                </a:rPr>
                              </m:ctrlPr>
                            </m:sSubPr>
                            <m:e>
                              <m:r>
                                <a:rPr lang="en-US" i="1">
                                  <a:solidFill>
                                    <a:prstClr val="black"/>
                                  </a:solidFill>
                                  <a:latin typeface="Cambria Math"/>
                                  <a:ea typeface="Cambria Math"/>
                                </a:rPr>
                                <m:t>𝐼</m:t>
                              </m:r>
                            </m:e>
                            <m:sub>
                              <m:r>
                                <a:rPr lang="en-US" i="1">
                                  <a:solidFill>
                                    <a:prstClr val="black"/>
                                  </a:solidFill>
                                  <a:latin typeface="Cambria Math"/>
                                  <a:ea typeface="Cambria Math"/>
                                </a:rPr>
                                <m:t>𝑏𝑢𝑛𝑐h</m:t>
                              </m:r>
                            </m:sub>
                          </m:sSub>
                        </m:num>
                        <m:den>
                          <m:r>
                            <a:rPr lang="en-US" i="1">
                              <a:solidFill>
                                <a:prstClr val="black"/>
                              </a:solidFill>
                              <a:latin typeface="Cambria Math"/>
                              <a:ea typeface="Cambria Math"/>
                            </a:rPr>
                            <m:t>𝜖</m:t>
                          </m:r>
                          <m:sPre>
                            <m:sPrePr>
                              <m:ctrlPr>
                                <a:rPr lang="en-US" i="1">
                                  <a:solidFill>
                                    <a:prstClr val="black"/>
                                  </a:solidFill>
                                  <a:latin typeface="Cambria Math"/>
                                  <a:ea typeface="Cambria Math"/>
                                </a:rPr>
                              </m:ctrlPr>
                            </m:sPrePr>
                            <m:sub>
                              <m:r>
                                <a:rPr lang="en-US" i="1">
                                  <a:solidFill>
                                    <a:prstClr val="black"/>
                                  </a:solidFill>
                                  <a:latin typeface="Cambria Math"/>
                                  <a:ea typeface="Cambria Math"/>
                                </a:rPr>
                                <m:t>⊥</m:t>
                              </m:r>
                            </m:sub>
                            <m:sup>
                              <m:r>
                                <a:rPr lang="en-US" i="1">
                                  <a:solidFill>
                                    <a:prstClr val="black"/>
                                  </a:solidFill>
                                  <a:latin typeface="Cambria Math"/>
                                  <a:ea typeface="Cambria Math"/>
                                </a:rPr>
                                <m:t>2</m:t>
                              </m:r>
                            </m:sup>
                            <m:e/>
                          </m:sPre>
                        </m:den>
                      </m:f>
                    </m:oMath>
                  </m:oMathPara>
                </a14:m>
                <a:endParaRPr lang="en-US" dirty="0">
                  <a:solidFill>
                    <a:prstClr val="black"/>
                  </a:solidFill>
                </a:endParaRPr>
              </a:p>
            </p:txBody>
          </p:sp>
        </mc:Choice>
        <mc:Fallback xmlns="">
          <p:sp>
            <p:nvSpPr>
              <p:cNvPr id="8" name="Rectangle 7"/>
              <p:cNvSpPr>
                <a:spLocks noRot="1" noChangeAspect="1" noMove="1" noResize="1" noEditPoints="1" noAdjustHandles="1" noChangeArrowheads="1" noChangeShapeType="1" noTextEdit="1"/>
              </p:cNvSpPr>
              <p:nvPr/>
            </p:nvSpPr>
            <p:spPr>
              <a:xfrm>
                <a:off x="6536910" y="2633775"/>
                <a:ext cx="1319720" cy="706925"/>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5494867" y="3341122"/>
                <a:ext cx="3510300" cy="2877711"/>
              </a:xfrm>
              <a:prstGeom prst="rect">
                <a:avLst/>
              </a:prstGeom>
              <a:noFill/>
            </p:spPr>
            <p:txBody>
              <a:bodyPr wrap="square" rtlCol="0">
                <a:spAutoFit/>
              </a:bodyPr>
              <a:lstStyle/>
              <a:p>
                <a:pPr algn="just">
                  <a:spcAft>
                    <a:spcPts val="600"/>
                  </a:spcAft>
                </a:pPr>
                <a:r>
                  <a:rPr lang="en-US" sz="1600" b="1" i="1" dirty="0">
                    <a:solidFill>
                      <a:prstClr val="black"/>
                    </a:solidFill>
                  </a:rPr>
                  <a:t>Large peak currents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𝐼</m:t>
                        </m:r>
                      </m:e>
                      <m:sub>
                        <m:r>
                          <a:rPr lang="en-US" sz="1600" i="1">
                            <a:solidFill>
                              <a:prstClr val="black"/>
                            </a:solidFill>
                            <a:latin typeface="Cambria Math"/>
                            <a:ea typeface="Cambria Math"/>
                          </a:rPr>
                          <m:t>𝑏𝑢𝑛𝑐h</m:t>
                        </m:r>
                      </m:sub>
                    </m:sSub>
                  </m:oMath>
                </a14:m>
                <a:r>
                  <a:rPr lang="en-US" sz="1600" dirty="0">
                    <a:solidFill>
                      <a:prstClr val="black"/>
                    </a:solidFill>
                  </a:rPr>
                  <a:t> are typically obtained by </a:t>
                </a:r>
                <a:r>
                  <a:rPr lang="en-US" sz="1600" b="1" i="1" dirty="0">
                    <a:solidFill>
                      <a:prstClr val="black"/>
                    </a:solidFill>
                  </a:rPr>
                  <a:t>short laser pulses </a:t>
                </a:r>
                <a:r>
                  <a:rPr lang="en-US" sz="1600" dirty="0">
                    <a:solidFill>
                      <a:prstClr val="black"/>
                    </a:solidFill>
                  </a:rPr>
                  <a:t>illuminating a </a:t>
                </a:r>
                <a:r>
                  <a:rPr lang="en-US" sz="1600" b="1" i="1" dirty="0">
                    <a:solidFill>
                      <a:prstClr val="black"/>
                    </a:solidFill>
                  </a:rPr>
                  <a:t>photo-cathode</a:t>
                </a:r>
                <a:r>
                  <a:rPr lang="en-US" sz="1600" dirty="0">
                    <a:solidFill>
                      <a:prstClr val="black"/>
                    </a:solidFill>
                  </a:rPr>
                  <a:t> embedded in an RF Gun accelerating structure, and furtherly increased with </a:t>
                </a:r>
                <a:r>
                  <a:rPr lang="en-US" sz="1600" b="1" i="1" dirty="0">
                    <a:solidFill>
                      <a:prstClr val="black"/>
                    </a:solidFill>
                  </a:rPr>
                  <a:t>bunch compression </a:t>
                </a:r>
                <a:r>
                  <a:rPr lang="en-US" sz="1600" dirty="0">
                    <a:solidFill>
                      <a:prstClr val="black"/>
                    </a:solidFill>
                  </a:rPr>
                  <a:t>techniques.</a:t>
                </a:r>
              </a:p>
              <a:p>
                <a:pPr algn="just">
                  <a:spcAft>
                    <a:spcPts val="600"/>
                  </a:spcAft>
                </a:pPr>
                <a:r>
                  <a:rPr lang="en-US" sz="1600" b="1" i="1" dirty="0">
                    <a:solidFill>
                      <a:prstClr val="black"/>
                    </a:solidFill>
                  </a:rPr>
                  <a:t>Small transverse emittances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𝜖</m:t>
                        </m:r>
                      </m:e>
                      <m:sub>
                        <m:r>
                          <a:rPr lang="en-US" sz="1600" i="1">
                            <a:solidFill>
                              <a:prstClr val="black"/>
                            </a:solidFill>
                            <a:latin typeface="Cambria Math"/>
                            <a:ea typeface="Cambria Math"/>
                          </a:rPr>
                          <m:t>⊥</m:t>
                        </m:r>
                      </m:sub>
                    </m:sSub>
                  </m:oMath>
                </a14:m>
                <a:r>
                  <a:rPr lang="en-US" sz="1600" dirty="0">
                    <a:solidFill>
                      <a:prstClr val="black"/>
                    </a:solidFill>
                  </a:rPr>
                  <a:t> can be obtained with </a:t>
                </a:r>
                <a:r>
                  <a:rPr lang="en-US" sz="1600" b="1" i="1" dirty="0">
                    <a:solidFill>
                      <a:prstClr val="black"/>
                    </a:solidFill>
                  </a:rPr>
                  <a:t>tight control </a:t>
                </a:r>
                <a:r>
                  <a:rPr lang="en-US" sz="1600" dirty="0">
                    <a:solidFill>
                      <a:prstClr val="black"/>
                    </a:solidFill>
                  </a:rPr>
                  <a:t>of the global machine WP, including amplitude and phase of the RF fields, magnetic focusing, laser arrival time, …</a:t>
                </a:r>
              </a:p>
            </p:txBody>
          </p:sp>
        </mc:Choice>
        <mc:Fallback xmlns="">
          <p:sp>
            <p:nvSpPr>
              <p:cNvPr id="11" name="TextBox 10"/>
              <p:cNvSpPr txBox="1">
                <a:spLocks noRot="1" noChangeAspect="1" noMove="1" noResize="1" noEditPoints="1" noAdjustHandles="1" noChangeArrowheads="1" noChangeShapeType="1" noTextEdit="1"/>
              </p:cNvSpPr>
              <p:nvPr/>
            </p:nvSpPr>
            <p:spPr>
              <a:xfrm>
                <a:off x="5494867" y="3341122"/>
                <a:ext cx="3510300" cy="2877711"/>
              </a:xfrm>
              <a:prstGeom prst="rect">
                <a:avLst/>
              </a:prstGeom>
              <a:blipFill rotWithShape="1">
                <a:blip r:embed="rId5"/>
                <a:stretch>
                  <a:fillRect l="-868" t="-636" r="-1042" b="-1907"/>
                </a:stretch>
              </a:blipFill>
            </p:spPr>
            <p:txBody>
              <a:bodyPr/>
              <a:lstStyle/>
              <a:p>
                <a:r>
                  <a:rPr lang="en-US">
                    <a:noFill/>
                  </a:rPr>
                  <a:t> </a:t>
                </a:r>
              </a:p>
            </p:txBody>
          </p:sp>
        </mc:Fallback>
      </mc:AlternateContent>
      <p:sp>
        <p:nvSpPr>
          <p:cNvPr id="9" name="TextBox 8"/>
          <p:cNvSpPr txBox="1"/>
          <p:nvPr/>
        </p:nvSpPr>
        <p:spPr>
          <a:xfrm>
            <a:off x="1701735" y="6316123"/>
            <a:ext cx="5553764" cy="400110"/>
          </a:xfrm>
          <a:prstGeom prst="rect">
            <a:avLst/>
          </a:prstGeom>
          <a:solidFill>
            <a:schemeClr val="tx1"/>
          </a:solidFill>
        </p:spPr>
        <p:txBody>
          <a:bodyPr wrap="none" rtlCol="0">
            <a:spAutoFit/>
          </a:bodyPr>
          <a:lstStyle/>
          <a:p>
            <a:r>
              <a:rPr lang="en-US" sz="2000" b="1" i="1" dirty="0">
                <a:solidFill>
                  <a:srgbClr val="FF0000"/>
                </a:solidFill>
              </a:rPr>
              <a:t>Global Synchronization requirements: &lt; 500 fs </a:t>
            </a:r>
            <a:r>
              <a:rPr lang="en-US" sz="2000" b="1" i="1" dirty="0" err="1">
                <a:solidFill>
                  <a:srgbClr val="FF0000"/>
                </a:solidFill>
              </a:rPr>
              <a:t>rms</a:t>
            </a:r>
            <a:endParaRPr lang="en-US" sz="2000" b="1" i="1" dirty="0">
              <a:solidFill>
                <a:srgbClr val="FF0000"/>
              </a:solidFill>
            </a:endParaRPr>
          </a:p>
        </p:txBody>
      </p:sp>
      <p:sp>
        <p:nvSpPr>
          <p:cNvPr id="10" name="TextBox 9"/>
          <p:cNvSpPr txBox="1"/>
          <p:nvPr/>
        </p:nvSpPr>
        <p:spPr>
          <a:xfrm>
            <a:off x="171450" y="1035698"/>
            <a:ext cx="1941942" cy="646331"/>
          </a:xfrm>
          <a:prstGeom prst="rect">
            <a:avLst/>
          </a:prstGeom>
          <a:noFill/>
        </p:spPr>
        <p:txBody>
          <a:bodyPr wrap="none" rtlCol="0">
            <a:spAutoFit/>
          </a:bodyPr>
          <a:lstStyle/>
          <a:p>
            <a:r>
              <a:rPr lang="it-IT" b="1" i="1" dirty="0">
                <a:solidFill>
                  <a:prstClr val="white"/>
                </a:solidFill>
              </a:rPr>
              <a:t>SPARC Test Facility</a:t>
            </a:r>
          </a:p>
          <a:p>
            <a:r>
              <a:rPr lang="it-IT" b="1" i="1" dirty="0">
                <a:solidFill>
                  <a:prstClr val="white"/>
                </a:solidFill>
              </a:rPr>
              <a:t>INFN Frascati Labs</a:t>
            </a:r>
            <a:endParaRPr lang="en-US" b="1" i="1" dirty="0">
              <a:solidFill>
                <a:prstClr val="white"/>
              </a:solidFill>
            </a:endParaRPr>
          </a:p>
        </p:txBody>
      </p:sp>
      <p:sp>
        <p:nvSpPr>
          <p:cNvPr id="14" name="Subtitle 1"/>
          <p:cNvSpPr txBox="1">
            <a:spLocks/>
          </p:cNvSpPr>
          <p:nvPr/>
        </p:nvSpPr>
        <p:spPr>
          <a:xfrm>
            <a:off x="-3289268" y="1384231"/>
            <a:ext cx="4051268" cy="676275"/>
          </a:xfrm>
          <a:prstGeom prst="rect">
            <a:avLst/>
          </a:prstGeom>
          <a:noFill/>
        </p:spPr>
        <p:txBody>
          <a:bodyPr>
            <a:noAutofit/>
          </a:bodyPr>
          <a:lstStyle>
            <a:lvl1pPr marL="0" indent="0" algn="ctr" defTabSz="914400" rtl="0" eaLnBrk="1" latinLnBrk="0" hangingPunct="1">
              <a:spcBef>
                <a:spcPct val="20000"/>
              </a:spcBef>
              <a:buFont typeface="Arial" panose="020B0604020202020204" pitchFamily="34" charset="0"/>
              <a:buNone/>
              <a:defRPr sz="3200" b="1" kern="1200">
                <a:solidFill>
                  <a:schemeClr val="tx1">
                    <a:lumMod val="85000"/>
                  </a:schemeClr>
                </a:solidFill>
                <a:latin typeface="+mj-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spcBef>
                <a:spcPts val="0"/>
              </a:spcBef>
            </a:pPr>
            <a:endParaRPr lang="en-US" sz="2400" dirty="0">
              <a:solidFill>
                <a:prstClr val="white">
                  <a:lumMod val="85000"/>
                </a:prstClr>
              </a:solidFill>
            </a:endParaRPr>
          </a:p>
        </p:txBody>
      </p:sp>
      <p:sp>
        <p:nvSpPr>
          <p:cNvPr id="12" name="Sottotitolo 11"/>
          <p:cNvSpPr>
            <a:spLocks noGrp="1"/>
          </p:cNvSpPr>
          <p:nvPr>
            <p:ph type="subTitle" idx="1"/>
          </p:nvPr>
        </p:nvSpPr>
        <p:spPr>
          <a:xfrm>
            <a:off x="2743199" y="-13406"/>
            <a:ext cx="3829051" cy="813506"/>
          </a:xfrm>
        </p:spPr>
        <p:txBody>
          <a:bodyPr/>
          <a:lstStyle/>
          <a:p>
            <a:pPr>
              <a:spcBef>
                <a:spcPts val="0"/>
              </a:spcBef>
            </a:pPr>
            <a:r>
              <a:rPr lang="en-GB" sz="1800" i="1" dirty="0" smtClean="0"/>
              <a:t>synchronization of</a:t>
            </a:r>
          </a:p>
          <a:p>
            <a:pPr>
              <a:spcBef>
                <a:spcPts val="0"/>
              </a:spcBef>
            </a:pPr>
            <a:r>
              <a:rPr lang="en-GB" sz="2800" dirty="0" smtClean="0"/>
              <a:t>SASE FELs</a:t>
            </a:r>
          </a:p>
        </p:txBody>
      </p:sp>
    </p:spTree>
    <p:extLst>
      <p:ext uri="{BB962C8B-B14F-4D97-AF65-F5344CB8AC3E}">
        <p14:creationId xmlns:p14="http://schemas.microsoft.com/office/powerpoint/2010/main" val="163687176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69AA2CE-5247-4087-8B4F-74DD832FD931}" type="slidenum">
              <a:rPr lang="en-US" smtClean="0">
                <a:solidFill>
                  <a:prstClr val="white"/>
                </a:solidFill>
              </a:rPr>
              <a:pPr/>
              <a:t>50</a:t>
            </a:fld>
            <a:endParaRPr lang="en-US" dirty="0">
              <a:solidFill>
                <a:prstClr val="white"/>
              </a:solidFill>
            </a:endParaRPr>
          </a:p>
        </p:txBody>
      </p:sp>
      <p:sp>
        <p:nvSpPr>
          <p:cNvPr id="14" name="Titolo 4"/>
          <p:cNvSpPr txBox="1">
            <a:spLocks/>
          </p:cNvSpPr>
          <p:nvPr/>
        </p:nvSpPr>
        <p:spPr>
          <a:xfrm>
            <a:off x="1517471" y="28575"/>
            <a:ext cx="6078550" cy="719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b="1" kern="1200">
                <a:solidFill>
                  <a:schemeClr val="tx1">
                    <a:lumMod val="85000"/>
                  </a:schemeClr>
                </a:solidFill>
                <a:latin typeface="+mj-lt"/>
                <a:ea typeface="+mj-ea"/>
                <a:cs typeface="+mj-cs"/>
              </a:defRPr>
            </a:lvl1pPr>
          </a:lstStyle>
          <a:p>
            <a:r>
              <a:rPr lang="en-US" sz="1600" i="1" dirty="0">
                <a:solidFill>
                  <a:prstClr val="white">
                    <a:lumMod val="85000"/>
                  </a:prstClr>
                </a:solidFill>
              </a:rPr>
              <a:t>Beam arrival time: </a:t>
            </a:r>
          </a:p>
          <a:p>
            <a:r>
              <a:rPr lang="en-US" sz="2400" dirty="0">
                <a:solidFill>
                  <a:prstClr val="white">
                    <a:lumMod val="85000"/>
                  </a:prstClr>
                </a:solidFill>
              </a:rPr>
              <a:t>Magnetic Compressor</a:t>
            </a:r>
          </a:p>
        </p:txBody>
      </p:sp>
      <mc:AlternateContent xmlns:mc="http://schemas.openxmlformats.org/markup-compatibility/2006" xmlns:a14="http://schemas.microsoft.com/office/drawing/2010/main">
        <mc:Choice Requires="a14">
          <p:sp>
            <p:nvSpPr>
              <p:cNvPr id="28" name="CasellaDiTesto 27"/>
              <p:cNvSpPr txBox="1">
                <a:spLocks noChangeAspect="1"/>
              </p:cNvSpPr>
              <p:nvPr/>
            </p:nvSpPr>
            <p:spPr>
              <a:xfrm>
                <a:off x="180476" y="4324891"/>
                <a:ext cx="8688148" cy="1358449"/>
              </a:xfrm>
              <a:prstGeom prst="rect">
                <a:avLst/>
              </a:prstGeom>
              <a:solidFill>
                <a:srgbClr val="CCECFF"/>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1600" i="1">
                              <a:solidFill>
                                <a:srgbClr val="002060"/>
                              </a:solidFill>
                              <a:latin typeface="Cambria Math"/>
                              <a:ea typeface="Cambria Math"/>
                            </a:rPr>
                          </m:ctrlPr>
                        </m:sSubPr>
                        <m:e>
                          <m:d>
                            <m:dPr>
                              <m:ctrlPr>
                                <a:rPr lang="en-GB" sz="1600" i="1">
                                  <a:solidFill>
                                    <a:srgbClr val="002060"/>
                                  </a:solidFill>
                                  <a:latin typeface="Cambria Math"/>
                                  <a:ea typeface="Cambria Math"/>
                                </a:rPr>
                              </m:ctrlPr>
                            </m:dPr>
                            <m:e>
                              <m:m>
                                <m:mPr>
                                  <m:mcs>
                                    <m:mc>
                                      <m:mcPr>
                                        <m:count m:val="1"/>
                                        <m:mcJc m:val="center"/>
                                      </m:mcPr>
                                    </m:mc>
                                  </m:mcs>
                                  <m:ctrlPr>
                                    <a:rPr lang="en-GB" sz="1600" i="1">
                                      <a:solidFill>
                                        <a:srgbClr val="002060"/>
                                      </a:solidFill>
                                      <a:latin typeface="Cambria Math"/>
                                      <a:ea typeface="Cambria Math"/>
                                    </a:rPr>
                                  </m:ctrlPr>
                                </m:mPr>
                                <m:mr>
                                  <m:e>
                                    <m:r>
                                      <a:rPr lang="en-GB" sz="1600" i="1">
                                        <a:solidFill>
                                          <a:srgbClr val="002060"/>
                                        </a:solidFill>
                                        <a:latin typeface="Cambria Math"/>
                                        <a:ea typeface="Cambria Math"/>
                                      </a:rPr>
                                      <m:t>∆</m:t>
                                    </m:r>
                                    <m:r>
                                      <a:rPr lang="it-IT" sz="1600" i="1">
                                        <a:solidFill>
                                          <a:srgbClr val="002060"/>
                                        </a:solidFill>
                                        <a:latin typeface="Cambria Math"/>
                                        <a:ea typeface="Cambria Math"/>
                                      </a:rPr>
                                      <m:t>𝑡</m:t>
                                    </m:r>
                                  </m:e>
                                </m:mr>
                                <m:mr>
                                  <m:e/>
                                </m:mr>
                                <m:mr>
                                  <m:e>
                                    <m:f>
                                      <m:fPr>
                                        <m:type m:val="lin"/>
                                        <m:ctrlPr>
                                          <a:rPr lang="it-IT" sz="1600" i="1">
                                            <a:solidFill>
                                              <a:srgbClr val="002060"/>
                                            </a:solidFill>
                                            <a:latin typeface="Cambria Math"/>
                                          </a:rPr>
                                        </m:ctrlPr>
                                      </m:fPr>
                                      <m:num>
                                        <m:r>
                                          <a:rPr lang="it-IT" sz="1600" i="1">
                                            <a:solidFill>
                                              <a:srgbClr val="002060"/>
                                            </a:solidFill>
                                            <a:latin typeface="Cambria Math"/>
                                            <a:ea typeface="Cambria Math"/>
                                          </a:rPr>
                                          <m:t>∆</m:t>
                                        </m:r>
                                        <m:r>
                                          <a:rPr lang="it-IT" sz="1600" i="1">
                                            <a:solidFill>
                                              <a:srgbClr val="002060"/>
                                            </a:solidFill>
                                            <a:latin typeface="Cambria Math"/>
                                          </a:rPr>
                                          <m:t>𝑊</m:t>
                                        </m:r>
                                      </m:num>
                                      <m:den>
                                        <m:r>
                                          <a:rPr lang="it-IT" sz="1600" i="1">
                                            <a:solidFill>
                                              <a:srgbClr val="002060"/>
                                            </a:solidFill>
                                            <a:latin typeface="Cambria Math"/>
                                          </a:rPr>
                                          <m:t>𝑊</m:t>
                                        </m:r>
                                      </m:den>
                                    </m:f>
                                  </m:e>
                                </m:mr>
                              </m:m>
                            </m:e>
                          </m:d>
                        </m:e>
                        <m:sub>
                          <m:r>
                            <a:rPr lang="it-IT" sz="1600" i="1">
                              <a:solidFill>
                                <a:srgbClr val="002060"/>
                              </a:solidFill>
                              <a:latin typeface="Cambria Math"/>
                              <a:ea typeface="Cambria Math"/>
                            </a:rPr>
                            <m:t>𝑜</m:t>
                          </m:r>
                        </m:sub>
                      </m:sSub>
                      <m:r>
                        <a:rPr lang="en-GB" sz="1600" i="1">
                          <a:solidFill>
                            <a:srgbClr val="002060"/>
                          </a:solidFill>
                          <a:latin typeface="Cambria Math"/>
                        </a:rPr>
                        <m:t>=</m:t>
                      </m:r>
                      <m:d>
                        <m:dPr>
                          <m:begChr m:val="["/>
                          <m:endChr m:val="]"/>
                          <m:ctrlPr>
                            <a:rPr lang="en-GB" sz="1600" i="1">
                              <a:solidFill>
                                <a:srgbClr val="002060"/>
                              </a:solidFill>
                              <a:latin typeface="Cambria Math"/>
                            </a:rPr>
                          </m:ctrlPr>
                        </m:dPr>
                        <m:e>
                          <m:m>
                            <m:mPr>
                              <m:mcs>
                                <m:mc>
                                  <m:mcPr>
                                    <m:count m:val="2"/>
                                    <m:mcJc m:val="center"/>
                                  </m:mcPr>
                                </m:mc>
                              </m:mcs>
                              <m:ctrlPr>
                                <a:rPr lang="en-GB" sz="1600" i="1">
                                  <a:solidFill>
                                    <a:srgbClr val="002060"/>
                                  </a:solidFill>
                                  <a:latin typeface="Cambria Math"/>
                                </a:rPr>
                              </m:ctrlPr>
                            </m:mPr>
                            <m:mr>
                              <m:e>
                                <m:r>
                                  <m:rPr>
                                    <m:brk m:alnAt="7"/>
                                  </m:rPr>
                                  <a:rPr lang="it-IT" sz="1600" i="1">
                                    <a:solidFill>
                                      <a:srgbClr val="002060"/>
                                    </a:solidFill>
                                    <a:latin typeface="Cambria Math"/>
                                  </a:rPr>
                                  <m:t>1</m:t>
                                </m:r>
                              </m:e>
                              <m:e>
                                <m:f>
                                  <m:fPr>
                                    <m:ctrlPr>
                                      <a:rPr lang="it-IT" sz="1600" i="1">
                                        <a:solidFill>
                                          <a:srgbClr val="002060"/>
                                        </a:solidFill>
                                        <a:latin typeface="Cambria Math"/>
                                      </a:rPr>
                                    </m:ctrlPr>
                                  </m:fPr>
                                  <m:num>
                                    <m:sSub>
                                      <m:sSubPr>
                                        <m:ctrlPr>
                                          <a:rPr lang="it-IT" sz="1600" i="1">
                                            <a:solidFill>
                                              <a:srgbClr val="002060"/>
                                            </a:solidFill>
                                            <a:latin typeface="Cambria Math"/>
                                          </a:rPr>
                                        </m:ctrlPr>
                                      </m:sSubPr>
                                      <m:e>
                                        <m:r>
                                          <a:rPr lang="it-IT" sz="1600" i="1">
                                            <a:solidFill>
                                              <a:srgbClr val="002060"/>
                                            </a:solidFill>
                                            <a:latin typeface="Cambria Math"/>
                                          </a:rPr>
                                          <m:t>𝑅</m:t>
                                        </m:r>
                                      </m:e>
                                      <m:sub>
                                        <m:r>
                                          <a:rPr lang="it-IT" sz="1600" i="1">
                                            <a:solidFill>
                                              <a:srgbClr val="002060"/>
                                            </a:solidFill>
                                            <a:latin typeface="Cambria Math"/>
                                          </a:rPr>
                                          <m:t>56</m:t>
                                        </m:r>
                                      </m:sub>
                                    </m:sSub>
                                  </m:num>
                                  <m:den>
                                    <m:r>
                                      <a:rPr lang="it-IT" sz="1600" i="1">
                                        <a:solidFill>
                                          <a:srgbClr val="002060"/>
                                        </a:solidFill>
                                        <a:latin typeface="Cambria Math"/>
                                      </a:rPr>
                                      <m:t>𝑐</m:t>
                                    </m:r>
                                  </m:den>
                                </m:f>
                              </m:e>
                            </m:mr>
                            <m:mr>
                              <m:e/>
                              <m:e/>
                            </m:mr>
                            <m:mr>
                              <m:e>
                                <m:r>
                                  <a:rPr lang="it-IT" sz="1600" i="1">
                                    <a:solidFill>
                                      <a:srgbClr val="002060"/>
                                    </a:solidFill>
                                    <a:latin typeface="Cambria Math"/>
                                  </a:rPr>
                                  <m:t>0</m:t>
                                </m:r>
                              </m:e>
                              <m:e>
                                <m:r>
                                  <a:rPr lang="it-IT" sz="1600" i="1">
                                    <a:solidFill>
                                      <a:srgbClr val="002060"/>
                                    </a:solidFill>
                                    <a:latin typeface="Cambria Math"/>
                                  </a:rPr>
                                  <m:t>1</m:t>
                                </m:r>
                              </m:e>
                            </m:mr>
                          </m:m>
                        </m:e>
                      </m:d>
                      <m:d>
                        <m:dPr>
                          <m:begChr m:val="["/>
                          <m:endChr m:val="]"/>
                          <m:ctrlPr>
                            <a:rPr lang="en-GB" sz="1600" i="1">
                              <a:solidFill>
                                <a:srgbClr val="002060"/>
                              </a:solidFill>
                              <a:latin typeface="Cambria Math"/>
                            </a:rPr>
                          </m:ctrlPr>
                        </m:dPr>
                        <m:e>
                          <m:m>
                            <m:mPr>
                              <m:mcs>
                                <m:mc>
                                  <m:mcPr>
                                    <m:count m:val="2"/>
                                    <m:mcJc m:val="center"/>
                                  </m:mcPr>
                                </m:mc>
                              </m:mcs>
                              <m:ctrlPr>
                                <a:rPr lang="en-GB" sz="1600" i="1">
                                  <a:solidFill>
                                    <a:srgbClr val="002060"/>
                                  </a:solidFill>
                                  <a:latin typeface="Cambria Math"/>
                                </a:rPr>
                              </m:ctrlPr>
                            </m:mPr>
                            <m:mr>
                              <m:e>
                                <m:r>
                                  <a:rPr lang="it-IT" sz="1600" i="1">
                                    <a:solidFill>
                                      <a:srgbClr val="002060"/>
                                    </a:solidFill>
                                    <a:latin typeface="Cambria Math"/>
                                  </a:rPr>
                                  <m:t>0</m:t>
                                </m:r>
                              </m:e>
                              <m:e>
                                <m:r>
                                  <a:rPr lang="it-IT" sz="1600" i="1">
                                    <a:solidFill>
                                      <a:srgbClr val="002060"/>
                                    </a:solidFill>
                                    <a:latin typeface="Cambria Math"/>
                                  </a:rPr>
                                  <m:t>0</m:t>
                                </m:r>
                              </m:e>
                            </m:mr>
                            <m:mr>
                              <m:e/>
                              <m:e/>
                            </m:mr>
                            <m:mr>
                              <m:e>
                                <m:r>
                                  <a:rPr lang="it-IT" sz="1600" i="1">
                                    <a:solidFill>
                                      <a:srgbClr val="002060"/>
                                    </a:solidFill>
                                    <a:latin typeface="Cambria Math"/>
                                  </a:rPr>
                                  <m:t>−</m:t>
                                </m:r>
                                <m:r>
                                  <a:rPr lang="it-IT" sz="1600" i="1">
                                    <a:solidFill>
                                      <a:srgbClr val="002060"/>
                                    </a:solidFill>
                                    <a:latin typeface="Cambria Math"/>
                                  </a:rPr>
                                  <m:t>h𝑐</m:t>
                                </m:r>
                              </m:e>
                              <m:e>
                                <m:f>
                                  <m:fPr>
                                    <m:ctrlPr>
                                      <a:rPr lang="it-IT" sz="1600" i="1">
                                        <a:solidFill>
                                          <a:srgbClr val="002060"/>
                                        </a:solidFill>
                                        <a:latin typeface="Cambria Math"/>
                                      </a:rPr>
                                    </m:ctrlPr>
                                  </m:fPr>
                                  <m:num>
                                    <m:sSub>
                                      <m:sSubPr>
                                        <m:ctrlPr>
                                          <a:rPr lang="en-GB" sz="1600" i="1">
                                            <a:solidFill>
                                              <a:srgbClr val="002060"/>
                                            </a:solidFill>
                                            <a:latin typeface="Cambria Math"/>
                                          </a:rPr>
                                        </m:ctrlPr>
                                      </m:sSubPr>
                                      <m:e>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r>
                                          <a:rPr lang="it-IT" sz="1600" i="1">
                                            <a:solidFill>
                                              <a:srgbClr val="002060"/>
                                            </a:solidFill>
                                            <a:latin typeface="Cambria Math"/>
                                          </a:rPr>
                                          <m:t>−</m:t>
                                        </m:r>
                                        <m:r>
                                          <a:rPr lang="it-IT" sz="1600" i="1">
                                            <a:solidFill>
                                              <a:srgbClr val="002060"/>
                                            </a:solidFill>
                                            <a:latin typeface="Cambria Math"/>
                                          </a:rPr>
                                          <m:t>𝑊</m:t>
                                        </m:r>
                                      </m:e>
                                      <m:sub>
                                        <m:r>
                                          <a:rPr lang="it-IT" sz="1600" i="1">
                                            <a:solidFill>
                                              <a:srgbClr val="002060"/>
                                            </a:solidFill>
                                            <a:latin typeface="Cambria Math"/>
                                          </a:rPr>
                                          <m:t>𝑖𝑛</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den>
                                </m:f>
                              </m:e>
                            </m:mr>
                          </m:m>
                        </m:e>
                      </m:d>
                      <m:d>
                        <m:dPr>
                          <m:ctrlPr>
                            <a:rPr lang="en-GB" sz="1600" i="1">
                              <a:solidFill>
                                <a:srgbClr val="002060"/>
                              </a:solidFill>
                              <a:latin typeface="Cambria Math"/>
                              <a:ea typeface="Cambria Math"/>
                            </a:rPr>
                          </m:ctrlPr>
                        </m:dPr>
                        <m:e>
                          <m:m>
                            <m:mPr>
                              <m:mcs>
                                <m:mc>
                                  <m:mcPr>
                                    <m:count m:val="1"/>
                                    <m:mcJc m:val="center"/>
                                  </m:mcPr>
                                </m:mc>
                              </m:mcs>
                              <m:ctrlPr>
                                <a:rPr lang="en-GB" sz="1600" i="1">
                                  <a:solidFill>
                                    <a:srgbClr val="002060"/>
                                  </a:solidFill>
                                  <a:latin typeface="Cambria Math"/>
                                  <a:ea typeface="Cambria Math"/>
                                </a:rPr>
                              </m:ctrlPr>
                            </m:mPr>
                            <m:mr>
                              <m:e>
                                <m:sSub>
                                  <m:sSubPr>
                                    <m:ctrlPr>
                                      <a:rPr lang="it-IT" sz="1600" i="1">
                                        <a:solidFill>
                                          <a:srgbClr val="002060"/>
                                        </a:solidFill>
                                        <a:latin typeface="Cambria Math"/>
                                        <a:ea typeface="Cambria Math"/>
                                      </a:rPr>
                                    </m:ctrlPr>
                                  </m:sSubPr>
                                  <m:e>
                                    <m:r>
                                      <a:rPr lang="en-GB" sz="1600" i="1">
                                        <a:solidFill>
                                          <a:srgbClr val="002060"/>
                                        </a:solidFill>
                                        <a:latin typeface="Cambria Math"/>
                                        <a:ea typeface="Cambria Math"/>
                                      </a:rPr>
                                      <m:t>∆</m:t>
                                    </m:r>
                                    <m:r>
                                      <a:rPr lang="it-IT" sz="1600" i="1">
                                        <a:solidFill>
                                          <a:srgbClr val="002060"/>
                                        </a:solidFill>
                                        <a:latin typeface="Cambria Math"/>
                                        <a:ea typeface="Cambria Math"/>
                                      </a:rPr>
                                      <m:t>𝑡</m:t>
                                    </m:r>
                                  </m:e>
                                  <m:sub>
                                    <m:r>
                                      <a:rPr lang="it-IT" sz="1600" i="1">
                                        <a:solidFill>
                                          <a:srgbClr val="002060"/>
                                        </a:solidFill>
                                        <a:latin typeface="Cambria Math"/>
                                        <a:ea typeface="Cambria Math"/>
                                      </a:rPr>
                                      <m:t>𝑅𝐹</m:t>
                                    </m:r>
                                  </m:sub>
                                </m:sSub>
                              </m:e>
                            </m:mr>
                            <m:mr>
                              <m:e/>
                            </m:mr>
                            <m:mr>
                              <m:e>
                                <m:f>
                                  <m:fPr>
                                    <m:type m:val="lin"/>
                                    <m:ctrlPr>
                                      <a:rPr lang="it-IT" sz="1600" i="1">
                                        <a:solidFill>
                                          <a:srgbClr val="002060"/>
                                        </a:solidFill>
                                        <a:latin typeface="Cambria Math"/>
                                      </a:rPr>
                                    </m:ctrlPr>
                                  </m:fPr>
                                  <m:num>
                                    <m:sSub>
                                      <m:sSubPr>
                                        <m:ctrlPr>
                                          <a:rPr lang="it-IT" sz="1600" i="1">
                                            <a:solidFill>
                                              <a:srgbClr val="002060"/>
                                            </a:solidFill>
                                            <a:latin typeface="Cambria Math"/>
                                            <a:ea typeface="Cambria Math"/>
                                          </a:rPr>
                                        </m:ctrlPr>
                                      </m:sSubPr>
                                      <m:e>
                                        <m:r>
                                          <a:rPr lang="en-GB" sz="1600" i="1">
                                            <a:solidFill>
                                              <a:srgbClr val="002060"/>
                                            </a:solidFill>
                                            <a:latin typeface="Cambria Math"/>
                                            <a:ea typeface="Cambria Math"/>
                                          </a:rPr>
                                          <m:t>∆</m:t>
                                        </m:r>
                                        <m:r>
                                          <a:rPr lang="it-IT" sz="1600" i="1">
                                            <a:solidFill>
                                              <a:srgbClr val="002060"/>
                                            </a:solidFill>
                                            <a:latin typeface="Cambria Math"/>
                                            <a:ea typeface="Cambria Math"/>
                                          </a:rPr>
                                          <m:t>𝑉</m:t>
                                        </m:r>
                                      </m:e>
                                      <m:sub>
                                        <m:r>
                                          <a:rPr lang="it-IT" sz="1600" i="1">
                                            <a:solidFill>
                                              <a:srgbClr val="002060"/>
                                            </a:solidFill>
                                            <a:latin typeface="Cambria Math"/>
                                            <a:ea typeface="Cambria Math"/>
                                          </a:rPr>
                                          <m:t>𝑅𝐹</m:t>
                                        </m:r>
                                      </m:sub>
                                    </m:sSub>
                                  </m:num>
                                  <m:den>
                                    <m:sSub>
                                      <m:sSubPr>
                                        <m:ctrlPr>
                                          <a:rPr lang="it-IT" sz="1600" i="1">
                                            <a:solidFill>
                                              <a:srgbClr val="002060"/>
                                            </a:solidFill>
                                            <a:latin typeface="Cambria Math"/>
                                            <a:ea typeface="Cambria Math"/>
                                          </a:rPr>
                                        </m:ctrlPr>
                                      </m:sSubPr>
                                      <m:e>
                                        <m:r>
                                          <a:rPr lang="it-IT" sz="1600" i="1">
                                            <a:solidFill>
                                              <a:srgbClr val="002060"/>
                                            </a:solidFill>
                                            <a:latin typeface="Cambria Math"/>
                                            <a:ea typeface="Cambria Math"/>
                                          </a:rPr>
                                          <m:t>𝑉</m:t>
                                        </m:r>
                                      </m:e>
                                      <m:sub>
                                        <m:r>
                                          <a:rPr lang="it-IT" sz="1600" i="1">
                                            <a:solidFill>
                                              <a:srgbClr val="002060"/>
                                            </a:solidFill>
                                            <a:latin typeface="Cambria Math"/>
                                            <a:ea typeface="Cambria Math"/>
                                          </a:rPr>
                                          <m:t>𝑅𝐹</m:t>
                                        </m:r>
                                      </m:sub>
                                    </m:sSub>
                                  </m:den>
                                </m:f>
                              </m:e>
                            </m:mr>
                          </m:m>
                        </m:e>
                      </m:d>
                      <m:r>
                        <a:rPr lang="it-IT" sz="1600" i="1">
                          <a:solidFill>
                            <a:srgbClr val="002060"/>
                          </a:solidFill>
                          <a:latin typeface="Cambria Math"/>
                          <a:ea typeface="Cambria Math"/>
                        </a:rPr>
                        <m:t>=</m:t>
                      </m:r>
                      <m:d>
                        <m:dPr>
                          <m:begChr m:val="["/>
                          <m:endChr m:val="]"/>
                          <m:ctrlPr>
                            <a:rPr lang="en-GB" sz="1600" i="1">
                              <a:solidFill>
                                <a:srgbClr val="002060"/>
                              </a:solidFill>
                              <a:latin typeface="Cambria Math"/>
                            </a:rPr>
                          </m:ctrlPr>
                        </m:dPr>
                        <m:e>
                          <m:m>
                            <m:mPr>
                              <m:mcs>
                                <m:mc>
                                  <m:mcPr>
                                    <m:count m:val="2"/>
                                    <m:mcJc m:val="center"/>
                                  </m:mcPr>
                                </m:mc>
                              </m:mcs>
                              <m:ctrlPr>
                                <a:rPr lang="en-GB" sz="1600" i="1">
                                  <a:solidFill>
                                    <a:srgbClr val="002060"/>
                                  </a:solidFill>
                                  <a:latin typeface="Cambria Math"/>
                                </a:rPr>
                              </m:ctrlPr>
                            </m:mPr>
                            <m:mr>
                              <m:e>
                                <m:r>
                                  <m:rPr>
                                    <m:brk m:alnAt="7"/>
                                  </m:rPr>
                                  <a:rPr lang="it-IT" sz="1600" i="1">
                                    <a:solidFill>
                                      <a:srgbClr val="002060"/>
                                    </a:solidFill>
                                    <a:latin typeface="Cambria Math"/>
                                  </a:rPr>
                                  <m:t>−</m:t>
                                </m:r>
                                <m:r>
                                  <a:rPr lang="it-IT" sz="1600" i="1">
                                    <a:solidFill>
                                      <a:srgbClr val="002060"/>
                                    </a:solidFill>
                                    <a:latin typeface="Cambria Math"/>
                                  </a:rPr>
                                  <m:t>h</m:t>
                                </m:r>
                                <m:sSub>
                                  <m:sSubPr>
                                    <m:ctrlPr>
                                      <a:rPr lang="it-IT" sz="1600" i="1">
                                        <a:solidFill>
                                          <a:srgbClr val="002060"/>
                                        </a:solidFill>
                                        <a:latin typeface="Cambria Math"/>
                                      </a:rPr>
                                    </m:ctrlPr>
                                  </m:sSubPr>
                                  <m:e>
                                    <m:r>
                                      <a:rPr lang="it-IT" sz="1600" i="1">
                                        <a:solidFill>
                                          <a:srgbClr val="002060"/>
                                        </a:solidFill>
                                        <a:latin typeface="Cambria Math"/>
                                      </a:rPr>
                                      <m:t>𝑅</m:t>
                                    </m:r>
                                  </m:e>
                                  <m:sub>
                                    <m:r>
                                      <a:rPr lang="it-IT" sz="1600" i="1">
                                        <a:solidFill>
                                          <a:srgbClr val="002060"/>
                                        </a:solidFill>
                                        <a:latin typeface="Cambria Math"/>
                                      </a:rPr>
                                      <m:t>56</m:t>
                                    </m:r>
                                  </m:sub>
                                </m:sSub>
                              </m:e>
                              <m:e>
                                <m:f>
                                  <m:fPr>
                                    <m:ctrlPr>
                                      <a:rPr lang="it-IT" sz="1600" i="1">
                                        <a:solidFill>
                                          <a:srgbClr val="002060"/>
                                        </a:solidFill>
                                        <a:latin typeface="Cambria Math"/>
                                      </a:rPr>
                                    </m:ctrlPr>
                                  </m:fPr>
                                  <m:num>
                                    <m:sSub>
                                      <m:sSubPr>
                                        <m:ctrlPr>
                                          <a:rPr lang="it-IT" sz="1600" i="1">
                                            <a:solidFill>
                                              <a:srgbClr val="002060"/>
                                            </a:solidFill>
                                            <a:latin typeface="Cambria Math"/>
                                          </a:rPr>
                                        </m:ctrlPr>
                                      </m:sSubPr>
                                      <m:e>
                                        <m:r>
                                          <a:rPr lang="it-IT" sz="1600" i="1">
                                            <a:solidFill>
                                              <a:srgbClr val="002060"/>
                                            </a:solidFill>
                                            <a:latin typeface="Cambria Math"/>
                                          </a:rPr>
                                          <m:t>𝑅</m:t>
                                        </m:r>
                                      </m:e>
                                      <m:sub>
                                        <m:r>
                                          <a:rPr lang="it-IT" sz="1600" i="1">
                                            <a:solidFill>
                                              <a:srgbClr val="002060"/>
                                            </a:solidFill>
                                            <a:latin typeface="Cambria Math"/>
                                          </a:rPr>
                                          <m:t>56</m:t>
                                        </m:r>
                                      </m:sub>
                                    </m:sSub>
                                  </m:num>
                                  <m:den>
                                    <m:r>
                                      <a:rPr lang="it-IT" sz="1600" i="1">
                                        <a:solidFill>
                                          <a:srgbClr val="002060"/>
                                        </a:solidFill>
                                        <a:latin typeface="Cambria Math"/>
                                      </a:rPr>
                                      <m:t>𝑐</m:t>
                                    </m:r>
                                  </m:den>
                                </m:f>
                                <m:f>
                                  <m:fPr>
                                    <m:ctrlPr>
                                      <a:rPr lang="it-IT" sz="1600" i="1">
                                        <a:solidFill>
                                          <a:srgbClr val="002060"/>
                                        </a:solidFill>
                                        <a:latin typeface="Cambria Math"/>
                                      </a:rPr>
                                    </m:ctrlPr>
                                  </m:fPr>
                                  <m:num>
                                    <m:sSub>
                                      <m:sSubPr>
                                        <m:ctrlPr>
                                          <a:rPr lang="en-GB" sz="1600" i="1">
                                            <a:solidFill>
                                              <a:srgbClr val="002060"/>
                                            </a:solidFill>
                                            <a:latin typeface="Cambria Math"/>
                                          </a:rPr>
                                        </m:ctrlPr>
                                      </m:sSubPr>
                                      <m:e>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r>
                                          <a:rPr lang="it-IT" sz="1600" i="1">
                                            <a:solidFill>
                                              <a:srgbClr val="002060"/>
                                            </a:solidFill>
                                            <a:latin typeface="Cambria Math"/>
                                          </a:rPr>
                                          <m:t>−</m:t>
                                        </m:r>
                                        <m:r>
                                          <a:rPr lang="it-IT" sz="1600" i="1">
                                            <a:solidFill>
                                              <a:srgbClr val="002060"/>
                                            </a:solidFill>
                                            <a:latin typeface="Cambria Math"/>
                                          </a:rPr>
                                          <m:t>𝑊</m:t>
                                        </m:r>
                                      </m:e>
                                      <m:sub>
                                        <m:r>
                                          <a:rPr lang="it-IT" sz="1600" i="1">
                                            <a:solidFill>
                                              <a:srgbClr val="002060"/>
                                            </a:solidFill>
                                            <a:latin typeface="Cambria Math"/>
                                          </a:rPr>
                                          <m:t>𝑖𝑛</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den>
                                </m:f>
                              </m:e>
                            </m:mr>
                            <m:mr>
                              <m:e/>
                              <m:e/>
                            </m:mr>
                            <m:mr>
                              <m:e>
                                <m:r>
                                  <a:rPr lang="it-IT" sz="1600" i="1">
                                    <a:solidFill>
                                      <a:srgbClr val="002060"/>
                                    </a:solidFill>
                                    <a:latin typeface="Cambria Math"/>
                                  </a:rPr>
                                  <m:t>−</m:t>
                                </m:r>
                                <m:r>
                                  <a:rPr lang="it-IT" sz="1600" i="1">
                                    <a:solidFill>
                                      <a:srgbClr val="002060"/>
                                    </a:solidFill>
                                    <a:latin typeface="Cambria Math"/>
                                  </a:rPr>
                                  <m:t>h𝑐</m:t>
                                </m:r>
                              </m:e>
                              <m:e>
                                <m:f>
                                  <m:fPr>
                                    <m:ctrlPr>
                                      <a:rPr lang="it-IT" sz="1600" i="1">
                                        <a:solidFill>
                                          <a:srgbClr val="002060"/>
                                        </a:solidFill>
                                        <a:latin typeface="Cambria Math"/>
                                      </a:rPr>
                                    </m:ctrlPr>
                                  </m:fPr>
                                  <m:num>
                                    <m:sSub>
                                      <m:sSubPr>
                                        <m:ctrlPr>
                                          <a:rPr lang="en-GB" sz="1600" i="1">
                                            <a:solidFill>
                                              <a:srgbClr val="002060"/>
                                            </a:solidFill>
                                            <a:latin typeface="Cambria Math"/>
                                          </a:rPr>
                                        </m:ctrlPr>
                                      </m:sSubPr>
                                      <m:e>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r>
                                          <a:rPr lang="it-IT" sz="1600" i="1">
                                            <a:solidFill>
                                              <a:srgbClr val="002060"/>
                                            </a:solidFill>
                                            <a:latin typeface="Cambria Math"/>
                                          </a:rPr>
                                          <m:t>−</m:t>
                                        </m:r>
                                        <m:r>
                                          <a:rPr lang="it-IT" sz="1600" i="1">
                                            <a:solidFill>
                                              <a:srgbClr val="002060"/>
                                            </a:solidFill>
                                            <a:latin typeface="Cambria Math"/>
                                          </a:rPr>
                                          <m:t>𝑊</m:t>
                                        </m:r>
                                      </m:e>
                                      <m:sub>
                                        <m:r>
                                          <a:rPr lang="it-IT" sz="1600" i="1">
                                            <a:solidFill>
                                              <a:srgbClr val="002060"/>
                                            </a:solidFill>
                                            <a:latin typeface="Cambria Math"/>
                                          </a:rPr>
                                          <m:t>𝑖𝑛</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den>
                                </m:f>
                              </m:e>
                            </m:mr>
                          </m:m>
                        </m:e>
                      </m:d>
                      <m:d>
                        <m:dPr>
                          <m:ctrlPr>
                            <a:rPr lang="en-GB" sz="1600" i="1">
                              <a:solidFill>
                                <a:srgbClr val="002060"/>
                              </a:solidFill>
                              <a:latin typeface="Cambria Math"/>
                              <a:ea typeface="Cambria Math"/>
                            </a:rPr>
                          </m:ctrlPr>
                        </m:dPr>
                        <m:e>
                          <m:m>
                            <m:mPr>
                              <m:mcs>
                                <m:mc>
                                  <m:mcPr>
                                    <m:count m:val="1"/>
                                    <m:mcJc m:val="center"/>
                                  </m:mcPr>
                                </m:mc>
                              </m:mcs>
                              <m:ctrlPr>
                                <a:rPr lang="en-GB" sz="1600" i="1">
                                  <a:solidFill>
                                    <a:srgbClr val="002060"/>
                                  </a:solidFill>
                                  <a:latin typeface="Cambria Math"/>
                                  <a:ea typeface="Cambria Math"/>
                                </a:rPr>
                              </m:ctrlPr>
                            </m:mPr>
                            <m:mr>
                              <m:e>
                                <m:sSub>
                                  <m:sSubPr>
                                    <m:ctrlPr>
                                      <a:rPr lang="it-IT" sz="1600" i="1">
                                        <a:solidFill>
                                          <a:srgbClr val="002060"/>
                                        </a:solidFill>
                                        <a:latin typeface="Cambria Math"/>
                                        <a:ea typeface="Cambria Math"/>
                                      </a:rPr>
                                    </m:ctrlPr>
                                  </m:sSubPr>
                                  <m:e>
                                    <m:r>
                                      <a:rPr lang="en-GB" sz="1600" i="1">
                                        <a:solidFill>
                                          <a:srgbClr val="002060"/>
                                        </a:solidFill>
                                        <a:latin typeface="Cambria Math"/>
                                        <a:ea typeface="Cambria Math"/>
                                      </a:rPr>
                                      <m:t>∆</m:t>
                                    </m:r>
                                    <m:r>
                                      <a:rPr lang="it-IT" sz="1600" i="1">
                                        <a:solidFill>
                                          <a:srgbClr val="002060"/>
                                        </a:solidFill>
                                        <a:latin typeface="Cambria Math"/>
                                        <a:ea typeface="Cambria Math"/>
                                      </a:rPr>
                                      <m:t>𝑡</m:t>
                                    </m:r>
                                  </m:e>
                                  <m:sub>
                                    <m:r>
                                      <a:rPr lang="it-IT" sz="1600" i="1">
                                        <a:solidFill>
                                          <a:srgbClr val="002060"/>
                                        </a:solidFill>
                                        <a:latin typeface="Cambria Math"/>
                                        <a:ea typeface="Cambria Math"/>
                                      </a:rPr>
                                      <m:t>𝑅𝐹</m:t>
                                    </m:r>
                                  </m:sub>
                                </m:sSub>
                              </m:e>
                            </m:mr>
                            <m:mr>
                              <m:e/>
                            </m:mr>
                            <m:mr>
                              <m:e>
                                <m:f>
                                  <m:fPr>
                                    <m:type m:val="lin"/>
                                    <m:ctrlPr>
                                      <a:rPr lang="it-IT" sz="1600" i="1">
                                        <a:solidFill>
                                          <a:srgbClr val="002060"/>
                                        </a:solidFill>
                                        <a:latin typeface="Cambria Math"/>
                                      </a:rPr>
                                    </m:ctrlPr>
                                  </m:fPr>
                                  <m:num>
                                    <m:sSub>
                                      <m:sSubPr>
                                        <m:ctrlPr>
                                          <a:rPr lang="it-IT" sz="1600" i="1">
                                            <a:solidFill>
                                              <a:srgbClr val="002060"/>
                                            </a:solidFill>
                                            <a:latin typeface="Cambria Math"/>
                                            <a:ea typeface="Cambria Math"/>
                                          </a:rPr>
                                        </m:ctrlPr>
                                      </m:sSubPr>
                                      <m:e>
                                        <m:r>
                                          <a:rPr lang="en-GB" sz="1600" i="1">
                                            <a:solidFill>
                                              <a:srgbClr val="002060"/>
                                            </a:solidFill>
                                            <a:latin typeface="Cambria Math"/>
                                            <a:ea typeface="Cambria Math"/>
                                          </a:rPr>
                                          <m:t>∆</m:t>
                                        </m:r>
                                        <m:r>
                                          <a:rPr lang="it-IT" sz="1600" i="1">
                                            <a:solidFill>
                                              <a:srgbClr val="002060"/>
                                            </a:solidFill>
                                            <a:latin typeface="Cambria Math"/>
                                            <a:ea typeface="Cambria Math"/>
                                          </a:rPr>
                                          <m:t>𝑉</m:t>
                                        </m:r>
                                      </m:e>
                                      <m:sub>
                                        <m:r>
                                          <a:rPr lang="it-IT" sz="1600" i="1">
                                            <a:solidFill>
                                              <a:srgbClr val="002060"/>
                                            </a:solidFill>
                                            <a:latin typeface="Cambria Math"/>
                                            <a:ea typeface="Cambria Math"/>
                                          </a:rPr>
                                          <m:t>𝑅𝐹</m:t>
                                        </m:r>
                                      </m:sub>
                                    </m:sSub>
                                  </m:num>
                                  <m:den>
                                    <m:sSub>
                                      <m:sSubPr>
                                        <m:ctrlPr>
                                          <a:rPr lang="it-IT" sz="1600" i="1">
                                            <a:solidFill>
                                              <a:srgbClr val="002060"/>
                                            </a:solidFill>
                                            <a:latin typeface="Cambria Math"/>
                                            <a:ea typeface="Cambria Math"/>
                                          </a:rPr>
                                        </m:ctrlPr>
                                      </m:sSubPr>
                                      <m:e>
                                        <m:r>
                                          <a:rPr lang="it-IT" sz="1600" i="1">
                                            <a:solidFill>
                                              <a:srgbClr val="002060"/>
                                            </a:solidFill>
                                            <a:latin typeface="Cambria Math"/>
                                            <a:ea typeface="Cambria Math"/>
                                          </a:rPr>
                                          <m:t>𝑉</m:t>
                                        </m:r>
                                      </m:e>
                                      <m:sub>
                                        <m:r>
                                          <a:rPr lang="it-IT" sz="1600" i="1">
                                            <a:solidFill>
                                              <a:srgbClr val="002060"/>
                                            </a:solidFill>
                                            <a:latin typeface="Cambria Math"/>
                                            <a:ea typeface="Cambria Math"/>
                                          </a:rPr>
                                          <m:t>𝑅𝐹</m:t>
                                        </m:r>
                                      </m:sub>
                                    </m:sSub>
                                  </m:den>
                                </m:f>
                              </m:e>
                            </m:mr>
                          </m:m>
                        </m:e>
                      </m:d>
                    </m:oMath>
                  </m:oMathPara>
                </a14:m>
                <a:endParaRPr lang="en-GB" sz="1600" dirty="0">
                  <a:solidFill>
                    <a:srgbClr val="002060"/>
                  </a:solidFill>
                </a:endParaRPr>
              </a:p>
            </p:txBody>
          </p:sp>
        </mc:Choice>
        <mc:Fallback xmlns="">
          <p:sp>
            <p:nvSpPr>
              <p:cNvPr id="28" name="CasellaDiTesto 27"/>
              <p:cNvSpPr txBox="1">
                <a:spLocks noRot="1" noChangeAspect="1" noMove="1" noResize="1" noEditPoints="1" noAdjustHandles="1" noChangeArrowheads="1" noChangeShapeType="1" noTextEdit="1"/>
              </p:cNvSpPr>
              <p:nvPr/>
            </p:nvSpPr>
            <p:spPr>
              <a:xfrm>
                <a:off x="180476" y="4324891"/>
                <a:ext cx="8688148" cy="1358449"/>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CasellaDiTesto 29"/>
              <p:cNvSpPr txBox="1"/>
              <p:nvPr/>
            </p:nvSpPr>
            <p:spPr>
              <a:xfrm>
                <a:off x="361451" y="2072834"/>
                <a:ext cx="8240390" cy="830997"/>
              </a:xfrm>
              <a:prstGeom prst="rect">
                <a:avLst/>
              </a:prstGeom>
              <a:noFill/>
            </p:spPr>
            <p:txBody>
              <a:bodyPr wrap="square" rtlCol="0">
                <a:spAutoFit/>
              </a:bodyPr>
              <a:lstStyle/>
              <a:p>
                <a:pPr algn="just"/>
                <a:r>
                  <a:rPr lang="en-GB" sz="1600" dirty="0">
                    <a:solidFill>
                      <a:srgbClr val="002060"/>
                    </a:solidFill>
                  </a:rPr>
                  <a:t>Let’s consider now the presence of phase (</a:t>
                </a:r>
                <a14:m>
                  <m:oMath xmlns:m="http://schemas.openxmlformats.org/officeDocument/2006/math">
                    <m:r>
                      <a:rPr lang="en-GB" sz="1600" i="1">
                        <a:solidFill>
                          <a:srgbClr val="002060"/>
                        </a:solidFill>
                        <a:latin typeface="Cambria Math"/>
                        <a:ea typeface="Cambria Math"/>
                      </a:rPr>
                      <m:t>∆</m:t>
                    </m:r>
                    <m:sSub>
                      <m:sSubPr>
                        <m:ctrlPr>
                          <a:rPr lang="en-GB" sz="1600" i="1">
                            <a:solidFill>
                              <a:srgbClr val="002060"/>
                            </a:solidFill>
                            <a:latin typeface="Cambria Math"/>
                            <a:ea typeface="Cambria Math"/>
                          </a:rPr>
                        </m:ctrlPr>
                      </m:sSubPr>
                      <m:e>
                        <m:r>
                          <a:rPr lang="en-GB" sz="1600" i="1">
                            <a:solidFill>
                              <a:srgbClr val="002060"/>
                            </a:solidFill>
                            <a:latin typeface="Cambria Math"/>
                            <a:ea typeface="Cambria Math"/>
                          </a:rPr>
                          <m:t>𝜑</m:t>
                        </m:r>
                      </m:e>
                      <m:sub>
                        <m:r>
                          <a:rPr lang="en-GB" sz="1600" i="1">
                            <a:solidFill>
                              <a:srgbClr val="002060"/>
                            </a:solidFill>
                            <a:latin typeface="Cambria Math"/>
                            <a:ea typeface="Cambria Math"/>
                          </a:rPr>
                          <m:t>𝑜</m:t>
                        </m:r>
                      </m:sub>
                    </m:sSub>
                    <m:r>
                      <a:rPr lang="en-GB" sz="1600" i="1">
                        <a:solidFill>
                          <a:srgbClr val="002060"/>
                        </a:solidFill>
                        <a:latin typeface="Cambria Math"/>
                        <a:ea typeface="Cambria Math"/>
                      </a:rPr>
                      <m:t>=−</m:t>
                    </m:r>
                    <m:sSub>
                      <m:sSubPr>
                        <m:ctrlPr>
                          <a:rPr lang="en-GB" sz="1600" i="1">
                            <a:solidFill>
                              <a:srgbClr val="002060"/>
                            </a:solidFill>
                            <a:latin typeface="Cambria Math"/>
                            <a:ea typeface="Cambria Math"/>
                          </a:rPr>
                        </m:ctrlPr>
                      </m:sSubPr>
                      <m:e>
                        <m:r>
                          <a:rPr lang="en-GB" sz="1600" i="1">
                            <a:solidFill>
                              <a:srgbClr val="002060"/>
                            </a:solidFill>
                            <a:latin typeface="Cambria Math"/>
                            <a:ea typeface="Cambria Math"/>
                          </a:rPr>
                          <m:t>𝜔</m:t>
                        </m:r>
                      </m:e>
                      <m:sub>
                        <m:r>
                          <a:rPr lang="en-GB" sz="1600" i="1">
                            <a:solidFill>
                              <a:srgbClr val="002060"/>
                            </a:solidFill>
                            <a:latin typeface="Cambria Math"/>
                            <a:ea typeface="Cambria Math"/>
                          </a:rPr>
                          <m:t>𝑅𝐹</m:t>
                        </m:r>
                      </m:sub>
                    </m:sSub>
                    <m:r>
                      <a:rPr lang="en-GB" sz="1600" i="1">
                        <a:solidFill>
                          <a:srgbClr val="002060"/>
                        </a:solidFill>
                        <a:latin typeface="Cambria Math"/>
                        <a:ea typeface="Cambria Math"/>
                      </a:rPr>
                      <m:t>∆</m:t>
                    </m:r>
                    <m:sSub>
                      <m:sSubPr>
                        <m:ctrlPr>
                          <a:rPr lang="en-GB" sz="1600" i="1">
                            <a:solidFill>
                              <a:srgbClr val="002060"/>
                            </a:solidFill>
                            <a:latin typeface="Cambria Math"/>
                            <a:ea typeface="Cambria Math"/>
                          </a:rPr>
                        </m:ctrlPr>
                      </m:sSubPr>
                      <m:e>
                        <m:r>
                          <a:rPr lang="en-GB" sz="1600" i="1">
                            <a:solidFill>
                              <a:srgbClr val="002060"/>
                            </a:solidFill>
                            <a:latin typeface="Cambria Math"/>
                            <a:ea typeface="Cambria Math"/>
                          </a:rPr>
                          <m:t>𝑡</m:t>
                        </m:r>
                      </m:e>
                      <m:sub>
                        <m:r>
                          <a:rPr lang="en-GB" sz="1600" i="1">
                            <a:solidFill>
                              <a:srgbClr val="002060"/>
                            </a:solidFill>
                            <a:latin typeface="Cambria Math"/>
                            <a:ea typeface="Cambria Math"/>
                          </a:rPr>
                          <m:t>𝑅𝐹</m:t>
                        </m:r>
                      </m:sub>
                    </m:sSub>
                  </m:oMath>
                </a14:m>
                <a:r>
                  <a:rPr lang="en-GB" sz="1600" dirty="0">
                    <a:solidFill>
                      <a:srgbClr val="002060"/>
                    </a:solidFill>
                  </a:rPr>
                  <a:t>) and amplitude (</a:t>
                </a:r>
                <a14:m>
                  <m:oMath xmlns:m="http://schemas.openxmlformats.org/officeDocument/2006/math">
                    <m:f>
                      <m:fPr>
                        <m:type m:val="lin"/>
                        <m:ctrlPr>
                          <a:rPr lang="en-GB" sz="1600" i="1">
                            <a:solidFill>
                              <a:srgbClr val="002060"/>
                            </a:solidFill>
                            <a:latin typeface="Cambria Math"/>
                            <a:ea typeface="Cambria Math"/>
                          </a:rPr>
                        </m:ctrlPr>
                      </m:fPr>
                      <m:num>
                        <m:r>
                          <a:rPr lang="en-GB" sz="1600" i="1">
                            <a:solidFill>
                              <a:srgbClr val="002060"/>
                            </a:solidFill>
                            <a:latin typeface="Cambria Math"/>
                            <a:ea typeface="Cambria Math"/>
                          </a:rPr>
                          <m:t>∆</m:t>
                        </m:r>
                        <m:sSub>
                          <m:sSubPr>
                            <m:ctrlPr>
                              <a:rPr lang="en-GB" sz="1600" i="1">
                                <a:solidFill>
                                  <a:srgbClr val="002060"/>
                                </a:solidFill>
                                <a:latin typeface="Cambria Math"/>
                                <a:ea typeface="Cambria Math"/>
                              </a:rPr>
                            </m:ctrlPr>
                          </m:sSubPr>
                          <m:e>
                            <m:r>
                              <a:rPr lang="en-GB" sz="1600" i="1">
                                <a:solidFill>
                                  <a:srgbClr val="002060"/>
                                </a:solidFill>
                                <a:latin typeface="Cambria Math"/>
                                <a:ea typeface="Cambria Math"/>
                              </a:rPr>
                              <m:t>𝑉</m:t>
                            </m:r>
                          </m:e>
                          <m:sub>
                            <m:r>
                              <a:rPr lang="en-GB" sz="1600" i="1">
                                <a:solidFill>
                                  <a:srgbClr val="002060"/>
                                </a:solidFill>
                                <a:latin typeface="Cambria Math"/>
                                <a:ea typeface="Cambria Math"/>
                              </a:rPr>
                              <m:t>𝑅𝐹</m:t>
                            </m:r>
                          </m:sub>
                        </m:sSub>
                      </m:num>
                      <m:den>
                        <m:sSub>
                          <m:sSubPr>
                            <m:ctrlPr>
                              <a:rPr lang="en-GB" sz="1600" i="1">
                                <a:solidFill>
                                  <a:srgbClr val="002060"/>
                                </a:solidFill>
                                <a:latin typeface="Cambria Math"/>
                                <a:ea typeface="Cambria Math"/>
                              </a:rPr>
                            </m:ctrlPr>
                          </m:sSubPr>
                          <m:e>
                            <m:r>
                              <a:rPr lang="en-GB" sz="1600" i="1">
                                <a:solidFill>
                                  <a:srgbClr val="002060"/>
                                </a:solidFill>
                                <a:latin typeface="Cambria Math"/>
                                <a:ea typeface="Cambria Math"/>
                              </a:rPr>
                              <m:t>𝑉</m:t>
                            </m:r>
                          </m:e>
                          <m:sub>
                            <m:r>
                              <a:rPr lang="en-GB" sz="1600" i="1">
                                <a:solidFill>
                                  <a:srgbClr val="002060"/>
                                </a:solidFill>
                                <a:latin typeface="Cambria Math"/>
                                <a:ea typeface="Cambria Math"/>
                              </a:rPr>
                              <m:t>𝑅𝐹</m:t>
                            </m:r>
                          </m:sub>
                        </m:sSub>
                      </m:den>
                    </m:f>
                  </m:oMath>
                </a14:m>
                <a:r>
                  <a:rPr lang="en-GB" sz="1600" dirty="0">
                    <a:solidFill>
                      <a:srgbClr val="002060"/>
                    </a:solidFill>
                  </a:rPr>
                  <a:t>) errors in the RF section of the compressor. The resulting energy error of the beam entering in the non-isochronous drift is: </a:t>
                </a:r>
              </a:p>
            </p:txBody>
          </p:sp>
        </mc:Choice>
        <mc:Fallback xmlns="">
          <p:sp>
            <p:nvSpPr>
              <p:cNvPr id="30" name="CasellaDiTesto 29"/>
              <p:cNvSpPr txBox="1">
                <a:spLocks noRot="1" noChangeAspect="1" noMove="1" noResize="1" noEditPoints="1" noAdjustHandles="1" noChangeArrowheads="1" noChangeShapeType="1" noTextEdit="1"/>
              </p:cNvSpPr>
              <p:nvPr/>
            </p:nvSpPr>
            <p:spPr>
              <a:xfrm>
                <a:off x="361451" y="2072834"/>
                <a:ext cx="8240390" cy="830997"/>
              </a:xfrm>
              <a:prstGeom prst="rect">
                <a:avLst/>
              </a:prstGeom>
              <a:blipFill rotWithShape="1">
                <a:blip r:embed="rId3"/>
                <a:stretch>
                  <a:fillRect l="-370" t="-41912" r="-444" b="-8824"/>
                </a:stretch>
              </a:blipFill>
            </p:spPr>
            <p:txBody>
              <a:bodyPr/>
              <a:lstStyle/>
              <a:p>
                <a:r>
                  <a:rPr lang="en-GB">
                    <a:noFill/>
                  </a:rPr>
                  <a:t> </a:t>
                </a:r>
              </a:p>
            </p:txBody>
          </p:sp>
        </mc:Fallback>
      </mc:AlternateContent>
      <p:sp>
        <p:nvSpPr>
          <p:cNvPr id="31" name="CasellaDiTesto 30"/>
          <p:cNvSpPr txBox="1"/>
          <p:nvPr/>
        </p:nvSpPr>
        <p:spPr>
          <a:xfrm>
            <a:off x="361451" y="1080075"/>
            <a:ext cx="8507173" cy="954107"/>
          </a:xfrm>
          <a:prstGeom prst="rect">
            <a:avLst/>
          </a:prstGeom>
          <a:noFill/>
        </p:spPr>
        <p:txBody>
          <a:bodyPr wrap="square" rtlCol="0">
            <a:spAutoFit/>
          </a:bodyPr>
          <a:lstStyle/>
          <a:p>
            <a:r>
              <a:rPr lang="en-GB" sz="2800" b="1" i="1" dirty="0">
                <a:solidFill>
                  <a:srgbClr val="002060"/>
                </a:solidFill>
              </a:rPr>
              <a:t>Effects of PM and AM in the compressor RF on final bunch energy and arrival time:</a:t>
            </a:r>
          </a:p>
        </p:txBody>
      </p:sp>
      <mc:AlternateContent xmlns:mc="http://schemas.openxmlformats.org/markup-compatibility/2006" xmlns:a14="http://schemas.microsoft.com/office/drawing/2010/main">
        <mc:Choice Requires="a14">
          <p:sp>
            <p:nvSpPr>
              <p:cNvPr id="35" name="Rettangolo 34"/>
              <p:cNvSpPr/>
              <p:nvPr/>
            </p:nvSpPr>
            <p:spPr>
              <a:xfrm>
                <a:off x="480204" y="3075281"/>
                <a:ext cx="3721019" cy="338554"/>
              </a:xfrm>
              <a:prstGeom prst="rect">
                <a:avLst/>
              </a:prstGeom>
              <a:solidFill>
                <a:srgbClr val="CCFFCC"/>
              </a:solidFill>
            </p:spPr>
            <p:txBody>
              <a:bodyPr wrap="none">
                <a:spAutoFit/>
              </a:bodyPr>
              <a:lstStyle/>
              <a:p>
                <a14:m>
                  <m:oMath xmlns:m="http://schemas.openxmlformats.org/officeDocument/2006/math">
                    <m:sSub>
                      <m:sSubPr>
                        <m:ctrlPr>
                          <a:rPr lang="en-GB" sz="1600" i="1">
                            <a:solidFill>
                              <a:srgbClr val="002060"/>
                            </a:solidFill>
                            <a:latin typeface="Cambria Math"/>
                          </a:rPr>
                        </m:ctrlPr>
                      </m:sSubPr>
                      <m:e>
                        <m:r>
                          <a:rPr lang="en-GB" sz="1600" i="1">
                            <a:solidFill>
                              <a:srgbClr val="002060"/>
                            </a:solidFill>
                            <a:latin typeface="Cambria Math"/>
                            <a:ea typeface="Cambria Math"/>
                          </a:rPr>
                          <m:t>∆</m:t>
                        </m:r>
                        <m:r>
                          <a:rPr lang="it-IT" sz="1600" i="1">
                            <a:solidFill>
                              <a:srgbClr val="002060"/>
                            </a:solidFill>
                            <a:latin typeface="Cambria Math"/>
                          </a:rPr>
                          <m:t>𝑊</m:t>
                        </m:r>
                      </m:e>
                      <m:sub>
                        <m:r>
                          <a:rPr lang="it-IT" sz="1600" i="1">
                            <a:solidFill>
                              <a:srgbClr val="002060"/>
                            </a:solidFill>
                            <a:latin typeface="Cambria Math"/>
                          </a:rPr>
                          <m:t>𝑜</m:t>
                        </m:r>
                      </m:sub>
                    </m:sSub>
                    <m:r>
                      <a:rPr lang="en-GB" sz="1600" i="1">
                        <a:solidFill>
                          <a:srgbClr val="002060"/>
                        </a:solidFill>
                        <a:latin typeface="Cambria Math"/>
                        <a:ea typeface="Cambria Math"/>
                      </a:rPr>
                      <m:t>=</m:t>
                    </m:r>
                    <m:r>
                      <a:rPr lang="it-IT" sz="1600" i="1">
                        <a:solidFill>
                          <a:srgbClr val="002060"/>
                        </a:solidFill>
                        <a:latin typeface="Cambria Math"/>
                      </a:rPr>
                      <m:t>𝑞</m:t>
                    </m:r>
                    <m:sSub>
                      <m:sSubPr>
                        <m:ctrlPr>
                          <a:rPr lang="it-IT" sz="1600" i="1">
                            <a:solidFill>
                              <a:srgbClr val="002060"/>
                            </a:solidFill>
                            <a:latin typeface="Cambria Math"/>
                          </a:rPr>
                        </m:ctrlPr>
                      </m:sSubPr>
                      <m:e>
                        <m:r>
                          <a:rPr lang="it-IT" sz="1600" i="1">
                            <a:solidFill>
                              <a:srgbClr val="002060"/>
                            </a:solidFill>
                            <a:latin typeface="Cambria Math"/>
                            <a:ea typeface="Cambria Math"/>
                          </a:rPr>
                          <m:t>∆</m:t>
                        </m:r>
                        <m:r>
                          <a:rPr lang="it-IT" sz="1600" i="1">
                            <a:solidFill>
                              <a:srgbClr val="002060"/>
                            </a:solidFill>
                            <a:latin typeface="Cambria Math"/>
                          </a:rPr>
                          <m:t>𝑉</m:t>
                        </m:r>
                      </m:e>
                      <m:sub>
                        <m:r>
                          <a:rPr lang="it-IT" sz="1600" i="1">
                            <a:solidFill>
                              <a:srgbClr val="002060"/>
                            </a:solidFill>
                            <a:latin typeface="Cambria Math"/>
                          </a:rPr>
                          <m:t>𝑅𝐹</m:t>
                        </m:r>
                      </m:sub>
                    </m:sSub>
                    <m:r>
                      <a:rPr lang="it-IT" sz="1600" i="1">
                        <a:solidFill>
                          <a:srgbClr val="002060"/>
                        </a:solidFill>
                        <a:latin typeface="Cambria Math"/>
                        <a:ea typeface="Cambria Math"/>
                      </a:rPr>
                      <m:t>𝑐𝑜𝑠</m:t>
                    </m:r>
                    <m:d>
                      <m:dPr>
                        <m:ctrlPr>
                          <a:rPr lang="it-IT" sz="1600" i="1">
                            <a:solidFill>
                              <a:srgbClr val="002060"/>
                            </a:solidFill>
                            <a:latin typeface="Cambria Math"/>
                            <a:ea typeface="Cambria Math"/>
                          </a:rPr>
                        </m:ctrlPr>
                      </m:dPr>
                      <m:e>
                        <m:sSub>
                          <m:sSubPr>
                            <m:ctrlPr>
                              <a:rPr lang="it-IT" sz="1600" i="1">
                                <a:solidFill>
                                  <a:srgbClr val="002060"/>
                                </a:solidFill>
                                <a:latin typeface="Cambria Math"/>
                                <a:ea typeface="Cambria Math"/>
                              </a:rPr>
                            </m:ctrlPr>
                          </m:sSubPr>
                          <m:e>
                            <m:r>
                              <a:rPr lang="it-IT" sz="1600" i="1">
                                <a:solidFill>
                                  <a:srgbClr val="002060"/>
                                </a:solidFill>
                                <a:latin typeface="Cambria Math"/>
                                <a:ea typeface="Cambria Math"/>
                              </a:rPr>
                              <m:t>𝜑</m:t>
                            </m:r>
                          </m:e>
                          <m:sub>
                            <m:r>
                              <a:rPr lang="it-IT" sz="1600" i="1">
                                <a:solidFill>
                                  <a:srgbClr val="002060"/>
                                </a:solidFill>
                                <a:latin typeface="Cambria Math"/>
                                <a:ea typeface="Cambria Math"/>
                              </a:rPr>
                              <m:t>𝑜</m:t>
                            </m:r>
                          </m:sub>
                        </m:sSub>
                      </m:e>
                    </m:d>
                    <m:r>
                      <a:rPr lang="it-IT" sz="1600" i="1">
                        <a:solidFill>
                          <a:srgbClr val="002060"/>
                        </a:solidFill>
                        <a:latin typeface="Cambria Math"/>
                        <a:ea typeface="Cambria Math"/>
                      </a:rPr>
                      <m:t>−</m:t>
                    </m:r>
                  </m:oMath>
                </a14:m>
                <a:r>
                  <a:rPr lang="it-IT" sz="1600" dirty="0">
                    <a:solidFill>
                      <a:srgbClr val="002060"/>
                    </a:solidFill>
                  </a:rPr>
                  <a:t> </a:t>
                </a:r>
                <a14:m>
                  <m:oMath xmlns:m="http://schemas.openxmlformats.org/officeDocument/2006/math">
                    <m:r>
                      <a:rPr lang="it-IT" sz="1600" i="1">
                        <a:solidFill>
                          <a:srgbClr val="002060"/>
                        </a:solidFill>
                        <a:latin typeface="Cambria Math"/>
                      </a:rPr>
                      <m:t>𝑞</m:t>
                    </m:r>
                    <m:sSub>
                      <m:sSubPr>
                        <m:ctrlPr>
                          <a:rPr lang="it-IT" sz="1600" i="1">
                            <a:solidFill>
                              <a:srgbClr val="002060"/>
                            </a:solidFill>
                            <a:latin typeface="Cambria Math"/>
                          </a:rPr>
                        </m:ctrlPr>
                      </m:sSubPr>
                      <m:e>
                        <m:r>
                          <a:rPr lang="it-IT" sz="1600" i="1">
                            <a:solidFill>
                              <a:srgbClr val="002060"/>
                            </a:solidFill>
                            <a:latin typeface="Cambria Math"/>
                          </a:rPr>
                          <m:t>𝑉</m:t>
                        </m:r>
                      </m:e>
                      <m:sub>
                        <m:r>
                          <a:rPr lang="it-IT" sz="1600" i="1">
                            <a:solidFill>
                              <a:srgbClr val="002060"/>
                            </a:solidFill>
                            <a:latin typeface="Cambria Math"/>
                          </a:rPr>
                          <m:t>𝑅𝐹</m:t>
                        </m:r>
                      </m:sub>
                    </m:sSub>
                    <m:r>
                      <a:rPr lang="it-IT" sz="1600" i="1">
                        <a:solidFill>
                          <a:srgbClr val="002060"/>
                        </a:solidFill>
                        <a:latin typeface="Cambria Math"/>
                        <a:ea typeface="Cambria Math"/>
                      </a:rPr>
                      <m:t>𝑠𝑖𝑛</m:t>
                    </m:r>
                    <m:d>
                      <m:dPr>
                        <m:ctrlPr>
                          <a:rPr lang="it-IT" sz="1600" i="1">
                            <a:solidFill>
                              <a:srgbClr val="002060"/>
                            </a:solidFill>
                            <a:latin typeface="Cambria Math"/>
                            <a:ea typeface="Cambria Math"/>
                          </a:rPr>
                        </m:ctrlPr>
                      </m:dPr>
                      <m:e>
                        <m:sSub>
                          <m:sSubPr>
                            <m:ctrlPr>
                              <a:rPr lang="it-IT" sz="1600" i="1">
                                <a:solidFill>
                                  <a:srgbClr val="002060"/>
                                </a:solidFill>
                                <a:latin typeface="Cambria Math"/>
                                <a:ea typeface="Cambria Math"/>
                              </a:rPr>
                            </m:ctrlPr>
                          </m:sSubPr>
                          <m:e>
                            <m:r>
                              <a:rPr lang="it-IT" sz="1600" i="1">
                                <a:solidFill>
                                  <a:srgbClr val="002060"/>
                                </a:solidFill>
                                <a:latin typeface="Cambria Math"/>
                                <a:ea typeface="Cambria Math"/>
                              </a:rPr>
                              <m:t>𝜑</m:t>
                            </m:r>
                          </m:e>
                          <m:sub>
                            <m:r>
                              <a:rPr lang="it-IT" sz="1600" i="1">
                                <a:solidFill>
                                  <a:srgbClr val="002060"/>
                                </a:solidFill>
                                <a:latin typeface="Cambria Math"/>
                                <a:ea typeface="Cambria Math"/>
                              </a:rPr>
                              <m:t>𝑜</m:t>
                            </m:r>
                          </m:sub>
                        </m:sSub>
                      </m:e>
                    </m:d>
                    <m:r>
                      <a:rPr lang="it-IT" sz="1600" i="1">
                        <a:solidFill>
                          <a:srgbClr val="002060"/>
                        </a:solidFill>
                        <a:latin typeface="Cambria Math"/>
                        <a:ea typeface="Cambria Math"/>
                      </a:rPr>
                      <m:t>∆</m:t>
                    </m:r>
                    <m:sSub>
                      <m:sSubPr>
                        <m:ctrlPr>
                          <a:rPr lang="it-IT" sz="1600" i="1">
                            <a:solidFill>
                              <a:srgbClr val="002060"/>
                            </a:solidFill>
                            <a:latin typeface="Cambria Math"/>
                            <a:ea typeface="Cambria Math"/>
                          </a:rPr>
                        </m:ctrlPr>
                      </m:sSubPr>
                      <m:e>
                        <m:r>
                          <a:rPr lang="it-IT" sz="1600" i="1">
                            <a:solidFill>
                              <a:srgbClr val="002060"/>
                            </a:solidFill>
                            <a:latin typeface="Cambria Math"/>
                            <a:ea typeface="Cambria Math"/>
                          </a:rPr>
                          <m:t>𝜑</m:t>
                        </m:r>
                      </m:e>
                      <m:sub>
                        <m:r>
                          <a:rPr lang="it-IT" sz="1600" i="1">
                            <a:solidFill>
                              <a:srgbClr val="002060"/>
                            </a:solidFill>
                            <a:latin typeface="Cambria Math"/>
                            <a:ea typeface="Cambria Math"/>
                          </a:rPr>
                          <m:t>𝑜</m:t>
                        </m:r>
                      </m:sub>
                    </m:sSub>
                  </m:oMath>
                </a14:m>
                <a:endParaRPr lang="en-GB" sz="1600" dirty="0">
                  <a:solidFill>
                    <a:prstClr val="white"/>
                  </a:solidFill>
                </a:endParaRPr>
              </a:p>
            </p:txBody>
          </p:sp>
        </mc:Choice>
        <mc:Fallback xmlns="">
          <p:sp>
            <p:nvSpPr>
              <p:cNvPr id="35" name="Rettangolo 34"/>
              <p:cNvSpPr>
                <a:spLocks noRot="1" noChangeAspect="1" noMove="1" noResize="1" noEditPoints="1" noAdjustHandles="1" noChangeArrowheads="1" noChangeShapeType="1" noTextEdit="1"/>
              </p:cNvSpPr>
              <p:nvPr/>
            </p:nvSpPr>
            <p:spPr>
              <a:xfrm>
                <a:off x="480204" y="3075281"/>
                <a:ext cx="3721019" cy="338554"/>
              </a:xfrm>
              <a:prstGeom prst="rect">
                <a:avLst/>
              </a:prstGeom>
              <a:blipFill rotWithShape="1">
                <a:blip r:embed="rId4"/>
                <a:stretch>
                  <a:fillRect b="-17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6" name="Rettangolo 35"/>
              <p:cNvSpPr/>
              <p:nvPr/>
            </p:nvSpPr>
            <p:spPr>
              <a:xfrm>
                <a:off x="4815680" y="2951456"/>
                <a:ext cx="3179268" cy="596510"/>
              </a:xfrm>
              <a:prstGeom prst="rect">
                <a:avLst/>
              </a:prstGeom>
              <a:solidFill>
                <a:srgbClr val="CCFFCC"/>
              </a:solidFill>
            </p:spPr>
            <p:txBody>
              <a:bodyPr wrap="none">
                <a:spAutoFit/>
              </a:bodyPr>
              <a:lstStyle/>
              <a:p>
                <a:pPr/>
                <a14:m>
                  <m:oMathPara xmlns:m="http://schemas.openxmlformats.org/officeDocument/2006/math">
                    <m:oMathParaPr>
                      <m:jc m:val="centerGroup"/>
                    </m:oMathParaPr>
                    <m:oMath xmlns:m="http://schemas.openxmlformats.org/officeDocument/2006/math">
                      <m:f>
                        <m:fPr>
                          <m:ctrlPr>
                            <a:rPr lang="it-IT" sz="1600" i="1">
                              <a:solidFill>
                                <a:srgbClr val="002060"/>
                              </a:solidFill>
                              <a:latin typeface="Cambria Math"/>
                            </a:rPr>
                          </m:ctrlPr>
                        </m:fPr>
                        <m:num>
                          <m:sSub>
                            <m:sSubPr>
                              <m:ctrlPr>
                                <a:rPr lang="en-GB" sz="1600" i="1">
                                  <a:solidFill>
                                    <a:srgbClr val="002060"/>
                                  </a:solidFill>
                                  <a:latin typeface="Cambria Math"/>
                                </a:rPr>
                              </m:ctrlPr>
                            </m:sSubPr>
                            <m:e>
                              <m:r>
                                <a:rPr lang="en-GB" sz="1600" i="1">
                                  <a:solidFill>
                                    <a:srgbClr val="002060"/>
                                  </a:solidFill>
                                  <a:latin typeface="Cambria Math"/>
                                  <a:ea typeface="Cambria Math"/>
                                </a:rPr>
                                <m:t>∆</m:t>
                              </m:r>
                              <m:r>
                                <a:rPr lang="it-IT" sz="1600" i="1">
                                  <a:solidFill>
                                    <a:srgbClr val="002060"/>
                                  </a:solidFill>
                                  <a:latin typeface="Cambria Math"/>
                                </a:rPr>
                                <m:t>𝑊</m:t>
                              </m:r>
                            </m:e>
                            <m:sub>
                              <m:r>
                                <a:rPr lang="it-IT" sz="1600" i="1">
                                  <a:solidFill>
                                    <a:srgbClr val="002060"/>
                                  </a:solidFill>
                                  <a:latin typeface="Cambria Math"/>
                                </a:rPr>
                                <m:t>𝑜</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𝑜</m:t>
                              </m:r>
                            </m:sub>
                          </m:sSub>
                        </m:den>
                      </m:f>
                      <m:r>
                        <a:rPr lang="en-GB" sz="1600" i="1">
                          <a:solidFill>
                            <a:srgbClr val="002060"/>
                          </a:solidFill>
                          <a:latin typeface="Cambria Math"/>
                          <a:ea typeface="Cambria Math"/>
                        </a:rPr>
                        <m:t>=</m:t>
                      </m:r>
                      <m:r>
                        <a:rPr lang="it-IT" sz="1600" i="1">
                          <a:solidFill>
                            <a:srgbClr val="002060"/>
                          </a:solidFill>
                          <a:latin typeface="Cambria Math"/>
                          <a:ea typeface="Cambria Math"/>
                        </a:rPr>
                        <m:t>−</m:t>
                      </m:r>
                      <m:r>
                        <a:rPr lang="it-IT" sz="1600" i="1">
                          <a:solidFill>
                            <a:srgbClr val="002060"/>
                          </a:solidFill>
                          <a:latin typeface="Cambria Math"/>
                          <a:ea typeface="Cambria Math"/>
                        </a:rPr>
                        <m:t>h𝑐</m:t>
                      </m:r>
                      <m:r>
                        <a:rPr lang="it-IT" sz="1600" i="1">
                          <a:solidFill>
                            <a:srgbClr val="002060"/>
                          </a:solidFill>
                          <a:latin typeface="Cambria Math"/>
                          <a:ea typeface="Cambria Math"/>
                        </a:rPr>
                        <m:t>∆</m:t>
                      </m:r>
                      <m:sSub>
                        <m:sSubPr>
                          <m:ctrlPr>
                            <a:rPr lang="it-IT" sz="1600" i="1">
                              <a:solidFill>
                                <a:srgbClr val="002060"/>
                              </a:solidFill>
                              <a:latin typeface="Cambria Math"/>
                              <a:ea typeface="Cambria Math"/>
                            </a:rPr>
                          </m:ctrlPr>
                        </m:sSubPr>
                        <m:e>
                          <m:r>
                            <a:rPr lang="it-IT" sz="1600" i="1">
                              <a:solidFill>
                                <a:srgbClr val="002060"/>
                              </a:solidFill>
                              <a:latin typeface="Cambria Math"/>
                              <a:ea typeface="Cambria Math"/>
                            </a:rPr>
                            <m:t>𝑡</m:t>
                          </m:r>
                        </m:e>
                        <m:sub>
                          <m:r>
                            <a:rPr lang="it-IT" sz="1600" i="1">
                              <a:solidFill>
                                <a:srgbClr val="002060"/>
                              </a:solidFill>
                              <a:latin typeface="Cambria Math"/>
                              <a:ea typeface="Cambria Math"/>
                            </a:rPr>
                            <m:t>𝑅𝐹</m:t>
                          </m:r>
                        </m:sub>
                      </m:sSub>
                      <m:r>
                        <a:rPr lang="it-IT" sz="1600" i="1">
                          <a:solidFill>
                            <a:srgbClr val="002060"/>
                          </a:solidFill>
                          <a:latin typeface="Cambria Math"/>
                          <a:ea typeface="Cambria Math"/>
                        </a:rPr>
                        <m:t>+</m:t>
                      </m:r>
                      <m:f>
                        <m:fPr>
                          <m:ctrlPr>
                            <a:rPr lang="it-IT" sz="1600" i="1">
                              <a:solidFill>
                                <a:srgbClr val="002060"/>
                              </a:solidFill>
                              <a:latin typeface="Cambria Math"/>
                              <a:ea typeface="Cambria Math"/>
                            </a:rPr>
                          </m:ctrlPr>
                        </m:fPr>
                        <m:num>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𝑜</m:t>
                              </m:r>
                            </m:sub>
                          </m:sSub>
                          <m:r>
                            <a:rPr lang="it-IT" sz="1600" i="1">
                              <a:solidFill>
                                <a:srgbClr val="002060"/>
                              </a:solidFill>
                              <a:latin typeface="Cambria Math"/>
                            </a:rPr>
                            <m:t>−</m:t>
                          </m:r>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𝑖𝑛</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𝑜</m:t>
                              </m:r>
                            </m:sub>
                          </m:sSub>
                        </m:den>
                      </m:f>
                      <m:f>
                        <m:fPr>
                          <m:ctrlPr>
                            <a:rPr lang="it-IT" sz="1600" i="1">
                              <a:solidFill>
                                <a:srgbClr val="002060"/>
                              </a:solidFill>
                              <a:latin typeface="Cambria Math"/>
                              <a:ea typeface="Cambria Math"/>
                            </a:rPr>
                          </m:ctrlPr>
                        </m:fPr>
                        <m:num>
                          <m:sSub>
                            <m:sSubPr>
                              <m:ctrlPr>
                                <a:rPr lang="it-IT" sz="1600" i="1">
                                  <a:solidFill>
                                    <a:srgbClr val="002060"/>
                                  </a:solidFill>
                                  <a:latin typeface="Cambria Math"/>
                                </a:rPr>
                              </m:ctrlPr>
                            </m:sSubPr>
                            <m:e>
                              <m:r>
                                <a:rPr lang="it-IT" sz="1600" i="1">
                                  <a:solidFill>
                                    <a:srgbClr val="002060"/>
                                  </a:solidFill>
                                  <a:latin typeface="Cambria Math"/>
                                  <a:ea typeface="Cambria Math"/>
                                </a:rPr>
                                <m:t>∆</m:t>
                              </m:r>
                              <m:r>
                                <a:rPr lang="it-IT" sz="1600" i="1">
                                  <a:solidFill>
                                    <a:srgbClr val="002060"/>
                                  </a:solidFill>
                                  <a:latin typeface="Cambria Math"/>
                                </a:rPr>
                                <m:t>𝑉</m:t>
                              </m:r>
                            </m:e>
                            <m:sub>
                              <m:r>
                                <a:rPr lang="it-IT" sz="1600" i="1">
                                  <a:solidFill>
                                    <a:srgbClr val="002060"/>
                                  </a:solidFill>
                                  <a:latin typeface="Cambria Math"/>
                                </a:rPr>
                                <m:t>𝑅𝐹</m:t>
                              </m:r>
                            </m:sub>
                          </m:sSub>
                        </m:num>
                        <m:den>
                          <m:sSub>
                            <m:sSubPr>
                              <m:ctrlPr>
                                <a:rPr lang="it-IT" sz="1600" i="1">
                                  <a:solidFill>
                                    <a:srgbClr val="002060"/>
                                  </a:solidFill>
                                  <a:latin typeface="Cambria Math"/>
                                </a:rPr>
                              </m:ctrlPr>
                            </m:sSubPr>
                            <m:e>
                              <m:r>
                                <a:rPr lang="it-IT" sz="1600" i="1">
                                  <a:solidFill>
                                    <a:srgbClr val="002060"/>
                                  </a:solidFill>
                                  <a:latin typeface="Cambria Math"/>
                                </a:rPr>
                                <m:t>𝑉</m:t>
                              </m:r>
                            </m:e>
                            <m:sub>
                              <m:r>
                                <a:rPr lang="it-IT" sz="1600" i="1">
                                  <a:solidFill>
                                    <a:srgbClr val="002060"/>
                                  </a:solidFill>
                                  <a:latin typeface="Cambria Math"/>
                                </a:rPr>
                                <m:t>𝑅𝐹</m:t>
                              </m:r>
                            </m:sub>
                          </m:sSub>
                        </m:den>
                      </m:f>
                    </m:oMath>
                  </m:oMathPara>
                </a14:m>
                <a:endParaRPr lang="en-GB" sz="1600" dirty="0">
                  <a:solidFill>
                    <a:prstClr val="white"/>
                  </a:solidFill>
                </a:endParaRPr>
              </a:p>
            </p:txBody>
          </p:sp>
        </mc:Choice>
        <mc:Fallback xmlns="">
          <p:sp>
            <p:nvSpPr>
              <p:cNvPr id="36" name="Rettangolo 35"/>
              <p:cNvSpPr>
                <a:spLocks noRot="1" noChangeAspect="1" noMove="1" noResize="1" noEditPoints="1" noAdjustHandles="1" noChangeArrowheads="1" noChangeShapeType="1" noTextEdit="1"/>
              </p:cNvSpPr>
              <p:nvPr/>
            </p:nvSpPr>
            <p:spPr>
              <a:xfrm>
                <a:off x="4815680" y="2951456"/>
                <a:ext cx="3179268" cy="596510"/>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CasellaDiTesto 36"/>
              <p:cNvSpPr txBox="1"/>
              <p:nvPr/>
            </p:nvSpPr>
            <p:spPr>
              <a:xfrm>
                <a:off x="370976" y="3749234"/>
                <a:ext cx="8240390" cy="345223"/>
              </a:xfrm>
              <a:prstGeom prst="rect">
                <a:avLst/>
              </a:prstGeom>
              <a:noFill/>
            </p:spPr>
            <p:txBody>
              <a:bodyPr wrap="square" rtlCol="0">
                <a:spAutoFit/>
              </a:bodyPr>
              <a:lstStyle/>
              <a:p>
                <a:r>
                  <a:rPr lang="en-GB" sz="1600" dirty="0">
                    <a:solidFill>
                      <a:srgbClr val="002060"/>
                    </a:solidFill>
                  </a:rPr>
                  <a:t>The energy error will result in a time error downstream the drift through the transfer matrix </a:t>
                </a:r>
                <a14:m>
                  <m:oMath xmlns:m="http://schemas.openxmlformats.org/officeDocument/2006/math">
                    <m:acc>
                      <m:accPr>
                        <m:chr m:val="̂"/>
                        <m:ctrlPr>
                          <a:rPr lang="it-IT" sz="1600" i="1">
                            <a:solidFill>
                              <a:srgbClr val="002060"/>
                            </a:solidFill>
                            <a:latin typeface="Cambria Math"/>
                            <a:ea typeface="Cambria Math"/>
                          </a:rPr>
                        </m:ctrlPr>
                      </m:accPr>
                      <m:e>
                        <m:r>
                          <a:rPr lang="it-IT" sz="1600" i="1">
                            <a:solidFill>
                              <a:srgbClr val="002060"/>
                            </a:solidFill>
                            <a:latin typeface="Cambria Math"/>
                            <a:ea typeface="Cambria Math"/>
                          </a:rPr>
                          <m:t>𝐵</m:t>
                        </m:r>
                      </m:e>
                    </m:acc>
                  </m:oMath>
                </a14:m>
                <a:r>
                  <a:rPr lang="en-GB" sz="1600" dirty="0">
                    <a:solidFill>
                      <a:srgbClr val="006600"/>
                    </a:solidFill>
                  </a:rPr>
                  <a:t>.</a:t>
                </a:r>
              </a:p>
            </p:txBody>
          </p:sp>
        </mc:Choice>
        <mc:Fallback xmlns="">
          <p:sp>
            <p:nvSpPr>
              <p:cNvPr id="37" name="CasellaDiTesto 36"/>
              <p:cNvSpPr txBox="1">
                <a:spLocks noRot="1" noChangeAspect="1" noMove="1" noResize="1" noEditPoints="1" noAdjustHandles="1" noChangeArrowheads="1" noChangeShapeType="1" noTextEdit="1"/>
              </p:cNvSpPr>
              <p:nvPr/>
            </p:nvSpPr>
            <p:spPr>
              <a:xfrm>
                <a:off x="370976" y="3749234"/>
                <a:ext cx="8240390" cy="345223"/>
              </a:xfrm>
              <a:prstGeom prst="rect">
                <a:avLst/>
              </a:prstGeom>
              <a:blipFill rotWithShape="1">
                <a:blip r:embed="rId6"/>
                <a:stretch>
                  <a:fillRect l="-444" t="-1754" b="-22807"/>
                </a:stretch>
              </a:blipFill>
            </p:spPr>
            <p:txBody>
              <a:bodyPr/>
              <a:lstStyle/>
              <a:p>
                <a:r>
                  <a:rPr lang="en-GB">
                    <a:noFill/>
                  </a:rPr>
                  <a:t> </a:t>
                </a:r>
              </a:p>
            </p:txBody>
          </p:sp>
        </mc:Fallback>
      </mc:AlternateContent>
      <p:sp>
        <p:nvSpPr>
          <p:cNvPr id="38" name="Rettangolo arrotondato 37"/>
          <p:cNvSpPr/>
          <p:nvPr/>
        </p:nvSpPr>
        <p:spPr>
          <a:xfrm>
            <a:off x="2499505" y="4467225"/>
            <a:ext cx="1577196" cy="1085849"/>
          </a:xfrm>
          <a:prstGeom prst="roundRect">
            <a:avLst>
              <a:gd name="adj" fmla="val 11495"/>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9" name="Rettangolo arrotondato 38"/>
          <p:cNvSpPr/>
          <p:nvPr/>
        </p:nvSpPr>
        <p:spPr>
          <a:xfrm>
            <a:off x="1562100" y="4467225"/>
            <a:ext cx="892224" cy="1085849"/>
          </a:xfrm>
          <a:prstGeom prst="roundRect">
            <a:avLst>
              <a:gd name="adj" fmla="val 11495"/>
            </a:avLst>
          </a:prstGeom>
          <a:noFill/>
          <a:ln w="12700">
            <a:solidFill>
              <a:srgbClr val="0066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0" name="Rettangolo arrotondato 39"/>
          <p:cNvSpPr/>
          <p:nvPr/>
        </p:nvSpPr>
        <p:spPr>
          <a:xfrm>
            <a:off x="5424621" y="4265814"/>
            <a:ext cx="2157279" cy="1487286"/>
          </a:xfrm>
          <a:prstGeom prst="roundRect">
            <a:avLst>
              <a:gd name="adj" fmla="val 11495"/>
            </a:avLst>
          </a:prstGeom>
          <a:noFill/>
          <a:ln w="12700">
            <a:solidFill>
              <a:srgbClr val="FF339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mc:AlternateContent xmlns:mc="http://schemas.openxmlformats.org/markup-compatibility/2006" xmlns:a14="http://schemas.microsoft.com/office/drawing/2010/main">
        <mc:Choice Requires="a14">
          <p:sp>
            <p:nvSpPr>
              <p:cNvPr id="41" name="CasellaDiTesto 40"/>
              <p:cNvSpPr txBox="1"/>
              <p:nvPr/>
            </p:nvSpPr>
            <p:spPr>
              <a:xfrm>
                <a:off x="2866239" y="5688178"/>
                <a:ext cx="589007" cy="5981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it-IT" sz="3200" i="1">
                              <a:solidFill>
                                <a:srgbClr val="C00000"/>
                              </a:solidFill>
                              <a:latin typeface="Cambria Math"/>
                              <a:ea typeface="Cambria Math"/>
                            </a:rPr>
                          </m:ctrlPr>
                        </m:accPr>
                        <m:e>
                          <m:r>
                            <a:rPr lang="it-IT" sz="3200" i="1">
                              <a:solidFill>
                                <a:srgbClr val="C00000"/>
                              </a:solidFill>
                              <a:latin typeface="Cambria Math"/>
                              <a:ea typeface="Cambria Math"/>
                            </a:rPr>
                            <m:t>𝑁</m:t>
                          </m:r>
                        </m:e>
                      </m:acc>
                    </m:oMath>
                  </m:oMathPara>
                </a14:m>
                <a:endParaRPr lang="en-GB" sz="3200" dirty="0">
                  <a:solidFill>
                    <a:srgbClr val="C00000"/>
                  </a:solidFill>
                </a:endParaRPr>
              </a:p>
            </p:txBody>
          </p:sp>
        </mc:Choice>
        <mc:Fallback xmlns="">
          <p:sp>
            <p:nvSpPr>
              <p:cNvPr id="41" name="CasellaDiTesto 40"/>
              <p:cNvSpPr txBox="1">
                <a:spLocks noRot="1" noChangeAspect="1" noMove="1" noResize="1" noEditPoints="1" noAdjustHandles="1" noChangeArrowheads="1" noChangeShapeType="1" noTextEdit="1"/>
              </p:cNvSpPr>
              <p:nvPr/>
            </p:nvSpPr>
            <p:spPr>
              <a:xfrm>
                <a:off x="2866239" y="5688178"/>
                <a:ext cx="589007" cy="598177"/>
              </a:xfrm>
              <a:prstGeom prst="rect">
                <a:avLst/>
              </a:prstGeom>
              <a:blipFill rotWithShape="1">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CasellaDiTesto 41"/>
              <p:cNvSpPr txBox="1"/>
              <p:nvPr/>
            </p:nvSpPr>
            <p:spPr>
              <a:xfrm>
                <a:off x="1928028" y="5690938"/>
                <a:ext cx="557973" cy="5981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it-IT" sz="3200" i="1">
                              <a:solidFill>
                                <a:srgbClr val="006600"/>
                              </a:solidFill>
                              <a:latin typeface="Cambria Math"/>
                              <a:ea typeface="Cambria Math"/>
                            </a:rPr>
                          </m:ctrlPr>
                        </m:accPr>
                        <m:e>
                          <m:r>
                            <a:rPr lang="it-IT" sz="3200" i="1">
                              <a:solidFill>
                                <a:srgbClr val="006600"/>
                              </a:solidFill>
                              <a:latin typeface="Cambria Math"/>
                              <a:ea typeface="Cambria Math"/>
                            </a:rPr>
                            <m:t>𝐵</m:t>
                          </m:r>
                        </m:e>
                      </m:acc>
                    </m:oMath>
                  </m:oMathPara>
                </a14:m>
                <a:endParaRPr lang="en-GB" sz="3200" dirty="0">
                  <a:solidFill>
                    <a:srgbClr val="006600"/>
                  </a:solidFill>
                </a:endParaRPr>
              </a:p>
            </p:txBody>
          </p:sp>
        </mc:Choice>
        <mc:Fallback xmlns="">
          <p:sp>
            <p:nvSpPr>
              <p:cNvPr id="42" name="CasellaDiTesto 41"/>
              <p:cNvSpPr txBox="1">
                <a:spLocks noRot="1" noChangeAspect="1" noMove="1" noResize="1" noEditPoints="1" noAdjustHandles="1" noChangeArrowheads="1" noChangeShapeType="1" noTextEdit="1"/>
              </p:cNvSpPr>
              <p:nvPr/>
            </p:nvSpPr>
            <p:spPr>
              <a:xfrm>
                <a:off x="1928028" y="5690938"/>
                <a:ext cx="557973" cy="598177"/>
              </a:xfrm>
              <a:prstGeom prst="rect">
                <a:avLst/>
              </a:prstGeom>
              <a:blipFill rotWithShape="1">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CasellaDiTesto 42"/>
              <p:cNvSpPr txBox="1"/>
              <p:nvPr/>
            </p:nvSpPr>
            <p:spPr>
              <a:xfrm>
                <a:off x="4872171" y="5900979"/>
                <a:ext cx="1960217" cy="5981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it-IT" sz="3200" i="1">
                              <a:solidFill>
                                <a:srgbClr val="7030A0"/>
                              </a:solidFill>
                              <a:latin typeface="Cambria Math"/>
                              <a:ea typeface="Cambria Math"/>
                            </a:rPr>
                          </m:ctrlPr>
                        </m:accPr>
                        <m:e>
                          <m:r>
                            <a:rPr lang="it-IT" sz="3200" i="1">
                              <a:solidFill>
                                <a:srgbClr val="7030A0"/>
                              </a:solidFill>
                              <a:latin typeface="Cambria Math"/>
                              <a:ea typeface="Cambria Math"/>
                            </a:rPr>
                            <m:t>𝑅</m:t>
                          </m:r>
                        </m:e>
                      </m:acc>
                      <m:r>
                        <a:rPr lang="it-IT" sz="3200" i="1">
                          <a:solidFill>
                            <a:srgbClr val="7030A0"/>
                          </a:solidFill>
                          <a:latin typeface="Cambria Math"/>
                          <a:ea typeface="Cambria Math"/>
                        </a:rPr>
                        <m:t>=</m:t>
                      </m:r>
                      <m:acc>
                        <m:accPr>
                          <m:chr m:val="̂"/>
                          <m:ctrlPr>
                            <a:rPr lang="it-IT" sz="3200" i="1">
                              <a:solidFill>
                                <a:srgbClr val="7030A0"/>
                              </a:solidFill>
                              <a:latin typeface="Cambria Math"/>
                              <a:ea typeface="Cambria Math"/>
                            </a:rPr>
                          </m:ctrlPr>
                        </m:accPr>
                        <m:e>
                          <m:r>
                            <a:rPr lang="it-IT" sz="3200" i="1">
                              <a:solidFill>
                                <a:srgbClr val="7030A0"/>
                              </a:solidFill>
                              <a:latin typeface="Cambria Math"/>
                              <a:ea typeface="Cambria Math"/>
                            </a:rPr>
                            <m:t>𝐵</m:t>
                          </m:r>
                        </m:e>
                      </m:acc>
                      <m:r>
                        <a:rPr lang="it-IT" sz="3200" i="1">
                          <a:solidFill>
                            <a:srgbClr val="7030A0"/>
                          </a:solidFill>
                          <a:latin typeface="Cambria Math"/>
                          <a:ea typeface="Cambria Math"/>
                        </a:rPr>
                        <m:t>∙</m:t>
                      </m:r>
                      <m:acc>
                        <m:accPr>
                          <m:chr m:val="̂"/>
                          <m:ctrlPr>
                            <a:rPr lang="it-IT" sz="3200" i="1">
                              <a:solidFill>
                                <a:srgbClr val="7030A0"/>
                              </a:solidFill>
                              <a:latin typeface="Cambria Math"/>
                              <a:ea typeface="Cambria Math"/>
                            </a:rPr>
                          </m:ctrlPr>
                        </m:accPr>
                        <m:e>
                          <m:r>
                            <a:rPr lang="it-IT" sz="3200" i="1">
                              <a:solidFill>
                                <a:srgbClr val="7030A0"/>
                              </a:solidFill>
                              <a:latin typeface="Cambria Math"/>
                              <a:ea typeface="Cambria Math"/>
                            </a:rPr>
                            <m:t>𝑁</m:t>
                          </m:r>
                        </m:e>
                      </m:acc>
                    </m:oMath>
                  </m:oMathPara>
                </a14:m>
                <a:endParaRPr lang="en-GB" sz="3200" dirty="0">
                  <a:solidFill>
                    <a:srgbClr val="7030A0"/>
                  </a:solidFill>
                </a:endParaRPr>
              </a:p>
            </p:txBody>
          </p:sp>
        </mc:Choice>
        <mc:Fallback xmlns="">
          <p:sp>
            <p:nvSpPr>
              <p:cNvPr id="43" name="CasellaDiTesto 42"/>
              <p:cNvSpPr txBox="1">
                <a:spLocks noRot="1" noChangeAspect="1" noMove="1" noResize="1" noEditPoints="1" noAdjustHandles="1" noChangeArrowheads="1" noChangeShapeType="1" noTextEdit="1"/>
              </p:cNvSpPr>
              <p:nvPr/>
            </p:nvSpPr>
            <p:spPr>
              <a:xfrm>
                <a:off x="4872171" y="5900979"/>
                <a:ext cx="1960217" cy="598177"/>
              </a:xfrm>
              <a:prstGeom prst="rect">
                <a:avLst/>
              </a:prstGeom>
              <a:blipFill rotWithShape="1">
                <a:blip r:embed="rId9"/>
                <a:stretch>
                  <a:fillRect/>
                </a:stretch>
              </a:blipFill>
            </p:spPr>
            <p:txBody>
              <a:bodyPr/>
              <a:lstStyle/>
              <a:p>
                <a:r>
                  <a:rPr lang="en-GB">
                    <a:noFill/>
                  </a:rPr>
                  <a:t> </a:t>
                </a:r>
              </a:p>
            </p:txBody>
          </p:sp>
        </mc:Fallback>
      </mc:AlternateContent>
      <p:sp>
        <p:nvSpPr>
          <p:cNvPr id="44" name="CasellaDiTesto 43"/>
          <p:cNvSpPr txBox="1"/>
          <p:nvPr/>
        </p:nvSpPr>
        <p:spPr>
          <a:xfrm>
            <a:off x="2781679" y="6125566"/>
            <a:ext cx="1742871" cy="338554"/>
          </a:xfrm>
          <a:prstGeom prst="rect">
            <a:avLst/>
          </a:prstGeom>
          <a:noFill/>
        </p:spPr>
        <p:txBody>
          <a:bodyPr wrap="square" rtlCol="0">
            <a:spAutoFit/>
          </a:bodyPr>
          <a:lstStyle/>
          <a:p>
            <a:r>
              <a:rPr lang="en-GB" sz="1600" dirty="0">
                <a:solidFill>
                  <a:srgbClr val="C00000"/>
                </a:solidFill>
              </a:rPr>
              <a:t>RF noise-to-energy</a:t>
            </a:r>
          </a:p>
        </p:txBody>
      </p:sp>
      <p:sp>
        <p:nvSpPr>
          <p:cNvPr id="45" name="CasellaDiTesto 44"/>
          <p:cNvSpPr txBox="1"/>
          <p:nvPr/>
        </p:nvSpPr>
        <p:spPr>
          <a:xfrm>
            <a:off x="480204" y="6135091"/>
            <a:ext cx="2019300" cy="338554"/>
          </a:xfrm>
          <a:prstGeom prst="rect">
            <a:avLst/>
          </a:prstGeom>
          <a:noFill/>
        </p:spPr>
        <p:txBody>
          <a:bodyPr wrap="square" rtlCol="0">
            <a:spAutoFit/>
          </a:bodyPr>
          <a:lstStyle/>
          <a:p>
            <a:r>
              <a:rPr lang="en-GB" sz="1600" dirty="0">
                <a:solidFill>
                  <a:srgbClr val="006600"/>
                </a:solidFill>
              </a:rPr>
              <a:t>non-isochronous drift</a:t>
            </a:r>
          </a:p>
        </p:txBody>
      </p:sp>
      <p:sp>
        <p:nvSpPr>
          <p:cNvPr id="46" name="CasellaDiTesto 45"/>
          <p:cNvSpPr txBox="1"/>
          <p:nvPr/>
        </p:nvSpPr>
        <p:spPr>
          <a:xfrm>
            <a:off x="6729546" y="5900946"/>
            <a:ext cx="2338254" cy="584775"/>
          </a:xfrm>
          <a:prstGeom prst="rect">
            <a:avLst/>
          </a:prstGeom>
          <a:noFill/>
        </p:spPr>
        <p:txBody>
          <a:bodyPr wrap="square" rtlCol="0">
            <a:spAutoFit/>
          </a:bodyPr>
          <a:lstStyle/>
          <a:p>
            <a:r>
              <a:rPr lang="en-GB" sz="1600" dirty="0">
                <a:solidFill>
                  <a:srgbClr val="7030A0"/>
                </a:solidFill>
              </a:rPr>
              <a:t>RF AM&amp;PM conversion to bunch time and energy</a:t>
            </a:r>
          </a:p>
        </p:txBody>
      </p:sp>
    </p:spTree>
    <p:extLst>
      <p:ext uri="{BB962C8B-B14F-4D97-AF65-F5344CB8AC3E}">
        <p14:creationId xmlns:p14="http://schemas.microsoft.com/office/powerpoint/2010/main" val="417809780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69AA2CE-5247-4087-8B4F-74DD832FD931}" type="slidenum">
              <a:rPr lang="en-US" smtClean="0">
                <a:solidFill>
                  <a:prstClr val="white"/>
                </a:solidFill>
              </a:rPr>
              <a:pPr/>
              <a:t>51</a:t>
            </a:fld>
            <a:endParaRPr lang="en-US" dirty="0">
              <a:solidFill>
                <a:prstClr val="white"/>
              </a:solidFill>
            </a:endParaRPr>
          </a:p>
        </p:txBody>
      </p:sp>
      <p:sp>
        <p:nvSpPr>
          <p:cNvPr id="14" name="Titolo 4"/>
          <p:cNvSpPr txBox="1">
            <a:spLocks/>
          </p:cNvSpPr>
          <p:nvPr/>
        </p:nvSpPr>
        <p:spPr>
          <a:xfrm>
            <a:off x="1441271" y="0"/>
            <a:ext cx="6078550" cy="719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b="1" kern="1200">
                <a:solidFill>
                  <a:schemeClr val="tx1">
                    <a:lumMod val="85000"/>
                  </a:schemeClr>
                </a:solidFill>
                <a:latin typeface="+mj-lt"/>
                <a:ea typeface="+mj-ea"/>
                <a:cs typeface="+mj-cs"/>
              </a:defRPr>
            </a:lvl1pPr>
          </a:lstStyle>
          <a:p>
            <a:pPr>
              <a:spcBef>
                <a:spcPts val="0"/>
              </a:spcBef>
            </a:pPr>
            <a:r>
              <a:rPr lang="en-GB" sz="1600" i="1" dirty="0">
                <a:solidFill>
                  <a:prstClr val="white">
                    <a:lumMod val="85000"/>
                  </a:prstClr>
                </a:solidFill>
              </a:rPr>
              <a:t>Beam arrival time: </a:t>
            </a:r>
          </a:p>
          <a:p>
            <a:pPr>
              <a:spcBef>
                <a:spcPts val="0"/>
              </a:spcBef>
            </a:pPr>
            <a:r>
              <a:rPr lang="en-GB" sz="2400" dirty="0">
                <a:solidFill>
                  <a:prstClr val="white">
                    <a:lumMod val="85000"/>
                  </a:prstClr>
                </a:solidFill>
              </a:rPr>
              <a:t>Magnetic Compressor</a:t>
            </a:r>
          </a:p>
        </p:txBody>
      </p:sp>
      <p:sp>
        <p:nvSpPr>
          <p:cNvPr id="31" name="CasellaDiTesto 30"/>
          <p:cNvSpPr txBox="1"/>
          <p:nvPr/>
        </p:nvSpPr>
        <p:spPr>
          <a:xfrm>
            <a:off x="327583" y="1141463"/>
            <a:ext cx="2882520" cy="523220"/>
          </a:xfrm>
          <a:prstGeom prst="rect">
            <a:avLst/>
          </a:prstGeom>
          <a:noFill/>
        </p:spPr>
        <p:txBody>
          <a:bodyPr wrap="none" rtlCol="0">
            <a:spAutoFit/>
          </a:bodyPr>
          <a:lstStyle/>
          <a:p>
            <a:r>
              <a:rPr lang="en-GB" sz="2800" b="1" i="1" dirty="0">
                <a:solidFill>
                  <a:srgbClr val="002060"/>
                </a:solidFill>
              </a:rPr>
              <a:t>BC block diagram:</a:t>
            </a:r>
          </a:p>
        </p:txBody>
      </p:sp>
      <p:sp>
        <p:nvSpPr>
          <p:cNvPr id="47" name="CasellaDiTesto 46"/>
          <p:cNvSpPr txBox="1"/>
          <p:nvPr/>
        </p:nvSpPr>
        <p:spPr>
          <a:xfrm>
            <a:off x="336239" y="1747242"/>
            <a:ext cx="2703293" cy="2308324"/>
          </a:xfrm>
          <a:prstGeom prst="rect">
            <a:avLst/>
          </a:prstGeom>
          <a:noFill/>
        </p:spPr>
        <p:txBody>
          <a:bodyPr wrap="square" rtlCol="0">
            <a:spAutoFit/>
          </a:bodyPr>
          <a:lstStyle/>
          <a:p>
            <a:pPr algn="just"/>
            <a:r>
              <a:rPr lang="en-GB" sz="1600" dirty="0">
                <a:solidFill>
                  <a:srgbClr val="002060"/>
                </a:solidFill>
              </a:rPr>
              <a:t>To the first order the RF noise does not affect the bunch internal distribution, since RF amplitude and phase does not change significantly over a bunch time duration. It will more affect the bunch-to-bunch energy deviation and arrival time. </a:t>
            </a:r>
          </a:p>
        </p:txBody>
      </p:sp>
      <p:grpSp>
        <p:nvGrpSpPr>
          <p:cNvPr id="5" name="Gruppo 4"/>
          <p:cNvGrpSpPr/>
          <p:nvPr/>
        </p:nvGrpSpPr>
        <p:grpSpPr>
          <a:xfrm>
            <a:off x="3205870" y="1177803"/>
            <a:ext cx="5766627" cy="2823045"/>
            <a:chOff x="896474" y="2441575"/>
            <a:chExt cx="6427193" cy="3146425"/>
          </a:xfrm>
        </p:grpSpPr>
        <p:sp>
          <p:nvSpPr>
            <p:cNvPr id="6" name="Rettangolo 5"/>
            <p:cNvSpPr/>
            <p:nvPr/>
          </p:nvSpPr>
          <p:spPr>
            <a:xfrm>
              <a:off x="896474" y="2441575"/>
              <a:ext cx="6427193" cy="314642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2" name="Immagine 1"/>
            <p:cNvPicPr>
              <a:picLocks noChangeAspect="1"/>
            </p:cNvPicPr>
            <p:nvPr/>
          </p:nvPicPr>
          <p:blipFill rotWithShape="1">
            <a:blip r:embed="rId2">
              <a:extLst>
                <a:ext uri="{28A0092B-C50C-407E-A947-70E740481C1C}">
                  <a14:useLocalDpi xmlns:a14="http://schemas.microsoft.com/office/drawing/2010/main" val="0"/>
                </a:ext>
              </a:extLst>
            </a:blip>
            <a:srcRect l="1656" t="2378" r="1589" b="2910"/>
            <a:stretch/>
          </p:blipFill>
          <p:spPr>
            <a:xfrm>
              <a:off x="1811867" y="2546350"/>
              <a:ext cx="4638676" cy="2781300"/>
            </a:xfrm>
            <a:prstGeom prst="rect">
              <a:avLst/>
            </a:prstGeom>
          </p:spPr>
        </p:pic>
        <mc:AlternateContent xmlns:mc="http://schemas.openxmlformats.org/markup-compatibility/2006" xmlns:a14="http://schemas.microsoft.com/office/drawing/2010/main">
          <mc:Choice Requires="a14">
            <p:sp>
              <p:nvSpPr>
                <p:cNvPr id="4" name="Rettangolo 3"/>
                <p:cNvSpPr/>
                <p:nvPr/>
              </p:nvSpPr>
              <p:spPr>
                <a:xfrm>
                  <a:off x="1376713" y="2832100"/>
                  <a:ext cx="593496"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600" i="1">
                                <a:solidFill>
                                  <a:srgbClr val="002060"/>
                                </a:solidFill>
                                <a:latin typeface="Cambria Math"/>
                                <a:ea typeface="Cambria Math"/>
                              </a:rPr>
                            </m:ctrlPr>
                          </m:sSubPr>
                          <m:e>
                            <m:r>
                              <a:rPr lang="en-GB" sz="1600" i="1">
                                <a:solidFill>
                                  <a:srgbClr val="002060"/>
                                </a:solidFill>
                                <a:latin typeface="Cambria Math"/>
                                <a:ea typeface="Cambria Math"/>
                              </a:rPr>
                              <m:t>∆</m:t>
                            </m:r>
                            <m:r>
                              <a:rPr lang="it-IT" sz="1600" i="1">
                                <a:solidFill>
                                  <a:srgbClr val="002060"/>
                                </a:solidFill>
                                <a:latin typeface="Cambria Math"/>
                                <a:ea typeface="Cambria Math"/>
                              </a:rPr>
                              <m:t>𝑡</m:t>
                            </m:r>
                          </m:e>
                          <m:sub>
                            <m:r>
                              <a:rPr lang="it-IT" sz="1600" i="1">
                                <a:solidFill>
                                  <a:srgbClr val="002060"/>
                                </a:solidFill>
                                <a:latin typeface="Cambria Math"/>
                                <a:ea typeface="Cambria Math"/>
                              </a:rPr>
                              <m:t>𝑖𝑛</m:t>
                            </m:r>
                          </m:sub>
                        </m:sSub>
                      </m:oMath>
                    </m:oMathPara>
                  </a14:m>
                  <a:endParaRPr lang="en-GB" sz="1600" dirty="0">
                    <a:solidFill>
                      <a:prstClr val="white"/>
                    </a:solidFill>
                  </a:endParaRPr>
                </a:p>
              </p:txBody>
            </p:sp>
          </mc:Choice>
          <mc:Fallback xmlns="">
            <p:sp>
              <p:nvSpPr>
                <p:cNvPr id="4" name="Rettangolo 3"/>
                <p:cNvSpPr>
                  <a:spLocks noRot="1" noChangeAspect="1" noMove="1" noResize="1" noEditPoints="1" noAdjustHandles="1" noChangeArrowheads="1" noChangeShapeType="1" noTextEdit="1"/>
                </p:cNvSpPr>
                <p:nvPr/>
              </p:nvSpPr>
              <p:spPr>
                <a:xfrm>
                  <a:off x="1376713" y="2832100"/>
                  <a:ext cx="593496" cy="338554"/>
                </a:xfrm>
                <a:prstGeom prst="rect">
                  <a:avLst/>
                </a:prstGeom>
                <a:blipFill rotWithShape="1">
                  <a:blip r:embed="rId3"/>
                  <a:stretch>
                    <a:fillRect b="-8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Rettangolo 21"/>
                <p:cNvSpPr/>
                <p:nvPr/>
              </p:nvSpPr>
              <p:spPr>
                <a:xfrm>
                  <a:off x="896474" y="3372865"/>
                  <a:ext cx="1205843"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600" i="1">
                                <a:solidFill>
                                  <a:srgbClr val="002060"/>
                                </a:solidFill>
                                <a:latin typeface="Cambria Math"/>
                                <a:ea typeface="Cambria Math"/>
                              </a:rPr>
                            </m:ctrlPr>
                          </m:sSubPr>
                          <m:e>
                            <m:d>
                              <m:dPr>
                                <m:ctrlPr>
                                  <a:rPr lang="en-GB" sz="1600" i="1">
                                    <a:solidFill>
                                      <a:srgbClr val="002060"/>
                                    </a:solidFill>
                                    <a:latin typeface="Cambria Math"/>
                                    <a:ea typeface="Cambria Math"/>
                                  </a:rPr>
                                </m:ctrlPr>
                              </m:dPr>
                              <m:e>
                                <m:f>
                                  <m:fPr>
                                    <m:type m:val="lin"/>
                                    <m:ctrlPr>
                                      <a:rPr lang="it-IT" sz="1600" i="1">
                                        <a:solidFill>
                                          <a:srgbClr val="002060"/>
                                        </a:solidFill>
                                        <a:latin typeface="Cambria Math"/>
                                      </a:rPr>
                                    </m:ctrlPr>
                                  </m:fPr>
                                  <m:num>
                                    <m:r>
                                      <a:rPr lang="it-IT" sz="1600" i="1">
                                        <a:solidFill>
                                          <a:srgbClr val="002060"/>
                                        </a:solidFill>
                                        <a:latin typeface="Cambria Math"/>
                                        <a:ea typeface="Cambria Math"/>
                                      </a:rPr>
                                      <m:t>∆</m:t>
                                    </m:r>
                                    <m:r>
                                      <a:rPr lang="it-IT" sz="1600" i="1">
                                        <a:solidFill>
                                          <a:srgbClr val="002060"/>
                                        </a:solidFill>
                                        <a:latin typeface="Cambria Math"/>
                                      </a:rPr>
                                      <m:t>𝑊</m:t>
                                    </m:r>
                                  </m:num>
                                  <m:den>
                                    <m:r>
                                      <a:rPr lang="it-IT" sz="1600" i="1">
                                        <a:solidFill>
                                          <a:srgbClr val="002060"/>
                                        </a:solidFill>
                                        <a:latin typeface="Cambria Math"/>
                                      </a:rPr>
                                      <m:t>𝑊</m:t>
                                    </m:r>
                                  </m:den>
                                </m:f>
                              </m:e>
                            </m:d>
                          </m:e>
                          <m:sub>
                            <m:r>
                              <a:rPr lang="it-IT" sz="1600" i="1">
                                <a:solidFill>
                                  <a:srgbClr val="002060"/>
                                </a:solidFill>
                                <a:latin typeface="Cambria Math"/>
                                <a:ea typeface="Cambria Math"/>
                              </a:rPr>
                              <m:t>𝑖𝑛</m:t>
                            </m:r>
                          </m:sub>
                        </m:sSub>
                      </m:oMath>
                    </m:oMathPara>
                  </a14:m>
                  <a:endParaRPr lang="en-GB" sz="1600" dirty="0">
                    <a:solidFill>
                      <a:prstClr val="white"/>
                    </a:solidFill>
                  </a:endParaRPr>
                </a:p>
              </p:txBody>
            </p:sp>
          </mc:Choice>
          <mc:Fallback xmlns="">
            <p:sp>
              <p:nvSpPr>
                <p:cNvPr id="22" name="Rettangolo 21"/>
                <p:cNvSpPr>
                  <a:spLocks noRot="1" noChangeAspect="1" noMove="1" noResize="1" noEditPoints="1" noAdjustHandles="1" noChangeArrowheads="1" noChangeShapeType="1" noTextEdit="1"/>
                </p:cNvSpPr>
                <p:nvPr/>
              </p:nvSpPr>
              <p:spPr>
                <a:xfrm>
                  <a:off x="896474" y="3372865"/>
                  <a:ext cx="1205843" cy="338554"/>
                </a:xfrm>
                <a:prstGeom prst="rect">
                  <a:avLst/>
                </a:prstGeom>
                <a:blipFill rotWithShape="1">
                  <a:blip r:embed="rId4"/>
                  <a:stretch>
                    <a:fillRect t="-114000" r="-15254" b="-194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Rettangolo 22"/>
                <p:cNvSpPr/>
                <p:nvPr/>
              </p:nvSpPr>
              <p:spPr>
                <a:xfrm>
                  <a:off x="6063013" y="2839439"/>
                  <a:ext cx="695960"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600" i="1">
                                <a:solidFill>
                                  <a:srgbClr val="002060"/>
                                </a:solidFill>
                                <a:latin typeface="Cambria Math"/>
                                <a:ea typeface="Cambria Math"/>
                              </a:rPr>
                            </m:ctrlPr>
                          </m:sSubPr>
                          <m:e>
                            <m:r>
                              <a:rPr lang="en-GB" sz="1600" i="1">
                                <a:solidFill>
                                  <a:srgbClr val="002060"/>
                                </a:solidFill>
                                <a:latin typeface="Cambria Math"/>
                                <a:ea typeface="Cambria Math"/>
                              </a:rPr>
                              <m:t>∆</m:t>
                            </m:r>
                            <m:r>
                              <a:rPr lang="it-IT" sz="1600" i="1">
                                <a:solidFill>
                                  <a:srgbClr val="002060"/>
                                </a:solidFill>
                                <a:latin typeface="Cambria Math"/>
                                <a:ea typeface="Cambria Math"/>
                              </a:rPr>
                              <m:t>𝑡</m:t>
                            </m:r>
                          </m:e>
                          <m:sub>
                            <m:r>
                              <a:rPr lang="it-IT" sz="1600" i="1">
                                <a:solidFill>
                                  <a:srgbClr val="002060"/>
                                </a:solidFill>
                                <a:latin typeface="Cambria Math"/>
                                <a:ea typeface="Cambria Math"/>
                              </a:rPr>
                              <m:t>𝑜𝑢𝑡</m:t>
                            </m:r>
                          </m:sub>
                        </m:sSub>
                      </m:oMath>
                    </m:oMathPara>
                  </a14:m>
                  <a:endParaRPr lang="en-GB" sz="1600" dirty="0">
                    <a:solidFill>
                      <a:prstClr val="white"/>
                    </a:solidFill>
                  </a:endParaRPr>
                </a:p>
              </p:txBody>
            </p:sp>
          </mc:Choice>
          <mc:Fallback xmlns="">
            <p:sp>
              <p:nvSpPr>
                <p:cNvPr id="23" name="Rettangolo 22"/>
                <p:cNvSpPr>
                  <a:spLocks noRot="1" noChangeAspect="1" noMove="1" noResize="1" noEditPoints="1" noAdjustHandles="1" noChangeArrowheads="1" noChangeShapeType="1" noTextEdit="1"/>
                </p:cNvSpPr>
                <p:nvPr/>
              </p:nvSpPr>
              <p:spPr>
                <a:xfrm>
                  <a:off x="6063013" y="2839439"/>
                  <a:ext cx="695960" cy="338554"/>
                </a:xfrm>
                <a:prstGeom prst="rect">
                  <a:avLst/>
                </a:prstGeom>
                <a:blipFill rotWithShape="1">
                  <a:blip r:embed="rId5"/>
                  <a:stretch>
                    <a:fillRect b="-6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Rettangolo 23"/>
                <p:cNvSpPr/>
                <p:nvPr/>
              </p:nvSpPr>
              <p:spPr>
                <a:xfrm>
                  <a:off x="5935199" y="3370679"/>
                  <a:ext cx="130830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600" i="1">
                                <a:solidFill>
                                  <a:srgbClr val="002060"/>
                                </a:solidFill>
                                <a:latin typeface="Cambria Math"/>
                                <a:ea typeface="Cambria Math"/>
                              </a:rPr>
                            </m:ctrlPr>
                          </m:sSubPr>
                          <m:e>
                            <m:d>
                              <m:dPr>
                                <m:ctrlPr>
                                  <a:rPr lang="en-GB" sz="1600" i="1">
                                    <a:solidFill>
                                      <a:srgbClr val="002060"/>
                                    </a:solidFill>
                                    <a:latin typeface="Cambria Math"/>
                                    <a:ea typeface="Cambria Math"/>
                                  </a:rPr>
                                </m:ctrlPr>
                              </m:dPr>
                              <m:e>
                                <m:f>
                                  <m:fPr>
                                    <m:type m:val="lin"/>
                                    <m:ctrlPr>
                                      <a:rPr lang="it-IT" sz="1600" i="1">
                                        <a:solidFill>
                                          <a:srgbClr val="002060"/>
                                        </a:solidFill>
                                        <a:latin typeface="Cambria Math"/>
                                      </a:rPr>
                                    </m:ctrlPr>
                                  </m:fPr>
                                  <m:num>
                                    <m:r>
                                      <a:rPr lang="it-IT" sz="1600" i="1">
                                        <a:solidFill>
                                          <a:srgbClr val="002060"/>
                                        </a:solidFill>
                                        <a:latin typeface="Cambria Math"/>
                                        <a:ea typeface="Cambria Math"/>
                                      </a:rPr>
                                      <m:t>∆</m:t>
                                    </m:r>
                                    <m:r>
                                      <a:rPr lang="it-IT" sz="1600" i="1">
                                        <a:solidFill>
                                          <a:srgbClr val="002060"/>
                                        </a:solidFill>
                                        <a:latin typeface="Cambria Math"/>
                                      </a:rPr>
                                      <m:t>𝑊</m:t>
                                    </m:r>
                                  </m:num>
                                  <m:den>
                                    <m:r>
                                      <a:rPr lang="it-IT" sz="1600" i="1">
                                        <a:solidFill>
                                          <a:srgbClr val="002060"/>
                                        </a:solidFill>
                                        <a:latin typeface="Cambria Math"/>
                                      </a:rPr>
                                      <m:t>𝑊</m:t>
                                    </m:r>
                                  </m:den>
                                </m:f>
                              </m:e>
                            </m:d>
                          </m:e>
                          <m:sub>
                            <m:r>
                              <a:rPr lang="it-IT" sz="1600" i="1">
                                <a:solidFill>
                                  <a:srgbClr val="002060"/>
                                </a:solidFill>
                                <a:latin typeface="Cambria Math"/>
                              </a:rPr>
                              <m:t>𝑜𝑢𝑡</m:t>
                            </m:r>
                          </m:sub>
                        </m:sSub>
                      </m:oMath>
                    </m:oMathPara>
                  </a14:m>
                  <a:endParaRPr lang="en-GB" sz="1600" dirty="0">
                    <a:solidFill>
                      <a:prstClr val="white"/>
                    </a:solidFill>
                  </a:endParaRPr>
                </a:p>
              </p:txBody>
            </p:sp>
          </mc:Choice>
          <mc:Fallback xmlns="">
            <p:sp>
              <p:nvSpPr>
                <p:cNvPr id="24" name="Rettangolo 23"/>
                <p:cNvSpPr>
                  <a:spLocks noRot="1" noChangeAspect="1" noMove="1" noResize="1" noEditPoints="1" noAdjustHandles="1" noChangeArrowheads="1" noChangeShapeType="1" noTextEdit="1"/>
                </p:cNvSpPr>
                <p:nvPr/>
              </p:nvSpPr>
              <p:spPr>
                <a:xfrm>
                  <a:off x="5935199" y="3370679"/>
                  <a:ext cx="1308307" cy="338554"/>
                </a:xfrm>
                <a:prstGeom prst="rect">
                  <a:avLst/>
                </a:prstGeom>
                <a:blipFill rotWithShape="1">
                  <a:blip r:embed="rId6"/>
                  <a:stretch>
                    <a:fillRect t="-114000" r="-6250" b="-194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ttangolo 24"/>
                <p:cNvSpPr/>
                <p:nvPr/>
              </p:nvSpPr>
              <p:spPr>
                <a:xfrm>
                  <a:off x="3523836" y="5158373"/>
                  <a:ext cx="636136"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600" i="1">
                                <a:solidFill>
                                  <a:srgbClr val="002060"/>
                                </a:solidFill>
                                <a:latin typeface="Cambria Math"/>
                                <a:ea typeface="Cambria Math"/>
                              </a:rPr>
                            </m:ctrlPr>
                          </m:sSubPr>
                          <m:e>
                            <m:r>
                              <a:rPr lang="en-GB" sz="1600" i="1">
                                <a:solidFill>
                                  <a:srgbClr val="002060"/>
                                </a:solidFill>
                                <a:latin typeface="Cambria Math"/>
                                <a:ea typeface="Cambria Math"/>
                              </a:rPr>
                              <m:t>∆</m:t>
                            </m:r>
                            <m:r>
                              <a:rPr lang="it-IT" sz="1600" i="1">
                                <a:solidFill>
                                  <a:srgbClr val="002060"/>
                                </a:solidFill>
                                <a:latin typeface="Cambria Math"/>
                                <a:ea typeface="Cambria Math"/>
                              </a:rPr>
                              <m:t>𝑡</m:t>
                            </m:r>
                          </m:e>
                          <m:sub>
                            <m:r>
                              <a:rPr lang="it-IT" sz="1600" i="1">
                                <a:solidFill>
                                  <a:srgbClr val="002060"/>
                                </a:solidFill>
                                <a:latin typeface="Cambria Math"/>
                                <a:ea typeface="Cambria Math"/>
                              </a:rPr>
                              <m:t>𝑅𝐹</m:t>
                            </m:r>
                          </m:sub>
                        </m:sSub>
                      </m:oMath>
                    </m:oMathPara>
                  </a14:m>
                  <a:endParaRPr lang="en-GB" sz="1600" dirty="0">
                    <a:solidFill>
                      <a:prstClr val="white"/>
                    </a:solidFill>
                  </a:endParaRPr>
                </a:p>
              </p:txBody>
            </p:sp>
          </mc:Choice>
          <mc:Fallback xmlns="">
            <p:sp>
              <p:nvSpPr>
                <p:cNvPr id="25" name="Rettangolo 24"/>
                <p:cNvSpPr>
                  <a:spLocks noRot="1" noChangeAspect="1" noMove="1" noResize="1" noEditPoints="1" noAdjustHandles="1" noChangeArrowheads="1" noChangeShapeType="1" noTextEdit="1"/>
                </p:cNvSpPr>
                <p:nvPr/>
              </p:nvSpPr>
              <p:spPr>
                <a:xfrm>
                  <a:off x="3523836" y="5158373"/>
                  <a:ext cx="636136" cy="338554"/>
                </a:xfrm>
                <a:prstGeom prst="rect">
                  <a:avLst/>
                </a:prstGeom>
                <a:blipFill rotWithShape="1">
                  <a:blip r:embed="rId7"/>
                  <a:stretch>
                    <a:fillRect b="-6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Rettangolo 25"/>
                <p:cNvSpPr/>
                <p:nvPr/>
              </p:nvSpPr>
              <p:spPr>
                <a:xfrm>
                  <a:off x="4198072" y="5168731"/>
                  <a:ext cx="1077411"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type m:val="lin"/>
                            <m:ctrlPr>
                              <a:rPr lang="it-IT" sz="1600" i="1">
                                <a:solidFill>
                                  <a:srgbClr val="002060"/>
                                </a:solidFill>
                                <a:latin typeface="Cambria Math"/>
                              </a:rPr>
                            </m:ctrlPr>
                          </m:fPr>
                          <m:num>
                            <m:r>
                              <a:rPr lang="it-IT" sz="1600" i="1">
                                <a:solidFill>
                                  <a:srgbClr val="002060"/>
                                </a:solidFill>
                                <a:latin typeface="Cambria Math"/>
                                <a:ea typeface="Cambria Math"/>
                              </a:rPr>
                              <m:t>∆</m:t>
                            </m:r>
                            <m:sSub>
                              <m:sSubPr>
                                <m:ctrlPr>
                                  <a:rPr lang="it-IT" sz="1600" i="1">
                                    <a:solidFill>
                                      <a:srgbClr val="002060"/>
                                    </a:solidFill>
                                    <a:latin typeface="Cambria Math"/>
                                  </a:rPr>
                                </m:ctrlPr>
                              </m:sSubPr>
                              <m:e>
                                <m:r>
                                  <a:rPr lang="it-IT" sz="1600" i="1">
                                    <a:solidFill>
                                      <a:srgbClr val="002060"/>
                                    </a:solidFill>
                                    <a:latin typeface="Cambria Math"/>
                                  </a:rPr>
                                  <m:t>𝑉</m:t>
                                </m:r>
                              </m:e>
                              <m:sub>
                                <m:r>
                                  <a:rPr lang="it-IT" sz="1600" i="1">
                                    <a:solidFill>
                                      <a:srgbClr val="002060"/>
                                    </a:solidFill>
                                    <a:latin typeface="Cambria Math"/>
                                  </a:rPr>
                                  <m:t>𝑅𝐹</m:t>
                                </m:r>
                              </m:sub>
                            </m:sSub>
                          </m:num>
                          <m:den>
                            <m:sSub>
                              <m:sSubPr>
                                <m:ctrlPr>
                                  <a:rPr lang="it-IT" sz="1600" i="1">
                                    <a:solidFill>
                                      <a:srgbClr val="002060"/>
                                    </a:solidFill>
                                    <a:latin typeface="Cambria Math"/>
                                  </a:rPr>
                                </m:ctrlPr>
                              </m:sSubPr>
                              <m:e>
                                <m:r>
                                  <a:rPr lang="it-IT" sz="1600" i="1">
                                    <a:solidFill>
                                      <a:srgbClr val="002060"/>
                                    </a:solidFill>
                                    <a:latin typeface="Cambria Math"/>
                                  </a:rPr>
                                  <m:t>𝑉</m:t>
                                </m:r>
                              </m:e>
                              <m:sub>
                                <m:r>
                                  <a:rPr lang="it-IT" sz="1600" i="1">
                                    <a:solidFill>
                                      <a:srgbClr val="002060"/>
                                    </a:solidFill>
                                    <a:latin typeface="Cambria Math"/>
                                  </a:rPr>
                                  <m:t>𝑅𝐹</m:t>
                                </m:r>
                              </m:sub>
                            </m:sSub>
                          </m:den>
                        </m:f>
                      </m:oMath>
                    </m:oMathPara>
                  </a14:m>
                  <a:endParaRPr lang="en-GB" sz="1600" dirty="0">
                    <a:solidFill>
                      <a:prstClr val="white"/>
                    </a:solidFill>
                  </a:endParaRPr>
                </a:p>
              </p:txBody>
            </p:sp>
          </mc:Choice>
          <mc:Fallback xmlns="">
            <p:sp>
              <p:nvSpPr>
                <p:cNvPr id="26" name="Rettangolo 25"/>
                <p:cNvSpPr>
                  <a:spLocks noRot="1" noChangeAspect="1" noMove="1" noResize="1" noEditPoints="1" noAdjustHandles="1" noChangeArrowheads="1" noChangeShapeType="1" noTextEdit="1"/>
                </p:cNvSpPr>
                <p:nvPr/>
              </p:nvSpPr>
              <p:spPr>
                <a:xfrm>
                  <a:off x="4198072" y="5168731"/>
                  <a:ext cx="1077411" cy="338554"/>
                </a:xfrm>
                <a:prstGeom prst="rect">
                  <a:avLst/>
                </a:prstGeom>
                <a:blipFill rotWithShape="1">
                  <a:blip r:embed="rId8"/>
                  <a:stretch>
                    <a:fillRect t="-116327" r="-30380" b="-20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CasellaDiTesto 14"/>
                <p:cNvSpPr txBox="1"/>
                <p:nvPr/>
              </p:nvSpPr>
              <p:spPr>
                <a:xfrm>
                  <a:off x="3064548" y="4271778"/>
                  <a:ext cx="589007" cy="5981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it-IT" sz="3200" i="1">
                                <a:solidFill>
                                  <a:srgbClr val="C00000"/>
                                </a:solidFill>
                                <a:latin typeface="Cambria Math"/>
                                <a:ea typeface="Cambria Math"/>
                              </a:rPr>
                            </m:ctrlPr>
                          </m:accPr>
                          <m:e>
                            <m:r>
                              <a:rPr lang="it-IT" sz="3200" i="1">
                                <a:solidFill>
                                  <a:srgbClr val="C00000"/>
                                </a:solidFill>
                                <a:latin typeface="Cambria Math"/>
                                <a:ea typeface="Cambria Math"/>
                              </a:rPr>
                              <m:t>𝑁</m:t>
                            </m:r>
                          </m:e>
                        </m:acc>
                      </m:oMath>
                    </m:oMathPara>
                  </a14:m>
                  <a:endParaRPr lang="en-GB" sz="3200" dirty="0">
                    <a:solidFill>
                      <a:srgbClr val="C00000"/>
                    </a:solidFill>
                  </a:endParaRPr>
                </a:p>
              </p:txBody>
            </p:sp>
          </mc:Choice>
          <mc:Fallback xmlns="">
            <p:sp>
              <p:nvSpPr>
                <p:cNvPr id="15" name="CasellaDiTesto 14"/>
                <p:cNvSpPr txBox="1">
                  <a:spLocks noRot="1" noChangeAspect="1" noMove="1" noResize="1" noEditPoints="1" noAdjustHandles="1" noChangeArrowheads="1" noChangeShapeType="1" noTextEdit="1"/>
                </p:cNvSpPr>
                <p:nvPr/>
              </p:nvSpPr>
              <p:spPr>
                <a:xfrm>
                  <a:off x="3064548" y="4271778"/>
                  <a:ext cx="589007" cy="598177"/>
                </a:xfrm>
                <a:prstGeom prst="rect">
                  <a:avLst/>
                </a:prstGeom>
                <a:blipFill rotWithShape="1">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CasellaDiTesto 15"/>
                <p:cNvSpPr txBox="1"/>
                <p:nvPr/>
              </p:nvSpPr>
              <p:spPr>
                <a:xfrm>
                  <a:off x="5293954" y="3702322"/>
                  <a:ext cx="557973" cy="5981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it-IT" sz="3200" i="1">
                                <a:solidFill>
                                  <a:srgbClr val="006600"/>
                                </a:solidFill>
                                <a:latin typeface="Cambria Math"/>
                                <a:ea typeface="Cambria Math"/>
                              </a:rPr>
                            </m:ctrlPr>
                          </m:accPr>
                          <m:e>
                            <m:r>
                              <a:rPr lang="it-IT" sz="3200" i="1">
                                <a:solidFill>
                                  <a:srgbClr val="006600"/>
                                </a:solidFill>
                                <a:latin typeface="Cambria Math"/>
                                <a:ea typeface="Cambria Math"/>
                              </a:rPr>
                              <m:t>𝐵</m:t>
                            </m:r>
                          </m:e>
                        </m:acc>
                      </m:oMath>
                    </m:oMathPara>
                  </a14:m>
                  <a:endParaRPr lang="en-GB" sz="3200" dirty="0">
                    <a:solidFill>
                      <a:srgbClr val="006600"/>
                    </a:solidFill>
                  </a:endParaRPr>
                </a:p>
              </p:txBody>
            </p:sp>
          </mc:Choice>
          <mc:Fallback xmlns="">
            <p:sp>
              <p:nvSpPr>
                <p:cNvPr id="16" name="CasellaDiTesto 15"/>
                <p:cNvSpPr txBox="1">
                  <a:spLocks noRot="1" noChangeAspect="1" noMove="1" noResize="1" noEditPoints="1" noAdjustHandles="1" noChangeArrowheads="1" noChangeShapeType="1" noTextEdit="1"/>
                </p:cNvSpPr>
                <p:nvPr/>
              </p:nvSpPr>
              <p:spPr>
                <a:xfrm>
                  <a:off x="5293954" y="3702322"/>
                  <a:ext cx="557973" cy="598177"/>
                </a:xfrm>
                <a:prstGeom prst="rect">
                  <a:avLst/>
                </a:prstGeom>
                <a:blipFill rotWithShape="1">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CasellaDiTesto 16"/>
                <p:cNvSpPr txBox="1"/>
                <p:nvPr/>
              </p:nvSpPr>
              <p:spPr>
                <a:xfrm>
                  <a:off x="2392106" y="3711419"/>
                  <a:ext cx="541367" cy="6015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it-IT" sz="3200" i="1">
                                <a:solidFill>
                                  <a:srgbClr val="0070C0"/>
                                </a:solidFill>
                                <a:latin typeface="Cambria Math"/>
                                <a:ea typeface="Cambria Math"/>
                              </a:rPr>
                            </m:ctrlPr>
                          </m:accPr>
                          <m:e>
                            <m:r>
                              <a:rPr lang="it-IT" sz="3200" i="1">
                                <a:solidFill>
                                  <a:srgbClr val="0070C0"/>
                                </a:solidFill>
                                <a:latin typeface="Cambria Math"/>
                                <a:ea typeface="Cambria Math"/>
                              </a:rPr>
                              <m:t>𝐴</m:t>
                            </m:r>
                          </m:e>
                        </m:acc>
                      </m:oMath>
                    </m:oMathPara>
                  </a14:m>
                  <a:endParaRPr lang="en-GB" sz="3200" dirty="0">
                    <a:solidFill>
                      <a:srgbClr val="0070C0"/>
                    </a:solidFill>
                  </a:endParaRPr>
                </a:p>
              </p:txBody>
            </p:sp>
          </mc:Choice>
          <mc:Fallback xmlns="">
            <p:sp>
              <p:nvSpPr>
                <p:cNvPr id="17" name="CasellaDiTesto 16"/>
                <p:cNvSpPr txBox="1">
                  <a:spLocks noRot="1" noChangeAspect="1" noMove="1" noResize="1" noEditPoints="1" noAdjustHandles="1" noChangeArrowheads="1" noChangeShapeType="1" noTextEdit="1"/>
                </p:cNvSpPr>
                <p:nvPr/>
              </p:nvSpPr>
              <p:spPr>
                <a:xfrm>
                  <a:off x="2392106" y="3711419"/>
                  <a:ext cx="541367" cy="601575"/>
                </a:xfrm>
                <a:prstGeom prst="rect">
                  <a:avLst/>
                </a:prstGeom>
                <a:blipFill rotWithShape="1">
                  <a:blip r:embed="rId11"/>
                  <a:stretch>
                    <a:fillRect/>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18" name="CasellaDiTesto 17"/>
              <p:cNvSpPr txBox="1">
                <a:spLocks noChangeAspect="1"/>
              </p:cNvSpPr>
              <p:nvPr/>
            </p:nvSpPr>
            <p:spPr>
              <a:xfrm>
                <a:off x="1304696" y="5333955"/>
                <a:ext cx="7633978" cy="595163"/>
              </a:xfrm>
              <a:prstGeom prst="rect">
                <a:avLst/>
              </a:prstGeom>
              <a:solidFill>
                <a:srgbClr val="CCFFCC"/>
              </a:solidFill>
            </p:spPr>
            <p:txBody>
              <a:bodyPr wrap="square" rtlCol="0">
                <a:spAutoFit/>
              </a:bodyPr>
              <a:lstStyle/>
              <a:p>
                <a:pPr/>
                <a14:m>
                  <m:oMathPara xmlns:m="http://schemas.openxmlformats.org/officeDocument/2006/math">
                    <m:oMathParaPr>
                      <m:jc m:val="left"/>
                    </m:oMathParaPr>
                    <m:oMath xmlns:m="http://schemas.openxmlformats.org/officeDocument/2006/math">
                      <m:r>
                        <a:rPr lang="en-GB" sz="1600" i="1">
                          <a:solidFill>
                            <a:srgbClr val="002060"/>
                          </a:solidFill>
                          <a:latin typeface="Cambria Math"/>
                          <a:ea typeface="Cambria Math"/>
                        </a:rPr>
                        <m:t>∆</m:t>
                      </m:r>
                      <m:sSub>
                        <m:sSubPr>
                          <m:ctrlPr>
                            <a:rPr lang="en-GB" sz="1600" i="1">
                              <a:solidFill>
                                <a:srgbClr val="002060"/>
                              </a:solidFill>
                              <a:latin typeface="Cambria Math"/>
                              <a:ea typeface="Cambria Math"/>
                            </a:rPr>
                          </m:ctrlPr>
                        </m:sSubPr>
                        <m:e>
                          <m:r>
                            <a:rPr lang="it-IT" sz="1600" i="1">
                              <a:solidFill>
                                <a:srgbClr val="002060"/>
                              </a:solidFill>
                              <a:latin typeface="Cambria Math"/>
                              <a:ea typeface="Cambria Math"/>
                            </a:rPr>
                            <m:t>𝑡</m:t>
                          </m:r>
                        </m:e>
                        <m:sub>
                          <m:r>
                            <a:rPr lang="it-IT" sz="1600" i="1">
                              <a:solidFill>
                                <a:srgbClr val="002060"/>
                              </a:solidFill>
                              <a:latin typeface="Cambria Math"/>
                              <a:ea typeface="Cambria Math"/>
                            </a:rPr>
                            <m:t>0</m:t>
                          </m:r>
                        </m:sub>
                      </m:sSub>
                      <m:r>
                        <a:rPr lang="en-GB" sz="1600" i="1">
                          <a:solidFill>
                            <a:srgbClr val="002060"/>
                          </a:solidFill>
                          <a:latin typeface="Cambria Math"/>
                        </a:rPr>
                        <m:t>=</m:t>
                      </m:r>
                      <m:d>
                        <m:dPr>
                          <m:ctrlPr>
                            <a:rPr lang="it-IT" sz="1600" i="1">
                              <a:solidFill>
                                <a:srgbClr val="002060"/>
                              </a:solidFill>
                              <a:latin typeface="Cambria Math"/>
                              <a:ea typeface="Cambria Math"/>
                            </a:rPr>
                          </m:ctrlPr>
                        </m:dPr>
                        <m:e>
                          <m:r>
                            <a:rPr lang="it-IT" sz="1600" i="1">
                              <a:solidFill>
                                <a:srgbClr val="002060"/>
                              </a:solidFill>
                              <a:latin typeface="Cambria Math"/>
                              <a:ea typeface="Cambria Math"/>
                            </a:rPr>
                            <m:t>1+</m:t>
                          </m:r>
                          <m:sSub>
                            <m:sSubPr>
                              <m:ctrlPr>
                                <a:rPr lang="it-IT" sz="1600" i="1">
                                  <a:solidFill>
                                    <a:srgbClr val="002060"/>
                                  </a:solidFill>
                                  <a:latin typeface="Cambria Math"/>
                                </a:rPr>
                              </m:ctrlPr>
                            </m:sSubPr>
                            <m:e>
                              <m:r>
                                <a:rPr lang="it-IT" sz="1600" i="1">
                                  <a:solidFill>
                                    <a:srgbClr val="002060"/>
                                  </a:solidFill>
                                  <a:latin typeface="Cambria Math"/>
                                </a:rPr>
                                <m:t>h𝑅</m:t>
                              </m:r>
                            </m:e>
                            <m:sub>
                              <m:r>
                                <a:rPr lang="it-IT" sz="1600" i="1">
                                  <a:solidFill>
                                    <a:srgbClr val="002060"/>
                                  </a:solidFill>
                                  <a:latin typeface="Cambria Math"/>
                                </a:rPr>
                                <m:t>56</m:t>
                              </m:r>
                            </m:sub>
                          </m:sSub>
                        </m:e>
                      </m:d>
                      <m:r>
                        <a:rPr lang="en-GB" sz="1600" i="1">
                          <a:solidFill>
                            <a:srgbClr val="002060"/>
                          </a:solidFill>
                          <a:latin typeface="Cambria Math"/>
                          <a:ea typeface="Cambria Math"/>
                        </a:rPr>
                        <m:t>∆</m:t>
                      </m:r>
                      <m:sSub>
                        <m:sSubPr>
                          <m:ctrlPr>
                            <a:rPr lang="en-GB" sz="1600" i="1">
                              <a:solidFill>
                                <a:srgbClr val="002060"/>
                              </a:solidFill>
                              <a:latin typeface="Cambria Math"/>
                              <a:ea typeface="Cambria Math"/>
                            </a:rPr>
                          </m:ctrlPr>
                        </m:sSubPr>
                        <m:e>
                          <m:r>
                            <a:rPr lang="it-IT" sz="1600" i="1">
                              <a:solidFill>
                                <a:srgbClr val="002060"/>
                              </a:solidFill>
                              <a:latin typeface="Cambria Math"/>
                              <a:ea typeface="Cambria Math"/>
                            </a:rPr>
                            <m:t>𝑡</m:t>
                          </m:r>
                        </m:e>
                        <m:sub>
                          <m:r>
                            <a:rPr lang="it-IT" sz="1600" i="1">
                              <a:solidFill>
                                <a:srgbClr val="002060"/>
                              </a:solidFill>
                              <a:latin typeface="Cambria Math"/>
                              <a:ea typeface="Cambria Math"/>
                            </a:rPr>
                            <m:t>𝑖𝑛</m:t>
                          </m:r>
                        </m:sub>
                      </m:sSub>
                      <m:r>
                        <a:rPr lang="it-IT" sz="1600" i="1">
                          <a:solidFill>
                            <a:srgbClr val="002060"/>
                          </a:solidFill>
                          <a:latin typeface="Cambria Math"/>
                          <a:ea typeface="Cambria Math"/>
                        </a:rPr>
                        <m:t>−</m:t>
                      </m:r>
                      <m:sSub>
                        <m:sSubPr>
                          <m:ctrlPr>
                            <a:rPr lang="it-IT" sz="1600" i="1">
                              <a:solidFill>
                                <a:srgbClr val="002060"/>
                              </a:solidFill>
                              <a:latin typeface="Cambria Math"/>
                            </a:rPr>
                          </m:ctrlPr>
                        </m:sSubPr>
                        <m:e>
                          <m:r>
                            <a:rPr lang="it-IT" sz="1600" i="1">
                              <a:solidFill>
                                <a:srgbClr val="002060"/>
                              </a:solidFill>
                              <a:latin typeface="Cambria Math"/>
                            </a:rPr>
                            <m:t>h𝑅</m:t>
                          </m:r>
                        </m:e>
                        <m:sub>
                          <m:r>
                            <a:rPr lang="it-IT" sz="1600" i="1">
                              <a:solidFill>
                                <a:srgbClr val="002060"/>
                              </a:solidFill>
                              <a:latin typeface="Cambria Math"/>
                            </a:rPr>
                            <m:t>56</m:t>
                          </m:r>
                        </m:sub>
                      </m:sSub>
                      <m:r>
                        <a:rPr lang="en-GB" sz="1600" i="1">
                          <a:solidFill>
                            <a:srgbClr val="002060"/>
                          </a:solidFill>
                          <a:latin typeface="Cambria Math"/>
                          <a:ea typeface="Cambria Math"/>
                        </a:rPr>
                        <m:t>∆</m:t>
                      </m:r>
                      <m:sSub>
                        <m:sSubPr>
                          <m:ctrlPr>
                            <a:rPr lang="en-GB" sz="1600" i="1">
                              <a:solidFill>
                                <a:srgbClr val="002060"/>
                              </a:solidFill>
                              <a:latin typeface="Cambria Math"/>
                              <a:ea typeface="Cambria Math"/>
                            </a:rPr>
                          </m:ctrlPr>
                        </m:sSubPr>
                        <m:e>
                          <m:r>
                            <a:rPr lang="it-IT" sz="1600" i="1">
                              <a:solidFill>
                                <a:srgbClr val="002060"/>
                              </a:solidFill>
                              <a:latin typeface="Cambria Math"/>
                              <a:ea typeface="Cambria Math"/>
                            </a:rPr>
                            <m:t>𝑡</m:t>
                          </m:r>
                        </m:e>
                        <m:sub>
                          <m:r>
                            <a:rPr lang="it-IT" sz="1600" i="1">
                              <a:solidFill>
                                <a:srgbClr val="002060"/>
                              </a:solidFill>
                              <a:latin typeface="Cambria Math"/>
                              <a:ea typeface="Cambria Math"/>
                            </a:rPr>
                            <m:t>𝑅𝐹</m:t>
                          </m:r>
                        </m:sub>
                      </m:sSub>
                      <m:r>
                        <a:rPr lang="it-IT" sz="1600" i="1">
                          <a:solidFill>
                            <a:srgbClr val="002060"/>
                          </a:solidFill>
                          <a:latin typeface="Cambria Math"/>
                          <a:ea typeface="Cambria Math"/>
                        </a:rPr>
                        <m:t>+</m:t>
                      </m:r>
                      <m:f>
                        <m:fPr>
                          <m:ctrlPr>
                            <a:rPr lang="it-IT" sz="1600" i="1">
                              <a:solidFill>
                                <a:srgbClr val="002060"/>
                              </a:solidFill>
                              <a:latin typeface="Cambria Math"/>
                            </a:rPr>
                          </m:ctrlPr>
                        </m:fPr>
                        <m:num>
                          <m:sSub>
                            <m:sSubPr>
                              <m:ctrlPr>
                                <a:rPr lang="it-IT" sz="1600" i="1">
                                  <a:solidFill>
                                    <a:srgbClr val="002060"/>
                                  </a:solidFill>
                                  <a:latin typeface="Cambria Math"/>
                                </a:rPr>
                              </m:ctrlPr>
                            </m:sSubPr>
                            <m:e>
                              <m:r>
                                <a:rPr lang="it-IT" sz="1600" i="1">
                                  <a:solidFill>
                                    <a:srgbClr val="002060"/>
                                  </a:solidFill>
                                  <a:latin typeface="Cambria Math"/>
                                </a:rPr>
                                <m:t>𝑅</m:t>
                              </m:r>
                            </m:e>
                            <m:sub>
                              <m:r>
                                <a:rPr lang="it-IT" sz="1600" i="1">
                                  <a:solidFill>
                                    <a:srgbClr val="002060"/>
                                  </a:solidFill>
                                  <a:latin typeface="Cambria Math"/>
                                </a:rPr>
                                <m:t>56</m:t>
                              </m:r>
                            </m:sub>
                          </m:sSub>
                        </m:num>
                        <m:den>
                          <m:r>
                            <a:rPr lang="it-IT" sz="1600" i="1">
                              <a:solidFill>
                                <a:srgbClr val="002060"/>
                              </a:solidFill>
                              <a:latin typeface="Cambria Math"/>
                            </a:rPr>
                            <m:t>𝑐</m:t>
                          </m:r>
                        </m:den>
                      </m:f>
                      <m:f>
                        <m:fPr>
                          <m:ctrlPr>
                            <a:rPr lang="it-IT" sz="1600" i="1">
                              <a:solidFill>
                                <a:srgbClr val="002060"/>
                              </a:solidFill>
                              <a:latin typeface="Cambria Math"/>
                            </a:rPr>
                          </m:ctrlPr>
                        </m:fPr>
                        <m:num>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𝑖𝑛</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den>
                      </m:f>
                      <m:sSub>
                        <m:sSubPr>
                          <m:ctrlPr>
                            <a:rPr lang="it-IT" sz="1600" i="1">
                              <a:solidFill>
                                <a:srgbClr val="002060"/>
                              </a:solidFill>
                              <a:latin typeface="Cambria Math"/>
                              <a:ea typeface="Cambria Math"/>
                            </a:rPr>
                          </m:ctrlPr>
                        </m:sSubPr>
                        <m:e>
                          <m:d>
                            <m:dPr>
                              <m:ctrlPr>
                                <a:rPr lang="it-IT" sz="1600" i="1">
                                  <a:solidFill>
                                    <a:srgbClr val="002060"/>
                                  </a:solidFill>
                                  <a:latin typeface="Cambria Math"/>
                                  <a:ea typeface="Cambria Math"/>
                                </a:rPr>
                              </m:ctrlPr>
                            </m:dPr>
                            <m:e>
                              <m:f>
                                <m:fPr>
                                  <m:type m:val="lin"/>
                                  <m:ctrlPr>
                                    <a:rPr lang="it-IT" sz="1600" i="1">
                                      <a:solidFill>
                                        <a:srgbClr val="002060"/>
                                      </a:solidFill>
                                      <a:latin typeface="Cambria Math"/>
                                      <a:ea typeface="Cambria Math"/>
                                    </a:rPr>
                                  </m:ctrlPr>
                                </m:fPr>
                                <m:num>
                                  <m:r>
                                    <a:rPr lang="it-IT" sz="1600" i="1">
                                      <a:solidFill>
                                        <a:srgbClr val="002060"/>
                                      </a:solidFill>
                                      <a:latin typeface="Cambria Math"/>
                                      <a:ea typeface="Cambria Math"/>
                                    </a:rPr>
                                    <m:t>∆</m:t>
                                  </m:r>
                                  <m:r>
                                    <a:rPr lang="it-IT" sz="1600" i="1">
                                      <a:solidFill>
                                        <a:srgbClr val="002060"/>
                                      </a:solidFill>
                                      <a:latin typeface="Cambria Math"/>
                                      <a:ea typeface="Cambria Math"/>
                                    </a:rPr>
                                    <m:t>𝑊</m:t>
                                  </m:r>
                                </m:num>
                                <m:den>
                                  <m:r>
                                    <a:rPr lang="it-IT" sz="1600" i="1">
                                      <a:solidFill>
                                        <a:srgbClr val="002060"/>
                                      </a:solidFill>
                                      <a:latin typeface="Cambria Math"/>
                                      <a:ea typeface="Cambria Math"/>
                                    </a:rPr>
                                    <m:t>𝑊</m:t>
                                  </m:r>
                                </m:den>
                              </m:f>
                            </m:e>
                          </m:d>
                        </m:e>
                        <m:sub>
                          <m:r>
                            <a:rPr lang="it-IT" sz="1600" i="1">
                              <a:solidFill>
                                <a:srgbClr val="002060"/>
                              </a:solidFill>
                              <a:latin typeface="Cambria Math"/>
                              <a:ea typeface="Cambria Math"/>
                            </a:rPr>
                            <m:t>𝑖𝑛</m:t>
                          </m:r>
                        </m:sub>
                      </m:sSub>
                      <m:r>
                        <a:rPr lang="it-IT" sz="1600" i="1">
                          <a:solidFill>
                            <a:srgbClr val="002060"/>
                          </a:solidFill>
                          <a:latin typeface="Cambria Math"/>
                          <a:ea typeface="Cambria Math"/>
                        </a:rPr>
                        <m:t>+</m:t>
                      </m:r>
                      <m:f>
                        <m:fPr>
                          <m:ctrlPr>
                            <a:rPr lang="it-IT" sz="1600" i="1">
                              <a:solidFill>
                                <a:srgbClr val="002060"/>
                              </a:solidFill>
                              <a:latin typeface="Cambria Math"/>
                            </a:rPr>
                          </m:ctrlPr>
                        </m:fPr>
                        <m:num>
                          <m:sSub>
                            <m:sSubPr>
                              <m:ctrlPr>
                                <a:rPr lang="it-IT" sz="1600" i="1">
                                  <a:solidFill>
                                    <a:srgbClr val="002060"/>
                                  </a:solidFill>
                                  <a:latin typeface="Cambria Math"/>
                                </a:rPr>
                              </m:ctrlPr>
                            </m:sSubPr>
                            <m:e>
                              <m:r>
                                <a:rPr lang="it-IT" sz="1600" i="1">
                                  <a:solidFill>
                                    <a:srgbClr val="002060"/>
                                  </a:solidFill>
                                  <a:latin typeface="Cambria Math"/>
                                </a:rPr>
                                <m:t>𝑅</m:t>
                              </m:r>
                            </m:e>
                            <m:sub>
                              <m:r>
                                <a:rPr lang="it-IT" sz="1600" i="1">
                                  <a:solidFill>
                                    <a:srgbClr val="002060"/>
                                  </a:solidFill>
                                  <a:latin typeface="Cambria Math"/>
                                </a:rPr>
                                <m:t>56</m:t>
                              </m:r>
                            </m:sub>
                          </m:sSub>
                        </m:num>
                        <m:den>
                          <m:r>
                            <a:rPr lang="it-IT" sz="1600" i="1">
                              <a:solidFill>
                                <a:srgbClr val="002060"/>
                              </a:solidFill>
                              <a:latin typeface="Cambria Math"/>
                            </a:rPr>
                            <m:t>𝑐</m:t>
                          </m:r>
                        </m:den>
                      </m:f>
                      <m:f>
                        <m:fPr>
                          <m:ctrlPr>
                            <a:rPr lang="it-IT" sz="1600" i="1">
                              <a:solidFill>
                                <a:srgbClr val="002060"/>
                              </a:solidFill>
                              <a:latin typeface="Cambria Math"/>
                            </a:rPr>
                          </m:ctrlPr>
                        </m:fPr>
                        <m:num>
                          <m:sSub>
                            <m:sSubPr>
                              <m:ctrlPr>
                                <a:rPr lang="en-GB" sz="1600" i="1">
                                  <a:solidFill>
                                    <a:srgbClr val="002060"/>
                                  </a:solidFill>
                                  <a:latin typeface="Cambria Math"/>
                                </a:rPr>
                              </m:ctrlPr>
                            </m:sSubPr>
                            <m:e>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r>
                                <a:rPr lang="it-IT" sz="1600" i="1">
                                  <a:solidFill>
                                    <a:srgbClr val="002060"/>
                                  </a:solidFill>
                                  <a:latin typeface="Cambria Math"/>
                                </a:rPr>
                                <m:t>−</m:t>
                              </m:r>
                              <m:r>
                                <a:rPr lang="it-IT" sz="1600" i="1">
                                  <a:solidFill>
                                    <a:srgbClr val="002060"/>
                                  </a:solidFill>
                                  <a:latin typeface="Cambria Math"/>
                                </a:rPr>
                                <m:t>𝑊</m:t>
                              </m:r>
                            </m:e>
                            <m:sub>
                              <m:r>
                                <a:rPr lang="it-IT" sz="1600" i="1">
                                  <a:solidFill>
                                    <a:srgbClr val="002060"/>
                                  </a:solidFill>
                                  <a:latin typeface="Cambria Math"/>
                                </a:rPr>
                                <m:t>𝑖𝑛</m:t>
                              </m:r>
                            </m:sub>
                          </m:sSub>
                        </m:num>
                        <m:den>
                          <m:sSub>
                            <m:sSubPr>
                              <m:ctrlPr>
                                <a:rPr lang="en-GB" sz="1600" i="1">
                                  <a:solidFill>
                                    <a:srgbClr val="002060"/>
                                  </a:solidFill>
                                  <a:latin typeface="Cambria Math"/>
                                </a:rPr>
                              </m:ctrlPr>
                            </m:sSubPr>
                            <m:e>
                              <m:r>
                                <a:rPr lang="it-IT" sz="1600" i="1">
                                  <a:solidFill>
                                    <a:srgbClr val="002060"/>
                                  </a:solidFill>
                                  <a:latin typeface="Cambria Math"/>
                                </a:rPr>
                                <m:t>𝑊</m:t>
                              </m:r>
                            </m:e>
                            <m:sub>
                              <m:r>
                                <a:rPr lang="it-IT" sz="1600" i="1">
                                  <a:solidFill>
                                    <a:srgbClr val="002060"/>
                                  </a:solidFill>
                                  <a:latin typeface="Cambria Math"/>
                                </a:rPr>
                                <m:t>0</m:t>
                              </m:r>
                            </m:sub>
                          </m:sSub>
                        </m:den>
                      </m:f>
                      <m:sSub>
                        <m:sSubPr>
                          <m:ctrlPr>
                            <a:rPr lang="it-IT" sz="1600" i="1">
                              <a:solidFill>
                                <a:srgbClr val="002060"/>
                              </a:solidFill>
                              <a:latin typeface="Cambria Math"/>
                              <a:ea typeface="Cambria Math"/>
                            </a:rPr>
                          </m:ctrlPr>
                        </m:sSubPr>
                        <m:e>
                          <m:d>
                            <m:dPr>
                              <m:ctrlPr>
                                <a:rPr lang="it-IT" sz="1600" i="1">
                                  <a:solidFill>
                                    <a:srgbClr val="002060"/>
                                  </a:solidFill>
                                  <a:latin typeface="Cambria Math"/>
                                  <a:ea typeface="Cambria Math"/>
                                </a:rPr>
                              </m:ctrlPr>
                            </m:dPr>
                            <m:e>
                              <m:f>
                                <m:fPr>
                                  <m:type m:val="lin"/>
                                  <m:ctrlPr>
                                    <a:rPr lang="it-IT" sz="1600" i="1">
                                      <a:solidFill>
                                        <a:srgbClr val="002060"/>
                                      </a:solidFill>
                                      <a:latin typeface="Cambria Math"/>
                                      <a:ea typeface="Cambria Math"/>
                                    </a:rPr>
                                  </m:ctrlPr>
                                </m:fPr>
                                <m:num>
                                  <m:r>
                                    <a:rPr lang="it-IT" sz="1600" i="1">
                                      <a:solidFill>
                                        <a:srgbClr val="002060"/>
                                      </a:solidFill>
                                      <a:latin typeface="Cambria Math"/>
                                      <a:ea typeface="Cambria Math"/>
                                    </a:rPr>
                                    <m:t>∆</m:t>
                                  </m:r>
                                  <m:sSub>
                                    <m:sSubPr>
                                      <m:ctrlPr>
                                        <a:rPr lang="it-IT" sz="1600" i="1">
                                          <a:solidFill>
                                            <a:srgbClr val="002060"/>
                                          </a:solidFill>
                                          <a:latin typeface="Cambria Math"/>
                                          <a:ea typeface="Cambria Math"/>
                                        </a:rPr>
                                      </m:ctrlPr>
                                    </m:sSubPr>
                                    <m:e>
                                      <m:r>
                                        <a:rPr lang="it-IT" sz="1600" i="1">
                                          <a:solidFill>
                                            <a:srgbClr val="002060"/>
                                          </a:solidFill>
                                          <a:latin typeface="Cambria Math"/>
                                          <a:ea typeface="Cambria Math"/>
                                        </a:rPr>
                                        <m:t>𝑉</m:t>
                                      </m:r>
                                    </m:e>
                                    <m:sub>
                                      <m:r>
                                        <a:rPr lang="it-IT" sz="1600" i="1">
                                          <a:solidFill>
                                            <a:srgbClr val="002060"/>
                                          </a:solidFill>
                                          <a:latin typeface="Cambria Math"/>
                                          <a:ea typeface="Cambria Math"/>
                                        </a:rPr>
                                        <m:t>𝑅𝐹</m:t>
                                      </m:r>
                                    </m:sub>
                                  </m:sSub>
                                </m:num>
                                <m:den>
                                  <m:sSub>
                                    <m:sSubPr>
                                      <m:ctrlPr>
                                        <a:rPr lang="it-IT" sz="1600" i="1">
                                          <a:solidFill>
                                            <a:srgbClr val="002060"/>
                                          </a:solidFill>
                                          <a:latin typeface="Cambria Math"/>
                                          <a:ea typeface="Cambria Math"/>
                                        </a:rPr>
                                      </m:ctrlPr>
                                    </m:sSubPr>
                                    <m:e>
                                      <m:r>
                                        <a:rPr lang="it-IT" sz="1600" i="1">
                                          <a:solidFill>
                                            <a:srgbClr val="002060"/>
                                          </a:solidFill>
                                          <a:latin typeface="Cambria Math"/>
                                          <a:ea typeface="Cambria Math"/>
                                        </a:rPr>
                                        <m:t>𝑉</m:t>
                                      </m:r>
                                    </m:e>
                                    <m:sub>
                                      <m:r>
                                        <a:rPr lang="it-IT" sz="1600" i="1">
                                          <a:solidFill>
                                            <a:srgbClr val="002060"/>
                                          </a:solidFill>
                                          <a:latin typeface="Cambria Math"/>
                                          <a:ea typeface="Cambria Math"/>
                                        </a:rPr>
                                        <m:t>𝑅𝐹</m:t>
                                      </m:r>
                                    </m:sub>
                                  </m:sSub>
                                </m:den>
                              </m:f>
                            </m:e>
                          </m:d>
                        </m:e>
                        <m:sub/>
                      </m:sSub>
                    </m:oMath>
                  </m:oMathPara>
                </a14:m>
                <a:endParaRPr lang="it-IT" sz="1600" i="1" dirty="0">
                  <a:solidFill>
                    <a:srgbClr val="002060"/>
                  </a:solidFill>
                  <a:latin typeface="Cambria Math"/>
                  <a:ea typeface="Cambria Math"/>
                </a:endParaRPr>
              </a:p>
            </p:txBody>
          </p:sp>
        </mc:Choice>
        <mc:Fallback xmlns="">
          <p:sp>
            <p:nvSpPr>
              <p:cNvPr id="18" name="CasellaDiTesto 17"/>
              <p:cNvSpPr txBox="1">
                <a:spLocks noRot="1" noChangeAspect="1" noMove="1" noResize="1" noEditPoints="1" noAdjustHandles="1" noChangeArrowheads="1" noChangeShapeType="1" noTextEdit="1"/>
              </p:cNvSpPr>
              <p:nvPr/>
            </p:nvSpPr>
            <p:spPr>
              <a:xfrm>
                <a:off x="1304696" y="5333955"/>
                <a:ext cx="7633978" cy="595163"/>
              </a:xfrm>
              <a:prstGeom prst="rect">
                <a:avLst/>
              </a:prstGeom>
              <a:blipFill rotWithShape="1">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CasellaDiTesto 18"/>
              <p:cNvSpPr txBox="1">
                <a:spLocks noChangeAspect="1"/>
              </p:cNvSpPr>
              <p:nvPr/>
            </p:nvSpPr>
            <p:spPr>
              <a:xfrm>
                <a:off x="4006894" y="4203732"/>
                <a:ext cx="4931780" cy="885050"/>
              </a:xfrm>
              <a:prstGeom prst="rect">
                <a:avLst/>
              </a:prstGeom>
              <a:solidFill>
                <a:srgbClr val="CCFFCC"/>
              </a:solid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i="1">
                              <a:solidFill>
                                <a:srgbClr val="002060"/>
                              </a:solidFill>
                              <a:latin typeface="Cambria Math"/>
                              <a:ea typeface="Cambria Math"/>
                            </a:rPr>
                          </m:ctrlPr>
                        </m:sSubPr>
                        <m:e>
                          <m:d>
                            <m:dPr>
                              <m:ctrlPr>
                                <a:rPr lang="en-GB" sz="1600" i="1">
                                  <a:solidFill>
                                    <a:srgbClr val="002060"/>
                                  </a:solidFill>
                                  <a:latin typeface="Cambria Math"/>
                                  <a:ea typeface="Cambria Math"/>
                                </a:rPr>
                              </m:ctrlPr>
                            </m:dPr>
                            <m:e>
                              <m:m>
                                <m:mPr>
                                  <m:mcs>
                                    <m:mc>
                                      <m:mcPr>
                                        <m:count m:val="1"/>
                                        <m:mcJc m:val="center"/>
                                      </m:mcPr>
                                    </m:mc>
                                  </m:mcs>
                                  <m:ctrlPr>
                                    <a:rPr lang="en-GB" sz="1600" i="1">
                                      <a:solidFill>
                                        <a:srgbClr val="002060"/>
                                      </a:solidFill>
                                      <a:latin typeface="Cambria Math"/>
                                      <a:ea typeface="Cambria Math"/>
                                    </a:rPr>
                                  </m:ctrlPr>
                                </m:mPr>
                                <m:mr>
                                  <m:e>
                                    <m:r>
                                      <a:rPr lang="en-GB" sz="1600" i="1">
                                        <a:solidFill>
                                          <a:srgbClr val="002060"/>
                                        </a:solidFill>
                                        <a:latin typeface="Cambria Math"/>
                                        <a:ea typeface="Cambria Math"/>
                                      </a:rPr>
                                      <m:t>∆</m:t>
                                    </m:r>
                                    <m:r>
                                      <a:rPr lang="it-IT" sz="1600" i="1">
                                        <a:solidFill>
                                          <a:srgbClr val="002060"/>
                                        </a:solidFill>
                                        <a:latin typeface="Cambria Math"/>
                                        <a:ea typeface="Cambria Math"/>
                                      </a:rPr>
                                      <m:t>𝑡</m:t>
                                    </m:r>
                                  </m:e>
                                </m:mr>
                                <m:mr>
                                  <m:e/>
                                </m:mr>
                                <m:mr>
                                  <m:e>
                                    <m:f>
                                      <m:fPr>
                                        <m:type m:val="lin"/>
                                        <m:ctrlPr>
                                          <a:rPr lang="it-IT" sz="1600" i="1">
                                            <a:solidFill>
                                              <a:srgbClr val="002060"/>
                                            </a:solidFill>
                                            <a:latin typeface="Cambria Math"/>
                                          </a:rPr>
                                        </m:ctrlPr>
                                      </m:fPr>
                                      <m:num>
                                        <m:r>
                                          <a:rPr lang="it-IT" sz="1600" i="1">
                                            <a:solidFill>
                                              <a:srgbClr val="002060"/>
                                            </a:solidFill>
                                            <a:latin typeface="Cambria Math"/>
                                            <a:ea typeface="Cambria Math"/>
                                          </a:rPr>
                                          <m:t>∆</m:t>
                                        </m:r>
                                        <m:r>
                                          <a:rPr lang="it-IT" sz="1600" i="1">
                                            <a:solidFill>
                                              <a:srgbClr val="002060"/>
                                            </a:solidFill>
                                            <a:latin typeface="Cambria Math"/>
                                          </a:rPr>
                                          <m:t>𝑊</m:t>
                                        </m:r>
                                      </m:num>
                                      <m:den>
                                        <m:r>
                                          <a:rPr lang="it-IT" sz="1600" i="1">
                                            <a:solidFill>
                                              <a:srgbClr val="002060"/>
                                            </a:solidFill>
                                            <a:latin typeface="Cambria Math"/>
                                          </a:rPr>
                                          <m:t>𝑊</m:t>
                                        </m:r>
                                      </m:den>
                                    </m:f>
                                  </m:e>
                                </m:mr>
                              </m:m>
                            </m:e>
                          </m:d>
                        </m:e>
                        <m:sub>
                          <m:r>
                            <a:rPr lang="it-IT" sz="1600" i="1">
                              <a:solidFill>
                                <a:srgbClr val="002060"/>
                              </a:solidFill>
                              <a:latin typeface="Cambria Math"/>
                              <a:ea typeface="Cambria Math"/>
                            </a:rPr>
                            <m:t>0</m:t>
                          </m:r>
                        </m:sub>
                      </m:sSub>
                      <m:r>
                        <a:rPr lang="it-IT" sz="1600" i="1">
                          <a:solidFill>
                            <a:srgbClr val="002060"/>
                          </a:solidFill>
                          <a:latin typeface="Cambria Math"/>
                        </a:rPr>
                        <m:t>=</m:t>
                      </m:r>
                      <m:acc>
                        <m:accPr>
                          <m:chr m:val="̂"/>
                          <m:ctrlPr>
                            <a:rPr lang="it-IT" sz="1600" i="1">
                              <a:solidFill>
                                <a:srgbClr val="002060"/>
                              </a:solidFill>
                              <a:latin typeface="Cambria Math"/>
                              <a:ea typeface="Cambria Math"/>
                            </a:rPr>
                          </m:ctrlPr>
                        </m:accPr>
                        <m:e>
                          <m:r>
                            <a:rPr lang="it-IT" sz="1600" i="1">
                              <a:solidFill>
                                <a:srgbClr val="002060"/>
                              </a:solidFill>
                              <a:latin typeface="Cambria Math"/>
                              <a:ea typeface="Cambria Math"/>
                            </a:rPr>
                            <m:t>𝐵</m:t>
                          </m:r>
                        </m:e>
                      </m:acc>
                      <m:d>
                        <m:dPr>
                          <m:begChr m:val="["/>
                          <m:endChr m:val="]"/>
                          <m:ctrlPr>
                            <a:rPr lang="en-GB" sz="1600" i="1">
                              <a:solidFill>
                                <a:srgbClr val="002060"/>
                              </a:solidFill>
                              <a:latin typeface="Cambria Math"/>
                              <a:ea typeface="Cambria Math"/>
                            </a:rPr>
                          </m:ctrlPr>
                        </m:dPr>
                        <m:e>
                          <m:acc>
                            <m:accPr>
                              <m:chr m:val="̂"/>
                              <m:ctrlPr>
                                <a:rPr lang="en-GB" sz="1600" i="1">
                                  <a:solidFill>
                                    <a:srgbClr val="002060"/>
                                  </a:solidFill>
                                  <a:latin typeface="Cambria Math"/>
                                  <a:ea typeface="Cambria Math"/>
                                </a:rPr>
                              </m:ctrlPr>
                            </m:accPr>
                            <m:e>
                              <m:r>
                                <a:rPr lang="it-IT" sz="1600" i="1">
                                  <a:solidFill>
                                    <a:srgbClr val="002060"/>
                                  </a:solidFill>
                                  <a:latin typeface="Cambria Math"/>
                                  <a:ea typeface="Cambria Math"/>
                                </a:rPr>
                                <m:t>𝐴</m:t>
                              </m:r>
                            </m:e>
                          </m:acc>
                          <m:sSub>
                            <m:sSubPr>
                              <m:ctrlPr>
                                <a:rPr lang="en-GB" sz="1600" i="1">
                                  <a:solidFill>
                                    <a:srgbClr val="002060"/>
                                  </a:solidFill>
                                  <a:latin typeface="Cambria Math"/>
                                  <a:ea typeface="Cambria Math"/>
                                </a:rPr>
                              </m:ctrlPr>
                            </m:sSubPr>
                            <m:e>
                              <m:d>
                                <m:dPr>
                                  <m:ctrlPr>
                                    <a:rPr lang="en-GB" sz="1600" i="1">
                                      <a:solidFill>
                                        <a:srgbClr val="002060"/>
                                      </a:solidFill>
                                      <a:latin typeface="Cambria Math"/>
                                      <a:ea typeface="Cambria Math"/>
                                    </a:rPr>
                                  </m:ctrlPr>
                                </m:dPr>
                                <m:e>
                                  <m:m>
                                    <m:mPr>
                                      <m:mcs>
                                        <m:mc>
                                          <m:mcPr>
                                            <m:count m:val="1"/>
                                            <m:mcJc m:val="center"/>
                                          </m:mcPr>
                                        </m:mc>
                                      </m:mcs>
                                      <m:ctrlPr>
                                        <a:rPr lang="en-GB" sz="1600" i="1">
                                          <a:solidFill>
                                            <a:srgbClr val="002060"/>
                                          </a:solidFill>
                                          <a:latin typeface="Cambria Math"/>
                                          <a:ea typeface="Cambria Math"/>
                                        </a:rPr>
                                      </m:ctrlPr>
                                    </m:mPr>
                                    <m:mr>
                                      <m:e>
                                        <m:r>
                                          <a:rPr lang="en-GB" sz="1600" i="1">
                                            <a:solidFill>
                                              <a:srgbClr val="002060"/>
                                            </a:solidFill>
                                            <a:latin typeface="Cambria Math"/>
                                            <a:ea typeface="Cambria Math"/>
                                          </a:rPr>
                                          <m:t>∆</m:t>
                                        </m:r>
                                        <m:r>
                                          <a:rPr lang="it-IT" sz="1600" i="1">
                                            <a:solidFill>
                                              <a:srgbClr val="002060"/>
                                            </a:solidFill>
                                            <a:latin typeface="Cambria Math"/>
                                            <a:ea typeface="Cambria Math"/>
                                          </a:rPr>
                                          <m:t>𝑡</m:t>
                                        </m:r>
                                      </m:e>
                                    </m:mr>
                                    <m:mr>
                                      <m:e/>
                                    </m:mr>
                                    <m:mr>
                                      <m:e>
                                        <m:f>
                                          <m:fPr>
                                            <m:type m:val="lin"/>
                                            <m:ctrlPr>
                                              <a:rPr lang="it-IT" sz="1600" i="1">
                                                <a:solidFill>
                                                  <a:srgbClr val="002060"/>
                                                </a:solidFill>
                                                <a:latin typeface="Cambria Math"/>
                                              </a:rPr>
                                            </m:ctrlPr>
                                          </m:fPr>
                                          <m:num>
                                            <m:r>
                                              <a:rPr lang="it-IT" sz="1600" i="1">
                                                <a:solidFill>
                                                  <a:srgbClr val="002060"/>
                                                </a:solidFill>
                                                <a:latin typeface="Cambria Math"/>
                                                <a:ea typeface="Cambria Math"/>
                                              </a:rPr>
                                              <m:t>∆</m:t>
                                            </m:r>
                                            <m:r>
                                              <a:rPr lang="it-IT" sz="1600" i="1">
                                                <a:solidFill>
                                                  <a:srgbClr val="002060"/>
                                                </a:solidFill>
                                                <a:latin typeface="Cambria Math"/>
                                              </a:rPr>
                                              <m:t>𝑊</m:t>
                                            </m:r>
                                          </m:num>
                                          <m:den>
                                            <m:r>
                                              <a:rPr lang="it-IT" sz="1600" i="1">
                                                <a:solidFill>
                                                  <a:srgbClr val="002060"/>
                                                </a:solidFill>
                                                <a:latin typeface="Cambria Math"/>
                                              </a:rPr>
                                              <m:t>𝑊</m:t>
                                            </m:r>
                                          </m:den>
                                        </m:f>
                                      </m:e>
                                    </m:mr>
                                  </m:m>
                                </m:e>
                              </m:d>
                            </m:e>
                            <m:sub>
                              <m:r>
                                <a:rPr lang="it-IT" sz="1600" i="1">
                                  <a:solidFill>
                                    <a:srgbClr val="002060"/>
                                  </a:solidFill>
                                  <a:latin typeface="Cambria Math"/>
                                  <a:ea typeface="Cambria Math"/>
                                </a:rPr>
                                <m:t>𝑖𝑛</m:t>
                              </m:r>
                            </m:sub>
                          </m:sSub>
                          <m:r>
                            <a:rPr lang="it-IT" sz="1600" i="1">
                              <a:solidFill>
                                <a:srgbClr val="002060"/>
                              </a:solidFill>
                              <a:latin typeface="Cambria Math"/>
                              <a:ea typeface="Cambria Math"/>
                            </a:rPr>
                            <m:t>+</m:t>
                          </m:r>
                          <m:acc>
                            <m:accPr>
                              <m:chr m:val="̂"/>
                              <m:ctrlPr>
                                <a:rPr lang="it-IT" sz="1600" i="1">
                                  <a:solidFill>
                                    <a:srgbClr val="002060"/>
                                  </a:solidFill>
                                  <a:latin typeface="Cambria Math"/>
                                  <a:ea typeface="Cambria Math"/>
                                </a:rPr>
                              </m:ctrlPr>
                            </m:accPr>
                            <m:e>
                              <m:r>
                                <a:rPr lang="it-IT" sz="1600" i="1">
                                  <a:solidFill>
                                    <a:srgbClr val="002060"/>
                                  </a:solidFill>
                                  <a:latin typeface="Cambria Math"/>
                                  <a:ea typeface="Cambria Math"/>
                                </a:rPr>
                                <m:t>𝑁</m:t>
                              </m:r>
                            </m:e>
                          </m:acc>
                          <m:d>
                            <m:dPr>
                              <m:ctrlPr>
                                <a:rPr lang="en-GB" sz="1600" i="1">
                                  <a:solidFill>
                                    <a:srgbClr val="002060"/>
                                  </a:solidFill>
                                  <a:latin typeface="Cambria Math"/>
                                  <a:ea typeface="Cambria Math"/>
                                </a:rPr>
                              </m:ctrlPr>
                            </m:dPr>
                            <m:e>
                              <m:m>
                                <m:mPr>
                                  <m:mcs>
                                    <m:mc>
                                      <m:mcPr>
                                        <m:count m:val="1"/>
                                        <m:mcJc m:val="center"/>
                                      </m:mcPr>
                                    </m:mc>
                                  </m:mcs>
                                  <m:ctrlPr>
                                    <a:rPr lang="en-GB" sz="1600" i="1">
                                      <a:solidFill>
                                        <a:srgbClr val="002060"/>
                                      </a:solidFill>
                                      <a:latin typeface="Cambria Math"/>
                                      <a:ea typeface="Cambria Math"/>
                                    </a:rPr>
                                  </m:ctrlPr>
                                </m:mPr>
                                <m:mr>
                                  <m:e>
                                    <m:sSub>
                                      <m:sSubPr>
                                        <m:ctrlPr>
                                          <a:rPr lang="it-IT" sz="1600" i="1">
                                            <a:solidFill>
                                              <a:srgbClr val="002060"/>
                                            </a:solidFill>
                                            <a:latin typeface="Cambria Math"/>
                                            <a:ea typeface="Cambria Math"/>
                                          </a:rPr>
                                        </m:ctrlPr>
                                      </m:sSubPr>
                                      <m:e>
                                        <m:r>
                                          <a:rPr lang="en-GB" sz="1600" i="1">
                                            <a:solidFill>
                                              <a:srgbClr val="002060"/>
                                            </a:solidFill>
                                            <a:latin typeface="Cambria Math"/>
                                            <a:ea typeface="Cambria Math"/>
                                          </a:rPr>
                                          <m:t>∆</m:t>
                                        </m:r>
                                        <m:r>
                                          <a:rPr lang="it-IT" sz="1600" i="1">
                                            <a:solidFill>
                                              <a:srgbClr val="002060"/>
                                            </a:solidFill>
                                            <a:latin typeface="Cambria Math"/>
                                            <a:ea typeface="Cambria Math"/>
                                          </a:rPr>
                                          <m:t>𝑡</m:t>
                                        </m:r>
                                      </m:e>
                                      <m:sub>
                                        <m:r>
                                          <a:rPr lang="it-IT" sz="1600" i="1">
                                            <a:solidFill>
                                              <a:srgbClr val="002060"/>
                                            </a:solidFill>
                                            <a:latin typeface="Cambria Math"/>
                                            <a:ea typeface="Cambria Math"/>
                                          </a:rPr>
                                          <m:t>𝑅𝐹</m:t>
                                        </m:r>
                                      </m:sub>
                                    </m:sSub>
                                  </m:e>
                                </m:mr>
                                <m:mr>
                                  <m:e/>
                                </m:mr>
                                <m:mr>
                                  <m:e>
                                    <m:f>
                                      <m:fPr>
                                        <m:type m:val="lin"/>
                                        <m:ctrlPr>
                                          <a:rPr lang="it-IT" sz="1600" i="1">
                                            <a:solidFill>
                                              <a:srgbClr val="002060"/>
                                            </a:solidFill>
                                            <a:latin typeface="Cambria Math"/>
                                          </a:rPr>
                                        </m:ctrlPr>
                                      </m:fPr>
                                      <m:num>
                                        <m:sSub>
                                          <m:sSubPr>
                                            <m:ctrlPr>
                                              <a:rPr lang="it-IT" sz="1600" i="1">
                                                <a:solidFill>
                                                  <a:srgbClr val="002060"/>
                                                </a:solidFill>
                                                <a:latin typeface="Cambria Math"/>
                                                <a:ea typeface="Cambria Math"/>
                                              </a:rPr>
                                            </m:ctrlPr>
                                          </m:sSubPr>
                                          <m:e>
                                            <m:r>
                                              <a:rPr lang="en-GB" sz="1600" i="1">
                                                <a:solidFill>
                                                  <a:srgbClr val="002060"/>
                                                </a:solidFill>
                                                <a:latin typeface="Cambria Math"/>
                                                <a:ea typeface="Cambria Math"/>
                                              </a:rPr>
                                              <m:t>∆</m:t>
                                            </m:r>
                                            <m:r>
                                              <a:rPr lang="it-IT" sz="1600" i="1">
                                                <a:solidFill>
                                                  <a:srgbClr val="002060"/>
                                                </a:solidFill>
                                                <a:latin typeface="Cambria Math"/>
                                                <a:ea typeface="Cambria Math"/>
                                              </a:rPr>
                                              <m:t>𝑉</m:t>
                                            </m:r>
                                          </m:e>
                                          <m:sub>
                                            <m:r>
                                              <a:rPr lang="it-IT" sz="1600" i="1">
                                                <a:solidFill>
                                                  <a:srgbClr val="002060"/>
                                                </a:solidFill>
                                                <a:latin typeface="Cambria Math"/>
                                                <a:ea typeface="Cambria Math"/>
                                              </a:rPr>
                                              <m:t>𝑅𝐹</m:t>
                                            </m:r>
                                          </m:sub>
                                        </m:sSub>
                                      </m:num>
                                      <m:den>
                                        <m:sSub>
                                          <m:sSubPr>
                                            <m:ctrlPr>
                                              <a:rPr lang="it-IT" sz="1600" i="1">
                                                <a:solidFill>
                                                  <a:srgbClr val="002060"/>
                                                </a:solidFill>
                                                <a:latin typeface="Cambria Math"/>
                                                <a:ea typeface="Cambria Math"/>
                                              </a:rPr>
                                            </m:ctrlPr>
                                          </m:sSubPr>
                                          <m:e>
                                            <m:r>
                                              <a:rPr lang="it-IT" sz="1600" i="1">
                                                <a:solidFill>
                                                  <a:srgbClr val="002060"/>
                                                </a:solidFill>
                                                <a:latin typeface="Cambria Math"/>
                                                <a:ea typeface="Cambria Math"/>
                                              </a:rPr>
                                              <m:t>𝑉</m:t>
                                            </m:r>
                                          </m:e>
                                          <m:sub>
                                            <m:r>
                                              <a:rPr lang="it-IT" sz="1600" i="1">
                                                <a:solidFill>
                                                  <a:srgbClr val="002060"/>
                                                </a:solidFill>
                                                <a:latin typeface="Cambria Math"/>
                                                <a:ea typeface="Cambria Math"/>
                                              </a:rPr>
                                              <m:t>𝑅𝐹</m:t>
                                            </m:r>
                                          </m:sub>
                                        </m:sSub>
                                      </m:den>
                                    </m:f>
                                  </m:e>
                                </m:mr>
                              </m:m>
                            </m:e>
                          </m:d>
                        </m:e>
                      </m:d>
                    </m:oMath>
                  </m:oMathPara>
                </a14:m>
                <a:endParaRPr lang="en-GB" sz="1600" dirty="0">
                  <a:solidFill>
                    <a:srgbClr val="002060"/>
                  </a:solidFill>
                </a:endParaRPr>
              </a:p>
            </p:txBody>
          </p:sp>
        </mc:Choice>
        <mc:Fallback xmlns="">
          <p:sp>
            <p:nvSpPr>
              <p:cNvPr id="19" name="CasellaDiTesto 18"/>
              <p:cNvSpPr txBox="1">
                <a:spLocks noRot="1" noChangeAspect="1" noMove="1" noResize="1" noEditPoints="1" noAdjustHandles="1" noChangeArrowheads="1" noChangeShapeType="1" noTextEdit="1"/>
              </p:cNvSpPr>
              <p:nvPr/>
            </p:nvSpPr>
            <p:spPr>
              <a:xfrm>
                <a:off x="4006894" y="4203732"/>
                <a:ext cx="4931780" cy="885050"/>
              </a:xfrm>
              <a:prstGeom prst="rect">
                <a:avLst/>
              </a:prstGeom>
              <a:blipFill rotWithShape="1">
                <a:blip r:embed="rId13"/>
                <a:stretch>
                  <a:fillRect/>
                </a:stretch>
              </a:blipFill>
            </p:spPr>
            <p:txBody>
              <a:bodyPr/>
              <a:lstStyle/>
              <a:p>
                <a:r>
                  <a:rPr lang="en-GB">
                    <a:noFill/>
                  </a:rPr>
                  <a:t> </a:t>
                </a:r>
              </a:p>
            </p:txBody>
          </p:sp>
        </mc:Fallback>
      </mc:AlternateContent>
      <p:sp>
        <p:nvSpPr>
          <p:cNvPr id="7" name="Rettangolo arrotondato 6"/>
          <p:cNvSpPr/>
          <p:nvPr/>
        </p:nvSpPr>
        <p:spPr>
          <a:xfrm>
            <a:off x="1932709" y="5463886"/>
            <a:ext cx="964431" cy="356369"/>
          </a:xfrm>
          <a:prstGeom prst="roundRect">
            <a:avLst>
              <a:gd name="adj" fmla="val 39584"/>
            </a:avLst>
          </a:prstGeom>
          <a:noFill/>
          <a:ln w="95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1" name="Rettangolo arrotondato 20"/>
          <p:cNvSpPr/>
          <p:nvPr/>
        </p:nvSpPr>
        <p:spPr>
          <a:xfrm>
            <a:off x="3276601" y="5466963"/>
            <a:ext cx="652187" cy="356369"/>
          </a:xfrm>
          <a:prstGeom prst="roundRect">
            <a:avLst>
              <a:gd name="adj" fmla="val 39584"/>
            </a:avLst>
          </a:prstGeom>
          <a:noFill/>
          <a:ln w="95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9" name="Connettore 2 8"/>
          <p:cNvCxnSpPr/>
          <p:nvPr/>
        </p:nvCxnSpPr>
        <p:spPr>
          <a:xfrm flipH="1" flipV="1">
            <a:off x="2414924" y="5152159"/>
            <a:ext cx="1" cy="311727"/>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CasellaDiTesto 26"/>
              <p:cNvSpPr txBox="1">
                <a:spLocks noChangeAspect="1"/>
              </p:cNvSpPr>
              <p:nvPr/>
            </p:nvSpPr>
            <p:spPr>
              <a:xfrm>
                <a:off x="2199483" y="4769278"/>
                <a:ext cx="430882" cy="338554"/>
              </a:xfrm>
              <a:prstGeom prst="rect">
                <a:avLst/>
              </a:prstGeom>
              <a:solidFill>
                <a:schemeClr val="tx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600" i="1">
                          <a:solidFill>
                            <a:srgbClr val="002060"/>
                          </a:solidFill>
                          <a:latin typeface="Cambria Math"/>
                          <a:ea typeface="Cambria Math"/>
                        </a:rPr>
                        <m:t>≈</m:t>
                      </m:r>
                      <m:r>
                        <a:rPr lang="it-IT" sz="1600" i="1">
                          <a:solidFill>
                            <a:srgbClr val="002060"/>
                          </a:solidFill>
                          <a:latin typeface="Cambria Math"/>
                          <a:ea typeface="Cambria Math"/>
                        </a:rPr>
                        <m:t>0</m:t>
                      </m:r>
                    </m:oMath>
                  </m:oMathPara>
                </a14:m>
                <a:endParaRPr lang="en-GB" sz="1600" dirty="0">
                  <a:solidFill>
                    <a:srgbClr val="002060"/>
                  </a:solidFill>
                </a:endParaRPr>
              </a:p>
            </p:txBody>
          </p:sp>
        </mc:Choice>
        <mc:Fallback xmlns="">
          <p:sp>
            <p:nvSpPr>
              <p:cNvPr id="27" name="CasellaDiTesto 26"/>
              <p:cNvSpPr txBox="1">
                <a:spLocks noRot="1" noChangeAspect="1" noMove="1" noResize="1" noEditPoints="1" noAdjustHandles="1" noChangeArrowheads="1" noChangeShapeType="1" noTextEdit="1"/>
              </p:cNvSpPr>
              <p:nvPr/>
            </p:nvSpPr>
            <p:spPr>
              <a:xfrm>
                <a:off x="2199483" y="4769278"/>
                <a:ext cx="430882" cy="338554"/>
              </a:xfrm>
              <a:prstGeom prst="rect">
                <a:avLst/>
              </a:prstGeom>
              <a:blipFill rotWithShape="1">
                <a:blip r:embed="rId14"/>
                <a:stretch>
                  <a:fillRect r="-11429"/>
                </a:stretch>
              </a:blipFill>
            </p:spPr>
            <p:txBody>
              <a:bodyPr/>
              <a:lstStyle/>
              <a:p>
                <a:r>
                  <a:rPr lang="en-GB">
                    <a:noFill/>
                  </a:rPr>
                  <a:t> </a:t>
                </a:r>
              </a:p>
            </p:txBody>
          </p:sp>
        </mc:Fallback>
      </mc:AlternateContent>
      <p:cxnSp>
        <p:nvCxnSpPr>
          <p:cNvPr id="28" name="Connettore 2 27"/>
          <p:cNvCxnSpPr/>
          <p:nvPr/>
        </p:nvCxnSpPr>
        <p:spPr>
          <a:xfrm flipH="1" flipV="1">
            <a:off x="3596024" y="5142634"/>
            <a:ext cx="1" cy="311727"/>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 name="CasellaDiTesto 28"/>
              <p:cNvSpPr txBox="1">
                <a:spLocks noChangeAspect="1"/>
              </p:cNvSpPr>
              <p:nvPr/>
            </p:nvSpPr>
            <p:spPr>
              <a:xfrm>
                <a:off x="3380583" y="4788328"/>
                <a:ext cx="430882" cy="338554"/>
              </a:xfrm>
              <a:prstGeom prst="rect">
                <a:avLst/>
              </a:prstGeom>
              <a:solidFill>
                <a:schemeClr val="tx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600" i="1">
                          <a:solidFill>
                            <a:srgbClr val="002060"/>
                          </a:solidFill>
                          <a:latin typeface="Cambria Math"/>
                          <a:ea typeface="Cambria Math"/>
                        </a:rPr>
                        <m:t>≈</m:t>
                      </m:r>
                      <m:r>
                        <a:rPr lang="it-IT" sz="1600" i="1">
                          <a:solidFill>
                            <a:srgbClr val="002060"/>
                          </a:solidFill>
                          <a:latin typeface="Cambria Math"/>
                          <a:ea typeface="Cambria Math"/>
                        </a:rPr>
                        <m:t>1</m:t>
                      </m:r>
                    </m:oMath>
                  </m:oMathPara>
                </a14:m>
                <a:endParaRPr lang="en-GB" sz="1600" dirty="0">
                  <a:solidFill>
                    <a:srgbClr val="002060"/>
                  </a:solidFill>
                </a:endParaRPr>
              </a:p>
            </p:txBody>
          </p:sp>
        </mc:Choice>
        <mc:Fallback xmlns="">
          <p:sp>
            <p:nvSpPr>
              <p:cNvPr id="29" name="CasellaDiTesto 28"/>
              <p:cNvSpPr txBox="1">
                <a:spLocks noRot="1" noChangeAspect="1" noMove="1" noResize="1" noEditPoints="1" noAdjustHandles="1" noChangeArrowheads="1" noChangeShapeType="1" noTextEdit="1"/>
              </p:cNvSpPr>
              <p:nvPr/>
            </p:nvSpPr>
            <p:spPr>
              <a:xfrm>
                <a:off x="3380583" y="4788328"/>
                <a:ext cx="430882" cy="338554"/>
              </a:xfrm>
              <a:prstGeom prst="rect">
                <a:avLst/>
              </a:prstGeom>
              <a:blipFill rotWithShape="1">
                <a:blip r:embed="rId15"/>
                <a:stretch>
                  <a:fillRect r="-11429"/>
                </a:stretch>
              </a:blipFill>
            </p:spPr>
            <p:txBody>
              <a:bodyPr/>
              <a:lstStyle/>
              <a:p>
                <a:r>
                  <a:rPr lang="en-GB">
                    <a:noFill/>
                  </a:rPr>
                  <a:t> </a:t>
                </a:r>
              </a:p>
            </p:txBody>
          </p:sp>
        </mc:Fallback>
      </mc:AlternateContent>
      <p:sp>
        <p:nvSpPr>
          <p:cNvPr id="11" name="Rettangolo 10"/>
          <p:cNvSpPr/>
          <p:nvPr/>
        </p:nvSpPr>
        <p:spPr>
          <a:xfrm>
            <a:off x="327583" y="6043418"/>
            <a:ext cx="8649191" cy="584775"/>
          </a:xfrm>
          <a:prstGeom prst="rect">
            <a:avLst/>
          </a:prstGeom>
        </p:spPr>
        <p:txBody>
          <a:bodyPr wrap="square">
            <a:spAutoFit/>
          </a:bodyPr>
          <a:lstStyle/>
          <a:p>
            <a:pPr algn="just"/>
            <a:r>
              <a:rPr lang="en-GB" sz="1600" b="1" i="1" dirty="0">
                <a:solidFill>
                  <a:srgbClr val="002060"/>
                </a:solidFill>
              </a:rPr>
              <a:t>The bunch arrival time downstream the compressor is strongly related to the phase of the chirping RF</a:t>
            </a:r>
            <a:r>
              <a:rPr lang="en-GB" sz="1600" dirty="0">
                <a:solidFill>
                  <a:srgbClr val="002060"/>
                </a:solidFill>
              </a:rPr>
              <a:t>. It is also affected by initial energy errors and RF amplitude variations.</a:t>
            </a:r>
          </a:p>
        </p:txBody>
      </p:sp>
    </p:spTree>
    <p:extLst>
      <p:ext uri="{BB962C8B-B14F-4D97-AF65-F5344CB8AC3E}">
        <p14:creationId xmlns:p14="http://schemas.microsoft.com/office/powerpoint/2010/main" val="3367075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7" grpId="0" animBg="1"/>
      <p:bldP spid="21" grpId="0" animBg="1"/>
      <p:bldP spid="27" grpId="0" animBg="1"/>
      <p:bldP spid="29" grpId="0" animBg="1"/>
      <p:bldP spid="11"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ounded Rectangle 24"/>
          <p:cNvSpPr/>
          <p:nvPr/>
        </p:nvSpPr>
        <p:spPr>
          <a:xfrm>
            <a:off x="7611530" y="4840470"/>
            <a:ext cx="1268809" cy="584775"/>
          </a:xfrm>
          <a:prstGeom prst="roundRect">
            <a:avLst/>
          </a:prstGeom>
          <a:solidFill>
            <a:schemeClr val="accent1">
              <a:lumMod val="40000"/>
              <a:lumOff val="60000"/>
            </a:schemeClr>
          </a:solid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mc:AlternateContent xmlns:mc="http://schemas.openxmlformats.org/markup-compatibility/2006" xmlns:a14="http://schemas.microsoft.com/office/drawing/2010/main">
        <mc:Choice Requires="a14">
          <p:sp>
            <p:nvSpPr>
              <p:cNvPr id="19" name="TextBox 18"/>
              <p:cNvSpPr txBox="1"/>
              <p:nvPr/>
            </p:nvSpPr>
            <p:spPr>
              <a:xfrm>
                <a:off x="2099733" y="3437462"/>
                <a:ext cx="6740527" cy="584775"/>
              </a:xfrm>
              <a:prstGeom prst="rect">
                <a:avLst/>
              </a:prstGeom>
              <a:solidFill>
                <a:srgbClr val="FFFF5D"/>
              </a:solidFill>
            </p:spPr>
            <p:txBody>
              <a:bodyPr wrap="square" rtlCol="0">
                <a:spAutoFit/>
              </a:bodyPr>
              <a:lstStyle/>
              <a:p>
                <a:pPr defTabSz="193675">
                  <a:tabLst>
                    <a:tab pos="2243138" algn="l"/>
                  </a:tabLst>
                </a:pPr>
                <a:r>
                  <a:rPr lang="en-US" sz="1600" dirty="0">
                    <a:solidFill>
                      <a:prstClr val="black"/>
                    </a:solidFill>
                  </a:rPr>
                  <a:t>the time (or phase)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rPr>
                          <m:t>𝑇</m:t>
                        </m:r>
                      </m:e>
                      <m:sub>
                        <m:r>
                          <a:rPr lang="en-US" sz="1600" i="1">
                            <a:solidFill>
                              <a:prstClr val="black"/>
                            </a:solidFill>
                            <a:latin typeface="Cambria Math"/>
                          </a:rPr>
                          <m:t>𝑖</m:t>
                        </m:r>
                      </m:sub>
                    </m:sSub>
                  </m:oMath>
                </a14:m>
                <a:r>
                  <a:rPr lang="en-US" sz="1600" dirty="0">
                    <a:solidFill>
                      <a:prstClr val="black"/>
                    </a:solidFill>
                  </a:rPr>
                  <a:t> of all sub-systems properly set to provide required beam characteristics at the </a:t>
                </a:r>
                <a:r>
                  <a:rPr lang="en-US" sz="1600" dirty="0" err="1">
                    <a:solidFill>
                      <a:prstClr val="black"/>
                    </a:solidFill>
                  </a:rPr>
                  <a:t>Linac</a:t>
                </a:r>
                <a:r>
                  <a:rPr lang="en-US" sz="1600" dirty="0">
                    <a:solidFill>
                      <a:prstClr val="black"/>
                    </a:solidFill>
                  </a:rPr>
                  <a:t> end, where the bunch centroid arrives at time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rPr>
                          <m:t>𝑇</m:t>
                        </m:r>
                      </m:e>
                      <m:sub>
                        <m:r>
                          <a:rPr lang="en-US" sz="1600" i="1">
                            <a:solidFill>
                              <a:prstClr val="black"/>
                            </a:solidFill>
                            <a:latin typeface="Cambria Math"/>
                          </a:rPr>
                          <m:t>𝑏</m:t>
                        </m:r>
                      </m:sub>
                    </m:sSub>
                  </m:oMath>
                </a14:m>
                <a:r>
                  <a:rPr lang="en-US" sz="1600" dirty="0">
                    <a:solidFill>
                      <a:prstClr val="black"/>
                    </a:solidFill>
                  </a:rPr>
                  <a:t>. </a:t>
                </a:r>
              </a:p>
            </p:txBody>
          </p:sp>
        </mc:Choice>
        <mc:Fallback xmlns="">
          <p:sp>
            <p:nvSpPr>
              <p:cNvPr id="19" name="TextBox 18"/>
              <p:cNvSpPr txBox="1">
                <a:spLocks noRot="1" noChangeAspect="1" noMove="1" noResize="1" noEditPoints="1" noAdjustHandles="1" noChangeArrowheads="1" noChangeShapeType="1" noTextEdit="1"/>
              </p:cNvSpPr>
              <p:nvPr/>
            </p:nvSpPr>
            <p:spPr>
              <a:xfrm>
                <a:off x="2099733" y="3437462"/>
                <a:ext cx="6740527" cy="584775"/>
              </a:xfrm>
              <a:prstGeom prst="rect">
                <a:avLst/>
              </a:prstGeom>
              <a:blipFill rotWithShape="1">
                <a:blip r:embed="rId2"/>
                <a:stretch>
                  <a:fillRect l="-452" t="-3125" r="-362" b="-12500"/>
                </a:stretch>
              </a:blipFill>
            </p:spPr>
            <p:txBody>
              <a:bodyPr/>
              <a:lstStyle/>
              <a:p>
                <a:r>
                  <a:rPr lang="en-US">
                    <a:noFill/>
                  </a:rPr>
                  <a:t> </a:t>
                </a:r>
              </a:p>
            </p:txBody>
          </p:sp>
        </mc:Fallback>
      </mc:AlternateContent>
      <p:sp>
        <p:nvSpPr>
          <p:cNvPr id="21" name="Right Arrow 20"/>
          <p:cNvSpPr/>
          <p:nvPr/>
        </p:nvSpPr>
        <p:spPr>
          <a:xfrm>
            <a:off x="414861" y="3301989"/>
            <a:ext cx="1761070" cy="855144"/>
          </a:xfrm>
          <a:prstGeom prst="rightArrow">
            <a:avLst>
              <a:gd name="adj1" fmla="val 69483"/>
              <a:gd name="adj2" fmla="val 75965"/>
            </a:avLst>
          </a:prstGeom>
          <a:solidFill>
            <a:srgbClr val="FFFF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1012337" y="135323"/>
            <a:ext cx="7418894" cy="551900"/>
          </a:xfrm>
        </p:spPr>
        <p:txBody>
          <a:bodyPr/>
          <a:lstStyle/>
          <a:p>
            <a:r>
              <a:rPr lang="en-US" sz="2800" dirty="0" smtClean="0"/>
              <a:t>Beam synchronization</a:t>
            </a:r>
            <a:endParaRPr lang="en-US" sz="28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52</a:t>
            </a:fld>
            <a:endParaRPr lang="en-US" dirty="0">
              <a:solidFill>
                <a:srgbClr val="4F81BD">
                  <a:lumMod val="75000"/>
                </a:srgbClr>
              </a:solidFill>
            </a:endParaRPr>
          </a:p>
        </p:txBody>
      </p:sp>
      <p:sp>
        <p:nvSpPr>
          <p:cNvPr id="6" name="TextBox 5"/>
          <p:cNvSpPr txBox="1"/>
          <p:nvPr/>
        </p:nvSpPr>
        <p:spPr>
          <a:xfrm>
            <a:off x="406400" y="1058333"/>
            <a:ext cx="7724679" cy="369332"/>
          </a:xfrm>
          <a:prstGeom prst="rect">
            <a:avLst/>
          </a:prstGeom>
          <a:noFill/>
        </p:spPr>
        <p:txBody>
          <a:bodyPr wrap="none" rtlCol="0">
            <a:spAutoFit/>
          </a:bodyPr>
          <a:lstStyle/>
          <a:p>
            <a:r>
              <a:rPr lang="en-US" dirty="0">
                <a:solidFill>
                  <a:prstClr val="black"/>
                </a:solidFill>
              </a:rPr>
              <a:t>How beam arrival time is affected by synchronization errors of the sub-systems? </a:t>
            </a:r>
          </a:p>
        </p:txBody>
      </p:sp>
      <p:grpSp>
        <p:nvGrpSpPr>
          <p:cNvPr id="18" name="Group 17"/>
          <p:cNvGrpSpPr/>
          <p:nvPr/>
        </p:nvGrpSpPr>
        <p:grpSpPr>
          <a:xfrm>
            <a:off x="406400" y="1447811"/>
            <a:ext cx="8433860" cy="1821829"/>
            <a:chOff x="406400" y="1405476"/>
            <a:chExt cx="8433860" cy="1821829"/>
          </a:xfrm>
        </p:grpSpPr>
        <p:sp>
          <p:nvSpPr>
            <p:cNvPr id="5" name="Rectangle 4"/>
            <p:cNvSpPr/>
            <p:nvPr/>
          </p:nvSpPr>
          <p:spPr>
            <a:xfrm>
              <a:off x="406400" y="1405476"/>
              <a:ext cx="8433860" cy="18218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792" t="34436" r="740" b="2351"/>
            <a:stretch/>
          </p:blipFill>
          <p:spPr>
            <a:xfrm>
              <a:off x="474129" y="1540882"/>
              <a:ext cx="8289927" cy="1634128"/>
            </a:xfrm>
            <a:prstGeom prst="rect">
              <a:avLst/>
            </a:prstGeom>
            <a:ln>
              <a:noFill/>
            </a:ln>
          </p:spPr>
        </p:pic>
        <p:sp>
          <p:nvSpPr>
            <p:cNvPr id="7" name="TextBox 6"/>
            <p:cNvSpPr txBox="1"/>
            <p:nvPr/>
          </p:nvSpPr>
          <p:spPr>
            <a:xfrm>
              <a:off x="1625596" y="1625598"/>
              <a:ext cx="689612" cy="276999"/>
            </a:xfrm>
            <a:prstGeom prst="rect">
              <a:avLst/>
            </a:prstGeom>
            <a:noFill/>
          </p:spPr>
          <p:txBody>
            <a:bodyPr wrap="none" rtlCol="0">
              <a:spAutoFit/>
            </a:bodyPr>
            <a:lstStyle/>
            <a:p>
              <a:r>
                <a:rPr lang="en-US" sz="1200" b="1" i="1" dirty="0">
                  <a:solidFill>
                    <a:prstClr val="black"/>
                  </a:solidFill>
                </a:rPr>
                <a:t>PC laser</a:t>
              </a:r>
            </a:p>
          </p:txBody>
        </p:sp>
        <p:sp>
          <p:nvSpPr>
            <p:cNvPr id="8" name="TextBox 7"/>
            <p:cNvSpPr txBox="1"/>
            <p:nvPr/>
          </p:nvSpPr>
          <p:spPr>
            <a:xfrm>
              <a:off x="4644493" y="1546945"/>
              <a:ext cx="691215" cy="461665"/>
            </a:xfrm>
            <a:prstGeom prst="rect">
              <a:avLst/>
            </a:prstGeom>
            <a:noFill/>
          </p:spPr>
          <p:txBody>
            <a:bodyPr wrap="none" rtlCol="0">
              <a:spAutoFit/>
            </a:bodyPr>
            <a:lstStyle/>
            <a:p>
              <a:pPr algn="r"/>
              <a:r>
                <a:rPr lang="en-US" sz="1200" b="1" i="1" dirty="0">
                  <a:solidFill>
                    <a:prstClr val="black"/>
                  </a:solidFill>
                </a:rPr>
                <a:t>Seeding</a:t>
              </a:r>
            </a:p>
            <a:p>
              <a:pPr algn="r"/>
              <a:r>
                <a:rPr lang="en-US" sz="1200" b="1" i="1" dirty="0">
                  <a:solidFill>
                    <a:prstClr val="black"/>
                  </a:solidFill>
                </a:rPr>
                <a:t> laser</a:t>
              </a:r>
            </a:p>
          </p:txBody>
        </p:sp>
        <p:sp>
          <p:nvSpPr>
            <p:cNvPr id="9" name="TextBox 8"/>
            <p:cNvSpPr txBox="1"/>
            <p:nvPr/>
          </p:nvSpPr>
          <p:spPr>
            <a:xfrm>
              <a:off x="6669020" y="1500778"/>
              <a:ext cx="588623" cy="461665"/>
            </a:xfrm>
            <a:prstGeom prst="rect">
              <a:avLst/>
            </a:prstGeom>
            <a:noFill/>
          </p:spPr>
          <p:txBody>
            <a:bodyPr wrap="none" rtlCol="0">
              <a:spAutoFit/>
            </a:bodyPr>
            <a:lstStyle/>
            <a:p>
              <a:pPr algn="r"/>
              <a:r>
                <a:rPr lang="en-US" sz="1200" b="1" i="1" dirty="0">
                  <a:solidFill>
                    <a:prstClr val="black"/>
                  </a:solidFill>
                </a:rPr>
                <a:t>Pump </a:t>
              </a:r>
            </a:p>
            <a:p>
              <a:pPr algn="r"/>
              <a:r>
                <a:rPr lang="en-US" sz="1200" b="1" i="1" dirty="0">
                  <a:solidFill>
                    <a:prstClr val="black"/>
                  </a:solidFill>
                </a:rPr>
                <a:t>laser</a:t>
              </a:r>
            </a:p>
          </p:txBody>
        </p:sp>
        <p:cxnSp>
          <p:nvCxnSpPr>
            <p:cNvPr id="11" name="Straight Connector 10"/>
            <p:cNvCxnSpPr/>
            <p:nvPr/>
          </p:nvCxnSpPr>
          <p:spPr>
            <a:xfrm>
              <a:off x="5672670" y="2421466"/>
              <a:ext cx="0" cy="448741"/>
            </a:xfrm>
            <a:prstGeom prst="line">
              <a:avLst/>
            </a:prstGeom>
            <a:ln w="12700">
              <a:prstDash val="dash"/>
              <a:tailEnd type="stealt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388601" y="2844806"/>
              <a:ext cx="985398" cy="307777"/>
            </a:xfrm>
            <a:prstGeom prst="rect">
              <a:avLst/>
            </a:prstGeom>
            <a:noFill/>
          </p:spPr>
          <p:txBody>
            <a:bodyPr wrap="none" rtlCol="0">
              <a:spAutoFit/>
            </a:bodyPr>
            <a:lstStyle/>
            <a:p>
              <a:r>
                <a:rPr lang="en-US" sz="1400" b="1" i="1" u="sng" dirty="0">
                  <a:solidFill>
                    <a:prstClr val="black"/>
                  </a:solidFill>
                </a:rPr>
                <a:t>LINAC</a:t>
              </a:r>
              <a:r>
                <a:rPr lang="en-US" sz="1400" b="1" i="1" dirty="0">
                  <a:solidFill>
                    <a:prstClr val="black"/>
                  </a:solidFill>
                </a:rPr>
                <a:t> </a:t>
              </a:r>
              <a:r>
                <a:rPr lang="en-US" sz="1400" b="1" i="1" u="sng" dirty="0">
                  <a:solidFill>
                    <a:prstClr val="black"/>
                  </a:solidFill>
                </a:rPr>
                <a:t>END</a:t>
              </a:r>
            </a:p>
          </p:txBody>
        </p:sp>
        <p:sp>
          <p:nvSpPr>
            <p:cNvPr id="17" name="TextBox 16"/>
            <p:cNvSpPr txBox="1"/>
            <p:nvPr/>
          </p:nvSpPr>
          <p:spPr>
            <a:xfrm>
              <a:off x="3835397" y="2302928"/>
              <a:ext cx="407484" cy="307777"/>
            </a:xfrm>
            <a:prstGeom prst="rect">
              <a:avLst/>
            </a:prstGeom>
            <a:noFill/>
          </p:spPr>
          <p:txBody>
            <a:bodyPr wrap="none" rtlCol="0">
              <a:spAutoFit/>
            </a:bodyPr>
            <a:lstStyle/>
            <a:p>
              <a:r>
                <a:rPr lang="en-US" sz="1400" b="1" i="1" dirty="0">
                  <a:solidFill>
                    <a:prstClr val="black"/>
                  </a:solidFill>
                </a:rPr>
                <a:t>R</a:t>
              </a:r>
              <a:r>
                <a:rPr lang="en-US" sz="1400" b="1" i="1" baseline="-25000" dirty="0">
                  <a:solidFill>
                    <a:prstClr val="black"/>
                  </a:solidFill>
                </a:rPr>
                <a:t>56</a:t>
              </a:r>
            </a:p>
          </p:txBody>
        </p:sp>
      </p:grpSp>
      <p:sp>
        <p:nvSpPr>
          <p:cNvPr id="20" name="TextBox 19"/>
          <p:cNvSpPr txBox="1"/>
          <p:nvPr/>
        </p:nvSpPr>
        <p:spPr>
          <a:xfrm>
            <a:off x="397933" y="3428994"/>
            <a:ext cx="1493166" cy="584775"/>
          </a:xfrm>
          <a:prstGeom prst="rect">
            <a:avLst/>
          </a:prstGeom>
          <a:noFill/>
        </p:spPr>
        <p:txBody>
          <a:bodyPr wrap="none" rtlCol="0">
            <a:spAutoFit/>
          </a:bodyPr>
          <a:lstStyle/>
          <a:p>
            <a:pPr algn="ctr"/>
            <a:r>
              <a:rPr lang="en-US" sz="1600" dirty="0">
                <a:solidFill>
                  <a:prstClr val="black"/>
                </a:solidFill>
              </a:rPr>
              <a:t>Perfect </a:t>
            </a:r>
          </a:p>
          <a:p>
            <a:pPr algn="ctr"/>
            <a:r>
              <a:rPr lang="en-US" sz="1600" dirty="0">
                <a:solidFill>
                  <a:prstClr val="black"/>
                </a:solidFill>
              </a:rPr>
              <a:t>synchronization</a:t>
            </a:r>
            <a:endParaRPr lang="en-US" sz="1600" dirty="0">
              <a:solidFill>
                <a:prstClr val="white"/>
              </a:solidFill>
            </a:endParaRPr>
          </a:p>
        </p:txBody>
      </p:sp>
      <mc:AlternateContent xmlns:mc="http://schemas.openxmlformats.org/markup-compatibility/2006" xmlns:a14="http://schemas.microsoft.com/office/drawing/2010/main">
        <mc:Choice Requires="a14">
          <p:sp>
            <p:nvSpPr>
              <p:cNvPr id="22" name="TextBox 21"/>
              <p:cNvSpPr txBox="1"/>
              <p:nvPr/>
            </p:nvSpPr>
            <p:spPr>
              <a:xfrm>
                <a:off x="431793" y="4343393"/>
                <a:ext cx="8408467" cy="738664"/>
              </a:xfrm>
              <a:prstGeom prst="rect">
                <a:avLst/>
              </a:prstGeom>
              <a:noFill/>
            </p:spPr>
            <p:txBody>
              <a:bodyPr wrap="square" rtlCol="0">
                <a:spAutoFit/>
              </a:bodyPr>
              <a:lstStyle/>
              <a:p>
                <a:pPr defTabSz="193675">
                  <a:spcAft>
                    <a:spcPts val="1200"/>
                  </a:spcAft>
                  <a:tabLst>
                    <a:tab pos="2243138" algn="l"/>
                  </a:tabLst>
                </a:pPr>
                <a:r>
                  <a:rPr lang="en-US" sz="1600" dirty="0">
                    <a:solidFill>
                      <a:prstClr val="black"/>
                    </a:solidFill>
                  </a:rPr>
                  <a:t>Perturbations of subsystem phasing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ea typeface="Cambria Math"/>
                          </a:rPr>
                          <m:t>∆</m:t>
                        </m:r>
                        <m:r>
                          <a:rPr lang="en-US" sz="1600" i="1">
                            <a:solidFill>
                              <a:prstClr val="black"/>
                            </a:solidFill>
                            <a:latin typeface="Cambria Math"/>
                          </a:rPr>
                          <m:t>𝑡</m:t>
                        </m:r>
                      </m:e>
                      <m:sub>
                        <m:r>
                          <a:rPr lang="en-US" sz="1600" i="1">
                            <a:solidFill>
                              <a:prstClr val="black"/>
                            </a:solidFill>
                            <a:latin typeface="Cambria Math"/>
                          </a:rPr>
                          <m:t>𝑖</m:t>
                        </m:r>
                      </m:sub>
                    </m:sSub>
                  </m:oMath>
                </a14:m>
                <a:r>
                  <a:rPr lang="en-US" sz="1600" dirty="0">
                    <a:solidFill>
                      <a:prstClr val="black"/>
                    </a:solidFill>
                  </a:rPr>
                  <a:t> will produce a change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ea typeface="Cambria Math"/>
                          </a:rPr>
                          <m:t>∆</m:t>
                        </m:r>
                        <m:r>
                          <a:rPr lang="en-US" sz="1600" i="1">
                            <a:solidFill>
                              <a:prstClr val="black"/>
                            </a:solidFill>
                            <a:latin typeface="Cambria Math"/>
                          </a:rPr>
                          <m:t>𝑡</m:t>
                        </m:r>
                      </m:e>
                      <m:sub>
                        <m:r>
                          <a:rPr lang="en-US" sz="1600" i="1">
                            <a:solidFill>
                              <a:prstClr val="black"/>
                            </a:solidFill>
                            <a:latin typeface="Cambria Math"/>
                          </a:rPr>
                          <m:t>𝑏</m:t>
                        </m:r>
                      </m:sub>
                    </m:sSub>
                  </m:oMath>
                </a14:m>
                <a:r>
                  <a:rPr lang="en-US" sz="1600" dirty="0">
                    <a:solidFill>
                      <a:prstClr val="black"/>
                    </a:solidFill>
                  </a:rPr>
                  <a:t> of the beam arrival time. </a:t>
                </a:r>
              </a:p>
              <a:p>
                <a:pPr defTabSz="193675">
                  <a:tabLst>
                    <a:tab pos="2243138" algn="l"/>
                  </a:tabLst>
                </a:pPr>
                <a:r>
                  <a:rPr lang="en-US" sz="1600" dirty="0">
                    <a:solidFill>
                      <a:prstClr val="black"/>
                    </a:solidFill>
                  </a:rPr>
                  <a:t>First-order approximation: </a:t>
                </a:r>
              </a:p>
            </p:txBody>
          </p:sp>
        </mc:Choice>
        <mc:Fallback xmlns="">
          <p:sp>
            <p:nvSpPr>
              <p:cNvPr id="22" name="TextBox 21"/>
              <p:cNvSpPr txBox="1">
                <a:spLocks noRot="1" noChangeAspect="1" noMove="1" noResize="1" noEditPoints="1" noAdjustHandles="1" noChangeArrowheads="1" noChangeShapeType="1" noTextEdit="1"/>
              </p:cNvSpPr>
              <p:nvPr/>
            </p:nvSpPr>
            <p:spPr>
              <a:xfrm>
                <a:off x="431793" y="4343393"/>
                <a:ext cx="8408467" cy="738664"/>
              </a:xfrm>
              <a:prstGeom prst="rect">
                <a:avLst/>
              </a:prstGeom>
              <a:blipFill rotWithShape="1">
                <a:blip r:embed="rId4"/>
                <a:stretch>
                  <a:fillRect l="-435" t="-2459" b="-901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2995418" y="4787956"/>
                <a:ext cx="4299061" cy="689804"/>
              </a:xfrm>
              <a:prstGeom prst="rect">
                <a:avLst/>
              </a:prstGeom>
              <a:solidFill>
                <a:srgbClr val="FFFF00"/>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ea typeface="Cambria Math"/>
                            </a:rPr>
                            <m:t>∆</m:t>
                          </m:r>
                          <m:r>
                            <a:rPr lang="en-US" sz="1600" i="1">
                              <a:solidFill>
                                <a:prstClr val="black"/>
                              </a:solidFill>
                              <a:latin typeface="Cambria Math"/>
                              <a:ea typeface="Cambria Math"/>
                            </a:rPr>
                            <m:t>𝑡</m:t>
                          </m:r>
                        </m:e>
                        <m:sub>
                          <m:r>
                            <a:rPr lang="en-US" sz="1600" i="1">
                              <a:solidFill>
                                <a:prstClr val="black"/>
                              </a:solidFill>
                              <a:latin typeface="Cambria Math"/>
                            </a:rPr>
                            <m:t>𝑏</m:t>
                          </m:r>
                        </m:sub>
                      </m:sSub>
                      <m:r>
                        <a:rPr lang="en-US" sz="1600" i="1">
                          <a:solidFill>
                            <a:prstClr val="black"/>
                          </a:solidFill>
                          <a:latin typeface="Cambria Math"/>
                        </a:rPr>
                        <m:t>=</m:t>
                      </m:r>
                      <m:nary>
                        <m:naryPr>
                          <m:chr m:val="∑"/>
                          <m:supHide m:val="on"/>
                          <m:ctrlPr>
                            <a:rPr lang="en-US" sz="1600" i="1">
                              <a:solidFill>
                                <a:prstClr val="black"/>
                              </a:solidFill>
                              <a:latin typeface="Cambria Math"/>
                            </a:rPr>
                          </m:ctrlPr>
                        </m:naryPr>
                        <m:sub>
                          <m:r>
                            <m:rPr>
                              <m:brk m:alnAt="7"/>
                            </m:rPr>
                            <a:rPr lang="en-US" sz="1600" i="1">
                              <a:solidFill>
                                <a:prstClr val="black"/>
                              </a:solidFill>
                              <a:latin typeface="Cambria Math"/>
                            </a:rPr>
                            <m:t>𝑖</m:t>
                          </m:r>
                        </m:sub>
                        <m:sup/>
                        <m:e>
                          <m:sSub>
                            <m:sSubPr>
                              <m:ctrlPr>
                                <a:rPr lang="en-US" sz="1600" i="1">
                                  <a:solidFill>
                                    <a:prstClr val="black"/>
                                  </a:solidFill>
                                  <a:latin typeface="Cambria Math"/>
                                </a:rPr>
                              </m:ctrlPr>
                            </m:sSubPr>
                            <m:e>
                              <m:r>
                                <a:rPr lang="en-US" sz="1600" i="1">
                                  <a:solidFill>
                                    <a:prstClr val="black"/>
                                  </a:solidFill>
                                  <a:latin typeface="Cambria Math"/>
                                </a:rPr>
                                <m:t>𝑎</m:t>
                              </m:r>
                            </m:e>
                            <m:sub>
                              <m:r>
                                <a:rPr lang="en-US" sz="1600" i="1">
                                  <a:solidFill>
                                    <a:prstClr val="black"/>
                                  </a:solidFill>
                                  <a:latin typeface="Cambria Math"/>
                                </a:rPr>
                                <m:t>𝑖</m:t>
                              </m:r>
                            </m:sub>
                          </m:sSub>
                        </m:e>
                      </m:nary>
                      <m:sSub>
                        <m:sSubPr>
                          <m:ctrlPr>
                            <a:rPr lang="en-US" sz="1600" i="1">
                              <a:solidFill>
                                <a:prstClr val="black"/>
                              </a:solidFill>
                              <a:latin typeface="Cambria Math"/>
                            </a:rPr>
                          </m:ctrlPr>
                        </m:sSubPr>
                        <m:e>
                          <m:r>
                            <a:rPr lang="en-US" sz="1600" i="1">
                              <a:solidFill>
                                <a:prstClr val="black"/>
                              </a:solidFill>
                              <a:latin typeface="Cambria Math"/>
                              <a:ea typeface="Cambria Math"/>
                            </a:rPr>
                            <m:t>∆</m:t>
                          </m:r>
                          <m:r>
                            <a:rPr lang="en-US" sz="1600" i="1">
                              <a:solidFill>
                                <a:prstClr val="black"/>
                              </a:solidFill>
                              <a:latin typeface="Cambria Math"/>
                              <a:ea typeface="Cambria Math"/>
                            </a:rPr>
                            <m:t>𝑡</m:t>
                          </m:r>
                        </m:e>
                        <m:sub>
                          <m:r>
                            <a:rPr lang="en-US" sz="1600" i="1">
                              <a:solidFill>
                                <a:prstClr val="black"/>
                              </a:solidFill>
                              <a:latin typeface="Cambria Math"/>
                            </a:rPr>
                            <m:t>𝑖</m:t>
                          </m:r>
                        </m:sub>
                      </m:sSub>
                      <m:r>
                        <a:rPr lang="en-US" sz="1600" i="1">
                          <a:solidFill>
                            <a:prstClr val="black"/>
                          </a:solidFill>
                          <a:latin typeface="Cambria Math"/>
                        </a:rPr>
                        <m:t> =</m:t>
                      </m:r>
                      <m:nary>
                        <m:naryPr>
                          <m:chr m:val="∑"/>
                          <m:supHide m:val="on"/>
                          <m:ctrlPr>
                            <a:rPr lang="en-US" sz="1600" i="1">
                              <a:solidFill>
                                <a:prstClr val="black"/>
                              </a:solidFill>
                              <a:latin typeface="Cambria Math"/>
                            </a:rPr>
                          </m:ctrlPr>
                        </m:naryPr>
                        <m:sub>
                          <m:r>
                            <m:rPr>
                              <m:brk m:alnAt="7"/>
                            </m:rPr>
                            <a:rPr lang="en-US" sz="1600" i="1">
                              <a:solidFill>
                                <a:prstClr val="black"/>
                              </a:solidFill>
                              <a:latin typeface="Cambria Math"/>
                            </a:rPr>
                            <m:t>𝑖</m:t>
                          </m:r>
                        </m:sub>
                        <m:sup/>
                        <m:e>
                          <m:f>
                            <m:fPr>
                              <m:ctrlPr>
                                <a:rPr lang="en-US" sz="1600" i="1">
                                  <a:solidFill>
                                    <a:prstClr val="black"/>
                                  </a:solidFill>
                                  <a:latin typeface="Cambria Math"/>
                                </a:rPr>
                              </m:ctrlPr>
                            </m:fPr>
                            <m:num>
                              <m:sSub>
                                <m:sSubPr>
                                  <m:ctrlPr>
                                    <a:rPr lang="en-US" sz="1600" i="1">
                                      <a:solidFill>
                                        <a:prstClr val="black"/>
                                      </a:solidFill>
                                      <a:latin typeface="Cambria Math"/>
                                    </a:rPr>
                                  </m:ctrlPr>
                                </m:sSubPr>
                                <m:e>
                                  <m:r>
                                    <a:rPr lang="en-US" sz="1600" i="1">
                                      <a:solidFill>
                                        <a:prstClr val="black"/>
                                      </a:solidFill>
                                      <a:latin typeface="Cambria Math"/>
                                      <a:ea typeface="Cambria Math"/>
                                    </a:rPr>
                                    <m:t>∆</m:t>
                                  </m:r>
                                  <m:r>
                                    <a:rPr lang="en-US" sz="1600" i="1">
                                      <a:solidFill>
                                        <a:prstClr val="black"/>
                                      </a:solidFill>
                                      <a:latin typeface="Cambria Math"/>
                                      <a:ea typeface="Cambria Math"/>
                                    </a:rPr>
                                    <m:t>𝑡</m:t>
                                  </m:r>
                                </m:e>
                                <m:sub>
                                  <m:r>
                                    <a:rPr lang="en-US" sz="1600" i="1">
                                      <a:solidFill>
                                        <a:prstClr val="black"/>
                                      </a:solidFill>
                                      <a:latin typeface="Cambria Math"/>
                                    </a:rPr>
                                    <m:t>𝑖</m:t>
                                  </m:r>
                                </m:sub>
                              </m:sSub>
                            </m:num>
                            <m:den>
                              <m:sSub>
                                <m:sSubPr>
                                  <m:ctrlPr>
                                    <a:rPr lang="en-US" sz="1600" i="1">
                                      <a:solidFill>
                                        <a:prstClr val="black"/>
                                      </a:solidFill>
                                      <a:latin typeface="Cambria Math"/>
                                    </a:rPr>
                                  </m:ctrlPr>
                                </m:sSubPr>
                                <m:e>
                                  <m:r>
                                    <a:rPr lang="en-US" sz="1600" i="1">
                                      <a:solidFill>
                                        <a:prstClr val="black"/>
                                      </a:solidFill>
                                      <a:latin typeface="Cambria Math"/>
                                    </a:rPr>
                                    <m:t>𝑐</m:t>
                                  </m:r>
                                </m:e>
                                <m:sub>
                                  <m:r>
                                    <a:rPr lang="en-US" sz="1600" i="1">
                                      <a:solidFill>
                                        <a:prstClr val="black"/>
                                      </a:solidFill>
                                      <a:latin typeface="Cambria Math"/>
                                    </a:rPr>
                                    <m:t>𝑖</m:t>
                                  </m:r>
                                </m:sub>
                              </m:sSub>
                            </m:den>
                          </m:f>
                        </m:e>
                      </m:nary>
                      <m:r>
                        <a:rPr lang="en-US" sz="1600" i="1">
                          <a:solidFill>
                            <a:prstClr val="black"/>
                          </a:solidFill>
                          <a:latin typeface="Cambria Math"/>
                        </a:rPr>
                        <m:t>       </m:t>
                      </m:r>
                      <m:r>
                        <a:rPr lang="en-US" sz="1600" i="1">
                          <a:solidFill>
                            <a:prstClr val="black"/>
                          </a:solidFill>
                          <a:latin typeface="Cambria Math"/>
                        </a:rPr>
                        <m:t>𝑤𝑖𝑡h</m:t>
                      </m:r>
                      <m:r>
                        <a:rPr lang="en-US" sz="1600" i="1">
                          <a:solidFill>
                            <a:prstClr val="black"/>
                          </a:solidFill>
                          <a:latin typeface="Cambria Math"/>
                        </a:rPr>
                        <m:t>     </m:t>
                      </m:r>
                      <m:nary>
                        <m:naryPr>
                          <m:chr m:val="∑"/>
                          <m:supHide m:val="on"/>
                          <m:ctrlPr>
                            <a:rPr lang="en-US" sz="1600" i="1">
                              <a:solidFill>
                                <a:prstClr val="black"/>
                              </a:solidFill>
                              <a:latin typeface="Cambria Math"/>
                            </a:rPr>
                          </m:ctrlPr>
                        </m:naryPr>
                        <m:sub>
                          <m:r>
                            <m:rPr>
                              <m:brk m:alnAt="7"/>
                            </m:rPr>
                            <a:rPr lang="en-US" sz="1600" i="1">
                              <a:solidFill>
                                <a:prstClr val="black"/>
                              </a:solidFill>
                              <a:latin typeface="Cambria Math"/>
                            </a:rPr>
                            <m:t>𝑖</m:t>
                          </m:r>
                        </m:sub>
                        <m:sup/>
                        <m:e>
                          <m:sSub>
                            <m:sSubPr>
                              <m:ctrlPr>
                                <a:rPr lang="en-US" sz="1600" i="1">
                                  <a:solidFill>
                                    <a:prstClr val="black"/>
                                  </a:solidFill>
                                  <a:latin typeface="Cambria Math"/>
                                </a:rPr>
                              </m:ctrlPr>
                            </m:sSubPr>
                            <m:e>
                              <m:r>
                                <a:rPr lang="en-US" sz="1600" i="1">
                                  <a:solidFill>
                                    <a:prstClr val="black"/>
                                  </a:solidFill>
                                  <a:latin typeface="Cambria Math"/>
                                </a:rPr>
                                <m:t>𝑎</m:t>
                              </m:r>
                            </m:e>
                            <m:sub>
                              <m:r>
                                <a:rPr lang="en-US" sz="1600" i="1">
                                  <a:solidFill>
                                    <a:prstClr val="black"/>
                                  </a:solidFill>
                                  <a:latin typeface="Cambria Math"/>
                                </a:rPr>
                                <m:t>𝑖</m:t>
                              </m:r>
                            </m:sub>
                          </m:sSub>
                        </m:e>
                      </m:nary>
                      <m:r>
                        <a:rPr lang="en-US" sz="1600" i="1">
                          <a:solidFill>
                            <a:prstClr val="black"/>
                          </a:solidFill>
                          <a:latin typeface="Cambria Math"/>
                        </a:rPr>
                        <m:t>=1</m:t>
                      </m:r>
                    </m:oMath>
                  </m:oMathPara>
                </a14:m>
                <a:endParaRPr lang="en-US" sz="1600" dirty="0">
                  <a:solidFill>
                    <a:prstClr val="black"/>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2995418" y="4787956"/>
                <a:ext cx="4299061" cy="689804"/>
              </a:xfrm>
              <a:prstGeom prst="rect">
                <a:avLst/>
              </a:prstGeom>
              <a:blipFill rotWithShape="1">
                <a:blip r:embed="rId5"/>
                <a:stretch>
                  <a:fillRect/>
                </a:stretch>
              </a:blipFill>
            </p:spPr>
            <p:txBody>
              <a:bodyPr/>
              <a:lstStyle/>
              <a:p>
                <a:r>
                  <a:rPr lang="en-US">
                    <a:noFill/>
                  </a:rPr>
                  <a:t> </a:t>
                </a:r>
              </a:p>
            </p:txBody>
          </p:sp>
        </mc:Fallback>
      </mc:AlternateContent>
      <p:sp>
        <p:nvSpPr>
          <p:cNvPr id="24" name="TextBox 23"/>
          <p:cNvSpPr txBox="1"/>
          <p:nvPr/>
        </p:nvSpPr>
        <p:spPr>
          <a:xfrm>
            <a:off x="7619997" y="4840470"/>
            <a:ext cx="1268809" cy="584775"/>
          </a:xfrm>
          <a:prstGeom prst="rect">
            <a:avLst/>
          </a:prstGeom>
          <a:noFill/>
        </p:spPr>
        <p:txBody>
          <a:bodyPr wrap="none" rtlCol="0">
            <a:spAutoFit/>
          </a:bodyPr>
          <a:lstStyle/>
          <a:p>
            <a:pPr algn="ctr"/>
            <a:r>
              <a:rPr lang="en-US" sz="1600" dirty="0">
                <a:solidFill>
                  <a:prstClr val="black"/>
                </a:solidFill>
              </a:rPr>
              <a:t>Compression</a:t>
            </a:r>
          </a:p>
          <a:p>
            <a:pPr algn="ctr"/>
            <a:r>
              <a:rPr lang="en-US" sz="1600" dirty="0">
                <a:solidFill>
                  <a:prstClr val="black"/>
                </a:solidFill>
              </a:rPr>
              <a:t>coefficients</a:t>
            </a:r>
          </a:p>
        </p:txBody>
      </p:sp>
      <p:sp>
        <p:nvSpPr>
          <p:cNvPr id="26" name="Rounded Rectangle 25"/>
          <p:cNvSpPr/>
          <p:nvPr/>
        </p:nvSpPr>
        <p:spPr>
          <a:xfrm>
            <a:off x="4992542" y="5145829"/>
            <a:ext cx="243653" cy="230488"/>
          </a:xfrm>
          <a:prstGeom prst="roundRect">
            <a:avLst/>
          </a:prstGeom>
          <a:no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9" name="Freeform 28"/>
          <p:cNvSpPr/>
          <p:nvPr/>
        </p:nvSpPr>
        <p:spPr>
          <a:xfrm>
            <a:off x="5138827" y="5399844"/>
            <a:ext cx="2481170" cy="235823"/>
          </a:xfrm>
          <a:custGeom>
            <a:avLst/>
            <a:gdLst>
              <a:gd name="connsiteX0" fmla="*/ 0 w 3132666"/>
              <a:gd name="connsiteY0" fmla="*/ 0 h 471646"/>
              <a:gd name="connsiteX1" fmla="*/ 533400 w 3132666"/>
              <a:gd name="connsiteY1" fmla="*/ 397934 h 471646"/>
              <a:gd name="connsiteX2" fmla="*/ 2319866 w 3132666"/>
              <a:gd name="connsiteY2" fmla="*/ 440267 h 471646"/>
              <a:gd name="connsiteX3" fmla="*/ 3132666 w 3132666"/>
              <a:gd name="connsiteY3" fmla="*/ 50800 h 471646"/>
            </a:gdLst>
            <a:ahLst/>
            <a:cxnLst>
              <a:cxn ang="0">
                <a:pos x="connsiteX0" y="connsiteY0"/>
              </a:cxn>
              <a:cxn ang="0">
                <a:pos x="connsiteX1" y="connsiteY1"/>
              </a:cxn>
              <a:cxn ang="0">
                <a:pos x="connsiteX2" y="connsiteY2"/>
              </a:cxn>
              <a:cxn ang="0">
                <a:pos x="connsiteX3" y="connsiteY3"/>
              </a:cxn>
            </a:cxnLst>
            <a:rect l="l" t="t" r="r" b="b"/>
            <a:pathLst>
              <a:path w="3132666" h="471646">
                <a:moveTo>
                  <a:pt x="0" y="0"/>
                </a:moveTo>
                <a:cubicBezTo>
                  <a:pt x="73378" y="162278"/>
                  <a:pt x="146756" y="324556"/>
                  <a:pt x="533400" y="397934"/>
                </a:cubicBezTo>
                <a:cubicBezTo>
                  <a:pt x="920044" y="471312"/>
                  <a:pt x="1886655" y="498123"/>
                  <a:pt x="2319866" y="440267"/>
                </a:cubicBezTo>
                <a:cubicBezTo>
                  <a:pt x="2753077" y="382411"/>
                  <a:pt x="2942871" y="216605"/>
                  <a:pt x="3132666" y="50800"/>
                </a:cubicBezTo>
              </a:path>
            </a:pathLst>
          </a:custGeom>
          <a:noFill/>
          <a:ln w="9525">
            <a:prstDash val="lgDash"/>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mc:AlternateContent xmlns:mc="http://schemas.openxmlformats.org/markup-compatibility/2006" xmlns:a14="http://schemas.microsoft.com/office/drawing/2010/main">
        <mc:Choice Requires="a14">
          <p:sp>
            <p:nvSpPr>
              <p:cNvPr id="30" name="TextBox 29"/>
              <p:cNvSpPr txBox="1"/>
              <p:nvPr/>
            </p:nvSpPr>
            <p:spPr>
              <a:xfrm>
                <a:off x="431787" y="5799711"/>
                <a:ext cx="8408467" cy="584775"/>
              </a:xfrm>
              <a:prstGeom prst="rect">
                <a:avLst/>
              </a:prstGeom>
              <a:noFill/>
            </p:spPr>
            <p:txBody>
              <a:bodyPr wrap="square" rtlCol="0">
                <a:spAutoFit/>
              </a:bodyPr>
              <a:lstStyle/>
              <a:p>
                <a:pPr algn="just" defTabSz="193675">
                  <a:spcAft>
                    <a:spcPts val="1200"/>
                  </a:spcAft>
                  <a:tabLst>
                    <a:tab pos="2243138" algn="l"/>
                  </a:tabLst>
                </a:pPr>
                <a:r>
                  <a:rPr lang="en-US" sz="1600" dirty="0">
                    <a:solidFill>
                      <a:prstClr val="black"/>
                    </a:solidFill>
                  </a:rPr>
                  <a:t>Values of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ea typeface="Cambria Math"/>
                          </a:rPr>
                          <m:t>𝑎</m:t>
                        </m:r>
                      </m:e>
                      <m:sub>
                        <m:r>
                          <a:rPr lang="en-US" sz="1600" i="1">
                            <a:solidFill>
                              <a:prstClr val="black"/>
                            </a:solidFill>
                            <a:latin typeface="Cambria Math"/>
                          </a:rPr>
                          <m:t>𝑖</m:t>
                        </m:r>
                      </m:sub>
                    </m:sSub>
                  </m:oMath>
                </a14:m>
                <a:r>
                  <a:rPr lang="en-US" sz="1600" dirty="0">
                    <a:solidFill>
                      <a:prstClr val="black"/>
                    </a:solidFill>
                  </a:rPr>
                  <a:t> can be computed analytically, by simulations or even measured experimentally. They very much depends on the machine working point.</a:t>
                </a:r>
              </a:p>
            </p:txBody>
          </p:sp>
        </mc:Choice>
        <mc:Fallback xmlns="">
          <p:sp>
            <p:nvSpPr>
              <p:cNvPr id="30" name="TextBox 29"/>
              <p:cNvSpPr txBox="1">
                <a:spLocks noRot="1" noChangeAspect="1" noMove="1" noResize="1" noEditPoints="1" noAdjustHandles="1" noChangeArrowheads="1" noChangeShapeType="1" noTextEdit="1"/>
              </p:cNvSpPr>
              <p:nvPr/>
            </p:nvSpPr>
            <p:spPr>
              <a:xfrm>
                <a:off x="431787" y="5799711"/>
                <a:ext cx="8408467" cy="584775"/>
              </a:xfrm>
              <a:prstGeom prst="rect">
                <a:avLst/>
              </a:prstGeom>
              <a:blipFill rotWithShape="1">
                <a:blip r:embed="rId6"/>
                <a:stretch>
                  <a:fillRect l="-435" t="-3125" r="-363" b="-12500"/>
                </a:stretch>
              </a:blipFill>
            </p:spPr>
            <p:txBody>
              <a:bodyPr/>
              <a:lstStyle/>
              <a:p>
                <a:r>
                  <a:rPr lang="en-US">
                    <a:noFill/>
                  </a:rPr>
                  <a:t> </a:t>
                </a:r>
              </a:p>
            </p:txBody>
          </p:sp>
        </mc:Fallback>
      </mc:AlternateContent>
    </p:spTree>
    <p:extLst>
      <p:ext uri="{BB962C8B-B14F-4D97-AF65-F5344CB8AC3E}">
        <p14:creationId xmlns:p14="http://schemas.microsoft.com/office/powerpoint/2010/main" val="103659693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406400" y="4337986"/>
            <a:ext cx="8466656" cy="1453214"/>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9" name="Rectangle 18"/>
          <p:cNvSpPr/>
          <p:nvPr/>
        </p:nvSpPr>
        <p:spPr>
          <a:xfrm>
            <a:off x="406400" y="2794936"/>
            <a:ext cx="8466656" cy="1453214"/>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2" name="Rectangle 11"/>
          <p:cNvSpPr/>
          <p:nvPr/>
        </p:nvSpPr>
        <p:spPr>
          <a:xfrm>
            <a:off x="406400" y="2032936"/>
            <a:ext cx="8466656" cy="694515"/>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961535" y="143790"/>
            <a:ext cx="7418894" cy="551900"/>
          </a:xfrm>
        </p:spPr>
        <p:txBody>
          <a:bodyPr/>
          <a:lstStyle/>
          <a:p>
            <a:r>
              <a:rPr lang="en-US" sz="2800" dirty="0" smtClean="0"/>
              <a:t>Beam synchronization</a:t>
            </a:r>
            <a:endParaRPr lang="en-US" sz="2800"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53</a:t>
            </a:fld>
            <a:endParaRPr lang="en-US" dirty="0">
              <a:solidFill>
                <a:srgbClr val="4F81BD">
                  <a:lumMod val="75000"/>
                </a:srgbClr>
              </a:solidFill>
            </a:endParaRPr>
          </a:p>
        </p:txBody>
      </p:sp>
      <p:sp>
        <p:nvSpPr>
          <p:cNvPr id="6" name="TextBox 5"/>
          <p:cNvSpPr txBox="1"/>
          <p:nvPr/>
        </p:nvSpPr>
        <p:spPr>
          <a:xfrm>
            <a:off x="4639298" y="1250800"/>
            <a:ext cx="4233758" cy="646331"/>
          </a:xfrm>
          <a:prstGeom prst="rect">
            <a:avLst/>
          </a:prstGeom>
          <a:noFill/>
        </p:spPr>
        <p:txBody>
          <a:bodyPr wrap="square" rtlCol="0">
            <a:spAutoFit/>
          </a:bodyPr>
          <a:lstStyle/>
          <a:p>
            <a:pPr algn="just"/>
            <a:r>
              <a:rPr lang="en-US" dirty="0">
                <a:solidFill>
                  <a:prstClr val="black"/>
                </a:solidFill>
              </a:rPr>
              <a:t>How beam arrival time is affected by synchronization errors of the sub-systems? </a:t>
            </a:r>
          </a:p>
        </p:txBody>
      </p:sp>
      <p:grpSp>
        <p:nvGrpSpPr>
          <p:cNvPr id="18" name="Group 17"/>
          <p:cNvGrpSpPr/>
          <p:nvPr/>
        </p:nvGrpSpPr>
        <p:grpSpPr>
          <a:xfrm>
            <a:off x="463501" y="1045908"/>
            <a:ext cx="4056591" cy="934154"/>
            <a:chOff x="406400" y="1381789"/>
            <a:chExt cx="8433860" cy="1942154"/>
          </a:xfrm>
        </p:grpSpPr>
        <p:sp>
          <p:nvSpPr>
            <p:cNvPr id="5" name="Rectangle 4"/>
            <p:cNvSpPr/>
            <p:nvPr/>
          </p:nvSpPr>
          <p:spPr>
            <a:xfrm>
              <a:off x="406400" y="1405476"/>
              <a:ext cx="8433860" cy="18218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792" t="34436" r="740" b="2351"/>
            <a:stretch/>
          </p:blipFill>
          <p:spPr>
            <a:xfrm>
              <a:off x="474129" y="1540882"/>
              <a:ext cx="8289927" cy="1634128"/>
            </a:xfrm>
            <a:prstGeom prst="rect">
              <a:avLst/>
            </a:prstGeom>
            <a:ln>
              <a:noFill/>
            </a:ln>
          </p:spPr>
        </p:pic>
        <p:sp>
          <p:nvSpPr>
            <p:cNvPr id="7" name="TextBox 6"/>
            <p:cNvSpPr txBox="1"/>
            <p:nvPr/>
          </p:nvSpPr>
          <p:spPr>
            <a:xfrm>
              <a:off x="1625595" y="1625597"/>
              <a:ext cx="1307095" cy="527905"/>
            </a:xfrm>
            <a:prstGeom prst="rect">
              <a:avLst/>
            </a:prstGeom>
            <a:noFill/>
          </p:spPr>
          <p:txBody>
            <a:bodyPr wrap="none" rtlCol="0">
              <a:spAutoFit/>
            </a:bodyPr>
            <a:lstStyle/>
            <a:p>
              <a:r>
                <a:rPr lang="en-US" sz="1050" b="1" i="1" dirty="0">
                  <a:solidFill>
                    <a:prstClr val="black"/>
                  </a:solidFill>
                </a:rPr>
                <a:t>PC laser</a:t>
              </a:r>
            </a:p>
          </p:txBody>
        </p:sp>
        <p:sp>
          <p:nvSpPr>
            <p:cNvPr id="8" name="TextBox 7"/>
            <p:cNvSpPr txBox="1"/>
            <p:nvPr/>
          </p:nvSpPr>
          <p:spPr>
            <a:xfrm>
              <a:off x="4038610" y="1442830"/>
              <a:ext cx="1297097" cy="863842"/>
            </a:xfrm>
            <a:prstGeom prst="rect">
              <a:avLst/>
            </a:prstGeom>
            <a:noFill/>
          </p:spPr>
          <p:txBody>
            <a:bodyPr wrap="none" rtlCol="0">
              <a:spAutoFit/>
            </a:bodyPr>
            <a:lstStyle/>
            <a:p>
              <a:pPr algn="r"/>
              <a:r>
                <a:rPr lang="en-US" sz="1050" b="1" i="1" dirty="0">
                  <a:solidFill>
                    <a:prstClr val="black"/>
                  </a:solidFill>
                </a:rPr>
                <a:t>Seeding</a:t>
              </a:r>
            </a:p>
            <a:p>
              <a:pPr algn="r"/>
              <a:r>
                <a:rPr lang="en-US" sz="1050" b="1" i="1" dirty="0">
                  <a:solidFill>
                    <a:prstClr val="black"/>
                  </a:solidFill>
                </a:rPr>
                <a:t> laser</a:t>
              </a:r>
            </a:p>
          </p:txBody>
        </p:sp>
        <p:sp>
          <p:nvSpPr>
            <p:cNvPr id="9" name="TextBox 8"/>
            <p:cNvSpPr txBox="1"/>
            <p:nvPr/>
          </p:nvSpPr>
          <p:spPr>
            <a:xfrm>
              <a:off x="6140512" y="1381789"/>
              <a:ext cx="1117130" cy="863842"/>
            </a:xfrm>
            <a:prstGeom prst="rect">
              <a:avLst/>
            </a:prstGeom>
            <a:noFill/>
          </p:spPr>
          <p:txBody>
            <a:bodyPr wrap="none" rtlCol="0">
              <a:spAutoFit/>
            </a:bodyPr>
            <a:lstStyle/>
            <a:p>
              <a:pPr algn="r"/>
              <a:r>
                <a:rPr lang="en-US" sz="1050" b="1" i="1" dirty="0">
                  <a:solidFill>
                    <a:prstClr val="black"/>
                  </a:solidFill>
                </a:rPr>
                <a:t>Pump </a:t>
              </a:r>
            </a:p>
            <a:p>
              <a:pPr algn="r"/>
              <a:r>
                <a:rPr lang="en-US" sz="1050" b="1" i="1" dirty="0">
                  <a:solidFill>
                    <a:prstClr val="black"/>
                  </a:solidFill>
                </a:rPr>
                <a:t>laser</a:t>
              </a:r>
            </a:p>
          </p:txBody>
        </p:sp>
        <p:cxnSp>
          <p:nvCxnSpPr>
            <p:cNvPr id="11" name="Straight Connector 10"/>
            <p:cNvCxnSpPr/>
            <p:nvPr/>
          </p:nvCxnSpPr>
          <p:spPr>
            <a:xfrm>
              <a:off x="5672670" y="2421466"/>
              <a:ext cx="0" cy="448741"/>
            </a:xfrm>
            <a:prstGeom prst="line">
              <a:avLst/>
            </a:prstGeom>
            <a:ln w="12700">
              <a:prstDash val="dash"/>
              <a:tailEnd type="stealt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433319" y="2748048"/>
              <a:ext cx="1813269" cy="575895"/>
            </a:xfrm>
            <a:prstGeom prst="rect">
              <a:avLst/>
            </a:prstGeom>
            <a:noFill/>
          </p:spPr>
          <p:txBody>
            <a:bodyPr wrap="none" rtlCol="0">
              <a:spAutoFit/>
            </a:bodyPr>
            <a:lstStyle/>
            <a:p>
              <a:r>
                <a:rPr lang="en-US" sz="1200" b="1" i="1" u="sng" dirty="0">
                  <a:solidFill>
                    <a:prstClr val="black"/>
                  </a:solidFill>
                </a:rPr>
                <a:t>LINAC</a:t>
              </a:r>
              <a:r>
                <a:rPr lang="en-US" sz="1200" b="1" i="1" dirty="0">
                  <a:solidFill>
                    <a:prstClr val="black"/>
                  </a:solidFill>
                </a:rPr>
                <a:t> </a:t>
              </a:r>
              <a:r>
                <a:rPr lang="en-US" sz="1200" b="1" i="1" u="sng" dirty="0">
                  <a:solidFill>
                    <a:prstClr val="black"/>
                  </a:solidFill>
                </a:rPr>
                <a:t>END</a:t>
              </a:r>
            </a:p>
          </p:txBody>
        </p:sp>
        <p:sp>
          <p:nvSpPr>
            <p:cNvPr id="17" name="TextBox 16"/>
            <p:cNvSpPr txBox="1"/>
            <p:nvPr/>
          </p:nvSpPr>
          <p:spPr>
            <a:xfrm>
              <a:off x="3746157" y="2302927"/>
              <a:ext cx="777191" cy="575895"/>
            </a:xfrm>
            <a:prstGeom prst="rect">
              <a:avLst/>
            </a:prstGeom>
            <a:noFill/>
          </p:spPr>
          <p:txBody>
            <a:bodyPr wrap="none" rtlCol="0">
              <a:spAutoFit/>
            </a:bodyPr>
            <a:lstStyle/>
            <a:p>
              <a:r>
                <a:rPr lang="en-US" sz="1200" b="1" i="1" dirty="0">
                  <a:solidFill>
                    <a:prstClr val="black"/>
                  </a:solidFill>
                </a:rPr>
                <a:t>R</a:t>
              </a:r>
              <a:r>
                <a:rPr lang="en-US" sz="1200" b="1" i="1" baseline="-25000" dirty="0">
                  <a:solidFill>
                    <a:prstClr val="black"/>
                  </a:solidFill>
                </a:rPr>
                <a:t>56</a:t>
              </a:r>
            </a:p>
          </p:txBody>
        </p:sp>
      </p:grpSp>
      <mc:AlternateContent xmlns:mc="http://schemas.openxmlformats.org/markup-compatibility/2006" xmlns:a14="http://schemas.microsoft.com/office/drawing/2010/main">
        <mc:Choice Requires="a14">
          <p:sp>
            <p:nvSpPr>
              <p:cNvPr id="27" name="TextBox 26"/>
              <p:cNvSpPr txBox="1"/>
              <p:nvPr/>
            </p:nvSpPr>
            <p:spPr>
              <a:xfrm>
                <a:off x="406400" y="2042462"/>
                <a:ext cx="8467516" cy="3825663"/>
              </a:xfrm>
              <a:prstGeom prst="rect">
                <a:avLst/>
              </a:prstGeom>
              <a:noFill/>
            </p:spPr>
            <p:txBody>
              <a:bodyPr wrap="square" rtlCol="0">
                <a:spAutoFit/>
              </a:bodyPr>
              <a:lstStyle/>
              <a:p>
                <a:pPr marL="285750" indent="-285750" algn="just">
                  <a:spcAft>
                    <a:spcPts val="600"/>
                  </a:spcAft>
                  <a:buFont typeface="Wingdings" panose="05000000000000000000" pitchFamily="2" charset="2"/>
                  <a:buChar char="ü"/>
                  <a:tabLst>
                    <a:tab pos="271463" algn="l"/>
                  </a:tabLst>
                </a:pPr>
                <a:r>
                  <a:rPr lang="en-US" sz="1600" dirty="0">
                    <a:solidFill>
                      <a:prstClr val="black"/>
                    </a:solidFill>
                  </a:rPr>
                  <a:t>No compression: Beam captured by the GUN and accelerated on-crest </a:t>
                </a:r>
              </a:p>
              <a:p>
                <a:pPr marL="271463" indent="-271463" algn="just">
                  <a:spcAft>
                    <a:spcPts val="1200"/>
                  </a:spcAft>
                  <a:tabLst>
                    <a:tab pos="271463" algn="l"/>
                  </a:tabLst>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rPr>
                            <m:t>𝑎</m:t>
                          </m:r>
                        </m:e>
                        <m:sub>
                          <m:r>
                            <a:rPr lang="en-US" sz="1600" i="1">
                              <a:solidFill>
                                <a:prstClr val="black"/>
                              </a:solidFill>
                              <a:latin typeface="Cambria Math"/>
                            </a:rPr>
                            <m:t>𝑃𝐶</m:t>
                          </m:r>
                        </m:sub>
                      </m:sSub>
                      <m:r>
                        <a:rPr lang="en-US" sz="1600" i="1">
                          <a:solidFill>
                            <a:prstClr val="black"/>
                          </a:solidFill>
                          <a:latin typeface="Cambria Math"/>
                          <a:ea typeface="Cambria Math"/>
                        </a:rPr>
                        <m:t>≈0.7</m:t>
                      </m:r>
                      <m:r>
                        <a:rPr lang="it-IT" sz="1600" i="1">
                          <a:solidFill>
                            <a:prstClr val="black"/>
                          </a:solidFill>
                          <a:latin typeface="Cambria Math"/>
                          <a:ea typeface="Cambria Math"/>
                        </a:rPr>
                        <m:t> </m:t>
                      </m:r>
                      <m:r>
                        <a:rPr lang="en-US" sz="1600" i="1">
                          <a:solidFill>
                            <a:prstClr val="black"/>
                          </a:solidFill>
                          <a:latin typeface="Cambria Math"/>
                          <a:ea typeface="Cambria Math"/>
                        </a:rPr>
                        <m:t>;</m:t>
                      </m:r>
                      <m:sSub>
                        <m:sSubPr>
                          <m:ctrlPr>
                            <a:rPr lang="en-US" sz="1600" i="1">
                              <a:solidFill>
                                <a:prstClr val="black"/>
                              </a:solidFill>
                              <a:latin typeface="Cambria Math"/>
                            </a:rPr>
                          </m:ctrlPr>
                        </m:sSubPr>
                        <m:e>
                          <m:r>
                            <a:rPr lang="it-IT" sz="1600" i="1">
                              <a:solidFill>
                                <a:prstClr val="black"/>
                              </a:solidFill>
                              <a:latin typeface="Cambria Math"/>
                            </a:rPr>
                            <m:t>          </m:t>
                          </m:r>
                          <m:r>
                            <a:rPr lang="en-US" sz="1600" i="1">
                              <a:solidFill>
                                <a:prstClr val="black"/>
                              </a:solidFill>
                              <a:latin typeface="Cambria Math"/>
                            </a:rPr>
                            <m:t>𝑎</m:t>
                          </m:r>
                        </m:e>
                        <m:sub>
                          <m:sSub>
                            <m:sSubPr>
                              <m:ctrlPr>
                                <a:rPr lang="en-US" sz="1600" i="1">
                                  <a:solidFill>
                                    <a:prstClr val="black"/>
                                  </a:solidFill>
                                  <a:latin typeface="Cambria Math"/>
                                </a:rPr>
                              </m:ctrlPr>
                            </m:sSubPr>
                            <m:e>
                              <m:r>
                                <a:rPr lang="en-US" sz="1600" i="1">
                                  <a:solidFill>
                                    <a:prstClr val="black"/>
                                  </a:solidFill>
                                  <a:latin typeface="Cambria Math"/>
                                </a:rPr>
                                <m:t>𝑅𝐹</m:t>
                              </m:r>
                            </m:e>
                            <m:sub>
                              <m:r>
                                <a:rPr lang="en-US" sz="1600" i="1">
                                  <a:solidFill>
                                    <a:prstClr val="black"/>
                                  </a:solidFill>
                                  <a:latin typeface="Cambria Math"/>
                                </a:rPr>
                                <m:t>𝐺𝑈𝑁</m:t>
                              </m:r>
                            </m:sub>
                          </m:sSub>
                        </m:sub>
                      </m:sSub>
                      <m:r>
                        <a:rPr lang="en-US" sz="1600" i="1">
                          <a:solidFill>
                            <a:prstClr val="black"/>
                          </a:solidFill>
                          <a:latin typeface="Cambria Math"/>
                          <a:ea typeface="Cambria Math"/>
                        </a:rPr>
                        <m:t>≈0.3</m:t>
                      </m:r>
                      <m:r>
                        <a:rPr lang="it-IT" sz="1600" i="1">
                          <a:solidFill>
                            <a:prstClr val="black"/>
                          </a:solidFill>
                          <a:latin typeface="Cambria Math"/>
                          <a:ea typeface="Cambria Math"/>
                        </a:rPr>
                        <m:t> </m:t>
                      </m:r>
                      <m:r>
                        <a:rPr lang="en-US" sz="1600" i="1">
                          <a:solidFill>
                            <a:prstClr val="black"/>
                          </a:solidFill>
                          <a:latin typeface="Cambria Math"/>
                          <a:ea typeface="Cambria Math"/>
                        </a:rPr>
                        <m:t>;</m:t>
                      </m:r>
                      <m:r>
                        <a:rPr lang="it-IT" sz="1600" i="1">
                          <a:solidFill>
                            <a:prstClr val="black"/>
                          </a:solidFill>
                          <a:latin typeface="Cambria Math"/>
                          <a:ea typeface="Cambria Math"/>
                        </a:rPr>
                        <m:t>          </m:t>
                      </m:r>
                      <m:r>
                        <a:rPr lang="en-US" sz="1600" i="1">
                          <a:solidFill>
                            <a:prstClr val="black"/>
                          </a:solidFill>
                          <a:latin typeface="Cambria Math"/>
                          <a:ea typeface="Cambria Math"/>
                        </a:rPr>
                        <m:t>𝑜𝑡h𝑒𝑟𝑠</m:t>
                      </m:r>
                      <m:r>
                        <a:rPr lang="en-US" sz="1600" i="1">
                          <a:solidFill>
                            <a:prstClr val="black"/>
                          </a:solidFill>
                          <a:latin typeface="Cambria Math"/>
                          <a:ea typeface="Cambria Math"/>
                        </a:rPr>
                        <m:t> </m:t>
                      </m:r>
                      <m:sSub>
                        <m:sSubPr>
                          <m:ctrlPr>
                            <a:rPr lang="en-US" sz="1600" i="1">
                              <a:solidFill>
                                <a:prstClr val="black"/>
                              </a:solidFill>
                              <a:latin typeface="Cambria Math"/>
                            </a:rPr>
                          </m:ctrlPr>
                        </m:sSubPr>
                        <m:e>
                          <m:r>
                            <a:rPr lang="en-US" sz="1600" i="1">
                              <a:solidFill>
                                <a:prstClr val="black"/>
                              </a:solidFill>
                              <a:latin typeface="Cambria Math"/>
                            </a:rPr>
                            <m:t>𝑎</m:t>
                          </m:r>
                        </m:e>
                        <m:sub>
                          <m:r>
                            <a:rPr lang="en-US" sz="1600" i="1">
                              <a:solidFill>
                                <a:prstClr val="black"/>
                              </a:solidFill>
                              <a:latin typeface="Cambria Math"/>
                            </a:rPr>
                            <m:t>𝑖</m:t>
                          </m:r>
                        </m:sub>
                      </m:sSub>
                      <m:r>
                        <a:rPr lang="en-US" sz="1600" i="1">
                          <a:solidFill>
                            <a:prstClr val="black"/>
                          </a:solidFill>
                          <a:latin typeface="Cambria Math"/>
                          <a:ea typeface="Cambria Math"/>
                        </a:rPr>
                        <m:t>≈0</m:t>
                      </m:r>
                    </m:oMath>
                  </m:oMathPara>
                </a14:m>
                <a:endParaRPr lang="en-US" sz="1600" dirty="0">
                  <a:solidFill>
                    <a:prstClr val="black"/>
                  </a:solidFill>
                </a:endParaRPr>
              </a:p>
              <a:p>
                <a:pPr marL="285750" indent="-285750" algn="just">
                  <a:spcAft>
                    <a:spcPts val="600"/>
                  </a:spcAft>
                  <a:buFont typeface="Wingdings" panose="05000000000000000000" pitchFamily="2" charset="2"/>
                  <a:buChar char="ü"/>
                  <a:tabLst>
                    <a:tab pos="271463" algn="l"/>
                  </a:tabLst>
                </a:pPr>
                <a:r>
                  <a:rPr lang="en-US" sz="1600" dirty="0">
                    <a:solidFill>
                      <a:prstClr val="black"/>
                    </a:solidFill>
                  </a:rPr>
                  <a:t>Magnetic compression: Energy-time chirp imprinted by off-crest acceleration in the booster and exploited in magnetic chicane to compress the bunch</a:t>
                </a:r>
              </a:p>
              <a:p>
                <a:pPr algn="just">
                  <a:spcAft>
                    <a:spcPts val="600"/>
                  </a:spcAft>
                  <a:tabLst>
                    <a:tab pos="271463" algn="l"/>
                  </a:tabLst>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rPr>
                            <m:t>𝑎</m:t>
                          </m:r>
                        </m:e>
                        <m:sub>
                          <m:sSub>
                            <m:sSubPr>
                              <m:ctrlPr>
                                <a:rPr lang="en-US" sz="1600" i="1">
                                  <a:solidFill>
                                    <a:prstClr val="black"/>
                                  </a:solidFill>
                                  <a:latin typeface="Cambria Math"/>
                                </a:rPr>
                              </m:ctrlPr>
                            </m:sSubPr>
                            <m:e>
                              <m:r>
                                <a:rPr lang="en-US" sz="1600" i="1">
                                  <a:solidFill>
                                    <a:prstClr val="black"/>
                                  </a:solidFill>
                                  <a:latin typeface="Cambria Math"/>
                                </a:rPr>
                                <m:t>𝑅𝐹</m:t>
                              </m:r>
                            </m:e>
                            <m:sub>
                              <m:r>
                                <a:rPr lang="en-US" sz="1600" i="1">
                                  <a:solidFill>
                                    <a:prstClr val="black"/>
                                  </a:solidFill>
                                  <a:latin typeface="Cambria Math"/>
                                </a:rPr>
                                <m:t>𝑏𝑜𝑜𝑠𝑡</m:t>
                              </m:r>
                            </m:sub>
                          </m:sSub>
                        </m:sub>
                      </m:sSub>
                      <m:r>
                        <a:rPr lang="en-US" sz="1600" i="1">
                          <a:solidFill>
                            <a:prstClr val="black"/>
                          </a:solidFill>
                          <a:latin typeface="Cambria Math"/>
                          <a:ea typeface="Cambria Math"/>
                        </a:rPr>
                        <m:t>≈1</m:t>
                      </m:r>
                      <m:r>
                        <a:rPr lang="it-IT" sz="1600" i="1">
                          <a:solidFill>
                            <a:prstClr val="black"/>
                          </a:solidFill>
                          <a:latin typeface="Cambria Math"/>
                          <a:ea typeface="Cambria Math"/>
                        </a:rPr>
                        <m:t> </m:t>
                      </m:r>
                      <m:r>
                        <a:rPr lang="en-US" sz="1600" i="1">
                          <a:solidFill>
                            <a:prstClr val="black"/>
                          </a:solidFill>
                          <a:latin typeface="Cambria Math"/>
                          <a:ea typeface="Cambria Math"/>
                        </a:rPr>
                        <m:t>;</m:t>
                      </m:r>
                      <m:r>
                        <a:rPr lang="it-IT" sz="1600" i="1">
                          <a:solidFill>
                            <a:prstClr val="black"/>
                          </a:solidFill>
                          <a:latin typeface="Cambria Math"/>
                          <a:ea typeface="Cambria Math"/>
                        </a:rPr>
                        <m:t>          </m:t>
                      </m:r>
                      <m:d>
                        <m:dPr>
                          <m:begChr m:val="|"/>
                          <m:endChr m:val="|"/>
                          <m:ctrlPr>
                            <a:rPr lang="en-US" sz="1600" i="1">
                              <a:solidFill>
                                <a:prstClr val="black"/>
                              </a:solidFill>
                              <a:latin typeface="Cambria Math"/>
                              <a:ea typeface="Cambria Math"/>
                            </a:rPr>
                          </m:ctrlPr>
                        </m:dPr>
                        <m:e>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𝑎</m:t>
                              </m:r>
                            </m:e>
                            <m:sub>
                              <m:r>
                                <a:rPr lang="en-US" sz="1600" i="1">
                                  <a:solidFill>
                                    <a:prstClr val="black"/>
                                  </a:solidFill>
                                  <a:latin typeface="Cambria Math"/>
                                  <a:ea typeface="Cambria Math"/>
                                </a:rPr>
                                <m:t>𝑃𝐶</m:t>
                              </m:r>
                            </m:sub>
                          </m:sSub>
                        </m:e>
                      </m:d>
                      <m:r>
                        <a:rPr lang="en-US" sz="1600" i="1">
                          <a:solidFill>
                            <a:prstClr val="black"/>
                          </a:solidFill>
                          <a:latin typeface="Cambria Math"/>
                          <a:ea typeface="Cambria Math"/>
                        </a:rPr>
                        <m:t>≪1</m:t>
                      </m:r>
                      <m:r>
                        <a:rPr lang="it-IT" sz="1600" i="1">
                          <a:solidFill>
                            <a:prstClr val="black"/>
                          </a:solidFill>
                          <a:latin typeface="Cambria Math"/>
                          <a:ea typeface="Cambria Math"/>
                        </a:rPr>
                        <m:t> </m:t>
                      </m:r>
                      <m:r>
                        <a:rPr lang="en-US" sz="1600" i="1">
                          <a:solidFill>
                            <a:prstClr val="black"/>
                          </a:solidFill>
                          <a:latin typeface="Cambria Math"/>
                          <a:ea typeface="Cambria Math"/>
                        </a:rPr>
                        <m:t>;</m:t>
                      </m:r>
                      <m:r>
                        <a:rPr lang="it-IT" sz="1600" i="1">
                          <a:solidFill>
                            <a:prstClr val="black"/>
                          </a:solidFill>
                          <a:latin typeface="Cambria Math"/>
                          <a:ea typeface="Cambria Math"/>
                        </a:rPr>
                        <m:t>         </m:t>
                      </m:r>
                      <m:r>
                        <a:rPr lang="en-US" sz="1600" i="1">
                          <a:solidFill>
                            <a:prstClr val="black"/>
                          </a:solidFill>
                          <a:latin typeface="Cambria Math"/>
                          <a:ea typeface="Cambria Math"/>
                        </a:rPr>
                        <m:t> </m:t>
                      </m:r>
                      <m:r>
                        <a:rPr lang="en-US" sz="1600" i="1">
                          <a:solidFill>
                            <a:prstClr val="black"/>
                          </a:solidFill>
                          <a:latin typeface="Cambria Math"/>
                          <a:ea typeface="Cambria Math"/>
                        </a:rPr>
                        <m:t>𝑜𝑡h𝑒𝑟𝑠</m:t>
                      </m:r>
                      <m:r>
                        <a:rPr lang="en-US" sz="1600" i="1">
                          <a:solidFill>
                            <a:prstClr val="black"/>
                          </a:solidFill>
                          <a:latin typeface="Cambria Math"/>
                          <a:ea typeface="Cambria Math"/>
                        </a:rPr>
                        <m:t> </m:t>
                      </m:r>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𝑎</m:t>
                          </m:r>
                        </m:e>
                        <m:sub>
                          <m:r>
                            <a:rPr lang="en-US" sz="1600" i="1">
                              <a:solidFill>
                                <a:prstClr val="black"/>
                              </a:solidFill>
                              <a:latin typeface="Cambria Math"/>
                              <a:ea typeface="Cambria Math"/>
                            </a:rPr>
                            <m:t>𝑖</m:t>
                          </m:r>
                        </m:sub>
                      </m:sSub>
                      <m:r>
                        <a:rPr lang="en-US" sz="1600" i="1">
                          <a:solidFill>
                            <a:prstClr val="black"/>
                          </a:solidFill>
                          <a:latin typeface="Cambria Math"/>
                          <a:ea typeface="Cambria Math"/>
                        </a:rPr>
                        <m:t>≈0</m:t>
                      </m:r>
                    </m:oMath>
                  </m:oMathPara>
                </a14:m>
                <a:endParaRPr lang="en-US" sz="1600" dirty="0">
                  <a:solidFill>
                    <a:prstClr val="black"/>
                  </a:solidFill>
                </a:endParaRPr>
              </a:p>
              <a:p>
                <a:pPr marL="271463" indent="-271463" algn="just">
                  <a:spcAft>
                    <a:spcPts val="1200"/>
                  </a:spcAft>
                  <a:tabLst>
                    <a:tab pos="271463" algn="l"/>
                  </a:tabLst>
                </a:pPr>
                <a:r>
                  <a:rPr lang="en-US" sz="1600" dirty="0">
                    <a:solidFill>
                      <a:prstClr val="black"/>
                    </a:solidFill>
                  </a:rPr>
                  <a:t>	Compression can be staged (few compressors acting at different energies). Bunch can be </a:t>
                </a:r>
                <a:r>
                  <a:rPr lang="en-US" sz="1600" dirty="0" err="1">
                    <a:solidFill>
                      <a:prstClr val="black"/>
                    </a:solidFill>
                  </a:rPr>
                  <a:t>overcompressed</a:t>
                </a:r>
                <a:r>
                  <a:rPr lang="en-US" sz="1600" dirty="0">
                    <a:solidFill>
                      <a:prstClr val="black"/>
                    </a:solidFill>
                  </a:rPr>
                  <a:t> (head and tail reversed, </a:t>
                </a:r>
                <a14:m>
                  <m:oMath xmlns:m="http://schemas.openxmlformats.org/officeDocument/2006/math">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𝑎</m:t>
                        </m:r>
                      </m:e>
                      <m:sub>
                        <m:r>
                          <a:rPr lang="en-US" sz="1600" i="1">
                            <a:solidFill>
                              <a:prstClr val="black"/>
                            </a:solidFill>
                            <a:latin typeface="Cambria Math"/>
                            <a:ea typeface="Cambria Math"/>
                          </a:rPr>
                          <m:t>𝑃𝐶</m:t>
                        </m:r>
                      </m:sub>
                    </m:sSub>
                    <m:r>
                      <a:rPr lang="en-US" sz="1600" i="1">
                        <a:solidFill>
                          <a:prstClr val="black"/>
                        </a:solidFill>
                        <a:latin typeface="Cambria Math"/>
                        <a:ea typeface="Cambria Math"/>
                      </a:rPr>
                      <m:t>&lt;0</m:t>
                    </m:r>
                  </m:oMath>
                </a14:m>
                <a:r>
                  <a:rPr lang="en-US" sz="1600" dirty="0">
                    <a:solidFill>
                      <a:prstClr val="black"/>
                    </a:solidFill>
                  </a:rPr>
                  <a:t>).</a:t>
                </a:r>
              </a:p>
              <a:p>
                <a:pPr marL="285750" indent="-285750" algn="just">
                  <a:spcAft>
                    <a:spcPts val="600"/>
                  </a:spcAft>
                  <a:buFont typeface="Wingdings" panose="05000000000000000000" pitchFamily="2" charset="2"/>
                  <a:buChar char="ü"/>
                  <a:tabLst>
                    <a:tab pos="271463" algn="l"/>
                  </a:tabLst>
                </a:pPr>
                <a:r>
                  <a:rPr lang="en-US" sz="1600" dirty="0">
                    <a:solidFill>
                      <a:prstClr val="black"/>
                    </a:solidFill>
                  </a:rPr>
                  <a:t>RF compression: a non fully relativistic bunch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rPr>
                          <m:t>𝐸</m:t>
                        </m:r>
                      </m:e>
                      <m:sub>
                        <m:r>
                          <a:rPr lang="en-US" sz="1600" i="1">
                            <a:solidFill>
                              <a:prstClr val="black"/>
                            </a:solidFill>
                            <a:latin typeface="Cambria Math"/>
                          </a:rPr>
                          <m:t>0</m:t>
                        </m:r>
                      </m:sub>
                    </m:sSub>
                    <m:r>
                      <a:rPr lang="en-US" sz="1600" i="1">
                        <a:solidFill>
                          <a:prstClr val="black"/>
                        </a:solidFill>
                        <a:latin typeface="Cambria Math"/>
                        <a:ea typeface="Cambria Math"/>
                      </a:rPr>
                      <m:t>≈</m:t>
                    </m:r>
                    <m:r>
                      <a:rPr lang="en-US" sz="1600" i="1">
                        <a:solidFill>
                          <a:prstClr val="black"/>
                        </a:solidFill>
                        <a:latin typeface="Cambria Math"/>
                        <a:ea typeface="Cambria Math"/>
                      </a:rPr>
                      <m:t>𝑓𝑒𝑤</m:t>
                    </m:r>
                    <m:r>
                      <a:rPr lang="en-US" sz="1600" i="1">
                        <a:solidFill>
                          <a:prstClr val="black"/>
                        </a:solidFill>
                        <a:latin typeface="Cambria Math"/>
                        <a:ea typeface="Cambria Math"/>
                      </a:rPr>
                      <m:t> </m:t>
                    </m:r>
                    <m:r>
                      <a:rPr lang="en-US" sz="1600" i="1">
                        <a:solidFill>
                          <a:prstClr val="black"/>
                        </a:solidFill>
                        <a:latin typeface="Cambria Math"/>
                        <a:ea typeface="Cambria Math"/>
                      </a:rPr>
                      <m:t>𝑀𝐸𝑉</m:t>
                    </m:r>
                  </m:oMath>
                </a14:m>
                <a:r>
                  <a:rPr lang="en-US" sz="1600" dirty="0">
                    <a:solidFill>
                      <a:prstClr val="black"/>
                    </a:solidFill>
                  </a:rPr>
                  <a:t> at Gun exit) injected ahead the crest in an RF capture section slips back toward an equilibrium phase closer to the crest during acceleration, being also compressed in this process</a:t>
                </a:r>
              </a:p>
              <a:p>
                <a:pPr algn="just">
                  <a:spcAft>
                    <a:spcPts val="600"/>
                  </a:spcAft>
                  <a:tabLst>
                    <a:tab pos="271463" algn="l"/>
                  </a:tabLst>
                </a:pPr>
                <a14:m>
                  <m:oMathPara xmlns:m="http://schemas.openxmlformats.org/officeDocument/2006/math">
                    <m:oMathParaPr>
                      <m:jc m:val="centerGroup"/>
                    </m:oMathParaPr>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rPr>
                            <m:t>𝑎</m:t>
                          </m:r>
                        </m:e>
                        <m:sub>
                          <m:sSub>
                            <m:sSubPr>
                              <m:ctrlPr>
                                <a:rPr lang="en-US" sz="1600" i="1">
                                  <a:solidFill>
                                    <a:prstClr val="black"/>
                                  </a:solidFill>
                                  <a:latin typeface="Cambria Math"/>
                                </a:rPr>
                              </m:ctrlPr>
                            </m:sSubPr>
                            <m:e>
                              <m:r>
                                <a:rPr lang="en-US" sz="1600" i="1">
                                  <a:solidFill>
                                    <a:prstClr val="black"/>
                                  </a:solidFill>
                                  <a:latin typeface="Cambria Math"/>
                                </a:rPr>
                                <m:t>𝑅𝐹</m:t>
                              </m:r>
                            </m:e>
                            <m:sub>
                              <m:r>
                                <a:rPr lang="en-US" sz="1600" i="1">
                                  <a:solidFill>
                                    <a:prstClr val="black"/>
                                  </a:solidFill>
                                  <a:latin typeface="Cambria Math"/>
                                </a:rPr>
                                <m:t>𝐶𝑆</m:t>
                              </m:r>
                            </m:sub>
                          </m:sSub>
                        </m:sub>
                      </m:sSub>
                      <m:r>
                        <a:rPr lang="en-US" sz="1600" i="1">
                          <a:solidFill>
                            <a:prstClr val="black"/>
                          </a:solidFill>
                          <a:latin typeface="Cambria Math"/>
                          <a:ea typeface="Cambria Math"/>
                        </a:rPr>
                        <m:t>≈1</m:t>
                      </m:r>
                      <m:r>
                        <a:rPr lang="it-IT" sz="1600" i="1">
                          <a:solidFill>
                            <a:prstClr val="black"/>
                          </a:solidFill>
                          <a:latin typeface="Cambria Math"/>
                          <a:ea typeface="Cambria Math"/>
                        </a:rPr>
                        <m:t> </m:t>
                      </m:r>
                      <m:r>
                        <a:rPr lang="en-US" sz="1600" i="1">
                          <a:solidFill>
                            <a:prstClr val="black"/>
                          </a:solidFill>
                          <a:latin typeface="Cambria Math"/>
                          <a:ea typeface="Cambria Math"/>
                        </a:rPr>
                        <m:t>;</m:t>
                      </m:r>
                      <m:r>
                        <a:rPr lang="it-IT" sz="1600" i="1">
                          <a:solidFill>
                            <a:prstClr val="black"/>
                          </a:solidFill>
                          <a:latin typeface="Cambria Math"/>
                          <a:ea typeface="Cambria Math"/>
                        </a:rPr>
                        <m:t>          </m:t>
                      </m:r>
                      <m:d>
                        <m:dPr>
                          <m:begChr m:val="|"/>
                          <m:endChr m:val="|"/>
                          <m:ctrlPr>
                            <a:rPr lang="en-US" sz="1600" i="1">
                              <a:solidFill>
                                <a:prstClr val="black"/>
                              </a:solidFill>
                              <a:latin typeface="Cambria Math"/>
                              <a:ea typeface="Cambria Math"/>
                            </a:rPr>
                          </m:ctrlPr>
                        </m:dPr>
                        <m:e>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𝑎</m:t>
                              </m:r>
                            </m:e>
                            <m:sub>
                              <m:r>
                                <a:rPr lang="en-US" sz="1600" i="1">
                                  <a:solidFill>
                                    <a:prstClr val="black"/>
                                  </a:solidFill>
                                  <a:latin typeface="Cambria Math"/>
                                  <a:ea typeface="Cambria Math"/>
                                </a:rPr>
                                <m:t>𝑃𝐶</m:t>
                              </m:r>
                            </m:sub>
                          </m:sSub>
                        </m:e>
                      </m:d>
                      <m:r>
                        <a:rPr lang="en-US" sz="1600" i="1">
                          <a:solidFill>
                            <a:prstClr val="black"/>
                          </a:solidFill>
                          <a:latin typeface="Cambria Math"/>
                          <a:ea typeface="Cambria Math"/>
                        </a:rPr>
                        <m:t>,</m:t>
                      </m:r>
                      <m:d>
                        <m:dPr>
                          <m:begChr m:val="|"/>
                          <m:endChr m:val="|"/>
                          <m:ctrlPr>
                            <a:rPr lang="en-US" sz="1600" i="1">
                              <a:solidFill>
                                <a:prstClr val="black"/>
                              </a:solidFill>
                              <a:latin typeface="Cambria Math"/>
                              <a:ea typeface="Cambria Math"/>
                            </a:rPr>
                          </m:ctrlPr>
                        </m:dPr>
                        <m:e>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𝑎</m:t>
                              </m:r>
                            </m:e>
                            <m:sub>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𝑅𝐹</m:t>
                                  </m:r>
                                </m:e>
                                <m:sub>
                                  <m:r>
                                    <a:rPr lang="en-US" sz="1600" i="1">
                                      <a:solidFill>
                                        <a:prstClr val="black"/>
                                      </a:solidFill>
                                      <a:latin typeface="Cambria Math"/>
                                      <a:ea typeface="Cambria Math"/>
                                    </a:rPr>
                                    <m:t>𝐺𝑈𝑁</m:t>
                                  </m:r>
                                </m:sub>
                              </m:sSub>
                            </m:sub>
                          </m:sSub>
                        </m:e>
                      </m:d>
                      <m:r>
                        <a:rPr lang="en-US" sz="1600" i="1">
                          <a:solidFill>
                            <a:prstClr val="black"/>
                          </a:solidFill>
                          <a:latin typeface="Cambria Math"/>
                          <a:ea typeface="Cambria Math"/>
                        </a:rPr>
                        <m:t>≪1; </m:t>
                      </m:r>
                      <m:r>
                        <a:rPr lang="it-IT" sz="1600" i="1">
                          <a:solidFill>
                            <a:prstClr val="black"/>
                          </a:solidFill>
                          <a:latin typeface="Cambria Math"/>
                          <a:ea typeface="Cambria Math"/>
                        </a:rPr>
                        <m:t>          </m:t>
                      </m:r>
                      <m:r>
                        <a:rPr lang="en-US" sz="1600" i="1">
                          <a:solidFill>
                            <a:prstClr val="black"/>
                          </a:solidFill>
                          <a:latin typeface="Cambria Math"/>
                          <a:ea typeface="Cambria Math"/>
                        </a:rPr>
                        <m:t>𝑜𝑡h𝑒𝑟𝑠</m:t>
                      </m:r>
                      <m:r>
                        <a:rPr lang="en-US" sz="1600" i="1">
                          <a:solidFill>
                            <a:prstClr val="black"/>
                          </a:solidFill>
                          <a:latin typeface="Cambria Math"/>
                          <a:ea typeface="Cambria Math"/>
                        </a:rPr>
                        <m:t> </m:t>
                      </m:r>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𝑎</m:t>
                          </m:r>
                        </m:e>
                        <m:sub>
                          <m:r>
                            <a:rPr lang="en-US" sz="1600" i="1">
                              <a:solidFill>
                                <a:prstClr val="black"/>
                              </a:solidFill>
                              <a:latin typeface="Cambria Math"/>
                              <a:ea typeface="Cambria Math"/>
                            </a:rPr>
                            <m:t>𝑖</m:t>
                          </m:r>
                        </m:sub>
                      </m:sSub>
                      <m:r>
                        <a:rPr lang="en-US" sz="1600" i="1">
                          <a:solidFill>
                            <a:prstClr val="black"/>
                          </a:solidFill>
                          <a:latin typeface="Cambria Math"/>
                          <a:ea typeface="Cambria Math"/>
                        </a:rPr>
                        <m:t>≈0</m:t>
                      </m:r>
                    </m:oMath>
                  </m:oMathPara>
                </a14:m>
                <a:endParaRPr lang="en-US" sz="1600" dirty="0">
                  <a:solidFill>
                    <a:prstClr val="black"/>
                  </a:solidFill>
                </a:endParaRPr>
              </a:p>
              <a:p>
                <a:pPr algn="just">
                  <a:tabLst>
                    <a:tab pos="271463" algn="l"/>
                  </a:tabLst>
                </a:pPr>
                <a:r>
                  <a:rPr lang="en-US" sz="1600" dirty="0">
                    <a:solidFill>
                      <a:prstClr val="black"/>
                    </a:solidFill>
                  </a:rPr>
                  <a:t>	The bunch gains also an Energy-time chirp. RF and magnetic compressions can be combined.</a:t>
                </a:r>
              </a:p>
            </p:txBody>
          </p:sp>
        </mc:Choice>
        <mc:Fallback xmlns="">
          <p:sp>
            <p:nvSpPr>
              <p:cNvPr id="27" name="TextBox 26"/>
              <p:cNvSpPr txBox="1">
                <a:spLocks noRot="1" noChangeAspect="1" noMove="1" noResize="1" noEditPoints="1" noAdjustHandles="1" noChangeArrowheads="1" noChangeShapeType="1" noTextEdit="1"/>
              </p:cNvSpPr>
              <p:nvPr/>
            </p:nvSpPr>
            <p:spPr>
              <a:xfrm>
                <a:off x="406400" y="2042462"/>
                <a:ext cx="8467516" cy="3825663"/>
              </a:xfrm>
              <a:prstGeom prst="rect">
                <a:avLst/>
              </a:prstGeom>
              <a:blipFill rotWithShape="1">
                <a:blip r:embed="rId3"/>
                <a:stretch>
                  <a:fillRect l="-288" t="-478" r="-360" b="-111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406400" y="5888552"/>
                <a:ext cx="8467516" cy="830997"/>
              </a:xfrm>
              <a:prstGeom prst="rect">
                <a:avLst/>
              </a:prstGeom>
              <a:noFill/>
            </p:spPr>
            <p:txBody>
              <a:bodyPr wrap="square" rtlCol="0">
                <a:spAutoFit/>
              </a:bodyPr>
              <a:lstStyle/>
              <a:p>
                <a:pPr algn="just"/>
                <a:r>
                  <a:rPr lang="en-US" sz="1600" dirty="0">
                    <a:solidFill>
                      <a:prstClr val="black"/>
                    </a:solidFill>
                  </a:rPr>
                  <a:t>Particle distribution within the bunch and shot-to-shot centroid distribution behave similarly, but values of coefficients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rPr>
                          <m:t>𝑎</m:t>
                        </m:r>
                      </m:e>
                      <m:sub>
                        <m:r>
                          <a:rPr lang="en-US" sz="1600" i="1">
                            <a:solidFill>
                              <a:prstClr val="black"/>
                            </a:solidFill>
                            <a:latin typeface="Cambria Math"/>
                          </a:rPr>
                          <m:t>𝑖</m:t>
                        </m:r>
                      </m:sub>
                    </m:sSub>
                  </m:oMath>
                </a14:m>
                <a:r>
                  <a:rPr lang="en-US" sz="1600" dirty="0">
                    <a:solidFill>
                      <a:prstClr val="black"/>
                    </a:solidFill>
                  </a:rPr>
                  <a:t> might be different since space charge affects the intra-bunch longitudinal dynamics.</a:t>
                </a:r>
              </a:p>
            </p:txBody>
          </p:sp>
        </mc:Choice>
        <mc:Fallback xmlns="">
          <p:sp>
            <p:nvSpPr>
              <p:cNvPr id="10" name="TextBox 9"/>
              <p:cNvSpPr txBox="1">
                <a:spLocks noRot="1" noChangeAspect="1" noMove="1" noResize="1" noEditPoints="1" noAdjustHandles="1" noChangeArrowheads="1" noChangeShapeType="1" noTextEdit="1"/>
              </p:cNvSpPr>
              <p:nvPr/>
            </p:nvSpPr>
            <p:spPr>
              <a:xfrm>
                <a:off x="406400" y="5888552"/>
                <a:ext cx="8467516" cy="830997"/>
              </a:xfrm>
              <a:prstGeom prst="rect">
                <a:avLst/>
              </a:prstGeom>
              <a:blipFill rotWithShape="1">
                <a:blip r:embed="rId4"/>
                <a:stretch>
                  <a:fillRect l="-432" t="-2206" r="-360" b="-8824"/>
                </a:stretch>
              </a:blipFill>
            </p:spPr>
            <p:txBody>
              <a:bodyPr/>
              <a:lstStyle/>
              <a:p>
                <a:r>
                  <a:rPr lang="en-US">
                    <a:noFill/>
                  </a:rPr>
                  <a:t> </a:t>
                </a:r>
              </a:p>
            </p:txBody>
          </p:sp>
        </mc:Fallback>
      </mc:AlternateContent>
    </p:spTree>
    <p:extLst>
      <p:ext uri="{BB962C8B-B14F-4D97-AF65-F5344CB8AC3E}">
        <p14:creationId xmlns:p14="http://schemas.microsoft.com/office/powerpoint/2010/main" val="452415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xEl>
                                              <p:pRg st="3" end="3"/>
                                            </p:txEl>
                                          </p:spTgt>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27">
                                            <p:txEl>
                                              <p:pRg st="4" end="4"/>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7">
                                            <p:txEl>
                                              <p:pRg st="5" end="5"/>
                                            </p:txEl>
                                          </p:spTgt>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7">
                                            <p:txEl>
                                              <p:pRg st="6" end="6"/>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7">
                                            <p:txEl>
                                              <p:pRg st="7" end="7"/>
                                            </p:txEl>
                                          </p:spTgt>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9" grpId="0" animBg="1"/>
      <p:bldP spid="12" grpId="0" animBg="1"/>
      <p:bldP spid="27" grpId="0" build="p"/>
      <p:bldP spid="10"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3" name="TextBox 22"/>
              <p:cNvSpPr txBox="1"/>
              <p:nvPr/>
            </p:nvSpPr>
            <p:spPr>
              <a:xfrm>
                <a:off x="5758325" y="5806402"/>
                <a:ext cx="2796599" cy="631327"/>
              </a:xfrm>
              <a:prstGeom prst="rect">
                <a:avLst/>
              </a:prstGeom>
              <a:solidFill>
                <a:srgbClr val="66FFFF"/>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1600" i="1">
                              <a:solidFill>
                                <a:prstClr val="black"/>
                              </a:solidFill>
                              <a:latin typeface="Cambria Math"/>
                              <a:ea typeface="Cambria Math"/>
                            </a:rPr>
                          </m:ctrlPr>
                        </m:sSubPr>
                        <m:e>
                          <m:r>
                            <a:rPr lang="en-GB" sz="1600" i="1">
                              <a:solidFill>
                                <a:prstClr val="black"/>
                              </a:solidFill>
                              <a:latin typeface="Cambria Math"/>
                              <a:ea typeface="Cambria Math"/>
                            </a:rPr>
                            <m:t>𝜎</m:t>
                          </m:r>
                        </m:e>
                        <m:sub>
                          <m:sSub>
                            <m:sSubPr>
                              <m:ctrlPr>
                                <a:rPr lang="it-IT" sz="1600" i="1">
                                  <a:solidFill>
                                    <a:prstClr val="black"/>
                                  </a:solidFill>
                                  <a:latin typeface="Cambria Math"/>
                                  <a:ea typeface="Cambria Math"/>
                                </a:rPr>
                              </m:ctrlPr>
                            </m:sSubPr>
                            <m:e>
                              <m:r>
                                <a:rPr lang="it-IT" sz="1600" i="1">
                                  <a:solidFill>
                                    <a:prstClr val="black"/>
                                  </a:solidFill>
                                  <a:latin typeface="Cambria Math"/>
                                  <a:ea typeface="Cambria Math"/>
                                </a:rPr>
                                <m:t>𝑡</m:t>
                              </m:r>
                            </m:e>
                            <m:sub>
                              <m:r>
                                <a:rPr lang="it-IT" sz="1600" i="1">
                                  <a:solidFill>
                                    <a:prstClr val="black"/>
                                  </a:solidFill>
                                  <a:latin typeface="Cambria Math"/>
                                  <a:ea typeface="Cambria Math"/>
                                </a:rPr>
                                <m:t>𝑏</m:t>
                              </m:r>
                            </m:sub>
                          </m:sSub>
                        </m:sub>
                      </m:sSub>
                      <m:r>
                        <a:rPr lang="en-GB" sz="1600" i="1">
                          <a:solidFill>
                            <a:prstClr val="black"/>
                          </a:solidFill>
                          <a:latin typeface="Cambria Math"/>
                          <a:ea typeface="Cambria Math"/>
                        </a:rPr>
                        <m:t>≈</m:t>
                      </m:r>
                      <m:r>
                        <a:rPr lang="it-IT" sz="1600" i="1">
                          <a:solidFill>
                            <a:prstClr val="black"/>
                          </a:solidFill>
                          <a:latin typeface="Cambria Math"/>
                          <a:ea typeface="Cambria Math"/>
                        </a:rPr>
                        <m:t>28 </m:t>
                      </m:r>
                      <m:r>
                        <a:rPr lang="it-IT" sz="1600" i="1">
                          <a:solidFill>
                            <a:prstClr val="black"/>
                          </a:solidFill>
                          <a:latin typeface="Cambria Math"/>
                          <a:ea typeface="Cambria Math"/>
                        </a:rPr>
                        <m:t>𝑓𝑠</m:t>
                      </m:r>
                    </m:oMath>
                  </m:oMathPara>
                </a14:m>
                <a:endParaRPr lang="it-IT" sz="1600" i="1" dirty="0">
                  <a:solidFill>
                    <a:prstClr val="black"/>
                  </a:solidFill>
                  <a:latin typeface="Cambria Math"/>
                  <a:ea typeface="Cambria Math"/>
                </a:endParaRPr>
              </a:p>
              <a:p>
                <a14:m>
                  <m:oMath xmlns:m="http://schemas.openxmlformats.org/officeDocument/2006/math">
                    <m:sSub>
                      <m:sSubPr>
                        <m:ctrlPr>
                          <a:rPr lang="en-GB" sz="1600" i="1">
                            <a:solidFill>
                              <a:prstClr val="black"/>
                            </a:solidFill>
                            <a:latin typeface="Cambria Math"/>
                            <a:ea typeface="Cambria Math"/>
                          </a:rPr>
                        </m:ctrlPr>
                      </m:sSubPr>
                      <m:e>
                        <m:r>
                          <a:rPr lang="en-GB" sz="1600" i="1">
                            <a:solidFill>
                              <a:prstClr val="black"/>
                            </a:solidFill>
                            <a:latin typeface="Cambria Math"/>
                            <a:ea typeface="Cambria Math"/>
                          </a:rPr>
                          <m:t>𝜎</m:t>
                        </m:r>
                      </m:e>
                      <m:sub>
                        <m:sSub>
                          <m:sSubPr>
                            <m:ctrlPr>
                              <a:rPr lang="it-IT" sz="1600" i="1">
                                <a:solidFill>
                                  <a:prstClr val="black"/>
                                </a:solidFill>
                                <a:latin typeface="Cambria Math"/>
                                <a:ea typeface="Cambria Math"/>
                              </a:rPr>
                            </m:ctrlPr>
                          </m:sSubPr>
                          <m:e>
                            <m:r>
                              <a:rPr lang="it-IT" sz="1600" i="1">
                                <a:solidFill>
                                  <a:prstClr val="black"/>
                                </a:solidFill>
                                <a:latin typeface="Cambria Math"/>
                                <a:ea typeface="Cambria Math"/>
                              </a:rPr>
                              <m:t>𝑡</m:t>
                            </m:r>
                          </m:e>
                          <m:sub>
                            <m:r>
                              <a:rPr lang="it-IT" sz="1600" i="1">
                                <a:solidFill>
                                  <a:prstClr val="black"/>
                                </a:solidFill>
                                <a:latin typeface="Cambria Math"/>
                                <a:ea typeface="Cambria Math"/>
                              </a:rPr>
                              <m:t>𝑏</m:t>
                            </m:r>
                            <m:r>
                              <a:rPr lang="it-IT" sz="1600" i="1">
                                <a:solidFill>
                                  <a:prstClr val="black"/>
                                </a:solidFill>
                                <a:latin typeface="Cambria Math"/>
                                <a:ea typeface="Cambria Math"/>
                              </a:rPr>
                              <m:t>−</m:t>
                            </m:r>
                            <m:r>
                              <a:rPr lang="it-IT" sz="1600" i="1">
                                <a:solidFill>
                                  <a:prstClr val="black"/>
                                </a:solidFill>
                                <a:latin typeface="Cambria Math"/>
                                <a:ea typeface="Cambria Math"/>
                              </a:rPr>
                              <m:t>𝑃𝐶</m:t>
                            </m:r>
                          </m:sub>
                        </m:sSub>
                      </m:sub>
                    </m:sSub>
                    <m:r>
                      <a:rPr lang="en-GB" sz="1600" i="1">
                        <a:solidFill>
                          <a:prstClr val="black"/>
                        </a:solidFill>
                        <a:latin typeface="Cambria Math"/>
                        <a:ea typeface="Cambria Math"/>
                      </a:rPr>
                      <m:t>≈</m:t>
                    </m:r>
                    <m:r>
                      <a:rPr lang="it-IT" sz="1600" i="1">
                        <a:solidFill>
                          <a:prstClr val="black"/>
                        </a:solidFill>
                        <a:latin typeface="Cambria Math"/>
                        <a:ea typeface="Cambria Math"/>
                      </a:rPr>
                      <m:t>61 </m:t>
                    </m:r>
                    <m:r>
                      <a:rPr lang="it-IT" sz="1600" i="1">
                        <a:solidFill>
                          <a:prstClr val="black"/>
                        </a:solidFill>
                        <a:latin typeface="Cambria Math"/>
                        <a:ea typeface="Cambria Math"/>
                      </a:rPr>
                      <m:t>𝑓𝑠</m:t>
                    </m:r>
                    <m:r>
                      <a:rPr lang="it-IT" sz="1600" i="1">
                        <a:solidFill>
                          <a:prstClr val="black"/>
                        </a:solidFill>
                        <a:latin typeface="Cambria Math"/>
                        <a:ea typeface="Cambria Math"/>
                      </a:rPr>
                      <m:t>;</m:t>
                    </m:r>
                  </m:oMath>
                </a14:m>
                <a:r>
                  <a:rPr lang="en-US" sz="1600" dirty="0">
                    <a:solidFill>
                      <a:prstClr val="black"/>
                    </a:solidFill>
                  </a:rPr>
                  <a:t> </a:t>
                </a:r>
                <a14:m>
                  <m:oMath xmlns:m="http://schemas.openxmlformats.org/officeDocument/2006/math">
                    <m:sSub>
                      <m:sSubPr>
                        <m:ctrlPr>
                          <a:rPr lang="en-GB" sz="1600" i="1">
                            <a:solidFill>
                              <a:prstClr val="black"/>
                            </a:solidFill>
                            <a:latin typeface="Cambria Math"/>
                            <a:ea typeface="Cambria Math"/>
                          </a:rPr>
                        </m:ctrlPr>
                      </m:sSubPr>
                      <m:e>
                        <m:r>
                          <a:rPr lang="en-GB" sz="1600" i="1">
                            <a:solidFill>
                              <a:prstClr val="black"/>
                            </a:solidFill>
                            <a:latin typeface="Cambria Math"/>
                            <a:ea typeface="Cambria Math"/>
                          </a:rPr>
                          <m:t>𝜎</m:t>
                        </m:r>
                      </m:e>
                      <m:sub>
                        <m:sSub>
                          <m:sSubPr>
                            <m:ctrlPr>
                              <a:rPr lang="it-IT" sz="1600" i="1">
                                <a:solidFill>
                                  <a:prstClr val="black"/>
                                </a:solidFill>
                                <a:latin typeface="Cambria Math"/>
                                <a:ea typeface="Cambria Math"/>
                              </a:rPr>
                            </m:ctrlPr>
                          </m:sSubPr>
                          <m:e>
                            <m:r>
                              <a:rPr lang="it-IT" sz="1600" i="1">
                                <a:solidFill>
                                  <a:prstClr val="black"/>
                                </a:solidFill>
                                <a:latin typeface="Cambria Math"/>
                                <a:ea typeface="Cambria Math"/>
                              </a:rPr>
                              <m:t>𝑡</m:t>
                            </m:r>
                          </m:e>
                          <m:sub>
                            <m:r>
                              <a:rPr lang="it-IT" sz="1600" i="1">
                                <a:solidFill>
                                  <a:prstClr val="black"/>
                                </a:solidFill>
                                <a:latin typeface="Cambria Math"/>
                                <a:ea typeface="Cambria Math"/>
                              </a:rPr>
                              <m:t>𝑏</m:t>
                            </m:r>
                            <m:r>
                              <a:rPr lang="it-IT" sz="1600" i="1">
                                <a:solidFill>
                                  <a:prstClr val="black"/>
                                </a:solidFill>
                                <a:latin typeface="Cambria Math"/>
                                <a:ea typeface="Cambria Math"/>
                              </a:rPr>
                              <m:t>−</m:t>
                            </m:r>
                            <m:r>
                              <a:rPr lang="it-IT" sz="1600" i="1">
                                <a:solidFill>
                                  <a:prstClr val="black"/>
                                </a:solidFill>
                                <a:latin typeface="Cambria Math"/>
                                <a:ea typeface="Cambria Math"/>
                              </a:rPr>
                              <m:t>𝑅𝐹</m:t>
                            </m:r>
                          </m:sub>
                        </m:sSub>
                      </m:sub>
                    </m:sSub>
                    <m:r>
                      <a:rPr lang="en-GB" sz="1600" i="1">
                        <a:solidFill>
                          <a:prstClr val="black"/>
                        </a:solidFill>
                        <a:latin typeface="Cambria Math"/>
                        <a:ea typeface="Cambria Math"/>
                      </a:rPr>
                      <m:t>≈</m:t>
                    </m:r>
                    <m:r>
                      <a:rPr lang="it-IT" sz="1600" i="1">
                        <a:solidFill>
                          <a:prstClr val="black"/>
                        </a:solidFill>
                        <a:latin typeface="Cambria Math"/>
                        <a:ea typeface="Cambria Math"/>
                      </a:rPr>
                      <m:t>15</m:t>
                    </m:r>
                    <m:r>
                      <a:rPr lang="it-IT" sz="1600" i="1">
                        <a:solidFill>
                          <a:prstClr val="black"/>
                        </a:solidFill>
                        <a:latin typeface="Cambria Math"/>
                        <a:ea typeface="Cambria Math"/>
                      </a:rPr>
                      <m:t>𝑓𝑠</m:t>
                    </m:r>
                  </m:oMath>
                </a14:m>
                <a:endParaRPr lang="en-US" sz="1600" dirty="0">
                  <a:solidFill>
                    <a:prstClr val="black"/>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5758325" y="5806402"/>
                <a:ext cx="2796599" cy="631327"/>
              </a:xfrm>
              <a:prstGeom prst="rect">
                <a:avLst/>
              </a:prstGeom>
              <a:blipFill rotWithShape="1">
                <a:blip r:embed="rId2"/>
                <a:stretch>
                  <a:fillRect b="-962"/>
                </a:stretch>
              </a:blipFill>
            </p:spPr>
            <p:txBody>
              <a:bodyPr/>
              <a:lstStyle/>
              <a:p>
                <a:r>
                  <a:rPr lang="en-US">
                    <a:noFill/>
                  </a:rPr>
                  <a:t> </a:t>
                </a:r>
              </a:p>
            </p:txBody>
          </p:sp>
        </mc:Fallback>
      </mc:AlternateContent>
      <p:sp>
        <p:nvSpPr>
          <p:cNvPr id="24" name="Right Arrow 23"/>
          <p:cNvSpPr/>
          <p:nvPr/>
        </p:nvSpPr>
        <p:spPr>
          <a:xfrm>
            <a:off x="402934" y="5780656"/>
            <a:ext cx="5422129" cy="662479"/>
          </a:xfrm>
          <a:prstGeom prst="rightArrow">
            <a:avLst>
              <a:gd name="adj1" fmla="val 58602"/>
              <a:gd name="adj2" fmla="val 50000"/>
            </a:avLst>
          </a:prstGeom>
          <a:solidFill>
            <a:srgbClr val="66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mc:AlternateContent xmlns:mc="http://schemas.openxmlformats.org/markup-compatibility/2006" xmlns:a14="http://schemas.microsoft.com/office/drawing/2010/main">
        <mc:Choice Requires="a14">
          <p:sp>
            <p:nvSpPr>
              <p:cNvPr id="22" name="TextBox 21"/>
              <p:cNvSpPr txBox="1"/>
              <p:nvPr/>
            </p:nvSpPr>
            <p:spPr>
              <a:xfrm>
                <a:off x="4835459" y="5041994"/>
                <a:ext cx="2796599" cy="631327"/>
              </a:xfrm>
              <a:prstGeom prst="rect">
                <a:avLst/>
              </a:prstGeom>
              <a:solidFill>
                <a:srgbClr val="99FF99"/>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1600" i="1">
                              <a:solidFill>
                                <a:prstClr val="black"/>
                              </a:solidFill>
                              <a:latin typeface="Cambria Math"/>
                              <a:ea typeface="Cambria Math"/>
                            </a:rPr>
                          </m:ctrlPr>
                        </m:sSubPr>
                        <m:e>
                          <m:r>
                            <a:rPr lang="en-GB" sz="1600" i="1">
                              <a:solidFill>
                                <a:prstClr val="black"/>
                              </a:solidFill>
                              <a:latin typeface="Cambria Math"/>
                              <a:ea typeface="Cambria Math"/>
                            </a:rPr>
                            <m:t>𝜎</m:t>
                          </m:r>
                        </m:e>
                        <m:sub>
                          <m:sSub>
                            <m:sSubPr>
                              <m:ctrlPr>
                                <a:rPr lang="it-IT" sz="1600" i="1">
                                  <a:solidFill>
                                    <a:prstClr val="black"/>
                                  </a:solidFill>
                                  <a:latin typeface="Cambria Math"/>
                                  <a:ea typeface="Cambria Math"/>
                                </a:rPr>
                              </m:ctrlPr>
                            </m:sSubPr>
                            <m:e>
                              <m:r>
                                <a:rPr lang="it-IT" sz="1600" i="1">
                                  <a:solidFill>
                                    <a:prstClr val="black"/>
                                  </a:solidFill>
                                  <a:latin typeface="Cambria Math"/>
                                  <a:ea typeface="Cambria Math"/>
                                </a:rPr>
                                <m:t>𝑡</m:t>
                              </m:r>
                            </m:e>
                            <m:sub>
                              <m:r>
                                <a:rPr lang="it-IT" sz="1600" i="1">
                                  <a:solidFill>
                                    <a:prstClr val="black"/>
                                  </a:solidFill>
                                  <a:latin typeface="Cambria Math"/>
                                  <a:ea typeface="Cambria Math"/>
                                </a:rPr>
                                <m:t>𝑏</m:t>
                              </m:r>
                            </m:sub>
                          </m:sSub>
                        </m:sub>
                      </m:sSub>
                      <m:r>
                        <a:rPr lang="en-GB" sz="1600" i="1">
                          <a:solidFill>
                            <a:prstClr val="black"/>
                          </a:solidFill>
                          <a:latin typeface="Cambria Math"/>
                          <a:ea typeface="Cambria Math"/>
                        </a:rPr>
                        <m:t>≈</m:t>
                      </m:r>
                      <m:r>
                        <a:rPr lang="it-IT" sz="1600" i="1">
                          <a:solidFill>
                            <a:prstClr val="black"/>
                          </a:solidFill>
                          <a:latin typeface="Cambria Math"/>
                          <a:ea typeface="Cambria Math"/>
                        </a:rPr>
                        <m:t>47 </m:t>
                      </m:r>
                      <m:r>
                        <a:rPr lang="it-IT" sz="1600" i="1">
                          <a:solidFill>
                            <a:prstClr val="black"/>
                          </a:solidFill>
                          <a:latin typeface="Cambria Math"/>
                          <a:ea typeface="Cambria Math"/>
                        </a:rPr>
                        <m:t>𝑓𝑠</m:t>
                      </m:r>
                    </m:oMath>
                  </m:oMathPara>
                </a14:m>
                <a:endParaRPr lang="it-IT" sz="1600" i="1" dirty="0">
                  <a:solidFill>
                    <a:prstClr val="black"/>
                  </a:solidFill>
                  <a:latin typeface="Cambria Math"/>
                  <a:ea typeface="Cambria Math"/>
                </a:endParaRPr>
              </a:p>
              <a:p>
                <a14:m>
                  <m:oMath xmlns:m="http://schemas.openxmlformats.org/officeDocument/2006/math">
                    <m:sSub>
                      <m:sSubPr>
                        <m:ctrlPr>
                          <a:rPr lang="en-GB" sz="1600" i="1">
                            <a:solidFill>
                              <a:prstClr val="black"/>
                            </a:solidFill>
                            <a:latin typeface="Cambria Math"/>
                            <a:ea typeface="Cambria Math"/>
                          </a:rPr>
                        </m:ctrlPr>
                      </m:sSubPr>
                      <m:e>
                        <m:r>
                          <a:rPr lang="en-GB" sz="1600" i="1">
                            <a:solidFill>
                              <a:prstClr val="black"/>
                            </a:solidFill>
                            <a:latin typeface="Cambria Math"/>
                            <a:ea typeface="Cambria Math"/>
                          </a:rPr>
                          <m:t>𝜎</m:t>
                        </m:r>
                      </m:e>
                      <m:sub>
                        <m:sSub>
                          <m:sSubPr>
                            <m:ctrlPr>
                              <a:rPr lang="it-IT" sz="1600" i="1">
                                <a:solidFill>
                                  <a:prstClr val="black"/>
                                </a:solidFill>
                                <a:latin typeface="Cambria Math"/>
                                <a:ea typeface="Cambria Math"/>
                              </a:rPr>
                            </m:ctrlPr>
                          </m:sSubPr>
                          <m:e>
                            <m:r>
                              <a:rPr lang="it-IT" sz="1600" i="1">
                                <a:solidFill>
                                  <a:prstClr val="black"/>
                                </a:solidFill>
                                <a:latin typeface="Cambria Math"/>
                                <a:ea typeface="Cambria Math"/>
                              </a:rPr>
                              <m:t>𝑡</m:t>
                            </m:r>
                          </m:e>
                          <m:sub>
                            <m:r>
                              <a:rPr lang="it-IT" sz="1600" i="1">
                                <a:solidFill>
                                  <a:prstClr val="black"/>
                                </a:solidFill>
                                <a:latin typeface="Cambria Math"/>
                                <a:ea typeface="Cambria Math"/>
                              </a:rPr>
                              <m:t>𝑏</m:t>
                            </m:r>
                            <m:r>
                              <a:rPr lang="it-IT" sz="1600" i="1">
                                <a:solidFill>
                                  <a:prstClr val="black"/>
                                </a:solidFill>
                                <a:latin typeface="Cambria Math"/>
                                <a:ea typeface="Cambria Math"/>
                              </a:rPr>
                              <m:t>−</m:t>
                            </m:r>
                            <m:r>
                              <a:rPr lang="it-IT" sz="1600" i="1">
                                <a:solidFill>
                                  <a:prstClr val="black"/>
                                </a:solidFill>
                                <a:latin typeface="Cambria Math"/>
                                <a:ea typeface="Cambria Math"/>
                              </a:rPr>
                              <m:t>𝑃𝐶</m:t>
                            </m:r>
                          </m:sub>
                        </m:sSub>
                      </m:sub>
                    </m:sSub>
                    <m:r>
                      <a:rPr lang="en-GB" sz="1600" i="1">
                        <a:solidFill>
                          <a:prstClr val="black"/>
                        </a:solidFill>
                        <a:latin typeface="Cambria Math"/>
                        <a:ea typeface="Cambria Math"/>
                      </a:rPr>
                      <m:t>≈</m:t>
                    </m:r>
                    <m:r>
                      <a:rPr lang="it-IT" sz="1600" i="1">
                        <a:solidFill>
                          <a:prstClr val="black"/>
                        </a:solidFill>
                        <a:latin typeface="Cambria Math"/>
                        <a:ea typeface="Cambria Math"/>
                      </a:rPr>
                      <m:t>27 </m:t>
                    </m:r>
                    <m:r>
                      <a:rPr lang="it-IT" sz="1600" i="1">
                        <a:solidFill>
                          <a:prstClr val="black"/>
                        </a:solidFill>
                        <a:latin typeface="Cambria Math"/>
                        <a:ea typeface="Cambria Math"/>
                      </a:rPr>
                      <m:t>𝑓𝑠</m:t>
                    </m:r>
                    <m:r>
                      <a:rPr lang="it-IT" sz="1600" i="1">
                        <a:solidFill>
                          <a:prstClr val="black"/>
                        </a:solidFill>
                        <a:latin typeface="Cambria Math"/>
                        <a:ea typeface="Cambria Math"/>
                      </a:rPr>
                      <m:t>;</m:t>
                    </m:r>
                  </m:oMath>
                </a14:m>
                <a:r>
                  <a:rPr lang="en-US" sz="1600" dirty="0">
                    <a:solidFill>
                      <a:prstClr val="black"/>
                    </a:solidFill>
                  </a:rPr>
                  <a:t> </a:t>
                </a:r>
                <a14:m>
                  <m:oMath xmlns:m="http://schemas.openxmlformats.org/officeDocument/2006/math">
                    <m:sSub>
                      <m:sSubPr>
                        <m:ctrlPr>
                          <a:rPr lang="en-GB" sz="1600" i="1">
                            <a:solidFill>
                              <a:prstClr val="black"/>
                            </a:solidFill>
                            <a:latin typeface="Cambria Math"/>
                            <a:ea typeface="Cambria Math"/>
                          </a:rPr>
                        </m:ctrlPr>
                      </m:sSubPr>
                      <m:e>
                        <m:r>
                          <a:rPr lang="en-GB" sz="1600" i="1">
                            <a:solidFill>
                              <a:prstClr val="black"/>
                            </a:solidFill>
                            <a:latin typeface="Cambria Math"/>
                            <a:ea typeface="Cambria Math"/>
                          </a:rPr>
                          <m:t>𝜎</m:t>
                        </m:r>
                      </m:e>
                      <m:sub>
                        <m:sSub>
                          <m:sSubPr>
                            <m:ctrlPr>
                              <a:rPr lang="it-IT" sz="1600" i="1">
                                <a:solidFill>
                                  <a:prstClr val="black"/>
                                </a:solidFill>
                                <a:latin typeface="Cambria Math"/>
                                <a:ea typeface="Cambria Math"/>
                              </a:rPr>
                            </m:ctrlPr>
                          </m:sSubPr>
                          <m:e>
                            <m:r>
                              <a:rPr lang="it-IT" sz="1600" i="1">
                                <a:solidFill>
                                  <a:prstClr val="black"/>
                                </a:solidFill>
                                <a:latin typeface="Cambria Math"/>
                                <a:ea typeface="Cambria Math"/>
                              </a:rPr>
                              <m:t>𝑡</m:t>
                            </m:r>
                          </m:e>
                          <m:sub>
                            <m:r>
                              <a:rPr lang="it-IT" sz="1600" i="1">
                                <a:solidFill>
                                  <a:prstClr val="black"/>
                                </a:solidFill>
                                <a:latin typeface="Cambria Math"/>
                                <a:ea typeface="Cambria Math"/>
                              </a:rPr>
                              <m:t>𝑏</m:t>
                            </m:r>
                            <m:r>
                              <a:rPr lang="it-IT" sz="1600" i="1">
                                <a:solidFill>
                                  <a:prstClr val="black"/>
                                </a:solidFill>
                                <a:latin typeface="Cambria Math"/>
                                <a:ea typeface="Cambria Math"/>
                              </a:rPr>
                              <m:t>−</m:t>
                            </m:r>
                            <m:r>
                              <a:rPr lang="it-IT" sz="1600" i="1">
                                <a:solidFill>
                                  <a:prstClr val="black"/>
                                </a:solidFill>
                                <a:latin typeface="Cambria Math"/>
                                <a:ea typeface="Cambria Math"/>
                              </a:rPr>
                              <m:t>𝑅𝐹</m:t>
                            </m:r>
                          </m:sub>
                        </m:sSub>
                      </m:sub>
                    </m:sSub>
                    <m:r>
                      <a:rPr lang="en-GB" sz="1600" i="1">
                        <a:solidFill>
                          <a:prstClr val="black"/>
                        </a:solidFill>
                        <a:latin typeface="Cambria Math"/>
                        <a:ea typeface="Cambria Math"/>
                      </a:rPr>
                      <m:t>≈</m:t>
                    </m:r>
                    <m:r>
                      <a:rPr lang="it-IT" sz="1600" i="1">
                        <a:solidFill>
                          <a:prstClr val="black"/>
                        </a:solidFill>
                        <a:latin typeface="Cambria Math"/>
                        <a:ea typeface="Cambria Math"/>
                      </a:rPr>
                      <m:t>50</m:t>
                    </m:r>
                    <m:r>
                      <a:rPr lang="it-IT" sz="1600" i="1">
                        <a:solidFill>
                          <a:prstClr val="black"/>
                        </a:solidFill>
                        <a:latin typeface="Cambria Math"/>
                        <a:ea typeface="Cambria Math"/>
                      </a:rPr>
                      <m:t>𝑓𝑠</m:t>
                    </m:r>
                  </m:oMath>
                </a14:m>
                <a:endParaRPr lang="en-US" sz="1600" dirty="0">
                  <a:solidFill>
                    <a:prstClr val="black"/>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4835459" y="5041994"/>
                <a:ext cx="2796599" cy="631327"/>
              </a:xfrm>
              <a:prstGeom prst="rect">
                <a:avLst/>
              </a:prstGeom>
              <a:blipFill rotWithShape="1">
                <a:blip r:embed="rId3"/>
                <a:stretch>
                  <a:fillRect b="-962"/>
                </a:stretch>
              </a:blipFill>
            </p:spPr>
            <p:txBody>
              <a:bodyPr/>
              <a:lstStyle/>
              <a:p>
                <a:r>
                  <a:rPr lang="en-US">
                    <a:noFill/>
                  </a:rPr>
                  <a:t> </a:t>
                </a:r>
              </a:p>
            </p:txBody>
          </p:sp>
        </mc:Fallback>
      </mc:AlternateContent>
      <p:sp>
        <p:nvSpPr>
          <p:cNvPr id="13" name="Right Arrow 12"/>
          <p:cNvSpPr/>
          <p:nvPr/>
        </p:nvSpPr>
        <p:spPr>
          <a:xfrm>
            <a:off x="411408" y="5027099"/>
            <a:ext cx="4499256" cy="662479"/>
          </a:xfrm>
          <a:prstGeom prst="rightArrow">
            <a:avLst>
              <a:gd name="adj1" fmla="val 58602"/>
              <a:gd name="adj2" fmla="val 50000"/>
            </a:avLst>
          </a:prstGeom>
          <a:solidFill>
            <a:srgbClr val="99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961535" y="143790"/>
            <a:ext cx="7418894" cy="551900"/>
          </a:xfrm>
        </p:spPr>
        <p:txBody>
          <a:bodyPr/>
          <a:lstStyle/>
          <a:p>
            <a:r>
              <a:rPr lang="it-IT" sz="2800" dirty="0" smtClean="0"/>
              <a:t>Beam synchronization</a:t>
            </a:r>
            <a:endParaRPr lang="it-IT" sz="2800" dirty="0"/>
          </a:p>
        </p:txBody>
      </p:sp>
      <p:sp>
        <p:nvSpPr>
          <p:cNvPr id="3" name="Slide Number Placeholder 2"/>
          <p:cNvSpPr>
            <a:spLocks noGrp="1"/>
          </p:cNvSpPr>
          <p:nvPr>
            <p:ph type="sldNum" sz="quarter" idx="12"/>
          </p:nvPr>
        </p:nvSpPr>
        <p:spPr/>
        <p:txBody>
          <a:bodyPr/>
          <a:lstStyle/>
          <a:p>
            <a:fld id="{D69AA2CE-5247-4087-8B4F-74DD832FD931}" type="slidenum">
              <a:rPr lang="it-IT" smtClean="0">
                <a:solidFill>
                  <a:srgbClr val="4F81BD">
                    <a:lumMod val="75000"/>
                  </a:srgbClr>
                </a:solidFill>
              </a:rPr>
              <a:pPr/>
              <a:t>54</a:t>
            </a:fld>
            <a:endParaRPr lang="it-IT">
              <a:solidFill>
                <a:srgbClr val="4F81BD">
                  <a:lumMod val="75000"/>
                </a:srgbClr>
              </a:solidFill>
            </a:endParaRPr>
          </a:p>
        </p:txBody>
      </p:sp>
      <p:sp>
        <p:nvSpPr>
          <p:cNvPr id="6" name="TextBox 5"/>
          <p:cNvSpPr txBox="1"/>
          <p:nvPr/>
        </p:nvSpPr>
        <p:spPr>
          <a:xfrm>
            <a:off x="447392" y="1359810"/>
            <a:ext cx="3905533" cy="523220"/>
          </a:xfrm>
          <a:prstGeom prst="rect">
            <a:avLst/>
          </a:prstGeom>
          <a:noFill/>
        </p:spPr>
        <p:txBody>
          <a:bodyPr wrap="square" rtlCol="0">
            <a:spAutoFit/>
          </a:bodyPr>
          <a:lstStyle/>
          <a:p>
            <a:pPr algn="ctr"/>
            <a:r>
              <a:rPr lang="it-IT" sz="2800" b="1" i="1" dirty="0">
                <a:solidFill>
                  <a:prstClr val="black"/>
                </a:solidFill>
              </a:rPr>
              <a:t>Bunch Arrival Time Jitter</a:t>
            </a:r>
            <a:endParaRPr lang="en-US" sz="2800" b="1" i="1" dirty="0">
              <a:solidFill>
                <a:prstClr val="black"/>
              </a:solidFill>
            </a:endParaRPr>
          </a:p>
        </p:txBody>
      </p:sp>
      <p:grpSp>
        <p:nvGrpSpPr>
          <p:cNvPr id="18" name="Group 17"/>
          <p:cNvGrpSpPr/>
          <p:nvPr/>
        </p:nvGrpSpPr>
        <p:grpSpPr>
          <a:xfrm>
            <a:off x="4582728" y="1154918"/>
            <a:ext cx="4056591" cy="891199"/>
            <a:chOff x="406400" y="1381789"/>
            <a:chExt cx="8433860" cy="1852849"/>
          </a:xfrm>
        </p:grpSpPr>
        <p:sp>
          <p:nvSpPr>
            <p:cNvPr id="5" name="Rectangle 4"/>
            <p:cNvSpPr/>
            <p:nvPr/>
          </p:nvSpPr>
          <p:spPr>
            <a:xfrm>
              <a:off x="406400" y="1405476"/>
              <a:ext cx="8433860" cy="18218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l="792" t="34436" r="740" b="2351"/>
            <a:stretch/>
          </p:blipFill>
          <p:spPr>
            <a:xfrm>
              <a:off x="474129" y="1540882"/>
              <a:ext cx="8289927" cy="1634128"/>
            </a:xfrm>
            <a:prstGeom prst="rect">
              <a:avLst/>
            </a:prstGeom>
            <a:ln>
              <a:noFill/>
            </a:ln>
          </p:spPr>
        </p:pic>
        <p:sp>
          <p:nvSpPr>
            <p:cNvPr id="7" name="TextBox 6"/>
            <p:cNvSpPr txBox="1"/>
            <p:nvPr/>
          </p:nvSpPr>
          <p:spPr>
            <a:xfrm>
              <a:off x="1625595" y="1625598"/>
              <a:ext cx="1104399" cy="446040"/>
            </a:xfrm>
            <a:prstGeom prst="rect">
              <a:avLst/>
            </a:prstGeom>
            <a:noFill/>
          </p:spPr>
          <p:txBody>
            <a:bodyPr wrap="none" rtlCol="0">
              <a:spAutoFit/>
            </a:bodyPr>
            <a:lstStyle/>
            <a:p>
              <a:r>
                <a:rPr lang="it-IT" sz="1050" b="1" i="1" dirty="0">
                  <a:solidFill>
                    <a:prstClr val="black"/>
                  </a:solidFill>
                </a:rPr>
                <a:t>PC laser</a:t>
              </a:r>
              <a:endParaRPr lang="en-US" sz="1050" b="1" i="1" dirty="0">
                <a:solidFill>
                  <a:prstClr val="black"/>
                </a:solidFill>
              </a:endParaRPr>
            </a:p>
          </p:txBody>
        </p:sp>
        <p:sp>
          <p:nvSpPr>
            <p:cNvPr id="8" name="TextBox 7"/>
            <p:cNvSpPr txBox="1"/>
            <p:nvPr/>
          </p:nvSpPr>
          <p:spPr>
            <a:xfrm>
              <a:off x="4239757" y="1442831"/>
              <a:ext cx="1095951" cy="729882"/>
            </a:xfrm>
            <a:prstGeom prst="rect">
              <a:avLst/>
            </a:prstGeom>
            <a:noFill/>
          </p:spPr>
          <p:txBody>
            <a:bodyPr wrap="none" rtlCol="0">
              <a:spAutoFit/>
            </a:bodyPr>
            <a:lstStyle/>
            <a:p>
              <a:pPr algn="r"/>
              <a:r>
                <a:rPr lang="it-IT" sz="1050" b="1" i="1" dirty="0">
                  <a:solidFill>
                    <a:prstClr val="black"/>
                  </a:solidFill>
                </a:rPr>
                <a:t>Seeding</a:t>
              </a:r>
            </a:p>
            <a:p>
              <a:pPr algn="r"/>
              <a:r>
                <a:rPr lang="it-IT" sz="1050" b="1" i="1" dirty="0">
                  <a:solidFill>
                    <a:prstClr val="black"/>
                  </a:solidFill>
                </a:rPr>
                <a:t> laser</a:t>
              </a:r>
              <a:endParaRPr lang="en-US" sz="1050" b="1" i="1" dirty="0">
                <a:solidFill>
                  <a:prstClr val="black"/>
                </a:solidFill>
              </a:endParaRPr>
            </a:p>
          </p:txBody>
        </p:sp>
        <p:sp>
          <p:nvSpPr>
            <p:cNvPr id="9" name="TextBox 8"/>
            <p:cNvSpPr txBox="1"/>
            <p:nvPr/>
          </p:nvSpPr>
          <p:spPr>
            <a:xfrm>
              <a:off x="6313751" y="1381789"/>
              <a:ext cx="943892" cy="729882"/>
            </a:xfrm>
            <a:prstGeom prst="rect">
              <a:avLst/>
            </a:prstGeom>
            <a:noFill/>
          </p:spPr>
          <p:txBody>
            <a:bodyPr wrap="none" rtlCol="0">
              <a:spAutoFit/>
            </a:bodyPr>
            <a:lstStyle/>
            <a:p>
              <a:pPr algn="r"/>
              <a:r>
                <a:rPr lang="it-IT" sz="1050" b="1" i="1" dirty="0">
                  <a:solidFill>
                    <a:prstClr val="black"/>
                  </a:solidFill>
                </a:rPr>
                <a:t>Pump </a:t>
              </a:r>
            </a:p>
            <a:p>
              <a:pPr algn="r"/>
              <a:r>
                <a:rPr lang="it-IT" sz="1050" b="1" i="1" dirty="0">
                  <a:solidFill>
                    <a:prstClr val="black"/>
                  </a:solidFill>
                </a:rPr>
                <a:t>laser</a:t>
              </a:r>
              <a:endParaRPr lang="en-US" sz="1050" b="1" i="1" dirty="0">
                <a:solidFill>
                  <a:prstClr val="black"/>
                </a:solidFill>
              </a:endParaRPr>
            </a:p>
          </p:txBody>
        </p:sp>
        <p:cxnSp>
          <p:nvCxnSpPr>
            <p:cNvPr id="11" name="Straight Connector 10"/>
            <p:cNvCxnSpPr/>
            <p:nvPr/>
          </p:nvCxnSpPr>
          <p:spPr>
            <a:xfrm>
              <a:off x="5672670" y="2421466"/>
              <a:ext cx="0" cy="448741"/>
            </a:xfrm>
            <a:prstGeom prst="line">
              <a:avLst/>
            </a:prstGeom>
            <a:ln w="12700">
              <a:prstDash val="dash"/>
              <a:tailEnd type="stealt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433319" y="2748049"/>
              <a:ext cx="1532078" cy="486589"/>
            </a:xfrm>
            <a:prstGeom prst="rect">
              <a:avLst/>
            </a:prstGeom>
            <a:noFill/>
          </p:spPr>
          <p:txBody>
            <a:bodyPr wrap="none" rtlCol="0">
              <a:spAutoFit/>
            </a:bodyPr>
            <a:lstStyle/>
            <a:p>
              <a:r>
                <a:rPr lang="it-IT" sz="1200" b="1" i="1" u="sng" dirty="0">
                  <a:solidFill>
                    <a:prstClr val="black"/>
                  </a:solidFill>
                </a:rPr>
                <a:t>LINAC</a:t>
              </a:r>
              <a:r>
                <a:rPr lang="it-IT" sz="1200" b="1" i="1" dirty="0">
                  <a:solidFill>
                    <a:prstClr val="black"/>
                  </a:solidFill>
                </a:rPr>
                <a:t> </a:t>
              </a:r>
              <a:r>
                <a:rPr lang="it-IT" sz="1200" b="1" i="1" u="sng" dirty="0">
                  <a:solidFill>
                    <a:prstClr val="black"/>
                  </a:solidFill>
                </a:rPr>
                <a:t>END</a:t>
              </a:r>
              <a:endParaRPr lang="en-US" sz="1200" b="1" i="1" u="sng" dirty="0">
                <a:solidFill>
                  <a:prstClr val="black"/>
                </a:solidFill>
              </a:endParaRPr>
            </a:p>
          </p:txBody>
        </p:sp>
        <p:sp>
          <p:nvSpPr>
            <p:cNvPr id="17" name="TextBox 16"/>
            <p:cNvSpPr txBox="1"/>
            <p:nvPr/>
          </p:nvSpPr>
          <p:spPr>
            <a:xfrm>
              <a:off x="3746156" y="2302928"/>
              <a:ext cx="656669" cy="486589"/>
            </a:xfrm>
            <a:prstGeom prst="rect">
              <a:avLst/>
            </a:prstGeom>
            <a:noFill/>
          </p:spPr>
          <p:txBody>
            <a:bodyPr wrap="none" rtlCol="0">
              <a:spAutoFit/>
            </a:bodyPr>
            <a:lstStyle/>
            <a:p>
              <a:r>
                <a:rPr lang="it-IT" sz="1200" b="1" i="1" dirty="0">
                  <a:solidFill>
                    <a:prstClr val="black"/>
                  </a:solidFill>
                </a:rPr>
                <a:t>R</a:t>
              </a:r>
              <a:r>
                <a:rPr lang="it-IT" sz="1200" b="1" i="1" baseline="-25000" dirty="0">
                  <a:solidFill>
                    <a:prstClr val="black"/>
                  </a:solidFill>
                </a:rPr>
                <a:t>56</a:t>
              </a:r>
              <a:endParaRPr lang="en-US" sz="1200" b="1" i="1" baseline="-25000" dirty="0">
                <a:solidFill>
                  <a:prstClr val="black"/>
                </a:solidFill>
              </a:endParaRPr>
            </a:p>
          </p:txBody>
        </p:sp>
      </p:grpSp>
      <mc:AlternateContent xmlns:mc="http://schemas.openxmlformats.org/markup-compatibility/2006" xmlns:a14="http://schemas.microsoft.com/office/drawing/2010/main">
        <mc:Choice Requires="a14">
          <p:sp>
            <p:nvSpPr>
              <p:cNvPr id="10" name="TextBox 9"/>
              <p:cNvSpPr txBox="1"/>
              <p:nvPr/>
            </p:nvSpPr>
            <p:spPr>
              <a:xfrm>
                <a:off x="406400" y="2235187"/>
                <a:ext cx="4953000" cy="856581"/>
              </a:xfrm>
              <a:prstGeom prst="rect">
                <a:avLst/>
              </a:prstGeom>
              <a:solidFill>
                <a:srgbClr val="FFFFCC"/>
              </a:solidFill>
            </p:spPr>
            <p:txBody>
              <a:bodyPr wrap="square" rtlCol="0">
                <a:spAutoFit/>
              </a:bodyPr>
              <a:lstStyle/>
              <a:p>
                <a:pPr algn="just"/>
                <a:r>
                  <a:rPr lang="en-US" sz="1600" dirty="0">
                    <a:solidFill>
                      <a:prstClr val="black"/>
                    </a:solidFill>
                  </a:rPr>
                  <a:t>If we consider uncorrelated residual jitters of </a:t>
                </a:r>
                <a14:m>
                  <m:oMath xmlns:m="http://schemas.openxmlformats.org/officeDocument/2006/math">
                    <m:r>
                      <a:rPr lang="en-US" sz="1600" i="1">
                        <a:solidFill>
                          <a:prstClr val="black"/>
                        </a:solidFill>
                        <a:latin typeface="Cambria Math"/>
                        <a:ea typeface="Cambria Math"/>
                      </a:rPr>
                      <m:t>∆</m:t>
                    </m:r>
                    <m:sSub>
                      <m:sSubPr>
                        <m:ctrlPr>
                          <a:rPr lang="en-US" sz="1600" i="1">
                            <a:solidFill>
                              <a:prstClr val="black"/>
                            </a:solidFill>
                            <a:latin typeface="Cambria Math"/>
                            <a:ea typeface="Cambria Math"/>
                          </a:rPr>
                        </m:ctrlPr>
                      </m:sSubPr>
                      <m:e>
                        <m:r>
                          <a:rPr lang="en-US" sz="1600" i="1">
                            <a:solidFill>
                              <a:prstClr val="black"/>
                            </a:solidFill>
                            <a:latin typeface="Cambria Math"/>
                            <a:ea typeface="Cambria Math"/>
                          </a:rPr>
                          <m:t>𝑡</m:t>
                        </m:r>
                      </m:e>
                      <m:sub>
                        <m:r>
                          <a:rPr lang="en-US" sz="1600" i="1">
                            <a:solidFill>
                              <a:prstClr val="black"/>
                            </a:solidFill>
                            <a:latin typeface="Cambria Math"/>
                            <a:ea typeface="Cambria Math"/>
                          </a:rPr>
                          <m:t>𝑖</m:t>
                        </m:r>
                      </m:sub>
                    </m:sSub>
                  </m:oMath>
                </a14:m>
                <a:r>
                  <a:rPr lang="en-US" sz="1600" dirty="0">
                    <a:solidFill>
                      <a:prstClr val="black"/>
                    </a:solidFill>
                  </a:rPr>
                  <a:t> (measured </a:t>
                </a:r>
                <a:r>
                  <a:rPr lang="en-US" sz="1600" dirty="0" err="1">
                    <a:solidFill>
                      <a:prstClr val="black"/>
                    </a:solidFill>
                  </a:rPr>
                  <a:t>wrt</a:t>
                </a:r>
                <a:r>
                  <a:rPr lang="en-US" sz="1600" dirty="0">
                    <a:solidFill>
                      <a:prstClr val="black"/>
                    </a:solidFill>
                  </a:rPr>
                  <a:t> the facility reference clock), the bunch arrival time jitter </a:t>
                </a:r>
                <a14:m>
                  <m:oMath xmlns:m="http://schemas.openxmlformats.org/officeDocument/2006/math">
                    <m:r>
                      <a:rPr lang="en-US" sz="1600" i="1">
                        <a:solidFill>
                          <a:prstClr val="black"/>
                        </a:solidFill>
                        <a:latin typeface="Cambria Math"/>
                        <a:ea typeface="Cambria Math"/>
                      </a:rPr>
                      <m:t>𝜎</m:t>
                    </m:r>
                    <m:sPre>
                      <m:sPrePr>
                        <m:ctrlPr>
                          <a:rPr lang="en-US" sz="1600" i="1">
                            <a:solidFill>
                              <a:prstClr val="black"/>
                            </a:solidFill>
                            <a:latin typeface="Cambria Math"/>
                          </a:rPr>
                        </m:ctrlPr>
                      </m:sPrePr>
                      <m:sub>
                        <m:sSub>
                          <m:sSubPr>
                            <m:ctrlPr>
                              <a:rPr lang="en-US" sz="1600" i="1">
                                <a:solidFill>
                                  <a:prstClr val="black"/>
                                </a:solidFill>
                                <a:latin typeface="Cambria Math"/>
                              </a:rPr>
                            </m:ctrlPr>
                          </m:sSubPr>
                          <m:e>
                            <m:r>
                              <a:rPr lang="en-US" sz="1600" i="1">
                                <a:solidFill>
                                  <a:prstClr val="black"/>
                                </a:solidFill>
                                <a:latin typeface="Cambria Math"/>
                              </a:rPr>
                              <m:t>𝑡</m:t>
                            </m:r>
                          </m:e>
                          <m:sub>
                            <m:r>
                              <a:rPr lang="en-US" sz="1600" i="1">
                                <a:solidFill>
                                  <a:prstClr val="black"/>
                                </a:solidFill>
                                <a:latin typeface="Cambria Math"/>
                              </a:rPr>
                              <m:t>𝑏</m:t>
                            </m:r>
                          </m:sub>
                        </m:sSub>
                      </m:sub>
                      <m:sup/>
                      <m:e>
                        <m:r>
                          <a:rPr lang="en-US" sz="1600" i="1">
                            <a:solidFill>
                              <a:prstClr val="black"/>
                            </a:solidFill>
                            <a:latin typeface="Cambria Math"/>
                          </a:rPr>
                          <m:t> </m:t>
                        </m:r>
                      </m:e>
                    </m:sPre>
                  </m:oMath>
                </a14:m>
                <a:r>
                  <a:rPr lang="en-US" sz="1600" dirty="0">
                    <a:solidFill>
                      <a:prstClr val="black"/>
                    </a:solidFill>
                  </a:rPr>
                  <a:t>is given by:</a:t>
                </a:r>
              </a:p>
            </p:txBody>
          </p:sp>
        </mc:Choice>
        <mc:Fallback xmlns="">
          <p:sp>
            <p:nvSpPr>
              <p:cNvPr id="10" name="TextBox 9"/>
              <p:cNvSpPr txBox="1">
                <a:spLocks noRot="1" noChangeAspect="1" noMove="1" noResize="1" noEditPoints="1" noAdjustHandles="1" noChangeArrowheads="1" noChangeShapeType="1" noTextEdit="1"/>
              </p:cNvSpPr>
              <p:nvPr/>
            </p:nvSpPr>
            <p:spPr>
              <a:xfrm>
                <a:off x="406400" y="2235187"/>
                <a:ext cx="4953000" cy="856581"/>
              </a:xfrm>
              <a:prstGeom prst="rect">
                <a:avLst/>
              </a:prstGeom>
              <a:blipFill rotWithShape="1">
                <a:blip r:embed="rId5"/>
                <a:stretch>
                  <a:fillRect l="-739" t="-2143" r="-616" b="-6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746236" y="2310108"/>
                <a:ext cx="1729576" cy="689804"/>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600" i="1">
                          <a:solidFill>
                            <a:prstClr val="black"/>
                          </a:solidFill>
                          <a:latin typeface="Cambria Math"/>
                          <a:ea typeface="Cambria Math"/>
                        </a:rPr>
                        <m:t>𝜎</m:t>
                      </m:r>
                      <m:sPre>
                        <m:sPrePr>
                          <m:ctrlPr>
                            <a:rPr lang="en-GB" sz="1600" i="1">
                              <a:solidFill>
                                <a:prstClr val="black"/>
                              </a:solidFill>
                              <a:latin typeface="Cambria Math"/>
                            </a:rPr>
                          </m:ctrlPr>
                        </m:sPrePr>
                        <m:sub>
                          <m:sSub>
                            <m:sSubPr>
                              <m:ctrlPr>
                                <a:rPr lang="it-IT" sz="1600" i="1">
                                  <a:solidFill>
                                    <a:prstClr val="black"/>
                                  </a:solidFill>
                                  <a:latin typeface="Cambria Math"/>
                                </a:rPr>
                              </m:ctrlPr>
                            </m:sSubPr>
                            <m:e>
                              <m:r>
                                <a:rPr lang="it-IT" sz="1600" i="1">
                                  <a:solidFill>
                                    <a:prstClr val="black"/>
                                  </a:solidFill>
                                  <a:latin typeface="Cambria Math"/>
                                </a:rPr>
                                <m:t>𝑡</m:t>
                              </m:r>
                            </m:e>
                            <m:sub>
                              <m:r>
                                <a:rPr lang="it-IT" sz="1600" i="1">
                                  <a:solidFill>
                                    <a:prstClr val="black"/>
                                  </a:solidFill>
                                  <a:latin typeface="Cambria Math"/>
                                </a:rPr>
                                <m:t>𝑏</m:t>
                              </m:r>
                            </m:sub>
                          </m:sSub>
                        </m:sub>
                        <m:sup>
                          <m:r>
                            <a:rPr lang="it-IT" sz="1600" i="1">
                              <a:solidFill>
                                <a:prstClr val="black"/>
                              </a:solidFill>
                              <a:latin typeface="Cambria Math"/>
                            </a:rPr>
                            <m:t>2  </m:t>
                          </m:r>
                        </m:sup>
                        <m:e>
                          <m:r>
                            <a:rPr lang="it-IT" sz="1600" i="1">
                              <a:solidFill>
                                <a:prstClr val="black"/>
                              </a:solidFill>
                              <a:latin typeface="Cambria Math"/>
                            </a:rPr>
                            <m:t> </m:t>
                          </m:r>
                        </m:e>
                      </m:sPre>
                      <m:r>
                        <a:rPr lang="it-IT" sz="1600" i="1">
                          <a:solidFill>
                            <a:prstClr val="black"/>
                          </a:solidFill>
                          <a:latin typeface="Cambria Math"/>
                        </a:rPr>
                        <m:t>=</m:t>
                      </m:r>
                      <m:nary>
                        <m:naryPr>
                          <m:chr m:val="∑"/>
                          <m:supHide m:val="on"/>
                          <m:ctrlPr>
                            <a:rPr lang="it-IT" sz="1600" i="1">
                              <a:solidFill>
                                <a:prstClr val="black"/>
                              </a:solidFill>
                              <a:latin typeface="Cambria Math"/>
                            </a:rPr>
                          </m:ctrlPr>
                        </m:naryPr>
                        <m:sub>
                          <m:r>
                            <m:rPr>
                              <m:brk m:alnAt="7"/>
                            </m:rPr>
                            <a:rPr lang="it-IT" sz="1600" i="1">
                              <a:solidFill>
                                <a:prstClr val="black"/>
                              </a:solidFill>
                              <a:latin typeface="Cambria Math"/>
                            </a:rPr>
                            <m:t>𝑖</m:t>
                          </m:r>
                        </m:sub>
                        <m:sup/>
                        <m:e>
                          <m:r>
                            <a:rPr lang="it-IT" sz="1600" i="1">
                              <a:solidFill>
                                <a:prstClr val="black"/>
                              </a:solidFill>
                              <a:latin typeface="Cambria Math"/>
                              <a:ea typeface="Cambria Math"/>
                            </a:rPr>
                            <m:t>𝑎</m:t>
                          </m:r>
                          <m:sPre>
                            <m:sPrePr>
                              <m:ctrlPr>
                                <a:rPr lang="en-GB" sz="1600" i="1">
                                  <a:solidFill>
                                    <a:prstClr val="black"/>
                                  </a:solidFill>
                                  <a:latin typeface="Cambria Math"/>
                                </a:rPr>
                              </m:ctrlPr>
                            </m:sPrePr>
                            <m:sub>
                              <m:r>
                                <a:rPr lang="it-IT" sz="1600" i="1">
                                  <a:solidFill>
                                    <a:prstClr val="black"/>
                                  </a:solidFill>
                                  <a:latin typeface="Cambria Math"/>
                                </a:rPr>
                                <m:t>𝑖</m:t>
                              </m:r>
                            </m:sub>
                            <m:sup>
                              <m:r>
                                <a:rPr lang="it-IT" sz="1600" i="1">
                                  <a:solidFill>
                                    <a:prstClr val="black"/>
                                  </a:solidFill>
                                  <a:latin typeface="Cambria Math"/>
                                </a:rPr>
                                <m:t>2</m:t>
                              </m:r>
                            </m:sup>
                            <m:e>
                              <m:r>
                                <a:rPr lang="it-IT" sz="1600" i="1">
                                  <a:solidFill>
                                    <a:prstClr val="black"/>
                                  </a:solidFill>
                                  <a:latin typeface="Cambria Math"/>
                                </a:rPr>
                                <m:t> </m:t>
                              </m:r>
                            </m:e>
                          </m:sPre>
                        </m:e>
                      </m:nary>
                      <m:r>
                        <a:rPr lang="en-GB" sz="1600" i="1">
                          <a:solidFill>
                            <a:prstClr val="black"/>
                          </a:solidFill>
                          <a:latin typeface="Cambria Math"/>
                          <a:ea typeface="Cambria Math"/>
                        </a:rPr>
                        <m:t>𝜎</m:t>
                      </m:r>
                      <m:sPre>
                        <m:sPrePr>
                          <m:ctrlPr>
                            <a:rPr lang="en-GB" sz="1600" i="1">
                              <a:solidFill>
                                <a:prstClr val="black"/>
                              </a:solidFill>
                              <a:latin typeface="Cambria Math"/>
                            </a:rPr>
                          </m:ctrlPr>
                        </m:sPrePr>
                        <m:sub>
                          <m:sSub>
                            <m:sSubPr>
                              <m:ctrlPr>
                                <a:rPr lang="it-IT" sz="1600" i="1">
                                  <a:solidFill>
                                    <a:prstClr val="black"/>
                                  </a:solidFill>
                                  <a:latin typeface="Cambria Math"/>
                                </a:rPr>
                              </m:ctrlPr>
                            </m:sSubPr>
                            <m:e>
                              <m:r>
                                <a:rPr lang="it-IT" sz="1600" i="1">
                                  <a:solidFill>
                                    <a:prstClr val="black"/>
                                  </a:solidFill>
                                  <a:latin typeface="Cambria Math"/>
                                </a:rPr>
                                <m:t>𝑡</m:t>
                              </m:r>
                            </m:e>
                            <m:sub>
                              <m:r>
                                <a:rPr lang="it-IT" sz="1600" i="1">
                                  <a:solidFill>
                                    <a:prstClr val="black"/>
                                  </a:solidFill>
                                  <a:latin typeface="Cambria Math"/>
                                </a:rPr>
                                <m:t>𝑖</m:t>
                              </m:r>
                            </m:sub>
                          </m:sSub>
                        </m:sub>
                        <m:sup>
                          <m:r>
                            <a:rPr lang="it-IT" sz="1600" i="1">
                              <a:solidFill>
                                <a:prstClr val="black"/>
                              </a:solidFill>
                              <a:latin typeface="Cambria Math"/>
                            </a:rPr>
                            <m:t>2 </m:t>
                          </m:r>
                        </m:sup>
                        <m:e>
                          <m:r>
                            <a:rPr lang="it-IT" sz="1600" i="1">
                              <a:solidFill>
                                <a:prstClr val="black"/>
                              </a:solidFill>
                              <a:latin typeface="Cambria Math"/>
                            </a:rPr>
                            <m:t> </m:t>
                          </m:r>
                        </m:e>
                      </m:sPre>
                    </m:oMath>
                  </m:oMathPara>
                </a14:m>
                <a:endParaRPr lang="en-US" sz="1600" dirty="0">
                  <a:solidFill>
                    <a:prstClr val="black"/>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5746236" y="2310108"/>
                <a:ext cx="1729576" cy="689804"/>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06394" y="3259688"/>
                <a:ext cx="4953006" cy="882293"/>
              </a:xfrm>
              <a:prstGeom prst="rect">
                <a:avLst/>
              </a:prstGeom>
              <a:solidFill>
                <a:srgbClr val="FFCCFF"/>
              </a:solidFill>
            </p:spPr>
            <p:txBody>
              <a:bodyPr wrap="square" rtlCol="0">
                <a:spAutoFit/>
              </a:bodyPr>
              <a:lstStyle/>
              <a:p>
                <a:pPr algn="just"/>
                <a:r>
                  <a:rPr lang="en-US" sz="1600" dirty="0">
                    <a:solidFill>
                      <a:prstClr val="black"/>
                    </a:solidFill>
                  </a:rPr>
                  <a:t>while the jitter of the beam respect to a specific facility sub-system (such as the PC laser or the RF accelerating voltage of a certain group of cavities) </a:t>
                </a:r>
                <a14:m>
                  <m:oMath xmlns:m="http://schemas.openxmlformats.org/officeDocument/2006/math">
                    <m:r>
                      <a:rPr lang="en-US" sz="1600" i="1">
                        <a:solidFill>
                          <a:prstClr val="black"/>
                        </a:solidFill>
                        <a:latin typeface="Cambria Math"/>
                        <a:ea typeface="Cambria Math"/>
                      </a:rPr>
                      <m:t>𝜎</m:t>
                    </m:r>
                    <m:sPre>
                      <m:sPrePr>
                        <m:ctrlPr>
                          <a:rPr lang="en-US" sz="1600" i="1">
                            <a:solidFill>
                              <a:prstClr val="black"/>
                            </a:solidFill>
                            <a:latin typeface="Cambria Math"/>
                          </a:rPr>
                        </m:ctrlPr>
                      </m:sPrePr>
                      <m:sub>
                        <m:sSub>
                          <m:sSubPr>
                            <m:ctrlPr>
                              <a:rPr lang="en-US" sz="1600" i="1">
                                <a:solidFill>
                                  <a:prstClr val="black"/>
                                </a:solidFill>
                                <a:latin typeface="Cambria Math"/>
                              </a:rPr>
                            </m:ctrlPr>
                          </m:sSubPr>
                          <m:e>
                            <m:r>
                              <a:rPr lang="en-US" sz="1600" i="1">
                                <a:solidFill>
                                  <a:prstClr val="black"/>
                                </a:solidFill>
                                <a:latin typeface="Cambria Math"/>
                              </a:rPr>
                              <m:t>𝑡</m:t>
                            </m:r>
                          </m:e>
                          <m:sub>
                            <m:r>
                              <a:rPr lang="en-US" sz="1600" i="1">
                                <a:solidFill>
                                  <a:prstClr val="black"/>
                                </a:solidFill>
                                <a:latin typeface="Cambria Math"/>
                              </a:rPr>
                              <m:t>𝑏</m:t>
                            </m:r>
                            <m:r>
                              <a:rPr lang="en-US" sz="1600" i="1">
                                <a:solidFill>
                                  <a:prstClr val="black"/>
                                </a:solidFill>
                                <a:latin typeface="Cambria Math"/>
                              </a:rPr>
                              <m:t>−</m:t>
                            </m:r>
                            <m:r>
                              <a:rPr lang="en-US" sz="1600" i="1">
                                <a:solidFill>
                                  <a:prstClr val="black"/>
                                </a:solidFill>
                                <a:latin typeface="Cambria Math"/>
                              </a:rPr>
                              <m:t>𝑗</m:t>
                            </m:r>
                          </m:sub>
                        </m:sSub>
                      </m:sub>
                      <m:sup/>
                      <m:e>
                        <m:r>
                          <a:rPr lang="en-US" sz="1600" i="1">
                            <a:solidFill>
                              <a:prstClr val="black"/>
                            </a:solidFill>
                            <a:latin typeface="Cambria Math"/>
                          </a:rPr>
                          <m:t> </m:t>
                        </m:r>
                      </m:e>
                    </m:sPre>
                  </m:oMath>
                </a14:m>
                <a:r>
                  <a:rPr lang="en-US" sz="1600" dirty="0">
                    <a:solidFill>
                      <a:prstClr val="black"/>
                    </a:solidFill>
                  </a:rPr>
                  <a:t>is:</a:t>
                </a:r>
              </a:p>
            </p:txBody>
          </p:sp>
        </mc:Choice>
        <mc:Fallback xmlns="">
          <p:sp>
            <p:nvSpPr>
              <p:cNvPr id="20" name="TextBox 19"/>
              <p:cNvSpPr txBox="1">
                <a:spLocks noRot="1" noChangeAspect="1" noMove="1" noResize="1" noEditPoints="1" noAdjustHandles="1" noChangeArrowheads="1" noChangeShapeType="1" noTextEdit="1"/>
              </p:cNvSpPr>
              <p:nvPr/>
            </p:nvSpPr>
            <p:spPr>
              <a:xfrm>
                <a:off x="406394" y="3259688"/>
                <a:ext cx="4953006" cy="882293"/>
              </a:xfrm>
              <a:prstGeom prst="rect">
                <a:avLst/>
              </a:prstGeom>
              <a:blipFill rotWithShape="1">
                <a:blip r:embed="rId7"/>
                <a:stretch>
                  <a:fillRect l="-739" t="-2083" r="-616" b="-347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5646595" y="3331747"/>
                <a:ext cx="3299685" cy="717697"/>
              </a:xfrm>
              <a:prstGeom prst="rect">
                <a:avLst/>
              </a:prstGeom>
              <a:solidFill>
                <a:srgbClr val="FFCCFF"/>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600" i="1">
                          <a:solidFill>
                            <a:prstClr val="black"/>
                          </a:solidFill>
                          <a:latin typeface="Cambria Math"/>
                          <a:ea typeface="Cambria Math"/>
                        </a:rPr>
                        <m:t>𝜎</m:t>
                      </m:r>
                      <m:sPre>
                        <m:sPrePr>
                          <m:ctrlPr>
                            <a:rPr lang="en-GB" sz="1600" i="1">
                              <a:solidFill>
                                <a:prstClr val="black"/>
                              </a:solidFill>
                              <a:latin typeface="Cambria Math"/>
                            </a:rPr>
                          </m:ctrlPr>
                        </m:sPrePr>
                        <m:sub>
                          <m:sSub>
                            <m:sSubPr>
                              <m:ctrlPr>
                                <a:rPr lang="it-IT" sz="1600" i="1">
                                  <a:solidFill>
                                    <a:prstClr val="black"/>
                                  </a:solidFill>
                                  <a:latin typeface="Cambria Math"/>
                                </a:rPr>
                              </m:ctrlPr>
                            </m:sSubPr>
                            <m:e>
                              <m:r>
                                <a:rPr lang="it-IT" sz="1600" i="1">
                                  <a:solidFill>
                                    <a:prstClr val="black"/>
                                  </a:solidFill>
                                  <a:latin typeface="Cambria Math"/>
                                </a:rPr>
                                <m:t>𝑡</m:t>
                              </m:r>
                            </m:e>
                            <m:sub>
                              <m:r>
                                <a:rPr lang="it-IT" sz="1600" i="1">
                                  <a:solidFill>
                                    <a:prstClr val="black"/>
                                  </a:solidFill>
                                  <a:latin typeface="Cambria Math"/>
                                </a:rPr>
                                <m:t>𝑏</m:t>
                              </m:r>
                              <m:r>
                                <a:rPr lang="it-IT" sz="1600" i="1">
                                  <a:solidFill>
                                    <a:prstClr val="black"/>
                                  </a:solidFill>
                                  <a:latin typeface="Cambria Math"/>
                                </a:rPr>
                                <m:t>−</m:t>
                              </m:r>
                              <m:r>
                                <a:rPr lang="it-IT" sz="1600" i="1">
                                  <a:solidFill>
                                    <a:prstClr val="black"/>
                                  </a:solidFill>
                                  <a:latin typeface="Cambria Math"/>
                                </a:rPr>
                                <m:t>𝑗</m:t>
                              </m:r>
                            </m:sub>
                          </m:sSub>
                        </m:sub>
                        <m:sup>
                          <m:r>
                            <a:rPr lang="it-IT" sz="1600" i="1">
                              <a:solidFill>
                                <a:prstClr val="black"/>
                              </a:solidFill>
                              <a:latin typeface="Cambria Math"/>
                            </a:rPr>
                            <m:t>2      </m:t>
                          </m:r>
                        </m:sup>
                        <m:e>
                          <m:r>
                            <a:rPr lang="it-IT" sz="1600" i="1">
                              <a:solidFill>
                                <a:prstClr val="black"/>
                              </a:solidFill>
                              <a:latin typeface="Cambria Math"/>
                            </a:rPr>
                            <m:t> </m:t>
                          </m:r>
                        </m:e>
                      </m:sPre>
                      <m:r>
                        <a:rPr lang="it-IT" sz="1600" i="1">
                          <a:solidFill>
                            <a:prstClr val="black"/>
                          </a:solidFill>
                          <a:latin typeface="Cambria Math"/>
                        </a:rPr>
                        <m:t>=</m:t>
                      </m:r>
                      <m:sSup>
                        <m:sSupPr>
                          <m:ctrlPr>
                            <a:rPr lang="it-IT" sz="1600" i="1">
                              <a:solidFill>
                                <a:prstClr val="black"/>
                              </a:solidFill>
                              <a:latin typeface="Cambria Math"/>
                            </a:rPr>
                          </m:ctrlPr>
                        </m:sSupPr>
                        <m:e>
                          <m:d>
                            <m:dPr>
                              <m:ctrlPr>
                                <a:rPr lang="it-IT" sz="1600" i="1">
                                  <a:solidFill>
                                    <a:prstClr val="black"/>
                                  </a:solidFill>
                                  <a:latin typeface="Cambria Math"/>
                                </a:rPr>
                              </m:ctrlPr>
                            </m:dPr>
                            <m:e>
                              <m:sSub>
                                <m:sSubPr>
                                  <m:ctrlPr>
                                    <a:rPr lang="it-IT" sz="1600" i="1">
                                      <a:solidFill>
                                        <a:prstClr val="black"/>
                                      </a:solidFill>
                                      <a:latin typeface="Cambria Math"/>
                                    </a:rPr>
                                  </m:ctrlPr>
                                </m:sSubPr>
                                <m:e>
                                  <m:r>
                                    <a:rPr lang="it-IT" sz="1600" i="1">
                                      <a:solidFill>
                                        <a:prstClr val="black"/>
                                      </a:solidFill>
                                      <a:latin typeface="Cambria Math"/>
                                    </a:rPr>
                                    <m:t>𝑎</m:t>
                                  </m:r>
                                </m:e>
                                <m:sub>
                                  <m:r>
                                    <a:rPr lang="it-IT" sz="1600" i="1">
                                      <a:solidFill>
                                        <a:prstClr val="black"/>
                                      </a:solidFill>
                                      <a:latin typeface="Cambria Math"/>
                                    </a:rPr>
                                    <m:t>𝑗</m:t>
                                  </m:r>
                                </m:sub>
                              </m:sSub>
                              <m:r>
                                <a:rPr lang="it-IT" sz="1600" i="1">
                                  <a:solidFill>
                                    <a:prstClr val="black"/>
                                  </a:solidFill>
                                  <a:latin typeface="Cambria Math"/>
                                </a:rPr>
                                <m:t>−1</m:t>
                              </m:r>
                            </m:e>
                          </m:d>
                        </m:e>
                        <m:sup>
                          <m:r>
                            <a:rPr lang="it-IT" sz="1600" i="1">
                              <a:solidFill>
                                <a:prstClr val="black"/>
                              </a:solidFill>
                              <a:latin typeface="Cambria Math"/>
                            </a:rPr>
                            <m:t>2</m:t>
                          </m:r>
                        </m:sup>
                      </m:sSup>
                      <m:r>
                        <a:rPr lang="en-GB" sz="1600" i="1">
                          <a:solidFill>
                            <a:prstClr val="black"/>
                          </a:solidFill>
                          <a:latin typeface="Cambria Math"/>
                          <a:ea typeface="Cambria Math"/>
                        </a:rPr>
                        <m:t>𝜎</m:t>
                      </m:r>
                      <m:sPre>
                        <m:sPrePr>
                          <m:ctrlPr>
                            <a:rPr lang="en-GB" sz="1600" i="1">
                              <a:solidFill>
                                <a:prstClr val="black"/>
                              </a:solidFill>
                              <a:latin typeface="Cambria Math"/>
                            </a:rPr>
                          </m:ctrlPr>
                        </m:sPrePr>
                        <m:sub>
                          <m:sSub>
                            <m:sSubPr>
                              <m:ctrlPr>
                                <a:rPr lang="it-IT" sz="1600" i="1">
                                  <a:solidFill>
                                    <a:prstClr val="black"/>
                                  </a:solidFill>
                                  <a:latin typeface="Cambria Math"/>
                                </a:rPr>
                              </m:ctrlPr>
                            </m:sSubPr>
                            <m:e>
                              <m:r>
                                <a:rPr lang="it-IT" sz="1600" i="1">
                                  <a:solidFill>
                                    <a:prstClr val="black"/>
                                  </a:solidFill>
                                  <a:latin typeface="Cambria Math"/>
                                </a:rPr>
                                <m:t>𝑡</m:t>
                              </m:r>
                            </m:e>
                            <m:sub>
                              <m:r>
                                <a:rPr lang="it-IT" sz="1600" i="1">
                                  <a:solidFill>
                                    <a:prstClr val="black"/>
                                  </a:solidFill>
                                  <a:latin typeface="Cambria Math"/>
                                </a:rPr>
                                <m:t>𝑗</m:t>
                              </m:r>
                            </m:sub>
                          </m:sSub>
                        </m:sub>
                        <m:sup>
                          <m:r>
                            <a:rPr lang="it-IT" sz="1600" i="1">
                              <a:solidFill>
                                <a:prstClr val="black"/>
                              </a:solidFill>
                              <a:latin typeface="Cambria Math"/>
                            </a:rPr>
                            <m:t>2 </m:t>
                          </m:r>
                        </m:sup>
                        <m:e>
                          <m:r>
                            <a:rPr lang="it-IT" sz="1600" i="1">
                              <a:solidFill>
                                <a:prstClr val="black"/>
                              </a:solidFill>
                              <a:latin typeface="Cambria Math"/>
                            </a:rPr>
                            <m:t> </m:t>
                          </m:r>
                        </m:e>
                      </m:sPre>
                      <m:r>
                        <a:rPr lang="it-IT" sz="1600" i="1">
                          <a:solidFill>
                            <a:prstClr val="black"/>
                          </a:solidFill>
                          <a:latin typeface="Cambria Math"/>
                        </a:rPr>
                        <m:t>+</m:t>
                      </m:r>
                      <m:nary>
                        <m:naryPr>
                          <m:chr m:val="∑"/>
                          <m:supHide m:val="on"/>
                          <m:ctrlPr>
                            <a:rPr lang="it-IT" sz="1600" i="1">
                              <a:solidFill>
                                <a:prstClr val="black"/>
                              </a:solidFill>
                              <a:latin typeface="Cambria Math"/>
                            </a:rPr>
                          </m:ctrlPr>
                        </m:naryPr>
                        <m:sub>
                          <m:r>
                            <m:rPr>
                              <m:brk m:alnAt="7"/>
                            </m:rPr>
                            <a:rPr lang="it-IT" sz="1600" i="1">
                              <a:solidFill>
                                <a:prstClr val="black"/>
                              </a:solidFill>
                              <a:latin typeface="Cambria Math"/>
                            </a:rPr>
                            <m:t>𝑖</m:t>
                          </m:r>
                          <m:r>
                            <a:rPr lang="it-IT" sz="1600" i="1">
                              <a:solidFill>
                                <a:prstClr val="black"/>
                              </a:solidFill>
                              <a:latin typeface="Cambria Math"/>
                              <a:ea typeface="Cambria Math"/>
                            </a:rPr>
                            <m:t>≠</m:t>
                          </m:r>
                          <m:r>
                            <a:rPr lang="it-IT" sz="1600" i="1">
                              <a:solidFill>
                                <a:prstClr val="black"/>
                              </a:solidFill>
                              <a:latin typeface="Cambria Math"/>
                              <a:ea typeface="Cambria Math"/>
                            </a:rPr>
                            <m:t>𝑗</m:t>
                          </m:r>
                        </m:sub>
                        <m:sup/>
                        <m:e>
                          <m:r>
                            <a:rPr lang="it-IT" sz="1600" i="1">
                              <a:solidFill>
                                <a:prstClr val="black"/>
                              </a:solidFill>
                              <a:latin typeface="Cambria Math"/>
                              <a:ea typeface="Cambria Math"/>
                            </a:rPr>
                            <m:t>𝑎</m:t>
                          </m:r>
                          <m:sPre>
                            <m:sPrePr>
                              <m:ctrlPr>
                                <a:rPr lang="en-GB" sz="1600" i="1">
                                  <a:solidFill>
                                    <a:prstClr val="black"/>
                                  </a:solidFill>
                                  <a:latin typeface="Cambria Math"/>
                                </a:rPr>
                              </m:ctrlPr>
                            </m:sPrePr>
                            <m:sub>
                              <m:r>
                                <a:rPr lang="it-IT" sz="1600" i="1">
                                  <a:solidFill>
                                    <a:prstClr val="black"/>
                                  </a:solidFill>
                                  <a:latin typeface="Cambria Math"/>
                                </a:rPr>
                                <m:t>𝑖</m:t>
                              </m:r>
                            </m:sub>
                            <m:sup>
                              <m:r>
                                <a:rPr lang="it-IT" sz="1600" i="1">
                                  <a:solidFill>
                                    <a:prstClr val="black"/>
                                  </a:solidFill>
                                  <a:latin typeface="Cambria Math"/>
                                </a:rPr>
                                <m:t>2</m:t>
                              </m:r>
                            </m:sup>
                            <m:e>
                              <m:r>
                                <a:rPr lang="it-IT" sz="1600" i="1">
                                  <a:solidFill>
                                    <a:prstClr val="black"/>
                                  </a:solidFill>
                                  <a:latin typeface="Cambria Math"/>
                                </a:rPr>
                                <m:t> </m:t>
                              </m:r>
                            </m:e>
                          </m:sPre>
                        </m:e>
                      </m:nary>
                      <m:r>
                        <a:rPr lang="en-GB" sz="1600" i="1">
                          <a:solidFill>
                            <a:prstClr val="black"/>
                          </a:solidFill>
                          <a:latin typeface="Cambria Math"/>
                          <a:ea typeface="Cambria Math"/>
                        </a:rPr>
                        <m:t>𝜎</m:t>
                      </m:r>
                      <m:sPre>
                        <m:sPrePr>
                          <m:ctrlPr>
                            <a:rPr lang="en-GB" sz="1600" i="1">
                              <a:solidFill>
                                <a:prstClr val="black"/>
                              </a:solidFill>
                              <a:latin typeface="Cambria Math"/>
                            </a:rPr>
                          </m:ctrlPr>
                        </m:sPrePr>
                        <m:sub>
                          <m:sSub>
                            <m:sSubPr>
                              <m:ctrlPr>
                                <a:rPr lang="it-IT" sz="1600" i="1">
                                  <a:solidFill>
                                    <a:prstClr val="black"/>
                                  </a:solidFill>
                                  <a:latin typeface="Cambria Math"/>
                                </a:rPr>
                              </m:ctrlPr>
                            </m:sSubPr>
                            <m:e>
                              <m:r>
                                <a:rPr lang="it-IT" sz="1600" i="1">
                                  <a:solidFill>
                                    <a:prstClr val="black"/>
                                  </a:solidFill>
                                  <a:latin typeface="Cambria Math"/>
                                </a:rPr>
                                <m:t>𝑡</m:t>
                              </m:r>
                            </m:e>
                            <m:sub>
                              <m:r>
                                <a:rPr lang="it-IT" sz="1600" i="1">
                                  <a:solidFill>
                                    <a:prstClr val="black"/>
                                  </a:solidFill>
                                  <a:latin typeface="Cambria Math"/>
                                </a:rPr>
                                <m:t>𝑖</m:t>
                              </m:r>
                            </m:sub>
                          </m:sSub>
                        </m:sub>
                        <m:sup>
                          <m:r>
                            <a:rPr lang="it-IT" sz="1600" i="1">
                              <a:solidFill>
                                <a:prstClr val="black"/>
                              </a:solidFill>
                              <a:latin typeface="Cambria Math"/>
                            </a:rPr>
                            <m:t>2 </m:t>
                          </m:r>
                        </m:sup>
                        <m:e>
                          <m:r>
                            <a:rPr lang="it-IT" sz="1600" i="1">
                              <a:solidFill>
                                <a:prstClr val="black"/>
                              </a:solidFill>
                              <a:latin typeface="Cambria Math"/>
                            </a:rPr>
                            <m:t> </m:t>
                          </m:r>
                        </m:e>
                      </m:sPre>
                    </m:oMath>
                  </m:oMathPara>
                </a14:m>
                <a:endParaRPr lang="en-US" sz="1600" dirty="0">
                  <a:solidFill>
                    <a:prstClr val="black"/>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5646595" y="3331747"/>
                <a:ext cx="3299685" cy="717697"/>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411408" y="4428029"/>
                <a:ext cx="5253489" cy="1883721"/>
              </a:xfrm>
              <a:prstGeom prst="rect">
                <a:avLst/>
              </a:prstGeom>
              <a:noFill/>
            </p:spPr>
            <p:txBody>
              <a:bodyPr wrap="none" rtlCol="0">
                <a:spAutoFit/>
              </a:bodyPr>
              <a:lstStyle/>
              <a:p>
                <a:r>
                  <a:rPr lang="en-US" sz="1600" b="1" i="1" dirty="0">
                    <a:solidFill>
                      <a:prstClr val="black"/>
                    </a:solidFill>
                  </a:rPr>
                  <a:t>EXAMPLE</a:t>
                </a:r>
                <a:r>
                  <a:rPr lang="en-US" sz="1600" dirty="0">
                    <a:solidFill>
                      <a:prstClr val="black"/>
                    </a:solidFill>
                  </a:rPr>
                  <a:t>: PC laser jitter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ea typeface="Cambria Math"/>
                          </a:rPr>
                          <m:t>𝜎</m:t>
                        </m:r>
                      </m:e>
                      <m:sub>
                        <m:sSub>
                          <m:sSubPr>
                            <m:ctrlPr>
                              <a:rPr lang="en-US" sz="1600" i="1">
                                <a:solidFill>
                                  <a:prstClr val="black"/>
                                </a:solidFill>
                                <a:latin typeface="Cambria Math"/>
                              </a:rPr>
                            </m:ctrlPr>
                          </m:sSubPr>
                          <m:e>
                            <m:r>
                              <a:rPr lang="en-US" sz="1600" i="1">
                                <a:solidFill>
                                  <a:prstClr val="black"/>
                                </a:solidFill>
                                <a:latin typeface="Cambria Math"/>
                              </a:rPr>
                              <m:t>𝑡</m:t>
                            </m:r>
                          </m:e>
                          <m:sub>
                            <m:r>
                              <a:rPr lang="en-US" sz="1600" i="1">
                                <a:solidFill>
                                  <a:prstClr val="black"/>
                                </a:solidFill>
                                <a:latin typeface="Cambria Math"/>
                              </a:rPr>
                              <m:t>𝑃𝐶</m:t>
                            </m:r>
                          </m:sub>
                        </m:sSub>
                      </m:sub>
                    </m:sSub>
                    <m:r>
                      <a:rPr lang="en-US" sz="1600" i="1">
                        <a:solidFill>
                          <a:prstClr val="black"/>
                        </a:solidFill>
                        <a:latin typeface="Cambria Math"/>
                        <a:ea typeface="Cambria Math"/>
                      </a:rPr>
                      <m:t>≈70 </m:t>
                    </m:r>
                    <m:r>
                      <a:rPr lang="en-US" sz="1600" i="1">
                        <a:solidFill>
                          <a:prstClr val="black"/>
                        </a:solidFill>
                        <a:latin typeface="Cambria Math"/>
                        <a:ea typeface="Cambria Math"/>
                      </a:rPr>
                      <m:t>𝑓𝑠</m:t>
                    </m:r>
                  </m:oMath>
                </a14:m>
                <a:r>
                  <a:rPr lang="en-US" sz="1600" dirty="0">
                    <a:solidFill>
                      <a:prstClr val="black"/>
                    </a:solidFill>
                  </a:rPr>
                  <a:t>, RF jitter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ea typeface="Cambria Math"/>
                          </a:rPr>
                          <m:t>𝜎</m:t>
                        </m:r>
                      </m:e>
                      <m:sub>
                        <m:sSub>
                          <m:sSubPr>
                            <m:ctrlPr>
                              <a:rPr lang="en-US" sz="1600" i="1">
                                <a:solidFill>
                                  <a:prstClr val="black"/>
                                </a:solidFill>
                                <a:latin typeface="Cambria Math"/>
                              </a:rPr>
                            </m:ctrlPr>
                          </m:sSubPr>
                          <m:e>
                            <m:r>
                              <a:rPr lang="en-US" sz="1600" i="1">
                                <a:solidFill>
                                  <a:prstClr val="black"/>
                                </a:solidFill>
                                <a:latin typeface="Cambria Math"/>
                              </a:rPr>
                              <m:t>𝑡</m:t>
                            </m:r>
                          </m:e>
                          <m:sub>
                            <m:r>
                              <a:rPr lang="en-US" sz="1600" i="1">
                                <a:solidFill>
                                  <a:prstClr val="black"/>
                                </a:solidFill>
                                <a:latin typeface="Cambria Math"/>
                              </a:rPr>
                              <m:t>𝑅𝐹</m:t>
                            </m:r>
                          </m:sub>
                        </m:sSub>
                      </m:sub>
                    </m:sSub>
                    <m:r>
                      <a:rPr lang="en-US" sz="1600" i="1">
                        <a:solidFill>
                          <a:prstClr val="black"/>
                        </a:solidFill>
                        <a:latin typeface="Cambria Math"/>
                        <a:ea typeface="Cambria Math"/>
                      </a:rPr>
                      <m:t>≈30 </m:t>
                    </m:r>
                    <m:r>
                      <a:rPr lang="en-US" sz="1600" i="1">
                        <a:solidFill>
                          <a:prstClr val="black"/>
                        </a:solidFill>
                        <a:latin typeface="Cambria Math"/>
                        <a:ea typeface="Cambria Math"/>
                      </a:rPr>
                      <m:t>𝑓𝑠</m:t>
                    </m:r>
                  </m:oMath>
                </a14:m>
                <a:endParaRPr lang="en-US" sz="1600" i="1" dirty="0">
                  <a:solidFill>
                    <a:prstClr val="black"/>
                  </a:solidFill>
                </a:endParaRPr>
              </a:p>
              <a:p>
                <a:endParaRPr lang="en-US" sz="1600" i="1" dirty="0">
                  <a:solidFill>
                    <a:prstClr val="black"/>
                  </a:solidFill>
                </a:endParaRPr>
              </a:p>
              <a:p>
                <a:endParaRPr lang="en-US" sz="1600" i="1" dirty="0">
                  <a:solidFill>
                    <a:prstClr val="black"/>
                  </a:solidFill>
                </a:endParaRPr>
              </a:p>
              <a:p>
                <a:r>
                  <a:rPr lang="en-US" sz="1600" dirty="0">
                    <a:solidFill>
                      <a:prstClr val="black"/>
                    </a:solidFill>
                  </a:rPr>
                  <a:t>No Compression: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rPr>
                          <m:t>𝑎</m:t>
                        </m:r>
                      </m:e>
                      <m:sub>
                        <m:r>
                          <a:rPr lang="en-US" sz="1600" i="1">
                            <a:solidFill>
                              <a:prstClr val="black"/>
                            </a:solidFill>
                            <a:latin typeface="Cambria Math"/>
                          </a:rPr>
                          <m:t>𝑃𝐶</m:t>
                        </m:r>
                      </m:sub>
                    </m:sSub>
                    <m:r>
                      <a:rPr lang="en-US" sz="1600" i="1">
                        <a:solidFill>
                          <a:prstClr val="black"/>
                        </a:solidFill>
                        <a:latin typeface="Cambria Math"/>
                        <a:ea typeface="Cambria Math"/>
                      </a:rPr>
                      <m:t>≈0.65,  </m:t>
                    </m:r>
                    <m:sSub>
                      <m:sSubPr>
                        <m:ctrlPr>
                          <a:rPr lang="en-US" sz="1600" i="1">
                            <a:solidFill>
                              <a:prstClr val="black"/>
                            </a:solidFill>
                            <a:latin typeface="Cambria Math"/>
                          </a:rPr>
                        </m:ctrlPr>
                      </m:sSubPr>
                      <m:e>
                        <m:r>
                          <a:rPr lang="en-US" sz="1600" i="1">
                            <a:solidFill>
                              <a:prstClr val="black"/>
                            </a:solidFill>
                            <a:latin typeface="Cambria Math"/>
                          </a:rPr>
                          <m:t>𝑎</m:t>
                        </m:r>
                      </m:e>
                      <m:sub>
                        <m:sSub>
                          <m:sSubPr>
                            <m:ctrlPr>
                              <a:rPr lang="en-US" sz="1600" i="1">
                                <a:solidFill>
                                  <a:prstClr val="black"/>
                                </a:solidFill>
                                <a:latin typeface="Cambria Math"/>
                              </a:rPr>
                            </m:ctrlPr>
                          </m:sSubPr>
                          <m:e>
                            <m:r>
                              <a:rPr lang="en-US" sz="1600" i="1">
                                <a:solidFill>
                                  <a:prstClr val="black"/>
                                </a:solidFill>
                                <a:latin typeface="Cambria Math"/>
                              </a:rPr>
                              <m:t>𝑅𝐹</m:t>
                            </m:r>
                          </m:e>
                          <m:sub>
                            <m:r>
                              <a:rPr lang="en-US" sz="1600" i="1">
                                <a:solidFill>
                                  <a:prstClr val="black"/>
                                </a:solidFill>
                                <a:latin typeface="Cambria Math"/>
                              </a:rPr>
                              <m:t>𝐺𝑈𝑁</m:t>
                            </m:r>
                          </m:sub>
                        </m:sSub>
                      </m:sub>
                    </m:sSub>
                    <m:r>
                      <a:rPr lang="en-US" sz="1600" i="1">
                        <a:solidFill>
                          <a:prstClr val="black"/>
                        </a:solidFill>
                        <a:latin typeface="Cambria Math"/>
                        <a:ea typeface="Cambria Math"/>
                      </a:rPr>
                      <m:t>≈0.35</m:t>
                    </m:r>
                  </m:oMath>
                </a14:m>
                <a:endParaRPr lang="en-US" sz="1600" dirty="0">
                  <a:solidFill>
                    <a:prstClr val="black"/>
                  </a:solidFill>
                </a:endParaRPr>
              </a:p>
              <a:p>
                <a:endParaRPr lang="en-US" sz="1600" dirty="0">
                  <a:solidFill>
                    <a:prstClr val="black"/>
                  </a:solidFill>
                </a:endParaRPr>
              </a:p>
              <a:p>
                <a:endParaRPr lang="en-US" sz="1600" dirty="0">
                  <a:solidFill>
                    <a:prstClr val="black"/>
                  </a:solidFill>
                </a:endParaRPr>
              </a:p>
              <a:p>
                <a:r>
                  <a:rPr lang="en-US" sz="1600" dirty="0">
                    <a:solidFill>
                      <a:prstClr val="black"/>
                    </a:solidFill>
                  </a:rPr>
                  <a:t>Magnetic Compression: </a:t>
                </a:r>
                <a14:m>
                  <m:oMath xmlns:m="http://schemas.openxmlformats.org/officeDocument/2006/math">
                    <m:sSub>
                      <m:sSubPr>
                        <m:ctrlPr>
                          <a:rPr lang="en-US" sz="1600" i="1">
                            <a:solidFill>
                              <a:prstClr val="black"/>
                            </a:solidFill>
                            <a:latin typeface="Cambria Math"/>
                          </a:rPr>
                        </m:ctrlPr>
                      </m:sSubPr>
                      <m:e>
                        <m:r>
                          <a:rPr lang="en-US" sz="1600" i="1">
                            <a:solidFill>
                              <a:prstClr val="black"/>
                            </a:solidFill>
                            <a:latin typeface="Cambria Math"/>
                          </a:rPr>
                          <m:t>𝑎</m:t>
                        </m:r>
                      </m:e>
                      <m:sub>
                        <m:r>
                          <a:rPr lang="en-US" sz="1600" i="1">
                            <a:solidFill>
                              <a:prstClr val="black"/>
                            </a:solidFill>
                            <a:latin typeface="Cambria Math"/>
                          </a:rPr>
                          <m:t>𝑃𝐶</m:t>
                        </m:r>
                      </m:sub>
                    </m:sSub>
                    <m:r>
                      <a:rPr lang="en-US" sz="1600" i="1">
                        <a:solidFill>
                          <a:prstClr val="black"/>
                        </a:solidFill>
                        <a:latin typeface="Cambria Math"/>
                        <a:ea typeface="Cambria Math"/>
                      </a:rPr>
                      <m:t>≈0.2,  </m:t>
                    </m:r>
                    <m:sSub>
                      <m:sSubPr>
                        <m:ctrlPr>
                          <a:rPr lang="en-US" sz="1600" i="1">
                            <a:solidFill>
                              <a:prstClr val="black"/>
                            </a:solidFill>
                            <a:latin typeface="Cambria Math"/>
                          </a:rPr>
                        </m:ctrlPr>
                      </m:sSubPr>
                      <m:e>
                        <m:r>
                          <a:rPr lang="en-US" sz="1600" i="1">
                            <a:solidFill>
                              <a:prstClr val="black"/>
                            </a:solidFill>
                            <a:latin typeface="Cambria Math"/>
                          </a:rPr>
                          <m:t>𝑎</m:t>
                        </m:r>
                      </m:e>
                      <m:sub>
                        <m:sSub>
                          <m:sSubPr>
                            <m:ctrlPr>
                              <a:rPr lang="en-US" sz="1600" i="1">
                                <a:solidFill>
                                  <a:prstClr val="black"/>
                                </a:solidFill>
                                <a:latin typeface="Cambria Math"/>
                              </a:rPr>
                            </m:ctrlPr>
                          </m:sSubPr>
                          <m:e>
                            <m:r>
                              <a:rPr lang="en-US" sz="1600" i="1">
                                <a:solidFill>
                                  <a:prstClr val="black"/>
                                </a:solidFill>
                                <a:latin typeface="Cambria Math"/>
                              </a:rPr>
                              <m:t>𝑅𝐹</m:t>
                            </m:r>
                          </m:e>
                          <m:sub>
                            <m:r>
                              <a:rPr lang="en-US" sz="1600" i="1">
                                <a:solidFill>
                                  <a:prstClr val="black"/>
                                </a:solidFill>
                                <a:latin typeface="Cambria Math"/>
                              </a:rPr>
                              <m:t>𝑏𝑜𝑜𝑠𝑡</m:t>
                            </m:r>
                          </m:sub>
                        </m:sSub>
                      </m:sub>
                    </m:sSub>
                    <m:r>
                      <a:rPr lang="en-US" sz="1600" i="1">
                        <a:solidFill>
                          <a:prstClr val="black"/>
                        </a:solidFill>
                        <a:latin typeface="Cambria Math"/>
                        <a:ea typeface="Cambria Math"/>
                      </a:rPr>
                      <m:t>≈0.8</m:t>
                    </m:r>
                  </m:oMath>
                </a14:m>
                <a:endParaRPr lang="en-US" sz="1600" dirty="0">
                  <a:solidFill>
                    <a:prstClr val="black"/>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11408" y="4428029"/>
                <a:ext cx="5253489" cy="1883721"/>
              </a:xfrm>
              <a:prstGeom prst="rect">
                <a:avLst/>
              </a:prstGeom>
              <a:blipFill rotWithShape="1">
                <a:blip r:embed="rId9"/>
                <a:stretch>
                  <a:fillRect l="-580" t="-647" b="-2265"/>
                </a:stretch>
              </a:blipFill>
            </p:spPr>
            <p:txBody>
              <a:bodyPr/>
              <a:lstStyle/>
              <a:p>
                <a:r>
                  <a:rPr lang="en-US">
                    <a:noFill/>
                  </a:rPr>
                  <a:t> </a:t>
                </a:r>
              </a:p>
            </p:txBody>
          </p:sp>
        </mc:Fallback>
      </mc:AlternateContent>
    </p:spTree>
    <p:extLst>
      <p:ext uri="{BB962C8B-B14F-4D97-AF65-F5344CB8AC3E}">
        <p14:creationId xmlns:p14="http://schemas.microsoft.com/office/powerpoint/2010/main" val="2237909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2" grpId="0" animBg="1"/>
      <p:bldP spid="13" grpId="0" animBg="1"/>
      <p:bldP spid="20" grpId="0" animBg="1"/>
      <p:bldP spid="21" grpId="0" animBg="1"/>
      <p:bldP spid="12"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1535" y="143790"/>
            <a:ext cx="7418894" cy="551900"/>
          </a:xfrm>
        </p:spPr>
        <p:txBody>
          <a:bodyPr/>
          <a:lstStyle/>
          <a:p>
            <a:r>
              <a:rPr lang="it-IT" dirty="0" smtClean="0"/>
              <a:t>CONCLUSIONS</a:t>
            </a:r>
            <a:endParaRPr lang="it-IT" dirty="0"/>
          </a:p>
        </p:txBody>
      </p:sp>
      <p:sp>
        <p:nvSpPr>
          <p:cNvPr id="3" name="Slide Number Placeholder 2"/>
          <p:cNvSpPr>
            <a:spLocks noGrp="1"/>
          </p:cNvSpPr>
          <p:nvPr>
            <p:ph type="sldNum" sz="quarter" idx="12"/>
          </p:nvPr>
        </p:nvSpPr>
        <p:spPr/>
        <p:txBody>
          <a:bodyPr/>
          <a:lstStyle/>
          <a:p>
            <a:fld id="{D69AA2CE-5247-4087-8B4F-74DD832FD931}" type="slidenum">
              <a:rPr lang="it-IT" smtClean="0">
                <a:solidFill>
                  <a:srgbClr val="4F81BD">
                    <a:lumMod val="75000"/>
                  </a:srgbClr>
                </a:solidFill>
              </a:rPr>
              <a:pPr/>
              <a:t>55</a:t>
            </a:fld>
            <a:endParaRPr lang="it-IT">
              <a:solidFill>
                <a:srgbClr val="4F81BD">
                  <a:lumMod val="75000"/>
                </a:srgbClr>
              </a:solidFill>
            </a:endParaRPr>
          </a:p>
        </p:txBody>
      </p:sp>
      <p:sp>
        <p:nvSpPr>
          <p:cNvPr id="5" name="Rectangle 4"/>
          <p:cNvSpPr/>
          <p:nvPr/>
        </p:nvSpPr>
        <p:spPr>
          <a:xfrm>
            <a:off x="419097" y="1100078"/>
            <a:ext cx="8220077" cy="5324535"/>
          </a:xfrm>
          <a:prstGeom prst="rect">
            <a:avLst/>
          </a:prstGeom>
        </p:spPr>
        <p:txBody>
          <a:bodyPr wrap="square">
            <a:spAutoFit/>
          </a:bodyPr>
          <a:lstStyle/>
          <a:p>
            <a:pPr marL="342900" indent="-342900" algn="just">
              <a:spcAft>
                <a:spcPts val="1200"/>
              </a:spcAft>
              <a:buFont typeface="Wingdings" panose="05000000000000000000" pitchFamily="2" charset="2"/>
              <a:buChar char="ü"/>
            </a:pPr>
            <a:r>
              <a:rPr lang="en-US" sz="2000" dirty="0">
                <a:solidFill>
                  <a:srgbClr val="000000"/>
                </a:solidFill>
              </a:rPr>
              <a:t>Timing and Synchronization has growth considerably in the last ~ 15 years as a Particle Accelerators specific discipline</a:t>
            </a:r>
          </a:p>
          <a:p>
            <a:pPr marL="342900" indent="-342900" algn="just">
              <a:spcAft>
                <a:spcPts val="1200"/>
              </a:spcAft>
              <a:buFont typeface="Wingdings" panose="05000000000000000000" pitchFamily="2" charset="2"/>
              <a:buChar char="ü"/>
            </a:pPr>
            <a:r>
              <a:rPr lang="en-US" sz="2000" dirty="0">
                <a:solidFill>
                  <a:srgbClr val="000000"/>
                </a:solidFill>
              </a:rPr>
              <a:t>It involves concepts and competences from various fields such as Electronics, RF, Laser, Optics, Control, Diagnostics, Beam dynamics, …</a:t>
            </a:r>
          </a:p>
          <a:p>
            <a:pPr marL="342900" indent="-342900" algn="just">
              <a:spcAft>
                <a:spcPts val="1200"/>
              </a:spcAft>
              <a:buFont typeface="Wingdings" panose="05000000000000000000" pitchFamily="2" charset="2"/>
              <a:buChar char="ü"/>
            </a:pPr>
            <a:r>
              <a:rPr lang="en-US" sz="2000" dirty="0">
                <a:solidFill>
                  <a:srgbClr val="000000"/>
                </a:solidFill>
              </a:rPr>
              <a:t>Understanding the real synchronization needs of a facility and proper specifications of the systems involved are crucial for successful and efficient operation (but also to avoid overspecification leading to extra-costs and unnecessary complexity ...)</a:t>
            </a:r>
          </a:p>
          <a:p>
            <a:pPr marL="342900" indent="-342900" algn="just">
              <a:spcAft>
                <a:spcPts val="1200"/>
              </a:spcAft>
              <a:buFont typeface="Wingdings" panose="05000000000000000000" pitchFamily="2" charset="2"/>
              <a:buChar char="ü"/>
            </a:pPr>
            <a:r>
              <a:rPr lang="en-US" sz="2000" dirty="0">
                <a:solidFill>
                  <a:srgbClr val="000000"/>
                </a:solidFill>
              </a:rPr>
              <a:t>Synchronization diagnostics (precise arrival time monitors) is fundamental to understand beam behavior and to provide input data for beam-based feedback systems correcting synchronization residual errors </a:t>
            </a:r>
          </a:p>
          <a:p>
            <a:pPr marL="342900" indent="-342900" algn="just">
              <a:spcAft>
                <a:spcPts val="1200"/>
              </a:spcAft>
              <a:buFont typeface="Wingdings" panose="05000000000000000000" pitchFamily="2" charset="2"/>
              <a:buChar char="ü"/>
            </a:pPr>
            <a:r>
              <a:rPr lang="en-US" sz="2000" dirty="0">
                <a:solidFill>
                  <a:srgbClr val="000000"/>
                </a:solidFill>
              </a:rPr>
              <a:t>Although stability down to the </a:t>
            </a:r>
            <a:r>
              <a:rPr lang="en-US" sz="2000" i="1" dirty="0">
                <a:solidFill>
                  <a:srgbClr val="000000"/>
                </a:solidFill>
              </a:rPr>
              <a:t>fs</a:t>
            </a:r>
            <a:r>
              <a:rPr lang="en-US" sz="2000" dirty="0">
                <a:solidFill>
                  <a:srgbClr val="000000"/>
                </a:solidFill>
              </a:rPr>
              <a:t> scale has been reached, many challenges still remain since requirements get tighter following the evolution of the accelerator technology. The battleground will move soon to the attosecond frontier </a:t>
            </a:r>
            <a:r>
              <a:rPr lang="en-US" sz="2000" dirty="0" smtClean="0">
                <a:solidFill>
                  <a:srgbClr val="000000"/>
                </a:solidFill>
              </a:rPr>
              <a:t>… (</a:t>
            </a:r>
            <a:r>
              <a:rPr lang="en-US" sz="1600" i="1" dirty="0" smtClean="0">
                <a:solidFill>
                  <a:srgbClr val="000000"/>
                </a:solidFill>
              </a:rPr>
              <a:t>see </a:t>
            </a:r>
            <a:r>
              <a:rPr lang="it-IT" sz="1600" i="1" dirty="0" smtClean="0">
                <a:solidFill>
                  <a:schemeClr val="bg1"/>
                </a:solidFill>
              </a:rPr>
              <a:t>A. </a:t>
            </a:r>
            <a:r>
              <a:rPr lang="it-IT" sz="1600" i="1" dirty="0" err="1">
                <a:solidFill>
                  <a:schemeClr val="bg1"/>
                </a:solidFill>
              </a:rPr>
              <a:t>Ferran</a:t>
            </a:r>
            <a:r>
              <a:rPr lang="it-IT" sz="1600" i="1" dirty="0">
                <a:solidFill>
                  <a:schemeClr val="bg1"/>
                </a:solidFill>
              </a:rPr>
              <a:t> </a:t>
            </a:r>
            <a:r>
              <a:rPr lang="it-IT" sz="1600" i="1" dirty="0" err="1">
                <a:solidFill>
                  <a:schemeClr val="bg1"/>
                </a:solidFill>
              </a:rPr>
              <a:t>Pousa</a:t>
            </a:r>
            <a:r>
              <a:rPr lang="it-IT" sz="1600" i="1" dirty="0">
                <a:solidFill>
                  <a:schemeClr val="bg1"/>
                </a:solidFill>
              </a:rPr>
              <a:t> et al 2017 J. </a:t>
            </a:r>
            <a:r>
              <a:rPr lang="it-IT" sz="1600" i="1" dirty="0" err="1">
                <a:solidFill>
                  <a:schemeClr val="bg1"/>
                </a:solidFill>
              </a:rPr>
              <a:t>Phys</a:t>
            </a:r>
            <a:r>
              <a:rPr lang="it-IT" sz="1600" i="1" dirty="0">
                <a:solidFill>
                  <a:schemeClr val="bg1"/>
                </a:solidFill>
              </a:rPr>
              <a:t>.: </a:t>
            </a:r>
            <a:r>
              <a:rPr lang="it-IT" sz="1600" i="1" dirty="0" err="1">
                <a:solidFill>
                  <a:schemeClr val="bg1"/>
                </a:solidFill>
              </a:rPr>
              <a:t>Conf</a:t>
            </a:r>
            <a:r>
              <a:rPr lang="it-IT" sz="1600" i="1" dirty="0">
                <a:solidFill>
                  <a:schemeClr val="bg1"/>
                </a:solidFill>
              </a:rPr>
              <a:t>. Ser. 874 </a:t>
            </a:r>
            <a:r>
              <a:rPr lang="it-IT" sz="1600" i="1" dirty="0" smtClean="0">
                <a:solidFill>
                  <a:schemeClr val="bg1"/>
                </a:solidFill>
              </a:rPr>
              <a:t>012032</a:t>
            </a:r>
            <a:r>
              <a:rPr lang="en-US" sz="2000" dirty="0">
                <a:solidFill>
                  <a:srgbClr val="000000"/>
                </a:solidFill>
              </a:rPr>
              <a:t>)</a:t>
            </a:r>
            <a:endParaRPr lang="en-US" sz="2000" dirty="0">
              <a:solidFill>
                <a:schemeClr val="bg1"/>
              </a:solidFill>
            </a:endParaRPr>
          </a:p>
        </p:txBody>
      </p:sp>
    </p:spTree>
    <p:extLst>
      <p:ext uri="{BB962C8B-B14F-4D97-AF65-F5344CB8AC3E}">
        <p14:creationId xmlns:p14="http://schemas.microsoft.com/office/powerpoint/2010/main" val="317041080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1535" y="143790"/>
            <a:ext cx="7418894" cy="551900"/>
          </a:xfrm>
        </p:spPr>
        <p:txBody>
          <a:bodyPr/>
          <a:lstStyle/>
          <a:p>
            <a:r>
              <a:rPr lang="it-IT" dirty="0" smtClean="0"/>
              <a:t>REFERENCES #1</a:t>
            </a:r>
            <a:endParaRPr lang="it-IT" dirty="0"/>
          </a:p>
        </p:txBody>
      </p:sp>
      <p:sp>
        <p:nvSpPr>
          <p:cNvPr id="3" name="Slide Number Placeholder 2"/>
          <p:cNvSpPr>
            <a:spLocks noGrp="1"/>
          </p:cNvSpPr>
          <p:nvPr>
            <p:ph type="sldNum" sz="quarter" idx="12"/>
          </p:nvPr>
        </p:nvSpPr>
        <p:spPr/>
        <p:txBody>
          <a:bodyPr/>
          <a:lstStyle/>
          <a:p>
            <a:fld id="{D69AA2CE-5247-4087-8B4F-74DD832FD931}" type="slidenum">
              <a:rPr lang="it-IT" smtClean="0">
                <a:solidFill>
                  <a:srgbClr val="4F81BD">
                    <a:lumMod val="75000"/>
                  </a:srgbClr>
                </a:solidFill>
              </a:rPr>
              <a:pPr/>
              <a:t>56</a:t>
            </a:fld>
            <a:endParaRPr lang="it-IT">
              <a:solidFill>
                <a:srgbClr val="4F81BD">
                  <a:lumMod val="75000"/>
                </a:srgbClr>
              </a:solidFill>
            </a:endParaRPr>
          </a:p>
        </p:txBody>
      </p:sp>
      <p:sp>
        <p:nvSpPr>
          <p:cNvPr id="4" name="Rectangle 3"/>
          <p:cNvSpPr/>
          <p:nvPr/>
        </p:nvSpPr>
        <p:spPr>
          <a:xfrm>
            <a:off x="114299" y="1038668"/>
            <a:ext cx="8867775" cy="5539978"/>
          </a:xfrm>
          <a:prstGeom prst="rect">
            <a:avLst/>
          </a:prstGeom>
        </p:spPr>
        <p:txBody>
          <a:bodyPr wrap="square">
            <a:spAutoFit/>
          </a:bodyPr>
          <a:lstStyle/>
          <a:p>
            <a:pPr marL="177800" indent="-177800" algn="just">
              <a:spcAft>
                <a:spcPts val="600"/>
              </a:spcAft>
              <a:buFont typeface="Arial" pitchFamily="34" charset="0"/>
              <a:buChar char="•"/>
            </a:pPr>
            <a:r>
              <a:rPr lang="it-IT" sz="1400" dirty="0">
                <a:solidFill>
                  <a:prstClr val="black"/>
                </a:solidFill>
              </a:rPr>
              <a:t>F. Loehl, </a:t>
            </a:r>
            <a:r>
              <a:rPr lang="en-US" sz="1400" i="1" dirty="0">
                <a:solidFill>
                  <a:prstClr val="black"/>
                </a:solidFill>
              </a:rPr>
              <a:t>Timing and Synchronization</a:t>
            </a:r>
            <a:r>
              <a:rPr lang="en-US" sz="1400" dirty="0">
                <a:solidFill>
                  <a:prstClr val="black"/>
                </a:solidFill>
              </a:rPr>
              <a:t>, Accelerator Physics (Intermediate level) – Chios, Greece, 18 - 30 September 2011 – slides on web</a:t>
            </a:r>
          </a:p>
          <a:p>
            <a:pPr marL="177800" indent="-177800" algn="just">
              <a:spcAft>
                <a:spcPts val="600"/>
              </a:spcAft>
              <a:buFont typeface="Arial" pitchFamily="34" charset="0"/>
              <a:buChar char="•"/>
            </a:pPr>
            <a:r>
              <a:rPr lang="en-US" sz="1400" dirty="0">
                <a:solidFill>
                  <a:prstClr val="black"/>
                </a:solidFill>
              </a:rPr>
              <a:t>H. </a:t>
            </a:r>
            <a:r>
              <a:rPr lang="en-US" sz="1400" dirty="0" err="1">
                <a:solidFill>
                  <a:prstClr val="black"/>
                </a:solidFill>
              </a:rPr>
              <a:t>Schlarb</a:t>
            </a:r>
            <a:r>
              <a:rPr lang="en-US" sz="1400" dirty="0">
                <a:solidFill>
                  <a:prstClr val="black"/>
                </a:solidFill>
              </a:rPr>
              <a:t> , </a:t>
            </a:r>
            <a:r>
              <a:rPr lang="en-US" sz="1400" i="1" dirty="0">
                <a:solidFill>
                  <a:prstClr val="black"/>
                </a:solidFill>
              </a:rPr>
              <a:t>Timing and Synchronization</a:t>
            </a:r>
            <a:r>
              <a:rPr lang="en-US" sz="1400" dirty="0">
                <a:solidFill>
                  <a:prstClr val="black"/>
                </a:solidFill>
              </a:rPr>
              <a:t>, Advanced Accelerator Physics Course – Trondheim, Norway, 18– 29 August 2013 - slides on web</a:t>
            </a:r>
          </a:p>
          <a:p>
            <a:pPr marL="177800" indent="-177800" algn="just">
              <a:spcAft>
                <a:spcPts val="600"/>
              </a:spcAft>
              <a:buFont typeface="Arial" pitchFamily="34" charset="0"/>
              <a:buChar char="•"/>
            </a:pPr>
            <a:r>
              <a:rPr lang="en-US" sz="1400" dirty="0">
                <a:solidFill>
                  <a:prstClr val="black"/>
                </a:solidFill>
              </a:rPr>
              <a:t>M. </a:t>
            </a:r>
            <a:r>
              <a:rPr lang="en-US" sz="1400" dirty="0" err="1">
                <a:solidFill>
                  <a:prstClr val="black"/>
                </a:solidFill>
              </a:rPr>
              <a:t>Bellaveglia</a:t>
            </a:r>
            <a:r>
              <a:rPr lang="en-US" sz="1400" dirty="0">
                <a:solidFill>
                  <a:prstClr val="black"/>
                </a:solidFill>
              </a:rPr>
              <a:t>, </a:t>
            </a:r>
            <a:r>
              <a:rPr lang="en-US" sz="1400" i="1" dirty="0">
                <a:solidFill>
                  <a:prstClr val="black"/>
                </a:solidFill>
              </a:rPr>
              <a:t>Femtosecond synchronization system for advanced accelerator applications</a:t>
            </a:r>
            <a:r>
              <a:rPr lang="en-US" sz="1400" dirty="0">
                <a:solidFill>
                  <a:prstClr val="black"/>
                </a:solidFill>
              </a:rPr>
              <a:t>, IL NUOVO CIMENTO, Vol. 37 C, N. 4, 10.1393/</a:t>
            </a:r>
            <a:r>
              <a:rPr lang="en-US" sz="1400" dirty="0" err="1">
                <a:solidFill>
                  <a:prstClr val="black"/>
                </a:solidFill>
              </a:rPr>
              <a:t>ncc</a:t>
            </a:r>
            <a:r>
              <a:rPr lang="en-US" sz="1400" dirty="0">
                <a:solidFill>
                  <a:prstClr val="black"/>
                </a:solidFill>
              </a:rPr>
              <a:t>/i2014-11815-2 </a:t>
            </a:r>
          </a:p>
          <a:p>
            <a:pPr marL="177800" indent="-177800" algn="just">
              <a:spcAft>
                <a:spcPts val="600"/>
              </a:spcAft>
              <a:buFont typeface="Arial" pitchFamily="34" charset="0"/>
              <a:buChar char="•"/>
            </a:pPr>
            <a:r>
              <a:rPr lang="it-IT" sz="1400" dirty="0">
                <a:solidFill>
                  <a:prstClr val="black"/>
                </a:solidFill>
              </a:rPr>
              <a:t>E. Rubiola, </a:t>
            </a:r>
            <a:r>
              <a:rPr lang="en-US" sz="1400" i="1" dirty="0">
                <a:solidFill>
                  <a:prstClr val="black"/>
                </a:solidFill>
              </a:rPr>
              <a:t>Phase Noise and Frequency Stability in Oscillators, </a:t>
            </a:r>
            <a:r>
              <a:rPr lang="en-US" sz="1400" dirty="0">
                <a:solidFill>
                  <a:prstClr val="black"/>
                </a:solidFill>
              </a:rPr>
              <a:t>Cambridge University Press</a:t>
            </a:r>
          </a:p>
          <a:p>
            <a:pPr marL="177800" indent="-177800" algn="just">
              <a:spcAft>
                <a:spcPts val="600"/>
              </a:spcAft>
              <a:buFont typeface="Arial" pitchFamily="34" charset="0"/>
              <a:buChar char="•"/>
            </a:pPr>
            <a:r>
              <a:rPr lang="en-US" sz="1400" dirty="0">
                <a:solidFill>
                  <a:prstClr val="black"/>
                </a:solidFill>
              </a:rPr>
              <a:t>E. </a:t>
            </a:r>
            <a:r>
              <a:rPr lang="en-US" sz="1400" dirty="0" err="1">
                <a:solidFill>
                  <a:prstClr val="black"/>
                </a:solidFill>
              </a:rPr>
              <a:t>Rubiola</a:t>
            </a:r>
            <a:r>
              <a:rPr lang="en-US" sz="1400" dirty="0">
                <a:solidFill>
                  <a:prstClr val="black"/>
                </a:solidFill>
              </a:rPr>
              <a:t>, R. </a:t>
            </a:r>
            <a:r>
              <a:rPr lang="en-US" sz="1400" dirty="0" err="1">
                <a:solidFill>
                  <a:prstClr val="black"/>
                </a:solidFill>
              </a:rPr>
              <a:t>Boudot</a:t>
            </a:r>
            <a:r>
              <a:rPr lang="en-US" sz="1400" dirty="0">
                <a:solidFill>
                  <a:prstClr val="black"/>
                </a:solidFill>
              </a:rPr>
              <a:t>, </a:t>
            </a:r>
            <a:r>
              <a:rPr lang="en-US" sz="1400" i="1" dirty="0">
                <a:solidFill>
                  <a:prstClr val="black"/>
                </a:solidFill>
              </a:rPr>
              <a:t>Phase Noise in RF and Microwave Amplifiers, </a:t>
            </a:r>
            <a:r>
              <a:rPr lang="en-US" sz="1400" dirty="0">
                <a:solidFill>
                  <a:prstClr val="black"/>
                </a:solidFill>
              </a:rPr>
              <a:t>slides @</a:t>
            </a:r>
            <a:r>
              <a:rPr lang="en-US" sz="1400" i="1" dirty="0">
                <a:solidFill>
                  <a:prstClr val="black"/>
                </a:solidFill>
              </a:rPr>
              <a:t> </a:t>
            </a:r>
            <a:r>
              <a:rPr lang="en-US" sz="1400" dirty="0">
                <a:solidFill>
                  <a:prstClr val="black"/>
                </a:solidFill>
                <a:hlinkClick r:id="rId2"/>
              </a:rPr>
              <a:t>http://www.ieee-uffc.org/frequency-control/learning/pdf/Rubiola-Phase_Noise_in_RF_and_uwave_amplifiers.pdf</a:t>
            </a:r>
            <a:endParaRPr lang="en-US" sz="1400" dirty="0">
              <a:solidFill>
                <a:prstClr val="black"/>
              </a:solidFill>
            </a:endParaRPr>
          </a:p>
          <a:p>
            <a:pPr marL="177800" indent="-177800" algn="just">
              <a:spcAft>
                <a:spcPts val="600"/>
              </a:spcAft>
              <a:buFont typeface="Arial" pitchFamily="34" charset="0"/>
              <a:buChar char="•"/>
            </a:pPr>
            <a:r>
              <a:rPr lang="en-US" sz="1400" dirty="0">
                <a:solidFill>
                  <a:prstClr val="black"/>
                </a:solidFill>
              </a:rPr>
              <a:t>O. </a:t>
            </a:r>
            <a:r>
              <a:rPr lang="en-US" sz="1400" dirty="0" err="1">
                <a:solidFill>
                  <a:prstClr val="black"/>
                </a:solidFill>
              </a:rPr>
              <a:t>Svelto</a:t>
            </a:r>
            <a:r>
              <a:rPr lang="en-US" sz="1400" dirty="0">
                <a:solidFill>
                  <a:prstClr val="black"/>
                </a:solidFill>
              </a:rPr>
              <a:t>, </a:t>
            </a:r>
            <a:r>
              <a:rPr lang="en-US" sz="1400" i="1" dirty="0">
                <a:solidFill>
                  <a:prstClr val="black"/>
                </a:solidFill>
              </a:rPr>
              <a:t>Principles of Lasers, </a:t>
            </a:r>
            <a:r>
              <a:rPr lang="en-US" sz="1400" dirty="0">
                <a:solidFill>
                  <a:prstClr val="black"/>
                </a:solidFill>
              </a:rPr>
              <a:t>Springer</a:t>
            </a:r>
          </a:p>
          <a:p>
            <a:pPr marL="177800" indent="-177800" algn="just">
              <a:spcAft>
                <a:spcPts val="600"/>
              </a:spcAft>
              <a:buFont typeface="Arial" pitchFamily="34" charset="0"/>
              <a:buChar char="•"/>
            </a:pPr>
            <a:r>
              <a:rPr lang="en-US" sz="1400" dirty="0">
                <a:solidFill>
                  <a:prstClr val="black"/>
                </a:solidFill>
              </a:rPr>
              <a:t>R.E. Collin, </a:t>
            </a:r>
            <a:r>
              <a:rPr lang="en-US" sz="1400" i="1" dirty="0">
                <a:solidFill>
                  <a:prstClr val="black"/>
                </a:solidFill>
              </a:rPr>
              <a:t>Foundation for microwave engineering</a:t>
            </a:r>
            <a:r>
              <a:rPr lang="en-US" sz="1400" dirty="0">
                <a:solidFill>
                  <a:prstClr val="black"/>
                </a:solidFill>
              </a:rPr>
              <a:t>, Mc </a:t>
            </a:r>
            <a:r>
              <a:rPr lang="en-US" sz="1400" dirty="0" err="1">
                <a:solidFill>
                  <a:prstClr val="black"/>
                </a:solidFill>
              </a:rPr>
              <a:t>Graw</a:t>
            </a:r>
            <a:r>
              <a:rPr lang="en-US" sz="1400" dirty="0">
                <a:solidFill>
                  <a:prstClr val="black"/>
                </a:solidFill>
              </a:rPr>
              <a:t>-Hill int. editions</a:t>
            </a:r>
          </a:p>
          <a:p>
            <a:pPr marL="177800" indent="-177800" algn="just">
              <a:spcAft>
                <a:spcPts val="600"/>
              </a:spcAft>
              <a:buFont typeface="Arial" pitchFamily="34" charset="0"/>
              <a:buChar char="•"/>
            </a:pPr>
            <a:r>
              <a:rPr lang="en-US" sz="1400" dirty="0" err="1">
                <a:solidFill>
                  <a:prstClr val="black"/>
                </a:solidFill>
              </a:rPr>
              <a:t>H.Taub</a:t>
            </a:r>
            <a:r>
              <a:rPr lang="en-US" sz="1400" dirty="0">
                <a:solidFill>
                  <a:prstClr val="black"/>
                </a:solidFill>
              </a:rPr>
              <a:t>, D.L. Schilling, </a:t>
            </a:r>
            <a:r>
              <a:rPr lang="en-US" sz="1400" i="1" dirty="0">
                <a:solidFill>
                  <a:prstClr val="black"/>
                </a:solidFill>
              </a:rPr>
              <a:t>Principles of communication electronics</a:t>
            </a:r>
            <a:r>
              <a:rPr lang="en-US" sz="1400" dirty="0">
                <a:solidFill>
                  <a:prstClr val="black"/>
                </a:solidFill>
              </a:rPr>
              <a:t>, Mc </a:t>
            </a:r>
            <a:r>
              <a:rPr lang="en-US" sz="1400" dirty="0" err="1">
                <a:solidFill>
                  <a:prstClr val="black"/>
                </a:solidFill>
              </a:rPr>
              <a:t>Graw</a:t>
            </a:r>
            <a:r>
              <a:rPr lang="en-US" sz="1400" dirty="0">
                <a:solidFill>
                  <a:prstClr val="black"/>
                </a:solidFill>
              </a:rPr>
              <a:t>-Hill int. student edition</a:t>
            </a:r>
          </a:p>
          <a:p>
            <a:pPr marL="177800" indent="-177800" algn="just">
              <a:spcAft>
                <a:spcPts val="600"/>
              </a:spcAft>
              <a:buFont typeface="Arial" pitchFamily="34" charset="0"/>
              <a:buChar char="•"/>
            </a:pPr>
            <a:r>
              <a:rPr lang="en-US" sz="1400" dirty="0">
                <a:solidFill>
                  <a:prstClr val="black"/>
                </a:solidFill>
              </a:rPr>
              <a:t>J. Kim et al. , </a:t>
            </a:r>
            <a:r>
              <a:rPr lang="en-US" sz="1400" i="1" dirty="0">
                <a:solidFill>
                  <a:prstClr val="black"/>
                </a:solidFill>
              </a:rPr>
              <a:t>Long-term stable microwave signal extraction from mode-locked lasers</a:t>
            </a:r>
            <a:r>
              <a:rPr lang="en-US" sz="1400" dirty="0">
                <a:solidFill>
                  <a:prstClr val="black"/>
                </a:solidFill>
              </a:rPr>
              <a:t>, 9 July 2007 / Vol. 15, No. 14 / OPTICS EXPRESS 8951</a:t>
            </a:r>
          </a:p>
          <a:p>
            <a:pPr marL="177800" indent="-177800" algn="just">
              <a:spcAft>
                <a:spcPts val="600"/>
              </a:spcAft>
              <a:buFont typeface="Arial" pitchFamily="34" charset="0"/>
              <a:buChar char="•"/>
            </a:pPr>
            <a:r>
              <a:rPr lang="en-US" sz="1400" dirty="0">
                <a:solidFill>
                  <a:prstClr val="black"/>
                </a:solidFill>
              </a:rPr>
              <a:t>T. M. </a:t>
            </a:r>
            <a:r>
              <a:rPr lang="en-US" sz="1400" dirty="0" err="1">
                <a:solidFill>
                  <a:prstClr val="black"/>
                </a:solidFill>
              </a:rPr>
              <a:t>Hüning</a:t>
            </a:r>
            <a:r>
              <a:rPr lang="en-US" sz="1400" dirty="0">
                <a:solidFill>
                  <a:prstClr val="black"/>
                </a:solidFill>
              </a:rPr>
              <a:t> et al. , </a:t>
            </a:r>
            <a:r>
              <a:rPr lang="en-US" sz="1400" i="1" dirty="0">
                <a:solidFill>
                  <a:prstClr val="black"/>
                </a:solidFill>
              </a:rPr>
              <a:t>Observation of femtosecond bunch length using a transverse deflecting structure</a:t>
            </a:r>
            <a:r>
              <a:rPr lang="en-US" sz="1400" dirty="0">
                <a:solidFill>
                  <a:prstClr val="black"/>
                </a:solidFill>
              </a:rPr>
              <a:t>, Proc of the 27</a:t>
            </a:r>
            <a:r>
              <a:rPr lang="en-US" sz="1400" baseline="30000" dirty="0">
                <a:solidFill>
                  <a:prstClr val="black"/>
                </a:solidFill>
              </a:rPr>
              <a:t>th</a:t>
            </a:r>
            <a:r>
              <a:rPr lang="en-US" sz="1400" dirty="0">
                <a:solidFill>
                  <a:prstClr val="black"/>
                </a:solidFill>
              </a:rPr>
              <a:t> International Free Electron Laser Conference (FEL 2005), page 538, 2005.</a:t>
            </a:r>
          </a:p>
          <a:p>
            <a:pPr marL="177800" indent="-177800" algn="just">
              <a:spcAft>
                <a:spcPts val="600"/>
              </a:spcAft>
              <a:buFont typeface="Arial" pitchFamily="34" charset="0"/>
              <a:buChar char="•"/>
            </a:pPr>
            <a:r>
              <a:rPr lang="en-US" sz="1400" dirty="0">
                <a:solidFill>
                  <a:prstClr val="black"/>
                </a:solidFill>
              </a:rPr>
              <a:t>R. </a:t>
            </a:r>
            <a:r>
              <a:rPr lang="en-US" sz="1400" dirty="0" err="1">
                <a:solidFill>
                  <a:prstClr val="black"/>
                </a:solidFill>
              </a:rPr>
              <a:t>Schibli</a:t>
            </a:r>
            <a:r>
              <a:rPr lang="en-US" sz="1400" dirty="0">
                <a:solidFill>
                  <a:prstClr val="black"/>
                </a:solidFill>
              </a:rPr>
              <a:t> et al. , </a:t>
            </a:r>
            <a:r>
              <a:rPr lang="en-US" sz="1400" i="1" dirty="0" err="1">
                <a:solidFill>
                  <a:prstClr val="black"/>
                </a:solidFill>
              </a:rPr>
              <a:t>Attosecond</a:t>
            </a:r>
            <a:r>
              <a:rPr lang="en-US" sz="1400" i="1" dirty="0">
                <a:solidFill>
                  <a:prstClr val="black"/>
                </a:solidFill>
              </a:rPr>
              <a:t> active synchronization of passively mode-locked lasers by balanced cross correlation</a:t>
            </a:r>
            <a:r>
              <a:rPr lang="en-US" sz="1400" dirty="0">
                <a:solidFill>
                  <a:prstClr val="black"/>
                </a:solidFill>
              </a:rPr>
              <a:t>, Opt. Lett. 28, 947-949 (2003) </a:t>
            </a:r>
          </a:p>
          <a:p>
            <a:pPr marL="177800" indent="-177800" algn="just">
              <a:spcAft>
                <a:spcPts val="600"/>
              </a:spcAft>
              <a:buFont typeface="Arial" pitchFamily="34" charset="0"/>
              <a:buChar char="•"/>
            </a:pPr>
            <a:r>
              <a:rPr lang="nb-NO" sz="1400" dirty="0">
                <a:solidFill>
                  <a:prstClr val="black"/>
                </a:solidFill>
              </a:rPr>
              <a:t>F. Loehl et al., </a:t>
            </a:r>
            <a:r>
              <a:rPr lang="en-US" sz="1400" i="1" dirty="0">
                <a:solidFill>
                  <a:prstClr val="black"/>
                </a:solidFill>
              </a:rPr>
              <a:t>Electron Bunch Timing with Femtosecond Precision in a Superconducting Free-Electron Laser,</a:t>
            </a:r>
            <a:r>
              <a:rPr lang="nb-NO" sz="1400" dirty="0">
                <a:solidFill>
                  <a:prstClr val="black"/>
                </a:solidFill>
              </a:rPr>
              <a:t> Phys. Rev. Lett. 104, 144801</a:t>
            </a:r>
          </a:p>
          <a:p>
            <a:pPr marL="177800" indent="-177800" algn="just">
              <a:spcAft>
                <a:spcPts val="600"/>
              </a:spcAft>
              <a:buFont typeface="Arial" pitchFamily="34" charset="0"/>
              <a:buChar char="•"/>
            </a:pPr>
            <a:r>
              <a:rPr lang="en-US" sz="1400" dirty="0">
                <a:solidFill>
                  <a:prstClr val="black"/>
                </a:solidFill>
              </a:rPr>
              <a:t> I. Wilke et al. , </a:t>
            </a:r>
            <a:r>
              <a:rPr lang="en-US" sz="1400" i="1" dirty="0">
                <a:solidFill>
                  <a:prstClr val="black"/>
                </a:solidFill>
              </a:rPr>
              <a:t>Single-shot electron-beam bunch length measurements</a:t>
            </a:r>
            <a:r>
              <a:rPr lang="en-US" sz="1400" dirty="0">
                <a:solidFill>
                  <a:prstClr val="black"/>
                </a:solidFill>
              </a:rPr>
              <a:t>, Physical review letters, 88(12) 124801, 2002</a:t>
            </a:r>
          </a:p>
        </p:txBody>
      </p:sp>
    </p:spTree>
    <p:extLst>
      <p:ext uri="{BB962C8B-B14F-4D97-AF65-F5344CB8AC3E}">
        <p14:creationId xmlns:p14="http://schemas.microsoft.com/office/powerpoint/2010/main" val="289107955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1535" y="143790"/>
            <a:ext cx="7418894" cy="551900"/>
          </a:xfrm>
        </p:spPr>
        <p:txBody>
          <a:bodyPr/>
          <a:lstStyle/>
          <a:p>
            <a:r>
              <a:rPr lang="it-IT" dirty="0" smtClean="0"/>
              <a:t>REFERENCES #2</a:t>
            </a:r>
            <a:endParaRPr lang="it-IT" dirty="0"/>
          </a:p>
        </p:txBody>
      </p:sp>
      <p:sp>
        <p:nvSpPr>
          <p:cNvPr id="3" name="Slide Number Placeholder 2"/>
          <p:cNvSpPr>
            <a:spLocks noGrp="1"/>
          </p:cNvSpPr>
          <p:nvPr>
            <p:ph type="sldNum" sz="quarter" idx="12"/>
          </p:nvPr>
        </p:nvSpPr>
        <p:spPr/>
        <p:txBody>
          <a:bodyPr/>
          <a:lstStyle/>
          <a:p>
            <a:fld id="{D69AA2CE-5247-4087-8B4F-74DD832FD931}" type="slidenum">
              <a:rPr lang="it-IT" smtClean="0">
                <a:solidFill>
                  <a:srgbClr val="4F81BD">
                    <a:lumMod val="75000"/>
                  </a:srgbClr>
                </a:solidFill>
              </a:rPr>
              <a:pPr/>
              <a:t>57</a:t>
            </a:fld>
            <a:endParaRPr lang="it-IT">
              <a:solidFill>
                <a:srgbClr val="4F81BD">
                  <a:lumMod val="75000"/>
                </a:srgbClr>
              </a:solidFill>
            </a:endParaRPr>
          </a:p>
        </p:txBody>
      </p:sp>
      <p:sp>
        <p:nvSpPr>
          <p:cNvPr id="4" name="Rectangle 3"/>
          <p:cNvSpPr/>
          <p:nvPr/>
        </p:nvSpPr>
        <p:spPr>
          <a:xfrm>
            <a:off x="114299" y="1219643"/>
            <a:ext cx="8867775" cy="4678204"/>
          </a:xfrm>
          <a:prstGeom prst="rect">
            <a:avLst/>
          </a:prstGeom>
        </p:spPr>
        <p:txBody>
          <a:bodyPr wrap="square">
            <a:spAutoFit/>
          </a:bodyPr>
          <a:lstStyle/>
          <a:p>
            <a:pPr marL="177800" indent="-177800" algn="just">
              <a:spcAft>
                <a:spcPts val="600"/>
              </a:spcAft>
              <a:buFont typeface="Arial" pitchFamily="34" charset="0"/>
              <a:buChar char="•"/>
            </a:pPr>
            <a:r>
              <a:rPr lang="en-US" sz="1400" dirty="0">
                <a:solidFill>
                  <a:prstClr val="black"/>
                </a:solidFill>
              </a:rPr>
              <a:t>S. Schulz et al., </a:t>
            </a:r>
            <a:r>
              <a:rPr lang="en-US" sz="1400" i="1" dirty="0">
                <a:solidFill>
                  <a:prstClr val="black"/>
                </a:solidFill>
              </a:rPr>
              <a:t>An optical cross -correlator scheme to synchronize distributed laser systems at FLASH</a:t>
            </a:r>
            <a:r>
              <a:rPr lang="en-US" sz="1400" dirty="0">
                <a:solidFill>
                  <a:prstClr val="black"/>
                </a:solidFill>
              </a:rPr>
              <a:t> , THPC160, Proceedings of EPAC08, Genoa, Italy</a:t>
            </a:r>
          </a:p>
          <a:p>
            <a:pPr marL="177800" indent="-177800" algn="just">
              <a:spcAft>
                <a:spcPts val="600"/>
              </a:spcAft>
              <a:buFont typeface="Arial" pitchFamily="34" charset="0"/>
              <a:buChar char="•"/>
            </a:pPr>
            <a:r>
              <a:rPr lang="en-US" sz="1400" dirty="0">
                <a:solidFill>
                  <a:prstClr val="black"/>
                </a:solidFill>
              </a:rPr>
              <a:t>M. K. Bock, </a:t>
            </a:r>
            <a:r>
              <a:rPr lang="en-US" sz="1400" i="1" dirty="0">
                <a:solidFill>
                  <a:prstClr val="black"/>
                </a:solidFill>
              </a:rPr>
              <a:t>Recent developments of the bunch arrival time monitor with femtosecond resolution at FLASH</a:t>
            </a:r>
            <a:r>
              <a:rPr lang="en-US" sz="1400" dirty="0">
                <a:solidFill>
                  <a:prstClr val="black"/>
                </a:solidFill>
              </a:rPr>
              <a:t>, WEOCMH02, Proceedings of IPAC’10, Kyoto, </a:t>
            </a:r>
            <a:r>
              <a:rPr lang="en-US" sz="1400" dirty="0" smtClean="0">
                <a:solidFill>
                  <a:prstClr val="black"/>
                </a:solidFill>
              </a:rPr>
              <a:t>Japan</a:t>
            </a:r>
          </a:p>
          <a:p>
            <a:pPr marL="177800" indent="-177800" algn="just">
              <a:spcAft>
                <a:spcPts val="600"/>
              </a:spcAft>
              <a:buFont typeface="Arial" pitchFamily="34" charset="0"/>
              <a:buChar char="•"/>
            </a:pPr>
            <a:r>
              <a:rPr lang="en-US" sz="1400" dirty="0" smtClean="0">
                <a:solidFill>
                  <a:prstClr val="black"/>
                </a:solidFill>
              </a:rPr>
              <a:t>R. </a:t>
            </a:r>
            <a:r>
              <a:rPr lang="en-US" sz="1400" dirty="0" err="1" smtClean="0">
                <a:solidFill>
                  <a:prstClr val="black"/>
                </a:solidFill>
              </a:rPr>
              <a:t>Pompili</a:t>
            </a:r>
            <a:r>
              <a:rPr lang="en-US" sz="1400" dirty="0" smtClean="0">
                <a:solidFill>
                  <a:prstClr val="black"/>
                </a:solidFill>
              </a:rPr>
              <a:t> et al., </a:t>
            </a:r>
            <a:r>
              <a:rPr lang="en-US" sz="1400" i="1" dirty="0" smtClean="0">
                <a:solidFill>
                  <a:prstClr val="black"/>
                </a:solidFill>
              </a:rPr>
              <a:t>Femtosecond </a:t>
            </a:r>
            <a:r>
              <a:rPr lang="en-US" sz="1400" i="1" dirty="0">
                <a:solidFill>
                  <a:prstClr val="black"/>
                </a:solidFill>
              </a:rPr>
              <a:t>timing-jitter between photo-cathode laser and ultra-short electron bunches by means of hybrid </a:t>
            </a:r>
            <a:r>
              <a:rPr lang="en-US" sz="1400" i="1" dirty="0" smtClean="0">
                <a:solidFill>
                  <a:prstClr val="black"/>
                </a:solidFill>
              </a:rPr>
              <a:t>compression</a:t>
            </a:r>
            <a:r>
              <a:rPr lang="en-US" sz="1400" dirty="0">
                <a:solidFill>
                  <a:prstClr val="black"/>
                </a:solidFill>
              </a:rPr>
              <a:t>, New Journal of Physics, Volume 18, August 2016</a:t>
            </a:r>
            <a:endParaRPr lang="en-US" sz="1400" dirty="0">
              <a:solidFill>
                <a:prstClr val="black"/>
              </a:solidFill>
            </a:endParaRPr>
          </a:p>
          <a:p>
            <a:pPr marL="177800" indent="-177800" algn="just">
              <a:spcAft>
                <a:spcPts val="600"/>
              </a:spcAft>
              <a:buFont typeface="Arial" pitchFamily="34" charset="0"/>
              <a:buChar char="•"/>
            </a:pPr>
            <a:r>
              <a:rPr lang="en-US" sz="1400" dirty="0">
                <a:solidFill>
                  <a:prstClr val="black"/>
                </a:solidFill>
              </a:rPr>
              <a:t>http://www.onefive.com/ds/Datasheet%20Origami%20LP.pdf</a:t>
            </a:r>
          </a:p>
          <a:p>
            <a:pPr marL="177800" indent="-177800" algn="just">
              <a:spcAft>
                <a:spcPts val="600"/>
              </a:spcAft>
              <a:buFont typeface="Arial" pitchFamily="34" charset="0"/>
              <a:buChar char="•"/>
            </a:pPr>
            <a:r>
              <a:rPr lang="en-US" sz="1400" dirty="0">
                <a:solidFill>
                  <a:prstClr val="black"/>
                </a:solidFill>
              </a:rPr>
              <a:t>E5052A signal source analyzer, http://www.keysight.com/en/pd-409739-pn-E5052A/signal-source-analyzer-10-mhz-to-7-265-or-110-ghz?cc=IT&amp;lc=ita</a:t>
            </a:r>
          </a:p>
          <a:p>
            <a:pPr marL="177800" indent="-177800" algn="just">
              <a:spcAft>
                <a:spcPts val="600"/>
              </a:spcAft>
              <a:buFont typeface="Arial" pitchFamily="34" charset="0"/>
              <a:buChar char="•"/>
            </a:pPr>
            <a:r>
              <a:rPr lang="en-US" sz="1400" dirty="0">
                <a:solidFill>
                  <a:prstClr val="black"/>
                </a:solidFill>
              </a:rPr>
              <a:t>Menlo Systems GMBH: http://www.menlosystems.com/products/?families=79</a:t>
            </a:r>
          </a:p>
          <a:p>
            <a:pPr marL="177800" indent="-177800" algn="just">
              <a:spcAft>
                <a:spcPts val="600"/>
              </a:spcAft>
              <a:buFont typeface="Arial" pitchFamily="34" charset="0"/>
              <a:buChar char="•"/>
            </a:pPr>
            <a:r>
              <a:rPr lang="en-US" sz="1400" dirty="0">
                <a:solidFill>
                  <a:prstClr val="black"/>
                </a:solidFill>
              </a:rPr>
              <a:t>Andrew cables: </a:t>
            </a:r>
            <a:r>
              <a:rPr lang="en-US" sz="1400" dirty="0">
                <a:solidFill>
                  <a:prstClr val="black"/>
                </a:solidFill>
                <a:hlinkClick r:id="rId2"/>
              </a:rPr>
              <a:t>http://www.commscope.com/catalog/wireless/product_details.aspx?id=1344</a:t>
            </a:r>
            <a:endParaRPr lang="en-US" sz="1400" dirty="0">
              <a:solidFill>
                <a:prstClr val="black"/>
              </a:solidFill>
            </a:endParaRPr>
          </a:p>
          <a:p>
            <a:pPr marL="177800" indent="-177800" algn="just">
              <a:spcAft>
                <a:spcPts val="600"/>
              </a:spcAft>
              <a:buFont typeface="Arial" pitchFamily="34" charset="0"/>
              <a:buChar char="•"/>
            </a:pPr>
            <a:r>
              <a:rPr lang="en-US" sz="1400" dirty="0">
                <a:solidFill>
                  <a:prstClr val="black"/>
                </a:solidFill>
              </a:rPr>
              <a:t>http://www.nist.gov/</a:t>
            </a:r>
          </a:p>
          <a:p>
            <a:pPr marL="177800" indent="-177800" algn="just">
              <a:spcAft>
                <a:spcPts val="600"/>
              </a:spcAft>
              <a:buFont typeface="Arial" pitchFamily="34" charset="0"/>
              <a:buChar char="•"/>
            </a:pPr>
            <a:r>
              <a:rPr lang="en-US" sz="1400" dirty="0">
                <a:solidFill>
                  <a:prstClr val="black"/>
                </a:solidFill>
              </a:rPr>
              <a:t>http://www.thinksrs.com/index.htm</a:t>
            </a:r>
          </a:p>
          <a:p>
            <a:pPr marL="177800" indent="-177800" algn="just">
              <a:spcAft>
                <a:spcPts val="600"/>
              </a:spcAft>
              <a:buFont typeface="Arial" pitchFamily="34" charset="0"/>
              <a:buChar char="•"/>
            </a:pPr>
            <a:r>
              <a:rPr lang="en-US" sz="1400" dirty="0">
                <a:solidFill>
                  <a:prstClr val="black"/>
                </a:solidFill>
              </a:rPr>
              <a:t>http://www.mrf.fi/</a:t>
            </a:r>
          </a:p>
          <a:p>
            <a:pPr marL="177800" indent="-177800" algn="just">
              <a:spcAft>
                <a:spcPts val="600"/>
              </a:spcAft>
              <a:buFont typeface="Arial" pitchFamily="34" charset="0"/>
              <a:buChar char="•"/>
            </a:pPr>
            <a:r>
              <a:rPr lang="en-US" sz="1400" dirty="0">
                <a:solidFill>
                  <a:prstClr val="black"/>
                </a:solidFill>
              </a:rPr>
              <a:t>http://www.sciencedirect.com/science/article/pii/S0168583X13003844</a:t>
            </a:r>
          </a:p>
          <a:p>
            <a:pPr marL="177800" indent="-177800" algn="just">
              <a:spcAft>
                <a:spcPts val="600"/>
              </a:spcAft>
              <a:buFont typeface="Arial" pitchFamily="34" charset="0"/>
              <a:buChar char="•"/>
            </a:pPr>
            <a:r>
              <a:rPr lang="en-US" sz="1400" dirty="0">
                <a:solidFill>
                  <a:prstClr val="black"/>
                </a:solidFill>
                <a:hlinkClick r:id="rId3"/>
              </a:rPr>
              <a:t>http://</a:t>
            </a:r>
            <a:r>
              <a:rPr lang="en-US" sz="1400" dirty="0" smtClean="0">
                <a:solidFill>
                  <a:prstClr val="black"/>
                </a:solidFill>
                <a:hlinkClick r:id="rId3"/>
              </a:rPr>
              <a:t>spie.org/Publications/Proceedings/Paper/10.1117/12.2185103</a:t>
            </a:r>
            <a:endParaRPr lang="en-US" sz="1400" dirty="0" smtClean="0">
              <a:solidFill>
                <a:prstClr val="black"/>
              </a:solidFill>
            </a:endParaRPr>
          </a:p>
          <a:p>
            <a:pPr marL="177800" indent="-177800" algn="just">
              <a:spcAft>
                <a:spcPts val="600"/>
              </a:spcAft>
              <a:buFont typeface="Arial" pitchFamily="34" charset="0"/>
              <a:buChar char="•"/>
            </a:pPr>
            <a:r>
              <a:rPr lang="it-IT" sz="1400" dirty="0">
                <a:solidFill>
                  <a:schemeClr val="bg1"/>
                </a:solidFill>
              </a:rPr>
              <a:t>A </a:t>
            </a:r>
            <a:r>
              <a:rPr lang="it-IT" sz="1400" dirty="0" err="1">
                <a:solidFill>
                  <a:schemeClr val="bg1"/>
                </a:solidFill>
              </a:rPr>
              <a:t>Ferran</a:t>
            </a:r>
            <a:r>
              <a:rPr lang="it-IT" sz="1400" dirty="0">
                <a:solidFill>
                  <a:schemeClr val="bg1"/>
                </a:solidFill>
              </a:rPr>
              <a:t> </a:t>
            </a:r>
            <a:r>
              <a:rPr lang="it-IT" sz="1400" dirty="0" err="1">
                <a:solidFill>
                  <a:schemeClr val="bg1"/>
                </a:solidFill>
              </a:rPr>
              <a:t>Pousa</a:t>
            </a:r>
            <a:r>
              <a:rPr lang="it-IT" sz="1400" dirty="0">
                <a:solidFill>
                  <a:schemeClr val="bg1"/>
                </a:solidFill>
              </a:rPr>
              <a:t> et al 2017 J. </a:t>
            </a:r>
            <a:r>
              <a:rPr lang="it-IT" sz="1400" dirty="0" err="1">
                <a:solidFill>
                  <a:schemeClr val="bg1"/>
                </a:solidFill>
              </a:rPr>
              <a:t>Phys</a:t>
            </a:r>
            <a:r>
              <a:rPr lang="it-IT" sz="1400" dirty="0">
                <a:solidFill>
                  <a:schemeClr val="bg1"/>
                </a:solidFill>
              </a:rPr>
              <a:t>.: </a:t>
            </a:r>
            <a:r>
              <a:rPr lang="it-IT" sz="1400" dirty="0" err="1">
                <a:solidFill>
                  <a:schemeClr val="bg1"/>
                </a:solidFill>
              </a:rPr>
              <a:t>Conf</a:t>
            </a:r>
            <a:r>
              <a:rPr lang="it-IT" sz="1400" dirty="0">
                <a:solidFill>
                  <a:schemeClr val="bg1"/>
                </a:solidFill>
              </a:rPr>
              <a:t>. Ser. 874 012032</a:t>
            </a:r>
            <a:endParaRPr lang="en-US" sz="1400" dirty="0">
              <a:solidFill>
                <a:schemeClr val="bg1"/>
              </a:solidFill>
            </a:endParaRPr>
          </a:p>
        </p:txBody>
      </p:sp>
    </p:spTree>
    <p:extLst>
      <p:ext uri="{BB962C8B-B14F-4D97-AF65-F5344CB8AC3E}">
        <p14:creationId xmlns:p14="http://schemas.microsoft.com/office/powerpoint/2010/main" val="27087302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884689" y="0"/>
            <a:ext cx="3171826" cy="704850"/>
          </a:xfrm>
        </p:spPr>
        <p:txBody>
          <a:bodyPr/>
          <a:lstStyle/>
          <a:p>
            <a:pPr lvl="0">
              <a:spcBef>
                <a:spcPts val="0"/>
              </a:spcBef>
            </a:pPr>
            <a:r>
              <a:rPr lang="en-GB" sz="1800" i="1" dirty="0">
                <a:solidFill>
                  <a:prstClr val="white">
                    <a:lumMod val="85000"/>
                  </a:prstClr>
                </a:solidFill>
              </a:rPr>
              <a:t>synchronization of</a:t>
            </a:r>
          </a:p>
          <a:p>
            <a:pPr lvl="0">
              <a:spcBef>
                <a:spcPts val="0"/>
              </a:spcBef>
            </a:pPr>
            <a:r>
              <a:rPr lang="en-GB" sz="2800" dirty="0">
                <a:solidFill>
                  <a:prstClr val="white">
                    <a:lumMod val="85000"/>
                  </a:prstClr>
                </a:solidFill>
              </a:rPr>
              <a:t>Seeded FELs</a:t>
            </a:r>
          </a:p>
          <a:p>
            <a:pPr>
              <a:spcBef>
                <a:spcPts val="0"/>
              </a:spcBef>
            </a:pPr>
            <a:r>
              <a:rPr lang="en-US" dirty="0" smtClean="0"/>
              <a:t> </a:t>
            </a:r>
            <a:endParaRPr lang="en-US" dirty="0"/>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6</a:t>
            </a:fld>
            <a:endParaRPr lang="en-US" dirty="0">
              <a:solidFill>
                <a:srgbClr val="4F81BD">
                  <a:lumMod val="75000"/>
                </a:srgbClr>
              </a:solidFill>
            </a:endParaRPr>
          </a:p>
        </p:txBody>
      </p:sp>
      <p:grpSp>
        <p:nvGrpSpPr>
          <p:cNvPr id="8" name="Group 7"/>
          <p:cNvGrpSpPr/>
          <p:nvPr/>
        </p:nvGrpSpPr>
        <p:grpSpPr>
          <a:xfrm>
            <a:off x="4002685" y="1220522"/>
            <a:ext cx="4835325" cy="2990099"/>
            <a:chOff x="1135348" y="1626936"/>
            <a:chExt cx="6756400" cy="4112277"/>
          </a:xfrm>
        </p:grpSpPr>
        <p:pic>
          <p:nvPicPr>
            <p:cNvPr id="5" name="Picture 6"/>
            <p:cNvPicPr>
              <a:picLocks noChangeAspect="1" noChangeArrowheads="1"/>
            </p:cNvPicPr>
            <p:nvPr/>
          </p:nvPicPr>
          <p:blipFill>
            <a:blip r:embed="rId2">
              <a:extLst>
                <a:ext uri="{28A0092B-C50C-407E-A947-70E740481C1C}">
                  <a14:useLocalDpi xmlns:a14="http://schemas.microsoft.com/office/drawing/2010/main" val="0"/>
                </a:ext>
              </a:extLst>
            </a:blip>
            <a:srcRect l="5070" b="6564"/>
            <a:stretch>
              <a:fillRect/>
            </a:stretch>
          </p:blipFill>
          <p:spPr bwMode="auto">
            <a:xfrm>
              <a:off x="1135348" y="1642738"/>
              <a:ext cx="6756400" cy="409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8"/>
            <p:cNvSpPr>
              <a:spLocks noChangeArrowheads="1"/>
            </p:cNvSpPr>
            <p:nvPr/>
          </p:nvSpPr>
          <p:spPr bwMode="auto">
            <a:xfrm>
              <a:off x="3732052" y="1706555"/>
              <a:ext cx="1989194" cy="313010"/>
            </a:xfrm>
            <a:prstGeom prst="rect">
              <a:avLst/>
            </a:prstGeom>
            <a:solidFill>
              <a:schemeClr val="tx1"/>
            </a:solidFill>
            <a:ln>
              <a:noFill/>
            </a:ln>
            <a:effectLst/>
          </p:spPr>
          <p:txBody>
            <a:bodyPr wrap="none" anchor="ctr"/>
            <a:lstStyle/>
            <a:p>
              <a:endParaRPr lang="en-US" dirty="0">
                <a:solidFill>
                  <a:prstClr val="white"/>
                </a:solidFill>
              </a:endParaRPr>
            </a:p>
          </p:txBody>
        </p:sp>
        <p:sp>
          <p:nvSpPr>
            <p:cNvPr id="7" name="Text Box 9"/>
            <p:cNvSpPr txBox="1">
              <a:spLocks noChangeArrowheads="1"/>
            </p:cNvSpPr>
            <p:nvPr/>
          </p:nvSpPr>
          <p:spPr bwMode="auto">
            <a:xfrm>
              <a:off x="3946438" y="1626936"/>
              <a:ext cx="2695129" cy="55027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it-IT" sz="2000" dirty="0">
                  <a:solidFill>
                    <a:prstClr val="black"/>
                  </a:solidFill>
                </a:rPr>
                <a:t>   </a:t>
              </a:r>
              <a:r>
                <a:rPr lang="en-US" altLang="it-IT" sz="2000" b="1" dirty="0" err="1">
                  <a:solidFill>
                    <a:prstClr val="black"/>
                  </a:solidFill>
                </a:rPr>
                <a:t>Undulator</a:t>
              </a:r>
              <a:r>
                <a:rPr lang="en-US" altLang="it-IT" sz="2000" b="1" dirty="0">
                  <a:solidFill>
                    <a:prstClr val="black"/>
                  </a:solidFill>
                  <a:effectLst>
                    <a:outerShdw blurRad="38100" dist="38100" dir="2700000" algn="tl">
                      <a:srgbClr val="000000">
                        <a:alpha val="43137"/>
                      </a:srgbClr>
                    </a:outerShdw>
                  </a:effectLst>
                </a:rPr>
                <a:t> </a:t>
              </a:r>
              <a:r>
                <a:rPr lang="en-US" altLang="it-IT" sz="2000" b="1" dirty="0">
                  <a:solidFill>
                    <a:prstClr val="black"/>
                  </a:solidFill>
                </a:rPr>
                <a:t>  </a:t>
              </a:r>
            </a:p>
          </p:txBody>
        </p:sp>
      </p:grpSp>
      <p:sp>
        <p:nvSpPr>
          <p:cNvPr id="9" name="TextBox 8"/>
          <p:cNvSpPr txBox="1"/>
          <p:nvPr/>
        </p:nvSpPr>
        <p:spPr>
          <a:xfrm>
            <a:off x="209549" y="1220521"/>
            <a:ext cx="3705226" cy="2877711"/>
          </a:xfrm>
          <a:prstGeom prst="rect">
            <a:avLst/>
          </a:prstGeom>
          <a:noFill/>
        </p:spPr>
        <p:txBody>
          <a:bodyPr wrap="square" rtlCol="0">
            <a:spAutoFit/>
          </a:bodyPr>
          <a:lstStyle/>
          <a:p>
            <a:pPr algn="just">
              <a:spcAft>
                <a:spcPts val="600"/>
              </a:spcAft>
            </a:pPr>
            <a:r>
              <a:rPr lang="en-US" sz="1600" dirty="0">
                <a:solidFill>
                  <a:prstClr val="black"/>
                </a:solidFill>
              </a:rPr>
              <a:t>In a simple SASE configuration the </a:t>
            </a:r>
            <a:r>
              <a:rPr lang="en-US" sz="1600" b="1" i="1" dirty="0">
                <a:solidFill>
                  <a:prstClr val="black"/>
                </a:solidFill>
              </a:rPr>
              <a:t>micro-bunching process</a:t>
            </a:r>
            <a:r>
              <a:rPr lang="en-US" sz="1600" dirty="0">
                <a:solidFill>
                  <a:prstClr val="black"/>
                </a:solidFill>
              </a:rPr>
              <a:t>, which is the base of the FEL radiation production, starts from </a:t>
            </a:r>
            <a:r>
              <a:rPr lang="en-US" sz="1600" b="1" i="1" dirty="0">
                <a:solidFill>
                  <a:prstClr val="black"/>
                </a:solidFill>
              </a:rPr>
              <a:t>noise</a:t>
            </a:r>
            <a:r>
              <a:rPr lang="en-US" sz="1600" dirty="0">
                <a:solidFill>
                  <a:prstClr val="black"/>
                </a:solidFill>
              </a:rPr>
              <a:t>. Characteristics such as radiation intensity and envelope profile can vary considerably from shot to shot.</a:t>
            </a:r>
          </a:p>
          <a:p>
            <a:pPr algn="just">
              <a:spcAft>
                <a:spcPts val="600"/>
              </a:spcAft>
            </a:pPr>
            <a:r>
              <a:rPr lang="en-US" sz="1600" dirty="0">
                <a:solidFill>
                  <a:prstClr val="black"/>
                </a:solidFill>
              </a:rPr>
              <a:t>A better control of the radiation properties resulting in more </a:t>
            </a:r>
            <a:r>
              <a:rPr lang="en-US" sz="1600" b="1" i="1" dirty="0">
                <a:solidFill>
                  <a:prstClr val="black"/>
                </a:solidFill>
              </a:rPr>
              <a:t>uniform</a:t>
            </a:r>
            <a:r>
              <a:rPr lang="en-US" sz="1600" dirty="0">
                <a:solidFill>
                  <a:prstClr val="black"/>
                </a:solidFill>
              </a:rPr>
              <a:t> and </a:t>
            </a:r>
            <a:r>
              <a:rPr lang="en-US" sz="1600" b="1" i="1" dirty="0">
                <a:solidFill>
                  <a:prstClr val="black"/>
                </a:solidFill>
              </a:rPr>
              <a:t>reproducible</a:t>
            </a:r>
            <a:r>
              <a:rPr lang="en-US" sz="1600" dirty="0">
                <a:solidFill>
                  <a:prstClr val="black"/>
                </a:solidFill>
              </a:rPr>
              <a:t>  shot to shot pulse characteristics can be achieved in the “</a:t>
            </a:r>
            <a:r>
              <a:rPr lang="en-US" sz="1600" b="1" i="1" dirty="0">
                <a:solidFill>
                  <a:prstClr val="black"/>
                </a:solidFill>
              </a:rPr>
              <a:t>seeded</a:t>
            </a:r>
            <a:r>
              <a:rPr lang="en-US" sz="1600" dirty="0">
                <a:solidFill>
                  <a:prstClr val="black"/>
                </a:solidFill>
              </a:rPr>
              <a:t>” FEL configuration.</a:t>
            </a:r>
          </a:p>
        </p:txBody>
      </p:sp>
      <p:sp>
        <p:nvSpPr>
          <p:cNvPr id="10" name="Rectangle 9"/>
          <p:cNvSpPr/>
          <p:nvPr/>
        </p:nvSpPr>
        <p:spPr>
          <a:xfrm>
            <a:off x="209549" y="4196285"/>
            <a:ext cx="8696719" cy="1815882"/>
          </a:xfrm>
          <a:prstGeom prst="rect">
            <a:avLst/>
          </a:prstGeom>
        </p:spPr>
        <p:txBody>
          <a:bodyPr wrap="square">
            <a:spAutoFit/>
          </a:bodyPr>
          <a:lstStyle/>
          <a:p>
            <a:pPr algn="just">
              <a:spcAft>
                <a:spcPts val="600"/>
              </a:spcAft>
            </a:pPr>
            <a:r>
              <a:rPr lang="en-US" sz="1600" dirty="0">
                <a:solidFill>
                  <a:prstClr val="black"/>
                </a:solidFill>
              </a:rPr>
              <a:t>To “trigger” and guide the avalanche process generating the exponentially-growing radiation intensity, the </a:t>
            </a:r>
            <a:r>
              <a:rPr lang="en-US" sz="1600" b="1" i="1" dirty="0">
                <a:solidFill>
                  <a:prstClr val="black"/>
                </a:solidFill>
              </a:rPr>
              <a:t>high brightness bunch </a:t>
            </a:r>
            <a:r>
              <a:rPr lang="en-US" sz="1600" dirty="0">
                <a:solidFill>
                  <a:prstClr val="black"/>
                </a:solidFill>
              </a:rPr>
              <a:t>is made to interact with a </a:t>
            </a:r>
            <a:r>
              <a:rPr lang="en-US" sz="1600" b="1" i="1" dirty="0">
                <a:solidFill>
                  <a:prstClr val="black"/>
                </a:solidFill>
              </a:rPr>
              <a:t>VUV</a:t>
            </a:r>
            <a:r>
              <a:rPr lang="en-US" sz="1600" dirty="0">
                <a:solidFill>
                  <a:prstClr val="black"/>
                </a:solidFill>
              </a:rPr>
              <a:t> short and intense </a:t>
            </a:r>
            <a:r>
              <a:rPr lang="en-US" sz="1600" b="1" i="1" dirty="0">
                <a:solidFill>
                  <a:prstClr val="black"/>
                </a:solidFill>
              </a:rPr>
              <a:t>pulse</a:t>
            </a:r>
            <a:r>
              <a:rPr lang="en-US" sz="1600" dirty="0">
                <a:solidFill>
                  <a:prstClr val="black"/>
                </a:solidFill>
              </a:rPr>
              <a:t> obtained by HHG (High Harmonic Generation)  in gas driven by an IR pulse generated by a dedicated high power laser system (typically </a:t>
            </a:r>
            <a:r>
              <a:rPr lang="en-US" sz="1600" dirty="0" err="1">
                <a:solidFill>
                  <a:prstClr val="black"/>
                </a:solidFill>
              </a:rPr>
              <a:t>TiSa</a:t>
            </a:r>
            <a:r>
              <a:rPr lang="en-US" sz="1600" dirty="0">
                <a:solidFill>
                  <a:prstClr val="black"/>
                </a:solidFill>
              </a:rPr>
              <a:t>). The presence of the external radiation since the beginning of the micro-bunching process inside the magnetic </a:t>
            </a:r>
            <a:r>
              <a:rPr lang="en-US" sz="1600" dirty="0" err="1">
                <a:solidFill>
                  <a:prstClr val="black"/>
                </a:solidFill>
              </a:rPr>
              <a:t>undulators</a:t>
            </a:r>
            <a:r>
              <a:rPr lang="en-US" sz="1600" dirty="0">
                <a:solidFill>
                  <a:prstClr val="black"/>
                </a:solidFill>
              </a:rPr>
              <a:t> seeds and drives the FEL radiation growth in a steady, repeatable configuration. The </a:t>
            </a:r>
            <a:r>
              <a:rPr lang="en-US" sz="1600" b="1" i="1" dirty="0">
                <a:solidFill>
                  <a:prstClr val="black"/>
                </a:solidFill>
              </a:rPr>
              <a:t>electron bunch </a:t>
            </a:r>
            <a:r>
              <a:rPr lang="en-US" sz="1600" dirty="0">
                <a:solidFill>
                  <a:prstClr val="black"/>
                </a:solidFill>
              </a:rPr>
              <a:t>and the </a:t>
            </a:r>
            <a:r>
              <a:rPr lang="en-US" sz="1600" b="1" i="1" dirty="0">
                <a:solidFill>
                  <a:prstClr val="black"/>
                </a:solidFill>
              </a:rPr>
              <a:t>VUV pulse</a:t>
            </a:r>
            <a:r>
              <a:rPr lang="en-US" sz="1600" dirty="0">
                <a:solidFill>
                  <a:prstClr val="black"/>
                </a:solidFill>
              </a:rPr>
              <a:t>, both </a:t>
            </a:r>
            <a:r>
              <a:rPr lang="en-US" sz="1600" b="1" i="1" dirty="0">
                <a:solidFill>
                  <a:prstClr val="black"/>
                </a:solidFill>
              </a:rPr>
              <a:t>very short</a:t>
            </a:r>
            <a:r>
              <a:rPr lang="en-US" sz="1600" dirty="0">
                <a:solidFill>
                  <a:prstClr val="black"/>
                </a:solidFill>
              </a:rPr>
              <a:t>, must constantly </a:t>
            </a:r>
            <a:r>
              <a:rPr lang="en-US" sz="1600" b="1" i="1" dirty="0">
                <a:solidFill>
                  <a:prstClr val="black"/>
                </a:solidFill>
              </a:rPr>
              <a:t>overlap</a:t>
            </a:r>
            <a:r>
              <a:rPr lang="en-US" sz="1600" dirty="0">
                <a:solidFill>
                  <a:prstClr val="black"/>
                </a:solidFill>
              </a:rPr>
              <a:t> in </a:t>
            </a:r>
            <a:r>
              <a:rPr lang="en-US" sz="1600" b="1" i="1" dirty="0">
                <a:solidFill>
                  <a:prstClr val="black"/>
                </a:solidFill>
              </a:rPr>
              <a:t>space</a:t>
            </a:r>
            <a:r>
              <a:rPr lang="en-US" sz="1600" dirty="0">
                <a:solidFill>
                  <a:prstClr val="black"/>
                </a:solidFill>
              </a:rPr>
              <a:t> and </a:t>
            </a:r>
            <a:r>
              <a:rPr lang="en-US" sz="1600" b="1" i="1" dirty="0">
                <a:solidFill>
                  <a:prstClr val="black"/>
                </a:solidFill>
              </a:rPr>
              <a:t>time</a:t>
            </a:r>
            <a:r>
              <a:rPr lang="en-US" sz="1600" dirty="0">
                <a:solidFill>
                  <a:prstClr val="black"/>
                </a:solidFill>
              </a:rPr>
              <a:t> shot to shot. </a:t>
            </a:r>
          </a:p>
        </p:txBody>
      </p:sp>
      <p:sp>
        <p:nvSpPr>
          <p:cNvPr id="12" name="TextBox 11"/>
          <p:cNvSpPr txBox="1"/>
          <p:nvPr/>
        </p:nvSpPr>
        <p:spPr>
          <a:xfrm>
            <a:off x="977799" y="6129849"/>
            <a:ext cx="7537513" cy="400110"/>
          </a:xfrm>
          <a:prstGeom prst="rect">
            <a:avLst/>
          </a:prstGeom>
          <a:solidFill>
            <a:schemeClr val="tx1"/>
          </a:solidFill>
        </p:spPr>
        <p:txBody>
          <a:bodyPr wrap="none" rtlCol="0">
            <a:spAutoFit/>
          </a:bodyPr>
          <a:lstStyle/>
          <a:p>
            <a:r>
              <a:rPr lang="en-US" sz="2000" b="1" i="1" dirty="0">
                <a:solidFill>
                  <a:srgbClr val="FF0000"/>
                </a:solidFill>
              </a:rPr>
              <a:t>Synchronization requirements (e- bunch vs </a:t>
            </a:r>
            <a:r>
              <a:rPr lang="en-US" sz="2000" b="1" i="1" dirty="0" err="1">
                <a:solidFill>
                  <a:srgbClr val="FF0000"/>
                </a:solidFill>
              </a:rPr>
              <a:t>TiSa</a:t>
            </a:r>
            <a:r>
              <a:rPr lang="en-US" sz="2000" b="1" i="1" dirty="0">
                <a:solidFill>
                  <a:srgbClr val="FF0000"/>
                </a:solidFill>
              </a:rPr>
              <a:t> IR pulse): &lt; 100 fs </a:t>
            </a:r>
            <a:r>
              <a:rPr lang="en-US" sz="2000" b="1" i="1" dirty="0" err="1">
                <a:solidFill>
                  <a:srgbClr val="FF0000"/>
                </a:solidFill>
              </a:rPr>
              <a:t>rms</a:t>
            </a:r>
            <a:endParaRPr lang="en-US" sz="2000" b="1" i="1" dirty="0">
              <a:solidFill>
                <a:srgbClr val="FF0000"/>
              </a:solidFill>
            </a:endParaRPr>
          </a:p>
        </p:txBody>
      </p:sp>
    </p:spTree>
    <p:extLst>
      <p:ext uri="{BB962C8B-B14F-4D97-AF65-F5344CB8AC3E}">
        <p14:creationId xmlns:p14="http://schemas.microsoft.com/office/powerpoint/2010/main" val="2086595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166021" y="353"/>
            <a:ext cx="7100046" cy="904521"/>
          </a:xfrm>
        </p:spPr>
        <p:txBody>
          <a:bodyPr/>
          <a:lstStyle/>
          <a:p>
            <a:pPr lvl="0">
              <a:spcBef>
                <a:spcPts val="0"/>
              </a:spcBef>
            </a:pPr>
            <a:r>
              <a:rPr lang="en-GB" sz="1800" i="1" dirty="0">
                <a:solidFill>
                  <a:prstClr val="white">
                    <a:lumMod val="85000"/>
                  </a:prstClr>
                </a:solidFill>
              </a:rPr>
              <a:t>synchronization of</a:t>
            </a:r>
          </a:p>
          <a:p>
            <a:pPr lvl="0">
              <a:spcBef>
                <a:spcPts val="0"/>
              </a:spcBef>
            </a:pPr>
            <a:r>
              <a:rPr lang="en-US" sz="2800" dirty="0">
                <a:solidFill>
                  <a:prstClr val="white">
                    <a:lumMod val="85000"/>
                  </a:prstClr>
                </a:solidFill>
              </a:rPr>
              <a:t> Pump-probe with FELs</a:t>
            </a:r>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7</a:t>
            </a:fld>
            <a:endParaRPr lang="en-US" dirty="0">
              <a:solidFill>
                <a:srgbClr val="4F81BD">
                  <a:lumMod val="75000"/>
                </a:srgbClr>
              </a:solidFill>
            </a:endParaRPr>
          </a:p>
        </p:txBody>
      </p:sp>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526" t="1564" r="2250" b="51731"/>
          <a:stretch/>
        </p:blipFill>
        <p:spPr bwMode="auto">
          <a:xfrm>
            <a:off x="5120975" y="5402201"/>
            <a:ext cx="3522961" cy="1151003"/>
          </a:xfrm>
          <a:prstGeom prst="rect">
            <a:avLst/>
          </a:prstGeom>
          <a:noFill/>
          <a:ln w="285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Rectangle 3"/>
          <p:cNvSpPr/>
          <p:nvPr/>
        </p:nvSpPr>
        <p:spPr>
          <a:xfrm>
            <a:off x="6322755" y="5906860"/>
            <a:ext cx="2393989" cy="461665"/>
          </a:xfrm>
          <a:prstGeom prst="rect">
            <a:avLst/>
          </a:prstGeom>
        </p:spPr>
        <p:txBody>
          <a:bodyPr wrap="none">
            <a:spAutoFit/>
          </a:bodyPr>
          <a:lstStyle/>
          <a:p>
            <a:r>
              <a:rPr lang="en-US" sz="1200" b="1" i="1" dirty="0">
                <a:solidFill>
                  <a:prstClr val="white"/>
                </a:solidFill>
              </a:rPr>
              <a:t>Detail from Muybridge's Jumping, </a:t>
            </a:r>
          </a:p>
          <a:p>
            <a:r>
              <a:rPr lang="en-US" sz="1200" b="1" i="1" dirty="0">
                <a:solidFill>
                  <a:prstClr val="white"/>
                </a:solidFill>
              </a:rPr>
              <a:t>running broad jump (1887) </a:t>
            </a:r>
            <a:endParaRPr lang="en-US" sz="1200" b="1" i="1" dirty="0">
              <a:solidFill>
                <a:prstClr val="white"/>
              </a:solidFill>
              <a:latin typeface="Georgia"/>
            </a:endParaRPr>
          </a:p>
        </p:txBody>
      </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790" t="5174" r="2312" b="5428"/>
          <a:stretch/>
        </p:blipFill>
        <p:spPr bwMode="auto">
          <a:xfrm>
            <a:off x="3183467" y="1312333"/>
            <a:ext cx="5748451" cy="24457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790" t="5174" r="47391" b="59854"/>
          <a:stretch/>
        </p:blipFill>
        <p:spPr bwMode="auto">
          <a:xfrm>
            <a:off x="3183467" y="3753810"/>
            <a:ext cx="5748451" cy="9367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5" name="Straight Connector 94"/>
          <p:cNvCxnSpPr/>
          <p:nvPr/>
        </p:nvCxnSpPr>
        <p:spPr>
          <a:xfrm flipH="1">
            <a:off x="5559973" y="3215225"/>
            <a:ext cx="290485" cy="187988"/>
          </a:xfrm>
          <a:prstGeom prst="line">
            <a:avLst/>
          </a:prstGeom>
          <a:ln w="12700">
            <a:solidFill>
              <a:srgbClr val="FF4F53"/>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flipV="1">
            <a:off x="5222779" y="3640403"/>
            <a:ext cx="490686" cy="318654"/>
          </a:xfrm>
          <a:prstGeom prst="line">
            <a:avLst/>
          </a:prstGeom>
          <a:ln w="12700">
            <a:solidFill>
              <a:srgbClr val="FF4F53"/>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H="1" flipV="1">
            <a:off x="5559973" y="3393514"/>
            <a:ext cx="160548" cy="247222"/>
          </a:xfrm>
          <a:prstGeom prst="line">
            <a:avLst/>
          </a:prstGeom>
          <a:ln w="12700">
            <a:solidFill>
              <a:srgbClr val="FF4F53"/>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rot="720000" flipH="1">
            <a:off x="5100152" y="3984557"/>
            <a:ext cx="214746" cy="0"/>
          </a:xfrm>
          <a:prstGeom prst="line">
            <a:avLst/>
          </a:prstGeom>
          <a:ln w="381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rot="16920000">
            <a:off x="5427651" y="3393195"/>
            <a:ext cx="214746" cy="0"/>
          </a:xfrm>
          <a:prstGeom prst="line">
            <a:avLst/>
          </a:prstGeom>
          <a:ln w="381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rot="16920000">
            <a:off x="5635985" y="3644124"/>
            <a:ext cx="214746" cy="0"/>
          </a:xfrm>
          <a:prstGeom prst="line">
            <a:avLst/>
          </a:prstGeom>
          <a:ln w="381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H="1" flipV="1">
            <a:off x="5059585" y="3715140"/>
            <a:ext cx="163194" cy="244447"/>
          </a:xfrm>
          <a:prstGeom prst="line">
            <a:avLst/>
          </a:prstGeom>
          <a:ln w="12700">
            <a:solidFill>
              <a:srgbClr val="FF4F53"/>
            </a:solidFill>
          </a:ln>
        </p:spPr>
        <p:style>
          <a:lnRef idx="1">
            <a:schemeClr val="accent1"/>
          </a:lnRef>
          <a:fillRef idx="0">
            <a:schemeClr val="accent1"/>
          </a:fillRef>
          <a:effectRef idx="0">
            <a:schemeClr val="accent1"/>
          </a:effectRef>
          <a:fontRef idx="minor">
            <a:schemeClr val="tx1"/>
          </a:fontRef>
        </p:style>
      </p:cxnSp>
      <p:sp>
        <p:nvSpPr>
          <p:cNvPr id="1031" name="Rectangle 1030"/>
          <p:cNvSpPr/>
          <p:nvPr/>
        </p:nvSpPr>
        <p:spPr>
          <a:xfrm rot="19620000">
            <a:off x="5019271" y="3702694"/>
            <a:ext cx="909386" cy="242882"/>
          </a:xfrm>
          <a:prstGeom prst="rect">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1033" name="Straight Connector 1032"/>
          <p:cNvCxnSpPr/>
          <p:nvPr/>
        </p:nvCxnSpPr>
        <p:spPr>
          <a:xfrm>
            <a:off x="4898267" y="3935186"/>
            <a:ext cx="206316" cy="317698"/>
          </a:xfrm>
          <a:prstGeom prst="line">
            <a:avLst/>
          </a:prstGeom>
          <a:ln>
            <a:solidFill>
              <a:schemeClr val="bg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036" name="TextBox 1035"/>
          <p:cNvSpPr txBox="1"/>
          <p:nvPr/>
        </p:nvSpPr>
        <p:spPr>
          <a:xfrm>
            <a:off x="4661720" y="3981087"/>
            <a:ext cx="397866" cy="369332"/>
          </a:xfrm>
          <a:prstGeom prst="rect">
            <a:avLst/>
          </a:prstGeom>
          <a:noFill/>
        </p:spPr>
        <p:txBody>
          <a:bodyPr wrap="none" rtlCol="0">
            <a:spAutoFit/>
          </a:bodyPr>
          <a:lstStyle/>
          <a:p>
            <a:r>
              <a:rPr lang="en-US" dirty="0" err="1">
                <a:solidFill>
                  <a:prstClr val="black"/>
                </a:solidFill>
                <a:latin typeface="Times New Roman" panose="02020603050405020304" pitchFamily="18" charset="0"/>
                <a:cs typeface="Times New Roman" panose="02020603050405020304" pitchFamily="18" charset="0"/>
              </a:rPr>
              <a:t>Δ</a:t>
            </a:r>
            <a:r>
              <a:rPr lang="en-US" i="1" dirty="0" err="1">
                <a:solidFill>
                  <a:prstClr val="black"/>
                </a:solidFill>
                <a:latin typeface="Times New Roman" panose="02020603050405020304" pitchFamily="18" charset="0"/>
                <a:cs typeface="Times New Roman" panose="02020603050405020304" pitchFamily="18" charset="0"/>
              </a:rPr>
              <a:t>t</a:t>
            </a:r>
            <a:endParaRPr lang="en-US" i="1" dirty="0">
              <a:solidFill>
                <a:prstClr val="black"/>
              </a:solidFill>
              <a:latin typeface="Times New Roman" panose="02020603050405020304" pitchFamily="18" charset="0"/>
              <a:cs typeface="Times New Roman" panose="02020603050405020304" pitchFamily="18" charset="0"/>
            </a:endParaRPr>
          </a:p>
        </p:txBody>
      </p:sp>
      <p:sp>
        <p:nvSpPr>
          <p:cNvPr id="1030" name="TextBox 1029"/>
          <p:cNvSpPr txBox="1"/>
          <p:nvPr/>
        </p:nvSpPr>
        <p:spPr>
          <a:xfrm rot="-1980000">
            <a:off x="3561136" y="3934833"/>
            <a:ext cx="926857" cy="276999"/>
          </a:xfrm>
          <a:prstGeom prst="rect">
            <a:avLst/>
          </a:prstGeom>
          <a:noFill/>
        </p:spPr>
        <p:txBody>
          <a:bodyPr wrap="none" rtlCol="0">
            <a:spAutoFit/>
          </a:bodyPr>
          <a:lstStyle/>
          <a:p>
            <a:r>
              <a:rPr lang="en-US" sz="1200" b="1" dirty="0">
                <a:solidFill>
                  <a:srgbClr val="FF0000"/>
                </a:solidFill>
              </a:rPr>
              <a:t>Pump Laser</a:t>
            </a:r>
          </a:p>
        </p:txBody>
      </p:sp>
      <p:grpSp>
        <p:nvGrpSpPr>
          <p:cNvPr id="1048" name="Group 1047"/>
          <p:cNvGrpSpPr/>
          <p:nvPr/>
        </p:nvGrpSpPr>
        <p:grpSpPr>
          <a:xfrm rot="-1980000">
            <a:off x="3711568" y="3951787"/>
            <a:ext cx="1452874" cy="339829"/>
            <a:chOff x="3507922" y="3745969"/>
            <a:chExt cx="1452874" cy="339829"/>
          </a:xfrm>
        </p:grpSpPr>
        <p:sp>
          <p:nvSpPr>
            <p:cNvPr id="81" name="Rectangle 80"/>
            <p:cNvSpPr/>
            <p:nvPr/>
          </p:nvSpPr>
          <p:spPr>
            <a:xfrm>
              <a:off x="3507922" y="3745969"/>
              <a:ext cx="829733" cy="339829"/>
            </a:xfrm>
            <a:prstGeom prst="rect">
              <a:avLst/>
            </a:prstGeom>
            <a:solidFill>
              <a:srgbClr val="FF4F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prstClr val="white"/>
                  </a:solidFill>
                </a:rPr>
                <a:t>TiSa</a:t>
              </a:r>
              <a:endParaRPr lang="en-US" dirty="0">
                <a:solidFill>
                  <a:prstClr val="white"/>
                </a:solidFill>
              </a:endParaRPr>
            </a:p>
          </p:txBody>
        </p:sp>
        <p:cxnSp>
          <p:nvCxnSpPr>
            <p:cNvPr id="100" name="Straight Connector 99"/>
            <p:cNvCxnSpPr/>
            <p:nvPr/>
          </p:nvCxnSpPr>
          <p:spPr>
            <a:xfrm rot="480000" flipV="1">
              <a:off x="4015456" y="3850347"/>
              <a:ext cx="945340" cy="125840"/>
            </a:xfrm>
            <a:prstGeom prst="line">
              <a:avLst/>
            </a:prstGeom>
            <a:ln w="12700">
              <a:solidFill>
                <a:srgbClr val="FF4F53"/>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4555712" y="3914981"/>
              <a:ext cx="230142" cy="0"/>
            </a:xfrm>
            <a:prstGeom prst="line">
              <a:avLst/>
            </a:prstGeom>
            <a:ln w="12700">
              <a:solidFill>
                <a:srgbClr val="FF4F53"/>
              </a:solidFill>
              <a:tailEnd type="stealth"/>
            </a:ln>
          </p:spPr>
          <p:style>
            <a:lnRef idx="1">
              <a:schemeClr val="accent1"/>
            </a:lnRef>
            <a:fillRef idx="0">
              <a:schemeClr val="accent1"/>
            </a:fillRef>
            <a:effectRef idx="0">
              <a:schemeClr val="accent1"/>
            </a:effectRef>
            <a:fontRef idx="minor">
              <a:schemeClr val="tx1"/>
            </a:fontRef>
          </p:style>
        </p:cxnSp>
      </p:grpSp>
      <p:sp>
        <p:nvSpPr>
          <p:cNvPr id="80" name="Rectangle 79"/>
          <p:cNvSpPr/>
          <p:nvPr/>
        </p:nvSpPr>
        <p:spPr>
          <a:xfrm>
            <a:off x="195499" y="1318740"/>
            <a:ext cx="4399591" cy="584775"/>
          </a:xfrm>
          <a:prstGeom prst="rect">
            <a:avLst/>
          </a:prstGeom>
        </p:spPr>
        <p:txBody>
          <a:bodyPr wrap="square">
            <a:spAutoFit/>
          </a:bodyPr>
          <a:lstStyle/>
          <a:p>
            <a:pPr algn="just">
              <a:spcAft>
                <a:spcPts val="600"/>
              </a:spcAft>
            </a:pPr>
            <a:r>
              <a:rPr lang="en-US" sz="1600" dirty="0">
                <a:solidFill>
                  <a:prstClr val="black"/>
                </a:solidFill>
              </a:rPr>
              <a:t>Pump-probe technique is widely requested and applied by user experimentalists.</a:t>
            </a:r>
          </a:p>
        </p:txBody>
      </p:sp>
      <p:sp>
        <p:nvSpPr>
          <p:cNvPr id="190" name="Rectangle 189"/>
          <p:cNvSpPr/>
          <p:nvPr/>
        </p:nvSpPr>
        <p:spPr>
          <a:xfrm>
            <a:off x="195492" y="1911424"/>
            <a:ext cx="4406960" cy="830997"/>
          </a:xfrm>
          <a:prstGeom prst="rect">
            <a:avLst/>
          </a:prstGeom>
        </p:spPr>
        <p:txBody>
          <a:bodyPr wrap="square">
            <a:spAutoFit/>
          </a:bodyPr>
          <a:lstStyle/>
          <a:p>
            <a:pPr algn="just">
              <a:spcAft>
                <a:spcPts val="600"/>
              </a:spcAft>
            </a:pPr>
            <a:r>
              <a:rPr lang="en-US" sz="1600" dirty="0">
                <a:solidFill>
                  <a:prstClr val="black"/>
                </a:solidFill>
              </a:rPr>
              <a:t>Physical / chemical processes are </a:t>
            </a:r>
            <a:r>
              <a:rPr lang="en-US" sz="1600" b="1" i="1" dirty="0">
                <a:solidFill>
                  <a:prstClr val="black"/>
                </a:solidFill>
              </a:rPr>
              <a:t>initialized</a:t>
            </a:r>
            <a:r>
              <a:rPr lang="en-US" sz="1600" dirty="0">
                <a:solidFill>
                  <a:prstClr val="black"/>
                </a:solidFill>
              </a:rPr>
              <a:t> by ultra-short </a:t>
            </a:r>
            <a:r>
              <a:rPr lang="en-US" sz="1600" b="1" i="1" dirty="0">
                <a:solidFill>
                  <a:prstClr val="black"/>
                </a:solidFill>
              </a:rPr>
              <a:t>laser pulses</a:t>
            </a:r>
            <a:r>
              <a:rPr lang="en-US" sz="1600" dirty="0">
                <a:solidFill>
                  <a:prstClr val="black"/>
                </a:solidFill>
              </a:rPr>
              <a:t>, then the system status is </a:t>
            </a:r>
            <a:r>
              <a:rPr lang="en-US" sz="1600" b="1" i="1" dirty="0">
                <a:solidFill>
                  <a:prstClr val="black"/>
                </a:solidFill>
              </a:rPr>
              <a:t>probed</a:t>
            </a:r>
            <a:r>
              <a:rPr lang="en-US" sz="1600" dirty="0">
                <a:solidFill>
                  <a:prstClr val="black"/>
                </a:solidFill>
              </a:rPr>
              <a:t> by </a:t>
            </a:r>
            <a:r>
              <a:rPr lang="en-US" sz="1600" b="1" i="1" dirty="0">
                <a:solidFill>
                  <a:prstClr val="black"/>
                </a:solidFill>
              </a:rPr>
              <a:t>FEL radiation</a:t>
            </a:r>
            <a:r>
              <a:rPr lang="en-US" sz="1600" dirty="0">
                <a:solidFill>
                  <a:prstClr val="black"/>
                </a:solidFill>
              </a:rPr>
              <a:t>.</a:t>
            </a:r>
          </a:p>
        </p:txBody>
      </p:sp>
      <p:sp>
        <p:nvSpPr>
          <p:cNvPr id="191" name="Rectangle 190"/>
          <p:cNvSpPr/>
          <p:nvPr/>
        </p:nvSpPr>
        <p:spPr>
          <a:xfrm>
            <a:off x="195486" y="2715783"/>
            <a:ext cx="2987981" cy="1892826"/>
          </a:xfrm>
          <a:prstGeom prst="rect">
            <a:avLst/>
          </a:prstGeom>
        </p:spPr>
        <p:txBody>
          <a:bodyPr wrap="square">
            <a:spAutoFit/>
          </a:bodyPr>
          <a:lstStyle/>
          <a:p>
            <a:pPr algn="just">
              <a:spcAft>
                <a:spcPts val="600"/>
              </a:spcAft>
            </a:pPr>
            <a:r>
              <a:rPr lang="en-US" sz="1600" dirty="0">
                <a:solidFill>
                  <a:prstClr val="black"/>
                </a:solidFill>
              </a:rPr>
              <a:t>The dynamics of the process under study is captured  and stored in a “snapshots” record.</a:t>
            </a:r>
          </a:p>
          <a:p>
            <a:pPr algn="just">
              <a:spcAft>
                <a:spcPts val="600"/>
              </a:spcAft>
            </a:pPr>
            <a:r>
              <a:rPr lang="en-US" sz="1600" dirty="0">
                <a:solidFill>
                  <a:prstClr val="black"/>
                </a:solidFill>
              </a:rPr>
              <a:t>Pump laser and FEL pulses need to be </a:t>
            </a:r>
            <a:r>
              <a:rPr lang="en-US" sz="1600" b="1" i="1" dirty="0">
                <a:solidFill>
                  <a:prstClr val="black"/>
                </a:solidFill>
              </a:rPr>
              <a:t>synchronized</a:t>
            </a:r>
            <a:r>
              <a:rPr lang="en-US" sz="1600" dirty="0">
                <a:solidFill>
                  <a:prstClr val="black"/>
                </a:solidFill>
              </a:rPr>
              <a:t> at level of the </a:t>
            </a:r>
            <a:r>
              <a:rPr lang="en-US" sz="1600" b="1" i="1" dirty="0">
                <a:solidFill>
                  <a:prstClr val="black"/>
                </a:solidFill>
              </a:rPr>
              <a:t>time-resolution</a:t>
            </a:r>
            <a:r>
              <a:rPr lang="en-US" sz="1600" dirty="0">
                <a:solidFill>
                  <a:prstClr val="black"/>
                </a:solidFill>
              </a:rPr>
              <a:t> required by the experiments (down to ≈ </a:t>
            </a:r>
            <a:r>
              <a:rPr lang="en-US" sz="1600" b="1" i="1" dirty="0">
                <a:solidFill>
                  <a:prstClr val="black"/>
                </a:solidFill>
              </a:rPr>
              <a:t>10 fs</a:t>
            </a:r>
            <a:r>
              <a:rPr lang="en-US" sz="1600" dirty="0">
                <a:solidFill>
                  <a:prstClr val="black"/>
                </a:solidFill>
              </a:rPr>
              <a:t>).</a:t>
            </a:r>
          </a:p>
        </p:txBody>
      </p:sp>
      <p:sp>
        <p:nvSpPr>
          <p:cNvPr id="192" name="Rectangle 191"/>
          <p:cNvSpPr/>
          <p:nvPr/>
        </p:nvSpPr>
        <p:spPr>
          <a:xfrm>
            <a:off x="202861" y="4608609"/>
            <a:ext cx="4399591" cy="830997"/>
          </a:xfrm>
          <a:prstGeom prst="rect">
            <a:avLst/>
          </a:prstGeom>
        </p:spPr>
        <p:txBody>
          <a:bodyPr wrap="square">
            <a:spAutoFit/>
          </a:bodyPr>
          <a:lstStyle/>
          <a:p>
            <a:pPr algn="just">
              <a:spcAft>
                <a:spcPts val="600"/>
              </a:spcAft>
            </a:pPr>
            <a:r>
              <a:rPr lang="en-US" sz="1600" dirty="0">
                <a:solidFill>
                  <a:prstClr val="black"/>
                </a:solidFill>
              </a:rPr>
              <a:t>The relative delay between pump and probe pulses needs to be finely and precisely scanned with proper time-resolution.</a:t>
            </a:r>
          </a:p>
        </p:txBody>
      </p:sp>
      <p:sp>
        <p:nvSpPr>
          <p:cNvPr id="193" name="TextBox 192"/>
          <p:cNvSpPr txBox="1"/>
          <p:nvPr/>
        </p:nvSpPr>
        <p:spPr>
          <a:xfrm>
            <a:off x="744983" y="5537465"/>
            <a:ext cx="3404778" cy="1015663"/>
          </a:xfrm>
          <a:prstGeom prst="rect">
            <a:avLst/>
          </a:prstGeom>
          <a:solidFill>
            <a:schemeClr val="tx1"/>
          </a:solidFill>
        </p:spPr>
        <p:txBody>
          <a:bodyPr wrap="none" rtlCol="0">
            <a:spAutoFit/>
          </a:bodyPr>
          <a:lstStyle/>
          <a:p>
            <a:r>
              <a:rPr lang="en-US" sz="2000" b="1" i="1" dirty="0">
                <a:solidFill>
                  <a:srgbClr val="FF0000"/>
                </a:solidFill>
              </a:rPr>
              <a:t>Synchronization requirements </a:t>
            </a:r>
          </a:p>
          <a:p>
            <a:r>
              <a:rPr lang="en-US" sz="2000" b="1" i="1" dirty="0">
                <a:solidFill>
                  <a:srgbClr val="FF0000"/>
                </a:solidFill>
              </a:rPr>
              <a:t>(FEL vs Pump Laser pulses): </a:t>
            </a:r>
          </a:p>
          <a:p>
            <a:r>
              <a:rPr lang="en-US" sz="2000" b="1" i="1" dirty="0">
                <a:solidFill>
                  <a:srgbClr val="FF0000"/>
                </a:solidFill>
              </a:rPr>
              <a:t>               ≈ 10 fs </a:t>
            </a:r>
            <a:r>
              <a:rPr lang="en-US" sz="2000" b="1" i="1" dirty="0" err="1">
                <a:solidFill>
                  <a:srgbClr val="FF0000"/>
                </a:solidFill>
              </a:rPr>
              <a:t>rms</a:t>
            </a:r>
            <a:endParaRPr lang="en-US" sz="2000" b="1" i="1" dirty="0">
              <a:solidFill>
                <a:srgbClr val="FF0000"/>
              </a:solidFill>
            </a:endParaRPr>
          </a:p>
        </p:txBody>
      </p:sp>
      <p:sp>
        <p:nvSpPr>
          <p:cNvPr id="1080" name="Left-Right Arrow Callout 1079"/>
          <p:cNvSpPr/>
          <p:nvPr/>
        </p:nvSpPr>
        <p:spPr>
          <a:xfrm rot="16200000">
            <a:off x="6144939" y="2827080"/>
            <a:ext cx="1455457" cy="3543580"/>
          </a:xfrm>
          <a:prstGeom prst="leftRightArrowCallout">
            <a:avLst>
              <a:gd name="adj1" fmla="val 21079"/>
              <a:gd name="adj2" fmla="val 35123"/>
              <a:gd name="adj3" fmla="val 26446"/>
              <a:gd name="adj4" fmla="val 34577"/>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95" name="Rectangle 194"/>
          <p:cNvSpPr/>
          <p:nvPr/>
        </p:nvSpPr>
        <p:spPr>
          <a:xfrm>
            <a:off x="5120975" y="4431644"/>
            <a:ext cx="3539895" cy="338554"/>
          </a:xfrm>
          <a:prstGeom prst="rect">
            <a:avLst/>
          </a:prstGeom>
        </p:spPr>
        <p:txBody>
          <a:bodyPr wrap="square">
            <a:spAutoFit/>
          </a:bodyPr>
          <a:lstStyle/>
          <a:p>
            <a:pPr algn="ctr">
              <a:spcAft>
                <a:spcPts val="600"/>
              </a:spcAft>
            </a:pPr>
            <a:r>
              <a:rPr lang="en-US" sz="1600" i="1" dirty="0">
                <a:solidFill>
                  <a:prstClr val="black"/>
                </a:solidFill>
              </a:rPr>
              <a:t>Reconstruction of system dynamics</a:t>
            </a:r>
          </a:p>
        </p:txBody>
      </p:sp>
      <p:sp>
        <p:nvSpPr>
          <p:cNvPr id="1081" name="TextBox 1080"/>
          <p:cNvSpPr txBox="1"/>
          <p:nvPr/>
        </p:nvSpPr>
        <p:spPr>
          <a:xfrm>
            <a:off x="7078120" y="3827432"/>
            <a:ext cx="1357551" cy="338554"/>
          </a:xfrm>
          <a:prstGeom prst="rect">
            <a:avLst/>
          </a:prstGeom>
          <a:noFill/>
        </p:spPr>
        <p:txBody>
          <a:bodyPr wrap="none" rtlCol="0">
            <a:spAutoFit/>
          </a:bodyPr>
          <a:lstStyle/>
          <a:p>
            <a:r>
              <a:rPr lang="en-US" sz="1600" i="1" dirty="0">
                <a:solidFill>
                  <a:srgbClr val="002060"/>
                </a:solidFill>
              </a:rPr>
              <a:t>≈ fs time scale</a:t>
            </a:r>
          </a:p>
        </p:txBody>
      </p:sp>
      <p:sp>
        <p:nvSpPr>
          <p:cNvPr id="197" name="TextBox 196"/>
          <p:cNvSpPr txBox="1"/>
          <p:nvPr/>
        </p:nvSpPr>
        <p:spPr>
          <a:xfrm>
            <a:off x="7078113" y="5030132"/>
            <a:ext cx="1457771" cy="338554"/>
          </a:xfrm>
          <a:prstGeom prst="rect">
            <a:avLst/>
          </a:prstGeom>
          <a:noFill/>
        </p:spPr>
        <p:txBody>
          <a:bodyPr wrap="none" rtlCol="0">
            <a:spAutoFit/>
          </a:bodyPr>
          <a:lstStyle/>
          <a:p>
            <a:r>
              <a:rPr lang="en-US" sz="1600" i="1" dirty="0">
                <a:solidFill>
                  <a:srgbClr val="002060"/>
                </a:solidFill>
              </a:rPr>
              <a:t>≈ </a:t>
            </a:r>
            <a:r>
              <a:rPr lang="en-US" sz="1600" i="1" dirty="0" err="1">
                <a:solidFill>
                  <a:srgbClr val="002060"/>
                </a:solidFill>
              </a:rPr>
              <a:t>ms</a:t>
            </a:r>
            <a:r>
              <a:rPr lang="en-US" sz="1600" i="1" dirty="0">
                <a:solidFill>
                  <a:srgbClr val="002060"/>
                </a:solidFill>
              </a:rPr>
              <a:t> time scale</a:t>
            </a:r>
          </a:p>
        </p:txBody>
      </p:sp>
      <p:cxnSp>
        <p:nvCxnSpPr>
          <p:cNvPr id="33" name="Straight Connector 32"/>
          <p:cNvCxnSpPr/>
          <p:nvPr/>
        </p:nvCxnSpPr>
        <p:spPr>
          <a:xfrm rot="720000" flipH="1">
            <a:off x="4964674" y="3688206"/>
            <a:ext cx="214746" cy="0"/>
          </a:xfrm>
          <a:prstGeom prst="line">
            <a:avLst/>
          </a:prstGeom>
          <a:ln w="381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5668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8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80" grpId="0" animBg="1"/>
      <p:bldP spid="195" grpId="0"/>
      <p:bldP spid="1081" grpId="0"/>
      <p:bldP spid="19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590800" y="-9526"/>
            <a:ext cx="4448174" cy="714375"/>
          </a:xfrm>
        </p:spPr>
        <p:txBody>
          <a:bodyPr/>
          <a:lstStyle/>
          <a:p>
            <a:pPr lvl="0">
              <a:spcBef>
                <a:spcPts val="0"/>
              </a:spcBef>
            </a:pPr>
            <a:r>
              <a:rPr lang="en-GB" sz="1800" i="1" dirty="0">
                <a:solidFill>
                  <a:prstClr val="white">
                    <a:lumMod val="85000"/>
                  </a:prstClr>
                </a:solidFill>
              </a:rPr>
              <a:t>synchronization of</a:t>
            </a:r>
          </a:p>
          <a:p>
            <a:pPr lvl="0">
              <a:spcBef>
                <a:spcPts val="0"/>
              </a:spcBef>
            </a:pPr>
            <a:r>
              <a:rPr lang="en-US" sz="2800" dirty="0">
                <a:solidFill>
                  <a:prstClr val="white">
                    <a:lumMod val="85000"/>
                  </a:prstClr>
                </a:solidFill>
              </a:rPr>
              <a:t>  WLPA of injected bunches</a:t>
            </a:r>
          </a:p>
          <a:p>
            <a:pPr lvl="0">
              <a:spcBef>
                <a:spcPts val="0"/>
              </a:spcBef>
            </a:pPr>
            <a:endParaRPr lang="en-US" sz="2800" dirty="0">
              <a:solidFill>
                <a:prstClr val="white">
                  <a:lumMod val="85000"/>
                </a:prstClr>
              </a:solidFill>
            </a:endParaRPr>
          </a:p>
        </p:txBody>
      </p:sp>
      <p:sp>
        <p:nvSpPr>
          <p:cNvPr id="3" name="Slide Number Placeholder 2"/>
          <p:cNvSpPr>
            <a:spLocks noGrp="1"/>
          </p:cNvSpPr>
          <p:nvPr>
            <p:ph type="sldNum" sz="quarter" idx="12"/>
          </p:nvPr>
        </p:nvSpPr>
        <p:spPr/>
        <p:txBody>
          <a:bodyPr/>
          <a:lstStyle/>
          <a:p>
            <a:fld id="{D69AA2CE-5247-4087-8B4F-74DD832FD931}" type="slidenum">
              <a:rPr lang="en-US" smtClean="0">
                <a:solidFill>
                  <a:srgbClr val="4F81BD">
                    <a:lumMod val="75000"/>
                  </a:srgbClr>
                </a:solidFill>
              </a:rPr>
              <a:pPr/>
              <a:t>8</a:t>
            </a:fld>
            <a:endParaRPr lang="en-US" dirty="0">
              <a:solidFill>
                <a:srgbClr val="4F81BD">
                  <a:lumMod val="75000"/>
                </a:srgbClr>
              </a:solidFill>
            </a:endParaRPr>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l="16795" r="14874" b="25119"/>
          <a:stretch>
            <a:fillRect/>
          </a:stretch>
        </p:blipFill>
        <p:spPr>
          <a:xfrm>
            <a:off x="3640666" y="1283225"/>
            <a:ext cx="5239087" cy="1762635"/>
          </a:xfrm>
          <a:prstGeom prst="rect">
            <a:avLst/>
          </a:prstGeom>
          <a:noFill/>
          <a:ln/>
        </p:spPr>
      </p:pic>
      <p:pic>
        <p:nvPicPr>
          <p:cNvPr id="5" name="Picture 8"/>
          <p:cNvPicPr>
            <a:picLocks noChangeAspect="1" noChangeArrowheads="1"/>
          </p:cNvPicPr>
          <p:nvPr/>
        </p:nvPicPr>
        <p:blipFill>
          <a:blip r:embed="rId3">
            <a:extLst>
              <a:ext uri="{28A0092B-C50C-407E-A947-70E740481C1C}">
                <a14:useLocalDpi xmlns:a14="http://schemas.microsoft.com/office/drawing/2010/main" val="0"/>
              </a:ext>
            </a:extLst>
          </a:blip>
          <a:srcRect l="17216" t="6824" r="17688" b="21030"/>
          <a:stretch>
            <a:fillRect/>
          </a:stretch>
        </p:blipFill>
        <p:spPr>
          <a:xfrm>
            <a:off x="108129" y="3894141"/>
            <a:ext cx="3574872" cy="2665867"/>
          </a:xfrm>
          <a:prstGeom prst="rect">
            <a:avLst/>
          </a:prstGeom>
          <a:noFill/>
          <a:ln/>
        </p:spPr>
      </p:pic>
      <p:sp>
        <p:nvSpPr>
          <p:cNvPr id="6" name="Rectangle 5"/>
          <p:cNvSpPr/>
          <p:nvPr/>
        </p:nvSpPr>
        <p:spPr>
          <a:xfrm>
            <a:off x="3725333" y="3115470"/>
            <a:ext cx="5154420" cy="2462213"/>
          </a:xfrm>
          <a:prstGeom prst="rect">
            <a:avLst/>
          </a:prstGeom>
        </p:spPr>
        <p:txBody>
          <a:bodyPr wrap="square">
            <a:spAutoFit/>
          </a:bodyPr>
          <a:lstStyle/>
          <a:p>
            <a:pPr algn="just">
              <a:spcAft>
                <a:spcPts val="600"/>
              </a:spcAft>
            </a:pPr>
            <a:r>
              <a:rPr lang="en-US" altLang="it-IT" sz="1600" dirty="0">
                <a:solidFill>
                  <a:prstClr val="black"/>
                </a:solidFill>
                <a:sym typeface="Symbol" pitchFamily="18" charset="2"/>
              </a:rPr>
              <a:t>To produce good quality beams external bunches have to be injected in the plasma wave. The “accelerating buckets” in the plasma wave are typically few 100 </a:t>
            </a:r>
            <a:r>
              <a:rPr lang="en-US" altLang="it-IT" sz="1600" dirty="0" err="1">
                <a:solidFill>
                  <a:prstClr val="black"/>
                </a:solidFill>
                <a:sym typeface="Symbol" pitchFamily="18" charset="2"/>
              </a:rPr>
              <a:t>μm</a:t>
            </a:r>
            <a:r>
              <a:rPr lang="en-US" altLang="it-IT" sz="1600" dirty="0">
                <a:solidFill>
                  <a:prstClr val="black"/>
                </a:solidFill>
                <a:sym typeface="Symbol" pitchFamily="18" charset="2"/>
              </a:rPr>
              <a:t> long. </a:t>
            </a:r>
          </a:p>
          <a:p>
            <a:pPr algn="just">
              <a:spcAft>
                <a:spcPts val="600"/>
              </a:spcAft>
            </a:pPr>
            <a:r>
              <a:rPr lang="en-US" altLang="it-IT" sz="1600" dirty="0">
                <a:solidFill>
                  <a:prstClr val="black"/>
                </a:solidFill>
                <a:sym typeface="Symbol" pitchFamily="18" charset="2"/>
              </a:rPr>
              <a:t>The injected bunches have to be very short to limit the energy spread after acceleration, and ideally need to be injected constantly in the same position of the plasma wave to avoid shot-to-shot energy fluctuations.</a:t>
            </a:r>
          </a:p>
          <a:p>
            <a:pPr algn="just">
              <a:spcAft>
                <a:spcPts val="600"/>
              </a:spcAft>
            </a:pPr>
            <a:r>
              <a:rPr lang="en-US" altLang="it-IT" sz="1600" dirty="0">
                <a:solidFill>
                  <a:prstClr val="black"/>
                </a:solidFill>
                <a:sym typeface="Symbol" pitchFamily="18" charset="2"/>
              </a:rPr>
              <a:t>This requires synchronization at the level of a small fraction of the plasma wave period.</a:t>
            </a:r>
          </a:p>
        </p:txBody>
      </p:sp>
      <p:sp>
        <p:nvSpPr>
          <p:cNvPr id="7" name="Rectangle 6"/>
          <p:cNvSpPr/>
          <p:nvPr/>
        </p:nvSpPr>
        <p:spPr>
          <a:xfrm>
            <a:off x="76200" y="1215488"/>
            <a:ext cx="3564465" cy="2631490"/>
          </a:xfrm>
          <a:prstGeom prst="rect">
            <a:avLst/>
          </a:prstGeom>
        </p:spPr>
        <p:txBody>
          <a:bodyPr wrap="square">
            <a:spAutoFit/>
          </a:bodyPr>
          <a:lstStyle/>
          <a:p>
            <a:pPr algn="just">
              <a:spcAft>
                <a:spcPts val="600"/>
              </a:spcAft>
            </a:pPr>
            <a:r>
              <a:rPr lang="en-US" altLang="it-IT" sz="1600" dirty="0">
                <a:solidFill>
                  <a:prstClr val="black"/>
                </a:solidFill>
              </a:rPr>
              <a:t>Plasma acceleration is the new frontier in accelerator physics, to overcome the gradient limits of the RF technology in the way to compact, high energy machines.</a:t>
            </a:r>
          </a:p>
          <a:p>
            <a:pPr algn="just">
              <a:spcAft>
                <a:spcPts val="600"/>
              </a:spcAft>
            </a:pPr>
            <a:r>
              <a:rPr lang="en-US" altLang="it-IT" sz="1600" dirty="0">
                <a:solidFill>
                  <a:prstClr val="black"/>
                </a:solidFill>
              </a:rPr>
              <a:t>Wakefield Laser-Plasma Acceleration (WLPA) is a technique using an extremely intense laser pulse on a gas jet to generate a plasma wave with large accelerating gradients ( many GV/m).  </a:t>
            </a:r>
          </a:p>
        </p:txBody>
      </p:sp>
      <p:sp>
        <p:nvSpPr>
          <p:cNvPr id="8" name="TextBox 7"/>
          <p:cNvSpPr txBox="1"/>
          <p:nvPr/>
        </p:nvSpPr>
        <p:spPr>
          <a:xfrm>
            <a:off x="4444919" y="5544346"/>
            <a:ext cx="3562898" cy="1015663"/>
          </a:xfrm>
          <a:prstGeom prst="rect">
            <a:avLst/>
          </a:prstGeom>
          <a:solidFill>
            <a:schemeClr val="tx1"/>
          </a:solidFill>
        </p:spPr>
        <p:txBody>
          <a:bodyPr wrap="none" rtlCol="0">
            <a:spAutoFit/>
          </a:bodyPr>
          <a:lstStyle/>
          <a:p>
            <a:r>
              <a:rPr lang="en-US" sz="2000" b="1" i="1" dirty="0">
                <a:solidFill>
                  <a:srgbClr val="FF0000"/>
                </a:solidFill>
              </a:rPr>
              <a:t>Synchronization requirements </a:t>
            </a:r>
          </a:p>
          <a:p>
            <a:r>
              <a:rPr lang="en-US" sz="2000" b="1" i="1" dirty="0">
                <a:solidFill>
                  <a:srgbClr val="FF0000"/>
                </a:solidFill>
              </a:rPr>
              <a:t>(external bunch vs laser pulse): </a:t>
            </a:r>
          </a:p>
          <a:p>
            <a:r>
              <a:rPr lang="en-US" sz="2000" b="1" i="1" dirty="0">
                <a:solidFill>
                  <a:srgbClr val="FF0000"/>
                </a:solidFill>
              </a:rPr>
              <a:t>               &lt; 10 fs </a:t>
            </a:r>
            <a:r>
              <a:rPr lang="en-US" sz="2000" b="1" i="1" dirty="0" err="1">
                <a:solidFill>
                  <a:srgbClr val="FF0000"/>
                </a:solidFill>
              </a:rPr>
              <a:t>rms</a:t>
            </a:r>
            <a:endParaRPr lang="en-US" sz="2000" b="1" i="1" dirty="0">
              <a:solidFill>
                <a:srgbClr val="FF0000"/>
              </a:solidFill>
            </a:endParaRPr>
          </a:p>
        </p:txBody>
      </p:sp>
    </p:spTree>
    <p:extLst>
      <p:ext uri="{BB962C8B-B14F-4D97-AF65-F5344CB8AC3E}">
        <p14:creationId xmlns:p14="http://schemas.microsoft.com/office/powerpoint/2010/main" val="29843840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534792" y="66675"/>
            <a:ext cx="4110483" cy="638064"/>
          </a:xfrm>
        </p:spPr>
        <p:txBody>
          <a:bodyPr>
            <a:normAutofit fontScale="90000"/>
          </a:bodyPr>
          <a:lstStyle/>
          <a:p>
            <a:pPr lvl="0">
              <a:spcBef>
                <a:spcPts val="0"/>
              </a:spcBef>
            </a:pPr>
            <a:r>
              <a:rPr lang="en-GB" sz="1800" i="1" dirty="0">
                <a:solidFill>
                  <a:prstClr val="white">
                    <a:lumMod val="85000"/>
                  </a:prstClr>
                </a:solidFill>
                <a:ea typeface="+mn-ea"/>
                <a:cs typeface="+mn-cs"/>
              </a:rPr>
              <a:t>synchronization </a:t>
            </a:r>
            <a:r>
              <a:rPr lang="en-GB" sz="1800" i="1" dirty="0" smtClean="0">
                <a:solidFill>
                  <a:prstClr val="white">
                    <a:lumMod val="85000"/>
                  </a:prstClr>
                </a:solidFill>
                <a:ea typeface="+mn-ea"/>
                <a:cs typeface="+mn-cs"/>
              </a:rPr>
              <a:t>of different facilities</a:t>
            </a:r>
            <a:r>
              <a:rPr lang="en-GB" sz="1800" i="1" dirty="0">
                <a:solidFill>
                  <a:prstClr val="white">
                    <a:lumMod val="85000"/>
                  </a:prstClr>
                </a:solidFill>
                <a:ea typeface="+mn-ea"/>
                <a:cs typeface="+mn-cs"/>
              </a:rPr>
              <a:t/>
            </a:r>
            <a:br>
              <a:rPr lang="en-GB" sz="1800" i="1" dirty="0">
                <a:solidFill>
                  <a:prstClr val="white">
                    <a:lumMod val="85000"/>
                  </a:prstClr>
                </a:solidFill>
                <a:ea typeface="+mn-ea"/>
                <a:cs typeface="+mn-cs"/>
              </a:rPr>
            </a:br>
            <a:r>
              <a:rPr lang="en-US" sz="2800" dirty="0">
                <a:solidFill>
                  <a:prstClr val="white">
                    <a:lumMod val="85000"/>
                  </a:prstClr>
                </a:solidFill>
                <a:ea typeface="+mn-ea"/>
                <a:cs typeface="+mn-cs"/>
              </a:rPr>
              <a:t>  </a:t>
            </a:r>
            <a:r>
              <a:rPr lang="en-US" sz="2800" dirty="0" smtClean="0">
                <a:solidFill>
                  <a:prstClr val="white">
                    <a:lumMod val="85000"/>
                  </a:prstClr>
                </a:solidFill>
                <a:ea typeface="+mn-ea"/>
                <a:cs typeface="+mn-cs"/>
              </a:rPr>
              <a:t>SUMMARY</a:t>
            </a:r>
            <a:r>
              <a:rPr lang="en-US" dirty="0" smtClean="0"/>
              <a:t> </a:t>
            </a:r>
            <a:endParaRPr lang="en-US" dirty="0"/>
          </a:p>
        </p:txBody>
      </p:sp>
      <p:sp>
        <p:nvSpPr>
          <p:cNvPr id="3" name="Slide Number Placeholder 2"/>
          <p:cNvSpPr>
            <a:spLocks noGrp="1"/>
          </p:cNvSpPr>
          <p:nvPr>
            <p:ph type="sldNum" sz="quarter" idx="12"/>
          </p:nvPr>
        </p:nvSpPr>
        <p:spPr>
          <a:xfrm>
            <a:off x="8700119" y="6345581"/>
            <a:ext cx="523783" cy="365125"/>
          </a:xfrm>
        </p:spPr>
        <p:txBody>
          <a:bodyPr/>
          <a:lstStyle/>
          <a:p>
            <a:fld id="{D69AA2CE-5247-4087-8B4F-74DD832FD931}" type="slidenum">
              <a:rPr lang="en-US" smtClean="0">
                <a:solidFill>
                  <a:srgbClr val="4F81BD">
                    <a:lumMod val="75000"/>
                  </a:srgbClr>
                </a:solidFill>
              </a:rPr>
              <a:pPr/>
              <a:t>9</a:t>
            </a:fld>
            <a:endParaRPr lang="en-US" dirty="0">
              <a:solidFill>
                <a:srgbClr val="4F81BD">
                  <a:lumMod val="75000"/>
                </a:srgbClr>
              </a:solidFill>
            </a:endParaRPr>
          </a:p>
        </p:txBody>
      </p:sp>
      <p:sp>
        <p:nvSpPr>
          <p:cNvPr id="4" name="Down Arrow 3"/>
          <p:cNvSpPr/>
          <p:nvPr/>
        </p:nvSpPr>
        <p:spPr>
          <a:xfrm>
            <a:off x="4080933" y="1134528"/>
            <a:ext cx="1109134" cy="5384799"/>
          </a:xfrm>
          <a:prstGeom prst="downArrow">
            <a:avLst>
              <a:gd name="adj1" fmla="val 53054"/>
              <a:gd name="adj2" fmla="val 713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14" name="Group 13"/>
          <p:cNvGrpSpPr/>
          <p:nvPr/>
        </p:nvGrpSpPr>
        <p:grpSpPr>
          <a:xfrm>
            <a:off x="3784639" y="1437005"/>
            <a:ext cx="1710234" cy="3773836"/>
            <a:chOff x="3632233" y="1532455"/>
            <a:chExt cx="2032024" cy="1769615"/>
          </a:xfrm>
        </p:grpSpPr>
        <p:cxnSp>
          <p:nvCxnSpPr>
            <p:cNvPr id="6" name="Straight Connector 5"/>
            <p:cNvCxnSpPr/>
            <p:nvPr/>
          </p:nvCxnSpPr>
          <p:spPr>
            <a:xfrm>
              <a:off x="3632257" y="1532455"/>
              <a:ext cx="2032000"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632251" y="1972733"/>
              <a:ext cx="2032000"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632245" y="2416920"/>
              <a:ext cx="2032000"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632239" y="2857883"/>
              <a:ext cx="2032000"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632233" y="3302070"/>
              <a:ext cx="2032000"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4317992" y="1267665"/>
            <a:ext cx="626069" cy="338554"/>
          </a:xfrm>
          <a:prstGeom prst="rect">
            <a:avLst/>
          </a:prstGeom>
          <a:noFill/>
        </p:spPr>
        <p:txBody>
          <a:bodyPr wrap="none" rtlCol="0">
            <a:spAutoFit/>
          </a:bodyPr>
          <a:lstStyle/>
          <a:p>
            <a:r>
              <a:rPr lang="en-US" sz="1600" b="1" i="1" dirty="0">
                <a:solidFill>
                  <a:prstClr val="white"/>
                </a:solidFill>
              </a:rPr>
              <a:t>10 </a:t>
            </a:r>
            <a:r>
              <a:rPr lang="en-US" sz="1600" b="1" i="1" dirty="0" err="1">
                <a:solidFill>
                  <a:prstClr val="white"/>
                </a:solidFill>
              </a:rPr>
              <a:t>ps</a:t>
            </a:r>
            <a:endParaRPr lang="en-US" sz="1600" b="1" i="1" dirty="0">
              <a:solidFill>
                <a:prstClr val="white"/>
              </a:solidFill>
            </a:endParaRPr>
          </a:p>
        </p:txBody>
      </p:sp>
      <p:sp>
        <p:nvSpPr>
          <p:cNvPr id="16" name="TextBox 15"/>
          <p:cNvSpPr txBox="1"/>
          <p:nvPr/>
        </p:nvSpPr>
        <p:spPr>
          <a:xfrm>
            <a:off x="4368788" y="2215963"/>
            <a:ext cx="523477" cy="338554"/>
          </a:xfrm>
          <a:prstGeom prst="rect">
            <a:avLst/>
          </a:prstGeom>
          <a:noFill/>
        </p:spPr>
        <p:txBody>
          <a:bodyPr wrap="none" rtlCol="0">
            <a:spAutoFit/>
          </a:bodyPr>
          <a:lstStyle/>
          <a:p>
            <a:r>
              <a:rPr lang="en-US" sz="1600" b="1" i="1" dirty="0">
                <a:solidFill>
                  <a:prstClr val="white"/>
                </a:solidFill>
              </a:rPr>
              <a:t>1 </a:t>
            </a:r>
            <a:r>
              <a:rPr lang="en-US" sz="1600" b="1" i="1" dirty="0" err="1">
                <a:solidFill>
                  <a:prstClr val="white"/>
                </a:solidFill>
              </a:rPr>
              <a:t>ps</a:t>
            </a:r>
            <a:endParaRPr lang="en-US" sz="1600" b="1" i="1" dirty="0">
              <a:solidFill>
                <a:prstClr val="white"/>
              </a:solidFill>
            </a:endParaRPr>
          </a:p>
        </p:txBody>
      </p:sp>
      <p:sp>
        <p:nvSpPr>
          <p:cNvPr id="17" name="TextBox 16"/>
          <p:cNvSpPr txBox="1"/>
          <p:nvPr/>
        </p:nvSpPr>
        <p:spPr>
          <a:xfrm>
            <a:off x="4275651" y="3164267"/>
            <a:ext cx="689099" cy="338554"/>
          </a:xfrm>
          <a:prstGeom prst="rect">
            <a:avLst/>
          </a:prstGeom>
          <a:noFill/>
        </p:spPr>
        <p:txBody>
          <a:bodyPr wrap="none" rtlCol="0">
            <a:spAutoFit/>
          </a:bodyPr>
          <a:lstStyle/>
          <a:p>
            <a:r>
              <a:rPr lang="en-US" sz="1600" b="1" i="1" dirty="0">
                <a:solidFill>
                  <a:prstClr val="white"/>
                </a:solidFill>
              </a:rPr>
              <a:t>100 fs</a:t>
            </a:r>
          </a:p>
        </p:txBody>
      </p:sp>
      <p:sp>
        <p:nvSpPr>
          <p:cNvPr id="18" name="TextBox 17"/>
          <p:cNvSpPr txBox="1"/>
          <p:nvPr/>
        </p:nvSpPr>
        <p:spPr>
          <a:xfrm>
            <a:off x="4343381" y="4104098"/>
            <a:ext cx="584904" cy="338554"/>
          </a:xfrm>
          <a:prstGeom prst="rect">
            <a:avLst/>
          </a:prstGeom>
          <a:noFill/>
        </p:spPr>
        <p:txBody>
          <a:bodyPr wrap="none" rtlCol="0">
            <a:spAutoFit/>
          </a:bodyPr>
          <a:lstStyle/>
          <a:p>
            <a:r>
              <a:rPr lang="en-US" sz="1600" b="1" i="1" dirty="0">
                <a:solidFill>
                  <a:prstClr val="white"/>
                </a:solidFill>
              </a:rPr>
              <a:t>10 fs</a:t>
            </a:r>
          </a:p>
        </p:txBody>
      </p:sp>
      <p:sp>
        <p:nvSpPr>
          <p:cNvPr id="19" name="TextBox 18"/>
          <p:cNvSpPr txBox="1"/>
          <p:nvPr/>
        </p:nvSpPr>
        <p:spPr>
          <a:xfrm>
            <a:off x="4394183" y="5043935"/>
            <a:ext cx="480709" cy="338554"/>
          </a:xfrm>
          <a:prstGeom prst="rect">
            <a:avLst/>
          </a:prstGeom>
          <a:noFill/>
        </p:spPr>
        <p:txBody>
          <a:bodyPr wrap="none" rtlCol="0">
            <a:spAutoFit/>
          </a:bodyPr>
          <a:lstStyle/>
          <a:p>
            <a:r>
              <a:rPr lang="en-US" sz="1600" b="1" i="1" dirty="0">
                <a:solidFill>
                  <a:prstClr val="white"/>
                </a:solidFill>
              </a:rPr>
              <a:t>1 fs</a:t>
            </a:r>
          </a:p>
        </p:txBody>
      </p:sp>
      <p:sp>
        <p:nvSpPr>
          <p:cNvPr id="20" name="TextBox 19"/>
          <p:cNvSpPr txBox="1"/>
          <p:nvPr/>
        </p:nvSpPr>
        <p:spPr>
          <a:xfrm>
            <a:off x="4301040" y="5738223"/>
            <a:ext cx="674672" cy="338554"/>
          </a:xfrm>
          <a:prstGeom prst="rect">
            <a:avLst/>
          </a:prstGeom>
          <a:noFill/>
        </p:spPr>
        <p:txBody>
          <a:bodyPr wrap="none" rtlCol="0">
            <a:spAutoFit/>
          </a:bodyPr>
          <a:lstStyle/>
          <a:p>
            <a:r>
              <a:rPr lang="en-US" sz="1600" b="1" i="1" dirty="0">
                <a:solidFill>
                  <a:prstClr val="white"/>
                </a:solidFill>
              </a:rPr>
              <a:t>sub fs</a:t>
            </a:r>
          </a:p>
        </p:txBody>
      </p:sp>
      <p:grpSp>
        <p:nvGrpSpPr>
          <p:cNvPr id="23" name="Group 22"/>
          <p:cNvGrpSpPr/>
          <p:nvPr/>
        </p:nvGrpSpPr>
        <p:grpSpPr>
          <a:xfrm>
            <a:off x="1498604" y="1111024"/>
            <a:ext cx="6273756" cy="620384"/>
            <a:chOff x="1532472" y="1411604"/>
            <a:chExt cx="6273756" cy="620384"/>
          </a:xfrm>
          <a:solidFill>
            <a:srgbClr val="66FFFF"/>
          </a:solidFill>
        </p:grpSpPr>
        <p:sp>
          <p:nvSpPr>
            <p:cNvPr id="21" name="Rectangle 20"/>
            <p:cNvSpPr/>
            <p:nvPr/>
          </p:nvSpPr>
          <p:spPr>
            <a:xfrm>
              <a:off x="1532472" y="1411604"/>
              <a:ext cx="1397000" cy="61192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prstClr val="black"/>
                  </a:solidFill>
                </a:rPr>
                <a:t>Circular </a:t>
              </a:r>
            </a:p>
            <a:p>
              <a:pPr algn="ctr"/>
              <a:r>
                <a:rPr lang="en-US" b="1" dirty="0">
                  <a:solidFill>
                    <a:prstClr val="black"/>
                  </a:solidFill>
                </a:rPr>
                <a:t>colliders</a:t>
              </a:r>
            </a:p>
          </p:txBody>
        </p:sp>
        <p:sp>
          <p:nvSpPr>
            <p:cNvPr id="22" name="Rectangle 21"/>
            <p:cNvSpPr/>
            <p:nvPr/>
          </p:nvSpPr>
          <p:spPr>
            <a:xfrm>
              <a:off x="6409228" y="1420065"/>
              <a:ext cx="1397000" cy="61192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28" name="TextBox 27"/>
          <p:cNvSpPr txBox="1"/>
          <p:nvPr/>
        </p:nvSpPr>
        <p:spPr>
          <a:xfrm>
            <a:off x="6383827" y="1096842"/>
            <a:ext cx="1397000" cy="584775"/>
          </a:xfrm>
          <a:prstGeom prst="rect">
            <a:avLst/>
          </a:prstGeom>
          <a:noFill/>
        </p:spPr>
        <p:txBody>
          <a:bodyPr wrap="square" rtlCol="0">
            <a:spAutoFit/>
          </a:bodyPr>
          <a:lstStyle/>
          <a:p>
            <a:pPr algn="ctr"/>
            <a:r>
              <a:rPr lang="en-US" sz="1600" i="1" dirty="0">
                <a:solidFill>
                  <a:prstClr val="black"/>
                </a:solidFill>
              </a:rPr>
              <a:t>Low-level RF, beam FBKs, ... </a:t>
            </a:r>
          </a:p>
        </p:txBody>
      </p:sp>
      <p:grpSp>
        <p:nvGrpSpPr>
          <p:cNvPr id="37" name="Group 36"/>
          <p:cNvGrpSpPr/>
          <p:nvPr/>
        </p:nvGrpSpPr>
        <p:grpSpPr>
          <a:xfrm>
            <a:off x="2243693" y="2105892"/>
            <a:ext cx="4775098" cy="620384"/>
            <a:chOff x="3640754" y="1411604"/>
            <a:chExt cx="4775098" cy="620384"/>
          </a:xfrm>
          <a:solidFill>
            <a:srgbClr val="FFFF00"/>
          </a:solidFill>
        </p:grpSpPr>
        <p:sp>
          <p:nvSpPr>
            <p:cNvPr id="38" name="Rectangle 37"/>
            <p:cNvSpPr/>
            <p:nvPr/>
          </p:nvSpPr>
          <p:spPr>
            <a:xfrm>
              <a:off x="3640754" y="1411604"/>
              <a:ext cx="1464705" cy="61192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prstClr val="black"/>
                  </a:solidFill>
                </a:rPr>
                <a:t>Future Linear colliders</a:t>
              </a:r>
            </a:p>
          </p:txBody>
        </p:sp>
        <p:sp>
          <p:nvSpPr>
            <p:cNvPr id="39" name="Rectangle 38"/>
            <p:cNvSpPr/>
            <p:nvPr/>
          </p:nvSpPr>
          <p:spPr>
            <a:xfrm>
              <a:off x="7018852" y="1420065"/>
              <a:ext cx="1397000" cy="61192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40" name="TextBox 39"/>
          <p:cNvSpPr txBox="1"/>
          <p:nvPr/>
        </p:nvSpPr>
        <p:spPr>
          <a:xfrm>
            <a:off x="5613403" y="2121343"/>
            <a:ext cx="1473124" cy="584775"/>
          </a:xfrm>
          <a:prstGeom prst="rect">
            <a:avLst/>
          </a:prstGeom>
          <a:noFill/>
        </p:spPr>
        <p:txBody>
          <a:bodyPr wrap="square" rtlCol="0">
            <a:spAutoFit/>
          </a:bodyPr>
          <a:lstStyle/>
          <a:p>
            <a:pPr algn="ctr"/>
            <a:r>
              <a:rPr lang="en-US" sz="1600" i="1" dirty="0">
                <a:solidFill>
                  <a:prstClr val="black"/>
                </a:solidFill>
              </a:rPr>
              <a:t>LLRF systems, beam FBKs, ... </a:t>
            </a:r>
          </a:p>
        </p:txBody>
      </p:sp>
      <p:grpSp>
        <p:nvGrpSpPr>
          <p:cNvPr id="41" name="Group 40"/>
          <p:cNvGrpSpPr/>
          <p:nvPr/>
        </p:nvGrpSpPr>
        <p:grpSpPr>
          <a:xfrm>
            <a:off x="287867" y="2453033"/>
            <a:ext cx="8703733" cy="620384"/>
            <a:chOff x="313280" y="1411604"/>
            <a:chExt cx="8703733" cy="620384"/>
          </a:xfrm>
          <a:solidFill>
            <a:srgbClr val="FFCC00"/>
          </a:solidFill>
        </p:grpSpPr>
        <p:sp>
          <p:nvSpPr>
            <p:cNvPr id="42" name="Rectangle 41"/>
            <p:cNvSpPr/>
            <p:nvPr/>
          </p:nvSpPr>
          <p:spPr>
            <a:xfrm>
              <a:off x="313280" y="1411604"/>
              <a:ext cx="1642533" cy="61192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prstClr val="black"/>
                  </a:solidFill>
                </a:rPr>
                <a:t>SASE FELs</a:t>
              </a:r>
            </a:p>
          </p:txBody>
        </p:sp>
        <p:sp>
          <p:nvSpPr>
            <p:cNvPr id="43" name="Rectangle 42"/>
            <p:cNvSpPr/>
            <p:nvPr/>
          </p:nvSpPr>
          <p:spPr>
            <a:xfrm>
              <a:off x="7382946" y="1420065"/>
              <a:ext cx="1634067" cy="61192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44" name="TextBox 43"/>
          <p:cNvSpPr txBox="1"/>
          <p:nvPr/>
        </p:nvSpPr>
        <p:spPr>
          <a:xfrm>
            <a:off x="7323669" y="2476951"/>
            <a:ext cx="1735668" cy="584775"/>
          </a:xfrm>
          <a:prstGeom prst="rect">
            <a:avLst/>
          </a:prstGeom>
          <a:noFill/>
        </p:spPr>
        <p:txBody>
          <a:bodyPr wrap="square" rtlCol="0">
            <a:spAutoFit/>
          </a:bodyPr>
          <a:lstStyle/>
          <a:p>
            <a:pPr algn="ctr"/>
            <a:r>
              <a:rPr lang="en-US" sz="1600" i="1" dirty="0">
                <a:solidFill>
                  <a:prstClr val="black"/>
                </a:solidFill>
              </a:rPr>
              <a:t>Photocathode (PC) laser, LLRF, ...</a:t>
            </a:r>
          </a:p>
        </p:txBody>
      </p:sp>
      <p:grpSp>
        <p:nvGrpSpPr>
          <p:cNvPr id="45" name="Group 44"/>
          <p:cNvGrpSpPr/>
          <p:nvPr/>
        </p:nvGrpSpPr>
        <p:grpSpPr>
          <a:xfrm>
            <a:off x="677292" y="3968620"/>
            <a:ext cx="7907888" cy="611929"/>
            <a:chOff x="2201364" y="1420065"/>
            <a:chExt cx="7907888" cy="611929"/>
          </a:xfrm>
          <a:solidFill>
            <a:srgbClr val="FF0066"/>
          </a:solidFill>
        </p:grpSpPr>
        <p:sp>
          <p:nvSpPr>
            <p:cNvPr id="46" name="Rectangle 45"/>
            <p:cNvSpPr/>
            <p:nvPr/>
          </p:nvSpPr>
          <p:spPr>
            <a:xfrm>
              <a:off x="2201364" y="1420071"/>
              <a:ext cx="1464705" cy="61192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prstClr val="black"/>
                  </a:solidFill>
                </a:rPr>
                <a:t>FELs </a:t>
              </a:r>
            </a:p>
            <a:p>
              <a:pPr algn="ctr"/>
              <a:r>
                <a:rPr lang="en-US" b="1" dirty="0">
                  <a:solidFill>
                    <a:prstClr val="black"/>
                  </a:solidFill>
                </a:rPr>
                <a:t>Pump-Probe</a:t>
              </a:r>
            </a:p>
          </p:txBody>
        </p:sp>
        <p:sp>
          <p:nvSpPr>
            <p:cNvPr id="47" name="Rectangle 46"/>
            <p:cNvSpPr/>
            <p:nvPr/>
          </p:nvSpPr>
          <p:spPr>
            <a:xfrm>
              <a:off x="8712252" y="1420065"/>
              <a:ext cx="1397000" cy="61192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48" name="Group 47"/>
          <p:cNvGrpSpPr/>
          <p:nvPr/>
        </p:nvGrpSpPr>
        <p:grpSpPr>
          <a:xfrm>
            <a:off x="2116682" y="3054190"/>
            <a:ext cx="5046042" cy="620384"/>
            <a:chOff x="3640754" y="1411604"/>
            <a:chExt cx="5046042" cy="620384"/>
          </a:xfrm>
          <a:solidFill>
            <a:srgbClr val="FF9999"/>
          </a:solidFill>
        </p:grpSpPr>
        <p:sp>
          <p:nvSpPr>
            <p:cNvPr id="49" name="Rectangle 48"/>
            <p:cNvSpPr/>
            <p:nvPr/>
          </p:nvSpPr>
          <p:spPr>
            <a:xfrm>
              <a:off x="3640754" y="1411604"/>
              <a:ext cx="1464705" cy="61192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prstClr val="black"/>
                  </a:solidFill>
                </a:rPr>
                <a:t>Seeded FELs</a:t>
              </a:r>
            </a:p>
          </p:txBody>
        </p:sp>
        <p:sp>
          <p:nvSpPr>
            <p:cNvPr id="50" name="Rectangle 49"/>
            <p:cNvSpPr/>
            <p:nvPr/>
          </p:nvSpPr>
          <p:spPr>
            <a:xfrm>
              <a:off x="7289796" y="1420065"/>
              <a:ext cx="1397000" cy="61192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51" name="Group 50"/>
          <p:cNvGrpSpPr/>
          <p:nvPr/>
        </p:nvGrpSpPr>
        <p:grpSpPr>
          <a:xfrm>
            <a:off x="2463823" y="4518975"/>
            <a:ext cx="4351747" cy="620384"/>
            <a:chOff x="3640754" y="1411604"/>
            <a:chExt cx="4351747" cy="620384"/>
          </a:xfrm>
          <a:solidFill>
            <a:srgbClr val="FF00FF"/>
          </a:solidFill>
        </p:grpSpPr>
        <p:sp>
          <p:nvSpPr>
            <p:cNvPr id="52" name="Rectangle 51"/>
            <p:cNvSpPr/>
            <p:nvPr/>
          </p:nvSpPr>
          <p:spPr>
            <a:xfrm>
              <a:off x="3640754" y="1411604"/>
              <a:ext cx="1617110" cy="61192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prstClr val="black"/>
                  </a:solidFill>
                </a:rPr>
                <a:t>WLPA External injection</a:t>
              </a:r>
            </a:p>
          </p:txBody>
        </p:sp>
        <p:sp>
          <p:nvSpPr>
            <p:cNvPr id="53" name="Rectangle 52"/>
            <p:cNvSpPr/>
            <p:nvPr/>
          </p:nvSpPr>
          <p:spPr>
            <a:xfrm>
              <a:off x="6400864" y="1420065"/>
              <a:ext cx="1591637" cy="61192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54" name="Group 53"/>
          <p:cNvGrpSpPr/>
          <p:nvPr/>
        </p:nvGrpSpPr>
        <p:grpSpPr>
          <a:xfrm>
            <a:off x="1811816" y="5467267"/>
            <a:ext cx="5655736" cy="611929"/>
            <a:chOff x="3640754" y="1411598"/>
            <a:chExt cx="4943856" cy="611929"/>
          </a:xfrm>
          <a:solidFill>
            <a:srgbClr val="FF00FF"/>
          </a:solidFill>
        </p:grpSpPr>
        <p:sp>
          <p:nvSpPr>
            <p:cNvPr id="55" name="Rectangle 54"/>
            <p:cNvSpPr/>
            <p:nvPr/>
          </p:nvSpPr>
          <p:spPr>
            <a:xfrm>
              <a:off x="3640754" y="1411604"/>
              <a:ext cx="1617110" cy="611923"/>
            </a:xfrm>
            <a:prstGeom prst="rect">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prstClr val="white"/>
                  </a:solidFill>
                </a:rPr>
                <a:t>Upcoming ...</a:t>
              </a:r>
            </a:p>
          </p:txBody>
        </p:sp>
        <p:sp>
          <p:nvSpPr>
            <p:cNvPr id="56" name="Rectangle 55"/>
            <p:cNvSpPr/>
            <p:nvPr/>
          </p:nvSpPr>
          <p:spPr>
            <a:xfrm>
              <a:off x="6992973" y="1411598"/>
              <a:ext cx="1591637" cy="611923"/>
            </a:xfrm>
            <a:prstGeom prst="rect">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58" name="TextBox 57"/>
          <p:cNvSpPr txBox="1"/>
          <p:nvPr/>
        </p:nvSpPr>
        <p:spPr>
          <a:xfrm>
            <a:off x="5742474" y="3080734"/>
            <a:ext cx="1466845" cy="584775"/>
          </a:xfrm>
          <a:prstGeom prst="rect">
            <a:avLst/>
          </a:prstGeom>
          <a:noFill/>
        </p:spPr>
        <p:txBody>
          <a:bodyPr wrap="square" rtlCol="0">
            <a:spAutoFit/>
          </a:bodyPr>
          <a:lstStyle/>
          <a:p>
            <a:r>
              <a:rPr lang="en-US" sz="1600" i="1" dirty="0">
                <a:solidFill>
                  <a:prstClr val="black"/>
                </a:solidFill>
              </a:rPr>
              <a:t>Seeding and PC lasers, LLRF, ...</a:t>
            </a:r>
          </a:p>
        </p:txBody>
      </p:sp>
      <p:sp>
        <p:nvSpPr>
          <p:cNvPr id="59" name="TextBox 58"/>
          <p:cNvSpPr txBox="1"/>
          <p:nvPr/>
        </p:nvSpPr>
        <p:spPr>
          <a:xfrm>
            <a:off x="7260121" y="3978230"/>
            <a:ext cx="1397049" cy="584775"/>
          </a:xfrm>
          <a:prstGeom prst="rect">
            <a:avLst/>
          </a:prstGeom>
          <a:noFill/>
        </p:spPr>
        <p:txBody>
          <a:bodyPr wrap="square" rtlCol="0">
            <a:spAutoFit/>
          </a:bodyPr>
          <a:lstStyle/>
          <a:p>
            <a:r>
              <a:rPr lang="en-US" sz="1600" i="1" dirty="0">
                <a:solidFill>
                  <a:prstClr val="black"/>
                </a:solidFill>
              </a:rPr>
              <a:t>FEL (*), Pump laser, ...</a:t>
            </a:r>
          </a:p>
        </p:txBody>
      </p:sp>
      <p:sp>
        <p:nvSpPr>
          <p:cNvPr id="60" name="TextBox 59"/>
          <p:cNvSpPr txBox="1"/>
          <p:nvPr/>
        </p:nvSpPr>
        <p:spPr>
          <a:xfrm>
            <a:off x="5223933" y="4537046"/>
            <a:ext cx="1659467" cy="584775"/>
          </a:xfrm>
          <a:prstGeom prst="rect">
            <a:avLst/>
          </a:prstGeom>
          <a:noFill/>
        </p:spPr>
        <p:txBody>
          <a:bodyPr wrap="square" rtlCol="0">
            <a:spAutoFit/>
          </a:bodyPr>
          <a:lstStyle/>
          <a:p>
            <a:r>
              <a:rPr lang="en-US" sz="1600" i="1" dirty="0">
                <a:solidFill>
                  <a:prstClr val="black"/>
                </a:solidFill>
              </a:rPr>
              <a:t>Injected beam (</a:t>
            </a:r>
            <a:r>
              <a:rPr lang="en-US" sz="1600" i="1" baseline="30000" dirty="0">
                <a:solidFill>
                  <a:prstClr val="black"/>
                </a:solidFill>
              </a:rPr>
              <a:t>#</a:t>
            </a:r>
            <a:r>
              <a:rPr lang="en-US" sz="1600" i="1" dirty="0">
                <a:solidFill>
                  <a:prstClr val="black"/>
                </a:solidFill>
              </a:rPr>
              <a:t>), Power laser, ...</a:t>
            </a:r>
          </a:p>
        </p:txBody>
      </p:sp>
      <p:sp>
        <p:nvSpPr>
          <p:cNvPr id="61" name="Rectangle 60"/>
          <p:cNvSpPr/>
          <p:nvPr/>
        </p:nvSpPr>
        <p:spPr>
          <a:xfrm>
            <a:off x="6403146" y="5588562"/>
            <a:ext cx="367408" cy="369332"/>
          </a:xfrm>
          <a:prstGeom prst="rect">
            <a:avLst/>
          </a:prstGeom>
        </p:spPr>
        <p:txBody>
          <a:bodyPr wrap="none">
            <a:spAutoFit/>
          </a:bodyPr>
          <a:lstStyle/>
          <a:p>
            <a:pPr algn="ctr"/>
            <a:r>
              <a:rPr lang="en-US" b="1" dirty="0">
                <a:solidFill>
                  <a:prstClr val="white"/>
                </a:solidFill>
              </a:rPr>
              <a:t>...</a:t>
            </a:r>
          </a:p>
        </p:txBody>
      </p:sp>
      <p:grpSp>
        <p:nvGrpSpPr>
          <p:cNvPr id="62" name="Group 61"/>
          <p:cNvGrpSpPr/>
          <p:nvPr/>
        </p:nvGrpSpPr>
        <p:grpSpPr>
          <a:xfrm>
            <a:off x="287861" y="3062651"/>
            <a:ext cx="8703733" cy="297500"/>
            <a:chOff x="313280" y="1411604"/>
            <a:chExt cx="8703733" cy="620384"/>
          </a:xfrm>
          <a:solidFill>
            <a:srgbClr val="FFCC00"/>
          </a:solidFill>
        </p:grpSpPr>
        <p:sp>
          <p:nvSpPr>
            <p:cNvPr id="63" name="Rectangle 62"/>
            <p:cNvSpPr/>
            <p:nvPr/>
          </p:nvSpPr>
          <p:spPr>
            <a:xfrm>
              <a:off x="313280" y="1411604"/>
              <a:ext cx="1642533" cy="61192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prstClr val="black"/>
                </a:solidFill>
              </a:endParaRPr>
            </a:p>
          </p:txBody>
        </p:sp>
        <p:sp>
          <p:nvSpPr>
            <p:cNvPr id="64" name="Rectangle 63"/>
            <p:cNvSpPr/>
            <p:nvPr/>
          </p:nvSpPr>
          <p:spPr>
            <a:xfrm>
              <a:off x="7382946" y="1420065"/>
              <a:ext cx="1634067" cy="61192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65" name="TextBox 64"/>
          <p:cNvSpPr txBox="1"/>
          <p:nvPr/>
        </p:nvSpPr>
        <p:spPr>
          <a:xfrm>
            <a:off x="7315196" y="3061168"/>
            <a:ext cx="1735668" cy="338554"/>
          </a:xfrm>
          <a:prstGeom prst="rect">
            <a:avLst/>
          </a:prstGeom>
          <a:noFill/>
        </p:spPr>
        <p:txBody>
          <a:bodyPr wrap="square" rtlCol="0">
            <a:spAutoFit/>
          </a:bodyPr>
          <a:lstStyle/>
          <a:p>
            <a:pPr algn="ctr"/>
            <a:r>
              <a:rPr lang="en-US" sz="1600" i="1" dirty="0">
                <a:solidFill>
                  <a:prstClr val="black"/>
                </a:solidFill>
              </a:rPr>
              <a:t>+ Interaction laser</a:t>
            </a:r>
          </a:p>
        </p:txBody>
      </p:sp>
      <p:sp>
        <p:nvSpPr>
          <p:cNvPr id="66" name="TextBox 65"/>
          <p:cNvSpPr txBox="1"/>
          <p:nvPr/>
        </p:nvSpPr>
        <p:spPr>
          <a:xfrm>
            <a:off x="279971" y="3048026"/>
            <a:ext cx="1661737" cy="338554"/>
          </a:xfrm>
          <a:prstGeom prst="rect">
            <a:avLst/>
          </a:prstGeom>
          <a:noFill/>
        </p:spPr>
        <p:txBody>
          <a:bodyPr wrap="none" rtlCol="0">
            <a:spAutoFit/>
          </a:bodyPr>
          <a:lstStyle/>
          <a:p>
            <a:pPr algn="ctr"/>
            <a:r>
              <a:rPr lang="en-US" sz="1600" b="1" dirty="0">
                <a:solidFill>
                  <a:prstClr val="black"/>
                </a:solidFill>
              </a:rPr>
              <a:t>Compton sources</a:t>
            </a:r>
          </a:p>
        </p:txBody>
      </p:sp>
      <p:sp>
        <p:nvSpPr>
          <p:cNvPr id="67" name="TextBox 66"/>
          <p:cNvSpPr txBox="1"/>
          <p:nvPr/>
        </p:nvSpPr>
        <p:spPr>
          <a:xfrm>
            <a:off x="33719" y="6242021"/>
            <a:ext cx="5032523" cy="523220"/>
          </a:xfrm>
          <a:prstGeom prst="rect">
            <a:avLst/>
          </a:prstGeom>
          <a:noFill/>
        </p:spPr>
        <p:txBody>
          <a:bodyPr wrap="square" rtlCol="0">
            <a:spAutoFit/>
          </a:bodyPr>
          <a:lstStyle/>
          <a:p>
            <a:r>
              <a:rPr lang="en-US" sz="1400" i="1" dirty="0">
                <a:solidFill>
                  <a:prstClr val="black"/>
                </a:solidFill>
              </a:rPr>
              <a:t>(</a:t>
            </a:r>
            <a:r>
              <a:rPr lang="en-US" sz="1400" i="1" baseline="30000" dirty="0">
                <a:solidFill>
                  <a:prstClr val="black"/>
                </a:solidFill>
              </a:rPr>
              <a:t>#</a:t>
            </a:r>
            <a:r>
              <a:rPr lang="en-US" sz="1400" i="1" dirty="0">
                <a:solidFill>
                  <a:prstClr val="black"/>
                </a:solidFill>
              </a:rPr>
              <a:t>) depends on all RF and laser systems of the injector</a:t>
            </a:r>
          </a:p>
          <a:p>
            <a:r>
              <a:rPr lang="en-US" sz="1400" i="1" dirty="0">
                <a:solidFill>
                  <a:prstClr val="black"/>
                </a:solidFill>
              </a:rPr>
              <a:t>(*) depends on beam (LLRFs + PC laser) and laser seed (if any) </a:t>
            </a:r>
          </a:p>
        </p:txBody>
      </p:sp>
    </p:spTree>
    <p:extLst>
      <p:ext uri="{BB962C8B-B14F-4D97-AF65-F5344CB8AC3E}">
        <p14:creationId xmlns:p14="http://schemas.microsoft.com/office/powerpoint/2010/main" val="3518671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2_Tema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46036</TotalTime>
  <Words>9863</Words>
  <Application>Microsoft Office PowerPoint</Application>
  <PresentationFormat>Presentazione su schermo (4:3)</PresentationFormat>
  <Paragraphs>861</Paragraphs>
  <Slides>57</Slides>
  <Notes>1</Notes>
  <HiddenSlides>7</HiddenSlides>
  <MMClips>0</MMClips>
  <ScaleCrop>false</ScaleCrop>
  <HeadingPairs>
    <vt:vector size="6" baseType="variant">
      <vt:variant>
        <vt:lpstr>Tema</vt:lpstr>
      </vt:variant>
      <vt:variant>
        <vt:i4>3</vt:i4>
      </vt:variant>
      <vt:variant>
        <vt:lpstr>Server OLE incorporati</vt:lpstr>
      </vt:variant>
      <vt:variant>
        <vt:i4>2</vt:i4>
      </vt:variant>
      <vt:variant>
        <vt:lpstr>Titoli diapositive</vt:lpstr>
      </vt:variant>
      <vt:variant>
        <vt:i4>57</vt:i4>
      </vt:variant>
    </vt:vector>
  </HeadingPairs>
  <TitlesOfParts>
    <vt:vector size="62" baseType="lpstr">
      <vt:lpstr>Tema di Office</vt:lpstr>
      <vt:lpstr>1_Tema2</vt:lpstr>
      <vt:lpstr>2_Tema2</vt:lpstr>
      <vt:lpstr>Equation</vt:lpstr>
      <vt:lpstr>Equazione</vt:lpstr>
      <vt:lpstr>Presentazione standard di PowerPoint</vt:lpstr>
      <vt:lpstr>Presentazione standard di PowerPoint</vt:lpstr>
      <vt:lpstr>GENERAL DEFINITION</vt:lpstr>
      <vt:lpstr>Presentazione standard di PowerPoint</vt:lpstr>
      <vt:lpstr>Presentazione standard di PowerPoint</vt:lpstr>
      <vt:lpstr>Presentazione standard di PowerPoint</vt:lpstr>
      <vt:lpstr>Presentazione standard di PowerPoint</vt:lpstr>
      <vt:lpstr>Presentazione standard di PowerPoint</vt:lpstr>
      <vt:lpstr>synchronization of different facilities   SUMMARY </vt:lpstr>
      <vt:lpstr>SECTION I</vt:lpstr>
      <vt:lpstr>GLOSSARY: SYNCHRONIZATION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SECTION II</vt:lpstr>
      <vt:lpstr>BASICS:  Fourier and Laplace Transforms</vt:lpstr>
      <vt:lpstr>BASICS:  Random Processes</vt:lpstr>
      <vt:lpstr>BASICS:  Random Processes</vt:lpstr>
      <vt:lpstr>BASICS:  LTI Transfer Functions</vt:lpstr>
      <vt:lpstr>BASICS:  Phase Noise in Oscillators</vt:lpstr>
      <vt:lpstr>BASICS:  Phase Noise in Oscillators</vt:lpstr>
      <vt:lpstr>BASICS:  Phase Noise in Oscillators</vt:lpstr>
      <vt:lpstr>BASICS:  Phase Noise in Oscillators</vt:lpstr>
      <vt:lpstr>BASICS:  Phase Noise Nature and Spectra</vt:lpstr>
      <vt:lpstr>BASICS:  Phase Noise Examples</vt:lpstr>
      <vt:lpstr>SECTION III</vt:lpstr>
      <vt:lpstr>BASICS:  Phase Detectors – RF signals</vt:lpstr>
      <vt:lpstr>BASICS:  Phase Detectors – RF signals</vt:lpstr>
      <vt:lpstr>BASICS:  Phase Detectors – RF vs. Optical</vt:lpstr>
      <vt:lpstr>BASICS: Phase Detectors   Optical vs. Optical</vt:lpstr>
      <vt:lpstr>BASICS: Phase Locked Loops for   Client Synchronization</vt:lpstr>
      <vt:lpstr>BASICS:  Phase Locked Loops</vt:lpstr>
      <vt:lpstr>BASICS:  Phase Locked Loops</vt:lpstr>
      <vt:lpstr>SECTION IV</vt:lpstr>
      <vt:lpstr>Performances of Synchronization Systems:  Residual Jitter of Clients</vt:lpstr>
      <vt:lpstr>Performances of Synchronization Systems:  Residual Jitter of Clients</vt:lpstr>
      <vt:lpstr>Performances of Synchronization Systems:  Drift of the reference distribution</vt:lpstr>
      <vt:lpstr>Performances of Synchronization Systems:  Drift of the reference distribution</vt:lpstr>
      <vt:lpstr>Performances of Synchronization Systems:  Drift of the reference distribution</vt:lpstr>
      <vt:lpstr>SECTION V</vt:lpstr>
      <vt:lpstr>Beam arrival time measurement: RF Deflectors</vt:lpstr>
      <vt:lpstr>Beam arrival time measurement: Electro-Optical BAM</vt:lpstr>
      <vt:lpstr>Beam arrival time measurement: Electro Optical Sampling</vt:lpstr>
      <vt:lpstr>Presentazione standard di PowerPoint</vt:lpstr>
      <vt:lpstr>Presentazione standard di PowerPoint</vt:lpstr>
      <vt:lpstr>Presentazione standard di PowerPoint</vt:lpstr>
      <vt:lpstr>Presentazione standard di PowerPoint</vt:lpstr>
      <vt:lpstr>Presentazione standard di PowerPoint</vt:lpstr>
      <vt:lpstr>Beam synchronization</vt:lpstr>
      <vt:lpstr>Beam synchronization</vt:lpstr>
      <vt:lpstr>Beam synchronization</vt:lpstr>
      <vt:lpstr>CONCLUSIONS</vt:lpstr>
      <vt:lpstr>REFERENCES #1</vt:lpstr>
      <vt:lpstr>REFERENCES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Sandro</dc:creator>
  <cp:lastModifiedBy>Sandro</cp:lastModifiedBy>
  <cp:revision>298</cp:revision>
  <cp:lastPrinted>2018-03-01T14:18:23Z</cp:lastPrinted>
  <dcterms:created xsi:type="dcterms:W3CDTF">2018-01-26T14:56:39Z</dcterms:created>
  <dcterms:modified xsi:type="dcterms:W3CDTF">2018-03-02T15:49:18Z</dcterms:modified>
</cp:coreProperties>
</file>